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7E3A-39E4-78A4-2808-0590327C6B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C53B1F-526D-6CD7-F1C8-0A00F9648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AC6FE0-14C9-3699-A344-8C6CE662D37C}"/>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5" name="Footer Placeholder 4">
            <a:extLst>
              <a:ext uri="{FF2B5EF4-FFF2-40B4-BE49-F238E27FC236}">
                <a16:creationId xmlns:a16="http://schemas.microsoft.com/office/drawing/2014/main" id="{91370D4D-4499-1555-C8A3-D28F74CC8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FF9CD-1923-1C37-46AC-F1509967C3E0}"/>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317037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80FE-2034-7BE9-352D-050DF2BD3E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D0BE37-C858-252C-A7F9-FCAAA350E9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BC870-8411-0F0C-EA04-91317CD54D96}"/>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5" name="Footer Placeholder 4">
            <a:extLst>
              <a:ext uri="{FF2B5EF4-FFF2-40B4-BE49-F238E27FC236}">
                <a16:creationId xmlns:a16="http://schemas.microsoft.com/office/drawing/2014/main" id="{2C661F18-7A66-7D51-A9DD-796C7C9304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67029-DB35-2D1A-02ED-AAC3663DFCE3}"/>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153552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C0424-C0E9-EB82-8F15-AD097D19EE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32F37-F88D-19D8-D27E-9B2840B400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2AEC80-0170-CC7F-BF01-7EA7A1D01002}"/>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5" name="Footer Placeholder 4">
            <a:extLst>
              <a:ext uri="{FF2B5EF4-FFF2-40B4-BE49-F238E27FC236}">
                <a16:creationId xmlns:a16="http://schemas.microsoft.com/office/drawing/2014/main" id="{F940FF53-65F9-E5AF-BA97-C687E3541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7F3CD-42C5-4316-0FC6-37BB4C47D4F2}"/>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85364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7085-CF9D-8805-6B4D-38D94E957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2F952-9F30-53DE-8F34-437BCFAE9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55237-8438-C99F-2477-0679E9BAD2B6}"/>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5" name="Footer Placeholder 4">
            <a:extLst>
              <a:ext uri="{FF2B5EF4-FFF2-40B4-BE49-F238E27FC236}">
                <a16:creationId xmlns:a16="http://schemas.microsoft.com/office/drawing/2014/main" id="{B398CD1F-79C6-048B-4119-3065C759F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81938A-C0CF-3C58-1CF0-C626673B05AB}"/>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285884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2790-2A90-875B-8843-479D1DDA6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E0CD92-2464-7766-EC32-2189F83B48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71467-3C3E-1CED-9343-596F8ED62B72}"/>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5" name="Footer Placeholder 4">
            <a:extLst>
              <a:ext uri="{FF2B5EF4-FFF2-40B4-BE49-F238E27FC236}">
                <a16:creationId xmlns:a16="http://schemas.microsoft.com/office/drawing/2014/main" id="{9939A126-E608-7874-3A31-E685440F1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8CEB3-32FE-805B-665F-CB8708CEA9C1}"/>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208475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C21A-A805-F30B-5F51-EA2ED3E48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F0AE87-14C4-3DDC-B223-818F908A0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6F9DE7-13B5-C7ED-AE40-42A0411D5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7F4CF2-B0DF-2B1F-72C5-05ABE6F8FCD5}"/>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6" name="Footer Placeholder 5">
            <a:extLst>
              <a:ext uri="{FF2B5EF4-FFF2-40B4-BE49-F238E27FC236}">
                <a16:creationId xmlns:a16="http://schemas.microsoft.com/office/drawing/2014/main" id="{F0361A4C-6365-8B30-D3F5-5B8B33133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71C02-7D6F-E830-663F-77D2E51600A0}"/>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153495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EE76-B17C-BCDC-67BE-59DA0F7E41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D2A360-6B7E-12B8-EB8B-38C28E269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5FE9D9-8B50-1A49-FD8F-CA72FDBAB8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E944F5-76C5-D00F-169A-772320C067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8AB79A-B1C0-E7FE-92C8-84E1C55CCD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090610-210D-CE9C-4CDD-1C150182B9F0}"/>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8" name="Footer Placeholder 7">
            <a:extLst>
              <a:ext uri="{FF2B5EF4-FFF2-40B4-BE49-F238E27FC236}">
                <a16:creationId xmlns:a16="http://schemas.microsoft.com/office/drawing/2014/main" id="{369CA7AE-44E9-CAC6-BBED-742811EC03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6406A9-D2D1-FC9D-63C8-8961EBFB93B7}"/>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2871187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3F92-8D73-AB94-7548-C386D1440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D15988-7CC6-CEA0-494B-3658E16FAF39}"/>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4" name="Footer Placeholder 3">
            <a:extLst>
              <a:ext uri="{FF2B5EF4-FFF2-40B4-BE49-F238E27FC236}">
                <a16:creationId xmlns:a16="http://schemas.microsoft.com/office/drawing/2014/main" id="{76FF24A5-69A3-DD50-64F1-5A2AA9318E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0D6DA6-9C13-F64C-3697-34C0CE12F3C6}"/>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192668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5BCCB-7234-7AB2-DC69-2F0914EFEDA8}"/>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3" name="Footer Placeholder 2">
            <a:extLst>
              <a:ext uri="{FF2B5EF4-FFF2-40B4-BE49-F238E27FC236}">
                <a16:creationId xmlns:a16="http://schemas.microsoft.com/office/drawing/2014/main" id="{695B0D03-4930-9BBB-15CB-14190C3AB5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56619C-4A1D-A7A7-085F-02679ECD54D6}"/>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358603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53F8-4CDD-FA94-9531-88AFAD846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6791DC-8251-46E9-2DCC-5DD7E8FB7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D65455-AE7B-D557-51B9-B9DF96BE8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AC48B-43E7-EA26-7FE4-B5CF66711E19}"/>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6" name="Footer Placeholder 5">
            <a:extLst>
              <a:ext uri="{FF2B5EF4-FFF2-40B4-BE49-F238E27FC236}">
                <a16:creationId xmlns:a16="http://schemas.microsoft.com/office/drawing/2014/main" id="{3644F2AF-2C05-BC24-6E83-2528DF1F0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64C697-3B93-89E7-0F2E-4148E9928AD9}"/>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29074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CA13-3267-7F2A-C048-870AB092A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4AACA9-50B3-46E0-5E4F-F48D001DC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E216CD-885D-0EC2-848A-5FBC0F5E4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6A751-9DCA-A782-8FE3-975A416F69F0}"/>
              </a:ext>
            </a:extLst>
          </p:cNvPr>
          <p:cNvSpPr>
            <a:spLocks noGrp="1"/>
          </p:cNvSpPr>
          <p:nvPr>
            <p:ph type="dt" sz="half" idx="10"/>
          </p:nvPr>
        </p:nvSpPr>
        <p:spPr/>
        <p:txBody>
          <a:bodyPr/>
          <a:lstStyle/>
          <a:p>
            <a:fld id="{2D3B33A2-10AE-BD49-AEBA-5C7CC441BF59}" type="datetimeFigureOut">
              <a:rPr lang="en-US" smtClean="0"/>
              <a:t>11/11/2022</a:t>
            </a:fld>
            <a:endParaRPr lang="en-US"/>
          </a:p>
        </p:txBody>
      </p:sp>
      <p:sp>
        <p:nvSpPr>
          <p:cNvPr id="6" name="Footer Placeholder 5">
            <a:extLst>
              <a:ext uri="{FF2B5EF4-FFF2-40B4-BE49-F238E27FC236}">
                <a16:creationId xmlns:a16="http://schemas.microsoft.com/office/drawing/2014/main" id="{8BE0D691-E67D-6ACD-010F-B6141CF467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696BFB-10A2-8A86-3162-5B8B760A8952}"/>
              </a:ext>
            </a:extLst>
          </p:cNvPr>
          <p:cNvSpPr>
            <a:spLocks noGrp="1"/>
          </p:cNvSpPr>
          <p:nvPr>
            <p:ph type="sldNum" sz="quarter" idx="12"/>
          </p:nvPr>
        </p:nvSpPr>
        <p:spPr/>
        <p:txBody>
          <a:bodyPr/>
          <a:lstStyle/>
          <a:p>
            <a:fld id="{932C2481-7B16-F04A-8504-90AA86B40114}" type="slidenum">
              <a:rPr lang="en-US" smtClean="0"/>
              <a:t>‹#›</a:t>
            </a:fld>
            <a:endParaRPr lang="en-US"/>
          </a:p>
        </p:txBody>
      </p:sp>
    </p:spTree>
    <p:extLst>
      <p:ext uri="{BB962C8B-B14F-4D97-AF65-F5344CB8AC3E}">
        <p14:creationId xmlns:p14="http://schemas.microsoft.com/office/powerpoint/2010/main" val="73842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EEFB6E-2E6F-6182-728A-7ADBFAE32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03223B-0FC8-3FB8-F964-0ABB3FB99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1CF60-B0BE-E116-9697-0B4DFD844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B33A2-10AE-BD49-AEBA-5C7CC441BF59}" type="datetimeFigureOut">
              <a:rPr lang="en-US" smtClean="0"/>
              <a:t>11/11/2022</a:t>
            </a:fld>
            <a:endParaRPr lang="en-US"/>
          </a:p>
        </p:txBody>
      </p:sp>
      <p:sp>
        <p:nvSpPr>
          <p:cNvPr id="5" name="Footer Placeholder 4">
            <a:extLst>
              <a:ext uri="{FF2B5EF4-FFF2-40B4-BE49-F238E27FC236}">
                <a16:creationId xmlns:a16="http://schemas.microsoft.com/office/drawing/2014/main" id="{31EB7AEE-98E9-4DB4-171C-D67C2F92E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5D91CC-E4B0-BDF6-49F3-9A9820C06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C2481-7B16-F04A-8504-90AA86B40114}" type="slidenum">
              <a:rPr lang="en-US" smtClean="0"/>
              <a:t>‹#›</a:t>
            </a:fld>
            <a:endParaRPr lang="en-US"/>
          </a:p>
        </p:txBody>
      </p:sp>
    </p:spTree>
    <p:extLst>
      <p:ext uri="{BB962C8B-B14F-4D97-AF65-F5344CB8AC3E}">
        <p14:creationId xmlns:p14="http://schemas.microsoft.com/office/powerpoint/2010/main" val="2122114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s://www.softwaretestinghelp.com/popular-bug-tracking-software/"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3561-4AE1-B9DE-C333-B1DB815B2F23}"/>
              </a:ext>
            </a:extLst>
          </p:cNvPr>
          <p:cNvSpPr>
            <a:spLocks noGrp="1"/>
          </p:cNvSpPr>
          <p:nvPr>
            <p:ph type="ctrTitle"/>
          </p:nvPr>
        </p:nvSpPr>
        <p:spPr>
          <a:xfrm>
            <a:off x="1524000" y="1122363"/>
            <a:ext cx="9144000" cy="2812328"/>
          </a:xfrm>
        </p:spPr>
        <p:txBody>
          <a:bodyPr>
            <a:normAutofit/>
          </a:bodyPr>
          <a:lstStyle/>
          <a:p>
            <a:r>
              <a:rPr lang="en-IN" sz="6600" b="1" i="0">
                <a:solidFill>
                  <a:srgbClr val="111111"/>
                </a:solidFill>
                <a:effectLst/>
                <a:latin typeface="Roboto Slab"/>
              </a:rPr>
              <a:t>Severity And Priority</a:t>
            </a:r>
          </a:p>
        </p:txBody>
      </p:sp>
    </p:spTree>
    <p:extLst>
      <p:ext uri="{BB962C8B-B14F-4D97-AF65-F5344CB8AC3E}">
        <p14:creationId xmlns:p14="http://schemas.microsoft.com/office/powerpoint/2010/main" val="53340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E6EEE-DE70-EE51-80EA-3DAC1553A0A9}"/>
              </a:ext>
            </a:extLst>
          </p:cNvPr>
          <p:cNvSpPr>
            <a:spLocks noGrp="1"/>
          </p:cNvSpPr>
          <p:nvPr>
            <p:ph idx="1"/>
          </p:nvPr>
        </p:nvSpPr>
        <p:spPr>
          <a:xfrm>
            <a:off x="570345" y="1253331"/>
            <a:ext cx="10515600" cy="4351338"/>
          </a:xfrm>
        </p:spPr>
        <p:txBody>
          <a:bodyPr>
            <a:noAutofit/>
          </a:bodyPr>
          <a:lstStyle/>
          <a:p>
            <a:r>
              <a:rPr lang="en-IN" sz="1800" b="1" i="0" dirty="0">
                <a:solidFill>
                  <a:srgbClr val="111111"/>
                </a:solidFill>
                <a:effectLst/>
              </a:rPr>
              <a:t>Priority:</a:t>
            </a:r>
          </a:p>
          <a:p>
            <a:r>
              <a:rPr lang="en-IN" sz="1800" i="0" dirty="0">
                <a:solidFill>
                  <a:srgbClr val="111111"/>
                </a:solidFill>
                <a:effectLst/>
              </a:rPr>
              <a:t>Priority signifies the importance or urgency of fixing a defect.</a:t>
            </a:r>
          </a:p>
          <a:p>
            <a:r>
              <a:rPr lang="en-IN" sz="1800" i="0" dirty="0">
                <a:solidFill>
                  <a:srgbClr val="111111"/>
                </a:solidFill>
                <a:effectLst/>
              </a:rPr>
              <a:t>While opening a defect, the tester generally assigns the priority initially as he views the product from the end-user perspective. </a:t>
            </a:r>
          </a:p>
          <a:p>
            <a:r>
              <a:rPr lang="en-IN" sz="1800" i="0" dirty="0">
                <a:solidFill>
                  <a:srgbClr val="111111"/>
                </a:solidFill>
                <a:effectLst/>
              </a:rPr>
              <a:t> </a:t>
            </a:r>
            <a:r>
              <a:rPr lang="en-IN" sz="1800" b="1" i="0" dirty="0">
                <a:solidFill>
                  <a:srgbClr val="111111"/>
                </a:solidFill>
                <a:effectLst/>
              </a:rPr>
              <a:t>Severity:</a:t>
            </a:r>
          </a:p>
          <a:p>
            <a:pPr marL="0" indent="0">
              <a:buNone/>
            </a:pPr>
            <a:r>
              <a:rPr lang="en-IN" sz="1800" i="0" dirty="0">
                <a:solidFill>
                  <a:srgbClr val="111111"/>
                </a:solidFill>
                <a:effectLst/>
              </a:rPr>
              <a:t>        Severity defines the extent to which a particular defect could create an impact on the  application Or system.</a:t>
            </a:r>
          </a:p>
          <a:p>
            <a:pPr marL="0" indent="0">
              <a:buNone/>
            </a:pPr>
            <a:r>
              <a:rPr lang="en-IN" sz="1800" b="1" i="0" dirty="0">
                <a:solidFill>
                  <a:srgbClr val="111111"/>
                </a:solidFill>
                <a:effectLst/>
              </a:rPr>
              <a:t>For Example:</a:t>
            </a:r>
          </a:p>
          <a:p>
            <a:r>
              <a:rPr lang="en-IN" sz="1800" i="0" dirty="0">
                <a:solidFill>
                  <a:srgbClr val="111111"/>
                </a:solidFill>
                <a:effectLst/>
              </a:rPr>
              <a:t>If the user tries to do online shopping and the application does not load or server unavailable message pops up.
The user performs adding an item to the cart, the number of quantities added is incorrect/wrong product gets added.
The user makes the payment and after the payment, the order stays in the cart as reserved instead confirmed.</a:t>
            </a:r>
          </a:p>
          <a:p>
            <a:endParaRPr lang="en-IN" sz="1800" i="0" dirty="0">
              <a:solidFill>
                <a:srgbClr val="111111"/>
              </a:solidFill>
              <a:effectLst/>
            </a:endParaRPr>
          </a:p>
        </p:txBody>
      </p:sp>
    </p:spTree>
    <p:extLst>
      <p:ext uri="{BB962C8B-B14F-4D97-AF65-F5344CB8AC3E}">
        <p14:creationId xmlns:p14="http://schemas.microsoft.com/office/powerpoint/2010/main" val="308600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A5FB-B3D3-5993-6332-6FA9876CA034}"/>
              </a:ext>
            </a:extLst>
          </p:cNvPr>
          <p:cNvSpPr>
            <a:spLocks noGrp="1"/>
          </p:cNvSpPr>
          <p:nvPr>
            <p:ph type="title"/>
          </p:nvPr>
        </p:nvSpPr>
        <p:spPr/>
        <p:txBody>
          <a:bodyPr>
            <a:normAutofit/>
          </a:bodyPr>
          <a:lstStyle/>
          <a:p>
            <a:r>
              <a:rPr lang="en-IN" sz="2800" b="1" i="0">
                <a:solidFill>
                  <a:srgbClr val="111111"/>
                </a:solidFill>
                <a:effectLst/>
              </a:rPr>
              <a:t>Different Levels</a:t>
            </a:r>
            <a:br>
              <a:rPr lang="en-IN" sz="2800" b="1" i="0">
                <a:solidFill>
                  <a:srgbClr val="111111"/>
                </a:solidFill>
                <a:effectLst/>
              </a:rPr>
            </a:br>
            <a:r>
              <a:rPr lang="en-IN" sz="2800" b="1" i="0">
                <a:solidFill>
                  <a:srgbClr val="111111"/>
                </a:solidFill>
                <a:effectLst/>
              </a:rPr>
              <a:t>Priority and Severity have some classifications </a:t>
            </a:r>
          </a:p>
        </p:txBody>
      </p:sp>
      <p:sp>
        <p:nvSpPr>
          <p:cNvPr id="3" name="Content Placeholder 2">
            <a:extLst>
              <a:ext uri="{FF2B5EF4-FFF2-40B4-BE49-F238E27FC236}">
                <a16:creationId xmlns:a16="http://schemas.microsoft.com/office/drawing/2014/main" id="{5EF174C2-38A1-1613-1905-DFE5114ABCB0}"/>
              </a:ext>
            </a:extLst>
          </p:cNvPr>
          <p:cNvSpPr>
            <a:spLocks noGrp="1"/>
          </p:cNvSpPr>
          <p:nvPr>
            <p:ph idx="1"/>
          </p:nvPr>
        </p:nvSpPr>
        <p:spPr>
          <a:xfrm>
            <a:off x="985982" y="2153082"/>
            <a:ext cx="10515600" cy="4351338"/>
          </a:xfrm>
        </p:spPr>
        <p:txBody>
          <a:bodyPr>
            <a:normAutofit/>
          </a:bodyPr>
          <a:lstStyle/>
          <a:p>
            <a:r>
              <a:rPr lang="en-IN" sz="1800" b="1" i="0" dirty="0">
                <a:solidFill>
                  <a:srgbClr val="111111"/>
                </a:solidFill>
                <a:effectLst/>
              </a:rPr>
              <a:t>Different Levels</a:t>
            </a:r>
          </a:p>
          <a:p>
            <a:r>
              <a:rPr lang="en-IN" sz="1800" b="0" i="0" dirty="0">
                <a:solidFill>
                  <a:srgbClr val="111111"/>
                </a:solidFill>
                <a:effectLst/>
              </a:rPr>
              <a:t>Priority and Severity have some classifications amongst them that aid in determining how the defect must be handled. A lot of different organizations have </a:t>
            </a:r>
            <a:r>
              <a:rPr lang="en-IN" sz="1800" b="0" i="0" u="none" strike="noStrike" dirty="0">
                <a:solidFill>
                  <a:srgbClr val="F42F42"/>
                </a:solidFill>
                <a:effectLst/>
                <a:hlinkClick r:id="rId2" tooltip="Bug reporting software"/>
              </a:rPr>
              <a:t>different defect logging tools</a:t>
            </a:r>
            <a:r>
              <a:rPr lang="en-IN" sz="1800" b="0" i="0" dirty="0">
                <a:solidFill>
                  <a:srgbClr val="111111"/>
                </a:solidFill>
                <a:effectLst/>
              </a:rPr>
              <a:t>, so the levels might vary.</a:t>
            </a:r>
          </a:p>
          <a:p>
            <a:r>
              <a:rPr lang="en-IN" sz="1800" b="0" i="0" dirty="0">
                <a:solidFill>
                  <a:srgbClr val="111111"/>
                </a:solidFill>
                <a:effectLst/>
              </a:rPr>
              <a:t>Let’s take a look at the different levels for both Priority and Severity.</a:t>
            </a:r>
          </a:p>
          <a:p>
            <a:r>
              <a:rPr lang="en-IN" sz="1800" b="0" i="0" dirty="0">
                <a:solidFill>
                  <a:srgbClr val="111111"/>
                </a:solidFill>
                <a:effectLst/>
              </a:rPr>
              <a:t>High Priority, High Severity</a:t>
            </a:r>
          </a:p>
          <a:p>
            <a:r>
              <a:rPr lang="en-IN" sz="1800" b="0" i="0" dirty="0">
                <a:solidFill>
                  <a:srgbClr val="111111"/>
                </a:solidFill>
                <a:effectLst/>
              </a:rPr>
              <a:t>High Priority, Low Severity</a:t>
            </a:r>
          </a:p>
          <a:p>
            <a:r>
              <a:rPr lang="en-IN" sz="1800" b="0" i="0" dirty="0">
                <a:solidFill>
                  <a:srgbClr val="111111"/>
                </a:solidFill>
                <a:effectLst/>
              </a:rPr>
              <a:t>High Severity, Low Priority</a:t>
            </a:r>
          </a:p>
          <a:p>
            <a:r>
              <a:rPr lang="en-IN" sz="1800" b="0" i="0" dirty="0">
                <a:solidFill>
                  <a:srgbClr val="111111"/>
                </a:solidFill>
                <a:effectLst/>
              </a:rPr>
              <a:t>Low Severity, Low Priority</a:t>
            </a:r>
          </a:p>
        </p:txBody>
      </p:sp>
    </p:spTree>
    <p:extLst>
      <p:ext uri="{BB962C8B-B14F-4D97-AF65-F5344CB8AC3E}">
        <p14:creationId xmlns:p14="http://schemas.microsoft.com/office/powerpoint/2010/main" val="288200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13486-9D5F-915C-891B-23650716E066}"/>
              </a:ext>
            </a:extLst>
          </p:cNvPr>
          <p:cNvSpPr>
            <a:spLocks noGrp="1"/>
          </p:cNvSpPr>
          <p:nvPr>
            <p:ph idx="1"/>
          </p:nvPr>
        </p:nvSpPr>
        <p:spPr>
          <a:xfrm>
            <a:off x="708891" y="1253331"/>
            <a:ext cx="10515600" cy="4351338"/>
          </a:xfrm>
        </p:spPr>
        <p:txBody>
          <a:bodyPr>
            <a:noAutofit/>
          </a:bodyPr>
          <a:lstStyle/>
          <a:p>
            <a:pPr marL="0" indent="0">
              <a:buNone/>
            </a:pPr>
            <a:r>
              <a:rPr lang="en-IN" sz="1600" b="1" i="0" dirty="0">
                <a:effectLst/>
              </a:rPr>
              <a:t>High Priority &amp; High Severity:</a:t>
            </a:r>
          </a:p>
          <a:p>
            <a:r>
              <a:rPr lang="en-IN" sz="1600" b="0" i="0" dirty="0">
                <a:solidFill>
                  <a:srgbClr val="333333"/>
                </a:solidFill>
                <a:effectLst/>
              </a:rPr>
              <a:t> An error which occurs on the basic functionality of the application and will not allow the user to use the system. (</a:t>
            </a:r>
            <a:r>
              <a:rPr lang="en-IN" sz="1600" b="0" i="0" dirty="0" err="1">
                <a:solidFill>
                  <a:srgbClr val="333333"/>
                </a:solidFill>
                <a:effectLst/>
              </a:rPr>
              <a:t>Eg</a:t>
            </a:r>
            <a:r>
              <a:rPr lang="en-IN" sz="1600" b="0" i="0" dirty="0">
                <a:solidFill>
                  <a:srgbClr val="333333"/>
                </a:solidFill>
                <a:effectLst/>
              </a:rPr>
              <a:t>. A site maintaining the student details, on saving record if it, doesn’t allow to save the record then this is high priority and high severity bug.)</a:t>
            </a:r>
          </a:p>
          <a:p>
            <a:pPr marL="0" indent="0">
              <a:buNone/>
            </a:pPr>
            <a:r>
              <a:rPr lang="en-IN" sz="1600" b="1" dirty="0"/>
              <a:t>For Example:</a:t>
            </a:r>
          </a:p>
          <a:p>
            <a:r>
              <a:rPr lang="en-IN" sz="1600" dirty="0"/>
              <a:t>clicking on a particular button doesn’t load the feature itself. Or performing a particular function brings down the server consistently and causes data loss. </a:t>
            </a:r>
          </a:p>
          <a:p>
            <a:pPr marL="0" indent="0">
              <a:buNone/>
            </a:pPr>
            <a:endParaRPr lang="en-IN" sz="1600" dirty="0"/>
          </a:p>
          <a:p>
            <a:pPr marL="0" indent="0">
              <a:buNone/>
            </a:pPr>
            <a:r>
              <a:rPr lang="en-IN" sz="1600" b="1" dirty="0"/>
              <a:t>High Severity &amp; Low Priority: </a:t>
            </a:r>
          </a:p>
          <a:p>
            <a:r>
              <a:rPr lang="en-IN" sz="1600" dirty="0"/>
              <a:t>An error which occurs on the functionality of the application (for which there is no workaround) and will not allow the user to use the system but on click of link which is rarely used by the end user.</a:t>
            </a:r>
          </a:p>
          <a:p>
            <a:pPr marL="0" indent="0">
              <a:buNone/>
            </a:pPr>
            <a:r>
              <a:rPr lang="en-IN" sz="1600" b="1" dirty="0"/>
              <a:t>For Example:</a:t>
            </a:r>
          </a:p>
          <a:p>
            <a:r>
              <a:rPr lang="en-IN" sz="1600" dirty="0"/>
              <a:t> a particular functionality can be used only on a later version of the firmware, so in order to verify this – the tester actually downgrades his system and performs the test and observes a serious functionality issue that is valid.</a:t>
            </a:r>
          </a:p>
          <a:p>
            <a:pPr marL="0" indent="0">
              <a:buNone/>
            </a:pPr>
            <a:r>
              <a:rPr lang="en-IN" sz="1600" dirty="0"/>
              <a:t>
</a:t>
            </a:r>
            <a:endParaRPr lang="en-US" sz="1600" dirty="0"/>
          </a:p>
        </p:txBody>
      </p:sp>
    </p:spTree>
    <p:extLst>
      <p:ext uri="{BB962C8B-B14F-4D97-AF65-F5344CB8AC3E}">
        <p14:creationId xmlns:p14="http://schemas.microsoft.com/office/powerpoint/2010/main" val="64616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ED953-EFA6-B03B-DECB-99357BA9CEEB}"/>
              </a:ext>
            </a:extLst>
          </p:cNvPr>
          <p:cNvSpPr>
            <a:spLocks noGrp="1"/>
          </p:cNvSpPr>
          <p:nvPr>
            <p:ph idx="1"/>
          </p:nvPr>
        </p:nvSpPr>
        <p:spPr>
          <a:xfrm>
            <a:off x="690418" y="754207"/>
            <a:ext cx="10515600" cy="4351338"/>
          </a:xfrm>
        </p:spPr>
        <p:txBody>
          <a:bodyPr>
            <a:noAutofit/>
          </a:bodyPr>
          <a:lstStyle/>
          <a:p>
            <a:r>
              <a:rPr lang="en-IN" sz="1600" b="1" dirty="0"/>
              <a:t>High Priority &amp; Low Severity: </a:t>
            </a:r>
            <a:r>
              <a:rPr lang="en-IN" sz="1600" dirty="0"/>
              <a:t>
The spelling mistakes that happens on the cover page or heading or title of an application.
Example :
 In the bank logo, instead of ICICI, it is written as ICCCI.</a:t>
            </a:r>
          </a:p>
          <a:p>
            <a:r>
              <a:rPr lang="en-IN" sz="1600" dirty="0"/>
              <a:t>In terms of functionality, it is not affecting anything so we can mark as Low Severity, but it has an impact on user experience.</a:t>
            </a:r>
          </a:p>
          <a:p>
            <a:pPr marL="0" indent="0">
              <a:buNone/>
            </a:pPr>
            <a:endParaRPr lang="en-IN" sz="1600" dirty="0"/>
          </a:p>
          <a:p>
            <a:r>
              <a:rPr lang="en-IN" sz="1600" b="1" dirty="0"/>
              <a:t>Low Severity and Low Priority:</a:t>
            </a:r>
            <a:r>
              <a:rPr lang="en-IN" sz="1600" dirty="0"/>
              <a:t>
Any spelling mistakes /font casing/ misalignment in the paragraph of the 3</a:t>
            </a:r>
            <a:r>
              <a:rPr lang="en-IN" sz="1600" baseline="30000" dirty="0"/>
              <a:t>rd</a:t>
            </a:r>
            <a:r>
              <a:rPr lang="en-IN" sz="1600" dirty="0"/>
              <a:t> or 4</a:t>
            </a:r>
            <a:r>
              <a:rPr lang="en-IN" sz="1600" baseline="30000" dirty="0"/>
              <a:t>th</a:t>
            </a:r>
            <a:r>
              <a:rPr lang="en-IN" sz="1600" dirty="0"/>
              <a:t> page of the application and not in the main or front page/ title.</a:t>
            </a:r>
          </a:p>
          <a:p>
            <a:r>
              <a:rPr lang="en-IN" sz="1600" b="1" dirty="0"/>
              <a:t>For Example:</a:t>
            </a:r>
            <a:r>
              <a:rPr lang="en-IN" sz="1600" dirty="0"/>
              <a:t>
If the privacy policy of the website has a spelling mistake, this defect is set as Low Severity and Low Priority.</a:t>
            </a:r>
          </a:p>
          <a:p>
            <a:pPr marL="0" indent="0">
              <a:buNone/>
            </a:pPr>
            <a:endParaRPr lang="en-IN" sz="1600" dirty="0"/>
          </a:p>
          <a:p>
            <a:pPr marL="0" indent="0">
              <a:buNone/>
            </a:pPr>
            <a:r>
              <a:rPr lang="en-IN" sz="1600" b="1" dirty="0"/>
              <a:t>High Priority and Low Severity:</a:t>
            </a:r>
            <a:endParaRPr lang="en-IN" sz="1600" dirty="0"/>
          </a:p>
          <a:p>
            <a:r>
              <a:rPr lang="en-IN" sz="1600" b="1" dirty="0"/>
              <a:t>For Example:</a:t>
            </a:r>
            <a:r>
              <a:rPr lang="en-IN" sz="1600" dirty="0"/>
              <a:t>
The logo of the company in the front-page is wrong, it is considered to be High Priority and Low Severity defect.</a:t>
            </a:r>
            <a:endParaRPr lang="en-US" sz="1600" dirty="0"/>
          </a:p>
        </p:txBody>
      </p:sp>
    </p:spTree>
    <p:extLst>
      <p:ext uri="{BB962C8B-B14F-4D97-AF65-F5344CB8AC3E}">
        <p14:creationId xmlns:p14="http://schemas.microsoft.com/office/powerpoint/2010/main" val="4154055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Severity And Priority</vt:lpstr>
      <vt:lpstr>PowerPoint Presentation</vt:lpstr>
      <vt:lpstr>Different Levels Priority and Severity have some classifications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Abitha M</dc:creator>
  <cp:lastModifiedBy>Abitha M</cp:lastModifiedBy>
  <cp:revision>3</cp:revision>
  <dcterms:created xsi:type="dcterms:W3CDTF">2022-11-11T05:49:04Z</dcterms:created>
  <dcterms:modified xsi:type="dcterms:W3CDTF">2022-11-11T07:04:53Z</dcterms:modified>
</cp:coreProperties>
</file>