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C71B-09A3-D892-3EE5-78ACF79FB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78FC9-A0D4-F021-89B4-B0779E75E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462B-E019-4F05-6E33-5CE20CC8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89F-D580-3B4A-8394-09655899554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7188-260E-3090-F58F-AB966248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43281-9011-8152-539A-2C24E7CA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7923-3BB8-8747-8BE0-DA345763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7782-E394-B27D-14D8-48CC5415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E1051-56FA-BC8B-CB48-E4E31BC17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AFDE-C4E6-404E-107D-C0389552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89F-D580-3B4A-8394-09655899554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1163-AFD7-3AFB-8DD1-9643A5F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5842-4566-3F14-90EF-2A8D3494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7923-3BB8-8747-8BE0-DA345763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86F42-DF5F-C5B1-0E6C-A21435CFF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E7053-D679-147E-B9DC-0EE2FFB17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7AA1-82F3-D5E5-961E-C86C763F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89F-D580-3B4A-8394-09655899554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030B1-5526-2AE7-3DC6-41F5F16A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C2DD-00E3-8BF3-61B4-A2CB8F0A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7923-3BB8-8747-8BE0-DA345763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A816-4640-8494-7400-1D2023A2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B879-4991-FF5F-E8EA-697A9CCD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4A32-5BC6-26F2-1FD7-594C06F5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89F-D580-3B4A-8394-09655899554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5D49-5575-1A30-69F2-80191154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BBE3D-EEE2-E5F7-FCEE-FB0C540C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7923-3BB8-8747-8BE0-DA345763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D806-F5E1-F994-5CC4-BE37EDC5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456B4-4EB6-DBC4-86C3-96EA7EA4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B7DD-F7C4-027D-E925-E4CA070B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89F-D580-3B4A-8394-09655899554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53B1-2BCE-C51E-BE33-4D43C63B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FBAA-69CA-AB14-CF92-3E6D00E1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7923-3BB8-8747-8BE0-DA345763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C484-37E8-3EC8-E10C-770EDF9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8314-6018-C3B8-30D0-ADE9D815A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E3AD-4D30-6E63-D370-E871484A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86142-4F9C-C58F-02DB-E5335654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89F-D580-3B4A-8394-09655899554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B5A4F-5FBD-CEA2-7448-2C3D43BB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7FC6B-7789-3CD2-C97C-9CA615CE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7923-3BB8-8747-8BE0-DA345763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3C94-05E7-E477-D513-9CB337BE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9165C-F906-7EBE-164A-63933CC9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3270F-7F3A-CFA3-DE99-F4DD2C12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6BE03-47A3-442D-618C-85B7C8370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905EC-FC97-08B0-EA25-0826005DE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EC024-4A68-2E97-6165-6EB0334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89F-D580-3B4A-8394-09655899554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EE6CF-AECA-1C00-733D-37662CE0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44762-FD91-683B-07E7-9870DA04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7923-3BB8-8747-8BE0-DA345763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CDFA-CB12-46D2-0130-53ACC86D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279A8-1C16-2FAC-8BD2-6B602578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89F-D580-3B4A-8394-09655899554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321D6-2EFA-FA11-38C9-B09CD543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492B0-3037-57CD-F375-D3191CFB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7923-3BB8-8747-8BE0-DA345763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3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3DA09-AD19-6E9F-6EA0-E9D03EA5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89F-D580-3B4A-8394-09655899554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E0ADD-6500-0683-0BA9-29DCCE31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FA2A6-E660-5CB7-05E5-0092159A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7923-3BB8-8747-8BE0-DA345763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AA9C-B25D-015D-E6AB-2332CB6C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DE10-32BA-89DA-72A1-0C2DDFC2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A397A-27FC-3897-C188-2D7863296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A396-F0D5-BF11-9383-CBE7643B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89F-D580-3B4A-8394-09655899554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8044B-60A9-6B48-DE87-6728284B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E5B25-3667-AF30-889F-7AC4CB73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7923-3BB8-8747-8BE0-DA345763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28F3-0FE0-E726-3C1E-FD8BA530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752D3-49BD-9D56-238D-59F3BEA2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A8E19-829F-0A2A-288F-7F01CD289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9B65F-E270-D58C-458C-D051418A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89F-D580-3B4A-8394-09655899554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D3996-ED09-9BB3-D6F5-E7475AB2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890BC-73C8-4E7B-8CAB-21A3B580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7923-3BB8-8747-8BE0-DA345763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FDBE8-8A63-A3D0-3385-8FBF1988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BA036-85A0-098D-EB5E-640B1226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A0F0-3342-251E-30AB-516C5AD3C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689F-D580-3B4A-8394-09655899554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9765-2A85-31F3-7603-787E6B904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9383-4392-D139-E3FB-05E40E57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7923-3BB8-8747-8BE0-DA345763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5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est-scenario.html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36E7-A1C5-701D-01BA-E3E14B8ED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8072"/>
            <a:ext cx="9144000" cy="2387600"/>
          </a:xfrm>
        </p:spPr>
        <p:txBody>
          <a:bodyPr>
            <a:normAutofit/>
          </a:bodyPr>
          <a:lstStyle/>
          <a:p>
            <a:r>
              <a:rPr lang="en-IN" sz="7200" b="1" dirty="0"/>
              <a:t>Test case 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291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BCB6-4FF4-A701-3A98-7167F2C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4BE9-8527-FCC9-9C89-FCEAD5E9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What is a Test Case?</a:t>
            </a:r>
          </a:p>
          <a:p>
            <a:r>
              <a:rPr lang="en-IN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 </a:t>
            </a:r>
            <a:r>
              <a:rPr lang="en-IN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Case</a:t>
            </a:r>
            <a:r>
              <a:rPr lang="en-IN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 set of actions executed to verify a particular feature or functionality of your software application. A Test Case contains test steps, test data, precondition, postcondition developed for specific test scenario to verify any requirement. The test case includes specific variables or conditions, using which a testing engineer can compare expected and actual results to determine whether a software product is functioning as per the requirements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19693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41D3-07F8-79A4-2EE1-972741AE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4" y="95740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Scenario Vs Test Case</a:t>
            </a:r>
          </a:p>
          <a:p>
            <a:r>
              <a:rPr lang="en-IN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scenarios are rather vague and cover a wide range of possibilities. Testing is all about being very specific.</a:t>
            </a:r>
          </a:p>
          <a:p>
            <a:r>
              <a:rPr lang="en-IN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 a </a:t>
            </a:r>
            <a:r>
              <a:rPr lang="en-IN" b="0" i="0" u="none" strike="noStrike">
                <a:solidFill>
                  <a:srgbClr val="222222"/>
                </a:solidFill>
                <a:effectLst/>
                <a:latin typeface="Source Sans Pro" panose="020B0503030403020204" pitchFamily="34" charset="0"/>
                <a:hlinkClick r:id="rId2"/>
              </a:rPr>
              <a:t>Test Scenario</a:t>
            </a:r>
            <a:r>
              <a:rPr lang="en-IN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Check Login Functionality there many possible test cases are:</a:t>
            </a:r>
          </a:p>
          <a:p>
            <a:r>
              <a:rPr lang="en-IN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Case 1: Check results on entering valid User Id &amp; Password</a:t>
            </a:r>
          </a:p>
          <a:p>
            <a:r>
              <a:rPr lang="en-IN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Case 2: Check results on entering Invalid User ID &amp; Password</a:t>
            </a:r>
          </a:p>
          <a:p>
            <a:r>
              <a:rPr lang="en-IN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Case 3: Check response when a User ID is Empty &amp; Login Button is pressed, and many more</a:t>
            </a:r>
          </a:p>
          <a:p>
            <a:r>
              <a:rPr lang="en-IN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This is nothing but a Test Case.</a:t>
            </a:r>
          </a:p>
        </p:txBody>
      </p:sp>
    </p:spTree>
    <p:extLst>
      <p:ext uri="{BB962C8B-B14F-4D97-AF65-F5344CB8AC3E}">
        <p14:creationId xmlns:p14="http://schemas.microsoft.com/office/powerpoint/2010/main" val="59245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80F2-5BBE-3C63-29A3-5947F3B6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This entire table may be created in Word, Excel or any other Test management tool. That’s all to Test Case Design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827A-60FF-4DE3-05BC-3B854663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E2E0E3-8AF5-9040-032A-599EB1670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941913"/>
              </p:ext>
            </p:extLst>
          </p:nvPr>
        </p:nvGraphicFramePr>
        <p:xfrm>
          <a:off x="1191491" y="1917654"/>
          <a:ext cx="9365671" cy="3022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953">
                  <a:extLst>
                    <a:ext uri="{9D8B030D-6E8A-4147-A177-3AD203B41FA5}">
                      <a16:colId xmlns:a16="http://schemas.microsoft.com/office/drawing/2014/main" val="667927153"/>
                    </a:ext>
                  </a:extLst>
                </a:gridCol>
                <a:gridCol w="1337953">
                  <a:extLst>
                    <a:ext uri="{9D8B030D-6E8A-4147-A177-3AD203B41FA5}">
                      <a16:colId xmlns:a16="http://schemas.microsoft.com/office/drawing/2014/main" val="1881693110"/>
                    </a:ext>
                  </a:extLst>
                </a:gridCol>
                <a:gridCol w="1337953">
                  <a:extLst>
                    <a:ext uri="{9D8B030D-6E8A-4147-A177-3AD203B41FA5}">
                      <a16:colId xmlns:a16="http://schemas.microsoft.com/office/drawing/2014/main" val="484319933"/>
                    </a:ext>
                  </a:extLst>
                </a:gridCol>
                <a:gridCol w="1337953">
                  <a:extLst>
                    <a:ext uri="{9D8B030D-6E8A-4147-A177-3AD203B41FA5}">
                      <a16:colId xmlns:a16="http://schemas.microsoft.com/office/drawing/2014/main" val="1028543742"/>
                    </a:ext>
                  </a:extLst>
                </a:gridCol>
                <a:gridCol w="1337953">
                  <a:extLst>
                    <a:ext uri="{9D8B030D-6E8A-4147-A177-3AD203B41FA5}">
                      <a16:colId xmlns:a16="http://schemas.microsoft.com/office/drawing/2014/main" val="3309436195"/>
                    </a:ext>
                  </a:extLst>
                </a:gridCol>
                <a:gridCol w="1337953">
                  <a:extLst>
                    <a:ext uri="{9D8B030D-6E8A-4147-A177-3AD203B41FA5}">
                      <a16:colId xmlns:a16="http://schemas.microsoft.com/office/drawing/2014/main" val="1740260960"/>
                    </a:ext>
                  </a:extLst>
                </a:gridCol>
                <a:gridCol w="1337953">
                  <a:extLst>
                    <a:ext uri="{9D8B030D-6E8A-4147-A177-3AD203B41FA5}">
                      <a16:colId xmlns:a16="http://schemas.microsoft.com/office/drawing/2014/main" val="944685553"/>
                    </a:ext>
                  </a:extLst>
                </a:gridCol>
              </a:tblGrid>
              <a:tr h="251407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Test Case ID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Test Case Description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Test Steps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Test Data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Expected Results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Actual Results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Pass/Fail</a:t>
                      </a:r>
                    </a:p>
                  </a:txBody>
                  <a:tcPr marL="11883" marR="11883" marT="5942" marB="5942" anchor="ctr"/>
                </a:tc>
                <a:extLst>
                  <a:ext uri="{0D108BD9-81ED-4DB2-BD59-A6C34878D82A}">
                    <a16:rowId xmlns:a16="http://schemas.microsoft.com/office/drawing/2014/main" val="3604343180"/>
                  </a:ext>
                </a:extLst>
              </a:tr>
              <a:tr h="86258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TU01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Check Customer Login with valid Data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en-IN" sz="1400">
                          <a:effectLst/>
                        </a:rPr>
                        <a:t>Go to site http://demo.guru99.com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IN" sz="1400">
                          <a:effectLst/>
                        </a:rPr>
                        <a:t>Enter UserId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IN" sz="1400">
                          <a:effectLst/>
                        </a:rPr>
                        <a:t>Enter Password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IN" sz="1400">
                          <a:effectLst/>
                        </a:rPr>
                        <a:t>Click Submit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Userid = guru99 Password = pass99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User should Login into an application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As Expected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Pass</a:t>
                      </a:r>
                    </a:p>
                  </a:txBody>
                  <a:tcPr marL="11883" marR="11883" marT="5942" marB="5942" anchor="ctr"/>
                </a:tc>
                <a:extLst>
                  <a:ext uri="{0D108BD9-81ED-4DB2-BD59-A6C34878D82A}">
                    <a16:rowId xmlns:a16="http://schemas.microsoft.com/office/drawing/2014/main" val="500683626"/>
                  </a:ext>
                </a:extLst>
              </a:tr>
              <a:tr h="86258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TU02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Check Customer Login with invalid Data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en-IN" sz="1400">
                          <a:effectLst/>
                        </a:rPr>
                        <a:t>Go to site http://demo.guru99.com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IN" sz="1400">
                          <a:effectLst/>
                        </a:rPr>
                        <a:t>Enter UserId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IN" sz="1400">
                          <a:effectLst/>
                        </a:rPr>
                        <a:t>Enter Password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IN" sz="1400">
                          <a:effectLst/>
                        </a:rPr>
                        <a:t>Click Submit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Userid = guru99 Password = glass99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User should not Login into an application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As Expected</a:t>
                      </a:r>
                    </a:p>
                  </a:txBody>
                  <a:tcPr marL="11883" marR="11883" marT="5942" marB="5942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Pass</a:t>
                      </a:r>
                    </a:p>
                  </a:txBody>
                  <a:tcPr marL="11883" marR="11883" marT="5942" marB="5942" anchor="ctr"/>
                </a:tc>
                <a:extLst>
                  <a:ext uri="{0D108BD9-81ED-4DB2-BD59-A6C34878D82A}">
                    <a16:rowId xmlns:a16="http://schemas.microsoft.com/office/drawing/2014/main" val="13223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86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27D5-302E-2C34-181A-D56A2534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8" y="280289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1)</a:t>
            </a:r>
            <a:r>
              <a:rPr lang="en-IN" sz="20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A simple test case to explain the scenario would be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43B7-5F0A-D24E-2C07-3C088797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Step 2) Test the Data.
</a:t>
            </a:r>
            <a:r>
              <a:rPr lang="en-IN" sz="2000" dirty="0"/>
              <a:t>In order to execute the test case, you would need Test Data. Adding it below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C39A8E-0794-2E78-915A-5509FBE8D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767345"/>
              </p:ext>
            </p:extLst>
          </p:nvPr>
        </p:nvGraphicFramePr>
        <p:xfrm>
          <a:off x="1089890" y="1825625"/>
          <a:ext cx="9938328" cy="1514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9164">
                  <a:extLst>
                    <a:ext uri="{9D8B030D-6E8A-4147-A177-3AD203B41FA5}">
                      <a16:colId xmlns:a16="http://schemas.microsoft.com/office/drawing/2014/main" val="1583278103"/>
                    </a:ext>
                  </a:extLst>
                </a:gridCol>
                <a:gridCol w="4969164">
                  <a:extLst>
                    <a:ext uri="{9D8B030D-6E8A-4147-A177-3AD203B41FA5}">
                      <a16:colId xmlns:a16="http://schemas.microsoft.com/office/drawing/2014/main" val="302230406"/>
                    </a:ext>
                  </a:extLst>
                </a:gridCol>
              </a:tblGrid>
              <a:tr h="550885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Test Case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Test Case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775334"/>
                  </a:ext>
                </a:extLst>
              </a:tr>
              <a:tr h="96404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Check response when valid email and password is entered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120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A91BC-4C97-4D2E-BE8F-BDE2FC7F6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273459"/>
              </p:ext>
            </p:extLst>
          </p:nvPr>
        </p:nvGraphicFramePr>
        <p:xfrm>
          <a:off x="927099" y="4223112"/>
          <a:ext cx="10263909" cy="1909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1303">
                  <a:extLst>
                    <a:ext uri="{9D8B030D-6E8A-4147-A177-3AD203B41FA5}">
                      <a16:colId xmlns:a16="http://schemas.microsoft.com/office/drawing/2014/main" val="742183474"/>
                    </a:ext>
                  </a:extLst>
                </a:gridCol>
                <a:gridCol w="3421303">
                  <a:extLst>
                    <a:ext uri="{9D8B030D-6E8A-4147-A177-3AD203B41FA5}">
                      <a16:colId xmlns:a16="http://schemas.microsoft.com/office/drawing/2014/main" val="30895723"/>
                    </a:ext>
                  </a:extLst>
                </a:gridCol>
                <a:gridCol w="3421303">
                  <a:extLst>
                    <a:ext uri="{9D8B030D-6E8A-4147-A177-3AD203B41FA5}">
                      <a16:colId xmlns:a16="http://schemas.microsoft.com/office/drawing/2014/main" val="3280647973"/>
                    </a:ext>
                  </a:extLst>
                </a:gridCol>
              </a:tblGrid>
              <a:tr h="490308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Test Case #</a:t>
                      </a:r>
                    </a:p>
                  </a:txBody>
                  <a:tcPr marL="73225" marR="73225" marT="36613" marB="366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Test Case Description</a:t>
                      </a:r>
                    </a:p>
                  </a:txBody>
                  <a:tcPr marL="73225" marR="73225" marT="36613" marB="366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Test Data</a:t>
                      </a:r>
                    </a:p>
                  </a:txBody>
                  <a:tcPr marL="73225" marR="73225" marT="36613" marB="36613" anchor="ctr"/>
                </a:tc>
                <a:extLst>
                  <a:ext uri="{0D108BD9-81ED-4DB2-BD59-A6C34878D82A}">
                    <a16:rowId xmlns:a16="http://schemas.microsoft.com/office/drawing/2014/main" val="2325888539"/>
                  </a:ext>
                </a:extLst>
              </a:tr>
              <a:tr h="141931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73225" marR="73225" marT="36613" marB="36613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Check response when valid email and password is entered</a:t>
                      </a:r>
                    </a:p>
                  </a:txBody>
                  <a:tcPr marL="73225" marR="73225" marT="36613" marB="36613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Email: guru99@email.com Password: lNf9^Oti7^2h</a:t>
                      </a:r>
                    </a:p>
                  </a:txBody>
                  <a:tcPr marL="73225" marR="73225" marT="36613" marB="36613" anchor="ctr"/>
                </a:tc>
                <a:extLst>
                  <a:ext uri="{0D108BD9-81ED-4DB2-BD59-A6C34878D82A}">
                    <a16:rowId xmlns:a16="http://schemas.microsoft.com/office/drawing/2014/main" val="24205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0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6166-3085-AA55-C35F-2FD345C3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09" y="883516"/>
            <a:ext cx="10515600" cy="4351338"/>
          </a:xfrm>
        </p:spPr>
        <p:txBody>
          <a:bodyPr>
            <a:noAutofit/>
          </a:bodyPr>
          <a:lstStyle/>
          <a:p>
            <a:r>
              <a:rPr lang="en-IN" sz="18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Case Management Tools</a:t>
            </a:r>
          </a:p>
          <a:p>
            <a:r>
              <a:rPr lang="en-IN" sz="18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management tools are the automation tools that help to manage and maintain the Test Cases. Main Features of a test case management tool are</a:t>
            </a:r>
          </a:p>
          <a:p>
            <a:r>
              <a:rPr lang="en-IN" sz="18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 documenting Test Cases: </a:t>
            </a:r>
            <a:r>
              <a:rPr lang="en-IN" sz="18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With tools, you can expedite Test Case creation with use of templates</a:t>
            </a:r>
          </a:p>
          <a:p>
            <a:r>
              <a:rPr lang="en-IN" sz="18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Execute the Test Case and Record the results: </a:t>
            </a:r>
            <a:r>
              <a:rPr lang="en-IN" sz="18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Case can be executed through the tools and results obtained can be easily recorded.</a:t>
            </a:r>
          </a:p>
          <a:p>
            <a:r>
              <a:rPr lang="en-IN" sz="18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Automate the Defect Tracking: </a:t>
            </a:r>
            <a:r>
              <a:rPr lang="en-IN" sz="18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Failed tests are automatically linked to the bug tracker, which in turn can be assigned to the developers and can be tracked by email notifications.</a:t>
            </a:r>
          </a:p>
          <a:p>
            <a:r>
              <a:rPr lang="en-IN" sz="18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Traceability: </a:t>
            </a:r>
            <a:r>
              <a:rPr lang="en-IN" sz="18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Requirements, Test cases, Execution of Test cases are all interlinked through the tools, and each case can be traced to each other to check test coverage.</a:t>
            </a:r>
          </a:p>
          <a:p>
            <a:r>
              <a:rPr lang="en-IN" sz="18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Protecting Test Cases:</a:t>
            </a:r>
            <a:r>
              <a:rPr lang="en-IN" sz="18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Test cases should be reusable and should be protected from being lost or corrupted due to poor version control. Test Case Management Tools offer features like</a:t>
            </a:r>
          </a:p>
          <a:p>
            <a:r>
              <a:rPr lang="en-IN" sz="18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Naming and numbering conventions</a:t>
            </a:r>
          </a:p>
          <a:p>
            <a:r>
              <a:rPr lang="en-IN" sz="18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Versioning</a:t>
            </a:r>
          </a:p>
          <a:p>
            <a:r>
              <a:rPr lang="en-IN" sz="18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Read-only storage</a:t>
            </a:r>
          </a:p>
          <a:p>
            <a:r>
              <a:rPr lang="en-IN" sz="18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Controlled access</a:t>
            </a:r>
          </a:p>
          <a:p>
            <a:r>
              <a:rPr lang="en-IN" sz="18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Off-site backup</a:t>
            </a:r>
          </a:p>
        </p:txBody>
      </p:sp>
    </p:spTree>
    <p:extLst>
      <p:ext uri="{BB962C8B-B14F-4D97-AF65-F5344CB8AC3E}">
        <p14:creationId xmlns:p14="http://schemas.microsoft.com/office/powerpoint/2010/main" val="68340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Test case </vt:lpstr>
      <vt:lpstr>PowerPoint Presentation</vt:lpstr>
      <vt:lpstr>PowerPoint Presentation</vt:lpstr>
      <vt:lpstr>This entire table may be created in Word, Excel or any other Test management tool. That’s all to Test Case Design</vt:lpstr>
      <vt:lpstr>Step 1) A simple test case to explain the scenario would be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</dc:title>
  <dc:creator>Abitha M</dc:creator>
  <cp:lastModifiedBy>Abitha M</cp:lastModifiedBy>
  <cp:revision>1</cp:revision>
  <dcterms:created xsi:type="dcterms:W3CDTF">2022-10-20T05:32:46Z</dcterms:created>
  <dcterms:modified xsi:type="dcterms:W3CDTF">2022-10-20T05:39:53Z</dcterms:modified>
</cp:coreProperties>
</file>