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01DE-5148-9E70-EA1F-B9BC93B27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8E47E-2AE2-1A59-C76D-BA592C500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9FA25-E56C-A04A-578B-81A5316C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59FA-B7BC-3F4C-8843-247ED4A04D9D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C3ED9-9806-3C81-96FF-DE9559C1E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D3A53-C104-1A89-8B45-5AFCDE3F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9165-88B2-1845-B1E5-C51477409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54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F13A-04AD-C390-B240-49581754F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36495-35EF-D277-44B9-62B515184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C1851-6411-37C1-3181-067594C8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59FA-B7BC-3F4C-8843-247ED4A04D9D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2E4BC-9C5C-90A3-84EB-9671F9D5D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F7B7E-3E81-0C91-1077-AD622808D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9165-88B2-1845-B1E5-C51477409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0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2608D6-DA7C-C0FA-E95B-0B1C3F9AF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688B9-AC53-09C2-90F3-95804DF75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F25C5-99F1-8379-4198-C494E0F38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59FA-B7BC-3F4C-8843-247ED4A04D9D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9CBF2-A821-4F9F-23DA-B38785B2A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D11B0-4919-2969-0669-BB5B71E2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9165-88B2-1845-B1E5-C51477409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3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D6404-1BDA-2DD7-57D5-EBEF810E2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F5B58-9A53-B801-D8C9-5C13B04CB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A9E5B-D66D-C4BD-FAE7-FD2E1D1B1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59FA-B7BC-3F4C-8843-247ED4A04D9D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CC289-B584-E00D-703B-FCD04E71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A3DA2-D20D-A64E-818E-442DE119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9165-88B2-1845-B1E5-C51477409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0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877B5-0DD9-06B7-E263-A714C049A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D5921-32D9-23AB-C826-F80803B63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0A056-5394-E736-B927-A4C0203D3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59FA-B7BC-3F4C-8843-247ED4A04D9D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EBA91-30E9-FAF3-1C73-187290BD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DCA79-0F2A-877B-8F94-63D30C161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9165-88B2-1845-B1E5-C51477409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0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0121-A66E-70B6-95BA-A8D30AD69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FFFF5-FFB7-92A2-9194-0E9219AFD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87F33-5405-EAE5-9CE3-DB1BFD5B7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C69C6-CF25-CAB7-1590-D5EE8F15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59FA-B7BC-3F4C-8843-247ED4A04D9D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D823B-07A7-0118-F70D-806E9F250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0CC5-43DB-5E9D-F145-BB1250910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9165-88B2-1845-B1E5-C51477409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7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8F61C-1943-C991-9C6E-C93AA1649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199BB-5653-5661-F7F2-D7F02BE8C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008EE-C3CF-F842-62A3-06FD3AFAB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2F76D2-66EA-CD3D-9528-A5DA49331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523568-9B85-84FB-4403-E7826C46E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F7768A-98CB-40BA-9DF1-320F60660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59FA-B7BC-3F4C-8843-247ED4A04D9D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37A716-1C54-D66B-A1C8-62B9AAFA2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896D56-2299-139D-28EA-5F23A23D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9165-88B2-1845-B1E5-C51477409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4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F4E53-E01B-DC0D-6347-3F366AB49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BA4076-4465-0435-73C9-B0A8D90E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59FA-B7BC-3F4C-8843-247ED4A04D9D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607D5-AA45-E371-910E-5AAA943A8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04964-362E-2D96-C7A4-D1210FE1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9165-88B2-1845-B1E5-C51477409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1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C1B731-7F9F-3A77-DCD7-08376A099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59FA-B7BC-3F4C-8843-247ED4A04D9D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2DFBF1-10F9-3A74-EEAD-121A5FA3C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88B67-5005-1348-64B8-5043798D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9165-88B2-1845-B1E5-C51477409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13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D53-BE8A-6345-F305-882F1F936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31368-E7EA-C846-62B3-EE29AF5CA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7AE88-22DD-7C46-9BDA-9C5FBAFA5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2C8A6-5EF7-F4D5-7F37-AD09F812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59FA-B7BC-3F4C-8843-247ED4A04D9D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DB891-69A2-5520-5E09-469F24A67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5461F-C621-6937-050D-194ED85A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9165-88B2-1845-B1E5-C51477409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7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2E83A-650F-CCBF-16F3-B7CA85E4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394706-2409-5019-B276-5DFC1D90F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DED0B-DC44-F57E-AA4E-20C8CAF27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575EF-D486-961D-34F2-6807FDE20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59FA-B7BC-3F4C-8843-247ED4A04D9D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B9E17-BC3D-620F-B974-05EF2F3A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1FCD2-28A9-D504-8E17-F086C24F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9165-88B2-1845-B1E5-C51477409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4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3AD593-D20E-BDEC-DBD8-D6281483B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E3CBD-C1C1-C343-2B90-78FBD349F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49BAF-373A-E1B4-7465-5C010FB8B4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659FA-B7BC-3F4C-8843-247ED4A04D9D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94F39-79EF-6F26-883A-CF268D7FB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C70D9-31A0-1B38-66F0-409EC919E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99165-88B2-1845-B1E5-C51477409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6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ilearn.com/tutorials/jmeter-tutorial/jmeter-plugins" TargetMode="External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E8C81-1976-CB9E-2F15-A6D584D03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3018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IN" sz="6600" b="1" dirty="0"/>
              <a:t>How to work with JMeter Performance Testing 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599059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68512-631C-3B69-B4A5-6FDDB5167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5734"/>
            <a:ext cx="10515600" cy="4351338"/>
          </a:xfrm>
        </p:spPr>
        <p:txBody>
          <a:bodyPr/>
          <a:lstStyle/>
          <a:p>
            <a:r>
              <a:rPr lang="en-IN" b="0" i="0" dirty="0">
                <a:solidFill>
                  <a:srgbClr val="3A3E46"/>
                </a:solidFill>
                <a:effectLst/>
                <a:latin typeface="Roboto" panose="02000000000000000000" pitchFamily="2" charset="0"/>
              </a:rPr>
              <a:t>Click the green button and run the test</a:t>
            </a:r>
          </a:p>
          <a:p>
            <a:r>
              <a:rPr lang="en-IN" b="0" i="0" dirty="0">
                <a:solidFill>
                  <a:srgbClr val="3A3E46"/>
                </a:solidFill>
                <a:effectLst/>
                <a:latin typeface="Roboto" panose="02000000000000000000" pitchFamily="2" charset="0"/>
              </a:rPr>
              <a:t>Now when you visit the "View Results Tree," you can see the test running. Same with graph results. Then you can also see the time the test has been executing. </a:t>
            </a:r>
          </a:p>
          <a:p>
            <a:endParaRPr lang="en-IN" b="0" i="0" dirty="0">
              <a:solidFill>
                <a:srgbClr val="3A3E46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9FF6F1-7490-C0FF-6C01-F52A17AC2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382" y="2690957"/>
            <a:ext cx="8977745" cy="343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06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9C367-CCC1-4D14-324C-07F0CE129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891" y="569479"/>
            <a:ext cx="10515600" cy="5655830"/>
          </a:xfrm>
        </p:spPr>
        <p:txBody>
          <a:bodyPr>
            <a:normAutofit fontScale="62500" lnSpcReduction="20000"/>
          </a:bodyPr>
          <a:lstStyle/>
          <a:p>
            <a:r>
              <a:rPr lang="en-IN" b="0" i="0" dirty="0">
                <a:solidFill>
                  <a:srgbClr val="3A3E46"/>
                </a:solidFill>
                <a:effectLst/>
                <a:latin typeface="Roboto" panose="02000000000000000000" pitchFamily="2" charset="0"/>
              </a:rPr>
              <a:t>You can see the thread name, label, Sample Time per second, Bytes, Sort Bytes, and the latency.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b="0" i="0" dirty="0">
              <a:solidFill>
                <a:srgbClr val="3A3E46"/>
              </a:solidFill>
              <a:effectLst/>
              <a:latin typeface="Roboto" panose="02000000000000000000" pitchFamily="2" charset="0"/>
            </a:endParaRPr>
          </a:p>
          <a:p>
            <a:endParaRPr lang="en-IN" b="0" i="0" dirty="0">
              <a:solidFill>
                <a:srgbClr val="3A3E46"/>
              </a:solidFill>
              <a:effectLst/>
              <a:latin typeface="Roboto" panose="02000000000000000000" pitchFamily="2" charset="0"/>
            </a:endParaRPr>
          </a:p>
          <a:p>
            <a:endParaRPr lang="en-IN" b="0" i="0" dirty="0">
              <a:solidFill>
                <a:srgbClr val="3A3E46"/>
              </a:solidFill>
              <a:effectLst/>
              <a:latin typeface="Roboto" panose="02000000000000000000" pitchFamily="2" charset="0"/>
            </a:endParaRPr>
          </a:p>
          <a:p>
            <a:endParaRPr lang="en-IN" b="0" i="0" dirty="0">
              <a:solidFill>
                <a:srgbClr val="3A3E46"/>
              </a:solidFill>
              <a:effectLst/>
              <a:latin typeface="Roboto" panose="02000000000000000000" pitchFamily="2" charset="0"/>
            </a:endParaRPr>
          </a:p>
          <a:p>
            <a:endParaRPr lang="en-IN" dirty="0">
              <a:solidFill>
                <a:srgbClr val="3A3E46"/>
              </a:solidFill>
              <a:latin typeface="Roboto" panose="02000000000000000000" pitchFamily="2" charset="0"/>
            </a:endParaRPr>
          </a:p>
          <a:p>
            <a:endParaRPr lang="en-IN" b="0" i="0" dirty="0">
              <a:solidFill>
                <a:srgbClr val="3A3E46"/>
              </a:solidFill>
              <a:effectLst/>
              <a:latin typeface="Roboto" panose="02000000000000000000" pitchFamily="2" charset="0"/>
            </a:endParaRPr>
          </a:p>
          <a:p>
            <a:r>
              <a:rPr lang="en-IN" b="0" i="0" dirty="0">
                <a:solidFill>
                  <a:srgbClr val="3A3E46"/>
                </a:solidFill>
                <a:effectLst/>
                <a:latin typeface="Roboto" panose="02000000000000000000" pitchFamily="2" charset="0"/>
              </a:rPr>
              <a:t>Then, in the tree option, you can see several performance testing metrics clicking on any of the tests. And in the graph results, you can see </a:t>
            </a:r>
          </a:p>
          <a:p>
            <a:r>
              <a:rPr lang="en-IN" b="0" i="0" dirty="0">
                <a:solidFill>
                  <a:srgbClr val="3A3E46"/>
                </a:solidFill>
                <a:effectLst/>
                <a:latin typeface="Roboto" panose="02000000000000000000" pitchFamily="2" charset="0"/>
              </a:rPr>
              <a:t>the graph coming on the screen now,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17A8E0-84EE-3632-1595-CF8EA149D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437" y="1717863"/>
            <a:ext cx="6096000" cy="275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49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86DB1-8239-0BB5-AF6F-49554FACC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7951"/>
            <a:ext cx="10515600" cy="6043757"/>
          </a:xfrm>
        </p:spPr>
        <p:txBody>
          <a:bodyPr>
            <a:normAutofit/>
          </a:bodyPr>
          <a:lstStyle/>
          <a:p>
            <a:r>
              <a:rPr lang="en-IN" sz="1800" b="0" i="0" dirty="0">
                <a:solidFill>
                  <a:srgbClr val="3A3E46"/>
                </a:solidFill>
                <a:effectLst/>
                <a:latin typeface="Roboto" panose="02000000000000000000" pitchFamily="2" charset="0"/>
              </a:rPr>
              <a:t>representing the tests taking place concerning the IP address, thread, and loop counts.</a:t>
            </a:r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r>
              <a:rPr lang="en-IN" sz="1800" b="0" i="0" dirty="0">
                <a:solidFill>
                  <a:srgbClr val="3A3E46"/>
                </a:solidFill>
                <a:effectLst/>
                <a:latin typeface="Roboto" panose="02000000000000000000" pitchFamily="2" charset="0"/>
              </a:rPr>
              <a:t>So, what JMeter exactly does is, creates a request and sends it to the server. Once it receives the server's response, it collects them and visualizes those details in a chart or graph. After that, it processes the server's response, and finally, it generates the test results in several formats such as TXT, XML, JSON so that the tester can </a:t>
            </a:r>
            <a:r>
              <a:rPr lang="en-IN" sz="1800" b="0" i="0" dirty="0" err="1">
                <a:solidFill>
                  <a:srgbClr val="3A3E46"/>
                </a:solidFill>
                <a:effectLst/>
                <a:latin typeface="Roboto" panose="02000000000000000000" pitchFamily="2" charset="0"/>
              </a:rPr>
              <a:t>analyze</a:t>
            </a:r>
            <a:r>
              <a:rPr lang="en-IN" sz="1800" b="0" i="0" dirty="0">
                <a:solidFill>
                  <a:srgbClr val="3A3E46"/>
                </a:solidFill>
                <a:effectLst/>
                <a:latin typeface="Roboto" panose="02000000000000000000" pitchFamily="2" charset="0"/>
              </a:rPr>
              <a:t> data.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BC959B-A09D-3128-F202-B17CB9363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291" y="1630769"/>
            <a:ext cx="6096000" cy="319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9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2FD3F-A404-EE5E-BAF5-BC004121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JMeter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8264A-45ED-6AFF-B67E-571E3BC5C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Why JMeter?</a:t>
            </a:r>
          </a:p>
          <a:p>
            <a:r>
              <a:rPr lang="en-IN" b="0" i="0" dirty="0">
                <a:solidFill>
                  <a:srgbClr val="3A3E46"/>
                </a:solidFill>
                <a:effectLst/>
                <a:latin typeface="Roboto" panose="02000000000000000000" pitchFamily="2" charset="0"/>
              </a:rPr>
              <a:t>To understand why JMeter is the most popular Performance testing tool, let’s have a look at these six reasons:</a:t>
            </a:r>
          </a:p>
          <a:p>
            <a:r>
              <a:rPr lang="en-IN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1. Free of Cost</a:t>
            </a:r>
          </a:p>
          <a:p>
            <a:r>
              <a:rPr lang="en-IN" b="0" i="0" dirty="0">
                <a:solidFill>
                  <a:srgbClr val="3A3E46"/>
                </a:solidFill>
                <a:effectLst/>
                <a:latin typeface="Roboto" panose="02000000000000000000" pitchFamily="2" charset="0"/>
              </a:rPr>
              <a:t>JMeter is free of cost, has a friendly interface, and allows users to automate their work.</a:t>
            </a:r>
          </a:p>
          <a:p>
            <a:r>
              <a:rPr lang="en-IN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2. Performance Testing of Applications</a:t>
            </a:r>
          </a:p>
          <a:p>
            <a:r>
              <a:rPr lang="en-IN" b="0" i="0" dirty="0">
                <a:solidFill>
                  <a:srgbClr val="3A3E46"/>
                </a:solidFill>
                <a:effectLst/>
                <a:latin typeface="Roboto" panose="02000000000000000000" pitchFamily="2" charset="0"/>
              </a:rPr>
              <a:t>JMeter helps in the performance testing of both static and dynamic resources. Static resources like HTML and JavaScript, and dynamic resources such as JSP, Servlets, and AJAX.</a:t>
            </a:r>
          </a:p>
          <a:p>
            <a:endParaRPr lang="en-IN" b="0" i="0" dirty="0">
              <a:solidFill>
                <a:srgbClr val="3A3E46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837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60982-742A-FDC0-4963-32323DB9D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6570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IN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Load Testing and Stress Testing</a:t>
            </a:r>
          </a:p>
          <a:p>
            <a:r>
              <a:rPr lang="en-IN" b="0" i="0" dirty="0">
                <a:solidFill>
                  <a:srgbClr val="3A3E46"/>
                </a:solidFill>
                <a:effectLst/>
                <a:latin typeface="Roboto" panose="02000000000000000000" pitchFamily="2" charset="0"/>
              </a:rPr>
              <a:t>Performance testing in JMeter includes load testing and stress testing. Hence, it identifies the maximum concurrent users that the server can handle.</a:t>
            </a:r>
          </a:p>
          <a:p>
            <a:r>
              <a:rPr lang="en-IN" dirty="0">
                <a:solidFill>
                  <a:srgbClr val="3A3E46"/>
                </a:solidFill>
                <a:latin typeface="Roboto" panose="02000000000000000000" pitchFamily="2" charset="0"/>
              </a:rPr>
              <a:t>4.</a:t>
            </a:r>
            <a:r>
              <a:rPr lang="en-IN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 . Framework</a:t>
            </a:r>
          </a:p>
          <a:p>
            <a:r>
              <a:rPr lang="en-IN" b="0" i="0" dirty="0">
                <a:solidFill>
                  <a:srgbClr val="3A3E46"/>
                </a:solidFill>
                <a:effectLst/>
                <a:latin typeface="Roboto" panose="02000000000000000000" pitchFamily="2" charset="0"/>
              </a:rPr>
              <a:t>The framework in JMeter allows multi-threading, which means several separate thread groups may perform simultaneous and concurrent sampling.</a:t>
            </a:r>
          </a:p>
          <a:p>
            <a:r>
              <a:rPr lang="en-IN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5. Graphical Analysis</a:t>
            </a:r>
          </a:p>
          <a:p>
            <a:r>
              <a:rPr lang="en-IN" b="0" i="0" dirty="0">
                <a:solidFill>
                  <a:srgbClr val="3A3E46"/>
                </a:solidFill>
                <a:effectLst/>
                <a:latin typeface="Roboto" panose="02000000000000000000" pitchFamily="2" charset="0"/>
              </a:rPr>
              <a:t>JMeter enables the performance testing representation in a graphical format like the graph, tree, table, report, etc., making the analysis representable and interesting.</a:t>
            </a:r>
          </a:p>
          <a:p>
            <a:r>
              <a:rPr lang="en-IN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6. Platform Independent</a:t>
            </a:r>
          </a:p>
          <a:p>
            <a:r>
              <a:rPr lang="en-IN" b="0" i="0" dirty="0">
                <a:solidFill>
                  <a:srgbClr val="3A3E46"/>
                </a:solidFill>
                <a:effectLst/>
                <a:latin typeface="Roboto" panose="02000000000000000000" pitchFamily="2" charset="0"/>
              </a:rPr>
              <a:t>Since JMeter is entirely Java-based, it can be used across any platform or server to run a Java Virtual Machine. </a:t>
            </a:r>
          </a:p>
          <a:p>
            <a:endParaRPr lang="en-IN" b="0" i="0" dirty="0">
              <a:solidFill>
                <a:srgbClr val="3A3E46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097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3F274-894E-85BA-9BBB-1D764B43E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09" y="-29349"/>
            <a:ext cx="10515600" cy="1325563"/>
          </a:xfrm>
        </p:spPr>
        <p:txBody>
          <a:bodyPr/>
          <a:lstStyle/>
          <a:p>
            <a:r>
              <a:rPr lang="en-IN" b="0" i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JMeter Performance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34DE9-997C-8CB5-97CD-87FEC427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4351338"/>
          </a:xfrm>
        </p:spPr>
        <p:txBody>
          <a:bodyPr/>
          <a:lstStyle/>
          <a:p>
            <a:r>
              <a:rPr lang="en-IN" b="0" i="0" dirty="0">
                <a:solidFill>
                  <a:srgbClr val="3A3E46"/>
                </a:solidFill>
                <a:effectLst/>
                <a:latin typeface="Roboto" panose="02000000000000000000" pitchFamily="2" charset="0"/>
              </a:rPr>
              <a:t>Here you will see the process to perform JMeter Performance Testing in 5 steps:</a:t>
            </a:r>
          </a:p>
          <a:p>
            <a:r>
              <a:rPr lang="en-IN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1. Setting up Apache JMeter</a:t>
            </a:r>
          </a:p>
          <a:p>
            <a:r>
              <a:rPr lang="en-IN" b="0" i="0" dirty="0">
                <a:solidFill>
                  <a:srgbClr val="3A3E46"/>
                </a:solidFill>
                <a:effectLst/>
                <a:latin typeface="Roboto" panose="02000000000000000000" pitchFamily="2" charset="0"/>
              </a:rPr>
              <a:t>The first step is to go to the Apache JMeter folder</a:t>
            </a:r>
          </a:p>
          <a:p>
            <a:r>
              <a:rPr lang="en-IN" b="0" i="0" dirty="0">
                <a:solidFill>
                  <a:srgbClr val="3A3E46"/>
                </a:solidFill>
                <a:effectLst/>
                <a:latin typeface="Roboto" panose="02000000000000000000" pitchFamily="2" charset="0"/>
              </a:rPr>
              <a:t>Go inside the bin folder </a:t>
            </a:r>
          </a:p>
          <a:p>
            <a:r>
              <a:rPr lang="en-IN" b="0" i="0" dirty="0">
                <a:solidFill>
                  <a:srgbClr val="3A3E46"/>
                </a:solidFill>
                <a:effectLst/>
                <a:latin typeface="Roboto" panose="02000000000000000000" pitchFamily="2" charset="0"/>
              </a:rPr>
              <a:t>Select the JMeter .bat file</a:t>
            </a:r>
          </a:p>
          <a:p>
            <a:r>
              <a:rPr lang="en-IN" b="0" i="0" dirty="0">
                <a:solidFill>
                  <a:srgbClr val="3A3E46"/>
                </a:solidFill>
                <a:effectLst/>
                <a:latin typeface="Roboto" panose="02000000000000000000" pitchFamily="2" charset="0"/>
              </a:rPr>
              <a:t>Double click on this file</a:t>
            </a:r>
          </a:p>
          <a:p>
            <a:br>
              <a:rPr lang="en-IN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EB95C9-3552-C531-A0B5-C1442D0D8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3203575"/>
            <a:ext cx="6096000" cy="342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14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CF81C-B72E-3738-DFFA-9DC0C7C11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873" y="535709"/>
            <a:ext cx="10515600" cy="4760963"/>
          </a:xfrm>
        </p:spPr>
        <p:txBody>
          <a:bodyPr>
            <a:noAutofit/>
          </a:bodyPr>
          <a:lstStyle/>
          <a:p>
            <a:r>
              <a:rPr lang="en-IN" sz="1400" b="0" i="0" dirty="0">
                <a:solidFill>
                  <a:srgbClr val="3A3E46"/>
                </a:solidFill>
                <a:effectLst/>
                <a:latin typeface="Roboto" panose="02000000000000000000" pitchFamily="2" charset="0"/>
              </a:rPr>
              <a:t>Here, the test plan is renamed as performance testing.</a:t>
            </a:r>
          </a:p>
          <a:p>
            <a:r>
              <a:rPr lang="en-IN" sz="1400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2. Adding a Thread Group </a:t>
            </a:r>
          </a:p>
          <a:p>
            <a:r>
              <a:rPr lang="en-IN" sz="1400" b="0" i="0" dirty="0">
                <a:solidFill>
                  <a:srgbClr val="3A3E46"/>
                </a:solidFill>
                <a:effectLst/>
                <a:latin typeface="Roboto" panose="02000000000000000000" pitchFamily="2" charset="0"/>
              </a:rPr>
              <a:t>Right-click on the Performance Testing</a:t>
            </a:r>
          </a:p>
          <a:p>
            <a:r>
              <a:rPr lang="en-IN" sz="1400" b="0" i="0" dirty="0">
                <a:solidFill>
                  <a:srgbClr val="3A3E46"/>
                </a:solidFill>
                <a:effectLst/>
                <a:latin typeface="Roboto" panose="02000000000000000000" pitchFamily="2" charset="0"/>
              </a:rPr>
              <a:t>Go to add, then go to Threads (Users) and select Thread Group</a:t>
            </a:r>
          </a:p>
          <a:p>
            <a:endParaRPr lang="en-IN" sz="1400" b="0" i="0" dirty="0">
              <a:solidFill>
                <a:srgbClr val="3A3E46"/>
              </a:solidFill>
              <a:effectLst/>
              <a:latin typeface="Roboto" panose="02000000000000000000" pitchFamily="2" charset="0"/>
            </a:endParaRPr>
          </a:p>
          <a:p>
            <a:endParaRPr lang="en-IN" sz="1400" dirty="0">
              <a:solidFill>
                <a:srgbClr val="3A3E46"/>
              </a:solidFill>
              <a:latin typeface="Roboto" panose="02000000000000000000" pitchFamily="2" charset="0"/>
            </a:endParaRPr>
          </a:p>
          <a:p>
            <a:endParaRPr lang="en-IN" sz="1400" b="0" i="0" dirty="0">
              <a:solidFill>
                <a:srgbClr val="3A3E46"/>
              </a:solidFill>
              <a:effectLst/>
              <a:latin typeface="Roboto" panose="02000000000000000000" pitchFamily="2" charset="0"/>
            </a:endParaRPr>
          </a:p>
          <a:p>
            <a:endParaRPr lang="en-IN" sz="1400" dirty="0">
              <a:solidFill>
                <a:srgbClr val="3A3E46"/>
              </a:solidFill>
              <a:latin typeface="Roboto" panose="02000000000000000000" pitchFamily="2" charset="0"/>
            </a:endParaRPr>
          </a:p>
          <a:p>
            <a:endParaRPr lang="en-IN" sz="1400" b="0" i="0" dirty="0">
              <a:solidFill>
                <a:srgbClr val="3A3E46"/>
              </a:solidFill>
              <a:effectLst/>
              <a:latin typeface="Roboto" panose="02000000000000000000" pitchFamily="2" charset="0"/>
            </a:endParaRPr>
          </a:p>
          <a:p>
            <a:r>
              <a:rPr lang="en-IN" sz="1400" b="0" i="0" dirty="0">
                <a:solidFill>
                  <a:srgbClr val="3A3E46"/>
                </a:solidFill>
                <a:effectLst/>
                <a:latin typeface="Roboto" panose="02000000000000000000" pitchFamily="2" charset="0"/>
              </a:rPr>
              <a:t>It has several options, like </a:t>
            </a:r>
          </a:p>
          <a:p>
            <a:r>
              <a:rPr lang="en-IN" sz="1400" b="0" i="0" dirty="0">
                <a:solidFill>
                  <a:srgbClr val="3A3E46"/>
                </a:solidFill>
                <a:effectLst/>
                <a:latin typeface="Roboto" panose="02000000000000000000" pitchFamily="2" charset="0"/>
              </a:rPr>
              <a:t>Action to be taken after there is an error: you can choose it the way you want</a:t>
            </a:r>
          </a:p>
          <a:p>
            <a:r>
              <a:rPr lang="en-IN" sz="1400" b="0" i="0" dirty="0">
                <a:solidFill>
                  <a:srgbClr val="3A3E46"/>
                </a:solidFill>
                <a:effectLst/>
                <a:latin typeface="Roboto" panose="02000000000000000000" pitchFamily="2" charset="0"/>
              </a:rPr>
              <a:t>Then, there is a “number of threads” where you can choose the number of users you want</a:t>
            </a:r>
          </a:p>
          <a:p>
            <a:r>
              <a:rPr lang="en-IN" sz="1400" b="0" i="0" dirty="0">
                <a:solidFill>
                  <a:srgbClr val="3A3E46"/>
                </a:solidFill>
                <a:effectLst/>
                <a:latin typeface="Roboto" panose="02000000000000000000" pitchFamily="2" charset="0"/>
              </a:rPr>
              <a:t>Then, there is a “ramp-up period in seconds” that states the time gap between the users' hits</a:t>
            </a:r>
          </a:p>
          <a:p>
            <a:r>
              <a:rPr lang="en-IN" sz="1400" b="0" i="0" dirty="0">
                <a:solidFill>
                  <a:srgbClr val="3A3E46"/>
                </a:solidFill>
                <a:effectLst/>
                <a:latin typeface="Roboto" panose="02000000000000000000" pitchFamily="2" charset="0"/>
              </a:rPr>
              <a:t>There is a “loop count” option where you can choose how many times the test will run for the number of users. You can also choose the test to run infinite times </a:t>
            </a:r>
          </a:p>
          <a:p>
            <a:r>
              <a:rPr lang="en-IN" sz="1400" b="0" i="0" dirty="0">
                <a:solidFill>
                  <a:srgbClr val="3A3E46"/>
                </a:solidFill>
                <a:effectLst/>
                <a:latin typeface="Roboto" panose="02000000000000000000" pitchFamily="2" charset="0"/>
              </a:rPr>
              <a:t>There is also a scheduler here to help you schedule the start time and the test’s end time</a:t>
            </a:r>
          </a:p>
          <a:p>
            <a:r>
              <a:rPr lang="en-IN" sz="1400" b="0" i="0" dirty="0">
                <a:solidFill>
                  <a:srgbClr val="3A3E46"/>
                </a:solidFill>
                <a:effectLst/>
                <a:latin typeface="Roboto" panose="02000000000000000000" pitchFamily="2" charset="0"/>
              </a:rPr>
              <a:t>For now, make the number of threads to be 2. And loop count to be 100</a:t>
            </a:r>
          </a:p>
          <a:p>
            <a:endParaRPr lang="en-IN" sz="1400" dirty="0">
              <a:solidFill>
                <a:srgbClr val="3A3E46"/>
              </a:solidFill>
              <a:latin typeface="Roboto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EC0040-2E0A-E03E-529D-990405060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813552"/>
            <a:ext cx="6096000" cy="187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77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B495C-AAA4-5177-B5BE-031A167F6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8934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IN" b="0" i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3. Adding HTTP Request</a:t>
            </a:r>
          </a:p>
          <a:p>
            <a:r>
              <a:rPr lang="en-IN" b="0" i="0">
                <a:solidFill>
                  <a:srgbClr val="3A3E46"/>
                </a:solidFill>
                <a:effectLst/>
                <a:latin typeface="Roboto" panose="02000000000000000000" pitchFamily="2" charset="0"/>
              </a:rPr>
              <a:t>Right-click on the Thread group, go to add option and go to the sampler option</a:t>
            </a:r>
          </a:p>
          <a:p>
            <a:r>
              <a:rPr lang="en-IN" b="0" i="0">
                <a:solidFill>
                  <a:srgbClr val="3A3E46"/>
                </a:solidFill>
                <a:effectLst/>
                <a:latin typeface="Roboto" panose="02000000000000000000" pitchFamily="2" charset="0"/>
              </a:rPr>
              <a:t>In the menu that appears, select the HTTP request option</a:t>
            </a:r>
          </a:p>
          <a:p>
            <a:r>
              <a:rPr lang="en-IN" b="0" i="0">
                <a:solidFill>
                  <a:srgbClr val="3A3E46"/>
                </a:solidFill>
                <a:effectLst/>
                <a:latin typeface="Roboto" panose="02000000000000000000" pitchFamily="2" charset="0"/>
              </a:rPr>
              <a:t>You can see a Server Name or IP box; it will give the server name or the IP in that. </a:t>
            </a:r>
          </a:p>
          <a:p>
            <a:r>
              <a:rPr lang="en-IN" b="0" i="0">
                <a:solidFill>
                  <a:srgbClr val="3A3E46"/>
                </a:solidFill>
                <a:effectLst/>
                <a:latin typeface="Roboto" panose="02000000000000000000" pitchFamily="2" charset="0"/>
              </a:rPr>
              <a:t>This demo will use Simplilearn's website, here.</a:t>
            </a:r>
          </a:p>
          <a:p>
            <a:r>
              <a:rPr lang="en-IN" b="0" i="0">
                <a:solidFill>
                  <a:srgbClr val="3A3E46"/>
                </a:solidFill>
                <a:effectLst/>
                <a:latin typeface="Roboto" panose="02000000000000000000" pitchFamily="2" charset="0"/>
              </a:rPr>
              <a:t>Go to Simplilearn's website</a:t>
            </a:r>
          </a:p>
          <a:p>
            <a:r>
              <a:rPr lang="en-IN" b="0" i="0">
                <a:solidFill>
                  <a:srgbClr val="3A3E46"/>
                </a:solidFill>
                <a:effectLst/>
                <a:latin typeface="Roboto" panose="02000000000000000000" pitchFamily="2" charset="0"/>
              </a:rPr>
              <a:t>Copy the URL from here</a:t>
            </a:r>
          </a:p>
          <a:p>
            <a:r>
              <a:rPr lang="en-IN" b="0" i="0">
                <a:solidFill>
                  <a:srgbClr val="3A3E46"/>
                </a:solidFill>
                <a:effectLst/>
                <a:latin typeface="Roboto" panose="02000000000000000000" pitchFamily="2" charset="0"/>
              </a:rPr>
              <a:t>Come back to the JMeter window </a:t>
            </a:r>
          </a:p>
          <a:p>
            <a:r>
              <a:rPr lang="en-IN" b="0" i="0">
                <a:solidFill>
                  <a:srgbClr val="3A3E46"/>
                </a:solidFill>
                <a:effectLst/>
                <a:latin typeface="Roboto" panose="02000000000000000000" pitchFamily="2" charset="0"/>
              </a:rPr>
              <a:t>Paste the URL in the Server Name box</a:t>
            </a:r>
          </a:p>
          <a:p>
            <a:r>
              <a:rPr lang="en-IN" b="0" i="0">
                <a:solidFill>
                  <a:srgbClr val="3A3E46"/>
                </a:solidFill>
                <a:effectLst/>
                <a:latin typeface="Roboto" panose="02000000000000000000" pitchFamily="2" charset="0"/>
              </a:rPr>
              <a:t>Don't give http or HTTPS since these are protocols that will come in the other box and that will be automatically taken in the http request case.</a:t>
            </a:r>
          </a:p>
          <a:p>
            <a:r>
              <a:rPr lang="en-IN" b="0" i="0">
                <a:solidFill>
                  <a:srgbClr val="3A3E46"/>
                </a:solidFill>
                <a:effectLst/>
                <a:latin typeface="Roboto" panose="02000000000000000000" pitchFamily="2" charset="0"/>
              </a:rPr>
              <a:t>In the path dialog box, leave a forward slash</a:t>
            </a:r>
          </a:p>
        </p:txBody>
      </p:sp>
    </p:spTree>
    <p:extLst>
      <p:ext uri="{BB962C8B-B14F-4D97-AF65-F5344CB8AC3E}">
        <p14:creationId xmlns:p14="http://schemas.microsoft.com/office/powerpoint/2010/main" val="2348635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CFA5CE-8A44-0F45-C257-FFF8DE3FC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51257"/>
            <a:ext cx="10515600" cy="30335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CDF7AD-80AE-A977-47FD-B38B823E5FFD}"/>
              </a:ext>
            </a:extLst>
          </p:cNvPr>
          <p:cNvSpPr txBox="1"/>
          <p:nvPr/>
        </p:nvSpPr>
        <p:spPr>
          <a:xfrm>
            <a:off x="979054" y="4230255"/>
            <a:ext cx="93841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3A3E46"/>
                </a:solidFill>
                <a:effectLst/>
                <a:latin typeface="Roboto" panose="02000000000000000000" pitchFamily="2" charset="0"/>
              </a:rPr>
              <a:t>The forward slash is used since the aim is to access the route page.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A3E46"/>
                </a:solidFill>
                <a:effectLst/>
                <a:latin typeface="Roboto" panose="02000000000000000000" pitchFamily="2" charset="0"/>
              </a:rPr>
              <a:t>Here, this demo will rename this HTTP request as Simple.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A3E46"/>
                </a:solidFill>
                <a:effectLst/>
                <a:latin typeface="Roboto" panose="02000000000000000000" pitchFamily="2" charset="0"/>
              </a:rPr>
              <a:t>Now, to get results, let's add listeners. Listeners are something that is used to provide the outputs of a load test. There are different types of listeners present in JMeter, and a good deal may be added using </a:t>
            </a:r>
            <a:r>
              <a:rPr lang="en-IN" b="0" i="0" u="none" strike="noStrike" dirty="0">
                <a:solidFill>
                  <a:srgbClr val="1179EF"/>
                </a:solidFill>
                <a:effectLst/>
                <a:latin typeface="Roboto" panose="02000000000000000000" pitchFamily="2" charset="0"/>
                <a:hlinkClick r:id="rId3" tooltip="plugins."/>
              </a:rPr>
              <a:t>plugins.</a:t>
            </a:r>
            <a:endParaRPr lang="en-IN" b="0" i="0" dirty="0">
              <a:solidFill>
                <a:srgbClr val="3A3E46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28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DCC97-E7B3-749A-BA0E-DE81534F4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3852"/>
            <a:ext cx="10515600" cy="4351338"/>
          </a:xfrm>
        </p:spPr>
        <p:txBody>
          <a:bodyPr/>
          <a:lstStyle/>
          <a:p>
            <a:r>
              <a:rPr lang="en-IN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4. Adding Listeners </a:t>
            </a:r>
          </a:p>
          <a:p>
            <a:r>
              <a:rPr lang="en-IN" b="0" i="0" dirty="0">
                <a:solidFill>
                  <a:srgbClr val="3A3E46"/>
                </a:solidFill>
                <a:effectLst/>
                <a:latin typeface="Roboto" panose="02000000000000000000" pitchFamily="2" charset="0"/>
              </a:rPr>
              <a:t>You can use three different listeners here to have an idea about the representation that the JMeter provides</a:t>
            </a:r>
          </a:p>
          <a:p>
            <a:r>
              <a:rPr lang="en-IN" b="0" i="0" dirty="0">
                <a:solidFill>
                  <a:srgbClr val="3A3E46"/>
                </a:solidFill>
                <a:effectLst/>
                <a:latin typeface="Roboto" panose="02000000000000000000" pitchFamily="2" charset="0"/>
              </a:rPr>
              <a:t>Right-click on the Thread Group</a:t>
            </a:r>
          </a:p>
          <a:p>
            <a:r>
              <a:rPr lang="en-IN" b="0" i="0" dirty="0">
                <a:solidFill>
                  <a:srgbClr val="3A3E46"/>
                </a:solidFill>
                <a:effectLst/>
                <a:latin typeface="Roboto" panose="02000000000000000000" pitchFamily="2" charset="0"/>
              </a:rPr>
              <a:t>Go to Add, select the Listener option, and go for the view Results in Tree option</a:t>
            </a:r>
          </a:p>
          <a:p>
            <a:endParaRPr lang="en-IN" b="0" i="0" dirty="0">
              <a:solidFill>
                <a:srgbClr val="3A3E46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7C358A-B025-220F-F830-2FD64FB62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564" y="3436005"/>
            <a:ext cx="8437418" cy="295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56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B5411-12AC-9024-A5CD-E413F0B99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455" y="793316"/>
            <a:ext cx="10515600" cy="4351338"/>
          </a:xfrm>
        </p:spPr>
        <p:txBody>
          <a:bodyPr/>
          <a:lstStyle/>
          <a:p>
            <a:r>
              <a:rPr lang="en-IN" b="0" i="0" dirty="0">
                <a:solidFill>
                  <a:srgbClr val="3A3E46"/>
                </a:solidFill>
                <a:effectLst/>
                <a:latin typeface="Roboto" panose="02000000000000000000" pitchFamily="2" charset="0"/>
              </a:rPr>
              <a:t>Again, right-click on the listener option and choose graph results</a:t>
            </a:r>
          </a:p>
          <a:p>
            <a:r>
              <a:rPr lang="en-IN" b="0" i="0" dirty="0">
                <a:solidFill>
                  <a:srgbClr val="3A3E46"/>
                </a:solidFill>
                <a:effectLst/>
                <a:latin typeface="Roboto" panose="02000000000000000000" pitchFamily="2" charset="0"/>
              </a:rPr>
              <a:t>And for the third listener, right-click again and select the View Results in Table option</a:t>
            </a:r>
          </a:p>
          <a:p>
            <a:r>
              <a:rPr lang="en-IN" b="0" i="0" dirty="0">
                <a:solidFill>
                  <a:srgbClr val="3A3E46"/>
                </a:solidFill>
                <a:effectLst/>
                <a:latin typeface="Roboto" panose="02000000000000000000" pitchFamily="2" charset="0"/>
              </a:rPr>
              <a:t>Now, it's time to run the test.</a:t>
            </a:r>
          </a:p>
          <a:p>
            <a:r>
              <a:rPr lang="en-IN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5. Running the Test</a:t>
            </a:r>
          </a:p>
          <a:p>
            <a:r>
              <a:rPr lang="en-IN" b="0" i="0" dirty="0">
                <a:solidFill>
                  <a:srgbClr val="3A3E46"/>
                </a:solidFill>
                <a:effectLst/>
                <a:latin typeface="Roboto" panose="02000000000000000000" pitchFamily="2" charset="0"/>
              </a:rPr>
              <a:t>Save this JMeter test</a:t>
            </a:r>
          </a:p>
          <a:p>
            <a:endParaRPr lang="en-IN" b="0" i="0" dirty="0">
              <a:solidFill>
                <a:srgbClr val="3A3E46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E91AA6-42C1-D549-D7E7-072CA1BE2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418" y="3426691"/>
            <a:ext cx="4760171" cy="343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84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How to work with JMeter Performance Testing </vt:lpstr>
      <vt:lpstr>JMeter</vt:lpstr>
      <vt:lpstr>PowerPoint Presentation</vt:lpstr>
      <vt:lpstr>JMeter Performance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work with JMeter Performance Testing </dc:title>
  <dc:creator>Abitha M</dc:creator>
  <cp:lastModifiedBy>Abitha M</cp:lastModifiedBy>
  <cp:revision>1</cp:revision>
  <dcterms:created xsi:type="dcterms:W3CDTF">2022-10-29T04:02:10Z</dcterms:created>
  <dcterms:modified xsi:type="dcterms:W3CDTF">2022-10-29T04:19:31Z</dcterms:modified>
</cp:coreProperties>
</file>