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B616-D692-8DC5-F3D4-1E7FAE67D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82AEF4-9CB1-3638-F935-8C31DA809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94E9B-21ED-9E0C-8998-9581E6DDCC4D}"/>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89343A85-2581-1AAB-2D3A-83C711107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EEEE9-D3AF-E649-2AF3-00E2983D9A6F}"/>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298529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F019-F4FD-203C-1FE7-89F77378D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86687-F6B0-103C-1516-D887C8A4C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BF415-184B-07EF-39E8-2F9DB0C5280F}"/>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2A336D89-0E38-A817-40DE-C46239CD9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FA50F-FB28-5E8E-5FE5-E259256DEB45}"/>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53857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B75FC-1F87-97FE-8404-E2863882A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92E4A8-A841-8182-94D7-077DD92B19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BD00F-C072-C3C7-0B2B-18FE7531B414}"/>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03FF8685-4AFC-6922-C08C-E89B76538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2DE3-28A0-CA52-57B7-113F022D2B36}"/>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67721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4AFD-42BF-D683-713F-7E8998A25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846C1-07CB-0A96-3986-01CF08A5B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1944E-063C-7201-8F15-78F956804DA2}"/>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C1FAFC9A-A1B1-9E28-4B71-2692CA709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46CE4-A936-66AD-DA0F-035B136E6958}"/>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9740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8C7E-1EAF-C53A-8CB3-DAA0F8AE94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ED502-1C7B-43B7-23D6-CF199326B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9B05C-DCA4-DF67-AC2B-AD82E3231998}"/>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1124FFEB-B88E-2ED0-99B3-6BF7D1D0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B8796-FD53-7EC2-8CCA-B47A51D2E56C}"/>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277539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49BF-FEE3-2A83-E6CE-4CDA45F28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7142F0-6501-5485-259D-DBFB070C33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04727-7557-78CF-7385-1AECB8A34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DE3C7A-161C-E5FF-D6F4-1F565FC1FEFA}"/>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6" name="Footer Placeholder 5">
            <a:extLst>
              <a:ext uri="{FF2B5EF4-FFF2-40B4-BE49-F238E27FC236}">
                <a16:creationId xmlns:a16="http://schemas.microsoft.com/office/drawing/2014/main" id="{50758D0A-EA83-5428-B5E1-BEC8E4C38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2CDA5-BF91-0F34-FF3B-E41ABDC0E5E9}"/>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100537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641E-1616-7A06-F80C-94A61D4B3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E976F-A30E-D9AA-66A6-7F883053E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C04181-F15F-6358-144D-CBE0C038E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7C94B-9060-961A-69CA-66545C604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58208-DDB2-A791-3C5D-5283B6C93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80D0C-FB06-DBB0-9598-7803457DD2B2}"/>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8" name="Footer Placeholder 7">
            <a:extLst>
              <a:ext uri="{FF2B5EF4-FFF2-40B4-BE49-F238E27FC236}">
                <a16:creationId xmlns:a16="http://schemas.microsoft.com/office/drawing/2014/main" id="{CC982761-430A-1192-1030-C7A37253A7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E10B2-2409-4F70-A312-68447DCAB9C1}"/>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33314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70E1-6A4F-9B0B-E847-D2ACB2CA0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12358C-0AA8-FAE0-E857-4D6EF62C0294}"/>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4" name="Footer Placeholder 3">
            <a:extLst>
              <a:ext uri="{FF2B5EF4-FFF2-40B4-BE49-F238E27FC236}">
                <a16:creationId xmlns:a16="http://schemas.microsoft.com/office/drawing/2014/main" id="{7674714B-5CE0-9D02-97DC-FB5A1FAEB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A0E03-EC6D-70FF-90B5-CF2BA5969C18}"/>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421036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A9F3B-C440-B435-6467-A1256E059302}"/>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3" name="Footer Placeholder 2">
            <a:extLst>
              <a:ext uri="{FF2B5EF4-FFF2-40B4-BE49-F238E27FC236}">
                <a16:creationId xmlns:a16="http://schemas.microsoft.com/office/drawing/2014/main" id="{EEA70C6A-0593-F5B2-9A26-C8AC2F3FA1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2D3D6-5152-AC78-EAE7-C938DA5B5FAA}"/>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170954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2601-22BF-9157-AF52-CC2A47621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F9B687-DD65-8993-E8F2-3BA5BD73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84C59-E1D6-0E90-DE83-94C425F15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A0FAD-D0DD-5C58-B102-9AC57B5F7F42}"/>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6" name="Footer Placeholder 5">
            <a:extLst>
              <a:ext uri="{FF2B5EF4-FFF2-40B4-BE49-F238E27FC236}">
                <a16:creationId xmlns:a16="http://schemas.microsoft.com/office/drawing/2014/main" id="{5E871F0F-DB49-255C-A427-F879E3EC8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AD5CF-C64D-74B4-333C-3989D65B346A}"/>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209662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9C02-EE38-D8C8-CB3E-D9326309A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3D5851-87B4-A15F-0F7B-8D2096584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54769-CF80-A29C-48E3-E4E73601F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C1FF4-7E02-33C4-C7DD-47C8318D6FD7}"/>
              </a:ext>
            </a:extLst>
          </p:cNvPr>
          <p:cNvSpPr>
            <a:spLocks noGrp="1"/>
          </p:cNvSpPr>
          <p:nvPr>
            <p:ph type="dt" sz="half" idx="10"/>
          </p:nvPr>
        </p:nvSpPr>
        <p:spPr/>
        <p:txBody>
          <a:bodyPr/>
          <a:lstStyle/>
          <a:p>
            <a:fld id="{4B29B19E-DF0A-CE43-BC69-0CA2D88A4DD0}" type="datetimeFigureOut">
              <a:rPr lang="en-US" smtClean="0"/>
              <a:t>10/31/2022</a:t>
            </a:fld>
            <a:endParaRPr lang="en-US"/>
          </a:p>
        </p:txBody>
      </p:sp>
      <p:sp>
        <p:nvSpPr>
          <p:cNvPr id="6" name="Footer Placeholder 5">
            <a:extLst>
              <a:ext uri="{FF2B5EF4-FFF2-40B4-BE49-F238E27FC236}">
                <a16:creationId xmlns:a16="http://schemas.microsoft.com/office/drawing/2014/main" id="{89B4CB5F-FBCA-E037-4879-CB520E7DA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887BC-1CED-33A0-AEC9-EF85C01C390F}"/>
              </a:ext>
            </a:extLst>
          </p:cNvPr>
          <p:cNvSpPr>
            <a:spLocks noGrp="1"/>
          </p:cNvSpPr>
          <p:nvPr>
            <p:ph type="sldNum" sz="quarter" idx="12"/>
          </p:nvPr>
        </p:nvSpPr>
        <p:spPr/>
        <p:txBody>
          <a:bodyPr/>
          <a:lstStyle/>
          <a:p>
            <a:fld id="{2D3FB353-57A8-574F-B13D-D8C1CC8EDDA2}" type="slidenum">
              <a:rPr lang="en-US" smtClean="0"/>
              <a:t>‹#›</a:t>
            </a:fld>
            <a:endParaRPr lang="en-US"/>
          </a:p>
        </p:txBody>
      </p:sp>
    </p:spTree>
    <p:extLst>
      <p:ext uri="{BB962C8B-B14F-4D97-AF65-F5344CB8AC3E}">
        <p14:creationId xmlns:p14="http://schemas.microsoft.com/office/powerpoint/2010/main" val="307918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88284-B4DD-8248-21DB-5C8072E28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59DE1F-B87C-19AB-9BEB-B97C886A2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9613D-8E64-32E6-5A1C-7E97EFDA4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9B19E-DF0A-CE43-BC69-0CA2D88A4DD0}" type="datetimeFigureOut">
              <a:rPr lang="en-US" smtClean="0"/>
              <a:t>10/31/2022</a:t>
            </a:fld>
            <a:endParaRPr lang="en-US"/>
          </a:p>
        </p:txBody>
      </p:sp>
      <p:sp>
        <p:nvSpPr>
          <p:cNvPr id="5" name="Footer Placeholder 4">
            <a:extLst>
              <a:ext uri="{FF2B5EF4-FFF2-40B4-BE49-F238E27FC236}">
                <a16:creationId xmlns:a16="http://schemas.microsoft.com/office/drawing/2014/main" id="{68A16C57-7500-7CA8-0271-8F8BB482A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DF71D-0E03-E3A3-F4D4-CC5BBBEB1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FB353-57A8-574F-B13D-D8C1CC8EDDA2}" type="slidenum">
              <a:rPr lang="en-US" smtClean="0"/>
              <a:t>‹#›</a:t>
            </a:fld>
            <a:endParaRPr lang="en-US"/>
          </a:p>
        </p:txBody>
      </p:sp>
    </p:spTree>
    <p:extLst>
      <p:ext uri="{BB962C8B-B14F-4D97-AF65-F5344CB8AC3E}">
        <p14:creationId xmlns:p14="http://schemas.microsoft.com/office/powerpoint/2010/main" val="221487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4234-E16F-0147-2DBF-4E5B7D2C380A}"/>
              </a:ext>
            </a:extLst>
          </p:cNvPr>
          <p:cNvSpPr>
            <a:spLocks noGrp="1"/>
          </p:cNvSpPr>
          <p:nvPr>
            <p:ph type="ctrTitle"/>
          </p:nvPr>
        </p:nvSpPr>
        <p:spPr>
          <a:xfrm>
            <a:off x="1524000" y="1750436"/>
            <a:ext cx="9144000" cy="2387600"/>
          </a:xfrm>
        </p:spPr>
        <p:txBody>
          <a:bodyPr>
            <a:normAutofit/>
          </a:bodyPr>
          <a:lstStyle/>
          <a:p>
            <a:r>
              <a:rPr lang="en-IN" sz="6600" b="1" i="0">
                <a:solidFill>
                  <a:srgbClr val="000033"/>
                </a:solidFill>
                <a:effectLst/>
                <a:latin typeface="var(--font-family-headings)"/>
              </a:rPr>
              <a:t>Security Testing Tools:</a:t>
            </a:r>
          </a:p>
        </p:txBody>
      </p:sp>
    </p:spTree>
    <p:extLst>
      <p:ext uri="{BB962C8B-B14F-4D97-AF65-F5344CB8AC3E}">
        <p14:creationId xmlns:p14="http://schemas.microsoft.com/office/powerpoint/2010/main" val="389590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FAE09-6F50-CC1C-9A57-ACBB4D0A2B6B}"/>
              </a:ext>
            </a:extLst>
          </p:cNvPr>
          <p:cNvSpPr>
            <a:spLocks noGrp="1"/>
          </p:cNvSpPr>
          <p:nvPr>
            <p:ph idx="1"/>
          </p:nvPr>
        </p:nvSpPr>
        <p:spPr>
          <a:xfrm>
            <a:off x="838200" y="1012825"/>
            <a:ext cx="10515600" cy="4351338"/>
          </a:xfrm>
        </p:spPr>
        <p:txBody>
          <a:bodyPr>
            <a:normAutofit lnSpcReduction="10000"/>
          </a:bodyPr>
          <a:lstStyle/>
          <a:p>
            <a:r>
              <a:rPr lang="en-IN" b="1" i="0" dirty="0">
                <a:solidFill>
                  <a:srgbClr val="000033"/>
                </a:solidFill>
                <a:effectLst/>
                <a:latin typeface="Roboto" panose="02000000000000000000" pitchFamily="2" charset="0"/>
              </a:rPr>
              <a:t>Sonatype: Supply chain management solution with flexible policy engine:</a:t>
            </a:r>
          </a:p>
          <a:p>
            <a:r>
              <a:rPr lang="en-IN" b="0" i="0" dirty="0">
                <a:solidFill>
                  <a:srgbClr val="000033"/>
                </a:solidFill>
                <a:effectLst/>
                <a:latin typeface="Roboto" panose="02000000000000000000" pitchFamily="2" charset="0"/>
              </a:rPr>
              <a:t>Sonatype offers a suite of products that enable secure software supply chain management. Products include firewalls, application lifecycle management, auditing solutions, repository management, and security tools. Nexus Lifecycle is one of </a:t>
            </a:r>
            <a:r>
              <a:rPr lang="en-IN" b="0" i="0" dirty="0" err="1">
                <a:solidFill>
                  <a:srgbClr val="000033"/>
                </a:solidFill>
                <a:effectLst/>
                <a:latin typeface="Roboto" panose="02000000000000000000" pitchFamily="2" charset="0"/>
              </a:rPr>
              <a:t>Sonatype’s</a:t>
            </a:r>
            <a:r>
              <a:rPr lang="en-IN" b="0" i="0" dirty="0">
                <a:solidFill>
                  <a:srgbClr val="000033"/>
                </a:solidFill>
                <a:effectLst/>
                <a:latin typeface="Roboto" panose="02000000000000000000" pitchFamily="2" charset="0"/>
              </a:rPr>
              <a:t> security tools that helps developers protect their open-source dependencies. The tool automatically identifies and remediates open-source vulnerabilities, allowing enterprise developers to scale open source monitoring across their software supply chain.</a:t>
            </a:r>
          </a:p>
          <a:p>
            <a:endParaRPr lang="en-US" dirty="0"/>
          </a:p>
        </p:txBody>
      </p:sp>
      <p:pic>
        <p:nvPicPr>
          <p:cNvPr id="6" name="Picture 5">
            <a:extLst>
              <a:ext uri="{FF2B5EF4-FFF2-40B4-BE49-F238E27FC236}">
                <a16:creationId xmlns:a16="http://schemas.microsoft.com/office/drawing/2014/main" id="{A3E5C9E3-16EE-0374-EADB-97754E8B3DE9}"/>
              </a:ext>
            </a:extLst>
          </p:cNvPr>
          <p:cNvPicPr>
            <a:picLocks noChangeAspect="1"/>
          </p:cNvPicPr>
          <p:nvPr/>
        </p:nvPicPr>
        <p:blipFill>
          <a:blip r:embed="rId2"/>
          <a:stretch>
            <a:fillRect/>
          </a:stretch>
        </p:blipFill>
        <p:spPr>
          <a:xfrm>
            <a:off x="5196609" y="4945784"/>
            <a:ext cx="1194955" cy="1194955"/>
          </a:xfrm>
          <a:prstGeom prst="rect">
            <a:avLst/>
          </a:prstGeom>
        </p:spPr>
      </p:pic>
    </p:spTree>
    <p:extLst>
      <p:ext uri="{BB962C8B-B14F-4D97-AF65-F5344CB8AC3E}">
        <p14:creationId xmlns:p14="http://schemas.microsoft.com/office/powerpoint/2010/main" val="39401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5DA8-A993-C564-101A-37440E0B1319}"/>
              </a:ext>
            </a:extLst>
          </p:cNvPr>
          <p:cNvSpPr>
            <a:spLocks noGrp="1"/>
          </p:cNvSpPr>
          <p:nvPr>
            <p:ph idx="1"/>
          </p:nvPr>
        </p:nvSpPr>
        <p:spPr>
          <a:xfrm>
            <a:off x="838200" y="957407"/>
            <a:ext cx="10515600" cy="4351338"/>
          </a:xfrm>
        </p:spPr>
        <p:txBody>
          <a:bodyPr/>
          <a:lstStyle/>
          <a:p>
            <a:r>
              <a:rPr lang="en-IN" b="1" i="0" dirty="0">
                <a:solidFill>
                  <a:srgbClr val="000033"/>
                </a:solidFill>
                <a:effectLst/>
                <a:latin typeface="Roboto" panose="02000000000000000000" pitchFamily="2" charset="0"/>
              </a:rPr>
              <a:t>Intruder: Cloud-based vulnerability scanner with automatic IP and DNS tracking tool.</a:t>
            </a:r>
          </a:p>
          <a:p>
            <a:r>
              <a:rPr lang="en-IN" b="0" i="0" dirty="0">
                <a:solidFill>
                  <a:srgbClr val="000033"/>
                </a:solidFill>
                <a:effectLst/>
                <a:latin typeface="Roboto" panose="02000000000000000000" pitchFamily="2" charset="0"/>
              </a:rPr>
              <a:t>Intruder is a cloud-based vulnerability scanner that identifies weak points in public and private servers, cloud systems, websites, and endpoint devices. The platform’s robust scanning engines can uncover application bugs, like SQL injections and cross-site scripting, missing security patches, and encryption weaknesses. Intruder automatically prioritizes security issues that leave your infrastructure the most vulnerable, making it easy to minimize your attack surface.</a:t>
            </a:r>
          </a:p>
          <a:p>
            <a:endParaRPr lang="en-US" dirty="0"/>
          </a:p>
        </p:txBody>
      </p:sp>
      <p:pic>
        <p:nvPicPr>
          <p:cNvPr id="6" name="Picture 5">
            <a:extLst>
              <a:ext uri="{FF2B5EF4-FFF2-40B4-BE49-F238E27FC236}">
                <a16:creationId xmlns:a16="http://schemas.microsoft.com/office/drawing/2014/main" id="{52D8BB47-E2D0-ADF4-4F6D-8F90422DF1E1}"/>
              </a:ext>
            </a:extLst>
          </p:cNvPr>
          <p:cNvPicPr>
            <a:picLocks noChangeAspect="1"/>
          </p:cNvPicPr>
          <p:nvPr/>
        </p:nvPicPr>
        <p:blipFill>
          <a:blip r:embed="rId2"/>
          <a:stretch>
            <a:fillRect/>
          </a:stretch>
        </p:blipFill>
        <p:spPr>
          <a:xfrm>
            <a:off x="4694381" y="5142345"/>
            <a:ext cx="1715655" cy="1715655"/>
          </a:xfrm>
          <a:prstGeom prst="rect">
            <a:avLst/>
          </a:prstGeom>
        </p:spPr>
      </p:pic>
    </p:spTree>
    <p:extLst>
      <p:ext uri="{BB962C8B-B14F-4D97-AF65-F5344CB8AC3E}">
        <p14:creationId xmlns:p14="http://schemas.microsoft.com/office/powerpoint/2010/main" val="203337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E60B1-B114-ED96-183E-67DBE465FA92}"/>
              </a:ext>
            </a:extLst>
          </p:cNvPr>
          <p:cNvSpPr>
            <a:spLocks noGrp="1"/>
          </p:cNvSpPr>
          <p:nvPr>
            <p:ph idx="1"/>
          </p:nvPr>
        </p:nvSpPr>
        <p:spPr>
          <a:xfrm>
            <a:off x="838200" y="800244"/>
            <a:ext cx="10515600" cy="4351338"/>
          </a:xfrm>
        </p:spPr>
        <p:txBody>
          <a:bodyPr/>
          <a:lstStyle/>
          <a:p>
            <a:r>
              <a:rPr lang="en-IN" b="1" i="0" dirty="0">
                <a:solidFill>
                  <a:srgbClr val="000033"/>
                </a:solidFill>
                <a:effectLst/>
                <a:latin typeface="Roboto" panose="02000000000000000000" pitchFamily="2" charset="0"/>
              </a:rPr>
              <a:t>Vega: Java-based security scanner and testing tool for web applications</a:t>
            </a:r>
          </a:p>
          <a:p>
            <a:r>
              <a:rPr lang="en-IN" b="0" i="0" dirty="0">
                <a:solidFill>
                  <a:srgbClr val="000033"/>
                </a:solidFill>
                <a:effectLst/>
                <a:latin typeface="Roboto" panose="02000000000000000000" pitchFamily="2" charset="0"/>
              </a:rPr>
              <a:t>Vega is a Java based security testing tool that helps you identify vulnerabilities in your applications by finding and validating SQL injection, cross-site scripting and inadvertently disclosed sensitive information. The tool runs on Linux, Mac and Windows, and provides an automated scanner for quick tests and intercepting proxy. Vega is GUI based and is extensible, allowing you to create new attack modules using the API exposed by the app. </a:t>
            </a:r>
          </a:p>
          <a:p>
            <a:endParaRPr lang="en-US" dirty="0"/>
          </a:p>
        </p:txBody>
      </p:sp>
      <p:pic>
        <p:nvPicPr>
          <p:cNvPr id="6" name="Picture 5">
            <a:extLst>
              <a:ext uri="{FF2B5EF4-FFF2-40B4-BE49-F238E27FC236}">
                <a16:creationId xmlns:a16="http://schemas.microsoft.com/office/drawing/2014/main" id="{1AB47805-5608-3A79-9FEB-5A584CB2DA4E}"/>
              </a:ext>
            </a:extLst>
          </p:cNvPr>
          <p:cNvPicPr>
            <a:picLocks noChangeAspect="1"/>
          </p:cNvPicPr>
          <p:nvPr/>
        </p:nvPicPr>
        <p:blipFill>
          <a:blip r:embed="rId2"/>
          <a:stretch>
            <a:fillRect/>
          </a:stretch>
        </p:blipFill>
        <p:spPr>
          <a:xfrm>
            <a:off x="5338619" y="4604328"/>
            <a:ext cx="1440872" cy="1440872"/>
          </a:xfrm>
          <a:prstGeom prst="rect">
            <a:avLst/>
          </a:prstGeom>
        </p:spPr>
      </p:pic>
    </p:spTree>
    <p:extLst>
      <p:ext uri="{BB962C8B-B14F-4D97-AF65-F5344CB8AC3E}">
        <p14:creationId xmlns:p14="http://schemas.microsoft.com/office/powerpoint/2010/main" val="211455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2C94F7-5818-10B4-5349-C39073791226}"/>
              </a:ext>
            </a:extLst>
          </p:cNvPr>
          <p:cNvSpPr>
            <a:spLocks noGrp="1"/>
          </p:cNvSpPr>
          <p:nvPr>
            <p:ph type="title"/>
          </p:nvPr>
        </p:nvSpPr>
        <p:spPr/>
        <p:txBody>
          <a:bodyPr/>
          <a:lstStyle/>
          <a:p>
            <a:r>
              <a:rPr lang="en-IN" b="1" i="0">
                <a:solidFill>
                  <a:srgbClr val="000033"/>
                </a:solidFill>
                <a:effectLst/>
                <a:latin typeface="var(--font-family-headings)"/>
              </a:rPr>
              <a:t>Security Testing Tools: Key Features</a:t>
            </a:r>
          </a:p>
        </p:txBody>
      </p:sp>
      <p:sp>
        <p:nvSpPr>
          <p:cNvPr id="7" name="Title 1">
            <a:extLst>
              <a:ext uri="{FF2B5EF4-FFF2-40B4-BE49-F238E27FC236}">
                <a16:creationId xmlns:a16="http://schemas.microsoft.com/office/drawing/2014/main" id="{84F58847-F124-ACB7-CCD5-A26C697E0596}"/>
              </a:ext>
            </a:extLst>
          </p:cNvPr>
          <p:cNvSpPr txBox="1">
            <a:spLocks noGrp="1"/>
          </p:cNvSpPr>
          <p:nvPr>
            <p:ph idx="1"/>
          </p:nvPr>
        </p:nvSpPr>
        <p:spPr>
          <a:xfrm>
            <a:off x="838200" y="1690688"/>
            <a:ext cx="10515600" cy="43513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r>
              <a:rPr lang="en-IN" sz="2800" b="1" dirty="0">
                <a:solidFill>
                  <a:srgbClr val="000033"/>
                </a:solidFill>
                <a:latin typeface="+mn-lt"/>
              </a:rPr>
              <a:t>Asset detection: </a:t>
            </a:r>
            <a:r>
              <a:rPr lang="en-IN" sz="2800" dirty="0">
                <a:solidFill>
                  <a:srgbClr val="000033"/>
                </a:solidFill>
                <a:latin typeface="+mn-lt"/>
              </a:rPr>
              <a:t>Automated asset detection ensures your entire IT environment is monitored for critical vulnerabilities. </a:t>
            </a:r>
            <a:br>
              <a:rPr lang="en-IN" sz="2800" dirty="0">
                <a:solidFill>
                  <a:srgbClr val="000033"/>
                </a:solidFill>
                <a:latin typeface="+mn-lt"/>
              </a:rPr>
            </a:br>
            <a:r>
              <a:rPr lang="en-IN" sz="2800" b="1" dirty="0">
                <a:solidFill>
                  <a:srgbClr val="000033"/>
                </a:solidFill>
                <a:latin typeface="+mn-lt"/>
              </a:rPr>
              <a:t>Static application security testing (SAST): </a:t>
            </a:r>
            <a:r>
              <a:rPr lang="en-IN" sz="2800" dirty="0">
                <a:solidFill>
                  <a:srgbClr val="000033"/>
                </a:solidFill>
                <a:latin typeface="+mn-lt"/>
              </a:rPr>
              <a:t>SAST tools help developers implement security operations earlier in the software development lifecycle. </a:t>
            </a:r>
            <a:br>
              <a:rPr lang="en-IN" sz="2800" dirty="0">
                <a:solidFill>
                  <a:srgbClr val="000033"/>
                </a:solidFill>
                <a:latin typeface="+mn-lt"/>
              </a:rPr>
            </a:br>
            <a:r>
              <a:rPr lang="en-IN" sz="2800" b="1" dirty="0">
                <a:solidFill>
                  <a:srgbClr val="000033"/>
                </a:solidFill>
                <a:latin typeface="+mn-lt"/>
              </a:rPr>
              <a:t>Policy management: </a:t>
            </a:r>
            <a:r>
              <a:rPr lang="en-IN" sz="2800" dirty="0">
                <a:solidFill>
                  <a:srgbClr val="000033"/>
                </a:solidFill>
                <a:latin typeface="+mn-lt"/>
              </a:rPr>
              <a:t>A flexible policy management system enables </a:t>
            </a:r>
            <a:r>
              <a:rPr lang="en-IN" sz="2800" dirty="0" err="1">
                <a:solidFill>
                  <a:srgbClr val="000033"/>
                </a:solidFill>
                <a:latin typeface="+mn-lt"/>
              </a:rPr>
              <a:t>DevSecOps</a:t>
            </a:r>
            <a:r>
              <a:rPr lang="en-IN" sz="2800" dirty="0">
                <a:solidFill>
                  <a:srgbClr val="000033"/>
                </a:solidFill>
                <a:latin typeface="+mn-lt"/>
              </a:rPr>
              <a:t> teams to enforce software quality standards during each stage of development. </a:t>
            </a:r>
            <a:br>
              <a:rPr lang="en-IN" sz="2800" dirty="0">
                <a:solidFill>
                  <a:srgbClr val="000033"/>
                </a:solidFill>
                <a:latin typeface="+mn-lt"/>
              </a:rPr>
            </a:br>
            <a:r>
              <a:rPr lang="en-IN" sz="2800" b="1" dirty="0">
                <a:solidFill>
                  <a:srgbClr val="000033"/>
                </a:solidFill>
                <a:latin typeface="+mn-lt"/>
              </a:rPr>
              <a:t>Threat prioritization: </a:t>
            </a:r>
            <a:r>
              <a:rPr lang="en-IN" sz="2800" dirty="0">
                <a:solidFill>
                  <a:srgbClr val="000033"/>
                </a:solidFill>
                <a:latin typeface="+mn-lt"/>
              </a:rPr>
              <a:t>With automated threat prioritization, teams can focus on remediating issues that leave their systems the most vulnerable. </a:t>
            </a:r>
          </a:p>
        </p:txBody>
      </p:sp>
    </p:spTree>
    <p:extLst>
      <p:ext uri="{BB962C8B-B14F-4D97-AF65-F5344CB8AC3E}">
        <p14:creationId xmlns:p14="http://schemas.microsoft.com/office/powerpoint/2010/main" val="49010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C67F-D39B-7438-ADAE-B312405BBBED}"/>
              </a:ext>
            </a:extLst>
          </p:cNvPr>
          <p:cNvSpPr>
            <a:spLocks noGrp="1"/>
          </p:cNvSpPr>
          <p:nvPr>
            <p:ph type="title"/>
          </p:nvPr>
        </p:nvSpPr>
        <p:spPr>
          <a:xfrm>
            <a:off x="524163" y="18255"/>
            <a:ext cx="10515600" cy="1325563"/>
          </a:xfrm>
        </p:spPr>
        <p:txBody>
          <a:bodyPr/>
          <a:lstStyle/>
          <a:p>
            <a:r>
              <a:rPr lang="en-IN" b="1" i="0">
                <a:solidFill>
                  <a:srgbClr val="000033"/>
                </a:solidFill>
                <a:effectLst/>
                <a:latin typeface="var(--font-family-headings)"/>
              </a:rPr>
              <a:t>The 10 Best Security Testing Tools</a:t>
            </a:r>
          </a:p>
        </p:txBody>
      </p:sp>
      <p:sp>
        <p:nvSpPr>
          <p:cNvPr id="8" name="Content Placeholder 7">
            <a:extLst>
              <a:ext uri="{FF2B5EF4-FFF2-40B4-BE49-F238E27FC236}">
                <a16:creationId xmlns:a16="http://schemas.microsoft.com/office/drawing/2014/main" id="{89E2029F-90EF-5D86-D939-BA550769FEED}"/>
              </a:ext>
            </a:extLst>
          </p:cNvPr>
          <p:cNvSpPr>
            <a:spLocks noGrp="1"/>
          </p:cNvSpPr>
          <p:nvPr>
            <p:ph idx="1"/>
          </p:nvPr>
        </p:nvSpPr>
        <p:spPr>
          <a:xfrm>
            <a:off x="838200" y="1343818"/>
            <a:ext cx="10515600" cy="4351338"/>
          </a:xfrm>
        </p:spPr>
        <p:txBody>
          <a:bodyPr>
            <a:noAutofit/>
          </a:bodyPr>
          <a:lstStyle/>
          <a:p>
            <a:r>
              <a:rPr lang="en-IN" b="1" i="0" dirty="0">
                <a:solidFill>
                  <a:srgbClr val="000033"/>
                </a:solidFill>
                <a:effectLst/>
                <a:latin typeface="Roboto" panose="02000000000000000000" pitchFamily="2" charset="0"/>
              </a:rPr>
              <a:t>Google </a:t>
            </a:r>
            <a:r>
              <a:rPr lang="en-IN" b="1" i="0" dirty="0" err="1">
                <a:solidFill>
                  <a:srgbClr val="000033"/>
                </a:solidFill>
                <a:effectLst/>
                <a:latin typeface="Roboto" panose="02000000000000000000" pitchFamily="2" charset="0"/>
              </a:rPr>
              <a:t>Nogotofail</a:t>
            </a:r>
            <a:r>
              <a:rPr lang="en-IN" b="1" i="0" dirty="0">
                <a:solidFill>
                  <a:srgbClr val="000033"/>
                </a:solidFill>
                <a:effectLst/>
                <a:latin typeface="Roboto" panose="02000000000000000000" pitchFamily="2" charset="0"/>
              </a:rPr>
              <a:t>: Network security testing tool for detecting known TLS/SSL vulnerabilities</a:t>
            </a:r>
          </a:p>
          <a:p>
            <a:r>
              <a:rPr lang="en-IN" b="0" i="0" dirty="0">
                <a:solidFill>
                  <a:srgbClr val="000033"/>
                </a:solidFill>
                <a:effectLst/>
                <a:latin typeface="Roboto" panose="02000000000000000000" pitchFamily="2" charset="0"/>
              </a:rPr>
              <a:t>Google </a:t>
            </a:r>
            <a:r>
              <a:rPr lang="en-IN" b="0" i="0" dirty="0" err="1">
                <a:solidFill>
                  <a:srgbClr val="000033"/>
                </a:solidFill>
                <a:effectLst/>
                <a:latin typeface="Roboto" panose="02000000000000000000" pitchFamily="2" charset="0"/>
              </a:rPr>
              <a:t>Nogotofail</a:t>
            </a:r>
            <a:r>
              <a:rPr lang="en-IN" b="0" i="0" dirty="0">
                <a:solidFill>
                  <a:srgbClr val="000033"/>
                </a:solidFill>
                <a:effectLst/>
                <a:latin typeface="Roboto" panose="02000000000000000000" pitchFamily="2" charset="0"/>
              </a:rPr>
              <a:t> is a network traffic security testing tool that helps developers and security teams monitor their HTTPS connections for common misconfigurations and known bugs. The software can detect various security weaknesses, including SSL certificate verification issues, </a:t>
            </a:r>
            <a:r>
              <a:rPr lang="en-IN" b="0" i="0" dirty="0" err="1">
                <a:solidFill>
                  <a:srgbClr val="000033"/>
                </a:solidFill>
                <a:effectLst/>
                <a:latin typeface="Roboto" panose="02000000000000000000" pitchFamily="2" charset="0"/>
              </a:rPr>
              <a:t>MiTM</a:t>
            </a:r>
            <a:r>
              <a:rPr lang="en-IN" b="0" i="0" dirty="0">
                <a:solidFill>
                  <a:srgbClr val="000033"/>
                </a:solidFill>
                <a:effectLst/>
                <a:latin typeface="Roboto" panose="02000000000000000000" pitchFamily="2" charset="0"/>
              </a:rPr>
              <a:t> attacks, and HTTPS and TLS/SSL library bugs.</a:t>
            </a:r>
          </a:p>
          <a:p>
            <a:r>
              <a:rPr lang="en-IN" b="0" i="0" dirty="0" err="1">
                <a:solidFill>
                  <a:srgbClr val="000033"/>
                </a:solidFill>
                <a:effectLst/>
                <a:latin typeface="Roboto" panose="02000000000000000000" pitchFamily="2" charset="0"/>
              </a:rPr>
              <a:t>Nogotofail</a:t>
            </a:r>
            <a:r>
              <a:rPr lang="en-IN" b="0" i="0" dirty="0">
                <a:solidFill>
                  <a:srgbClr val="000033"/>
                </a:solidFill>
                <a:effectLst/>
                <a:latin typeface="Roboto" panose="02000000000000000000" pitchFamily="2" charset="0"/>
              </a:rPr>
              <a:t> supports Android, iOS, Linux, Windows, Chrome OS, and any other application or device you can connect to the internet.</a:t>
            </a:r>
          </a:p>
          <a:p>
            <a:endParaRPr lang="en-IN" b="0" i="0" dirty="0">
              <a:solidFill>
                <a:srgbClr val="000033"/>
              </a:solidFill>
              <a:effectLst/>
              <a:latin typeface="Roboto" panose="02000000000000000000" pitchFamily="2" charset="0"/>
            </a:endParaRPr>
          </a:p>
        </p:txBody>
      </p:sp>
      <p:pic>
        <p:nvPicPr>
          <p:cNvPr id="5" name="Picture 4">
            <a:extLst>
              <a:ext uri="{FF2B5EF4-FFF2-40B4-BE49-F238E27FC236}">
                <a16:creationId xmlns:a16="http://schemas.microsoft.com/office/drawing/2014/main" id="{168299B8-3610-C143-C5C7-ED37C6654B60}"/>
              </a:ext>
            </a:extLst>
          </p:cNvPr>
          <p:cNvPicPr>
            <a:picLocks noChangeAspect="1"/>
          </p:cNvPicPr>
          <p:nvPr/>
        </p:nvPicPr>
        <p:blipFill>
          <a:blip r:embed="rId2"/>
          <a:stretch>
            <a:fillRect/>
          </a:stretch>
        </p:blipFill>
        <p:spPr>
          <a:xfrm>
            <a:off x="4952062" y="5135416"/>
            <a:ext cx="849747" cy="849747"/>
          </a:xfrm>
          <a:prstGeom prst="rect">
            <a:avLst/>
          </a:prstGeom>
        </p:spPr>
      </p:pic>
    </p:spTree>
    <p:extLst>
      <p:ext uri="{BB962C8B-B14F-4D97-AF65-F5344CB8AC3E}">
        <p14:creationId xmlns:p14="http://schemas.microsoft.com/office/powerpoint/2010/main" val="152193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C3C01-2F4E-AC33-4EB2-E4B6B8130B06}"/>
              </a:ext>
            </a:extLst>
          </p:cNvPr>
          <p:cNvSpPr>
            <a:spLocks noGrp="1"/>
          </p:cNvSpPr>
          <p:nvPr>
            <p:ph idx="1"/>
          </p:nvPr>
        </p:nvSpPr>
        <p:spPr>
          <a:xfrm>
            <a:off x="838200" y="617826"/>
            <a:ext cx="10515600" cy="4351338"/>
          </a:xfrm>
        </p:spPr>
        <p:txBody>
          <a:bodyPr>
            <a:normAutofit/>
          </a:bodyPr>
          <a:lstStyle/>
          <a:p>
            <a:r>
              <a:rPr lang="en-IN" b="1" i="0" dirty="0">
                <a:solidFill>
                  <a:srgbClr val="000033"/>
                </a:solidFill>
                <a:effectLst/>
                <a:latin typeface="Roboto" panose="02000000000000000000" pitchFamily="2" charset="0"/>
              </a:rPr>
              <a:t>SonarQube: Continuous code inspection app great for enforcing quality standards.</a:t>
            </a:r>
          </a:p>
          <a:p>
            <a:r>
              <a:rPr lang="en-IN" b="0" i="0" dirty="0">
                <a:solidFill>
                  <a:srgbClr val="000033"/>
                </a:solidFill>
                <a:effectLst/>
                <a:latin typeface="Roboto" panose="02000000000000000000" pitchFamily="2" charset="0"/>
              </a:rPr>
              <a:t>SonarQube continuously inspects code quality utilizing static code analysis. The platform generates detailed reports on bugs, code smells, vulnerabilities, and code duplications, enabling software teams to detect security issues early in development. The program supports over 25 programming languages, including Python, Java, C#, and VB.NET.</a:t>
            </a:r>
          </a:p>
          <a:p>
            <a:endParaRPr lang="en-US" dirty="0"/>
          </a:p>
        </p:txBody>
      </p:sp>
      <p:pic>
        <p:nvPicPr>
          <p:cNvPr id="6" name="Picture 5">
            <a:extLst>
              <a:ext uri="{FF2B5EF4-FFF2-40B4-BE49-F238E27FC236}">
                <a16:creationId xmlns:a16="http://schemas.microsoft.com/office/drawing/2014/main" id="{2D9FA22E-D6EE-88A9-A2DB-3561457506DA}"/>
              </a:ext>
            </a:extLst>
          </p:cNvPr>
          <p:cNvPicPr>
            <a:picLocks noChangeAspect="1"/>
          </p:cNvPicPr>
          <p:nvPr/>
        </p:nvPicPr>
        <p:blipFill>
          <a:blip r:embed="rId2"/>
          <a:stretch>
            <a:fillRect/>
          </a:stretch>
        </p:blipFill>
        <p:spPr>
          <a:xfrm>
            <a:off x="4491180" y="4235955"/>
            <a:ext cx="2288609" cy="1466418"/>
          </a:xfrm>
          <a:prstGeom prst="rect">
            <a:avLst/>
          </a:prstGeom>
        </p:spPr>
      </p:pic>
    </p:spTree>
    <p:extLst>
      <p:ext uri="{BB962C8B-B14F-4D97-AF65-F5344CB8AC3E}">
        <p14:creationId xmlns:p14="http://schemas.microsoft.com/office/powerpoint/2010/main" val="42856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2012C-8FF4-0126-23BE-B9A1B71805E6}"/>
              </a:ext>
            </a:extLst>
          </p:cNvPr>
          <p:cNvSpPr>
            <a:spLocks noGrp="1"/>
          </p:cNvSpPr>
          <p:nvPr>
            <p:ph idx="1"/>
          </p:nvPr>
        </p:nvSpPr>
        <p:spPr>
          <a:xfrm>
            <a:off x="1086427" y="717261"/>
            <a:ext cx="10515600" cy="4351338"/>
          </a:xfrm>
        </p:spPr>
        <p:txBody>
          <a:bodyPr/>
          <a:lstStyle/>
          <a:p>
            <a:r>
              <a:rPr lang="en-IN" b="1" i="0" dirty="0">
                <a:solidFill>
                  <a:srgbClr val="000033"/>
                </a:solidFill>
                <a:effectLst/>
                <a:latin typeface="Roboto" panose="02000000000000000000" pitchFamily="2" charset="0"/>
              </a:rPr>
              <a:t>Invicti: DAST + IAST scanner that provides precise threat detection</a:t>
            </a:r>
          </a:p>
          <a:p>
            <a:r>
              <a:rPr lang="en-IN" b="0" i="0" dirty="0">
                <a:solidFill>
                  <a:srgbClr val="000033"/>
                </a:solidFill>
                <a:effectLst/>
                <a:latin typeface="Roboto" panose="02000000000000000000" pitchFamily="2" charset="0"/>
              </a:rPr>
              <a:t>Invicti is an enterprise black-box security scanner for identifying vulnerabilities in web applications, websites, and web services. The platform combines dynamic (DAST) and true interactive (IAST) scanning to provide extensive vulnerability coverage and precise threat detection. After vulnerabilities are found, your team can utilize </a:t>
            </a:r>
            <a:r>
              <a:rPr lang="en-IN" b="0" i="0" dirty="0" err="1">
                <a:solidFill>
                  <a:srgbClr val="000033"/>
                </a:solidFill>
                <a:effectLst/>
                <a:latin typeface="Roboto" panose="02000000000000000000" pitchFamily="2" charset="0"/>
              </a:rPr>
              <a:t>Invicti’s</a:t>
            </a:r>
            <a:r>
              <a:rPr lang="en-IN" b="0" i="0" dirty="0">
                <a:solidFill>
                  <a:srgbClr val="000033"/>
                </a:solidFill>
                <a:effectLst/>
                <a:latin typeface="Roboto" panose="02000000000000000000" pitchFamily="2" charset="0"/>
              </a:rPr>
              <a:t> integrations with issue tracking systems to assign them for remediation.</a:t>
            </a:r>
          </a:p>
          <a:p>
            <a:endParaRPr lang="en-US" dirty="0"/>
          </a:p>
        </p:txBody>
      </p:sp>
      <p:pic>
        <p:nvPicPr>
          <p:cNvPr id="6" name="Picture 5">
            <a:extLst>
              <a:ext uri="{FF2B5EF4-FFF2-40B4-BE49-F238E27FC236}">
                <a16:creationId xmlns:a16="http://schemas.microsoft.com/office/drawing/2014/main" id="{031EACAD-778B-A526-3DB3-ABA4F914DE33}"/>
              </a:ext>
            </a:extLst>
          </p:cNvPr>
          <p:cNvPicPr>
            <a:picLocks noChangeAspect="1"/>
          </p:cNvPicPr>
          <p:nvPr/>
        </p:nvPicPr>
        <p:blipFill>
          <a:blip r:embed="rId2"/>
          <a:stretch>
            <a:fillRect/>
          </a:stretch>
        </p:blipFill>
        <p:spPr>
          <a:xfrm>
            <a:off x="5000704" y="4474574"/>
            <a:ext cx="1343523" cy="2031001"/>
          </a:xfrm>
          <a:prstGeom prst="rect">
            <a:avLst/>
          </a:prstGeom>
        </p:spPr>
      </p:pic>
    </p:spTree>
    <p:extLst>
      <p:ext uri="{BB962C8B-B14F-4D97-AF65-F5344CB8AC3E}">
        <p14:creationId xmlns:p14="http://schemas.microsoft.com/office/powerpoint/2010/main" val="17095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47973-028F-7F4E-08F6-8B0AB7B6CE0C}"/>
              </a:ext>
            </a:extLst>
          </p:cNvPr>
          <p:cNvSpPr>
            <a:spLocks noGrp="1"/>
          </p:cNvSpPr>
          <p:nvPr>
            <p:ph idx="1"/>
          </p:nvPr>
        </p:nvSpPr>
        <p:spPr>
          <a:xfrm>
            <a:off x="838200" y="901988"/>
            <a:ext cx="10515600" cy="4351338"/>
          </a:xfrm>
        </p:spPr>
        <p:txBody>
          <a:bodyPr/>
          <a:lstStyle/>
          <a:p>
            <a:r>
              <a:rPr lang="en-IN" b="1" i="0" dirty="0" err="1">
                <a:solidFill>
                  <a:srgbClr val="000033"/>
                </a:solidFill>
                <a:effectLst/>
                <a:latin typeface="Roboto" panose="02000000000000000000" pitchFamily="2" charset="0"/>
              </a:rPr>
              <a:t>Wapiti:Open-source</a:t>
            </a:r>
            <a:r>
              <a:rPr lang="en-IN" b="1" i="0" dirty="0">
                <a:solidFill>
                  <a:srgbClr val="000033"/>
                </a:solidFill>
                <a:effectLst/>
                <a:latin typeface="Roboto" panose="02000000000000000000" pitchFamily="2" charset="0"/>
              </a:rPr>
              <a:t> black-box security scanner.</a:t>
            </a:r>
          </a:p>
          <a:p>
            <a:r>
              <a:rPr lang="en-IN" b="0" i="0" dirty="0">
                <a:solidFill>
                  <a:srgbClr val="000033"/>
                </a:solidFill>
                <a:effectLst/>
                <a:latin typeface="Roboto" panose="02000000000000000000" pitchFamily="2" charset="0"/>
              </a:rPr>
              <a:t>Wapiti is a free security scanner that allows users to audit websites and applications for vulnerabilities. The tool performs black-box scans, meaning it doesn’t study the source code of a web page.</a:t>
            </a:r>
          </a:p>
          <a:p>
            <a:r>
              <a:rPr lang="en-IN" b="0" i="0" dirty="0">
                <a:solidFill>
                  <a:srgbClr val="000033"/>
                </a:solidFill>
                <a:effectLst/>
                <a:latin typeface="Roboto" panose="02000000000000000000" pitchFamily="2" charset="0"/>
              </a:rPr>
              <a:t>The scanner can detect various vulnerabilities, including SQL and XPath injections, open redirects, and subdomain takeovers. The system can also detect cross-site scripting (XSS) and differentiate between permanent and reflected XSS vulnerabilities.</a:t>
            </a:r>
          </a:p>
          <a:p>
            <a:endParaRPr lang="en-IN" b="0" i="0" dirty="0">
              <a:solidFill>
                <a:srgbClr val="000033"/>
              </a:solidFill>
              <a:effectLst/>
              <a:latin typeface="Roboto" panose="02000000000000000000" pitchFamily="2" charset="0"/>
            </a:endParaRPr>
          </a:p>
          <a:p>
            <a:endParaRPr lang="en-US" dirty="0"/>
          </a:p>
        </p:txBody>
      </p:sp>
      <p:pic>
        <p:nvPicPr>
          <p:cNvPr id="6" name="Picture 5">
            <a:extLst>
              <a:ext uri="{FF2B5EF4-FFF2-40B4-BE49-F238E27FC236}">
                <a16:creationId xmlns:a16="http://schemas.microsoft.com/office/drawing/2014/main" id="{30E901F6-91A5-7E36-AFE6-2A25A747D2FD}"/>
              </a:ext>
            </a:extLst>
          </p:cNvPr>
          <p:cNvPicPr>
            <a:picLocks noChangeAspect="1"/>
          </p:cNvPicPr>
          <p:nvPr/>
        </p:nvPicPr>
        <p:blipFill>
          <a:blip r:embed="rId2"/>
          <a:stretch>
            <a:fillRect/>
          </a:stretch>
        </p:blipFill>
        <p:spPr>
          <a:xfrm>
            <a:off x="4754562" y="4777293"/>
            <a:ext cx="1341438" cy="1341438"/>
          </a:xfrm>
          <a:prstGeom prst="rect">
            <a:avLst/>
          </a:prstGeom>
        </p:spPr>
      </p:pic>
    </p:spTree>
    <p:extLst>
      <p:ext uri="{BB962C8B-B14F-4D97-AF65-F5344CB8AC3E}">
        <p14:creationId xmlns:p14="http://schemas.microsoft.com/office/powerpoint/2010/main" val="338346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A9D6F-0CAB-D190-CBBC-3DD77E11D185}"/>
              </a:ext>
            </a:extLst>
          </p:cNvPr>
          <p:cNvSpPr>
            <a:spLocks noGrp="1"/>
          </p:cNvSpPr>
          <p:nvPr>
            <p:ph idx="1"/>
          </p:nvPr>
        </p:nvSpPr>
        <p:spPr>
          <a:xfrm>
            <a:off x="1041400" y="661843"/>
            <a:ext cx="10515600" cy="4351338"/>
          </a:xfrm>
        </p:spPr>
        <p:txBody>
          <a:bodyPr/>
          <a:lstStyle/>
          <a:p>
            <a:r>
              <a:rPr lang="en-IN" b="1" i="0" dirty="0">
                <a:solidFill>
                  <a:srgbClr val="000033"/>
                </a:solidFill>
                <a:effectLst/>
                <a:latin typeface="Roboto" panose="02000000000000000000" pitchFamily="2" charset="0"/>
              </a:rPr>
              <a:t>Snyk:Developer-friendly security platform with real-time semantic code analysis.</a:t>
            </a:r>
          </a:p>
          <a:p>
            <a:r>
              <a:rPr lang="en-IN" b="0" i="0" dirty="0">
                <a:solidFill>
                  <a:srgbClr val="000033"/>
                </a:solidFill>
                <a:effectLst/>
                <a:latin typeface="Roboto" panose="02000000000000000000" pitchFamily="2" charset="0"/>
              </a:rPr>
              <a:t>Snyk is a developer-first security platform that automatically identifies vulnerabilities in code, open-source dependencies, containers, and infrastructure as code. Built on an industry-leading security intelligence database, </a:t>
            </a:r>
            <a:r>
              <a:rPr lang="en-IN" b="0" i="0" dirty="0" err="1">
                <a:solidFill>
                  <a:srgbClr val="000033"/>
                </a:solidFill>
                <a:effectLst/>
                <a:latin typeface="Roboto" panose="02000000000000000000" pitchFamily="2" charset="0"/>
              </a:rPr>
              <a:t>Snky</a:t>
            </a:r>
            <a:r>
              <a:rPr lang="en-IN" b="0" i="0" dirty="0">
                <a:solidFill>
                  <a:srgbClr val="000033"/>
                </a:solidFill>
                <a:effectLst/>
                <a:latin typeface="Roboto" panose="02000000000000000000" pitchFamily="2" charset="0"/>
              </a:rPr>
              <a:t> empowers its users to detect more vulnerabilities faster. The platform also supports various programming languages, including JavaScript, Java (Grable, Maven), </a:t>
            </a:r>
            <a:r>
              <a:rPr lang="en-IN" b="0" i="0" dirty="0" err="1">
                <a:solidFill>
                  <a:srgbClr val="000033"/>
                </a:solidFill>
                <a:effectLst/>
                <a:latin typeface="Roboto" panose="02000000000000000000" pitchFamily="2" charset="0"/>
              </a:rPr>
              <a:t>.Net</a:t>
            </a:r>
            <a:r>
              <a:rPr lang="en-IN" b="0" i="0" dirty="0">
                <a:solidFill>
                  <a:srgbClr val="000033"/>
                </a:solidFill>
                <a:effectLst/>
                <a:latin typeface="Roboto" panose="02000000000000000000" pitchFamily="2" charset="0"/>
              </a:rPr>
              <a:t>, Python, and Ruby.</a:t>
            </a:r>
          </a:p>
          <a:p>
            <a:endParaRPr lang="en-US" dirty="0"/>
          </a:p>
        </p:txBody>
      </p:sp>
      <p:pic>
        <p:nvPicPr>
          <p:cNvPr id="6" name="Picture 5">
            <a:extLst>
              <a:ext uri="{FF2B5EF4-FFF2-40B4-BE49-F238E27FC236}">
                <a16:creationId xmlns:a16="http://schemas.microsoft.com/office/drawing/2014/main" id="{6183229E-50F3-2F29-B738-E59B4D4C2A22}"/>
              </a:ext>
            </a:extLst>
          </p:cNvPr>
          <p:cNvPicPr>
            <a:picLocks noChangeAspect="1"/>
          </p:cNvPicPr>
          <p:nvPr/>
        </p:nvPicPr>
        <p:blipFill>
          <a:blip r:embed="rId2"/>
          <a:stretch>
            <a:fillRect/>
          </a:stretch>
        </p:blipFill>
        <p:spPr>
          <a:xfrm>
            <a:off x="4406005" y="4608653"/>
            <a:ext cx="2465849" cy="1348513"/>
          </a:xfrm>
          <a:prstGeom prst="rect">
            <a:avLst/>
          </a:prstGeom>
        </p:spPr>
      </p:pic>
    </p:spTree>
    <p:extLst>
      <p:ext uri="{BB962C8B-B14F-4D97-AF65-F5344CB8AC3E}">
        <p14:creationId xmlns:p14="http://schemas.microsoft.com/office/powerpoint/2010/main" val="128181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2EF5B-83E5-A9D0-6B88-1066316E5345}"/>
              </a:ext>
            </a:extLst>
          </p:cNvPr>
          <p:cNvSpPr>
            <a:spLocks noGrp="1"/>
          </p:cNvSpPr>
          <p:nvPr>
            <p:ph idx="1"/>
          </p:nvPr>
        </p:nvSpPr>
        <p:spPr>
          <a:xfrm>
            <a:off x="690418" y="615342"/>
            <a:ext cx="10515600" cy="4351338"/>
          </a:xfrm>
        </p:spPr>
        <p:txBody>
          <a:bodyPr>
            <a:normAutofit fontScale="92500" lnSpcReduction="10000"/>
          </a:bodyPr>
          <a:lstStyle/>
          <a:p>
            <a:r>
              <a:rPr lang="en-IN" b="1" i="0" dirty="0" err="1">
                <a:solidFill>
                  <a:srgbClr val="000033"/>
                </a:solidFill>
                <a:effectLst/>
                <a:latin typeface="Roboto" panose="02000000000000000000" pitchFamily="2" charset="0"/>
              </a:rPr>
              <a:t>SQLMap:Penetration</a:t>
            </a:r>
            <a:r>
              <a:rPr lang="en-IN" b="1" i="0" dirty="0">
                <a:solidFill>
                  <a:srgbClr val="000033"/>
                </a:solidFill>
                <a:effectLst/>
                <a:latin typeface="Roboto" panose="02000000000000000000" pitchFamily="2" charset="0"/>
              </a:rPr>
              <a:t> testing software for detecting SQL injection vulnerabilities.</a:t>
            </a:r>
          </a:p>
          <a:p>
            <a:r>
              <a:rPr lang="en-IN" b="0" i="0" dirty="0">
                <a:solidFill>
                  <a:srgbClr val="000033"/>
                </a:solidFill>
                <a:effectLst/>
                <a:latin typeface="Roboto" panose="02000000000000000000" pitchFamily="2" charset="0"/>
              </a:rPr>
              <a:t>SQLMap is a python-based penetration testing tool that automates the detection and exploitation of SQL injection flaws and database takeovers. Penetration testers can utilize five SQL injection techniques: </a:t>
            </a:r>
            <a:r>
              <a:rPr lang="en-IN" b="0" i="0" dirty="0" err="1">
                <a:solidFill>
                  <a:srgbClr val="000033"/>
                </a:solidFill>
                <a:effectLst/>
                <a:latin typeface="Roboto" panose="02000000000000000000" pitchFamily="2" charset="0"/>
              </a:rPr>
              <a:t>boolean</a:t>
            </a:r>
            <a:r>
              <a:rPr lang="en-IN" b="0" i="0" dirty="0">
                <a:solidFill>
                  <a:srgbClr val="000033"/>
                </a:solidFill>
                <a:effectLst/>
                <a:latin typeface="Roboto" panose="02000000000000000000" pitchFamily="2" charset="0"/>
              </a:rPr>
              <a:t>-based blind, time-based blind, error-based, UNION query, and stacked queries. The system supports MySQL, Oracle, PostgreSQL, IBM DB2, and various other database management systems.</a:t>
            </a:r>
          </a:p>
          <a:p>
            <a:r>
              <a:rPr lang="en-IN" b="0" i="0" dirty="0">
                <a:solidFill>
                  <a:srgbClr val="000033"/>
                </a:solidFill>
                <a:effectLst/>
                <a:latin typeface="Roboto" panose="02000000000000000000" pitchFamily="2" charset="0"/>
              </a:rPr>
              <a:t>Once SQLMap detects SQL injection bugs in an application, testers can perform extensive database fingerprinting and execute various attacks</a:t>
            </a:r>
          </a:p>
          <a:p>
            <a:endParaRPr lang="en-IN" b="0" i="0" dirty="0">
              <a:solidFill>
                <a:srgbClr val="000033"/>
              </a:solidFill>
              <a:effectLst/>
              <a:latin typeface="Roboto" panose="02000000000000000000" pitchFamily="2" charset="0"/>
            </a:endParaRPr>
          </a:p>
        </p:txBody>
      </p:sp>
      <p:pic>
        <p:nvPicPr>
          <p:cNvPr id="6" name="Picture 5">
            <a:extLst>
              <a:ext uri="{FF2B5EF4-FFF2-40B4-BE49-F238E27FC236}">
                <a16:creationId xmlns:a16="http://schemas.microsoft.com/office/drawing/2014/main" id="{C7423B84-2F21-CA78-97F6-447BEEA0513C}"/>
              </a:ext>
            </a:extLst>
          </p:cNvPr>
          <p:cNvPicPr>
            <a:picLocks noChangeAspect="1"/>
          </p:cNvPicPr>
          <p:nvPr/>
        </p:nvPicPr>
        <p:blipFill>
          <a:blip r:embed="rId2"/>
          <a:stretch>
            <a:fillRect/>
          </a:stretch>
        </p:blipFill>
        <p:spPr>
          <a:xfrm>
            <a:off x="4780827" y="4851400"/>
            <a:ext cx="1315173" cy="1391258"/>
          </a:xfrm>
          <a:prstGeom prst="rect">
            <a:avLst/>
          </a:prstGeom>
        </p:spPr>
      </p:pic>
    </p:spTree>
    <p:extLst>
      <p:ext uri="{BB962C8B-B14F-4D97-AF65-F5344CB8AC3E}">
        <p14:creationId xmlns:p14="http://schemas.microsoft.com/office/powerpoint/2010/main" val="297853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01D05-89A8-FBF3-4FBD-0CCD0769DB1E}"/>
              </a:ext>
            </a:extLst>
          </p:cNvPr>
          <p:cNvSpPr>
            <a:spLocks noGrp="1"/>
          </p:cNvSpPr>
          <p:nvPr>
            <p:ph idx="1"/>
          </p:nvPr>
        </p:nvSpPr>
        <p:spPr>
          <a:xfrm>
            <a:off x="838200" y="656575"/>
            <a:ext cx="10515600" cy="4351338"/>
          </a:xfrm>
        </p:spPr>
        <p:txBody>
          <a:bodyPr/>
          <a:lstStyle/>
          <a:p>
            <a:r>
              <a:rPr lang="en-IN" b="1" i="0" dirty="0">
                <a:solidFill>
                  <a:srgbClr val="000033"/>
                </a:solidFill>
                <a:effectLst/>
                <a:latin typeface="Roboto" panose="02000000000000000000" pitchFamily="2" charset="0"/>
              </a:rPr>
              <a:t>Zed attack </a:t>
            </a:r>
            <a:r>
              <a:rPr lang="en-IN" b="1" i="0" dirty="0" err="1">
                <a:solidFill>
                  <a:srgbClr val="000033"/>
                </a:solidFill>
                <a:effectLst/>
                <a:latin typeface="Roboto" panose="02000000000000000000" pitchFamily="2" charset="0"/>
              </a:rPr>
              <a:t>proxy:Extensible</a:t>
            </a:r>
            <a:r>
              <a:rPr lang="en-IN" b="1" i="0" dirty="0">
                <a:solidFill>
                  <a:srgbClr val="000033"/>
                </a:solidFill>
                <a:effectLst/>
                <a:latin typeface="Roboto" panose="02000000000000000000" pitchFamily="2" charset="0"/>
              </a:rPr>
              <a:t> penetration testing tool with customizable heads up display.</a:t>
            </a:r>
          </a:p>
          <a:p>
            <a:r>
              <a:rPr lang="en-IN" b="0" i="0" dirty="0">
                <a:solidFill>
                  <a:srgbClr val="000033"/>
                </a:solidFill>
                <a:effectLst/>
                <a:latin typeface="Roboto" panose="02000000000000000000" pitchFamily="2" charset="0"/>
              </a:rPr>
              <a:t>OWASP ZAP is a free, open-source penetration testing tool for web applications. The system supports automated and manual penetration testing. ZAP’s ease of use makes the tool accessible to users of all skill levels, from developers to security experts. Testers can utilize ZAP as a stand-alone application or daemon process. Versions of Zap are available for major operating systems and Docker.</a:t>
            </a:r>
          </a:p>
          <a:p>
            <a:endParaRPr lang="en-US" dirty="0"/>
          </a:p>
        </p:txBody>
      </p:sp>
      <p:pic>
        <p:nvPicPr>
          <p:cNvPr id="6" name="Picture 5">
            <a:extLst>
              <a:ext uri="{FF2B5EF4-FFF2-40B4-BE49-F238E27FC236}">
                <a16:creationId xmlns:a16="http://schemas.microsoft.com/office/drawing/2014/main" id="{639087D0-7527-FB0D-A6CF-54A28D743717}"/>
              </a:ext>
            </a:extLst>
          </p:cNvPr>
          <p:cNvPicPr>
            <a:picLocks noChangeAspect="1"/>
          </p:cNvPicPr>
          <p:nvPr/>
        </p:nvPicPr>
        <p:blipFill>
          <a:blip r:embed="rId2"/>
          <a:stretch>
            <a:fillRect/>
          </a:stretch>
        </p:blipFill>
        <p:spPr>
          <a:xfrm>
            <a:off x="4832674" y="4948129"/>
            <a:ext cx="1540417" cy="1540417"/>
          </a:xfrm>
          <a:prstGeom prst="rect">
            <a:avLst/>
          </a:prstGeom>
        </p:spPr>
      </p:pic>
    </p:spTree>
    <p:extLst>
      <p:ext uri="{BB962C8B-B14F-4D97-AF65-F5344CB8AC3E}">
        <p14:creationId xmlns:p14="http://schemas.microsoft.com/office/powerpoint/2010/main" val="162181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Security Testing Tools:</vt:lpstr>
      <vt:lpstr>Security Testing Tools: Key Features</vt:lpstr>
      <vt:lpstr>The 10 Best Security Testing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Abitha M</dc:creator>
  <cp:lastModifiedBy>Abitha M</cp:lastModifiedBy>
  <cp:revision>3</cp:revision>
  <dcterms:created xsi:type="dcterms:W3CDTF">2022-10-31T05:05:15Z</dcterms:created>
  <dcterms:modified xsi:type="dcterms:W3CDTF">2022-10-31T05:45:44Z</dcterms:modified>
</cp:coreProperties>
</file>