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Evolventa" charset="1" panose="020B0502020202020204"/>
      <p:regular r:id="rId10"/>
    </p:embeddedFont>
    <p:embeddedFont>
      <p:font typeface="Evolventa Bold" charset="1" panose="020B0702020202020204"/>
      <p:regular r:id="rId11"/>
    </p:embeddedFont>
    <p:embeddedFont>
      <p:font typeface="Evolventa Italics" charset="1" panose="020B0502020202020204"/>
      <p:regular r:id="rId12"/>
    </p:embeddedFont>
    <p:embeddedFont>
      <p:font typeface="Evolventa Bold Italics" charset="1" panose="020B0702020202020204"/>
      <p:regular r:id="rId13"/>
    </p:embeddedFont>
    <p:embeddedFont>
      <p:font typeface="Arial" charset="1" panose="020B0502020202020204"/>
      <p:regular r:id="rId14"/>
    </p:embeddedFont>
    <p:embeddedFont>
      <p:font typeface="Arial Bold" charset="1" panose="020B0802020202020204"/>
      <p:regular r:id="rId15"/>
    </p:embeddedFont>
    <p:embeddedFont>
      <p:font typeface="Arial Italics" charset="1" panose="020B0502020202090204"/>
      <p:regular r:id="rId16"/>
    </p:embeddedFont>
    <p:embeddedFont>
      <p:font typeface="Arial Bold Italics" charset="1" panose="020B0802020202090204"/>
      <p:regular r:id="rId17"/>
    </p:embeddedFont>
    <p:embeddedFont>
      <p:font typeface="TT Rounds Condensed" charset="1" panose="02000506030000020003"/>
      <p:regular r:id="rId18"/>
    </p:embeddedFont>
    <p:embeddedFont>
      <p:font typeface="TT Rounds Condensed Bold" charset="1" panose="02000806030000020003"/>
      <p:regular r:id="rId19"/>
    </p:embeddedFont>
    <p:embeddedFont>
      <p:font typeface="TT Rounds Condensed Italics" charset="1" panose="02000506030000090003"/>
      <p:regular r:id="rId20"/>
    </p:embeddedFont>
    <p:embeddedFont>
      <p:font typeface="TT Rounds Condensed Bold Italics" charset="1" panose="02000806030000090003"/>
      <p:regular r:id="rId21"/>
    </p:embeddedFont>
    <p:embeddedFont>
      <p:font typeface="TT Rounds Condensed Thin" charset="1" panose="02000503020000020003"/>
      <p:regular r:id="rId22"/>
    </p:embeddedFont>
    <p:embeddedFont>
      <p:font typeface="TT Rounds Condensed Thin Italics" charset="1" panose="02000503020000090003"/>
      <p:regular r:id="rId23"/>
    </p:embeddedFont>
    <p:embeddedFont>
      <p:font typeface="TT Rounds Condensed Heavy" charset="1" panose="02000506030000020003"/>
      <p:regular r:id="rId24"/>
    </p:embeddedFont>
    <p:embeddedFont>
      <p:font typeface="TT Rounds Condensed Heavy Italics" charset="1" panose="0200050600000009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6042363" y="727350"/>
            <a:ext cx="257410" cy="257410"/>
          </a:xfrm>
          <a:custGeom>
            <a:avLst/>
            <a:gdLst/>
            <a:ahLst/>
            <a:cxnLst/>
            <a:rect r="r" b="b" t="t" l="l"/>
            <a:pathLst>
              <a:path h="257410" w="257410">
                <a:moveTo>
                  <a:pt x="0" y="0"/>
                </a:moveTo>
                <a:lnTo>
                  <a:pt x="257410" y="0"/>
                </a:lnTo>
                <a:lnTo>
                  <a:pt x="257410" y="257410"/>
                </a:lnTo>
                <a:lnTo>
                  <a:pt x="0" y="257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818375" y="2387648"/>
            <a:ext cx="13533120" cy="1537152"/>
          </a:xfrm>
          <a:prstGeom prst="rect">
            <a:avLst/>
          </a:prstGeom>
        </p:spPr>
        <p:txBody>
          <a:bodyPr anchor="t" rtlCol="false" tIns="0" lIns="0" bIns="0" rIns="0">
            <a:spAutoFit/>
          </a:bodyPr>
          <a:lstStyle/>
          <a:p>
            <a:pPr algn="ctr">
              <a:lnSpc>
                <a:spcPts val="9720"/>
              </a:lnSpc>
            </a:pPr>
            <a:r>
              <a:rPr lang="en-US" sz="8100">
                <a:solidFill>
                  <a:srgbClr val="E45F3C"/>
                </a:solidFill>
                <a:latin typeface="Arial Bold"/>
              </a:rPr>
              <a:t>KEYLOGGER</a:t>
            </a:r>
          </a:p>
        </p:txBody>
      </p:sp>
      <p:sp>
        <p:nvSpPr>
          <p:cNvPr name="TextBox 10" id="10"/>
          <p:cNvSpPr txBox="true"/>
          <p:nvPr/>
        </p:nvSpPr>
        <p:spPr>
          <a:xfrm rot="0">
            <a:off x="5391189" y="7336575"/>
            <a:ext cx="11787394" cy="1895475"/>
          </a:xfrm>
          <a:prstGeom prst="rect">
            <a:avLst/>
          </a:prstGeom>
        </p:spPr>
        <p:txBody>
          <a:bodyPr anchor="t" rtlCol="false" tIns="0" lIns="0" bIns="0" rIns="0">
            <a:spAutoFit/>
          </a:bodyPr>
          <a:lstStyle/>
          <a:p>
            <a:pPr algn="r">
              <a:lnSpc>
                <a:spcPts val="3600"/>
              </a:lnSpc>
            </a:pPr>
            <a:r>
              <a:rPr lang="en-US" sz="3000">
                <a:solidFill>
                  <a:srgbClr val="FFFFFF"/>
                </a:solidFill>
                <a:latin typeface="Arial Bold"/>
              </a:rPr>
              <a:t>Presented By:</a:t>
            </a:r>
          </a:p>
          <a:p>
            <a:pPr algn="r">
              <a:lnSpc>
                <a:spcPts val="3600"/>
              </a:lnSpc>
            </a:pPr>
            <a:r>
              <a:rPr lang="en-US" sz="3000">
                <a:solidFill>
                  <a:srgbClr val="FFFFFF"/>
                </a:solidFill>
                <a:latin typeface="Arial Bold"/>
              </a:rPr>
              <a:t>S.Abitha josepin</a:t>
            </a:r>
          </a:p>
          <a:p>
            <a:pPr algn="r">
              <a:lnSpc>
                <a:spcPts val="3600"/>
              </a:lnSpc>
            </a:pPr>
            <a:r>
              <a:rPr lang="en-US" sz="3000">
                <a:solidFill>
                  <a:srgbClr val="FFFFFF"/>
                </a:solidFill>
                <a:latin typeface="Arial Bold"/>
              </a:rPr>
              <a:t>Jayaraj Annapackiam CSI College Of Engineering</a:t>
            </a:r>
          </a:p>
          <a:p>
            <a:pPr algn="r">
              <a:lnSpc>
                <a:spcPts val="3600"/>
              </a:lnSpc>
            </a:pPr>
            <a:r>
              <a:rPr lang="en-US" sz="3000">
                <a:solidFill>
                  <a:srgbClr val="FFFFFF"/>
                </a:solidFill>
                <a:latin typeface="Arial Bold"/>
              </a:rPr>
              <a:t>B.Tech 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582651"/>
            <a:ext cx="446049" cy="446049"/>
          </a:xfrm>
          <a:custGeom>
            <a:avLst/>
            <a:gdLst/>
            <a:ahLst/>
            <a:cxnLst/>
            <a:rect r="r" b="b" t="t" l="l"/>
            <a:pathLst>
              <a:path h="446049" w="446049">
                <a:moveTo>
                  <a:pt x="0" y="0"/>
                </a:moveTo>
                <a:lnTo>
                  <a:pt x="446048" y="0"/>
                </a:lnTo>
                <a:lnTo>
                  <a:pt x="446048" y="446049"/>
                </a:lnTo>
                <a:lnTo>
                  <a:pt x="0" y="446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931670" y="2096453"/>
            <a:ext cx="14424660" cy="6863032"/>
          </a:xfrm>
          <a:prstGeom prst="rect">
            <a:avLst/>
          </a:prstGeom>
        </p:spPr>
        <p:txBody>
          <a:bodyPr anchor="t" rtlCol="false" tIns="0" lIns="0" bIns="0" rIns="0">
            <a:spAutoFit/>
          </a:bodyPr>
          <a:lstStyle/>
          <a:p>
            <a:pPr algn="l">
              <a:lnSpc>
                <a:spcPts val="3923"/>
              </a:lnSpc>
            </a:pPr>
          </a:p>
          <a:p>
            <a:pPr algn="l" marL="591641" indent="-295820" lvl="1">
              <a:lnSpc>
                <a:spcPts val="3923"/>
              </a:lnSpc>
              <a:buFont typeface="Arial"/>
              <a:buChar char="•"/>
            </a:pPr>
            <a:r>
              <a:rPr lang="en-US" sz="3269" spc="-15">
                <a:solidFill>
                  <a:srgbClr val="FFFFFF"/>
                </a:solidFill>
                <a:latin typeface="Evolventa"/>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marL="591641" indent="-295820" lvl="1">
              <a:lnSpc>
                <a:spcPts val="3923"/>
              </a:lnSpc>
            </a:pPr>
          </a:p>
        </p:txBody>
      </p:sp>
      <p:sp>
        <p:nvSpPr>
          <p:cNvPr name="TextBox 10" id="10"/>
          <p:cNvSpPr txBox="true"/>
          <p:nvPr/>
        </p:nvSpPr>
        <p:spPr>
          <a:xfrm rot="0">
            <a:off x="894945" y="1322233"/>
            <a:ext cx="16361544" cy="694479"/>
          </a:xfrm>
          <a:prstGeom prst="rect">
            <a:avLst/>
          </a:prstGeom>
        </p:spPr>
        <p:txBody>
          <a:bodyPr anchor="t" rtlCol="false" tIns="0" lIns="0" bIns="0" rIns="0">
            <a:spAutoFit/>
          </a:bodyPr>
          <a:lstStyle/>
          <a:p>
            <a:pPr algn="l">
              <a:lnSpc>
                <a:spcPts val="4752"/>
              </a:lnSpc>
            </a:pPr>
            <a:r>
              <a:rPr lang="en-US" sz="4950">
                <a:solidFill>
                  <a:srgbClr val="B31166"/>
                </a:solidFill>
                <a:latin typeface="Arial Bold"/>
              </a:rPr>
              <a:t>Future scope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410006"/>
            <a:ext cx="446049" cy="446049"/>
          </a:xfrm>
          <a:custGeom>
            <a:avLst/>
            <a:gdLst/>
            <a:ahLst/>
            <a:cxnLst/>
            <a:rect r="r" b="b" t="t" l="l"/>
            <a:pathLst>
              <a:path h="446049" w="446049">
                <a:moveTo>
                  <a:pt x="0" y="0"/>
                </a:moveTo>
                <a:lnTo>
                  <a:pt x="446048" y="0"/>
                </a:lnTo>
                <a:lnTo>
                  <a:pt x="446048" y="446049"/>
                </a:lnTo>
                <a:lnTo>
                  <a:pt x="0" y="446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060606" y="591447"/>
            <a:ext cx="13924205" cy="2142705"/>
          </a:xfrm>
          <a:prstGeom prst="rect">
            <a:avLst/>
          </a:prstGeom>
        </p:spPr>
        <p:txBody>
          <a:bodyPr anchor="t" rtlCol="false" tIns="0" lIns="0" bIns="0" rIns="0">
            <a:spAutoFit/>
          </a:bodyPr>
          <a:lstStyle/>
          <a:p>
            <a:pPr algn="l">
              <a:lnSpc>
                <a:spcPts val="7920"/>
              </a:lnSpc>
            </a:pPr>
            <a:r>
              <a:rPr lang="en-US" sz="6600">
                <a:solidFill>
                  <a:srgbClr val="B31166"/>
                </a:solidFill>
                <a:latin typeface="Arial Bold"/>
              </a:rPr>
              <a:t>References</a:t>
            </a:r>
          </a:p>
        </p:txBody>
      </p:sp>
      <p:sp>
        <p:nvSpPr>
          <p:cNvPr name="TextBox 10" id="10"/>
          <p:cNvSpPr txBox="true"/>
          <p:nvPr/>
        </p:nvSpPr>
        <p:spPr>
          <a:xfrm rot="0">
            <a:off x="2283618" y="2348553"/>
            <a:ext cx="12657711" cy="6044704"/>
          </a:xfrm>
          <a:prstGeom prst="rect">
            <a:avLst/>
          </a:prstGeom>
        </p:spPr>
        <p:txBody>
          <a:bodyPr anchor="t" rtlCol="false" tIns="0" lIns="0" bIns="0" rIns="0">
            <a:spAutoFit/>
          </a:bodyPr>
          <a:lstStyle/>
          <a:p>
            <a:pPr algn="l" marL="623001" indent="-311501" lvl="1">
              <a:lnSpc>
                <a:spcPts val="4130"/>
              </a:lnSpc>
              <a:buFont typeface="Arial"/>
              <a:buChar char="•"/>
            </a:pPr>
            <a:r>
              <a:rPr lang="en-US" sz="3442" spc="-16">
                <a:solidFill>
                  <a:srgbClr val="0F0F0F"/>
                </a:solidFill>
                <a:latin typeface="Evolventa"/>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2488" y="628670"/>
            <a:ext cx="457160" cy="457160"/>
          </a:xfrm>
          <a:custGeom>
            <a:avLst/>
            <a:gdLst/>
            <a:ahLst/>
            <a:cxnLst/>
            <a:rect r="r" b="b" t="t" l="l"/>
            <a:pathLst>
              <a:path h="457160" w="457160">
                <a:moveTo>
                  <a:pt x="0" y="0"/>
                </a:moveTo>
                <a:lnTo>
                  <a:pt x="457160" y="0"/>
                </a:lnTo>
                <a:lnTo>
                  <a:pt x="457160" y="457160"/>
                </a:lnTo>
                <a:lnTo>
                  <a:pt x="0" y="457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028700" y="4214695"/>
            <a:ext cx="15043161" cy="1076325"/>
          </a:xfrm>
          <a:prstGeom prst="rect">
            <a:avLst/>
          </a:prstGeom>
        </p:spPr>
        <p:txBody>
          <a:bodyPr anchor="t" rtlCol="false" tIns="0" lIns="0" bIns="0" rIns="0">
            <a:spAutoFit/>
          </a:bodyPr>
          <a:lstStyle/>
          <a:p>
            <a:pPr algn="ctr">
              <a:lnSpc>
                <a:spcPts val="7559"/>
              </a:lnSpc>
            </a:pPr>
            <a:r>
              <a:rPr lang="en-US" sz="63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582651"/>
            <a:ext cx="446049" cy="446049"/>
          </a:xfrm>
          <a:custGeom>
            <a:avLst/>
            <a:gdLst/>
            <a:ahLst/>
            <a:cxnLst/>
            <a:rect r="r" b="b" t="t" l="l"/>
            <a:pathLst>
              <a:path h="446049" w="446049">
                <a:moveTo>
                  <a:pt x="0" y="0"/>
                </a:moveTo>
                <a:lnTo>
                  <a:pt x="446048" y="0"/>
                </a:lnTo>
                <a:lnTo>
                  <a:pt x="446048" y="446049"/>
                </a:lnTo>
                <a:lnTo>
                  <a:pt x="0" y="446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365800" y="759597"/>
            <a:ext cx="15590520" cy="2020729"/>
          </a:xfrm>
          <a:prstGeom prst="rect">
            <a:avLst/>
          </a:prstGeom>
        </p:spPr>
        <p:txBody>
          <a:bodyPr anchor="t" rtlCol="false" tIns="0" lIns="0" bIns="0" rIns="0">
            <a:spAutoFit/>
          </a:bodyPr>
          <a:lstStyle/>
          <a:p>
            <a:pPr algn="l">
              <a:lnSpc>
                <a:spcPts val="7559"/>
              </a:lnSpc>
            </a:pPr>
            <a:r>
              <a:rPr lang="en-US" sz="6300">
                <a:solidFill>
                  <a:srgbClr val="D9D9D9"/>
                </a:solidFill>
                <a:latin typeface="Arial Bold"/>
              </a:rPr>
              <a:t>OUTLINE</a:t>
            </a:r>
          </a:p>
        </p:txBody>
      </p:sp>
      <p:sp>
        <p:nvSpPr>
          <p:cNvPr name="TextBox 10" id="10"/>
          <p:cNvSpPr txBox="true"/>
          <p:nvPr/>
        </p:nvSpPr>
        <p:spPr>
          <a:xfrm rot="0">
            <a:off x="3177770" y="2723177"/>
            <a:ext cx="15110230" cy="4283594"/>
          </a:xfrm>
          <a:prstGeom prst="rect">
            <a:avLst/>
          </a:prstGeom>
        </p:spPr>
        <p:txBody>
          <a:bodyPr anchor="t" rtlCol="false" tIns="0" lIns="0" bIns="0" rIns="0">
            <a:spAutoFit/>
          </a:bodyPr>
          <a:lstStyle/>
          <a:p>
            <a:pPr algn="l">
              <a:lnSpc>
                <a:spcPts val="3327"/>
              </a:lnSpc>
            </a:pPr>
            <a:r>
              <a:rPr lang="en-US" sz="2773">
                <a:solidFill>
                  <a:srgbClr val="FFFFFF"/>
                </a:solidFill>
                <a:latin typeface="Arial Bold"/>
              </a:rPr>
              <a:t>  </a:t>
            </a:r>
          </a:p>
          <a:p>
            <a:pPr algn="l" marL="501890" indent="-250945" lvl="1">
              <a:lnSpc>
                <a:spcPts val="3327"/>
              </a:lnSpc>
              <a:buFont typeface="Arial"/>
              <a:buChar char="•"/>
            </a:pPr>
            <a:r>
              <a:rPr lang="en-US" sz="2773">
                <a:solidFill>
                  <a:srgbClr val="FFFFFF"/>
                </a:solidFill>
                <a:latin typeface="Arial Bold"/>
              </a:rPr>
              <a:t>Problem Statement </a:t>
            </a:r>
            <a:r>
              <a:rPr lang="en-US" sz="2773">
                <a:solidFill>
                  <a:srgbClr val="FFFFFF"/>
                </a:solidFill>
                <a:latin typeface="Arial"/>
              </a:rPr>
              <a:t>(Should not include solution)</a:t>
            </a:r>
          </a:p>
          <a:p>
            <a:pPr algn="l" marL="501890" indent="-250945" lvl="1">
              <a:lnSpc>
                <a:spcPts val="3327"/>
              </a:lnSpc>
              <a:buFont typeface="Arial"/>
              <a:buChar char="•"/>
            </a:pPr>
            <a:r>
              <a:rPr lang="en-US" sz="2773">
                <a:solidFill>
                  <a:srgbClr val="FFFFFF"/>
                </a:solidFill>
                <a:latin typeface="Arial Bold"/>
              </a:rPr>
              <a:t>Proposed System/Solution</a:t>
            </a:r>
          </a:p>
          <a:p>
            <a:pPr algn="l" marL="501890" indent="-250945" lvl="1">
              <a:lnSpc>
                <a:spcPts val="3327"/>
              </a:lnSpc>
              <a:buFont typeface="Arial"/>
              <a:buChar char="•"/>
            </a:pPr>
            <a:r>
              <a:rPr lang="en-US" sz="2773">
                <a:solidFill>
                  <a:srgbClr val="FFFFFF"/>
                </a:solidFill>
                <a:latin typeface="Arial Bold"/>
              </a:rPr>
              <a:t>System Development Approach </a:t>
            </a:r>
            <a:r>
              <a:rPr lang="en-US" sz="2773">
                <a:solidFill>
                  <a:srgbClr val="FFFFFF"/>
                </a:solidFill>
                <a:latin typeface="Arial"/>
              </a:rPr>
              <a:t>(Technology Used) </a:t>
            </a:r>
          </a:p>
          <a:p>
            <a:pPr algn="l" marL="501890" indent="-250945" lvl="1">
              <a:lnSpc>
                <a:spcPts val="3327"/>
              </a:lnSpc>
              <a:buFont typeface="Arial"/>
              <a:buChar char="•"/>
            </a:pPr>
            <a:r>
              <a:rPr lang="en-US" sz="2773">
                <a:solidFill>
                  <a:srgbClr val="FFFFFF"/>
                </a:solidFill>
                <a:latin typeface="Arial Bold"/>
              </a:rPr>
              <a:t>Algorithm &amp; Deployment  </a:t>
            </a:r>
          </a:p>
          <a:p>
            <a:pPr algn="l" marL="501890" indent="-250945" lvl="1">
              <a:lnSpc>
                <a:spcPts val="3327"/>
              </a:lnSpc>
              <a:buFont typeface="Arial"/>
              <a:buChar char="•"/>
            </a:pPr>
            <a:r>
              <a:rPr lang="en-US" sz="2773">
                <a:solidFill>
                  <a:srgbClr val="FFFFFF"/>
                </a:solidFill>
                <a:latin typeface="Arial Bold"/>
              </a:rPr>
              <a:t>Result (Output Image)</a:t>
            </a:r>
          </a:p>
          <a:p>
            <a:pPr algn="l" marL="501890" indent="-250945" lvl="1">
              <a:lnSpc>
                <a:spcPts val="3327"/>
              </a:lnSpc>
              <a:buFont typeface="Arial"/>
              <a:buChar char="•"/>
            </a:pPr>
            <a:r>
              <a:rPr lang="en-US" sz="2773">
                <a:solidFill>
                  <a:srgbClr val="FFFFFF"/>
                </a:solidFill>
                <a:latin typeface="Arial Bold"/>
              </a:rPr>
              <a:t>Conclusion</a:t>
            </a:r>
          </a:p>
          <a:p>
            <a:pPr algn="l" marL="501890" indent="-250945" lvl="1">
              <a:lnSpc>
                <a:spcPts val="3327"/>
              </a:lnSpc>
              <a:buFont typeface="Arial"/>
              <a:buChar char="•"/>
            </a:pPr>
            <a:r>
              <a:rPr lang="en-US" sz="2773">
                <a:solidFill>
                  <a:srgbClr val="FFFFFF"/>
                </a:solidFill>
                <a:latin typeface="Arial Bold"/>
              </a:rPr>
              <a:t>Future Scope</a:t>
            </a:r>
          </a:p>
          <a:p>
            <a:pPr algn="l" marL="501890" indent="-250945" lvl="1">
              <a:lnSpc>
                <a:spcPts val="3327"/>
              </a:lnSpc>
              <a:buFont typeface="Arial"/>
              <a:buChar char="•"/>
            </a:pPr>
            <a:r>
              <a:rPr lang="en-US" sz="2773">
                <a:solidFill>
                  <a:srgbClr val="FFFFFF"/>
                </a:solidFill>
                <a:latin typeface="Arial Bold"/>
              </a:rPr>
              <a:t>References</a:t>
            </a:r>
          </a:p>
          <a:p>
            <a:pPr algn="l" marL="501890" indent="-250945" lvl="1">
              <a:lnSpc>
                <a:spcPts val="3327"/>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582651"/>
            <a:ext cx="446049" cy="446049"/>
          </a:xfrm>
          <a:custGeom>
            <a:avLst/>
            <a:gdLst/>
            <a:ahLst/>
            <a:cxnLst/>
            <a:rect r="r" b="b" t="t" l="l"/>
            <a:pathLst>
              <a:path h="446049" w="446049">
                <a:moveTo>
                  <a:pt x="0" y="0"/>
                </a:moveTo>
                <a:lnTo>
                  <a:pt x="446048" y="0"/>
                </a:lnTo>
                <a:lnTo>
                  <a:pt x="446048" y="446049"/>
                </a:lnTo>
                <a:lnTo>
                  <a:pt x="0" y="446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060606" y="591447"/>
            <a:ext cx="13924205" cy="2142705"/>
          </a:xfrm>
          <a:prstGeom prst="rect">
            <a:avLst/>
          </a:prstGeom>
        </p:spPr>
        <p:txBody>
          <a:bodyPr anchor="t" rtlCol="false" tIns="0" lIns="0" bIns="0" rIns="0">
            <a:spAutoFit/>
          </a:bodyPr>
          <a:lstStyle/>
          <a:p>
            <a:pPr algn="l">
              <a:lnSpc>
                <a:spcPts val="7920"/>
              </a:lnSpc>
            </a:pPr>
            <a:r>
              <a:rPr lang="en-US" sz="6600">
                <a:solidFill>
                  <a:srgbClr val="B31166"/>
                </a:solidFill>
                <a:latin typeface="Arial Bold"/>
              </a:rPr>
              <a:t>Problem Statement</a:t>
            </a:r>
          </a:p>
        </p:txBody>
      </p:sp>
      <p:sp>
        <p:nvSpPr>
          <p:cNvPr name="TextBox 10" id="10"/>
          <p:cNvSpPr txBox="true"/>
          <p:nvPr/>
        </p:nvSpPr>
        <p:spPr>
          <a:xfrm rot="0">
            <a:off x="998644" y="1787868"/>
            <a:ext cx="10437554" cy="4703716"/>
          </a:xfrm>
          <a:prstGeom prst="rect">
            <a:avLst/>
          </a:prstGeom>
        </p:spPr>
        <p:txBody>
          <a:bodyPr anchor="t" rtlCol="false" tIns="0" lIns="0" bIns="0" rIns="0">
            <a:spAutoFit/>
          </a:bodyPr>
          <a:lstStyle/>
          <a:p>
            <a:pPr algn="just">
              <a:lnSpc>
                <a:spcPts val="3674"/>
              </a:lnSpc>
            </a:pPr>
            <a:r>
              <a:rPr lang="en-US" sz="3062" spc="-14">
                <a:solidFill>
                  <a:srgbClr val="0F0F0F"/>
                </a:solidFill>
                <a:latin typeface="Evolventa"/>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634226"/>
            <a:ext cx="446049" cy="446049"/>
          </a:xfrm>
          <a:custGeom>
            <a:avLst/>
            <a:gdLst/>
            <a:ahLst/>
            <a:cxnLst/>
            <a:rect r="r" b="b" t="t" l="l"/>
            <a:pathLst>
              <a:path h="446049" w="446049">
                <a:moveTo>
                  <a:pt x="0" y="0"/>
                </a:moveTo>
                <a:lnTo>
                  <a:pt x="446048" y="0"/>
                </a:lnTo>
                <a:lnTo>
                  <a:pt x="446048" y="446048"/>
                </a:lnTo>
                <a:lnTo>
                  <a:pt x="0" y="446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060606" y="591447"/>
            <a:ext cx="13924205" cy="2142705"/>
          </a:xfrm>
          <a:prstGeom prst="rect">
            <a:avLst/>
          </a:prstGeom>
        </p:spPr>
        <p:txBody>
          <a:bodyPr anchor="t" rtlCol="false" tIns="0" lIns="0" bIns="0" rIns="0">
            <a:spAutoFit/>
          </a:bodyPr>
          <a:lstStyle/>
          <a:p>
            <a:pPr algn="l">
              <a:lnSpc>
                <a:spcPts val="7920"/>
              </a:lnSpc>
            </a:pPr>
            <a:r>
              <a:rPr lang="en-US" sz="6600">
                <a:solidFill>
                  <a:srgbClr val="B31166"/>
                </a:solidFill>
                <a:latin typeface="Arial Bold"/>
              </a:rPr>
              <a:t>Proposed Solution</a:t>
            </a:r>
          </a:p>
        </p:txBody>
      </p:sp>
      <p:sp>
        <p:nvSpPr>
          <p:cNvPr name="TextBox 10" id="10"/>
          <p:cNvSpPr txBox="true"/>
          <p:nvPr/>
        </p:nvSpPr>
        <p:spPr>
          <a:xfrm rot="0">
            <a:off x="753947" y="1676787"/>
            <a:ext cx="16505353" cy="7903987"/>
          </a:xfrm>
          <a:prstGeom prst="rect">
            <a:avLst/>
          </a:prstGeom>
        </p:spPr>
        <p:txBody>
          <a:bodyPr anchor="t" rtlCol="false" tIns="0" lIns="0" bIns="0" rIns="0">
            <a:spAutoFit/>
          </a:bodyPr>
          <a:lstStyle/>
          <a:p>
            <a:pPr algn="l">
              <a:lnSpc>
                <a:spcPts val="2068"/>
              </a:lnSpc>
            </a:pPr>
          </a:p>
          <a:p>
            <a:pPr algn="l" marL="311922" indent="-155961" lvl="1">
              <a:lnSpc>
                <a:spcPts val="2068"/>
              </a:lnSpc>
              <a:buFont typeface="Arial"/>
              <a:buChar char="•"/>
            </a:pPr>
            <a:r>
              <a:rPr lang="en-US" sz="1723" spc="16">
                <a:solidFill>
                  <a:srgbClr val="FFFFFF"/>
                </a:solidFill>
                <a:latin typeface="TT Rounds Condensed Bold"/>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marL="311922" indent="-155961" lvl="1">
              <a:lnSpc>
                <a:spcPts val="2068"/>
              </a:lnSpc>
              <a:buFont typeface="Arial"/>
              <a:buChar char="•"/>
            </a:pPr>
            <a:r>
              <a:rPr lang="en-US" sz="1723" spc="16">
                <a:solidFill>
                  <a:srgbClr val="FFFFFF"/>
                </a:solidFill>
                <a:latin typeface="TT Rounds Condensed Bold"/>
              </a:rPr>
              <a:t>Data Collection:</a:t>
            </a:r>
          </a:p>
          <a:p>
            <a:pPr algn="l" marL="777980" indent="-259327" lvl="2">
              <a:lnSpc>
                <a:spcPts val="2068"/>
              </a:lnSpc>
              <a:buFont typeface="Arial"/>
              <a:buChar char="⚬"/>
            </a:pPr>
            <a:r>
              <a:rPr lang="en-US" sz="1723" spc="16">
                <a:solidFill>
                  <a:srgbClr val="FFFFFF"/>
                </a:solidFill>
                <a:latin typeface="TT Rounds Condensed Bold"/>
              </a:rPr>
              <a:t>Gather historical data on bike rentals, including time, date, location, and other relevant factors.</a:t>
            </a:r>
          </a:p>
          <a:p>
            <a:pPr algn="l" marL="777980" indent="-259327" lvl="2">
              <a:lnSpc>
                <a:spcPts val="2068"/>
              </a:lnSpc>
              <a:buFont typeface="Arial"/>
              <a:buChar char="⚬"/>
            </a:pPr>
            <a:r>
              <a:rPr lang="en-US" sz="1723" spc="16">
                <a:solidFill>
                  <a:srgbClr val="FFFFFF"/>
                </a:solidFill>
                <a:latin typeface="TT Rounds Condensed Bold"/>
              </a:rPr>
              <a:t>Utilize real-time data sources, such as weather conditions, events, and holidays, to enhance prediction accuracy.</a:t>
            </a:r>
          </a:p>
          <a:p>
            <a:pPr algn="l" marL="311922" indent="-155961" lvl="1">
              <a:lnSpc>
                <a:spcPts val="2068"/>
              </a:lnSpc>
              <a:buFont typeface="Arial"/>
              <a:buChar char="•"/>
            </a:pPr>
            <a:r>
              <a:rPr lang="en-US" sz="1723" spc="16">
                <a:solidFill>
                  <a:srgbClr val="FFFFFF"/>
                </a:solidFill>
                <a:latin typeface="TT Rounds Condensed Bold"/>
              </a:rPr>
              <a:t>Data Preprocessing:</a:t>
            </a:r>
          </a:p>
          <a:p>
            <a:pPr algn="l" marL="777980" indent="-259327" lvl="2">
              <a:lnSpc>
                <a:spcPts val="2068"/>
              </a:lnSpc>
              <a:buFont typeface="Arial"/>
              <a:buChar char="⚬"/>
            </a:pPr>
            <a:r>
              <a:rPr lang="en-US" sz="1723" spc="16">
                <a:solidFill>
                  <a:srgbClr val="FFFFFF"/>
                </a:solidFill>
                <a:latin typeface="TT Rounds Condensed Bold"/>
              </a:rPr>
              <a:t>Clean and preprocess the collected data to handle missing values, outliers, and inconsistencies.</a:t>
            </a:r>
          </a:p>
          <a:p>
            <a:pPr algn="l" marL="777980" indent="-259327" lvl="2">
              <a:lnSpc>
                <a:spcPts val="2068"/>
              </a:lnSpc>
              <a:buFont typeface="Arial"/>
              <a:buChar char="⚬"/>
            </a:pPr>
            <a:r>
              <a:rPr lang="en-US" sz="1723" spc="16">
                <a:solidFill>
                  <a:srgbClr val="FFFFFF"/>
                </a:solidFill>
                <a:latin typeface="TT Rounds Condensed Bold"/>
              </a:rPr>
              <a:t>Feature engineering to extract relevant features from the data that might impact bike demand.</a:t>
            </a:r>
          </a:p>
          <a:p>
            <a:pPr algn="l" marL="311922" indent="-155961" lvl="1">
              <a:lnSpc>
                <a:spcPts val="2068"/>
              </a:lnSpc>
              <a:buFont typeface="Arial"/>
              <a:buChar char="•"/>
            </a:pPr>
            <a:r>
              <a:rPr lang="en-US" sz="1723" spc="16">
                <a:solidFill>
                  <a:srgbClr val="FFFFFF"/>
                </a:solidFill>
                <a:latin typeface="TT Rounds Condensed Bold"/>
              </a:rPr>
              <a:t>Machine Learning Algorithm:</a:t>
            </a:r>
          </a:p>
          <a:p>
            <a:pPr algn="l" marL="777980" indent="-259327" lvl="2">
              <a:lnSpc>
                <a:spcPts val="2068"/>
              </a:lnSpc>
              <a:buFont typeface="Arial"/>
              <a:buChar char="⚬"/>
            </a:pPr>
            <a:r>
              <a:rPr lang="en-US" sz="1723" spc="16">
                <a:solidFill>
                  <a:srgbClr val="FFFFFF"/>
                </a:solidFill>
                <a:latin typeface="TT Rounds Condensed Bold"/>
              </a:rPr>
              <a:t>Implement a machine learning algorithm, such as a time-series forecasting model (e.g., ARIMA, SARIMA, or LSTM), to predict bike counts based on historical patterns.</a:t>
            </a:r>
          </a:p>
          <a:p>
            <a:pPr algn="l" marL="777980" indent="-259327" lvl="2">
              <a:lnSpc>
                <a:spcPts val="2068"/>
              </a:lnSpc>
              <a:buFont typeface="Arial"/>
              <a:buChar char="⚬"/>
            </a:pPr>
            <a:r>
              <a:rPr lang="en-US" sz="1723" spc="16">
                <a:solidFill>
                  <a:srgbClr val="FFFFFF"/>
                </a:solidFill>
                <a:latin typeface="TT Rounds Condensed Bold"/>
              </a:rPr>
              <a:t>Consider incorporating other factors like weather conditions, day of the week, and special events to improve prediction accuracy.</a:t>
            </a:r>
          </a:p>
          <a:p>
            <a:pPr algn="l" marL="311922" indent="-155961" lvl="1">
              <a:lnSpc>
                <a:spcPts val="2068"/>
              </a:lnSpc>
              <a:buFont typeface="Arial"/>
              <a:buChar char="•"/>
            </a:pPr>
            <a:r>
              <a:rPr lang="en-US" sz="1723" spc="16">
                <a:solidFill>
                  <a:srgbClr val="FFFFFF"/>
                </a:solidFill>
                <a:latin typeface="TT Rounds Condensed Bold"/>
              </a:rPr>
              <a:t>Deployment:</a:t>
            </a:r>
          </a:p>
          <a:p>
            <a:pPr algn="l" marL="777980" indent="-259327" lvl="2">
              <a:lnSpc>
                <a:spcPts val="2068"/>
              </a:lnSpc>
              <a:buFont typeface="Arial"/>
              <a:buChar char="⚬"/>
            </a:pPr>
            <a:r>
              <a:rPr lang="en-US" sz="1723" spc="16">
                <a:solidFill>
                  <a:srgbClr val="FFFFFF"/>
                </a:solidFill>
                <a:latin typeface="TT Rounds Condensed Bold"/>
              </a:rPr>
              <a:t>Develop a user-friendly interface or application that provides real-time predictions for bike counts at different hours.</a:t>
            </a:r>
          </a:p>
          <a:p>
            <a:pPr algn="l" marL="777980" indent="-259327" lvl="2">
              <a:lnSpc>
                <a:spcPts val="2068"/>
              </a:lnSpc>
              <a:buFont typeface="Arial"/>
              <a:buChar char="⚬"/>
            </a:pPr>
            <a:r>
              <a:rPr lang="en-US" sz="1723" spc="16">
                <a:solidFill>
                  <a:srgbClr val="FFFFFF"/>
                </a:solidFill>
                <a:latin typeface="TT Rounds Condensed Bold"/>
              </a:rPr>
              <a:t>Deploy the solution on a scalable and reliable platform, considering factors like server infrastructure, response time, and user accessibility.</a:t>
            </a:r>
          </a:p>
          <a:p>
            <a:pPr algn="l" marL="311922" indent="-155961" lvl="1">
              <a:lnSpc>
                <a:spcPts val="2068"/>
              </a:lnSpc>
              <a:buFont typeface="Arial"/>
              <a:buChar char="•"/>
            </a:pPr>
            <a:r>
              <a:rPr lang="en-US" sz="1723" spc="16">
                <a:solidFill>
                  <a:srgbClr val="FFFFFF"/>
                </a:solidFill>
                <a:latin typeface="TT Rounds Condensed Bold"/>
              </a:rPr>
              <a:t>Evaluation:</a:t>
            </a:r>
          </a:p>
          <a:p>
            <a:pPr algn="l" marL="777980" indent="-259327" lvl="2">
              <a:lnSpc>
                <a:spcPts val="2068"/>
              </a:lnSpc>
              <a:buFont typeface="Arial"/>
              <a:buChar char="⚬"/>
            </a:pPr>
            <a:r>
              <a:rPr lang="en-US" sz="1723" spc="16">
                <a:solidFill>
                  <a:srgbClr val="FFFFFF"/>
                </a:solidFill>
                <a:latin typeface="TT Rounds Condensed Bold"/>
              </a:rPr>
              <a:t>Assess the model's performance using appropriate metrics such as Mean Absolute Error (MAE), Root Mean Squared Error (RMSE), or other relevant metrics.</a:t>
            </a:r>
          </a:p>
          <a:p>
            <a:pPr algn="l" marL="777980" indent="-259327" lvl="2">
              <a:lnSpc>
                <a:spcPts val="2068"/>
              </a:lnSpc>
              <a:buFont typeface="Arial"/>
              <a:buChar char="⚬"/>
            </a:pPr>
            <a:r>
              <a:rPr lang="en-US" sz="1723" spc="16">
                <a:solidFill>
                  <a:srgbClr val="FFFFFF"/>
                </a:solidFill>
                <a:latin typeface="TT Rounds Condensed Bold"/>
              </a:rPr>
              <a:t>Fine-tune the model based on feedback and continuous monitoring of prediction accuracy.</a:t>
            </a:r>
          </a:p>
          <a:p>
            <a:pPr algn="l" marL="777980" indent="-259327" lvl="2">
              <a:lnSpc>
                <a:spcPts val="2068"/>
              </a:lnSpc>
              <a:buFont typeface="Arial"/>
              <a:buChar char="⚬"/>
            </a:pPr>
            <a:r>
              <a:rPr lang="en-US" sz="1723" spc="-8">
                <a:solidFill>
                  <a:srgbClr val="FFFFFF"/>
                </a:solidFill>
                <a:latin typeface="Evolventa"/>
              </a:rPr>
              <a:t>Result:</a:t>
            </a:r>
          </a:p>
          <a:p>
            <a:pPr algn="l" marL="777980" indent="-259327" lvl="2">
              <a:lnSpc>
                <a:spcPts val="206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2488" y="571540"/>
            <a:ext cx="457160" cy="457160"/>
          </a:xfrm>
          <a:custGeom>
            <a:avLst/>
            <a:gdLst/>
            <a:ahLst/>
            <a:cxnLst/>
            <a:rect r="r" b="b" t="t" l="l"/>
            <a:pathLst>
              <a:path h="457160" w="457160">
                <a:moveTo>
                  <a:pt x="0" y="0"/>
                </a:moveTo>
                <a:lnTo>
                  <a:pt x="457160" y="0"/>
                </a:lnTo>
                <a:lnTo>
                  <a:pt x="457160" y="457160"/>
                </a:lnTo>
                <a:lnTo>
                  <a:pt x="0" y="457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963228" y="925278"/>
            <a:ext cx="16361544" cy="818304"/>
          </a:xfrm>
          <a:prstGeom prst="rect">
            <a:avLst/>
          </a:prstGeom>
        </p:spPr>
        <p:txBody>
          <a:bodyPr anchor="t" rtlCol="false" tIns="0" lIns="0" bIns="0" rIns="0">
            <a:spAutoFit/>
          </a:bodyPr>
          <a:lstStyle/>
          <a:p>
            <a:pPr algn="l">
              <a:lnSpc>
                <a:spcPts val="7128"/>
              </a:lnSpc>
            </a:pPr>
            <a:r>
              <a:rPr lang="en-US" sz="5940">
                <a:solidFill>
                  <a:srgbClr val="B31166"/>
                </a:solidFill>
                <a:latin typeface="Arial Bold"/>
              </a:rPr>
              <a:t>System  Approach</a:t>
            </a:r>
          </a:p>
        </p:txBody>
      </p:sp>
      <p:sp>
        <p:nvSpPr>
          <p:cNvPr name="TextBox 10" id="10"/>
          <p:cNvSpPr txBox="true"/>
          <p:nvPr/>
        </p:nvSpPr>
        <p:spPr>
          <a:xfrm rot="0">
            <a:off x="1374304" y="2248277"/>
            <a:ext cx="16913696" cy="8038723"/>
          </a:xfrm>
          <a:prstGeom prst="rect">
            <a:avLst/>
          </a:prstGeom>
        </p:spPr>
        <p:txBody>
          <a:bodyPr anchor="t" rtlCol="false" tIns="0" lIns="0" bIns="0" rIns="0">
            <a:spAutoFit/>
          </a:bodyPr>
          <a:lstStyle/>
          <a:p>
            <a:pPr algn="l">
              <a:lnSpc>
                <a:spcPts val="4139"/>
              </a:lnSpc>
            </a:pPr>
            <a:r>
              <a:rPr lang="en-US" sz="3449" spc="-16">
                <a:solidFill>
                  <a:srgbClr val="0F0F0F"/>
                </a:solidFill>
                <a:latin typeface="Evolventa Bold"/>
              </a:rPr>
              <a:t>The "System Approach" section outlines the overall strategy and methodology for developing and implementing the rental bike prediction system. Here's a suggested structure for this section:</a:t>
            </a:r>
          </a:p>
          <a:p>
            <a:pPr algn="l" marL="624358" indent="-312179" lvl="1">
              <a:lnSpc>
                <a:spcPts val="4139"/>
              </a:lnSpc>
              <a:buFont typeface="Arial"/>
              <a:buChar char="•"/>
            </a:pPr>
            <a:r>
              <a:rPr lang="en-US" sz="3449" spc="-16">
                <a:solidFill>
                  <a:srgbClr val="0F0F0F"/>
                </a:solidFill>
                <a:latin typeface="Evolventa Bold"/>
              </a:rPr>
              <a:t>System requirements</a:t>
            </a:r>
          </a:p>
          <a:p>
            <a:pPr algn="l" marL="624358" indent="-312179" lvl="1">
              <a:lnSpc>
                <a:spcPts val="4139"/>
              </a:lnSpc>
              <a:buFont typeface="Arial"/>
              <a:buChar char="•"/>
            </a:pPr>
            <a:r>
              <a:rPr lang="en-US" sz="3449" spc="-16">
                <a:solidFill>
                  <a:srgbClr val="0F0F0F"/>
                </a:solidFill>
                <a:latin typeface="Evolventa Bold"/>
              </a:rPr>
              <a:t>Library required to build the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501773"/>
            <a:ext cx="446049" cy="446049"/>
          </a:xfrm>
          <a:custGeom>
            <a:avLst/>
            <a:gdLst/>
            <a:ahLst/>
            <a:cxnLst/>
            <a:rect r="r" b="b" t="t" l="l"/>
            <a:pathLst>
              <a:path h="446049" w="446049">
                <a:moveTo>
                  <a:pt x="0" y="0"/>
                </a:moveTo>
                <a:lnTo>
                  <a:pt x="446048" y="0"/>
                </a:lnTo>
                <a:lnTo>
                  <a:pt x="446048" y="446048"/>
                </a:lnTo>
                <a:lnTo>
                  <a:pt x="0" y="446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060606" y="591447"/>
            <a:ext cx="13924205" cy="2142705"/>
          </a:xfrm>
          <a:prstGeom prst="rect">
            <a:avLst/>
          </a:prstGeom>
        </p:spPr>
        <p:txBody>
          <a:bodyPr anchor="t" rtlCol="false" tIns="0" lIns="0" bIns="0" rIns="0">
            <a:spAutoFit/>
          </a:bodyPr>
          <a:lstStyle/>
          <a:p>
            <a:pPr algn="l">
              <a:lnSpc>
                <a:spcPts val="7920"/>
              </a:lnSpc>
            </a:pPr>
            <a:r>
              <a:rPr lang="en-US" sz="6600">
                <a:solidFill>
                  <a:srgbClr val="B31166"/>
                </a:solidFill>
                <a:latin typeface="Arial Bold"/>
              </a:rPr>
              <a:t>Algorithm &amp; Deployment</a:t>
            </a:r>
          </a:p>
        </p:txBody>
      </p:sp>
      <p:sp>
        <p:nvSpPr>
          <p:cNvPr name="TextBox 10" id="10"/>
          <p:cNvSpPr txBox="true"/>
          <p:nvPr/>
        </p:nvSpPr>
        <p:spPr>
          <a:xfrm rot="0">
            <a:off x="1746408" y="1983446"/>
            <a:ext cx="14424660" cy="6824932"/>
          </a:xfrm>
          <a:prstGeom prst="rect">
            <a:avLst/>
          </a:prstGeom>
        </p:spPr>
        <p:txBody>
          <a:bodyPr anchor="t" rtlCol="false" tIns="0" lIns="0" bIns="0" rIns="0">
            <a:spAutoFit/>
          </a:bodyPr>
          <a:lstStyle/>
          <a:p>
            <a:pPr algn="l" marL="383087" indent="-191544" lvl="1">
              <a:lnSpc>
                <a:spcPts val="2540"/>
              </a:lnSpc>
              <a:buFont typeface="Arial"/>
              <a:buChar char="•"/>
            </a:pPr>
            <a:r>
              <a:rPr lang="en-US" sz="2116" spc="-10">
                <a:solidFill>
                  <a:srgbClr val="FFFFFF"/>
                </a:solidFill>
                <a:latin typeface="Evolventa"/>
              </a:rPr>
              <a:t>In the Algorithm section, describe the machine learning algorithm chosen for predicting bike counts. Here's an example structure for this section:</a:t>
            </a:r>
          </a:p>
          <a:p>
            <a:pPr algn="l" marL="383087" indent="-191544" lvl="1">
              <a:lnSpc>
                <a:spcPts val="2540"/>
              </a:lnSpc>
              <a:buFont typeface="Arial"/>
              <a:buChar char="•"/>
            </a:pPr>
            <a:r>
              <a:rPr lang="en-US" sz="2116" spc="-10">
                <a:solidFill>
                  <a:srgbClr val="FFFFFF"/>
                </a:solidFill>
                <a:latin typeface="Evolventa Bold"/>
              </a:rPr>
              <a:t>Algorithm Selection:</a:t>
            </a:r>
          </a:p>
          <a:p>
            <a:pPr algn="l" marL="1022942" indent="-340981" lvl="2">
              <a:lnSpc>
                <a:spcPts val="3265"/>
              </a:lnSpc>
              <a:buFont typeface="Arial"/>
              <a:buChar char="⚬"/>
            </a:pPr>
            <a:r>
              <a:rPr lang="en-US" sz="2721" spc="-13">
                <a:solidFill>
                  <a:srgbClr val="FFFFFF"/>
                </a:solidFill>
                <a:latin typeface="Evolventa"/>
              </a:rPr>
              <a:t>Provide a brief overview of the chosen algorithm (e.g., time-series forecasting model, like ARIMA or LSTM) and justify its selection based on the problem statement and data characteristics.</a:t>
            </a:r>
          </a:p>
          <a:p>
            <a:pPr algn="l" marL="383087" indent="-191544" lvl="1">
              <a:lnSpc>
                <a:spcPts val="2540"/>
              </a:lnSpc>
              <a:buFont typeface="Arial"/>
              <a:buChar char="•"/>
            </a:pPr>
            <a:r>
              <a:rPr lang="en-US" sz="2116" spc="-10">
                <a:solidFill>
                  <a:srgbClr val="FFFFFF"/>
                </a:solidFill>
                <a:latin typeface="Evolventa Bold"/>
              </a:rPr>
              <a:t>Data Input:</a:t>
            </a:r>
          </a:p>
          <a:p>
            <a:pPr algn="l" marL="1022942" indent="-340981" lvl="2">
              <a:lnSpc>
                <a:spcPts val="3265"/>
              </a:lnSpc>
              <a:buFont typeface="Arial"/>
              <a:buChar char="⚬"/>
            </a:pPr>
            <a:r>
              <a:rPr lang="en-US" sz="2721" spc="-13">
                <a:solidFill>
                  <a:srgbClr val="FFFFFF"/>
                </a:solidFill>
                <a:latin typeface="Evolventa"/>
              </a:rPr>
              <a:t>Specify the input features used by the algorithm, such as historical bike rental data, weather conditions, day of the week, and any other relevant factors.</a:t>
            </a:r>
          </a:p>
          <a:p>
            <a:pPr algn="l" marL="383087" indent="-191544" lvl="1">
              <a:lnSpc>
                <a:spcPts val="2540"/>
              </a:lnSpc>
              <a:buFont typeface="Arial"/>
              <a:buChar char="•"/>
            </a:pPr>
            <a:r>
              <a:rPr lang="en-US" sz="2116" spc="-10">
                <a:solidFill>
                  <a:srgbClr val="FFFFFF"/>
                </a:solidFill>
                <a:latin typeface="Evolventa Bold"/>
              </a:rPr>
              <a:t>Training Process:</a:t>
            </a:r>
          </a:p>
          <a:p>
            <a:pPr algn="l" marL="1022942" indent="-340981" lvl="2">
              <a:lnSpc>
                <a:spcPts val="3265"/>
              </a:lnSpc>
              <a:buFont typeface="Arial"/>
              <a:buChar char="⚬"/>
            </a:pPr>
            <a:r>
              <a:rPr lang="en-US" sz="2721" spc="-13">
                <a:solidFill>
                  <a:srgbClr val="FFFFFF"/>
                </a:solidFill>
                <a:latin typeface="Evolventa"/>
              </a:rPr>
              <a:t>Explain how the algorithm is trained using historical data. Highlight any specific considerations or techniques employed, such as cross-validation or hyperparameter tuning.</a:t>
            </a:r>
          </a:p>
          <a:p>
            <a:pPr algn="l" marL="383087" indent="-191544" lvl="1">
              <a:lnSpc>
                <a:spcPts val="2540"/>
              </a:lnSpc>
              <a:buFont typeface="Arial"/>
              <a:buChar char="•"/>
            </a:pPr>
            <a:r>
              <a:rPr lang="en-US" sz="2116" spc="-10">
                <a:solidFill>
                  <a:srgbClr val="FFFFFF"/>
                </a:solidFill>
                <a:latin typeface="Evolventa Bold"/>
              </a:rPr>
              <a:t>Prediction Process:</a:t>
            </a:r>
          </a:p>
          <a:p>
            <a:pPr algn="l" marL="1022942" indent="-340981" lvl="2">
              <a:lnSpc>
                <a:spcPts val="3265"/>
              </a:lnSpc>
              <a:buFont typeface="Arial"/>
              <a:buChar char="⚬"/>
            </a:pPr>
            <a:r>
              <a:rPr lang="en-US" sz="2721" spc="-13">
                <a:solidFill>
                  <a:srgbClr val="FFFFFF"/>
                </a:solidFill>
                <a:latin typeface="Evolventa"/>
              </a:rPr>
              <a:t>Detail how the trained algorithm makes predictions for future bike counts. Discuss any real-time data inputs considered during the prediction phase.</a:t>
            </a:r>
          </a:p>
          <a:p>
            <a:pPr algn="l" marL="1022942" indent="-340981" lvl="2">
              <a:lnSpc>
                <a:spcPts val="326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582651"/>
            <a:ext cx="446049" cy="446049"/>
          </a:xfrm>
          <a:custGeom>
            <a:avLst/>
            <a:gdLst/>
            <a:ahLst/>
            <a:cxnLst/>
            <a:rect r="r" b="b" t="t" l="l"/>
            <a:pathLst>
              <a:path h="446049" w="446049">
                <a:moveTo>
                  <a:pt x="0" y="0"/>
                </a:moveTo>
                <a:lnTo>
                  <a:pt x="446048" y="0"/>
                </a:lnTo>
                <a:lnTo>
                  <a:pt x="446048" y="446049"/>
                </a:lnTo>
                <a:lnTo>
                  <a:pt x="0" y="446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060606" y="591447"/>
            <a:ext cx="13924205" cy="2142705"/>
          </a:xfrm>
          <a:prstGeom prst="rect">
            <a:avLst/>
          </a:prstGeom>
        </p:spPr>
        <p:txBody>
          <a:bodyPr anchor="t" rtlCol="false" tIns="0" lIns="0" bIns="0" rIns="0">
            <a:spAutoFit/>
          </a:bodyPr>
          <a:lstStyle/>
          <a:p>
            <a:pPr algn="l">
              <a:lnSpc>
                <a:spcPts val="7920"/>
              </a:lnSpc>
            </a:pPr>
            <a:r>
              <a:rPr lang="en-US" sz="6600">
                <a:solidFill>
                  <a:srgbClr val="B31166"/>
                </a:solidFill>
                <a:latin typeface="Arial Bold"/>
              </a:rPr>
              <a:t>Result</a:t>
            </a:r>
          </a:p>
        </p:txBody>
      </p:sp>
      <p:sp>
        <p:nvSpPr>
          <p:cNvPr name="Freeform 10" id="10"/>
          <p:cNvSpPr/>
          <p:nvPr/>
        </p:nvSpPr>
        <p:spPr>
          <a:xfrm flipH="false" flipV="false" rot="0">
            <a:off x="1266871" y="2385732"/>
            <a:ext cx="10732247" cy="5405516"/>
          </a:xfrm>
          <a:custGeom>
            <a:avLst/>
            <a:gdLst/>
            <a:ahLst/>
            <a:cxnLst/>
            <a:rect r="r" b="b" t="t" l="l"/>
            <a:pathLst>
              <a:path h="5405516" w="10732247">
                <a:moveTo>
                  <a:pt x="0" y="0"/>
                </a:moveTo>
                <a:lnTo>
                  <a:pt x="10732247" y="0"/>
                </a:lnTo>
                <a:lnTo>
                  <a:pt x="10732247" y="5405516"/>
                </a:lnTo>
                <a:lnTo>
                  <a:pt x="0" y="5405516"/>
                </a:lnTo>
                <a:lnTo>
                  <a:pt x="0" y="0"/>
                </a:lnTo>
                <a:close/>
              </a:path>
            </a:pathLst>
          </a:custGeom>
          <a:blipFill>
            <a:blip r:embed="rId8"/>
            <a:stretch>
              <a:fillRect l="0" t="-12675" r="0" b="-12675"/>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410006"/>
            <a:ext cx="446049" cy="446049"/>
          </a:xfrm>
          <a:custGeom>
            <a:avLst/>
            <a:gdLst/>
            <a:ahLst/>
            <a:cxnLst/>
            <a:rect r="r" b="b" t="t" l="l"/>
            <a:pathLst>
              <a:path h="446049" w="446049">
                <a:moveTo>
                  <a:pt x="0" y="0"/>
                </a:moveTo>
                <a:lnTo>
                  <a:pt x="446048" y="0"/>
                </a:lnTo>
                <a:lnTo>
                  <a:pt x="446048" y="446049"/>
                </a:lnTo>
                <a:lnTo>
                  <a:pt x="0" y="446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Freeform 9" id="9"/>
          <p:cNvSpPr/>
          <p:nvPr/>
        </p:nvSpPr>
        <p:spPr>
          <a:xfrm flipH="false" flipV="false" rot="0">
            <a:off x="1154223" y="956150"/>
            <a:ext cx="13249896" cy="7454886"/>
          </a:xfrm>
          <a:custGeom>
            <a:avLst/>
            <a:gdLst/>
            <a:ahLst/>
            <a:cxnLst/>
            <a:rect r="r" b="b" t="t" l="l"/>
            <a:pathLst>
              <a:path h="7454886" w="13249896">
                <a:moveTo>
                  <a:pt x="0" y="0"/>
                </a:moveTo>
                <a:lnTo>
                  <a:pt x="13249896" y="0"/>
                </a:lnTo>
                <a:lnTo>
                  <a:pt x="13249896" y="7454886"/>
                </a:lnTo>
                <a:lnTo>
                  <a:pt x="0" y="7454886"/>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4528"/>
            <a:ext cx="6053504" cy="6282472"/>
          </a:xfrm>
          <a:custGeom>
            <a:avLst/>
            <a:gdLst/>
            <a:ahLst/>
            <a:cxnLst/>
            <a:rect r="r" b="b" t="t" l="l"/>
            <a:pathLst>
              <a:path h="6282472" w="6053504">
                <a:moveTo>
                  <a:pt x="0" y="0"/>
                </a:moveTo>
                <a:lnTo>
                  <a:pt x="6053504" y="0"/>
                </a:lnTo>
                <a:lnTo>
                  <a:pt x="6053504" y="6282472"/>
                </a:lnTo>
                <a:lnTo>
                  <a:pt x="0" y="6282472"/>
                </a:lnTo>
                <a:lnTo>
                  <a:pt x="0" y="0"/>
                </a:lnTo>
                <a:close/>
              </a:path>
            </a:pathLst>
          </a:custGeom>
          <a:blipFill>
            <a:blip r:embed="rId2"/>
            <a:stretch>
              <a:fillRect l="-3781" t="0" r="0" b="0"/>
            </a:stretch>
          </a:blipFill>
        </p:spPr>
      </p:sp>
      <p:sp>
        <p:nvSpPr>
          <p:cNvPr name="Freeform 3" id="3"/>
          <p:cNvSpPr/>
          <p:nvPr/>
        </p:nvSpPr>
        <p:spPr>
          <a:xfrm flipH="false" flipV="false" rot="0">
            <a:off x="0" y="4338520"/>
            <a:ext cx="2283618" cy="3548179"/>
          </a:xfrm>
          <a:custGeom>
            <a:avLst/>
            <a:gdLst/>
            <a:ahLst/>
            <a:cxnLst/>
            <a:rect r="r" b="b" t="t" l="l"/>
            <a:pathLst>
              <a:path h="3548179" w="2283618">
                <a:moveTo>
                  <a:pt x="0" y="0"/>
                </a:moveTo>
                <a:lnTo>
                  <a:pt x="2283618" y="0"/>
                </a:lnTo>
                <a:lnTo>
                  <a:pt x="2283618" y="3548180"/>
                </a:lnTo>
                <a:lnTo>
                  <a:pt x="0" y="3548180"/>
                </a:lnTo>
                <a:lnTo>
                  <a:pt x="0" y="0"/>
                </a:lnTo>
                <a:close/>
              </a:path>
            </a:pathLst>
          </a:custGeom>
          <a:blipFill>
            <a:blip r:embed="rId3"/>
            <a:stretch>
              <a:fillRect l="-55376" t="0" r="0" b="0"/>
            </a:stretch>
          </a:blipFill>
        </p:spPr>
      </p:sp>
      <p:sp>
        <p:nvSpPr>
          <p:cNvPr name="Freeform 4" id="4"/>
          <p:cNvSpPr/>
          <p:nvPr/>
        </p:nvSpPr>
        <p:spPr>
          <a:xfrm flipH="false" flipV="false" rot="0">
            <a:off x="15948044" y="582651"/>
            <a:ext cx="446049" cy="446049"/>
          </a:xfrm>
          <a:custGeom>
            <a:avLst/>
            <a:gdLst/>
            <a:ahLst/>
            <a:cxnLst/>
            <a:rect r="r" b="b" t="t" l="l"/>
            <a:pathLst>
              <a:path h="446049" w="446049">
                <a:moveTo>
                  <a:pt x="0" y="0"/>
                </a:moveTo>
                <a:lnTo>
                  <a:pt x="446048" y="0"/>
                </a:lnTo>
                <a:lnTo>
                  <a:pt x="446048" y="446049"/>
                </a:lnTo>
                <a:lnTo>
                  <a:pt x="0" y="446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99118" y="0"/>
            <a:ext cx="2405080" cy="1712111"/>
          </a:xfrm>
          <a:custGeom>
            <a:avLst/>
            <a:gdLst/>
            <a:ahLst/>
            <a:cxnLst/>
            <a:rect r="r" b="b" t="t" l="l"/>
            <a:pathLst>
              <a:path h="1712111" w="2405080">
                <a:moveTo>
                  <a:pt x="0" y="0"/>
                </a:moveTo>
                <a:lnTo>
                  <a:pt x="2405080" y="0"/>
                </a:lnTo>
                <a:lnTo>
                  <a:pt x="2405080" y="1712111"/>
                </a:lnTo>
                <a:lnTo>
                  <a:pt x="0" y="1712111"/>
                </a:lnTo>
                <a:lnTo>
                  <a:pt x="0" y="0"/>
                </a:lnTo>
                <a:close/>
              </a:path>
            </a:pathLst>
          </a:custGeom>
          <a:blipFill>
            <a:blip r:embed="rId6"/>
            <a:stretch>
              <a:fillRect l="0" t="-40475" r="0" b="0"/>
            </a:stretch>
          </a:blipFill>
        </p:spPr>
      </p:sp>
      <p:sp>
        <p:nvSpPr>
          <p:cNvPr name="Freeform 6" id="6"/>
          <p:cNvSpPr/>
          <p:nvPr/>
        </p:nvSpPr>
        <p:spPr>
          <a:xfrm flipH="false" flipV="false" rot="0">
            <a:off x="12913518" y="9144000"/>
            <a:ext cx="1490601" cy="1143000"/>
          </a:xfrm>
          <a:custGeom>
            <a:avLst/>
            <a:gdLst/>
            <a:ahLst/>
            <a:cxnLst/>
            <a:rect r="r" b="b" t="t" l="l"/>
            <a:pathLst>
              <a:path h="1143000" w="1490601">
                <a:moveTo>
                  <a:pt x="0" y="0"/>
                </a:moveTo>
                <a:lnTo>
                  <a:pt x="1490601" y="0"/>
                </a:lnTo>
                <a:lnTo>
                  <a:pt x="1490601" y="1143000"/>
                </a:lnTo>
                <a:lnTo>
                  <a:pt x="0" y="1143000"/>
                </a:lnTo>
                <a:lnTo>
                  <a:pt x="0" y="0"/>
                </a:lnTo>
                <a:close/>
              </a:path>
            </a:pathLst>
          </a:custGeom>
          <a:blipFill>
            <a:blip r:embed="rId7"/>
            <a:stretch>
              <a:fillRect l="0" t="0" r="0" b="-30412"/>
            </a:stretch>
          </a:blipFill>
        </p:spPr>
      </p:sp>
      <p:grpSp>
        <p:nvGrpSpPr>
          <p:cNvPr name="Group 7" id="7"/>
          <p:cNvGrpSpPr/>
          <p:nvPr/>
        </p:nvGrpSpPr>
        <p:grpSpPr>
          <a:xfrm rot="0">
            <a:off x="15656718" y="0"/>
            <a:ext cx="1028700" cy="1714500"/>
            <a:chOff x="0" y="0"/>
            <a:chExt cx="1371600" cy="2286000"/>
          </a:xfrm>
        </p:grpSpPr>
        <p:sp>
          <p:nvSpPr>
            <p:cNvPr name="Freeform 8" id="8"/>
            <p:cNvSpPr/>
            <p:nvPr/>
          </p:nvSpPr>
          <p:spPr>
            <a:xfrm flipH="false" flipV="false" rot="0">
              <a:off x="0" y="0"/>
              <a:ext cx="1371600" cy="2286000"/>
            </a:xfrm>
            <a:custGeom>
              <a:avLst/>
              <a:gdLst/>
              <a:ahLst/>
              <a:cxnLst/>
              <a:rect r="r" b="b" t="t" l="l"/>
              <a:pathLst>
                <a:path h="2286000" w="1371600">
                  <a:moveTo>
                    <a:pt x="0" y="0"/>
                  </a:moveTo>
                  <a:lnTo>
                    <a:pt x="1371600" y="0"/>
                  </a:lnTo>
                  <a:lnTo>
                    <a:pt x="1371600" y="2286000"/>
                  </a:lnTo>
                  <a:lnTo>
                    <a:pt x="0" y="2286000"/>
                  </a:lnTo>
                  <a:close/>
                </a:path>
              </a:pathLst>
            </a:custGeom>
            <a:solidFill>
              <a:srgbClr val="B31166"/>
            </a:solidFill>
          </p:spPr>
        </p:sp>
      </p:grpSp>
      <p:sp>
        <p:nvSpPr>
          <p:cNvPr name="TextBox 9" id="9"/>
          <p:cNvSpPr txBox="true"/>
          <p:nvPr/>
        </p:nvSpPr>
        <p:spPr>
          <a:xfrm rot="0">
            <a:off x="1060606" y="591447"/>
            <a:ext cx="13924205" cy="2142705"/>
          </a:xfrm>
          <a:prstGeom prst="rect">
            <a:avLst/>
          </a:prstGeom>
        </p:spPr>
        <p:txBody>
          <a:bodyPr anchor="t" rtlCol="false" tIns="0" lIns="0" bIns="0" rIns="0">
            <a:spAutoFit/>
          </a:bodyPr>
          <a:lstStyle/>
          <a:p>
            <a:pPr algn="l">
              <a:lnSpc>
                <a:spcPts val="7920"/>
              </a:lnSpc>
            </a:pPr>
            <a:r>
              <a:rPr lang="en-US" sz="6600">
                <a:solidFill>
                  <a:srgbClr val="B31166"/>
                </a:solidFill>
                <a:latin typeface="Arial Bold"/>
              </a:rPr>
              <a:t>Conclusion</a:t>
            </a:r>
          </a:p>
        </p:txBody>
      </p:sp>
      <p:sp>
        <p:nvSpPr>
          <p:cNvPr name="TextBox 10" id="10"/>
          <p:cNvSpPr txBox="true"/>
          <p:nvPr/>
        </p:nvSpPr>
        <p:spPr>
          <a:xfrm rot="0">
            <a:off x="1614844" y="1823768"/>
            <a:ext cx="15644456" cy="7434532"/>
          </a:xfrm>
          <a:prstGeom prst="rect">
            <a:avLst/>
          </a:prstGeom>
        </p:spPr>
        <p:txBody>
          <a:bodyPr anchor="t" rtlCol="false" tIns="0" lIns="0" bIns="0" rIns="0">
            <a:spAutoFit/>
          </a:bodyPr>
          <a:lstStyle/>
          <a:p>
            <a:pPr algn="l" marL="641672" indent="-320836" lvl="1">
              <a:lnSpc>
                <a:spcPts val="4254"/>
              </a:lnSpc>
              <a:buFont typeface="Arial"/>
              <a:buChar char="•"/>
            </a:pPr>
            <a:r>
              <a:rPr lang="en-US" sz="3545" spc="-17">
                <a:solidFill>
                  <a:srgbClr val="0F0F0F"/>
                </a:solidFill>
                <a:latin typeface="Evolventa"/>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DAGB5cK6OXg</dc:identifier>
  <dcterms:modified xsi:type="dcterms:W3CDTF">2011-08-01T06:04:30Z</dcterms:modified>
  <cp:revision>1</cp:revision>
  <dc:title>Keylogger.pptx</dc:title>
</cp:coreProperties>
</file>