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9" r:id="rId4"/>
    <p:sldId id="370" r:id="rId5"/>
    <p:sldId id="372" r:id="rId6"/>
    <p:sldId id="373" r:id="rId7"/>
    <p:sldId id="374" r:id="rId8"/>
    <p:sldId id="379" r:id="rId9"/>
    <p:sldId id="385" r:id="rId10"/>
    <p:sldId id="388" r:id="rId11"/>
    <p:sldId id="389" r:id="rId12"/>
    <p:sldId id="390" r:id="rId13"/>
    <p:sldId id="387" r:id="rId14"/>
    <p:sldId id="376" r:id="rId15"/>
    <p:sldId id="377" r:id="rId16"/>
    <p:sldId id="381"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hal.archives-ouvertes.fr/hal-0180776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PLANT DISEASE DETECTION</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701617" y="4639347"/>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Abitha M</a:t>
            </a:r>
          </a:p>
          <a:p>
            <a:pPr>
              <a:spcBef>
                <a:spcPct val="0"/>
              </a:spcBef>
              <a:buClrTx/>
              <a:buFontTx/>
              <a:buNone/>
            </a:pPr>
            <a:r>
              <a:rPr lang="en-US" altLang="en-IN" sz="2400" b="1" dirty="0">
                <a:solidFill>
                  <a:srgbClr val="FF0000"/>
                </a:solidFill>
              </a:rPr>
              <a:t>210701011</a:t>
            </a:r>
          </a:p>
          <a:p>
            <a:pPr>
              <a:spcBef>
                <a:spcPct val="0"/>
              </a:spcBef>
              <a:buClrTx/>
              <a:buNone/>
            </a:pPr>
            <a:r>
              <a:rPr lang="en-US" altLang="en-IN" sz="2400" b="1" dirty="0">
                <a:solidFill>
                  <a:srgbClr val="FF0000"/>
                </a:solidFill>
              </a:rPr>
              <a:t> Aditi S                     210701016</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3364-2E1A-B5D8-14E2-A1B718D8301E}"/>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5F90566-DD0B-0B61-58D4-BECDC18F549E}"/>
              </a:ext>
            </a:extLst>
          </p:cNvPr>
          <p:cNvSpPr>
            <a:spLocks noGrp="1"/>
          </p:cNvSpPr>
          <p:nvPr>
            <p:ph idx="1"/>
          </p:nvPr>
        </p:nvSpPr>
        <p:spPr/>
        <p:txBody>
          <a:bodyPr/>
          <a:lstStyle/>
          <a:p>
            <a:pPr>
              <a:lnSpc>
                <a:spcPct val="150000"/>
              </a:lnSpc>
            </a:pPr>
            <a:r>
              <a:rPr lang="en-IN" sz="2400" b="1" dirty="0">
                <a:latin typeface="Times New Roman" panose="02020603050405020304" pitchFamily="18" charset="0"/>
                <a:cs typeface="Times New Roman" panose="02020603050405020304" pitchFamily="18" charset="0"/>
              </a:rPr>
              <a:t>Model Training Module: </a:t>
            </a:r>
            <a:r>
              <a:rPr lang="en-US" sz="2400" dirty="0">
                <a:latin typeface="Times New Roman" panose="02020603050405020304" pitchFamily="18" charset="0"/>
                <a:cs typeface="Times New Roman" panose="02020603050405020304" pitchFamily="18" charset="0"/>
              </a:rPr>
              <a:t>This module is responsible for training the CNN model using the prepared dataset. It involves configuring training hyperparameters, such as learning rate and batch size, and optimizing the model parameters using backpropagation and gradient descent algorithms. Transfer learning techniques may also be employed to leverage pre-trained models for improved performance.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4A909C4-7B6D-6322-2875-A6CE05E6470F}"/>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92789BEB-23E2-3285-DAAD-362F5968C2C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ED75C7A-34B6-926A-CDB0-6483791768C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100772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0902-01A8-A2E2-64FC-54CB403FEB98}"/>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EF5BDE5-B13A-BE8A-A463-63D18C65B700}"/>
              </a:ext>
            </a:extLst>
          </p:cNvPr>
          <p:cNvSpPr>
            <a:spLocks noGrp="1"/>
          </p:cNvSpPr>
          <p:nvPr>
            <p:ph idx="1"/>
          </p:nvPr>
        </p:nvSpPr>
        <p:spPr/>
        <p:txBody>
          <a:bodyPr/>
          <a:lstStyle/>
          <a:p>
            <a:pPr>
              <a:lnSpc>
                <a:spcPct val="150000"/>
              </a:lnSpc>
            </a:pPr>
            <a:r>
              <a:rPr lang="en-IN" sz="2400" b="1" dirty="0">
                <a:latin typeface="Times New Roman" panose="02020603050405020304" pitchFamily="18" charset="0"/>
                <a:cs typeface="Times New Roman" panose="02020603050405020304" pitchFamily="18" charset="0"/>
              </a:rPr>
              <a:t>Model Evaluation Module</a:t>
            </a:r>
            <a:r>
              <a:rPr lang="en-IN"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After training, this module evaluates the performance of the trained model on the validation and testing datasets. Evaluation metrics such as accuracy, precision, recall, and F1 score are computed to assess the model's effectiveness in disease detection and classification. The module also includes techniques for visualizing model predictions and identifying areas for improvement.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824341F-3E8C-FA10-C4AE-EF3ECBABFCCA}"/>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3ACC7282-D00A-F201-E933-22B5AA269A7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F1D154B-229C-8F37-0C00-9E59BBEAED80}"/>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284333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9AFC-A276-F1B9-2977-5F2E8CC9F053}"/>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B7656417-7F8F-F7FC-EB6B-10B0FD6DDC02}"/>
              </a:ext>
            </a:extLst>
          </p:cNvPr>
          <p:cNvSpPr>
            <a:spLocks noGrp="1"/>
          </p:cNvSpPr>
          <p:nvPr>
            <p:ph idx="1"/>
          </p:nvPr>
        </p:nvSpPr>
        <p:spPr/>
        <p:txBody>
          <a:bodyPr/>
          <a:lstStyle/>
          <a:p>
            <a:pPr>
              <a:lnSpc>
                <a:spcPct val="150000"/>
              </a:lnSpc>
            </a:pPr>
            <a:r>
              <a:rPr lang="en-IN" sz="2400" b="1" dirty="0">
                <a:latin typeface="Times New Roman" panose="02020603050405020304" pitchFamily="18" charset="0"/>
                <a:cs typeface="Times New Roman" panose="02020603050405020304" pitchFamily="18" charset="0"/>
              </a:rPr>
              <a:t>User Interface Module: </a:t>
            </a:r>
            <a:r>
              <a:rPr lang="en-US" sz="2400" dirty="0">
                <a:latin typeface="Times New Roman" panose="02020603050405020304" pitchFamily="18" charset="0"/>
                <a:cs typeface="Times New Roman" panose="02020603050405020304" pitchFamily="18" charset="0"/>
              </a:rPr>
              <a:t>This module provides a user-friendly interface for interacting with the plant disease detection system. It allows users to upload leaf images through a web or mobile interface and provides real-time feedback on disease diagnosis and recommended management strategies. The interface may also include features for data visualization, model selection, and performance monitoring.</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8D9E665-E644-E7E8-C9D6-B140E3C01653}"/>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EA273E29-EFA1-6D9D-6185-4B468A1312B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14BD84F-5B3B-9F3C-B120-A4536F8432CD}"/>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164467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7" name="Picture 6">
            <a:extLst>
              <a:ext uri="{FF2B5EF4-FFF2-40B4-BE49-F238E27FC236}">
                <a16:creationId xmlns:a16="http://schemas.microsoft.com/office/drawing/2014/main" id="{4105577E-ACE5-9C46-6FA0-721BB4F258AF}"/>
              </a:ext>
            </a:extLst>
          </p:cNvPr>
          <p:cNvPicPr>
            <a:picLocks noChangeAspect="1"/>
          </p:cNvPicPr>
          <p:nvPr/>
        </p:nvPicPr>
        <p:blipFill rotWithShape="1">
          <a:blip r:embed="rId2">
            <a:extLst>
              <a:ext uri="{28A0092B-C50C-407E-A947-70E740481C1C}">
                <a14:useLocalDpi xmlns:a14="http://schemas.microsoft.com/office/drawing/2010/main" val="0"/>
              </a:ext>
            </a:extLst>
          </a:blip>
          <a:srcRect l="4956" r="2901" b="26181"/>
          <a:stretch/>
        </p:blipFill>
        <p:spPr>
          <a:xfrm>
            <a:off x="1401629" y="1895490"/>
            <a:ext cx="8824518" cy="3975071"/>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14</a:t>
            </a:fld>
            <a:endParaRPr lang="en-US" altLang="en-US"/>
          </a:p>
        </p:txBody>
      </p:sp>
      <p:pic>
        <p:nvPicPr>
          <p:cNvPr id="6" name="Picture 5">
            <a:extLst>
              <a:ext uri="{FF2B5EF4-FFF2-40B4-BE49-F238E27FC236}">
                <a16:creationId xmlns:a16="http://schemas.microsoft.com/office/drawing/2014/main" id="{EE56769B-7898-EA11-F6B6-B65E4D4615AA}"/>
              </a:ext>
            </a:extLst>
          </p:cNvPr>
          <p:cNvPicPr>
            <a:picLocks noChangeAspect="1"/>
          </p:cNvPicPr>
          <p:nvPr/>
        </p:nvPicPr>
        <p:blipFill rotWithShape="1">
          <a:blip r:embed="rId2">
            <a:extLst>
              <a:ext uri="{28A0092B-C50C-407E-A947-70E740481C1C}">
                <a14:useLocalDpi xmlns:a14="http://schemas.microsoft.com/office/drawing/2010/main" val="0"/>
              </a:ext>
            </a:extLst>
          </a:blip>
          <a:srcRect l="-3078" r="1697" b="24037"/>
          <a:stretch/>
        </p:blipFill>
        <p:spPr>
          <a:xfrm>
            <a:off x="890954" y="1929193"/>
            <a:ext cx="9436111" cy="3975319"/>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342900" marR="635" indent="-342900" algn="just">
              <a:lnSpc>
                <a:spcPct val="150000"/>
              </a:lnSpc>
              <a:spcAft>
                <a:spcPts val="1380"/>
              </a:spcAft>
              <a:buFont typeface="+mj-lt"/>
              <a:buAutoNum type="arabicPeriod"/>
            </a:pPr>
            <a:r>
              <a:rPr lang="en-IN" sz="1600" kern="100" dirty="0">
                <a:solidFill>
                  <a:srgbClr val="000000"/>
                </a:solidFill>
                <a:effectLst/>
                <a:latin typeface="Times New Roman" panose="02020603050405020304" pitchFamily="18" charset="0"/>
                <a:ea typeface="Times New Roman" panose="02020603050405020304" pitchFamily="18" charset="0"/>
              </a:rPr>
              <a:t>Mohanty, S. P., Hughes, D. P., &amp; </a:t>
            </a:r>
            <a:r>
              <a:rPr lang="en-IN" sz="1600" kern="100" dirty="0" err="1">
                <a:solidFill>
                  <a:srgbClr val="000000"/>
                </a:solidFill>
                <a:effectLst/>
                <a:latin typeface="Times New Roman" panose="02020603050405020304" pitchFamily="18" charset="0"/>
                <a:ea typeface="Times New Roman" panose="02020603050405020304" pitchFamily="18" charset="0"/>
              </a:rPr>
              <a:t>Salathé</a:t>
            </a:r>
            <a:r>
              <a:rPr lang="en-IN" sz="1600" kern="100" dirty="0">
                <a:solidFill>
                  <a:srgbClr val="000000"/>
                </a:solidFill>
                <a:effectLst/>
                <a:latin typeface="Times New Roman" panose="02020603050405020304" pitchFamily="18" charset="0"/>
                <a:ea typeface="Times New Roman" panose="02020603050405020304" pitchFamily="18" charset="0"/>
              </a:rPr>
              <a:t>, M. (2016). Using deep learning for image-based  plant  disease  detection.  Frontiers  in  Plant  Science,  7(September), [1419].https://doi.org/10.3389/fpls.2016.01419 </a:t>
            </a:r>
          </a:p>
          <a:p>
            <a:pPr marL="342900" marR="635" indent="-342900" algn="just">
              <a:lnSpc>
                <a:spcPct val="150000"/>
              </a:lnSpc>
              <a:spcAft>
                <a:spcPts val="1380"/>
              </a:spcAft>
              <a:buFont typeface="+mj-lt"/>
              <a:buAutoNum type="arabicPeriod"/>
            </a:pPr>
            <a:r>
              <a:rPr lang="en-IN" sz="1600" kern="100" dirty="0">
                <a:solidFill>
                  <a:srgbClr val="000000"/>
                </a:solidFill>
                <a:effectLst/>
                <a:latin typeface="Times New Roman" panose="02020603050405020304" pitchFamily="18" charset="0"/>
                <a:ea typeface="Times New Roman" panose="02020603050405020304" pitchFamily="18" charset="0"/>
              </a:rPr>
              <a:t>Ser  </a:t>
            </a:r>
            <a:r>
              <a:rPr lang="en-IN" sz="1600" kern="100" dirty="0" err="1">
                <a:solidFill>
                  <a:srgbClr val="000000"/>
                </a:solidFill>
                <a:effectLst/>
                <a:latin typeface="Times New Roman" panose="02020603050405020304" pitchFamily="18" charset="0"/>
                <a:ea typeface="Times New Roman" panose="02020603050405020304" pitchFamily="18" charset="0"/>
              </a:rPr>
              <a:t>Serawork</a:t>
            </a:r>
            <a:r>
              <a:rPr lang="en-IN" sz="16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rPr>
              <a:t>Wallelign</a:t>
            </a:r>
            <a:r>
              <a:rPr lang="en-IN" sz="1600" kern="100" dirty="0">
                <a:solidFill>
                  <a:srgbClr val="000000"/>
                </a:solidFill>
                <a:effectLst/>
                <a:latin typeface="Times New Roman" panose="02020603050405020304" pitchFamily="18" charset="0"/>
                <a:ea typeface="Times New Roman" panose="02020603050405020304" pitchFamily="18" charset="0"/>
              </a:rPr>
              <a:t>,  Mihai  </a:t>
            </a:r>
            <a:r>
              <a:rPr lang="en-IN" sz="1600" kern="100" dirty="0" err="1">
                <a:solidFill>
                  <a:srgbClr val="000000"/>
                </a:solidFill>
                <a:effectLst/>
                <a:latin typeface="Times New Roman" panose="02020603050405020304" pitchFamily="18" charset="0"/>
                <a:ea typeface="Times New Roman" panose="02020603050405020304" pitchFamily="18" charset="0"/>
              </a:rPr>
              <a:t>Polceanu</a:t>
            </a:r>
            <a:r>
              <a:rPr lang="en-IN" sz="1600" kern="100" dirty="0">
                <a:solidFill>
                  <a:srgbClr val="000000"/>
                </a:solidFill>
                <a:effectLst/>
                <a:latin typeface="Times New Roman" panose="02020603050405020304" pitchFamily="18" charset="0"/>
                <a:ea typeface="Times New Roman" panose="02020603050405020304" pitchFamily="18" charset="0"/>
              </a:rPr>
              <a:t>,  Cédric  Buche.  Soybean  Plant  Disease Identification  Using  Convolutional  Neural  Network.  FLAIRS-31,  May  2018, Melbourne, United States. </a:t>
            </a:r>
            <a:r>
              <a:rPr lang="en-IN" sz="1600" u="sng" kern="100" dirty="0">
                <a:solidFill>
                  <a:srgbClr val="000000"/>
                </a:solidFill>
                <a:effectLst/>
                <a:latin typeface="Times New Roman" panose="02020603050405020304" pitchFamily="18" charset="0"/>
                <a:ea typeface="Times New Roman" panose="02020603050405020304" pitchFamily="18" charset="0"/>
                <a:hlinkClick r:id="rId2"/>
              </a:rPr>
              <a:t>https://hal.archives-ouvertes.fr/hal-01807760</a:t>
            </a:r>
            <a:r>
              <a:rPr lang="en-IN" sz="1600" kern="100" dirty="0">
                <a:solidFill>
                  <a:srgbClr val="000000"/>
                </a:solidFill>
                <a:effectLst/>
                <a:latin typeface="Times New Roman" panose="02020603050405020304" pitchFamily="18" charset="0"/>
                <a:ea typeface="Times New Roman" panose="02020603050405020304" pitchFamily="18" charset="0"/>
              </a:rPr>
              <a:t> </a:t>
            </a:r>
          </a:p>
          <a:p>
            <a:pPr marL="342900" marR="635" indent="-342900" algn="just">
              <a:lnSpc>
                <a:spcPct val="150000"/>
              </a:lnSpc>
              <a:spcAft>
                <a:spcPts val="1380"/>
              </a:spcAft>
              <a:buFont typeface="+mj-lt"/>
              <a:buAutoNum type="arabicPeriod"/>
            </a:pPr>
            <a:r>
              <a:rPr lang="en-IN" sz="16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rPr>
              <a:t>S.Arivazhagan</a:t>
            </a:r>
            <a:r>
              <a:rPr lang="en-IN" sz="1600" kern="100" dirty="0">
                <a:solidFill>
                  <a:srgbClr val="000000"/>
                </a:solidFill>
                <a:effectLst/>
                <a:latin typeface="Times New Roman" panose="02020603050405020304" pitchFamily="18" charset="0"/>
                <a:ea typeface="Times New Roman" panose="02020603050405020304" pitchFamily="18" charset="0"/>
              </a:rPr>
              <a:t>, R. Newlin </a:t>
            </a:r>
            <a:r>
              <a:rPr lang="en-IN" sz="1600" kern="100" dirty="0" err="1">
                <a:solidFill>
                  <a:srgbClr val="000000"/>
                </a:solidFill>
                <a:effectLst/>
                <a:latin typeface="Times New Roman" panose="02020603050405020304" pitchFamily="18" charset="0"/>
                <a:ea typeface="Times New Roman" panose="02020603050405020304" pitchFamily="18" charset="0"/>
              </a:rPr>
              <a:t>Shebiah</a:t>
            </a:r>
            <a:r>
              <a:rPr lang="en-IN" sz="16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rPr>
              <a:t>S.Ananthi</a:t>
            </a:r>
            <a:r>
              <a:rPr lang="en-IN" sz="16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rPr>
              <a:t>S.Vishnu</a:t>
            </a:r>
            <a:r>
              <a:rPr lang="en-IN" sz="16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rPr>
              <a:t>Varthini</a:t>
            </a:r>
            <a:r>
              <a:rPr lang="en-IN" sz="1600" kern="100" dirty="0">
                <a:solidFill>
                  <a:srgbClr val="000000"/>
                </a:solidFill>
                <a:effectLst/>
                <a:latin typeface="Times New Roman" panose="02020603050405020304" pitchFamily="18" charset="0"/>
                <a:ea typeface="Times New Roman" panose="02020603050405020304" pitchFamily="18" charset="0"/>
              </a:rPr>
              <a:t>. 2013. Detection of unhealthy region of plant leaves and classification of plant leaf diseases using texture features. Agric Eng Int: CIGR Journal. </a:t>
            </a:r>
          </a:p>
          <a:p>
            <a:pPr marL="342900" marR="635" indent="-342900" algn="just">
              <a:lnSpc>
                <a:spcPct val="150000"/>
              </a:lnSpc>
              <a:spcAft>
                <a:spcPts val="1380"/>
              </a:spcAft>
              <a:buFont typeface="+mj-lt"/>
              <a:buAutoNum type="arabicPeriod"/>
            </a:pPr>
            <a:r>
              <a:rPr lang="en-IN" sz="1600" kern="100" dirty="0">
                <a:solidFill>
                  <a:srgbClr val="000000"/>
                </a:solidFill>
                <a:effectLst/>
                <a:latin typeface="Times New Roman" panose="02020603050405020304" pitchFamily="18" charset="0"/>
                <a:ea typeface="Times New Roman" panose="02020603050405020304" pitchFamily="18" charset="0"/>
              </a:rPr>
              <a:t> Huu Quan Cap, </a:t>
            </a:r>
            <a:r>
              <a:rPr lang="en-IN" sz="1600" kern="100" dirty="0" err="1">
                <a:solidFill>
                  <a:srgbClr val="000000"/>
                </a:solidFill>
                <a:effectLst/>
                <a:latin typeface="Times New Roman" panose="02020603050405020304" pitchFamily="18" charset="0"/>
                <a:ea typeface="Times New Roman" panose="02020603050405020304" pitchFamily="18" charset="0"/>
              </a:rPr>
              <a:t>Katsumasa</a:t>
            </a:r>
            <a:r>
              <a:rPr lang="en-IN" sz="16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rPr>
              <a:t>Suwa</a:t>
            </a:r>
            <a:r>
              <a:rPr lang="en-IN" sz="1600" kern="100" dirty="0">
                <a:solidFill>
                  <a:srgbClr val="000000"/>
                </a:solidFill>
                <a:effectLst/>
                <a:latin typeface="Times New Roman" panose="02020603050405020304" pitchFamily="18" charset="0"/>
                <a:ea typeface="Times New Roman" panose="02020603050405020304" pitchFamily="18" charset="0"/>
              </a:rPr>
              <a:t>, Erika Fujita, Satoshi </a:t>
            </a:r>
            <a:r>
              <a:rPr lang="en-IN" sz="1600" kern="100" dirty="0" err="1">
                <a:solidFill>
                  <a:srgbClr val="000000"/>
                </a:solidFill>
                <a:effectLst/>
                <a:latin typeface="Times New Roman" panose="02020603050405020304" pitchFamily="18" charset="0"/>
                <a:ea typeface="Times New Roman" panose="02020603050405020304" pitchFamily="18" charset="0"/>
              </a:rPr>
              <a:t>Kagiwada</a:t>
            </a:r>
            <a:r>
              <a:rPr lang="en-IN" sz="1600" kern="100" dirty="0">
                <a:solidFill>
                  <a:srgbClr val="000000"/>
                </a:solidFill>
                <a:effectLst/>
                <a:latin typeface="Times New Roman" panose="02020603050405020304" pitchFamily="18" charset="0"/>
                <a:ea typeface="Times New Roman" panose="02020603050405020304" pitchFamily="18" charset="0"/>
              </a:rPr>
              <a:t>, Hiroyuki </a:t>
            </a:r>
            <a:r>
              <a:rPr lang="en-IN" sz="1600" kern="100" dirty="0" err="1">
                <a:solidFill>
                  <a:srgbClr val="000000"/>
                </a:solidFill>
                <a:effectLst/>
                <a:latin typeface="Times New Roman" panose="02020603050405020304" pitchFamily="18" charset="0"/>
                <a:ea typeface="Times New Roman" panose="02020603050405020304" pitchFamily="18" charset="0"/>
              </a:rPr>
              <a:t>Uga</a:t>
            </a:r>
            <a:r>
              <a:rPr lang="en-IN" sz="1600" kern="100" dirty="0">
                <a:solidFill>
                  <a:srgbClr val="000000"/>
                </a:solidFill>
                <a:effectLst/>
                <a:latin typeface="Times New Roman" panose="02020603050405020304" pitchFamily="18" charset="0"/>
                <a:ea typeface="Times New Roman" panose="02020603050405020304" pitchFamily="18" charset="0"/>
              </a:rPr>
              <a:t>, and Hitoshi </a:t>
            </a:r>
            <a:r>
              <a:rPr lang="en-IN" sz="1600" kern="100" dirty="0" err="1">
                <a:solidFill>
                  <a:srgbClr val="000000"/>
                </a:solidFill>
                <a:effectLst/>
                <a:latin typeface="Times New Roman" panose="02020603050405020304" pitchFamily="18" charset="0"/>
                <a:ea typeface="Times New Roman" panose="02020603050405020304" pitchFamily="18" charset="0"/>
              </a:rPr>
              <a:t>Iyatomi</a:t>
            </a:r>
            <a:r>
              <a:rPr lang="en-IN" sz="1600" kern="100" dirty="0">
                <a:solidFill>
                  <a:srgbClr val="000000"/>
                </a:solidFill>
                <a:effectLst/>
                <a:latin typeface="Times New Roman" panose="02020603050405020304" pitchFamily="18" charset="0"/>
                <a:ea typeface="Times New Roman" panose="02020603050405020304" pitchFamily="18" charset="0"/>
              </a:rPr>
              <a:t>. A deep learning approach for on-site plant leaf detection. 2018 IEEE 14th International Colloquium on Signal Processing &amp; Its Applications (CSPA). </a:t>
            </a:r>
          </a:p>
          <a:p>
            <a:pPr marL="0" marR="635" indent="0" algn="just">
              <a:lnSpc>
                <a:spcPct val="150000"/>
              </a:lnSpc>
              <a:spcAft>
                <a:spcPts val="1380"/>
              </a:spcAft>
              <a:buNone/>
            </a:pP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3722-722E-430B-BDF1-B512A33253E4}"/>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7F405C89-A2AD-4C2E-B048-38801C0A50A0}"/>
              </a:ext>
            </a:extLst>
          </p:cNvPr>
          <p:cNvSpPr>
            <a:spLocks noGrp="1"/>
          </p:cNvSpPr>
          <p:nvPr>
            <p:ph idx="1"/>
          </p:nvPr>
        </p:nvSpPr>
        <p:spPr>
          <a:xfrm>
            <a:off x="762000" y="1600200"/>
            <a:ext cx="10668000" cy="4267200"/>
          </a:xfrm>
        </p:spPr>
        <p:txBody>
          <a:bodyPr/>
          <a:lstStyle/>
          <a:p>
            <a:pPr marL="342900" marR="635" indent="-342900" algn="just">
              <a:lnSpc>
                <a:spcPct val="150000"/>
              </a:lnSpc>
              <a:spcAft>
                <a:spcPts val="1380"/>
              </a:spcAft>
              <a:buFont typeface="+mj-lt"/>
              <a:buAutoNum type="arabicPeriod"/>
            </a:pPr>
            <a:r>
              <a:rPr lang="en-IN" sz="1600" kern="100" dirty="0">
                <a:solidFill>
                  <a:srgbClr val="000000"/>
                </a:solidFill>
                <a:effectLst/>
                <a:latin typeface="Times New Roman" panose="02020603050405020304" pitchFamily="18" charset="0"/>
                <a:ea typeface="Times New Roman" panose="02020603050405020304" pitchFamily="18" charset="0"/>
              </a:rPr>
              <a:t>Santhosh Kumar S, and B. K. Raghavendra. Diseases Detection of Various Plant Leaf Using Image Processing Techniques: A  Review. 2019 5th International  Conference on Advanced Computing &amp; Communication Systems (ICACCS)</a:t>
            </a:r>
          </a:p>
          <a:p>
            <a:pPr marL="342900" marR="635" indent="-342900" algn="just">
              <a:lnSpc>
                <a:spcPct val="150000"/>
              </a:lnSpc>
              <a:spcAft>
                <a:spcPts val="1380"/>
              </a:spcAft>
              <a:buFont typeface="+mj-lt"/>
              <a:buAutoNum type="arabicPeriod"/>
            </a:pPr>
            <a:r>
              <a:rPr lang="en-IN" sz="1600" kern="100" dirty="0">
                <a:solidFill>
                  <a:srgbClr val="000000"/>
                </a:solidFill>
                <a:effectLst/>
                <a:latin typeface="Times New Roman" panose="02020603050405020304" pitchFamily="18" charset="0"/>
                <a:ea typeface="Times New Roman" panose="02020603050405020304" pitchFamily="18" charset="0"/>
              </a:rPr>
              <a:t>  Jyotsna </a:t>
            </a:r>
            <a:r>
              <a:rPr lang="en-IN" sz="1600" kern="100" dirty="0" err="1">
                <a:solidFill>
                  <a:srgbClr val="000000"/>
                </a:solidFill>
                <a:effectLst/>
                <a:latin typeface="Times New Roman" panose="02020603050405020304" pitchFamily="18" charset="0"/>
                <a:ea typeface="Times New Roman" panose="02020603050405020304" pitchFamily="18" charset="0"/>
              </a:rPr>
              <a:t>Bankar</a:t>
            </a:r>
            <a:r>
              <a:rPr lang="en-IN" sz="1600" kern="100" dirty="0">
                <a:solidFill>
                  <a:srgbClr val="000000"/>
                </a:solidFill>
                <a:effectLst/>
                <a:latin typeface="Times New Roman" panose="02020603050405020304" pitchFamily="18" charset="0"/>
                <a:ea typeface="Times New Roman" panose="02020603050405020304" pitchFamily="18" charset="0"/>
              </a:rPr>
              <a:t>, and Nitin R </a:t>
            </a:r>
            <a:r>
              <a:rPr lang="en-IN" sz="1600" kern="100" dirty="0" err="1">
                <a:solidFill>
                  <a:srgbClr val="000000"/>
                </a:solidFill>
                <a:effectLst/>
                <a:latin typeface="Times New Roman" panose="02020603050405020304" pitchFamily="18" charset="0"/>
                <a:ea typeface="Times New Roman" panose="02020603050405020304" pitchFamily="18" charset="0"/>
              </a:rPr>
              <a:t>Gavai</a:t>
            </a:r>
            <a:r>
              <a:rPr lang="en-IN" sz="1600" kern="100" dirty="0">
                <a:solidFill>
                  <a:srgbClr val="000000"/>
                </a:solidFill>
                <a:effectLst/>
                <a:latin typeface="Times New Roman" panose="02020603050405020304" pitchFamily="18" charset="0"/>
                <a:ea typeface="Times New Roman" panose="02020603050405020304" pitchFamily="18" charset="0"/>
              </a:rPr>
              <a:t>. Convolutional Neural Network based Inception v3 Model for Animal Classification. International Journal of Advanced Research in Computer and communication Engineering, May 2018 </a:t>
            </a:r>
          </a:p>
          <a:p>
            <a:pPr marL="342900" marR="635" indent="-342900" algn="just">
              <a:lnSpc>
                <a:spcPct val="150000"/>
              </a:lnSpc>
              <a:spcAft>
                <a:spcPts val="1380"/>
              </a:spcAft>
              <a:buFont typeface="+mj-lt"/>
              <a:buAutoNum type="arabicPeriod"/>
            </a:pPr>
            <a:r>
              <a:rPr lang="en-IN" sz="16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rPr>
              <a:t>Abirami</a:t>
            </a:r>
            <a:r>
              <a:rPr lang="en-IN" sz="1600" kern="100" dirty="0">
                <a:solidFill>
                  <a:srgbClr val="000000"/>
                </a:solidFill>
                <a:effectLst/>
                <a:latin typeface="Times New Roman" panose="02020603050405020304" pitchFamily="18" charset="0"/>
                <a:ea typeface="Times New Roman" panose="02020603050405020304" pitchFamily="18" charset="0"/>
              </a:rPr>
              <a:t> Devaraj, </a:t>
            </a:r>
            <a:r>
              <a:rPr lang="en-IN" sz="1600" kern="100" dirty="0" err="1">
                <a:solidFill>
                  <a:srgbClr val="000000"/>
                </a:solidFill>
                <a:effectLst/>
                <a:latin typeface="Times New Roman" panose="02020603050405020304" pitchFamily="18" charset="0"/>
                <a:ea typeface="Times New Roman" panose="02020603050405020304" pitchFamily="18" charset="0"/>
              </a:rPr>
              <a:t>Karunya</a:t>
            </a:r>
            <a:r>
              <a:rPr lang="en-IN" sz="1600" kern="100" dirty="0">
                <a:solidFill>
                  <a:srgbClr val="000000"/>
                </a:solidFill>
                <a:effectLst/>
                <a:latin typeface="Times New Roman" panose="02020603050405020304" pitchFamily="18" charset="0"/>
                <a:ea typeface="Times New Roman" panose="02020603050405020304" pitchFamily="18" charset="0"/>
              </a:rPr>
              <a:t> Rathan, </a:t>
            </a:r>
            <a:r>
              <a:rPr lang="en-IN" sz="1600" kern="100" dirty="0" err="1">
                <a:solidFill>
                  <a:srgbClr val="000000"/>
                </a:solidFill>
                <a:effectLst/>
                <a:latin typeface="Times New Roman" panose="02020603050405020304" pitchFamily="18" charset="0"/>
                <a:ea typeface="Times New Roman" panose="02020603050405020304" pitchFamily="18" charset="0"/>
              </a:rPr>
              <a:t>Sarvepalli</a:t>
            </a:r>
            <a:r>
              <a:rPr lang="en-IN" sz="1600"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err="1">
                <a:solidFill>
                  <a:srgbClr val="000000"/>
                </a:solidFill>
                <a:effectLst/>
                <a:latin typeface="Times New Roman" panose="02020603050405020304" pitchFamily="18" charset="0"/>
                <a:ea typeface="Times New Roman" panose="02020603050405020304" pitchFamily="18" charset="0"/>
              </a:rPr>
              <a:t>Jaahnavi</a:t>
            </a:r>
            <a:r>
              <a:rPr lang="en-IN" sz="1600" kern="100" dirty="0">
                <a:solidFill>
                  <a:srgbClr val="000000"/>
                </a:solidFill>
                <a:effectLst/>
                <a:latin typeface="Times New Roman" panose="02020603050405020304" pitchFamily="18" charset="0"/>
                <a:ea typeface="Times New Roman" panose="02020603050405020304" pitchFamily="18" charset="0"/>
              </a:rPr>
              <a:t>, and K Indira. Identification of Plant Disease using Image Processing Technique. 2019 International Conference on Communication and Signal Processing (ICCSP).  </a:t>
            </a:r>
          </a:p>
          <a:p>
            <a:pPr marL="342900" marR="635" indent="-342900" algn="just">
              <a:lnSpc>
                <a:spcPct val="150000"/>
              </a:lnSpc>
              <a:spcAft>
                <a:spcPts val="1380"/>
              </a:spcAft>
              <a:buFont typeface="+mj-lt"/>
              <a:buAutoNum type="arabicPeriod"/>
            </a:pPr>
            <a:r>
              <a:rPr lang="en-IN" sz="1600" kern="100" dirty="0" err="1">
                <a:solidFill>
                  <a:srgbClr val="000000"/>
                </a:solidFill>
                <a:effectLst/>
                <a:latin typeface="Times New Roman" panose="02020603050405020304" pitchFamily="18" charset="0"/>
                <a:ea typeface="Times New Roman" panose="02020603050405020304" pitchFamily="18" charset="0"/>
              </a:rPr>
              <a:t>Mercelin</a:t>
            </a:r>
            <a:r>
              <a:rPr lang="en-IN" sz="1600" kern="100" dirty="0">
                <a:solidFill>
                  <a:srgbClr val="000000"/>
                </a:solidFill>
                <a:effectLst/>
                <a:latin typeface="Times New Roman" panose="02020603050405020304" pitchFamily="18" charset="0"/>
                <a:ea typeface="Times New Roman" panose="02020603050405020304" pitchFamily="18" charset="0"/>
              </a:rPr>
              <a:t> Francis, and C. Deisy. Disease Detection and Classification in Agricultural Plants Using Convolutional Neural Networks .</a:t>
            </a:r>
          </a:p>
          <a:p>
            <a:pPr marL="342900" marR="635" indent="-342900" algn="just">
              <a:lnSpc>
                <a:spcPct val="150000"/>
              </a:lnSpc>
              <a:spcAft>
                <a:spcPts val="1380"/>
              </a:spcAft>
              <a:buFont typeface="+mj-lt"/>
              <a:buAutoNum type="arabicPeriod"/>
            </a:pPr>
            <a:r>
              <a:rPr lang="en-IN" sz="1600" kern="100" dirty="0">
                <a:solidFill>
                  <a:srgbClr val="000000"/>
                </a:solidFill>
                <a:effectLst/>
                <a:latin typeface="Times New Roman" panose="02020603050405020304" pitchFamily="18" charset="0"/>
                <a:ea typeface="Times New Roman" panose="02020603050405020304" pitchFamily="18" charset="0"/>
              </a:rPr>
              <a:t>S. Sankaran, A. Mishra, R. </a:t>
            </a:r>
            <a:r>
              <a:rPr lang="en-IN" sz="1600" kern="100" dirty="0" err="1">
                <a:solidFill>
                  <a:srgbClr val="000000"/>
                </a:solidFill>
                <a:effectLst/>
                <a:latin typeface="Times New Roman" panose="02020603050405020304" pitchFamily="18" charset="0"/>
                <a:ea typeface="Times New Roman" panose="02020603050405020304" pitchFamily="18" charset="0"/>
              </a:rPr>
              <a:t>Ehsani</a:t>
            </a:r>
            <a:r>
              <a:rPr lang="en-IN" sz="1600" kern="100" dirty="0">
                <a:solidFill>
                  <a:srgbClr val="000000"/>
                </a:solidFill>
                <a:effectLst/>
                <a:latin typeface="Times New Roman" panose="02020603050405020304" pitchFamily="18" charset="0"/>
                <a:ea typeface="Times New Roman" panose="02020603050405020304" pitchFamily="18" charset="0"/>
              </a:rPr>
              <a:t>, and C. Davis, ―A review of  advanced  techniques </a:t>
            </a:r>
          </a:p>
          <a:p>
            <a:pPr marL="914400" marR="1170305" lvl="2" indent="0">
              <a:lnSpc>
                <a:spcPct val="150000"/>
              </a:lnSpc>
              <a:spcAft>
                <a:spcPts val="0"/>
              </a:spcAft>
              <a:buSzPts val="1400"/>
              <a:buNone/>
              <a:tabLst>
                <a:tab pos="563880" algn="l"/>
              </a:tabLst>
            </a:pPr>
            <a:endParaRPr lang="en-IN" sz="1600" spc="-5"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A4B7E4E3-2EF0-4174-AF33-8184ABCB94F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7D91F1E4-24B0-4505-8595-5CDC7F8FC96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dirty="0"/>
          </a:p>
        </p:txBody>
      </p:sp>
    </p:spTree>
    <p:extLst>
      <p:ext uri="{BB962C8B-B14F-4D97-AF65-F5344CB8AC3E}">
        <p14:creationId xmlns:p14="http://schemas.microsoft.com/office/powerpoint/2010/main" val="75927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buNone/>
            </a:pPr>
            <a:r>
              <a:rPr lang="en-US" sz="2400" dirty="0">
                <a:latin typeface="Times New Roman" panose="02020603050405020304" pitchFamily="18" charset="0"/>
                <a:cs typeface="Times New Roman" panose="02020603050405020304" pitchFamily="18" charset="0"/>
              </a:rPr>
              <a:t>This project explores the use of convolutional neural networks (CNNs) for automated plant disease detection through leaf image analysis. By training a CNN on a diverse dataset of healthy and diseased leaf images, the model achieves high accuracy in identifying various plant diseases. The system incorporates image preprocessing, dataset preparation, and model training and evaluation modules to ensure robustness and reliability. A user-friendly interface allows for real-time disease diagnosis, facilitating proactive agricultural management. This approach aims to enhance crop health monitoring, providing farmers with an efficient tool to improve yield and sustainability in agricultural practices.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anose="02020603050405020304" pitchFamily="18" charset="0"/>
                <a:cs typeface="Times New Roman" panose="02020603050405020304" pitchFamily="18" charset="0"/>
              </a:rPr>
              <a:t>The existing systems for plant disease detection primarily rely on manual inspection and traditional image processing techniques. These methods involve visual assessment by agricultural experts, which can be time-consuming, subjective, and prone to errors, especially under large-scale farming conditions. Traditional image processing approaches use hand-crafted features and classical machine learning algorithms to identify disease symptoms, but they often lack the robustness and accuracy needed for diverse and complex agricultural environments. Additionally, these systems may struggle with variations in lighting, leaf orientation, and background noise, limiting their effectiveness. While some progress has been made with basic automated systems, there remains a significant gap in achieving high accuracy and scalability. </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proposed system leverages advanced convolutional neural networks (CNNs) to automate and enhance the accuracy of plant disease detection through leaf image analysis. Unlike traditional methods, this system uses deep learning to learn intricate patterns and features from a vast dataset of healthy and diseased leaf images, significantly improving diagnostic accuracy and robustness. The system is designed with multiple modules, including image preprocessing for standardized inputs, dataset preparation for diverse and comprehensive training data, and model training and evaluation to ensure high performance and reliability. A user-friendly interface allows farmers to easily upload images and receive real-time diagnoses, facilitating proactive disease management. The deployment module ensures seamless integration into various agricultural settings, emphasizing scalability, reliability, and ease of use.</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1026" name="Picture 2" descr="Applied Sciences | Free Full-Text | Overview on Intrusion Detection Systems  Design Exploiting Machine Learning for Networking Cybersecurity">
            <a:extLst>
              <a:ext uri="{FF2B5EF4-FFF2-40B4-BE49-F238E27FC236}">
                <a16:creationId xmlns:a16="http://schemas.microsoft.com/office/drawing/2014/main" id="{CE9BD343-1068-8F8E-E58A-63C8FFB5B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073" y="1945727"/>
            <a:ext cx="3506327" cy="388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Image Preprocessing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Dataset Preparation Module</a:t>
            </a:r>
          </a:p>
          <a:p>
            <a:pPr algn="just">
              <a:lnSpc>
                <a:spcPct val="150000"/>
              </a:lnSpc>
            </a:pPr>
            <a:r>
              <a:rPr lang="en-US" sz="2400" dirty="0">
                <a:latin typeface="Times New Roman" panose="02020603050405020304" pitchFamily="18" charset="0"/>
                <a:cs typeface="Times New Roman" panose="02020603050405020304" pitchFamily="18" charset="0"/>
              </a:rPr>
              <a:t>Convolutional Neural Network (CNN) Model Architecture</a:t>
            </a:r>
          </a:p>
          <a:p>
            <a:pPr algn="just">
              <a:lnSpc>
                <a:spcPct val="150000"/>
              </a:lnSpc>
            </a:pPr>
            <a:r>
              <a:rPr lang="en-IN" sz="2400" dirty="0">
                <a:latin typeface="Times New Roman" panose="02020603050405020304" pitchFamily="18" charset="0"/>
                <a:cs typeface="Times New Roman" panose="02020603050405020304" pitchFamily="18" charset="0"/>
              </a:rPr>
              <a:t>Model Training Module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Model Evaluation Module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User Interface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23545" marR="74295" algn="just">
              <a:lnSpc>
                <a:spcPct val="150000"/>
              </a:lnSpc>
              <a:spcBef>
                <a:spcPts val="5"/>
              </a:spcBef>
              <a:spcAft>
                <a:spcPts val="0"/>
              </a:spcAft>
            </a:pPr>
            <a:r>
              <a:rPr lang="en-IN" sz="2800" dirty="0">
                <a:latin typeface="Times New Roman" panose="02020603050405020304" pitchFamily="18" charset="0"/>
                <a:cs typeface="Times New Roman" panose="02020603050405020304" pitchFamily="18" charset="0"/>
              </a:rPr>
              <a:t>Image Preprocessing Module</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module is responsible for preprocessing the raw leaf images before feeding them into the neural network model. Preprocessing steps may include resizing, normalization, noise reduction, and color correction to enhance the quality and consistency of the input images</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335280" marR="459740" algn="just">
              <a:lnSpc>
                <a:spcPct val="150000"/>
              </a:lnSpc>
              <a:spcBef>
                <a:spcPts val="560"/>
              </a:spcBef>
              <a:spcAft>
                <a:spcPts val="0"/>
              </a:spcAft>
            </a:pPr>
            <a:r>
              <a:rPr lang="en-IN" sz="2400" b="1" dirty="0">
                <a:latin typeface="Times New Roman" panose="02020603050405020304" pitchFamily="18" charset="0"/>
                <a:cs typeface="Times New Roman" panose="02020603050405020304" pitchFamily="18" charset="0"/>
              </a:rPr>
              <a:t>Dataset Preparation Module</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module involves the collection, organization, and preprocessing of the dataset used for training and evaluation. It includes tasks such as data augmentation to increase the diversity of the dataset, splitting the dataset into training, validation, and testing sets, and ensuring balanced distribution of samples across different classes (healthy and diseased).</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Convolutional Neural Network (CNN) Model Architecture</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heart of the project, this module defines the architecture of the CNN model used for plant disease detection. It includes layers such as convolutional layers, pooling layers, and fully connected layers. The architecture may be customized based on the specific requirements of the project and the characteristics of the dataset.</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245</TotalTime>
  <Words>1274</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Functional Description of Module</vt:lpstr>
      <vt:lpstr>Functional Description of Module</vt:lpstr>
      <vt:lpstr>Output</vt:lpstr>
      <vt:lpstr>Output</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abitha maran</cp:lastModifiedBy>
  <cp:revision>12</cp:revision>
  <dcterms:created xsi:type="dcterms:W3CDTF">2023-08-03T04:32:32Z</dcterms:created>
  <dcterms:modified xsi:type="dcterms:W3CDTF">2024-05-18T04:10:23Z</dcterms:modified>
</cp:coreProperties>
</file>