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3" name="Holder 3"/>
          <p:cNvSpPr>
            <a:spLocks noGrp="1"/>
          </p:cNvSpPr>
          <p:nvPr>
            <p:ph type="body" idx="1"/>
          </p:nvPr>
        </p:nvSpPr>
        <p:spPr/>
        <p:txBody>
          <a:bodyPr lIns="0" tIns="0" rIns="0" bIns="0"/>
          <a:lstStyle/>
          <a:p>
            <a:endParaRPr/>
          </a:p>
        </p:txBody>
      </p:sp>
      <p:sp>
        <p:nvSpPr>
          <p:cNvPr id="10486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68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69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60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69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altLang="zh-CN" sz="3200" dirty="0" err="1" smtClean="0">
                <a:latin typeface="Trebuchet MS"/>
              </a:rPr>
              <a:t>Abitha</a:t>
            </a:r>
            <a:r>
              <a:rPr lang="en-US" altLang="zh-CN" sz="3200" dirty="0" smtClean="0">
                <a:latin typeface="Trebuchet MS"/>
              </a:rPr>
              <a:t> M</a:t>
            </a:r>
            <a:endParaRPr lang="zh-CN" altLang="en-US" dirty="0"/>
          </a:p>
        </p:txBody>
      </p:sp>
      <p:pic>
        <p:nvPicPr>
          <p:cNvPr id="2097152" name="object 9"/>
          <p:cNvPicPr>
            <a:picLocks/>
          </p:cNvPicPr>
          <p:nvPr/>
        </p:nvPicPr>
        <p:blipFill>
          <a:blip r:embed="rId2" cstate="print"/>
          <a:stretch>
            <a:fillRect/>
          </a:stretch>
        </p:blipFill>
        <p:spPr>
          <a:xfrm>
            <a:off x="-195803" y="6569222"/>
            <a:ext cx="2143125" cy="200025"/>
          </a:xfrm>
          <a:prstGeom prst="rect">
            <a:avLst/>
          </a:prstGeom>
        </p:spPr>
      </p:pic>
      <p:sp>
        <p:nvSpPr>
          <p:cNvPr id="1048601" name="object 11"/>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7"/>
          <p:cNvSpPr txBox="1">
            <a:spLocks noGrp="1"/>
          </p:cNvSpPr>
          <p:nvPr>
            <p:ph type="title"/>
          </p:nvPr>
        </p:nvSpPr>
        <p:spPr>
          <a:xfrm>
            <a:off x="558165" y="385444"/>
            <a:ext cx="9764395" cy="610235"/>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0"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48681" name="TextBox 12"/>
          <p:cNvSpPr txBox="1"/>
          <p:nvPr/>
        </p:nvSpPr>
        <p:spPr>
          <a:xfrm>
            <a:off x="1206050" y="1139963"/>
            <a:ext cx="8468623" cy="1477328"/>
          </a:xfrm>
          <a:prstGeom prst="rect">
            <a:avLst/>
          </a:prstGeom>
          <a:noFill/>
        </p:spPr>
        <p:txBody>
          <a:bodyPr wrap="square">
            <a:spAutoFit/>
          </a:bodyPr>
          <a:lstStyle/>
          <a:p>
            <a:endParaRPr lang="en-US" dirty="0" smtClean="0"/>
          </a:p>
          <a:p>
            <a:r>
              <a:rPr lang="en-US" dirty="0" smtClean="0"/>
              <a:t>	Our </a:t>
            </a:r>
            <a:r>
              <a:rPr lang="en-US" dirty="0"/>
              <a:t>model achieves a test accuracy of 80%, surpassing the target accuracy of 75%. It also demonstrates high precision, recall, and F1-score values across all classes, indicating its robustness and effectiveness in Machine translation </a:t>
            </a:r>
            <a:endParaRPr lang="en-IN" dirty="0"/>
          </a:p>
        </p:txBody>
      </p:sp>
      <p:pic>
        <p:nvPicPr>
          <p:cNvPr id="2097165" name="Picture 2097164"/>
          <p:cNvPicPr>
            <a:picLocks/>
          </p:cNvPicPr>
          <p:nvPr/>
        </p:nvPicPr>
        <p:blipFill>
          <a:blip r:embed="rId3"/>
          <a:stretch>
            <a:fillRect/>
          </a:stretch>
        </p:blipFill>
        <p:spPr>
          <a:xfrm>
            <a:off x="2362200" y="2590800"/>
            <a:ext cx="5526119" cy="3678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3"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0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0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8"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0" name="object 17"/>
          <p:cNvSpPr txBox="1">
            <a:spLocks noGrp="1"/>
          </p:cNvSpPr>
          <p:nvPr>
            <p:ph type="title"/>
          </p:nvPr>
        </p:nvSpPr>
        <p:spPr>
          <a:xfrm>
            <a:off x="558165" y="385444"/>
            <a:ext cx="9764395" cy="2899092"/>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a:t>
            </a:r>
            <a:r>
              <a:rPr lang="en-US" sz="4400" b="0" dirty="0"/>
              <a:t>MACHINE TRANSLATION </a:t>
            </a:r>
            <a:endParaRPr sz="4250" dirty="0"/>
          </a:p>
        </p:txBody>
      </p:sp>
      <p:sp>
        <p:nvSpPr>
          <p:cNvPr id="1048621" name="object 22"/>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3"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r:embed="rId3" cstate="print"/>
            <a:stretch>
              <a:fillRect/>
            </a:stretch>
          </p:blipFill>
          <p:spPr>
            <a:xfrm>
              <a:off x="466725" y="6410325"/>
              <a:ext cx="3705225" cy="295275"/>
            </a:xfrm>
            <a:prstGeom prst="rect">
              <a:avLst/>
            </a:prstGeom>
          </p:spPr>
        </p:pic>
        <p:pic>
          <p:nvPicPr>
            <p:cNvPr id="209715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5" name="object 21"/>
          <p:cNvSpPr txBox="1">
            <a:spLocks noGrp="1"/>
          </p:cNvSpPr>
          <p:nvPr>
            <p:ph type="title"/>
          </p:nvPr>
        </p:nvSpPr>
        <p:spPr>
          <a:xfrm>
            <a:off x="558165" y="385444"/>
            <a:ext cx="9764395" cy="7336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36" name="object 22"/>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1048637" name="TextBox 23"/>
          <p:cNvSpPr txBox="1"/>
          <p:nvPr/>
        </p:nvSpPr>
        <p:spPr>
          <a:xfrm>
            <a:off x="2895600" y="1676400"/>
            <a:ext cx="6102074" cy="3228340"/>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1" name="object 7"/>
          <p:cNvSpPr txBox="1">
            <a:spLocks noGrp="1"/>
          </p:cNvSpPr>
          <p:nvPr>
            <p:ph type="title"/>
          </p:nvPr>
        </p:nvSpPr>
        <p:spPr>
          <a:xfrm>
            <a:off x="834072" y="575055"/>
            <a:ext cx="5638800" cy="5880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lang="en-US" sz="4250" spc="-10" dirty="0"/>
              <a:t> </a:t>
            </a:r>
            <a:r>
              <a:rPr sz="4250" spc="-75" dirty="0"/>
              <a:t>STATEMENT</a:t>
            </a:r>
            <a:endParaRPr sz="4250" dirty="0"/>
          </a:p>
        </p:txBody>
      </p:sp>
      <p:pic>
        <p:nvPicPr>
          <p:cNvPr id="2097157" name="object 8"/>
          <p:cNvPicPr>
            <a:picLocks/>
          </p:cNvPicPr>
          <p:nvPr/>
        </p:nvPicPr>
        <p:blipFill>
          <a:blip r:embed="rId3" cstate="print"/>
          <a:stretch>
            <a:fillRect/>
          </a:stretch>
        </p:blipFill>
        <p:spPr>
          <a:xfrm>
            <a:off x="676275" y="6467475"/>
            <a:ext cx="2143125" cy="200025"/>
          </a:xfrm>
          <a:prstGeom prst="rect">
            <a:avLst/>
          </a:prstGeom>
        </p:spPr>
      </p:pic>
      <p:sp>
        <p:nvSpPr>
          <p:cNvPr id="1048642" name="object 10"/>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048643" name="TextBox 11"/>
          <p:cNvSpPr txBox="1"/>
          <p:nvPr/>
        </p:nvSpPr>
        <p:spPr>
          <a:xfrm>
            <a:off x="1639252" y="1990050"/>
            <a:ext cx="6099142" cy="3139321"/>
          </a:xfrm>
          <a:prstGeom prst="rect">
            <a:avLst/>
          </a:prstGeom>
          <a:noFill/>
        </p:spPr>
        <p:txBody>
          <a:bodyPr wrap="square">
            <a:spAutoFit/>
          </a:bodyPr>
          <a:lstStyle/>
          <a:p>
            <a:r>
              <a:rPr lang="en-US" altLang="en-US" dirty="0" smtClean="0"/>
              <a:t>	The </a:t>
            </a:r>
            <a:r>
              <a:rPr lang="en-US" altLang="en-US" dirty="0"/>
              <a:t>problem statement in machine translation typically revolves around the development of algorithms and models capable of accurately and fluently translating text from one language to another. This involves  addressing challenges such as synactic and semantic differences between languages, handling idiomatic expressions and cultural nuances, and ensuring that the translated text retains the original meaning and context. The goal is to create translation systems that are reliable, efficient, and capable of producing high-quality translations across multiple language pairs.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739775" y="829627"/>
            <a:ext cx="5264785" cy="5372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OVERVIEW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048649" name="TextBox 13"/>
          <p:cNvSpPr txBox="1"/>
          <p:nvPr/>
        </p:nvSpPr>
        <p:spPr>
          <a:xfrm>
            <a:off x="1066800" y="1752600"/>
            <a:ext cx="7619999" cy="5078313"/>
          </a:xfrm>
          <a:prstGeom prst="rect">
            <a:avLst/>
          </a:prstGeom>
          <a:noFill/>
        </p:spPr>
        <p:txBody>
          <a:bodyPr wrap="square">
            <a:spAutoFit/>
          </a:bodyPr>
          <a:lstStyle/>
          <a:p>
            <a:r>
              <a:rPr lang="en-US" dirty="0" smtClean="0"/>
              <a:t>	A </a:t>
            </a:r>
            <a:r>
              <a:rPr lang="en-US" dirty="0"/>
              <a:t>machine translation project involves the development of systems or algorithms that automatically translate text or speech from one language to another. Here's an overview of the key components and steps involved in such a project:</a:t>
            </a:r>
          </a:p>
          <a:p>
            <a:r>
              <a:rPr lang="en-US" b="1" dirty="0"/>
              <a:t>Data Collection</a:t>
            </a:r>
            <a:r>
              <a:rPr lang="en-US" dirty="0"/>
              <a:t>: </a:t>
            </a:r>
            <a:endParaRPr lang="en-US" dirty="0" smtClean="0"/>
          </a:p>
          <a:p>
            <a:r>
              <a:rPr lang="en-US" dirty="0"/>
              <a:t>	</a:t>
            </a:r>
            <a:r>
              <a:rPr lang="en-US" dirty="0" smtClean="0"/>
              <a:t>The </a:t>
            </a:r>
            <a:r>
              <a:rPr lang="en-US" dirty="0"/>
              <a:t>first step in building a machine translation system is to collect a large amount of bilingual data, typically consisting of parallel texts or corpora in multiple languages. These corpora serve as training data for the translation model.</a:t>
            </a:r>
          </a:p>
          <a:p>
            <a:r>
              <a:rPr lang="en-US" b="1" dirty="0"/>
              <a:t>Preprocessing</a:t>
            </a:r>
            <a:r>
              <a:rPr lang="en-US" dirty="0"/>
              <a:t>: </a:t>
            </a:r>
            <a:endParaRPr lang="en-US" dirty="0" smtClean="0"/>
          </a:p>
          <a:p>
            <a:r>
              <a:rPr lang="en-US" dirty="0"/>
              <a:t>	</a:t>
            </a:r>
            <a:r>
              <a:rPr lang="en-US" dirty="0" smtClean="0"/>
              <a:t>Before </a:t>
            </a:r>
            <a:r>
              <a:rPr lang="en-US" dirty="0"/>
              <a:t>training the model, the data needs to be preprocessed. This involves tasks such as tokenization, normalization, and cleaning to prepare the text for training</a:t>
            </a:r>
            <a:r>
              <a:rPr lang="en-US" dirty="0" smtClean="0"/>
              <a:t>.</a:t>
            </a:r>
            <a:endParaRPr lang="en-US" dirty="0"/>
          </a:p>
          <a:p>
            <a:r>
              <a:rPr lang="en-US" b="1" dirty="0"/>
              <a:t>Training</a:t>
            </a:r>
            <a:r>
              <a:rPr lang="en-US" dirty="0" smtClean="0"/>
              <a:t>:</a:t>
            </a:r>
          </a:p>
          <a:p>
            <a:r>
              <a:rPr lang="en-US" dirty="0"/>
              <a:t>	</a:t>
            </a:r>
            <a:r>
              <a:rPr lang="en-US" dirty="0" smtClean="0"/>
              <a:t> </a:t>
            </a:r>
            <a:r>
              <a:rPr lang="en-US" dirty="0"/>
              <a:t>Once the model architecture is chosen, it needs to be trained on the prepared bilingual data. During </a:t>
            </a:r>
            <a:r>
              <a:rPr lang="en-US" dirty="0" smtClean="0"/>
              <a:t>training, the model learns to map input sentences from the source language to target language translations.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3" name="object 5"/>
          <p:cNvSpPr txBox="1">
            <a:spLocks noGrp="1"/>
          </p:cNvSpPr>
          <p:nvPr>
            <p:ph type="title"/>
          </p:nvPr>
        </p:nvSpPr>
        <p:spPr>
          <a:xfrm>
            <a:off x="558165" y="385444"/>
            <a:ext cx="9764395" cy="9165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2097160" name="object 6"/>
          <p:cNvPicPr>
            <a:picLocks/>
          </p:cNvPicPr>
          <p:nvPr/>
        </p:nvPicPr>
        <p:blipFill>
          <a:blip r:embed="rId2" cstate="print"/>
          <a:stretch>
            <a:fillRect/>
          </a:stretch>
        </p:blipFill>
        <p:spPr>
          <a:xfrm>
            <a:off x="723900" y="6172200"/>
            <a:ext cx="2181225" cy="485775"/>
          </a:xfrm>
          <a:prstGeom prst="rect">
            <a:avLst/>
          </a:prstGeom>
        </p:spPr>
      </p:pic>
      <p:sp>
        <p:nvSpPr>
          <p:cNvPr id="1048654" name="object 8"/>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48655" name="TextBox 11"/>
          <p:cNvSpPr txBox="1"/>
          <p:nvPr/>
        </p:nvSpPr>
        <p:spPr>
          <a:xfrm>
            <a:off x="1600200" y="1524000"/>
            <a:ext cx="7543799" cy="4801314"/>
          </a:xfrm>
          <a:prstGeom prst="rect">
            <a:avLst/>
          </a:prstGeom>
          <a:noFill/>
        </p:spPr>
        <p:txBody>
          <a:bodyPr wrap="square">
            <a:spAutoFit/>
          </a:bodyPr>
          <a:lstStyle/>
          <a:p>
            <a:r>
              <a:rPr lang="en-US" b="1" dirty="0"/>
              <a:t>Individuals</a:t>
            </a:r>
            <a:r>
              <a:rPr lang="en-US" dirty="0"/>
              <a:t>: </a:t>
            </a:r>
            <a:endParaRPr lang="en-US" dirty="0" smtClean="0"/>
          </a:p>
          <a:p>
            <a:r>
              <a:rPr lang="en-US" dirty="0"/>
              <a:t>	</a:t>
            </a:r>
            <a:r>
              <a:rPr lang="en-US" dirty="0" smtClean="0"/>
              <a:t>People </a:t>
            </a:r>
            <a:r>
              <a:rPr lang="en-US" dirty="0"/>
              <a:t>who need to translate personal documents, emails, or web content for personal use, such as travelers, students, or individuals communicating with friends and family in different languages.</a:t>
            </a:r>
            <a:endParaRPr lang="zh-CN" altLang="en-US" dirty="0"/>
          </a:p>
          <a:p>
            <a:r>
              <a:rPr lang="en-US" altLang="en-US" b="1" dirty="0"/>
              <a:t>Businesses</a:t>
            </a:r>
            <a:r>
              <a:rPr lang="en-US" altLang="en-US" dirty="0" smtClean="0"/>
              <a:t>:</a:t>
            </a:r>
          </a:p>
          <a:p>
            <a:r>
              <a:rPr lang="en-US" altLang="en-US" dirty="0"/>
              <a:t>	</a:t>
            </a:r>
            <a:r>
              <a:rPr lang="en-US" altLang="en-US" dirty="0" smtClean="0"/>
              <a:t> </a:t>
            </a:r>
            <a:r>
              <a:rPr lang="en-US" altLang="en-US" dirty="0"/>
              <a:t>Companies that need to translate documents, websites, or communications for international clients, partners, or employees. This can include industries such as e-commerce, tourism, or multinational corporations.</a:t>
            </a:r>
            <a:endParaRPr lang="zh-CN" altLang="en-US" dirty="0"/>
          </a:p>
          <a:p>
            <a:r>
              <a:rPr lang="en-US" altLang="en-US" b="1" dirty="0"/>
              <a:t>Government agencies</a:t>
            </a:r>
            <a:r>
              <a:rPr lang="en-US" altLang="en-US" dirty="0"/>
              <a:t>: </a:t>
            </a:r>
            <a:endParaRPr lang="en-US" altLang="en-US" dirty="0" smtClean="0"/>
          </a:p>
          <a:p>
            <a:r>
              <a:rPr lang="en-US" altLang="en-US" dirty="0"/>
              <a:t>	</a:t>
            </a:r>
            <a:r>
              <a:rPr lang="en-US" altLang="en-US" dirty="0" smtClean="0"/>
              <a:t>Government </a:t>
            </a:r>
            <a:r>
              <a:rPr lang="en-US" altLang="en-US" dirty="0"/>
              <a:t>entities that require translation services for official documents, reports, or communications in multiple languages for diplomatic, legal, or administrative purposes.</a:t>
            </a:r>
            <a:endParaRPr lang="zh-CN" altLang="en-US" dirty="0"/>
          </a:p>
          <a:p>
            <a:r>
              <a:rPr lang="en-US" altLang="en-US" b="1" dirty="0"/>
              <a:t>Language service providers</a:t>
            </a:r>
            <a:r>
              <a:rPr lang="en-US" altLang="en-US" dirty="0"/>
              <a:t>: </a:t>
            </a:r>
            <a:endParaRPr lang="en-US" altLang="en-US" dirty="0" smtClean="0"/>
          </a:p>
          <a:p>
            <a:r>
              <a:rPr lang="en-US" altLang="en-US" dirty="0"/>
              <a:t>	</a:t>
            </a:r>
            <a:r>
              <a:rPr lang="en-US" altLang="en-US" dirty="0" smtClean="0"/>
              <a:t>Translation </a:t>
            </a:r>
            <a:r>
              <a:rPr lang="en-US" altLang="en-US" dirty="0"/>
              <a:t>agencies or freelance translators who use machine translation as part of their translation workflow to increase efficiency and productivity</a:t>
            </a:r>
            <a:r>
              <a:rPr lang="en-US"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6"/>
          <p:cNvSpPr txBox="1">
            <a:spLocks noGrp="1"/>
          </p:cNvSpPr>
          <p:nvPr>
            <p:ph type="title"/>
          </p:nvPr>
        </p:nvSpPr>
        <p:spPr>
          <a:xfrm>
            <a:off x="228600" y="52478"/>
            <a:ext cx="9764395" cy="93027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1" name="object 7"/>
          <p:cNvPicPr>
            <a:picLocks/>
          </p:cNvPicPr>
          <p:nvPr/>
        </p:nvPicPr>
        <p:blipFill>
          <a:blip r:embed="rId2"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48661" name="Rectangle 3"/>
          <p:cNvSpPr>
            <a:spLocks noChangeArrowheads="1"/>
          </p:cNvSpPr>
          <p:nvPr/>
        </p:nvSpPr>
        <p:spPr bwMode="auto">
          <a:xfrm>
            <a:off x="228600" y="1219200"/>
            <a:ext cx="10896600" cy="5740290"/>
          </a:xfrm>
          <a:prstGeom prst="rect">
            <a:avLst/>
          </a:prstGeom>
          <a:noFill/>
          <a:ln>
            <a:noFill/>
          </a:ln>
          <a:effec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One </a:t>
            </a:r>
            <a:r>
              <a:rPr kumimoji="0" lang="en-US" altLang="en-US" sz="1800" b="0" i="0" u="none" strike="noStrike" cap="none" normalizeH="0" baseline="0" dirty="0">
                <a:ln>
                  <a:noFill/>
                </a:ln>
                <a:solidFill>
                  <a:schemeClr val="tx1"/>
                </a:solidFill>
                <a:effectLst/>
                <a:latin typeface="Arial" panose="020B0604020202020204" pitchFamily="34" charset="0"/>
              </a:rPr>
              <a:t>potential solution for enhancing cross-linguistic communication with accurate machine translation involves developing advanced neural network-based models trained on large-scale multilingual datasets. These models can leverage techniques such as attention mechanisms, transformer architectures, and pre-training on diverse linguistic corpora to improve translation quality.</a:t>
            </a:r>
            <a:endParaRPr lang="zh-CN" altLang="en-US"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Value </a:t>
            </a:r>
            <a:r>
              <a:rPr kumimoji="0" lang="en-US" altLang="en-US" sz="1800" b="1" i="0" u="none" strike="noStrike" cap="none" normalizeH="0" baseline="0" dirty="0" smtClean="0">
                <a:ln>
                  <a:noFill/>
                </a:ln>
                <a:solidFill>
                  <a:schemeClr val="tx1"/>
                </a:solidFill>
                <a:effectLst/>
                <a:latin typeface="Arial" panose="020B0604020202020204" pitchFamily="34" charset="0"/>
              </a:rPr>
              <a:t>Proposition:</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b="1" dirty="0">
                <a:solidFill>
                  <a:schemeClr val="tx1"/>
                </a:solidFill>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1.High </a:t>
            </a:r>
            <a:r>
              <a:rPr kumimoji="0" lang="en-US" altLang="en-US" b="1" i="0" u="none" strike="noStrike" cap="none" normalizeH="0" baseline="0" dirty="0">
                <a:ln>
                  <a:noFill/>
                </a:ln>
                <a:solidFill>
                  <a:schemeClr val="tx1"/>
                </a:solidFill>
                <a:effectLst/>
                <a:latin typeface="Arial" panose="020B0604020202020204" pitchFamily="34" charset="0"/>
              </a:rPr>
              <a:t>Translation Accuracy: </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b="1" dirty="0">
                <a:solidFill>
                  <a:schemeClr val="tx1"/>
                </a:solidFill>
                <a:latin typeface="Arial" panose="020B0604020202020204" pitchFamily="34" charset="0"/>
              </a:rPr>
              <a:t>	</a:t>
            </a:r>
            <a:r>
              <a:rPr lang="en-US" altLang="en-US" b="1" dirty="0" smtClean="0">
                <a:solidFill>
                  <a:schemeClr val="tx1"/>
                </a:solidFill>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panose="020B0604020202020204" pitchFamily="34" charset="0"/>
              </a:rPr>
              <a:t>Neural </a:t>
            </a:r>
            <a:r>
              <a:rPr kumimoji="0" lang="en-US" altLang="en-US" b="0" i="0" u="none" strike="noStrike" cap="none" normalizeH="0" baseline="0" dirty="0">
                <a:ln>
                  <a:noFill/>
                </a:ln>
                <a:solidFill>
                  <a:schemeClr val="tx1"/>
                </a:solidFill>
                <a:effectLst/>
                <a:latin typeface="Arial" panose="020B0604020202020204" pitchFamily="34" charset="0"/>
              </a:rPr>
              <a:t>network-based models, especially those utilizing transformer architectures like the Transformer or BERT, have demonstrated superior performance in capturing complex linguistic patterns and context dependencies, leading to more accurate translations.</a:t>
            </a:r>
            <a:endParaRPr lang="zh-CN" altLang="en-US" b="0" dirty="0"/>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smtClean="0">
                <a:ln>
                  <a:noFill/>
                </a:ln>
                <a:solidFill>
                  <a:schemeClr val="tx1"/>
                </a:solidFill>
                <a:effectLst/>
                <a:latin typeface="Arial" panose="020B0604020202020204" pitchFamily="34" charset="0"/>
              </a:rPr>
              <a:t>	2.Flexibility </a:t>
            </a:r>
            <a:r>
              <a:rPr kumimoji="0" lang="en-US" altLang="en-US" sz="1800" b="1" i="0" u="none" strike="noStrike" cap="none" normalizeH="0" baseline="0" dirty="0">
                <a:ln>
                  <a:noFill/>
                </a:ln>
                <a:solidFill>
                  <a:schemeClr val="tx1"/>
                </a:solidFill>
                <a:effectLst/>
                <a:latin typeface="Arial" panose="020B0604020202020204" pitchFamily="34" charset="0"/>
              </a:rPr>
              <a:t>and Adaptability: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	</a:t>
            </a:r>
            <a:r>
              <a:rPr lang="en-US" altLang="en-US" b="1" dirty="0" smtClean="0">
                <a:solidFill>
                  <a:schemeClr val="tx1"/>
                </a:solidFill>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T</a:t>
            </a:r>
            <a:r>
              <a:rPr kumimoji="0" lang="en-US" altLang="en-US" sz="1800" b="0" i="0" u="none" strike="noStrike" cap="none" normalizeH="0" baseline="0" dirty="0" smtClean="0">
                <a:ln>
                  <a:noFill/>
                </a:ln>
                <a:solidFill>
                  <a:schemeClr val="tx1"/>
                </a:solidFill>
                <a:effectLst/>
                <a:latin typeface="Arial" panose="020B0604020202020204" pitchFamily="34" charset="0"/>
              </a:rPr>
              <a:t>hese </a:t>
            </a:r>
            <a:r>
              <a:rPr kumimoji="0" lang="en-US" altLang="en-US" sz="1800" b="0" i="0" u="none" strike="noStrike" cap="none" normalizeH="0" baseline="0" dirty="0">
                <a:ln>
                  <a:noFill/>
                </a:ln>
                <a:solidFill>
                  <a:schemeClr val="tx1"/>
                </a:solidFill>
                <a:effectLst/>
                <a:latin typeface="Arial" panose="020B0604020202020204" pitchFamily="34" charset="0"/>
              </a:rPr>
              <a:t>models can handle a wide range of languages and language pairs without requiring extensive hand-crafted linguistic rules or language-specific resources. They can also adapt to different domains and styles through techniques like fine-tuning and domain </a:t>
            </a:r>
            <a:r>
              <a:rPr kumimoji="0" lang="en-US" altLang="en-US" sz="1800" b="0" i="0" u="none" strike="noStrike" cap="none" normalizeH="0" baseline="0" dirty="0" smtClean="0">
                <a:ln>
                  <a:noFill/>
                </a:ln>
                <a:solidFill>
                  <a:schemeClr val="tx1"/>
                </a:solidFill>
                <a:effectLst/>
                <a:latin typeface="Arial" panose="020B0604020202020204" pitchFamily="34" charset="0"/>
              </a:rPr>
              <a:t>adaptation.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b="1" dirty="0" smtClean="0">
                <a:solidFill>
                  <a:schemeClr val="tx1"/>
                </a:solidFill>
                <a:latin typeface="Arial" panose="020B0604020202020204" pitchFamily="34" charset="0"/>
              </a:rPr>
              <a:t>	3.</a:t>
            </a:r>
            <a:r>
              <a:rPr kumimoji="0" lang="en-US" altLang="en-US" sz="1800" b="1" i="0" u="none" strike="noStrike" cap="none" normalizeH="0" baseline="0" dirty="0" smtClean="0">
                <a:ln>
                  <a:noFill/>
                </a:ln>
                <a:solidFill>
                  <a:schemeClr val="tx1"/>
                </a:solidFill>
                <a:effectLst/>
                <a:latin typeface="Arial" panose="020B0604020202020204" pitchFamily="34" charset="0"/>
              </a:rPr>
              <a:t>Scalability</a:t>
            </a: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	</a:t>
            </a:r>
            <a:r>
              <a:rPr lang="en-US" altLang="en-US" b="1"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Neural </a:t>
            </a:r>
            <a:r>
              <a:rPr kumimoji="0" lang="en-US" altLang="en-US" sz="1800" b="0" i="0" u="none" strike="noStrike" cap="none" normalizeH="0" baseline="0" dirty="0">
                <a:ln>
                  <a:noFill/>
                </a:ln>
                <a:solidFill>
                  <a:schemeClr val="tx1"/>
                </a:solidFill>
                <a:effectLst/>
                <a:latin typeface="Arial" panose="020B0604020202020204" pitchFamily="34" charset="0"/>
              </a:rPr>
              <a:t>network-based models can be trained on large-scale datasets containing diverse linguistic patterns and vocabulary, allowing them to scale effectively with more data and computational resources.</a:t>
            </a:r>
            <a:endParaRPr lang="zh-CN" altLang="en-US" b="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62" name="Rectangle 4"/>
          <p:cNvSpPr>
            <a:spLocks noChangeArrowheads="1"/>
          </p:cNvSpPr>
          <p:nvPr/>
        </p:nvSpPr>
        <p:spPr bwMode="auto">
          <a:xfrm>
            <a:off x="0" y="-274320"/>
            <a:ext cx="182880" cy="5486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66675" y="3381373"/>
            <a:ext cx="2466975" cy="3419475"/>
          </a:xfrm>
          <a:prstGeom prst="rect">
            <a:avLst/>
          </a:prstGeom>
        </p:spPr>
      </p:pic>
      <p:sp>
        <p:nvSpPr>
          <p:cNvPr id="1048667" name="object 7"/>
          <p:cNvSpPr txBox="1">
            <a:spLocks noGrp="1"/>
          </p:cNvSpPr>
          <p:nvPr>
            <p:ph type="title"/>
          </p:nvPr>
        </p:nvSpPr>
        <p:spPr>
          <a:xfrm>
            <a:off x="558165" y="385444"/>
            <a:ext cx="9764395" cy="8067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1048668" name="object 8"/>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48669" name="TextBox 12"/>
          <p:cNvSpPr txBox="1"/>
          <p:nvPr/>
        </p:nvSpPr>
        <p:spPr>
          <a:xfrm>
            <a:off x="3050628" y="1451724"/>
            <a:ext cx="6101254" cy="2585323"/>
          </a:xfrm>
          <a:prstGeom prst="rect">
            <a:avLst/>
          </a:prstGeom>
          <a:noFill/>
        </p:spPr>
        <p:txBody>
          <a:bodyPr wrap="square">
            <a:spAutoFit/>
          </a:bodyPr>
          <a:lstStyle/>
          <a:p>
            <a:endParaRPr lang="en-IN" dirty="0"/>
          </a:p>
          <a:p>
            <a:r>
              <a:rPr lang="en-IN" dirty="0" smtClean="0"/>
              <a:t>	Our </a:t>
            </a:r>
            <a:r>
              <a:rPr lang="en-IN" dirty="0"/>
              <a:t>solution achieves </a:t>
            </a:r>
            <a:r>
              <a:rPr lang="en-US" dirty="0"/>
              <a:t> an increasingly interconnected world, effective communication across language barriers is essential for collaboration, commerce, and cultural exchange. Machine translation systems have emerged as valuable tools for facilitating cross-linguistic communication. However, the current state-of-the-art in machine translation still faces significant challenges in producing accurate and contextually relevant translations.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73" name="object 9"/>
          <p:cNvSpPr txBox="1">
            <a:spLocks noGrp="1"/>
          </p:cNvSpPr>
          <p:nvPr>
            <p:ph type="sldNum" sz="quarter" idx="7"/>
          </p:nvPr>
        </p:nvSpPr>
        <p:spPr>
          <a:xfrm>
            <a:off x="11277218" y="6473337"/>
            <a:ext cx="2413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1048674" name="object 8"/>
          <p:cNvSpPr txBox="1">
            <a:spLocks noGrp="1"/>
          </p:cNvSpPr>
          <p:nvPr>
            <p:ph type="ctrTitle"/>
          </p:nvPr>
        </p:nvSpPr>
        <p:spPr>
          <a:xfrm>
            <a:off x="739775" y="291147"/>
            <a:ext cx="3304540" cy="610235"/>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48675" name="TextBox 12"/>
          <p:cNvSpPr txBox="1"/>
          <p:nvPr/>
        </p:nvSpPr>
        <p:spPr>
          <a:xfrm>
            <a:off x="381000" y="1524000"/>
            <a:ext cx="9372600" cy="5355312"/>
          </a:xfrm>
          <a:prstGeom prst="rect">
            <a:avLst/>
          </a:prstGeom>
          <a:noFill/>
        </p:spPr>
        <p:txBody>
          <a:bodyPr wrap="square">
            <a:spAutoFit/>
          </a:bodyPr>
          <a:lstStyle/>
          <a:p>
            <a:r>
              <a:rPr lang="en-US" dirty="0" smtClean="0"/>
              <a:t>	Modeling </a:t>
            </a:r>
            <a:r>
              <a:rPr lang="en-US" dirty="0"/>
              <a:t>in machine translation refers to the process of building computational models that can automatically translate text from one language to another. There are various approaches to modeling in machine translation, including</a:t>
            </a:r>
            <a:r>
              <a:rPr lang="en-US" dirty="0" smtClean="0"/>
              <a:t>:</a:t>
            </a:r>
          </a:p>
          <a:p>
            <a:endParaRPr lang="zh-CN" altLang="en-US" dirty="0"/>
          </a:p>
          <a:p>
            <a:r>
              <a:rPr lang="en-US" altLang="en-US" b="1" dirty="0"/>
              <a:t>Statistical Machine Translation (</a:t>
            </a:r>
            <a:r>
              <a:rPr lang="en-US" altLang="en-US" dirty="0"/>
              <a:t>SMT</a:t>
            </a:r>
            <a:r>
              <a:rPr lang="en-US" altLang="en-US" dirty="0" smtClean="0"/>
              <a:t>):</a:t>
            </a:r>
          </a:p>
          <a:p>
            <a:r>
              <a:rPr lang="en-US" altLang="en-US" dirty="0"/>
              <a:t>	</a:t>
            </a:r>
            <a:r>
              <a:rPr lang="en-US" altLang="en-US" dirty="0" smtClean="0"/>
              <a:t> </a:t>
            </a:r>
            <a:r>
              <a:rPr lang="en-US" altLang="en-US" dirty="0"/>
              <a:t>SMT models are based on statistical models that learn translation patterns from large parallel corpora. These models typically involve components such as phrase-based or word-based translation models, language models, and alignment models to generate translations.</a:t>
            </a:r>
            <a:endParaRPr lang="zh-CN" altLang="en-US" dirty="0"/>
          </a:p>
          <a:p>
            <a:r>
              <a:rPr lang="en-US" altLang="en-US" b="1" dirty="0"/>
              <a:t>Neural Machine Translation (NMT</a:t>
            </a:r>
            <a:r>
              <a:rPr lang="en-US" altLang="en-US" b="1" dirty="0" smtClean="0"/>
              <a:t>)</a:t>
            </a:r>
            <a:r>
              <a:rPr lang="en-US" altLang="en-US" dirty="0" smtClean="0"/>
              <a:t>:</a:t>
            </a:r>
          </a:p>
          <a:p>
            <a:r>
              <a:rPr lang="en-US" altLang="en-US" dirty="0"/>
              <a:t>	</a:t>
            </a:r>
            <a:r>
              <a:rPr lang="en-US" altLang="en-US" dirty="0" smtClean="0"/>
              <a:t> </a:t>
            </a:r>
            <a:r>
              <a:rPr lang="en-US" altLang="en-US" dirty="0"/>
              <a:t>NMT models use neural networks to directly model the mapping between input and output sequences. These models employ architectures like sequence-to-sequence models with attention mechanisms, transformer models, or encoder-decoder architectures to learn to translate text more effectively.</a:t>
            </a:r>
            <a:endParaRPr lang="zh-CN" altLang="en-US" dirty="0"/>
          </a:p>
          <a:p>
            <a:r>
              <a:rPr lang="en-US" altLang="en-US" b="1" dirty="0"/>
              <a:t>Hybrid Approaches</a:t>
            </a:r>
            <a:r>
              <a:rPr lang="en-US" altLang="en-US" dirty="0" smtClean="0"/>
              <a:t>:</a:t>
            </a:r>
          </a:p>
          <a:p>
            <a:r>
              <a:rPr lang="en-US" altLang="en-US" dirty="0"/>
              <a:t>	</a:t>
            </a:r>
            <a:r>
              <a:rPr lang="en-US" altLang="en-US" dirty="0" smtClean="0"/>
              <a:t> </a:t>
            </a:r>
            <a:r>
              <a:rPr lang="en-US" altLang="en-US" dirty="0"/>
              <a:t>Some machine translation systems combine elements of both statistical and neural approaches. For example, a hybrid system might use neural networks for modeling certain aspects of translation while still incorporating traditional statistical components.</a:t>
            </a:r>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71</Words>
  <Application>Microsoft Office PowerPoint</Application>
  <PresentationFormat>Custom</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                    MACHINE TRANSLATION </vt:lpstr>
      <vt:lpstr>AGENDA</vt:lpstr>
      <vt:lpstr>PROBLEM STATEMENT</vt:lpstr>
      <vt:lpstr>PROJECT  OVERVIEW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5</cp:revision>
  <dcterms:created xsi:type="dcterms:W3CDTF">2024-04-02T06:29:39Z</dcterms:created>
  <dcterms:modified xsi:type="dcterms:W3CDTF">2024-04-04T16:14:01Z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28beaf25d2fb414dbf1458f165076905</vt:lpwstr>
  </property>
</Properties>
</file>