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57" r:id="rId3"/>
    <p:sldId id="258" r:id="rId4"/>
    <p:sldId id="272" r:id="rId5"/>
    <p:sldId id="265" r:id="rId6"/>
    <p:sldId id="266" r:id="rId7"/>
    <p:sldId id="267" r:id="rId8"/>
    <p:sldId id="268" r:id="rId9"/>
    <p:sldId id="269" r:id="rId10"/>
    <p:sldId id="270" r:id="rId11"/>
    <p:sldId id="271" r:id="rId12"/>
    <p:sldId id="264" r:id="rId13"/>
    <p:sldId id="262"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4C594-00BA-47D1-BD89-1C6CF747C4CC}"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63072-9E4F-4E67-8F2E-CFF804C93F3D}" type="slidenum">
              <a:rPr lang="en-US" smtClean="0"/>
              <a:t>‹#›</a:t>
            </a:fld>
            <a:endParaRPr lang="en-US"/>
          </a:p>
        </p:txBody>
      </p:sp>
    </p:spTree>
    <p:extLst>
      <p:ext uri="{BB962C8B-B14F-4D97-AF65-F5344CB8AC3E}">
        <p14:creationId xmlns:p14="http://schemas.microsoft.com/office/powerpoint/2010/main" val="146093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448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417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6221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1947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1538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708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68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908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723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556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52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60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24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922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08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548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5458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133836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UTIVA BIG DATA ANALYTICS WITH PYTHON</a:t>
            </a:r>
            <a:endParaRPr lang="en-US" b="1" dirty="0"/>
          </a:p>
        </p:txBody>
      </p:sp>
      <p:sp>
        <p:nvSpPr>
          <p:cNvPr id="3" name="Subtitle 2"/>
          <p:cNvSpPr>
            <a:spLocks noGrp="1"/>
          </p:cNvSpPr>
          <p:nvPr>
            <p:ph type="subTitle" idx="1"/>
          </p:nvPr>
        </p:nvSpPr>
        <p:spPr/>
        <p:txBody>
          <a:bodyPr anchor="ctr">
            <a:normAutofit/>
          </a:bodyPr>
          <a:lstStyle/>
          <a:p>
            <a:r>
              <a:rPr lang="en-GB" sz="4000" dirty="0" smtClean="0"/>
              <a:t>Capstone Project</a:t>
            </a:r>
            <a:endParaRPr lang="en-US" sz="4000" dirty="0"/>
          </a:p>
        </p:txBody>
      </p:sp>
    </p:spTree>
    <p:extLst>
      <p:ext uri="{BB962C8B-B14F-4D97-AF65-F5344CB8AC3E}">
        <p14:creationId xmlns:p14="http://schemas.microsoft.com/office/powerpoint/2010/main" val="2022295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882" y="1259750"/>
            <a:ext cx="5756236" cy="3660602"/>
          </a:xfrm>
          <a:prstGeom prst="rect">
            <a:avLst/>
          </a:prstGeom>
        </p:spPr>
      </p:pic>
      <p:sp>
        <p:nvSpPr>
          <p:cNvPr id="3" name="TextBox 2"/>
          <p:cNvSpPr txBox="1"/>
          <p:nvPr/>
        </p:nvSpPr>
        <p:spPr>
          <a:xfrm>
            <a:off x="1135662" y="5226756"/>
            <a:ext cx="9920676" cy="1169551"/>
          </a:xfrm>
          <a:prstGeom prst="rect">
            <a:avLst/>
          </a:prstGeom>
          <a:noFill/>
        </p:spPr>
        <p:txBody>
          <a:bodyPr wrap="square" rtlCol="0">
            <a:spAutoFit/>
          </a:bodyPr>
          <a:lstStyle/>
          <a:p>
            <a:r>
              <a:rPr lang="en-GB" sz="1400" dirty="0"/>
              <a:t>From </a:t>
            </a:r>
            <a:r>
              <a:rPr lang="en-GB" sz="1400" dirty="0" smtClean="0"/>
              <a:t>this </a:t>
            </a:r>
            <a:r>
              <a:rPr lang="en-GB" sz="1400" dirty="0"/>
              <a:t>graph you can see </a:t>
            </a:r>
            <a:r>
              <a:rPr lang="en-GB" sz="1400" dirty="0" smtClean="0"/>
              <a:t>that employees with low salaries have the highest proportion of people that left the company followed by employees with medium salaries then employees with high salaries.</a:t>
            </a:r>
          </a:p>
          <a:p>
            <a:endParaRPr lang="en-GB" sz="1400" dirty="0"/>
          </a:p>
          <a:p>
            <a:r>
              <a:rPr lang="en-GB" sz="1400" dirty="0" smtClean="0"/>
              <a:t>We can conclude that the salary level is a factor of employee attrition. The lesser the salary the higher chance of an employee leaving the company.</a:t>
            </a:r>
          </a:p>
        </p:txBody>
      </p:sp>
      <p:sp>
        <p:nvSpPr>
          <p:cNvPr id="4" name="Title 1"/>
          <p:cNvSpPr txBox="1">
            <a:spLocks/>
          </p:cNvSpPr>
          <p:nvPr/>
        </p:nvSpPr>
        <p:spPr>
          <a:xfrm>
            <a:off x="913795" y="609600"/>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sz="3200" dirty="0"/>
              <a:t>Data Visualisation and exploration</a:t>
            </a:r>
            <a:endParaRPr lang="en-US" sz="3200" dirty="0"/>
          </a:p>
        </p:txBody>
      </p:sp>
      <p:sp>
        <p:nvSpPr>
          <p:cNvPr id="5" name="TextBox 4"/>
          <p:cNvSpPr txBox="1"/>
          <p:nvPr/>
        </p:nvSpPr>
        <p:spPr>
          <a:xfrm>
            <a:off x="1423183" y="4581798"/>
            <a:ext cx="2248802" cy="338554"/>
          </a:xfrm>
          <a:prstGeom prst="rect">
            <a:avLst/>
          </a:prstGeom>
          <a:noFill/>
        </p:spPr>
        <p:txBody>
          <a:bodyPr wrap="square" rtlCol="0">
            <a:spAutoFit/>
          </a:bodyPr>
          <a:lstStyle/>
          <a:p>
            <a:r>
              <a:rPr lang="en-GB" sz="1600" dirty="0" smtClean="0">
                <a:cs typeface="Arial" panose="020B0604020202020204" pitchFamily="34" charset="0"/>
              </a:rPr>
              <a:t>CHART 6</a:t>
            </a:r>
            <a:endParaRPr lang="en-US" sz="1600" dirty="0">
              <a:cs typeface="Arial" panose="020B0604020202020204" pitchFamily="34" charset="0"/>
            </a:endParaRPr>
          </a:p>
        </p:txBody>
      </p:sp>
    </p:spTree>
    <p:extLst>
      <p:ext uri="{BB962C8B-B14F-4D97-AF65-F5344CB8AC3E}">
        <p14:creationId xmlns:p14="http://schemas.microsoft.com/office/powerpoint/2010/main" val="1996780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75" y="1272760"/>
            <a:ext cx="10058400" cy="3511752"/>
          </a:xfrm>
          <a:prstGeom prst="rect">
            <a:avLst/>
          </a:prstGeom>
        </p:spPr>
      </p:pic>
      <p:sp>
        <p:nvSpPr>
          <p:cNvPr id="3" name="Title 1"/>
          <p:cNvSpPr txBox="1">
            <a:spLocks/>
          </p:cNvSpPr>
          <p:nvPr/>
        </p:nvSpPr>
        <p:spPr>
          <a:xfrm>
            <a:off x="913795" y="609600"/>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sz="3200" dirty="0"/>
              <a:t>Data Visualisation and exploration</a:t>
            </a:r>
            <a:endParaRPr lang="en-US" sz="3200" dirty="0"/>
          </a:p>
        </p:txBody>
      </p:sp>
      <p:sp>
        <p:nvSpPr>
          <p:cNvPr id="6" name="TextBox 5"/>
          <p:cNvSpPr txBox="1"/>
          <p:nvPr/>
        </p:nvSpPr>
        <p:spPr>
          <a:xfrm>
            <a:off x="11261" y="4445958"/>
            <a:ext cx="2248802" cy="338554"/>
          </a:xfrm>
          <a:prstGeom prst="rect">
            <a:avLst/>
          </a:prstGeom>
          <a:noFill/>
        </p:spPr>
        <p:txBody>
          <a:bodyPr wrap="square" rtlCol="0">
            <a:spAutoFit/>
          </a:bodyPr>
          <a:lstStyle/>
          <a:p>
            <a:r>
              <a:rPr lang="en-GB" sz="1600" dirty="0" smtClean="0">
                <a:cs typeface="Arial" panose="020B0604020202020204" pitchFamily="34" charset="0"/>
              </a:rPr>
              <a:t>CHART 7</a:t>
            </a:r>
            <a:endParaRPr lang="en-US" sz="1600" dirty="0">
              <a:cs typeface="Arial" panose="020B0604020202020204" pitchFamily="34" charset="0"/>
            </a:endParaRPr>
          </a:p>
        </p:txBody>
      </p:sp>
      <p:sp>
        <p:nvSpPr>
          <p:cNvPr id="7" name="TextBox 6"/>
          <p:cNvSpPr txBox="1"/>
          <p:nvPr/>
        </p:nvSpPr>
        <p:spPr>
          <a:xfrm>
            <a:off x="1135662" y="5226756"/>
            <a:ext cx="9920676" cy="738664"/>
          </a:xfrm>
          <a:prstGeom prst="rect">
            <a:avLst/>
          </a:prstGeom>
          <a:noFill/>
        </p:spPr>
        <p:txBody>
          <a:bodyPr wrap="square" rtlCol="0">
            <a:spAutoFit/>
          </a:bodyPr>
          <a:lstStyle/>
          <a:p>
            <a:r>
              <a:rPr lang="en-GB" sz="1400" dirty="0" smtClean="0"/>
              <a:t>This chart shows the number of employees that left based on their department. We can see that employees from sales, technical and support had the highest number of employees that left. From this we can conclude that the department is also one of the factors of employee attrition. </a:t>
            </a:r>
          </a:p>
        </p:txBody>
      </p:sp>
    </p:spTree>
    <p:extLst>
      <p:ext uri="{BB962C8B-B14F-4D97-AF65-F5344CB8AC3E}">
        <p14:creationId xmlns:p14="http://schemas.microsoft.com/office/powerpoint/2010/main" val="4059948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5819"/>
          </a:xfrm>
        </p:spPr>
        <p:txBody>
          <a:bodyPr>
            <a:normAutofit/>
          </a:bodyPr>
          <a:lstStyle/>
          <a:p>
            <a:pPr algn="ctr"/>
            <a:r>
              <a:rPr lang="en-GB" sz="3200" b="1" dirty="0" smtClean="0">
                <a:solidFill>
                  <a:schemeClr val="tx1"/>
                </a:solidFill>
              </a:rPr>
              <a:t>PREDICTIONS</a:t>
            </a:r>
            <a:endParaRPr lang="en-US" sz="3200" b="1"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GB" dirty="0" smtClean="0">
                <a:effectLst/>
              </a:rPr>
              <a:t>From the insights gathered from the charts we </a:t>
            </a:r>
            <a:r>
              <a:rPr lang="en-GB" dirty="0" smtClean="0">
                <a:effectLst/>
              </a:rPr>
              <a:t>can make conclusions about which </a:t>
            </a:r>
            <a:r>
              <a:rPr lang="en-GB" dirty="0" smtClean="0">
                <a:effectLst/>
              </a:rPr>
              <a:t>kind of employees are prone to leave next:</a:t>
            </a:r>
          </a:p>
          <a:p>
            <a:r>
              <a:rPr lang="en-GB" dirty="0" smtClean="0">
                <a:effectLst/>
              </a:rPr>
              <a:t>Employees </a:t>
            </a:r>
            <a:r>
              <a:rPr lang="en-GB" dirty="0">
                <a:effectLst/>
              </a:rPr>
              <a:t>having a satisfaction level below the average of 44%</a:t>
            </a:r>
          </a:p>
          <a:p>
            <a:r>
              <a:rPr lang="en-GB" dirty="0">
                <a:effectLst/>
              </a:rPr>
              <a:t>Employees that a have spent a duration of </a:t>
            </a:r>
            <a:r>
              <a:rPr lang="en-GB" dirty="0" smtClean="0">
                <a:effectLst/>
              </a:rPr>
              <a:t>3,4,5 and 6 </a:t>
            </a:r>
            <a:r>
              <a:rPr lang="en-GB" dirty="0">
                <a:effectLst/>
              </a:rPr>
              <a:t>years.</a:t>
            </a:r>
          </a:p>
          <a:p>
            <a:r>
              <a:rPr lang="en-GB" dirty="0">
                <a:effectLst/>
              </a:rPr>
              <a:t>Employees that have not been promoted </a:t>
            </a:r>
            <a:r>
              <a:rPr lang="en-GB" dirty="0" smtClean="0">
                <a:effectLst/>
              </a:rPr>
              <a:t>within </a:t>
            </a:r>
            <a:r>
              <a:rPr lang="en-GB" dirty="0">
                <a:effectLst/>
              </a:rPr>
              <a:t>the last 5 years.</a:t>
            </a:r>
          </a:p>
          <a:p>
            <a:r>
              <a:rPr lang="en-GB" dirty="0">
                <a:effectLst/>
              </a:rPr>
              <a:t>Employees with higher </a:t>
            </a:r>
            <a:r>
              <a:rPr lang="en-GB" dirty="0" smtClean="0">
                <a:effectLst/>
              </a:rPr>
              <a:t>average monthly hours </a:t>
            </a:r>
            <a:r>
              <a:rPr lang="en-GB" dirty="0">
                <a:effectLst/>
              </a:rPr>
              <a:t>are prone to leave.</a:t>
            </a:r>
          </a:p>
          <a:p>
            <a:r>
              <a:rPr lang="en-GB" dirty="0">
                <a:effectLst/>
              </a:rPr>
              <a:t>Employees with low </a:t>
            </a:r>
            <a:r>
              <a:rPr lang="en-GB" dirty="0" smtClean="0">
                <a:effectLst/>
              </a:rPr>
              <a:t>salary</a:t>
            </a:r>
          </a:p>
        </p:txBody>
      </p:sp>
    </p:spTree>
    <p:extLst>
      <p:ext uri="{BB962C8B-B14F-4D97-AF65-F5344CB8AC3E}">
        <p14:creationId xmlns:p14="http://schemas.microsoft.com/office/powerpoint/2010/main" val="3632269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89944" y="1272760"/>
            <a:ext cx="9001462" cy="1352874"/>
          </a:xfrm>
        </p:spPr>
        <p:txBody>
          <a:bodyPr>
            <a:noAutofit/>
          </a:bodyPr>
          <a:lstStyle/>
          <a:p>
            <a:pPr algn="l"/>
            <a:r>
              <a:rPr lang="en-GB" sz="1600" dirty="0" smtClean="0">
                <a:solidFill>
                  <a:schemeClr val="tx1"/>
                </a:solidFill>
              </a:rPr>
              <a:t>The Random Forest classifier was used to predict employee attrition. The model should be able to predict which employees are prone to leave based on the different features of the dataset.</a:t>
            </a:r>
          </a:p>
          <a:p>
            <a:pPr algn="l"/>
            <a:r>
              <a:rPr lang="en-GB" sz="1600" dirty="0" smtClean="0">
                <a:solidFill>
                  <a:schemeClr val="tx1"/>
                </a:solidFill>
              </a:rPr>
              <a:t>The model </a:t>
            </a:r>
            <a:r>
              <a:rPr lang="en-GB" sz="1600" dirty="0">
                <a:solidFill>
                  <a:schemeClr val="tx1"/>
                </a:solidFill>
              </a:rPr>
              <a:t>has an accuracy score of 99% </a:t>
            </a:r>
            <a:r>
              <a:rPr lang="en-GB" sz="1600" dirty="0" smtClean="0">
                <a:solidFill>
                  <a:schemeClr val="tx1"/>
                </a:solidFill>
              </a:rPr>
              <a:t>as seen below from the classification  report. This </a:t>
            </a:r>
            <a:r>
              <a:rPr lang="en-GB" sz="1600" dirty="0">
                <a:solidFill>
                  <a:schemeClr val="tx1"/>
                </a:solidFill>
              </a:rPr>
              <a:t>means the model is very </a:t>
            </a:r>
            <a:r>
              <a:rPr lang="en-GB" sz="1600" dirty="0" smtClean="0">
                <a:solidFill>
                  <a:schemeClr val="tx1"/>
                </a:solidFill>
              </a:rPr>
              <a:t>accurate.</a:t>
            </a:r>
            <a:endParaRPr lang="en-GB" sz="1600" dirty="0">
              <a:solidFill>
                <a:schemeClr val="tx1"/>
              </a:solidFill>
            </a:endParaRPr>
          </a:p>
          <a:p>
            <a:pPr algn="l"/>
            <a:endParaRPr lang="en-GB" sz="1600" dirty="0" smtClean="0"/>
          </a:p>
          <a:p>
            <a:pPr algn="l"/>
            <a:endParaRPr lang="en-GB" sz="1600" dirty="0"/>
          </a:p>
        </p:txBody>
      </p:sp>
      <p:sp>
        <p:nvSpPr>
          <p:cNvPr id="5" name="Title 1"/>
          <p:cNvSpPr txBox="1">
            <a:spLocks/>
          </p:cNvSpPr>
          <p:nvPr/>
        </p:nvSpPr>
        <p:spPr>
          <a:xfrm>
            <a:off x="913795" y="609600"/>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sz="3200" dirty="0" smtClean="0"/>
              <a:t>Model and validation</a:t>
            </a:r>
            <a:endParaRPr lang="en-US" sz="3200" dirty="0"/>
          </a:p>
        </p:txBody>
      </p:sp>
      <p:sp>
        <p:nvSpPr>
          <p:cNvPr id="4" name="Rectangle 2"/>
          <p:cNvSpPr>
            <a:spLocks noChangeArrowheads="1"/>
          </p:cNvSpPr>
          <p:nvPr/>
        </p:nvSpPr>
        <p:spPr bwMode="auto">
          <a:xfrm>
            <a:off x="2168756" y="2849459"/>
            <a:ext cx="7843837"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precision recall f1-score support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0.99   1.00     0.99    3442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1</a:t>
            </a:r>
            <a:r>
              <a:rPr kumimoji="0" lang="en-US" altLang="en-US" sz="20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0.99   0.97     0.98    1058</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accuracy                        0.99    4500</a:t>
            </a:r>
          </a:p>
          <a:p>
            <a:pPr marL="0" marR="0" lvl="0" indent="0" algn="l" defTabSz="914400" rtl="0" eaLnBrk="0" fontAlgn="base" latinLnBrk="0" hangingPunct="0">
              <a:lnSpc>
                <a:spcPct val="150000"/>
              </a:lnSpc>
              <a:spcBef>
                <a:spcPct val="0"/>
              </a:spcBef>
              <a:spcAft>
                <a:spcPct val="0"/>
              </a:spcAft>
              <a:buClrTx/>
              <a:buSzTx/>
              <a:buFontTx/>
              <a:buNone/>
              <a:tabLst/>
            </a:pPr>
            <a:r>
              <a:rPr lang="en-GB" altLang="en-US" sz="2000" dirty="0" smtClean="0">
                <a:solidFill>
                  <a:srgbClr val="000000"/>
                </a:solidFill>
                <a:latin typeface="Courier New" panose="02070309020205020404" pitchFamily="49" charset="0"/>
                <a:cs typeface="Courier New" panose="02070309020205020404" pitchFamily="49" charset="0"/>
              </a:rPr>
              <a:t>   macro avg        0.99   0.98     0.99    4500</a:t>
            </a:r>
            <a:endPar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weighted avg       </a:t>
            </a:r>
            <a:r>
              <a:rPr kumimoji="0" lang="en-US" altLang="en-US" sz="20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0.99   0.99     0.99    4500</a:t>
            </a:r>
          </a:p>
        </p:txBody>
      </p:sp>
    </p:spTree>
    <p:extLst>
      <p:ext uri="{BB962C8B-B14F-4D97-AF65-F5344CB8AC3E}">
        <p14:creationId xmlns:p14="http://schemas.microsoft.com/office/powerpoint/2010/main" val="3666562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solidFill>
                  <a:schemeClr val="tx1"/>
                </a:solidFill>
              </a:rPr>
              <a:t>RECOMMENDATIONS</a:t>
            </a:r>
            <a:endParaRPr lang="en-US" sz="3200" b="1" dirty="0">
              <a:solidFill>
                <a:schemeClr val="tx1"/>
              </a:solidFill>
            </a:endParaRPr>
          </a:p>
        </p:txBody>
      </p:sp>
      <p:sp>
        <p:nvSpPr>
          <p:cNvPr id="3" name="Content Placeholder 2"/>
          <p:cNvSpPr>
            <a:spLocks noGrp="1"/>
          </p:cNvSpPr>
          <p:nvPr>
            <p:ph idx="1"/>
          </p:nvPr>
        </p:nvSpPr>
        <p:spPr/>
        <p:txBody>
          <a:bodyPr/>
          <a:lstStyle/>
          <a:p>
            <a:r>
              <a:rPr lang="en-GB" dirty="0">
                <a:effectLst/>
              </a:rPr>
              <a:t>In the dataset it is seen that employees with lower satisfaction levels tend to leave. The company should identify and compensate employees in diverse ways such as with a promotion or an increase in salary so as to increase their satisfaction level and loyalty to the company. </a:t>
            </a:r>
            <a:endParaRPr lang="en-US" dirty="0">
              <a:effectLst/>
            </a:endParaRPr>
          </a:p>
          <a:p>
            <a:r>
              <a:rPr lang="en-GB" dirty="0">
                <a:effectLst/>
              </a:rPr>
              <a:t>These benefits should </a:t>
            </a:r>
            <a:r>
              <a:rPr lang="en-GB" dirty="0" smtClean="0">
                <a:effectLst/>
              </a:rPr>
              <a:t>especially </a:t>
            </a:r>
            <a:r>
              <a:rPr lang="en-GB" dirty="0">
                <a:effectLst/>
              </a:rPr>
              <a:t>be targeted at </a:t>
            </a:r>
            <a:r>
              <a:rPr lang="en-GB" dirty="0" smtClean="0">
                <a:effectLst/>
              </a:rPr>
              <a:t>employees </a:t>
            </a:r>
            <a:r>
              <a:rPr lang="en-GB" dirty="0">
                <a:effectLst/>
              </a:rPr>
              <a:t>that have spent 3,4,5 and 6 years in the company as </a:t>
            </a:r>
            <a:r>
              <a:rPr lang="en-GB" dirty="0" smtClean="0">
                <a:effectLst/>
              </a:rPr>
              <a:t>employees in this range </a:t>
            </a:r>
            <a:r>
              <a:rPr lang="en-GB" dirty="0">
                <a:effectLst/>
              </a:rPr>
              <a:t>tend to have a higher proportion of </a:t>
            </a:r>
            <a:r>
              <a:rPr lang="en-GB" dirty="0" smtClean="0">
                <a:effectLst/>
              </a:rPr>
              <a:t>themselves </a:t>
            </a:r>
            <a:r>
              <a:rPr lang="en-GB" dirty="0">
                <a:effectLst/>
              </a:rPr>
              <a:t>leaving the company and also the lowest satisfaction levels.</a:t>
            </a:r>
            <a:endParaRPr lang="en-US" dirty="0">
              <a:effectLst/>
            </a:endParaRPr>
          </a:p>
          <a:p>
            <a:r>
              <a:rPr lang="en-US" dirty="0">
                <a:effectLst/>
              </a:rPr>
              <a:t>The company could look at reducing the hours of some workers. This is because on average the employees that left had higher </a:t>
            </a:r>
            <a:r>
              <a:rPr lang="en-US" dirty="0" smtClean="0">
                <a:effectLst/>
              </a:rPr>
              <a:t>average monthly hours</a:t>
            </a:r>
            <a:r>
              <a:rPr lang="en-US" dirty="0">
                <a:effectLst/>
              </a:rPr>
              <a:t>.</a:t>
            </a:r>
          </a:p>
          <a:p>
            <a:endParaRPr lang="en-US" dirty="0"/>
          </a:p>
        </p:txBody>
      </p:sp>
    </p:spTree>
    <p:extLst>
      <p:ext uri="{BB962C8B-B14F-4D97-AF65-F5344CB8AC3E}">
        <p14:creationId xmlns:p14="http://schemas.microsoft.com/office/powerpoint/2010/main" val="2769236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smtClean="0">
                <a:solidFill>
                  <a:schemeClr val="tx1"/>
                </a:solidFill>
              </a:rPr>
              <a:t>Capstone Project</a:t>
            </a:r>
            <a:endParaRPr lang="en-US" sz="3200" b="1" dirty="0">
              <a:solidFill>
                <a:schemeClr val="tx1"/>
              </a:solidFill>
            </a:endParaRPr>
          </a:p>
        </p:txBody>
      </p:sp>
      <p:sp>
        <p:nvSpPr>
          <p:cNvPr id="4" name="TextBox 3"/>
          <p:cNvSpPr txBox="1"/>
          <p:nvPr/>
        </p:nvSpPr>
        <p:spPr>
          <a:xfrm>
            <a:off x="5146766" y="3028846"/>
            <a:ext cx="6675119" cy="523220"/>
          </a:xfrm>
          <a:prstGeom prst="rect">
            <a:avLst/>
          </a:prstGeom>
          <a:noFill/>
        </p:spPr>
        <p:txBody>
          <a:bodyPr wrap="square" rtlCol="0">
            <a:spAutoFit/>
          </a:bodyPr>
          <a:lstStyle/>
          <a:p>
            <a:r>
              <a:rPr lang="en-GB" sz="2800" b="1" dirty="0" smtClean="0"/>
              <a:t>Email</a:t>
            </a:r>
            <a:r>
              <a:rPr lang="en-GB" sz="2800" dirty="0" smtClean="0"/>
              <a:t>: abiyedanagogo@gmail.com</a:t>
            </a:r>
            <a:endParaRPr lang="en-US" sz="2800" dirty="0"/>
          </a:p>
        </p:txBody>
      </p:sp>
      <p:sp>
        <p:nvSpPr>
          <p:cNvPr id="5" name="TextBox 4"/>
          <p:cNvSpPr txBox="1"/>
          <p:nvPr/>
        </p:nvSpPr>
        <p:spPr>
          <a:xfrm>
            <a:off x="646111" y="3014209"/>
            <a:ext cx="5513131" cy="523220"/>
          </a:xfrm>
          <a:prstGeom prst="rect">
            <a:avLst/>
          </a:prstGeom>
          <a:noFill/>
        </p:spPr>
        <p:txBody>
          <a:bodyPr wrap="square" rtlCol="0">
            <a:spAutoFit/>
          </a:bodyPr>
          <a:lstStyle/>
          <a:p>
            <a:r>
              <a:rPr lang="en-GB" sz="2800" b="1" dirty="0" smtClean="0"/>
              <a:t>Name</a:t>
            </a:r>
            <a:r>
              <a:rPr lang="en-GB" sz="2800" dirty="0" smtClean="0"/>
              <a:t>: Abiye Danagogo</a:t>
            </a:r>
            <a:endParaRPr lang="en-US" sz="2800" dirty="0"/>
          </a:p>
        </p:txBody>
      </p:sp>
      <p:sp>
        <p:nvSpPr>
          <p:cNvPr id="6" name="TextBox 5"/>
          <p:cNvSpPr txBox="1"/>
          <p:nvPr/>
        </p:nvSpPr>
        <p:spPr>
          <a:xfrm>
            <a:off x="646111" y="4113063"/>
            <a:ext cx="3522134" cy="523220"/>
          </a:xfrm>
          <a:prstGeom prst="rect">
            <a:avLst/>
          </a:prstGeom>
          <a:noFill/>
        </p:spPr>
        <p:txBody>
          <a:bodyPr wrap="square" rtlCol="0">
            <a:spAutoFit/>
          </a:bodyPr>
          <a:lstStyle/>
          <a:p>
            <a:r>
              <a:rPr lang="en-GB" sz="2800" b="1" dirty="0" smtClean="0"/>
              <a:t>Country</a:t>
            </a:r>
            <a:r>
              <a:rPr lang="en-GB" sz="2800" dirty="0" smtClean="0"/>
              <a:t>: Nigeria</a:t>
            </a:r>
            <a:endParaRPr lang="en-US" sz="2800" dirty="0"/>
          </a:p>
        </p:txBody>
      </p:sp>
      <p:sp>
        <p:nvSpPr>
          <p:cNvPr id="7" name="TextBox 6"/>
          <p:cNvSpPr txBox="1"/>
          <p:nvPr/>
        </p:nvSpPr>
        <p:spPr>
          <a:xfrm>
            <a:off x="5146765" y="4113063"/>
            <a:ext cx="6949441" cy="523220"/>
          </a:xfrm>
          <a:prstGeom prst="rect">
            <a:avLst/>
          </a:prstGeom>
          <a:noFill/>
        </p:spPr>
        <p:txBody>
          <a:bodyPr wrap="square" rtlCol="0">
            <a:spAutoFit/>
          </a:bodyPr>
          <a:lstStyle/>
          <a:p>
            <a:r>
              <a:rPr lang="en-GB" sz="2800" b="1" dirty="0" smtClean="0"/>
              <a:t>Project</a:t>
            </a:r>
            <a:r>
              <a:rPr lang="en-GB" sz="2800" dirty="0" smtClean="0"/>
              <a:t> </a:t>
            </a:r>
            <a:r>
              <a:rPr lang="en-GB" sz="2800" b="1" dirty="0" smtClean="0"/>
              <a:t>Title</a:t>
            </a:r>
            <a:r>
              <a:rPr lang="en-GB" sz="2800" dirty="0" smtClean="0"/>
              <a:t>: Employee Attrition Control</a:t>
            </a:r>
            <a:endParaRPr lang="en-US" sz="2800" dirty="0"/>
          </a:p>
        </p:txBody>
      </p:sp>
    </p:spTree>
    <p:extLst>
      <p:ext uri="{BB962C8B-B14F-4D97-AF65-F5344CB8AC3E}">
        <p14:creationId xmlns:p14="http://schemas.microsoft.com/office/powerpoint/2010/main" val="3767881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tx1"/>
                </a:solidFill>
                <a:effectLst/>
              </a:rPr>
              <a:t>Problem Statement and Background</a:t>
            </a:r>
          </a:p>
        </p:txBody>
      </p:sp>
      <p:sp>
        <p:nvSpPr>
          <p:cNvPr id="3" name="Content Placeholder 2"/>
          <p:cNvSpPr>
            <a:spLocks noGrp="1"/>
          </p:cNvSpPr>
          <p:nvPr>
            <p:ph idx="1"/>
          </p:nvPr>
        </p:nvSpPr>
        <p:spPr>
          <a:xfrm>
            <a:off x="926858" y="1534361"/>
            <a:ext cx="10353762" cy="4657433"/>
          </a:xfrm>
        </p:spPr>
        <p:txBody>
          <a:bodyPr>
            <a:noAutofit/>
          </a:bodyPr>
          <a:lstStyle/>
          <a:p>
            <a:pPr marL="0" indent="0">
              <a:buNone/>
            </a:pPr>
            <a:r>
              <a:rPr lang="en-GB" sz="1600" dirty="0" smtClean="0">
                <a:effectLst/>
              </a:rPr>
              <a:t>A company </a:t>
            </a:r>
            <a:r>
              <a:rPr lang="en-GB" sz="1600" dirty="0">
                <a:effectLst/>
              </a:rPr>
              <a:t>X </a:t>
            </a:r>
            <a:r>
              <a:rPr lang="en-GB" sz="1600" dirty="0" smtClean="0">
                <a:effectLst/>
              </a:rPr>
              <a:t>is </a:t>
            </a:r>
            <a:r>
              <a:rPr lang="en-GB" sz="1600" dirty="0">
                <a:effectLst/>
              </a:rPr>
              <a:t>trying to control attrition. There are two sets of data: “Existing employees” and “Employees who have left</a:t>
            </a:r>
            <a:r>
              <a:rPr lang="en-GB" sz="1600" dirty="0" smtClean="0">
                <a:effectLst/>
              </a:rPr>
              <a:t>”. The following </a:t>
            </a:r>
            <a:r>
              <a:rPr lang="en-GB" sz="1600" dirty="0">
                <a:effectLst/>
              </a:rPr>
              <a:t>attributes are available for every employee</a:t>
            </a:r>
            <a:r>
              <a:rPr lang="en-GB" sz="1600" dirty="0" smtClean="0">
                <a:effectLst/>
              </a:rPr>
              <a:t>:</a:t>
            </a:r>
          </a:p>
          <a:p>
            <a:r>
              <a:rPr lang="en-GB" sz="1600" dirty="0" smtClean="0">
                <a:effectLst/>
              </a:rPr>
              <a:t>Satisfaction Level</a:t>
            </a:r>
            <a:endParaRPr lang="en-GB" sz="1600" dirty="0" smtClean="0"/>
          </a:p>
          <a:p>
            <a:r>
              <a:rPr lang="en-GB" sz="1600" dirty="0" smtClean="0">
                <a:effectLst/>
              </a:rPr>
              <a:t>Last evaluation</a:t>
            </a:r>
            <a:endParaRPr lang="en-GB" sz="1600" dirty="0" smtClean="0"/>
          </a:p>
          <a:p>
            <a:r>
              <a:rPr lang="en-GB" sz="1600" dirty="0" smtClean="0">
                <a:effectLst/>
              </a:rPr>
              <a:t>Number </a:t>
            </a:r>
            <a:r>
              <a:rPr lang="en-GB" sz="1600" dirty="0">
                <a:effectLst/>
              </a:rPr>
              <a:t>of </a:t>
            </a:r>
            <a:r>
              <a:rPr lang="en-GB" sz="1600" dirty="0" smtClean="0">
                <a:effectLst/>
              </a:rPr>
              <a:t>projects</a:t>
            </a:r>
            <a:endParaRPr lang="en-GB" sz="1600" dirty="0" smtClean="0"/>
          </a:p>
          <a:p>
            <a:r>
              <a:rPr lang="en-GB" sz="1600" dirty="0" smtClean="0">
                <a:effectLst/>
              </a:rPr>
              <a:t>Average </a:t>
            </a:r>
            <a:r>
              <a:rPr lang="en-GB" sz="1600" dirty="0">
                <a:effectLst/>
              </a:rPr>
              <a:t>monthly </a:t>
            </a:r>
            <a:r>
              <a:rPr lang="en-GB" sz="1600" dirty="0" smtClean="0">
                <a:effectLst/>
              </a:rPr>
              <a:t>hours</a:t>
            </a:r>
            <a:endParaRPr lang="en-GB" sz="1600" dirty="0" smtClean="0"/>
          </a:p>
          <a:p>
            <a:r>
              <a:rPr lang="en-GB" sz="1600" dirty="0" smtClean="0">
                <a:effectLst/>
              </a:rPr>
              <a:t>Time </a:t>
            </a:r>
            <a:r>
              <a:rPr lang="en-GB" sz="1600" dirty="0">
                <a:effectLst/>
              </a:rPr>
              <a:t>spent at the </a:t>
            </a:r>
            <a:r>
              <a:rPr lang="en-GB" sz="1600" dirty="0" smtClean="0">
                <a:effectLst/>
              </a:rPr>
              <a:t>company</a:t>
            </a:r>
            <a:endParaRPr lang="en-GB" sz="1600" dirty="0" smtClean="0"/>
          </a:p>
          <a:p>
            <a:r>
              <a:rPr lang="en-GB" sz="1600" dirty="0" smtClean="0">
                <a:effectLst/>
              </a:rPr>
              <a:t>Whether </a:t>
            </a:r>
            <a:r>
              <a:rPr lang="en-GB" sz="1600" dirty="0">
                <a:effectLst/>
              </a:rPr>
              <a:t>they have had a work </a:t>
            </a:r>
            <a:r>
              <a:rPr lang="en-GB" sz="1600" dirty="0" smtClean="0">
                <a:effectLst/>
              </a:rPr>
              <a:t>accident</a:t>
            </a:r>
            <a:endParaRPr lang="en-GB" sz="1600" dirty="0" smtClean="0"/>
          </a:p>
          <a:p>
            <a:r>
              <a:rPr lang="en-GB" sz="1600" dirty="0" smtClean="0">
                <a:effectLst/>
              </a:rPr>
              <a:t>Whether </a:t>
            </a:r>
            <a:r>
              <a:rPr lang="en-GB" sz="1600" dirty="0">
                <a:effectLst/>
              </a:rPr>
              <a:t>they have had a promotion in the last 5 </a:t>
            </a:r>
            <a:r>
              <a:rPr lang="en-GB" sz="1600" dirty="0" smtClean="0">
                <a:effectLst/>
              </a:rPr>
              <a:t>years</a:t>
            </a:r>
            <a:endParaRPr lang="en-GB" sz="1600" dirty="0" smtClean="0"/>
          </a:p>
          <a:p>
            <a:r>
              <a:rPr lang="en-GB" sz="1600" dirty="0" smtClean="0">
                <a:effectLst/>
              </a:rPr>
              <a:t>Departments </a:t>
            </a:r>
            <a:endParaRPr lang="en-GB" sz="1600" dirty="0" smtClean="0"/>
          </a:p>
          <a:p>
            <a:r>
              <a:rPr lang="en-GB" sz="1600" dirty="0" smtClean="0">
                <a:effectLst/>
              </a:rPr>
              <a:t>Salary</a:t>
            </a:r>
            <a:endParaRPr lang="en-US" sz="1600" dirty="0"/>
          </a:p>
        </p:txBody>
      </p:sp>
    </p:spTree>
    <p:extLst>
      <p:ext uri="{BB962C8B-B14F-4D97-AF65-F5344CB8AC3E}">
        <p14:creationId xmlns:p14="http://schemas.microsoft.com/office/powerpoint/2010/main" val="3869163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tx1"/>
                </a:solidFill>
                <a:effectLst/>
              </a:rPr>
              <a:t>Problem Statement and Background</a:t>
            </a:r>
          </a:p>
        </p:txBody>
      </p:sp>
      <p:sp>
        <p:nvSpPr>
          <p:cNvPr id="3" name="Content Placeholder 2"/>
          <p:cNvSpPr>
            <a:spLocks noGrp="1"/>
          </p:cNvSpPr>
          <p:nvPr>
            <p:ph idx="1"/>
          </p:nvPr>
        </p:nvSpPr>
        <p:spPr>
          <a:xfrm>
            <a:off x="1104293" y="1334460"/>
            <a:ext cx="8946541" cy="4195481"/>
          </a:xfrm>
        </p:spPr>
        <p:txBody>
          <a:bodyPr/>
          <a:lstStyle/>
          <a:p>
            <a:pPr marL="0" indent="0">
              <a:buNone/>
            </a:pPr>
            <a:r>
              <a:rPr lang="en-GB" b="1" dirty="0" smtClean="0">
                <a:effectLst/>
              </a:rPr>
              <a:t>Objective</a:t>
            </a:r>
            <a:r>
              <a:rPr lang="en-GB" dirty="0" smtClean="0">
                <a:effectLst/>
              </a:rPr>
              <a:t>: </a:t>
            </a:r>
            <a:r>
              <a:rPr lang="en-US" dirty="0" smtClean="0">
                <a:effectLst/>
              </a:rPr>
              <a:t>Use </a:t>
            </a:r>
            <a:r>
              <a:rPr lang="en-US" dirty="0">
                <a:effectLst/>
              </a:rPr>
              <a:t>your analytics </a:t>
            </a:r>
            <a:r>
              <a:rPr lang="en-US" dirty="0" smtClean="0">
                <a:effectLst/>
              </a:rPr>
              <a:t>skills to </a:t>
            </a:r>
            <a:r>
              <a:rPr lang="en-GB" dirty="0">
                <a:effectLst/>
              </a:rPr>
              <a:t>help </a:t>
            </a:r>
            <a:r>
              <a:rPr lang="en-GB" dirty="0" smtClean="0">
                <a:effectLst/>
              </a:rPr>
              <a:t>the company by answering the following questions</a:t>
            </a:r>
            <a:r>
              <a:rPr lang="en-GB" dirty="0" smtClean="0">
                <a:effectLst/>
              </a:rPr>
              <a:t>.</a:t>
            </a:r>
            <a:endParaRPr lang="en-GB" dirty="0" smtClean="0">
              <a:effectLst/>
            </a:endParaRPr>
          </a:p>
          <a:p>
            <a:pPr>
              <a:lnSpc>
                <a:spcPct val="150000"/>
              </a:lnSpc>
            </a:pPr>
            <a:r>
              <a:rPr lang="en-GB" dirty="0" smtClean="0">
                <a:effectLst/>
              </a:rPr>
              <a:t>What type of employees are leaving?</a:t>
            </a:r>
          </a:p>
          <a:p>
            <a:pPr>
              <a:lnSpc>
                <a:spcPct val="150000"/>
              </a:lnSpc>
            </a:pPr>
            <a:r>
              <a:rPr lang="en-GB" dirty="0" smtClean="0">
                <a:effectLst/>
              </a:rPr>
              <a:t>Which employees are prone to leave next?</a:t>
            </a:r>
          </a:p>
          <a:p>
            <a:pPr>
              <a:lnSpc>
                <a:spcPct val="150000"/>
              </a:lnSpc>
            </a:pPr>
            <a:r>
              <a:rPr lang="en-GB" dirty="0" smtClean="0">
                <a:effectLst/>
              </a:rPr>
              <a:t>What are your recommendations?</a:t>
            </a:r>
            <a:endParaRPr lang="en-US" dirty="0"/>
          </a:p>
        </p:txBody>
      </p:sp>
    </p:spTree>
    <p:extLst>
      <p:ext uri="{BB962C8B-B14F-4D97-AF65-F5344CB8AC3E}">
        <p14:creationId xmlns:p14="http://schemas.microsoft.com/office/powerpoint/2010/main" val="2937682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422" y="1249878"/>
            <a:ext cx="5125156" cy="3242765"/>
          </a:xfrm>
          <a:prstGeom prst="rect">
            <a:avLst/>
          </a:prstGeom>
        </p:spPr>
      </p:pic>
      <p:sp>
        <p:nvSpPr>
          <p:cNvPr id="3" name="TextBox 2"/>
          <p:cNvSpPr txBox="1"/>
          <p:nvPr/>
        </p:nvSpPr>
        <p:spPr>
          <a:xfrm>
            <a:off x="880534" y="4774866"/>
            <a:ext cx="10430933" cy="1508105"/>
          </a:xfrm>
          <a:prstGeom prst="rect">
            <a:avLst/>
          </a:prstGeom>
          <a:noFill/>
        </p:spPr>
        <p:txBody>
          <a:bodyPr wrap="square" rtlCol="0">
            <a:spAutoFit/>
          </a:bodyPr>
          <a:lstStyle/>
          <a:p>
            <a:r>
              <a:rPr lang="en-GB" sz="1600" dirty="0"/>
              <a:t>Looking at the plot above you can see that for employees </a:t>
            </a:r>
            <a:r>
              <a:rPr lang="en-GB" sz="1600" dirty="0" smtClean="0"/>
              <a:t>that did not leave they have an average satisfaction level of about 0.67 while the employees that left the company have an average satisfaction level of 0.44</a:t>
            </a:r>
            <a:r>
              <a:rPr lang="en-GB" sz="1600" dirty="0"/>
              <a:t>. This shows </a:t>
            </a:r>
            <a:r>
              <a:rPr lang="en-GB" sz="1600" dirty="0" smtClean="0"/>
              <a:t>that the </a:t>
            </a:r>
            <a:r>
              <a:rPr lang="en-GB" sz="1600" dirty="0"/>
              <a:t>employees that left have on average a lower </a:t>
            </a:r>
            <a:r>
              <a:rPr lang="en-GB" sz="1600" dirty="0" smtClean="0"/>
              <a:t>satisfaction level </a:t>
            </a:r>
            <a:r>
              <a:rPr lang="en-GB" sz="1600" dirty="0"/>
              <a:t>than existing employees.</a:t>
            </a:r>
          </a:p>
          <a:p>
            <a:r>
              <a:rPr lang="en-GB" sz="1600" dirty="0"/>
              <a:t>This means that </a:t>
            </a:r>
            <a:r>
              <a:rPr lang="en-GB" sz="1600" dirty="0" smtClean="0"/>
              <a:t>satisfaction level is most </a:t>
            </a:r>
            <a:r>
              <a:rPr lang="en-GB" sz="1600" dirty="0"/>
              <a:t>likely </a:t>
            </a:r>
            <a:r>
              <a:rPr lang="en-GB" sz="1600" dirty="0" smtClean="0"/>
              <a:t> </a:t>
            </a:r>
            <a:r>
              <a:rPr lang="en-GB" sz="1600" dirty="0"/>
              <a:t>a factor of employee attrition.</a:t>
            </a:r>
          </a:p>
          <a:p>
            <a:endParaRPr lang="en-GB" sz="1200" dirty="0" smtClean="0"/>
          </a:p>
        </p:txBody>
      </p:sp>
      <p:sp>
        <p:nvSpPr>
          <p:cNvPr id="6" name="Title 1"/>
          <p:cNvSpPr txBox="1">
            <a:spLocks/>
          </p:cNvSpPr>
          <p:nvPr/>
        </p:nvSpPr>
        <p:spPr>
          <a:xfrm>
            <a:off x="919120" y="609600"/>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sz="3200" dirty="0" smtClean="0"/>
              <a:t>Data Visualisation and exploration</a:t>
            </a:r>
            <a:endParaRPr lang="en-US" sz="3200" dirty="0"/>
          </a:p>
        </p:txBody>
      </p:sp>
      <p:sp>
        <p:nvSpPr>
          <p:cNvPr id="4" name="TextBox 3"/>
          <p:cNvSpPr txBox="1"/>
          <p:nvPr/>
        </p:nvSpPr>
        <p:spPr>
          <a:xfrm>
            <a:off x="2237571" y="4154089"/>
            <a:ext cx="2248802" cy="338554"/>
          </a:xfrm>
          <a:prstGeom prst="rect">
            <a:avLst/>
          </a:prstGeom>
          <a:noFill/>
        </p:spPr>
        <p:txBody>
          <a:bodyPr wrap="square" rtlCol="0">
            <a:spAutoFit/>
          </a:bodyPr>
          <a:lstStyle/>
          <a:p>
            <a:r>
              <a:rPr lang="en-GB" sz="1600" dirty="0" smtClean="0">
                <a:cs typeface="Arial" panose="020B0604020202020204" pitchFamily="34" charset="0"/>
              </a:rPr>
              <a:t>CHART 1</a:t>
            </a:r>
            <a:endParaRPr lang="en-US" sz="1600" dirty="0">
              <a:cs typeface="Arial" panose="020B0604020202020204" pitchFamily="34" charset="0"/>
            </a:endParaRPr>
          </a:p>
        </p:txBody>
      </p:sp>
    </p:spTree>
    <p:extLst>
      <p:ext uri="{BB962C8B-B14F-4D97-AF65-F5344CB8AC3E}">
        <p14:creationId xmlns:p14="http://schemas.microsoft.com/office/powerpoint/2010/main" val="70471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983" y="1261640"/>
            <a:ext cx="5808034" cy="3432533"/>
          </a:xfrm>
          <a:prstGeom prst="rect">
            <a:avLst/>
          </a:prstGeom>
        </p:spPr>
      </p:pic>
      <p:sp>
        <p:nvSpPr>
          <p:cNvPr id="4" name="TextBox 3"/>
          <p:cNvSpPr txBox="1"/>
          <p:nvPr/>
        </p:nvSpPr>
        <p:spPr>
          <a:xfrm>
            <a:off x="496712" y="4865511"/>
            <a:ext cx="11198577" cy="2369880"/>
          </a:xfrm>
          <a:prstGeom prst="rect">
            <a:avLst/>
          </a:prstGeom>
          <a:noFill/>
        </p:spPr>
        <p:txBody>
          <a:bodyPr wrap="square" rtlCol="0">
            <a:spAutoFit/>
          </a:bodyPr>
          <a:lstStyle/>
          <a:p>
            <a:r>
              <a:rPr lang="en-GB" sz="1400" dirty="0" smtClean="0"/>
              <a:t>The above graph shows the proportion of employees that left based on the time spent in the company. We can see that people that spend 2 years in the company hardly leave. Then from people that spend 3 years until 5 years there is an increase in the proportion of leave. Then for people that spent 6 years there is a decrease from people that spent 5 years although still a significant proportion of people leave.  This indicates that the type of employees that usually leave are employees that have spent 3, 4, 5 and 6 years in the company.</a:t>
            </a:r>
          </a:p>
          <a:p>
            <a:endParaRPr lang="en-GB" sz="1400" dirty="0"/>
          </a:p>
          <a:p>
            <a:r>
              <a:rPr lang="en-GB" sz="1400" dirty="0" smtClean="0"/>
              <a:t>We can also see that no employee that has spent above 6 years left the company. We can conclude that employees that have spent more than 6 years in the company are less likely to leave.</a:t>
            </a:r>
          </a:p>
          <a:p>
            <a:endParaRPr lang="en-GB" sz="1200" dirty="0" smtClean="0"/>
          </a:p>
          <a:p>
            <a:endParaRPr lang="en-GB" sz="1200" dirty="0"/>
          </a:p>
          <a:p>
            <a:endParaRPr lang="en-GB" sz="1200" dirty="0"/>
          </a:p>
        </p:txBody>
      </p:sp>
      <p:sp>
        <p:nvSpPr>
          <p:cNvPr id="5" name="Title 1"/>
          <p:cNvSpPr txBox="1">
            <a:spLocks/>
          </p:cNvSpPr>
          <p:nvPr/>
        </p:nvSpPr>
        <p:spPr>
          <a:xfrm>
            <a:off x="913795" y="609600"/>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sz="3200" dirty="0"/>
              <a:t>Data Visualisation and exploration</a:t>
            </a:r>
            <a:endParaRPr lang="en-US" sz="3200" dirty="0"/>
          </a:p>
        </p:txBody>
      </p:sp>
      <p:sp>
        <p:nvSpPr>
          <p:cNvPr id="6" name="TextBox 5"/>
          <p:cNvSpPr txBox="1"/>
          <p:nvPr/>
        </p:nvSpPr>
        <p:spPr>
          <a:xfrm>
            <a:off x="1680359" y="4441288"/>
            <a:ext cx="2248802" cy="338554"/>
          </a:xfrm>
          <a:prstGeom prst="rect">
            <a:avLst/>
          </a:prstGeom>
          <a:noFill/>
        </p:spPr>
        <p:txBody>
          <a:bodyPr wrap="square" rtlCol="0">
            <a:spAutoFit/>
          </a:bodyPr>
          <a:lstStyle/>
          <a:p>
            <a:r>
              <a:rPr lang="en-GB" sz="1600" dirty="0" smtClean="0">
                <a:cs typeface="Arial" panose="020B0604020202020204" pitchFamily="34" charset="0"/>
              </a:rPr>
              <a:t>CHART 2</a:t>
            </a:r>
            <a:endParaRPr lang="en-US" sz="1600" dirty="0">
              <a:cs typeface="Arial" panose="020B0604020202020204" pitchFamily="34" charset="0"/>
            </a:endParaRPr>
          </a:p>
        </p:txBody>
      </p:sp>
    </p:spTree>
    <p:extLst>
      <p:ext uri="{BB962C8B-B14F-4D97-AF65-F5344CB8AC3E}">
        <p14:creationId xmlns:p14="http://schemas.microsoft.com/office/powerpoint/2010/main" val="1111796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025" y="1543369"/>
            <a:ext cx="4173300" cy="3110548"/>
          </a:xfrm>
          <a:prstGeom prst="rect">
            <a:avLst/>
          </a:prstGeom>
        </p:spPr>
      </p:pic>
      <p:sp>
        <p:nvSpPr>
          <p:cNvPr id="3" name="TextBox 2"/>
          <p:cNvSpPr txBox="1"/>
          <p:nvPr/>
        </p:nvSpPr>
        <p:spPr>
          <a:xfrm>
            <a:off x="967135" y="5264008"/>
            <a:ext cx="10152421" cy="1200329"/>
          </a:xfrm>
          <a:prstGeom prst="rect">
            <a:avLst/>
          </a:prstGeom>
          <a:noFill/>
        </p:spPr>
        <p:txBody>
          <a:bodyPr wrap="square" rtlCol="0">
            <a:spAutoFit/>
          </a:bodyPr>
          <a:lstStyle/>
          <a:p>
            <a:r>
              <a:rPr lang="en-GB" sz="1400" dirty="0" smtClean="0"/>
              <a:t>The above bar chart shows the average satisfaction level of all employees based on time spent in the company. </a:t>
            </a:r>
            <a:r>
              <a:rPr lang="en-GB" sz="1400" dirty="0"/>
              <a:t>We can see that employees who have spent 4 years have the lowest average </a:t>
            </a:r>
            <a:r>
              <a:rPr lang="en-GB" sz="1400" dirty="0" smtClean="0"/>
              <a:t>satisfaction levels </a:t>
            </a:r>
            <a:r>
              <a:rPr lang="en-GB" sz="1400" dirty="0"/>
              <a:t>of everyone in the company. </a:t>
            </a:r>
            <a:r>
              <a:rPr lang="en-GB" sz="1400" dirty="0" smtClean="0"/>
              <a:t> Also employees that have spent 3,5 and 6 also have lower satisfaction levels than other employees. This makes sense considering that employees in year 3,4,5 and 6 have the highest proportion of people that leave. </a:t>
            </a:r>
          </a:p>
          <a:p>
            <a:endParaRPr lang="en-US" sz="1600" dirty="0"/>
          </a:p>
        </p:txBody>
      </p:sp>
      <p:sp>
        <p:nvSpPr>
          <p:cNvPr id="4" name="Title 1"/>
          <p:cNvSpPr txBox="1">
            <a:spLocks/>
          </p:cNvSpPr>
          <p:nvPr/>
        </p:nvSpPr>
        <p:spPr>
          <a:xfrm>
            <a:off x="913795" y="609600"/>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sz="3200" dirty="0"/>
              <a:t>Data Visualisation and exploration</a:t>
            </a:r>
            <a:endParaRPr lang="en-US" sz="3200" dirty="0"/>
          </a:p>
        </p:txBody>
      </p:sp>
      <p:sp>
        <p:nvSpPr>
          <p:cNvPr id="5" name="TextBox 4"/>
          <p:cNvSpPr txBox="1"/>
          <p:nvPr/>
        </p:nvSpPr>
        <p:spPr>
          <a:xfrm>
            <a:off x="1923246" y="4315363"/>
            <a:ext cx="2248802" cy="338554"/>
          </a:xfrm>
          <a:prstGeom prst="rect">
            <a:avLst/>
          </a:prstGeom>
          <a:noFill/>
        </p:spPr>
        <p:txBody>
          <a:bodyPr wrap="square" rtlCol="0">
            <a:spAutoFit/>
          </a:bodyPr>
          <a:lstStyle/>
          <a:p>
            <a:r>
              <a:rPr lang="en-GB" sz="1600" dirty="0" smtClean="0">
                <a:cs typeface="Arial" panose="020B0604020202020204" pitchFamily="34" charset="0"/>
              </a:rPr>
              <a:t>CHART 3</a:t>
            </a:r>
            <a:endParaRPr lang="en-US" sz="1600" dirty="0">
              <a:cs typeface="Arial" panose="020B0604020202020204" pitchFamily="34" charset="0"/>
            </a:endParaRPr>
          </a:p>
        </p:txBody>
      </p:sp>
    </p:spTree>
    <p:extLst>
      <p:ext uri="{BB962C8B-B14F-4D97-AF65-F5344CB8AC3E}">
        <p14:creationId xmlns:p14="http://schemas.microsoft.com/office/powerpoint/2010/main" val="2071743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058" y="1935921"/>
            <a:ext cx="4613233" cy="2706430"/>
          </a:xfrm>
          <a:prstGeom prst="rect">
            <a:avLst/>
          </a:prstGeom>
        </p:spPr>
      </p:pic>
      <p:sp>
        <p:nvSpPr>
          <p:cNvPr id="3" name="TextBox 2"/>
          <p:cNvSpPr txBox="1"/>
          <p:nvPr/>
        </p:nvSpPr>
        <p:spPr>
          <a:xfrm>
            <a:off x="338668" y="4955822"/>
            <a:ext cx="11774310" cy="954107"/>
          </a:xfrm>
          <a:prstGeom prst="rect">
            <a:avLst/>
          </a:prstGeom>
          <a:noFill/>
        </p:spPr>
        <p:txBody>
          <a:bodyPr wrap="square" rtlCol="0">
            <a:spAutoFit/>
          </a:bodyPr>
          <a:lstStyle/>
          <a:p>
            <a:r>
              <a:rPr lang="en-GB" sz="1400" dirty="0" smtClean="0"/>
              <a:t>The bar chart shows the employees that were promoted in the last 5 years and the ones that were not. It then shows the proportion of them that left the company or </a:t>
            </a:r>
            <a:r>
              <a:rPr lang="en-GB" sz="1400" dirty="0"/>
              <a:t>stayed. For employees that were not promoted you can see that about 24.2% of them </a:t>
            </a:r>
            <a:r>
              <a:rPr lang="en-GB" sz="1400" dirty="0" smtClean="0"/>
              <a:t>left, </a:t>
            </a:r>
            <a:r>
              <a:rPr lang="en-GB" sz="1400" dirty="0"/>
              <a:t>while for employees who were promoted you can see that just about 6% left</a:t>
            </a:r>
            <a:r>
              <a:rPr lang="en-GB" sz="1400" dirty="0" smtClean="0"/>
              <a:t>. This shows that promotion is a factor for employee attrition as a higher percentage of people left if they were not promoted within the last 5 years.</a:t>
            </a:r>
            <a:endParaRPr lang="en-US" sz="1400" dirty="0"/>
          </a:p>
        </p:txBody>
      </p:sp>
      <p:sp>
        <p:nvSpPr>
          <p:cNvPr id="4" name="Title 1"/>
          <p:cNvSpPr txBox="1">
            <a:spLocks/>
          </p:cNvSpPr>
          <p:nvPr/>
        </p:nvSpPr>
        <p:spPr>
          <a:xfrm>
            <a:off x="913795" y="609600"/>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sz="3200" dirty="0"/>
              <a:t>Data Visualisation and exploration</a:t>
            </a:r>
            <a:endParaRPr lang="en-US" sz="3200" dirty="0"/>
          </a:p>
        </p:txBody>
      </p:sp>
      <p:sp>
        <p:nvSpPr>
          <p:cNvPr id="5" name="TextBox 4"/>
          <p:cNvSpPr txBox="1"/>
          <p:nvPr/>
        </p:nvSpPr>
        <p:spPr>
          <a:xfrm>
            <a:off x="1908958" y="4303797"/>
            <a:ext cx="2248802" cy="338554"/>
          </a:xfrm>
          <a:prstGeom prst="rect">
            <a:avLst/>
          </a:prstGeom>
          <a:noFill/>
        </p:spPr>
        <p:txBody>
          <a:bodyPr wrap="square" rtlCol="0">
            <a:spAutoFit/>
          </a:bodyPr>
          <a:lstStyle/>
          <a:p>
            <a:r>
              <a:rPr lang="en-GB" sz="1600" dirty="0" smtClean="0">
                <a:cs typeface="Arial" panose="020B0604020202020204" pitchFamily="34" charset="0"/>
              </a:rPr>
              <a:t>CHART 4</a:t>
            </a:r>
            <a:endParaRPr lang="en-US" sz="1600" dirty="0">
              <a:cs typeface="Arial" panose="020B0604020202020204" pitchFamily="34" charset="0"/>
            </a:endParaRPr>
          </a:p>
        </p:txBody>
      </p:sp>
    </p:spTree>
    <p:extLst>
      <p:ext uri="{BB962C8B-B14F-4D97-AF65-F5344CB8AC3E}">
        <p14:creationId xmlns:p14="http://schemas.microsoft.com/office/powerpoint/2010/main" val="3558309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298" y="1286199"/>
            <a:ext cx="5255404" cy="3663333"/>
          </a:xfrm>
          <a:prstGeom prst="rect">
            <a:avLst/>
          </a:prstGeom>
        </p:spPr>
      </p:pic>
      <p:sp>
        <p:nvSpPr>
          <p:cNvPr id="3" name="TextBox 2"/>
          <p:cNvSpPr txBox="1"/>
          <p:nvPr/>
        </p:nvSpPr>
        <p:spPr>
          <a:xfrm>
            <a:off x="913795" y="5215466"/>
            <a:ext cx="9810045" cy="1169551"/>
          </a:xfrm>
          <a:prstGeom prst="rect">
            <a:avLst/>
          </a:prstGeom>
          <a:noFill/>
        </p:spPr>
        <p:txBody>
          <a:bodyPr wrap="square" rtlCol="0">
            <a:spAutoFit/>
          </a:bodyPr>
          <a:lstStyle/>
          <a:p>
            <a:r>
              <a:rPr lang="en-GB" sz="1400" dirty="0" smtClean="0"/>
              <a:t>The box plot above shows the distribution of the average monthly hours of existing employees and employees that left. </a:t>
            </a:r>
            <a:r>
              <a:rPr lang="en-GB" sz="1400" dirty="0"/>
              <a:t>W</a:t>
            </a:r>
            <a:r>
              <a:rPr lang="en-GB" sz="1400" dirty="0" smtClean="0"/>
              <a:t>e can see that the </a:t>
            </a:r>
            <a:r>
              <a:rPr lang="en-GB" sz="1400" dirty="0"/>
              <a:t>average </a:t>
            </a:r>
            <a:r>
              <a:rPr lang="en-GB" sz="1400" dirty="0" smtClean="0"/>
              <a:t>for all </a:t>
            </a:r>
            <a:r>
              <a:rPr lang="en-GB" sz="1400" dirty="0"/>
              <a:t>employees that left is about 207 </a:t>
            </a:r>
            <a:r>
              <a:rPr lang="en-GB" sz="1400" dirty="0" smtClean="0"/>
              <a:t>hours, </a:t>
            </a:r>
            <a:r>
              <a:rPr lang="en-GB" sz="1400" dirty="0"/>
              <a:t>while for existing employees is about 199 hours. </a:t>
            </a:r>
            <a:endParaRPr lang="en-GB" sz="1400" dirty="0" smtClean="0"/>
          </a:p>
          <a:p>
            <a:endParaRPr lang="en-GB" sz="1400" dirty="0"/>
          </a:p>
          <a:p>
            <a:r>
              <a:rPr lang="en-GB" sz="1400" dirty="0" smtClean="0"/>
              <a:t>From this plot we can conclude </a:t>
            </a:r>
            <a:r>
              <a:rPr lang="en-GB" sz="1400" dirty="0"/>
              <a:t>that the employees who </a:t>
            </a:r>
            <a:r>
              <a:rPr lang="en-GB" sz="1400" dirty="0" smtClean="0"/>
              <a:t>left worked more hours on average than existing employees.</a:t>
            </a:r>
          </a:p>
        </p:txBody>
      </p:sp>
      <p:sp>
        <p:nvSpPr>
          <p:cNvPr id="4" name="Title 1"/>
          <p:cNvSpPr txBox="1">
            <a:spLocks/>
          </p:cNvSpPr>
          <p:nvPr/>
        </p:nvSpPr>
        <p:spPr>
          <a:xfrm>
            <a:off x="913795" y="609600"/>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sz="3200" dirty="0"/>
              <a:t>Data Visualisation and exploration</a:t>
            </a:r>
            <a:endParaRPr lang="en-US" sz="3200" dirty="0"/>
          </a:p>
        </p:txBody>
      </p:sp>
      <p:sp>
        <p:nvSpPr>
          <p:cNvPr id="5" name="TextBox 4"/>
          <p:cNvSpPr txBox="1"/>
          <p:nvPr/>
        </p:nvSpPr>
        <p:spPr>
          <a:xfrm>
            <a:off x="1723221" y="4610978"/>
            <a:ext cx="2248802" cy="338554"/>
          </a:xfrm>
          <a:prstGeom prst="rect">
            <a:avLst/>
          </a:prstGeom>
          <a:noFill/>
        </p:spPr>
        <p:txBody>
          <a:bodyPr wrap="square" rtlCol="0">
            <a:spAutoFit/>
          </a:bodyPr>
          <a:lstStyle/>
          <a:p>
            <a:r>
              <a:rPr lang="en-GB" sz="1600" dirty="0" smtClean="0">
                <a:cs typeface="Arial" panose="020B0604020202020204" pitchFamily="34" charset="0"/>
              </a:rPr>
              <a:t>CHART 5</a:t>
            </a:r>
            <a:endParaRPr lang="en-US" sz="1600" dirty="0">
              <a:cs typeface="Arial" panose="020B0604020202020204" pitchFamily="34" charset="0"/>
            </a:endParaRPr>
          </a:p>
        </p:txBody>
      </p:sp>
    </p:spTree>
    <p:extLst>
      <p:ext uri="{BB962C8B-B14F-4D97-AF65-F5344CB8AC3E}">
        <p14:creationId xmlns:p14="http://schemas.microsoft.com/office/powerpoint/2010/main" val="4280038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1331</TotalTime>
  <Words>1039</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Ion</vt:lpstr>
      <vt:lpstr>UTIVA BIG DATA ANALYTICS WITH PYTHON</vt:lpstr>
      <vt:lpstr>Capstone Project</vt:lpstr>
      <vt:lpstr>Problem Statement and Background</vt:lpstr>
      <vt:lpstr>Problem Statement and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PREDICTIONS</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Utiva big data analytics with python</dc:title>
  <dc:creator>MONIORH DANAGOGO</dc:creator>
  <cp:lastModifiedBy>MONIORH DANAGOGO</cp:lastModifiedBy>
  <cp:revision>53</cp:revision>
  <dcterms:created xsi:type="dcterms:W3CDTF">2020-11-14T18:21:35Z</dcterms:created>
  <dcterms:modified xsi:type="dcterms:W3CDTF">2020-11-16T23:48:03Z</dcterms:modified>
</cp:coreProperties>
</file>