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Series 1</c:v>
                </c:pt>
              </c:strCache>
            </c:strRef>
          </c:tx>
          <c:spPr>
            <a:solidFill>
              <a:schemeClr val="accent2"/>
            </a:solidFill>
            <a:ln>
              <a:noFill/>
            </a:ln>
            <a:effectLst/>
          </c:spPr>
          <c:invertIfNegative val="0"/>
          <c:cat>
            <c:strRef>
              <c:f>Sheet1!$B$1:$D$1</c:f>
              <c:strCache>
                <c:ptCount val="3"/>
                <c:pt idx="0">
                  <c:v>Category 1</c:v>
                </c:pt>
                <c:pt idx="1">
                  <c:v>Category 2</c:v>
                </c:pt>
                <c:pt idx="2">
                  <c:v>Category 3</c:v>
                </c:pt>
              </c:strCache>
            </c:strRef>
          </c:cat>
          <c:val>
            <c:numRef>
              <c:f>Sheet1!$B$2:$D$2</c:f>
              <c:numCache>
                <c:formatCode>General</c:formatCode>
                <c:ptCount val="3"/>
                <c:pt idx="0">
                  <c:v>9.0</c:v>
                </c:pt>
                <c:pt idx="1">
                  <c:v>7.0</c:v>
                </c:pt>
                <c:pt idx="2">
                  <c:v>4.0</c:v>
                </c:pt>
              </c:numCache>
            </c:numRef>
          </c:val>
        </c:ser>
        <c:ser>
          <c:idx val="1"/>
          <c:order val="1"/>
          <c:tx>
            <c:strRef>
              <c:f>Sheet1!$A$3</c:f>
              <c:strCache>
                <c:ptCount val="1"/>
                <c:pt idx="0">
                  <c:v>Series 2</c:v>
                </c:pt>
              </c:strCache>
            </c:strRef>
          </c:tx>
          <c:spPr>
            <a:solidFill>
              <a:schemeClr val="accent4"/>
            </a:solidFill>
            <a:ln>
              <a:noFill/>
            </a:ln>
            <a:effectLst/>
          </c:spPr>
          <c:invertIfNegative val="0"/>
          <c:cat>
            <c:strRef>
              <c:f>Sheet1!$B$1:$D$1</c:f>
              <c:strCache>
                <c:ptCount val="3"/>
                <c:pt idx="0">
                  <c:v>Category 1</c:v>
                </c:pt>
                <c:pt idx="1">
                  <c:v>Category 2</c:v>
                </c:pt>
                <c:pt idx="2">
                  <c:v>Category 3</c:v>
                </c:pt>
              </c:strCache>
            </c:strRef>
          </c:cat>
          <c:val>
            <c:numRef>
              <c:f>Sheet1!$B$3:$D$3</c:f>
              <c:numCache>
                <c:formatCode>General</c:formatCode>
                <c:ptCount val="3"/>
                <c:pt idx="0">
                  <c:v>5.0</c:v>
                </c:pt>
                <c:pt idx="1">
                  <c:v>7.0</c:v>
                </c:pt>
                <c:pt idx="2">
                  <c:v>6.0</c:v>
                </c:pt>
              </c:numCache>
            </c:numRef>
          </c:val>
        </c:ser>
        <c:ser>
          <c:idx val="2"/>
          <c:order val="2"/>
          <c:tx>
            <c:strRef>
              <c:f>Sheet1!$A$4</c:f>
              <c:strCache>
                <c:ptCount val="1"/>
                <c:pt idx="0">
                  <c:v>Series 3</c:v>
                </c:pt>
              </c:strCache>
            </c:strRef>
          </c:tx>
          <c:spPr>
            <a:solidFill>
              <a:schemeClr val="accent6"/>
            </a:solidFill>
            <a:ln>
              <a:noFill/>
            </a:ln>
            <a:effectLst/>
          </c:spPr>
          <c:invertIfNegative val="0"/>
          <c:cat>
            <c:strRef>
              <c:f>Sheet1!$B$1:$D$1</c:f>
              <c:strCache>
                <c:ptCount val="3"/>
                <c:pt idx="0">
                  <c:v>Category 1</c:v>
                </c:pt>
                <c:pt idx="1">
                  <c:v>Category 2</c:v>
                </c:pt>
                <c:pt idx="2">
                  <c:v>Category 3</c:v>
                </c:pt>
              </c:strCache>
            </c:strRef>
          </c:cat>
          <c:val>
            <c:numRef>
              <c:f>Sheet1!$B$4:$D$4</c:f>
              <c:numCache>
                <c:formatCode>General</c:formatCode>
                <c:ptCount val="3"/>
                <c:pt idx="0">
                  <c:v>7.0</c:v>
                </c:pt>
                <c:pt idx="1">
                  <c:v>4.0</c:v>
                </c:pt>
                <c:pt idx="2">
                  <c:v>8.0</c:v>
                </c:pt>
              </c:numCache>
            </c:numRef>
          </c:val>
        </c:ser>
        <c:dLbls>
          <c:showLegendKey val="0"/>
          <c:showVal val="0"/>
          <c:showCatName val="0"/>
          <c:showSerName val="0"/>
          <c:showPercent val="0"/>
          <c:showBubbleSize val="0"/>
        </c:dLbls>
        <c:gapWidth val="219"/>
        <c:overlap val="-27"/>
        <c:axId val="154030544"/>
        <c:axId val="399923468"/>
      </c:barChart>
      <c:catAx>
        <c:axId val="1540305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9923468"/>
        <c:crosses val="autoZero"/>
        <c:auto val="1"/>
        <c:lblAlgn val="ctr"/>
        <c:lblOffset val="100"/>
        <c:noMultiLvlLbl val="0"/>
      </c:catAx>
      <c:valAx>
        <c:axId val="3999234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030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1.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457909" y="2324099"/>
            <a:ext cx="8610600" cy="1869440"/>
          </a:xfrm>
          <a:prstGeom prst="rect"/>
          <a:noFill/>
        </p:spPr>
        <p:txBody>
          <a:bodyPr rtlCol="0" wrap="square">
            <a:spAutoFit/>
          </a:bodyPr>
          <a:p>
            <a:r>
              <a:rPr sz="2400" lang="en-US"/>
              <a:t>STUDENT NAME:</a:t>
            </a:r>
            <a:r>
              <a:rPr altLang="en-GB" sz="2400" lang="en-US"/>
              <a:t> </a:t>
            </a:r>
            <a:r>
              <a:rPr altLang="en-GB" b="1" sz="2400" lang="en-US"/>
              <a:t>J</a:t>
            </a:r>
            <a:r>
              <a:rPr altLang="en-GB" b="1" sz="2400" lang="en-US"/>
              <a:t>.</a:t>
            </a:r>
            <a:r>
              <a:rPr altLang="en-GB" b="1" sz="2400" lang="en-US"/>
              <a:t>Y</a:t>
            </a:r>
            <a:r>
              <a:rPr altLang="en-GB" b="1" sz="2400" lang="en-US"/>
              <a:t>o</a:t>
            </a:r>
            <a:r>
              <a:rPr altLang="en-GB" b="1" sz="2400" lang="en-US"/>
              <a:t>g</a:t>
            </a:r>
            <a:r>
              <a:rPr altLang="en-GB" b="1" sz="2400" lang="en-US"/>
              <a:t>e</a:t>
            </a:r>
            <a:r>
              <a:rPr altLang="en-GB" b="1" sz="2400" lang="en-US"/>
              <a:t>s</a:t>
            </a:r>
            <a:r>
              <a:rPr altLang="en-GB" b="1" sz="2400" lang="en-US"/>
              <a:t>h</a:t>
            </a:r>
            <a:r>
              <a:rPr altLang="en-GB" b="1" sz="2400" lang="en-US"/>
              <a:t>w</a:t>
            </a:r>
            <a:r>
              <a:rPr altLang="en-GB" b="1" sz="2400" lang="en-US"/>
              <a:t>a</a:t>
            </a:r>
            <a:r>
              <a:rPr altLang="en-GB" b="1" sz="2400" lang="en-US"/>
              <a:t>r</a:t>
            </a:r>
            <a:r>
              <a:rPr altLang="en-GB" b="1" sz="2400" lang="en-US"/>
              <a:t>i</a:t>
            </a:r>
            <a:endParaRPr dirty="0" sz="2400" lang="en-US"/>
          </a:p>
          <a:p>
            <a:r>
              <a:rPr dirty="0" sz="2400" lang="en-US"/>
              <a:t>REGISTER NO</a:t>
            </a:r>
            <a:r>
              <a:rPr dirty="0" sz="2400" lang="en-US"/>
              <a:t>:</a:t>
            </a:r>
            <a:r>
              <a:rPr dirty="0" sz="2400" lang="en-US"/>
              <a:t> </a:t>
            </a:r>
            <a:r>
              <a:rPr dirty="0" sz="2400" lang="en-US"/>
              <a:t>asunm1101222002</a:t>
            </a:r>
            <a:r>
              <a:rPr dirty="0" sz="2400" lang="en-US"/>
              <a:t>3</a:t>
            </a:r>
            <a:r>
              <a:rPr dirty="0" sz="2400" lang="en-US"/>
              <a:t>8</a:t>
            </a:r>
            <a:endParaRPr altLang="en-US" lang="zh-CN"/>
          </a:p>
          <a:p>
            <a:r>
              <a:rPr dirty="0" sz="2400" lang="en-US"/>
              <a:t>DEPARTMENT:</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c</a:t>
            </a:r>
            <a:r>
              <a:rPr altLang="en-GB" dirty="0" sz="2400" lang="en-US"/>
              <a:t>o</a:t>
            </a:r>
            <a:r>
              <a:rPr altLang="en-GB" dirty="0" sz="2400" lang="en-US"/>
              <a:t>r</a:t>
            </a:r>
            <a:r>
              <a:rPr altLang="en-GB" dirty="0" sz="2400" lang="en-US"/>
              <a:t>porate </a:t>
            </a:r>
            <a:r>
              <a:rPr altLang="en-GB" dirty="0" sz="2400" lang="en-US"/>
              <a:t>secretaryship </a:t>
            </a:r>
            <a:endParaRPr altLang="en-US" lang="zh-CN"/>
          </a:p>
          <a:p>
            <a:r>
              <a:rPr dirty="0" sz="2400" lang="en-US"/>
              <a:t>COLLEGE</a:t>
            </a:r>
            <a:r>
              <a:rPr altLang="en-GB" dirty="0" sz="2400" lang="en-US"/>
              <a:t>:</a:t>
            </a:r>
            <a:r>
              <a:rPr altLang="en-GB" dirty="0" sz="2400" lang="en-US"/>
              <a:t> </a:t>
            </a:r>
            <a:r>
              <a:rPr altLang="en-GB" dirty="0" sz="2400" lang="en-US"/>
              <a:t>D</a:t>
            </a:r>
            <a:r>
              <a:rPr altLang="en-GB" dirty="0" sz="2400" lang="en-US"/>
              <a:t> </a:t>
            </a:r>
            <a:r>
              <a:rPr altLang="en-GB" dirty="0" sz="2400" lang="en-US"/>
              <a:t>R</a:t>
            </a:r>
            <a:r>
              <a:rPr altLang="en-GB" dirty="0" sz="2400" lang="en-US"/>
              <a:t> </a:t>
            </a:r>
            <a:r>
              <a:rPr altLang="en-GB" dirty="0" sz="2400" lang="en-US"/>
              <a:t>B</a:t>
            </a:r>
            <a:r>
              <a:rPr altLang="en-GB" dirty="0" sz="2400" lang="en-US"/>
              <a:t> </a:t>
            </a:r>
            <a:r>
              <a:rPr altLang="en-GB" dirty="0" sz="2400" lang="en-US"/>
              <a:t>C</a:t>
            </a:r>
            <a:r>
              <a:rPr altLang="en-GB" dirty="0" sz="2400" lang="en-US"/>
              <a:t> </a:t>
            </a:r>
            <a:r>
              <a:rPr altLang="en-GB" dirty="0" sz="2400" lang="en-US"/>
              <a:t>C</a:t>
            </a:r>
            <a:r>
              <a:rPr altLang="en-GB" dirty="0" sz="2400" lang="en-US"/>
              <a:t> </a:t>
            </a:r>
            <a:r>
              <a:rPr altLang="en-GB" dirty="0" sz="2400" lang="en-US"/>
              <a:t>C</a:t>
            </a:r>
            <a:r>
              <a:rPr altLang="en-GB" dirty="0" sz="2400" lang="en-US"/>
              <a:t> </a:t>
            </a:r>
            <a:r>
              <a:rPr altLang="en-GB" dirty="0" sz="2400" lang="en-US"/>
              <a:t>H</a:t>
            </a:r>
            <a:r>
              <a:rPr altLang="en-GB" dirty="0" sz="2400" lang="en-US"/>
              <a:t>I</a:t>
            </a:r>
            <a:r>
              <a:rPr altLang="en-GB" dirty="0" sz="2400" lang="en-US"/>
              <a:t>N</a:t>
            </a:r>
            <a:r>
              <a:rPr altLang="en-GB" dirty="0" sz="2400" lang="en-US"/>
              <a:t>D</a:t>
            </a:r>
            <a:r>
              <a:rPr altLang="en-GB" dirty="0" sz="2400" lang="en-US"/>
              <a:t>H</a:t>
            </a:r>
            <a:r>
              <a:rPr altLang="en-GB" dirty="0" sz="2400" lang="en-US"/>
              <a:t>U</a:t>
            </a:r>
            <a:r>
              <a:rPr altLang="en-GB" dirty="0" sz="2400" lang="en-US"/>
              <a:t> </a:t>
            </a:r>
            <a:r>
              <a:rPr altLang="en-GB" dirty="0" sz="2400" lang="en-US"/>
              <a:t>C</a:t>
            </a:r>
            <a:r>
              <a:rPr altLang="en-GB" dirty="0" sz="2400" lang="en-US"/>
              <a:t>O</a:t>
            </a:r>
            <a:r>
              <a:rPr altLang="en-GB" dirty="0" sz="2400" lang="en-US"/>
              <a:t>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2200492" y="1375409"/>
            <a:ext cx="7164751" cy="4282441"/>
          </a:xfrm>
          <a:prstGeom prst="rect"/>
        </p:spPr>
        <p:txBody>
          <a:bodyPr rtlCol="0" wrap="square">
            <a:spAutoFit/>
          </a:bodyPr>
          <a:p>
            <a:r>
              <a:rPr sz="2800" lang="en-GB">
                <a:solidFill>
                  <a:srgbClr val="000000"/>
                </a:solidFill>
              </a:rPr>
              <a:t>1. </a:t>
            </a:r>
            <a:r>
              <a:rPr b="1" sz="2800" lang="en-GB">
                <a:solidFill>
                  <a:srgbClr val="000000"/>
                </a:solidFill>
              </a:rPr>
              <a:t>Data:</a:t>
            </a:r>
            <a:r>
              <a:rPr sz="2800" lang="en-GB">
                <a:solidFill>
                  <a:srgbClr val="000000"/>
                </a:solidFill>
              </a:rPr>
              <a:t>Organize metrics per employee.</a:t>
            </a:r>
            <a:endParaRPr sz="2800" lang="en-GB">
              <a:solidFill>
                <a:srgbClr val="000000"/>
              </a:solidFill>
            </a:endParaRPr>
          </a:p>
          <a:p>
            <a:r>
              <a:rPr sz="2800" lang="en-GB">
                <a:solidFill>
                  <a:srgbClr val="000000"/>
                </a:solidFill>
              </a:rPr>
              <a:t>
2. </a:t>
            </a:r>
            <a:r>
              <a:rPr b="1" sz="2800" lang="en-GB">
                <a:solidFill>
                  <a:srgbClr val="000000"/>
                </a:solidFill>
              </a:rPr>
              <a:t>Analysis:</a:t>
            </a:r>
            <a:r>
              <a:rPr sz="2800" lang="en-GB">
                <a:solidFill>
                  <a:srgbClr val="000000"/>
                </a:solidFill>
              </a:rPr>
              <a:t>Use pivot tables and basic stats.</a:t>
            </a:r>
            <a:endParaRPr sz="2800" lang="en-GB">
              <a:solidFill>
                <a:srgbClr val="000000"/>
              </a:solidFill>
            </a:endParaRPr>
          </a:p>
          <a:p>
            <a:r>
              <a:rPr sz="2800" lang="en-GB">
                <a:solidFill>
                  <a:srgbClr val="000000"/>
                </a:solidFill>
              </a:rPr>
              <a:t>
3. </a:t>
            </a:r>
            <a:r>
              <a:rPr b="1" sz="2800" lang="en-GB">
                <a:solidFill>
                  <a:srgbClr val="000000"/>
                </a:solidFill>
              </a:rPr>
              <a:t>Modeling:</a:t>
            </a:r>
            <a:r>
              <a:rPr sz="2800" lang="en-GB">
                <a:solidFill>
                  <a:srgbClr val="000000"/>
                </a:solidFill>
              </a:rPr>
              <a:t>Apply regression or trend analysis.</a:t>
            </a:r>
            <a:endParaRPr sz="2800" lang="en-GB">
              <a:solidFill>
                <a:srgbClr val="000000"/>
              </a:solidFill>
            </a:endParaRPr>
          </a:p>
          <a:p>
            <a:r>
              <a:rPr sz="2800" lang="en-GB">
                <a:solidFill>
                  <a:srgbClr val="000000"/>
                </a:solidFill>
              </a:rPr>
              <a:t>
4.</a:t>
            </a:r>
            <a:r>
              <a:rPr b="1" sz="2800" lang="en-GB">
                <a:solidFill>
                  <a:srgbClr val="000000"/>
                </a:solidFill>
              </a:rPr>
              <a:t> Visualize: </a:t>
            </a:r>
            <a:r>
              <a:rPr sz="2800" lang="en-GB">
                <a:solidFill>
                  <a:srgbClr val="000000"/>
                </a:solidFill>
              </a:rPr>
              <a:t>Create charts and dashboards.</a:t>
            </a:r>
            <a:endParaRPr sz="2800" lang="en-GB">
              <a:solidFill>
                <a:srgbClr val="000000"/>
              </a:solidFill>
            </a:endParaRPr>
          </a:p>
          <a:p>
            <a:r>
              <a:rPr sz="2800" lang="en-GB">
                <a:solidFill>
                  <a:srgbClr val="000000"/>
                </a:solidFill>
              </a:rPr>
              <a:t>
5. </a:t>
            </a:r>
            <a:r>
              <a:rPr b="1" sz="2800" lang="en-GB">
                <a:solidFill>
                  <a:srgbClr val="000000"/>
                </a:solidFill>
              </a:rPr>
              <a:t>Report:</a:t>
            </a:r>
            <a:r>
              <a:rPr sz="2800" lang="en-GB">
                <a:solidFill>
                  <a:srgbClr val="000000"/>
                </a:solidFill>
              </a:rPr>
              <a:t>Summarize insights and actions.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973897" y="2019300"/>
            <a:ext cx="4230389" cy="4282439"/>
          </a:xfrm>
          <a:prstGeom prst="rect"/>
        </p:spPr>
        <p:txBody>
          <a:bodyPr rtlCol="0" wrap="square">
            <a:spAutoFit/>
          </a:bodyPr>
          <a:p>
            <a:r>
              <a:rPr sz="2800" lang="en-GB">
                <a:solidFill>
                  <a:srgbClr val="000000"/>
                </a:solidFill>
              </a:rPr>
              <a:t>Insights: Performance trends and patterns.Predictions: Future performance forecasts.Visuals: Charts and dashboards.Recommendations: Actionable performance improvements.</a:t>
            </a:r>
            <a:endParaRPr sz="2800" lang="en-GB">
              <a:solidFill>
                <a:srgbClr val="000000"/>
              </a:solidFill>
            </a:endParaRPr>
          </a:p>
        </p:txBody>
      </p:sp>
      <p:graphicFrame>
        <p:nvGraphicFramePr>
          <p:cNvPr id="4194304" name=""/>
          <p:cNvGraphicFramePr>
            <a:graphicFrameLocks/>
          </p:cNvGraphicFramePr>
          <p:nvPr/>
        </p:nvGraphicFramePr>
        <p:xfrm>
          <a:off x="3617555" y="10857444"/>
          <a:ext cx="8229600" cy="4521200"/>
        </p:xfrm>
        <a:graphic>
          <a:graphicData uri="http://schemas.openxmlformats.org/drawingml/2006/chart">
            <c:chart xmlns:c="http://schemas.openxmlformats.org/drawingml/2006/chart" xmlns:r="http://schemas.openxmlformats.org/officeDocument/2006/relationships" r:id="rId1"/>
          </a:graphicData>
        </a:graphic>
      </p:graphicFrame>
      <p:pic>
        <p:nvPicPr>
          <p:cNvPr id="2097168" name=""/>
          <p:cNvPicPr>
            <a:picLocks/>
          </p:cNvPicPr>
          <p:nvPr/>
        </p:nvPicPr>
        <p:blipFill>
          <a:blip xmlns:r="http://schemas.openxmlformats.org/officeDocument/2006/relationships" r:embed="rId3"/>
          <a:stretch>
            <a:fillRect/>
          </a:stretch>
        </p:blipFill>
        <p:spPr>
          <a:xfrm rot="0">
            <a:off x="5764171" y="-180609"/>
            <a:ext cx="3936369" cy="325686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3300997" y="1757478"/>
            <a:ext cx="3504973" cy="3025139"/>
          </a:xfrm>
          <a:prstGeom prst="rect"/>
        </p:spPr>
        <p:txBody>
          <a:bodyPr rtlCol="0" wrap="square">
            <a:spAutoFit/>
          </a:bodyPr>
          <a:p>
            <a:r>
              <a:rPr sz="2800" lang="en-GB">
                <a:solidFill>
                  <a:srgbClr val="000000"/>
                </a:solidFill>
              </a:rPr>
              <a:t> Excel modeling reveals performance trends, forecasts future outcomes, and supports data-driven improvements.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2838450" y="-4476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336359" y="2123271"/>
            <a:ext cx="8474391" cy="751840"/>
          </a:xfrm>
          <a:prstGeom prst="rect"/>
          <a:noFill/>
        </p:spPr>
        <p:txBody>
          <a:bodyPr rtlCol="0" wrap="square">
            <a:spAutoFit/>
          </a:bodyPr>
          <a:p>
            <a:r>
              <a:rPr altLang="en-GB" b="1" dirty="0" sz="4400" lang="en-US">
                <a:solidFill>
                  <a:srgbClr val="0F0F0F"/>
                </a:solidFill>
                <a:latin typeface="Times New Roman" panose="02020603050405020304" pitchFamily="18" charset="0"/>
                <a:cs typeface="Times New Roman" panose="02020603050405020304" pitchFamily="18" charset="0"/>
              </a:rPr>
              <a:t>D</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p</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rtment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lang="en-US" spc="15"/>
              <a:t>NDA </a:t>
            </a:r>
            <a:endParaRPr altLang="en-US" lang="zh-CN"/>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102224" y="1041533"/>
            <a:ext cx="5436782"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lang="en-US" spc="10"/>
              <a:t>N</a:t>
            </a:r>
            <a:r>
              <a:rPr dirty="0" sz="4250" spc="10"/>
              <a:t>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76669" y="1857374"/>
            <a:ext cx="6353230" cy="3025140"/>
          </a:xfrm>
          <a:prstGeom prst="rect"/>
        </p:spPr>
        <p:txBody>
          <a:bodyPr rtlCol="0" wrap="square">
            <a:spAutoFit/>
          </a:bodyPr>
          <a:p>
            <a:r>
              <a:rPr sz="2800" lang="en-GB">
                <a:solidFill>
                  <a:srgbClr val="000000"/>
                </a:solidFill>
              </a:rPr>
              <a:t>The company needs to analyse inconsistent employee performance across departments. Using Excel, this analysis will consolidate data, apply key metrics, and provide insights to improve productivity and inform management decisions.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2133600"/>
            <a:ext cx="5225523" cy="3025140"/>
          </a:xfrm>
          <a:prstGeom prst="rect"/>
        </p:spPr>
        <p:txBody>
          <a:bodyPr rtlCol="0" wrap="square">
            <a:spAutoFit/>
          </a:bodyPr>
          <a:p>
            <a:r>
              <a:rPr sz="2800" lang="en-GB">
                <a:solidFill>
                  <a:srgbClr val="000000"/>
                </a:solidFill>
              </a:rPr>
              <a:t>This project involves using Excel to analyse employee performance data, identify trends, and provide actionable insights to improve productivity and guide management decisions.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509262" y="1537335"/>
            <a:ext cx="7724217" cy="5120640"/>
          </a:xfrm>
          <a:prstGeom prst="rect"/>
        </p:spPr>
        <p:txBody>
          <a:bodyPr rtlCol="0" wrap="square">
            <a:spAutoFit/>
          </a:bodyPr>
          <a:p>
            <a:r>
              <a:rPr b="1" sz="2800" lang="en-GB">
                <a:solidFill>
                  <a:srgbClr val="9933FF"/>
                </a:solidFill>
              </a:rPr>
              <a:t>HR Managers:</a:t>
            </a:r>
            <a:r>
              <a:rPr sz="2800" lang="en-GB">
                <a:solidFill>
                  <a:srgbClr val="000000"/>
                </a:solidFill>
              </a:rPr>
              <a:t> To track and evaluate employee performance.</a:t>
            </a:r>
            <a:endParaRPr sz="2800" lang="en-GB">
              <a:solidFill>
                <a:srgbClr val="000000"/>
              </a:solidFill>
            </a:endParaRPr>
          </a:p>
          <a:p>
            <a:endParaRPr sz="2800" lang="en-GB">
              <a:solidFill>
                <a:srgbClr val="000000"/>
              </a:solidFill>
            </a:endParaRPr>
          </a:p>
          <a:p>
            <a:r>
              <a:rPr b="1" sz="2800" lang="en-GB">
                <a:solidFill>
                  <a:srgbClr val="9933FF"/>
                </a:solidFill>
              </a:rPr>
              <a:t>Department Heads:</a:t>
            </a:r>
            <a:r>
              <a:rPr sz="2800" lang="en-GB">
                <a:solidFill>
                  <a:srgbClr val="000000"/>
                </a:solidFill>
              </a:rPr>
              <a:t> To identify team strengths and areas for improvement.</a:t>
            </a:r>
            <a:endParaRPr sz="2800" lang="en-GB">
              <a:solidFill>
                <a:srgbClr val="000000"/>
              </a:solidFill>
            </a:endParaRPr>
          </a:p>
          <a:p>
            <a:endParaRPr sz="2800" lang="en-GB">
              <a:solidFill>
                <a:srgbClr val="000000"/>
              </a:solidFill>
            </a:endParaRPr>
          </a:p>
          <a:p>
            <a:r>
              <a:rPr b="1" sz="2800" lang="en-GB">
                <a:solidFill>
                  <a:srgbClr val="9933FF"/>
                </a:solidFill>
              </a:rPr>
              <a:t>Senior Management:</a:t>
            </a:r>
            <a:r>
              <a:rPr sz="2800" lang="en-GB">
                <a:solidFill>
                  <a:srgbClr val="000000"/>
                </a:solidFill>
              </a:rPr>
              <a:t> To make data-driven decisions on workforce development and incentives.</a:t>
            </a:r>
            <a:endParaRPr sz="2800" lang="en-GB">
              <a:solidFill>
                <a:srgbClr val="000000"/>
              </a:solidFill>
            </a:endParaRPr>
          </a:p>
          <a:p>
            <a:endParaRPr sz="2800" lang="en-GB">
              <a:solidFill>
                <a:srgbClr val="9933FF"/>
              </a:solidFill>
            </a:endParaRPr>
          </a:p>
          <a:p>
            <a:r>
              <a:rPr b="1" sz="2800" lang="en-GB">
                <a:solidFill>
                  <a:srgbClr val="9933FF"/>
                </a:solidFill>
              </a:rPr>
              <a:t>Employees:</a:t>
            </a:r>
            <a:r>
              <a:rPr sz="2800" lang="en-GB">
                <a:solidFill>
                  <a:srgbClr val="000000"/>
                </a:solidFill>
              </a:rPr>
              <a:t> To receive feedback and understand performance expectations.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332363" y="1695450"/>
            <a:ext cx="7021187" cy="4282440"/>
          </a:xfrm>
          <a:prstGeom prst="rect"/>
        </p:spPr>
        <p:txBody>
          <a:bodyPr rtlCol="0" wrap="square">
            <a:spAutoFit/>
          </a:bodyPr>
          <a:p>
            <a:r>
              <a:rPr b="1" sz="2800" lang="en-GB">
                <a:solidFill>
                  <a:srgbClr val="D66565"/>
                </a:solidFill>
              </a:rPr>
              <a:t>Our Solution:</a:t>
            </a:r>
            <a:r>
              <a:rPr sz="2800" lang="en-GB">
                <a:solidFill>
                  <a:srgbClr val="000000"/>
                </a:solidFill>
              </a:rPr>
              <a:t>
An Excel tool for consolidating and analyzing employee performance data.
</a:t>
            </a:r>
            <a:r>
              <a:rPr b="1" sz="2800" lang="en-GB">
                <a:solidFill>
                  <a:srgbClr val="D66565"/>
                </a:solidFill>
              </a:rPr>
              <a:t>Value Proposition:</a:t>
            </a:r>
            <a:r>
              <a:rPr sz="2800" lang="en-GB">
                <a:solidFill>
                  <a:srgbClr val="000000"/>
                </a:solidFill>
              </a:rPr>
              <a:t>
Provides actionable insights to enhance productivity and inform management decisions.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420323" y="385444"/>
            <a:ext cx="11016344" cy="723901"/>
          </a:xfrm>
        </p:spPr>
        <p:txBody>
          <a:bodyPr/>
          <a:p>
            <a:r>
              <a:rPr dirty="0" lang="en-IN"/>
              <a:t>Dataset Description</a:t>
            </a:r>
          </a:p>
        </p:txBody>
      </p:sp>
      <p:sp>
        <p:nvSpPr>
          <p:cNvPr id="1048670" name=""/>
          <p:cNvSpPr txBox="1"/>
          <p:nvPr/>
        </p:nvSpPr>
        <p:spPr>
          <a:xfrm>
            <a:off x="724470" y="1078231"/>
            <a:ext cx="5371530" cy="6797040"/>
          </a:xfrm>
          <a:prstGeom prst="rect"/>
        </p:spPr>
        <p:txBody>
          <a:bodyPr rtlCol="0" wrap="square">
            <a:spAutoFit/>
          </a:bodyPr>
          <a:p>
            <a:r>
              <a:rPr sz="2800" lang="en-GB">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r>
              <a:rPr sz="2800" lang="en-US">
                <a:solidFill>
                  <a:srgbClr val="000000"/>
                </a:solidFill>
              </a:rPr>
              <a:t> </a:t>
            </a:r>
            <a:endParaRPr sz="2800" lang="en-GB">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 </a:t>
            </a:r>
            <a:r>
              <a:rPr sz="2800" lang="en-US">
                <a:solidFill>
                  <a:srgbClr val="000000"/>
                </a:solidFill>
              </a:rPr>
              <a:t>9</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 </a:t>
            </a:r>
            <a:r>
              <a:rPr sz="2800" lang="en-GB">
                <a:solidFill>
                  <a:srgbClr val="000000"/>
                </a:solidFill>
              </a:rPr>
              <a:t>
Employee ID</a:t>
            </a:r>
            <a:endParaRPr sz="2800" lang="en-GB">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endParaRPr sz="2800" lang="en-GB">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endParaRPr sz="2800" lang="en-GB">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 </a:t>
            </a:r>
            <a:endParaRPr sz="2800" lang="en-GB">
              <a:solidFill>
                <a:srgbClr val="000000"/>
              </a:solidFill>
            </a:endParaRPr>
          </a:p>
          <a:p>
            <a:r>
              <a:rPr sz="2800" lang="en-US">
                <a:solidFill>
                  <a:srgbClr val="000000"/>
                </a:solidFill>
              </a:rPr>
              <a:t>S</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r</a:t>
            </a:r>
            <a:r>
              <a:rPr sz="2800" lang="en-US">
                <a:solidFill>
                  <a:srgbClr val="000000"/>
                </a:solidFill>
              </a:rPr>
              <a:t>y</a:t>
            </a:r>
            <a:endParaRPr sz="2800" lang="en-GB">
              <a:solidFill>
                <a:srgbClr val="000000"/>
              </a:solidFill>
            </a:endParaRPr>
          </a:p>
          <a:p>
            <a:r>
              <a:rPr sz="2800" lang="en-US">
                <a:solidFill>
                  <a:srgbClr val="000000"/>
                </a:solidFill>
              </a:rPr>
              <a:t>S</a:t>
            </a:r>
            <a:r>
              <a:rPr sz="2800" lang="en-US">
                <a:solidFill>
                  <a:srgbClr val="000000"/>
                </a:solidFill>
              </a:rPr>
              <a:t>tart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e</a:t>
            </a:r>
            <a:endParaRPr sz="2800" lang="en-GB">
              <a:solidFill>
                <a:srgbClr val="000000"/>
              </a:solidFill>
            </a:endParaRPr>
          </a:p>
          <a:p>
            <a:r>
              <a:rPr sz="2800" lang="en-US">
                <a:solidFill>
                  <a:srgbClr val="000000"/>
                </a:solidFill>
              </a:rPr>
              <a:t>F</a:t>
            </a:r>
            <a:r>
              <a:rPr sz="2800" lang="en-US">
                <a:solidFill>
                  <a:srgbClr val="000000"/>
                </a:solidFill>
              </a:rPr>
              <a:t>T</a:t>
            </a:r>
            <a:r>
              <a:rPr sz="2800" lang="en-US">
                <a:solidFill>
                  <a:srgbClr val="000000"/>
                </a:solidFill>
              </a:rPr>
              <a:t>E</a:t>
            </a:r>
            <a:endParaRPr sz="2800" lang="en-GB">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 </a:t>
            </a:r>
            <a:endParaRPr sz="2800" lang="en-GB">
              <a:solidFill>
                <a:srgbClr val="000000"/>
              </a:solidFill>
            </a:endParaRPr>
          </a:p>
          <a:p>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k</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c</a:t>
            </a:r>
            <a:r>
              <a:rPr sz="2800" lang="en-US">
                <a:solidFill>
                  <a:srgbClr val="000000"/>
                </a:solidFill>
              </a:rPr>
              <a:t>a</a:t>
            </a:r>
            <a:r>
              <a:rPr sz="2800" lang="en-US">
                <a:solidFill>
                  <a:srgbClr val="000000"/>
                </a:solidFill>
              </a:rPr>
              <a:t>tion </a:t>
            </a:r>
            <a:endParaRPr sz="2800" lang="en-GB">
              <a:solidFill>
                <a:srgbClr val="000000"/>
              </a:solidFill>
            </a:endParaRPr>
          </a:p>
          <a:p>
            <a:r>
              <a:rPr sz="2800" lang="en-US">
                <a:solidFill>
                  <a:srgbClr val="000000"/>
                </a:solidFill>
              </a:rPr>
              <a:t>Job </a:t>
            </a:r>
            <a:r>
              <a:rPr sz="2800" lang="en-US">
                <a:solidFill>
                  <a:srgbClr val="000000"/>
                </a:solidFill>
              </a:rPr>
              <a:t>rating </a:t>
            </a:r>
            <a:endParaRPr sz="2800" lang="en-GB">
              <a:solidFill>
                <a:srgbClr val="000000"/>
              </a:solidFill>
            </a:endParaRPr>
          </a:p>
          <a:p>
            <a:endParaRPr sz="2800" lang="en-GB">
              <a:solidFill>
                <a:srgbClr val="000000"/>
              </a:solidFill>
            </a:endParaRPr>
          </a:p>
          <a:p>
            <a:endParaRPr sz="2800" lang="en-GB">
              <a:solidFill>
                <a:srgbClr val="000000"/>
              </a:solidFill>
            </a:endParaRPr>
          </a:p>
          <a:p>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rot="10706825">
            <a:off x="2546603" y="2229155"/>
            <a:ext cx="566953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rot="27938">
            <a:off x="2414746" y="1512453"/>
            <a:ext cx="5795970" cy="4282438"/>
          </a:xfrm>
          <a:prstGeom prst="rect"/>
        </p:spPr>
        <p:txBody>
          <a:bodyPr rtlCol="0" wrap="square">
            <a:spAutoFit/>
          </a:bodyPr>
          <a:p>
            <a:r>
              <a:rPr sz="2800" lang="en-GB">
                <a:solidFill>
                  <a:srgbClr val="000000"/>
                </a:solidFill>
              </a:rPr>
              <a:t>
Our Excel-based tool transforms scattered performance data into powerful insights with minimal effort. It offers instant, clear visuals and actionable recommendations, making performance management not just efficient, but also strategic and impactful.</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2024-08-31T01:29:05Z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e5e9d2fa9e804520a6cc3fd6c432dd4a</vt:lpwstr>
  </property>
</Properties>
</file>