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6" r:id="rId3"/>
    <p:sldId id="306" r:id="rId4"/>
    <p:sldId id="287" r:id="rId5"/>
    <p:sldId id="289" r:id="rId6"/>
    <p:sldId id="288" r:id="rId7"/>
    <p:sldId id="292" r:id="rId8"/>
    <p:sldId id="301" r:id="rId9"/>
    <p:sldId id="290" r:id="rId10"/>
    <p:sldId id="291" r:id="rId11"/>
    <p:sldId id="293" r:id="rId12"/>
    <p:sldId id="294" r:id="rId13"/>
    <p:sldId id="307" r:id="rId14"/>
    <p:sldId id="303" r:id="rId15"/>
    <p:sldId id="30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733" autoAdjust="0"/>
  </p:normalViewPr>
  <p:slideViewPr>
    <p:cSldViewPr snapToGrid="0">
      <p:cViewPr varScale="1">
        <p:scale>
          <a:sx n="63" d="100"/>
          <a:sy n="63" d="100"/>
        </p:scale>
        <p:origin x="142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FC4A6-2233-41AB-8127-C574819A5260}" type="datetimeFigureOut">
              <a:rPr lang="en-US" smtClean="0"/>
              <a:t>07-Mar-25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88229-8701-402C-9EFE-92AF1B162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07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88229-8701-402C-9EFE-92AF1B162F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89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B3929-88CC-4868-BDA1-59A64D43E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EDD6DB-1BB2-4E16-B0BB-E8BA2BDF6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AAA9F-B17D-4248-B8EB-71AC9B01B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84CC-09F3-4E2A-95B7-B65ACAD094AB}" type="datetime1">
              <a:rPr lang="en-US" smtClean="0"/>
              <a:t>07-Mar-25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E4DB2-5340-4576-BCE1-5BA586B91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9BF86-13B9-4063-95F2-A447FD8F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BF63-613C-4E8E-B1A0-D710C5F27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63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0DC55-17C7-4615-9218-FEA6C38F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86033-9AEC-4DF1-8046-55049D40C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27086-09CC-4BBE-8A58-380366BA6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BB36-3D62-4470-A97F-B676A5EA1684}" type="datetime1">
              <a:rPr lang="en-US" smtClean="0"/>
              <a:t>07-Mar-25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1496C-4165-4039-BF78-B97DBB45D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23ECE-0D9F-4ACC-BE4A-8CECB4C21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BF63-613C-4E8E-B1A0-D710C5F27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20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2D4B34-3710-42BD-B15F-29029DE5F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60566-4132-4228-A009-90DECD849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7AE5F-FB3D-4742-AE94-C679CACFFC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E40B3-AC35-4E45-9A9A-E84AA48B06BB}" type="datetime1">
              <a:rPr lang="en-US" smtClean="0"/>
              <a:t>07-Mar-25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6C9F7-1EC6-4794-BDB8-448CC751A5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2E5C9-B3A4-4B3E-A5F8-4D85104B0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CBF63-613C-4E8E-B1A0-D710C5F2734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EF8106-F7B3-4DBF-8958-3A64985661A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349932" y="217820"/>
            <a:ext cx="1623486" cy="74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68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A8C8D-DBE3-4D7B-B00C-C31FD9BFD9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0" marR="0" indent="0" algn="ctr">
              <a:lnSpc>
                <a:spcPct val="107000"/>
              </a:lnSpc>
              <a:spcAft>
                <a:spcPts val="495"/>
              </a:spcAft>
            </a:pPr>
            <a:r>
              <a:rPr lang="en-US" sz="3200" b="1" kern="1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Advancements in Information Retrieval: Enhancing Query Expansion and Ranking with CORAG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13273-9DA4-4FF0-9144-1C123297F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BF63-613C-4E8E-B1A0-D710C5F27341}" type="slidenum">
              <a:rPr lang="en-US" smtClean="0"/>
              <a:t>1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3FACACF-7282-9E8B-752B-2442A04BE49E}"/>
              </a:ext>
            </a:extLst>
          </p:cNvPr>
          <p:cNvSpPr txBox="1">
            <a:spLocks/>
          </p:cNvSpPr>
          <p:nvPr/>
        </p:nvSpPr>
        <p:spPr>
          <a:xfrm>
            <a:off x="1653540" y="348900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CSCE 5200 Information Retrieval and Web Search</a:t>
            </a:r>
          </a:p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Abjal Hussain Shaik, Hari Krishna </a:t>
            </a:r>
            <a:r>
              <a:rPr lang="en-GB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sai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/>
              <a:t>Rachuri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 err="1"/>
              <a:t>Tharun</a:t>
            </a:r>
            <a:r>
              <a:rPr lang="en-US" dirty="0"/>
              <a:t> </a:t>
            </a:r>
            <a:r>
              <a:rPr lang="en-US" dirty="0" err="1"/>
              <a:t>Ramula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Yuan Li, Ph.D.</a:t>
            </a:r>
          </a:p>
          <a:p>
            <a:r>
              <a:rPr lang="en-US" dirty="0"/>
              <a:t>Computer Science and Engineering Department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59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78BF8-83E2-B2A4-2068-DF5A7CC02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Methodology (cont. 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0E182-E09F-C7DA-E140-4ABF72CCF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BF63-613C-4E8E-B1A0-D710C5F27341}" type="slidenum">
              <a:rPr lang="en-US" smtClean="0"/>
              <a:t>10</a:t>
            </a:fld>
            <a:endParaRPr lang="en-US"/>
          </a:p>
        </p:txBody>
      </p:sp>
      <p:pic>
        <p:nvPicPr>
          <p:cNvPr id="2052" name="Picture 4" descr="Output image">
            <a:extLst>
              <a:ext uri="{FF2B5EF4-FFF2-40B4-BE49-F238E27FC236}">
                <a16:creationId xmlns:a16="http://schemas.microsoft.com/office/drawing/2014/main" id="{11F15724-2762-923E-326B-628CF18D4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093" y="1577340"/>
            <a:ext cx="5847919" cy="460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612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836DE-BAF5-51F2-D176-1D121866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1291B3-8A13-986E-F39B-848E5CBCF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BF63-613C-4E8E-B1A0-D710C5F27341}" type="slidenum">
              <a:rPr lang="en-US" smtClean="0"/>
              <a:t>11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279106-7697-045C-5BED-62D7AE24C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Improved Model Performance </a:t>
            </a:r>
          </a:p>
          <a:p>
            <a:pPr marL="0" indent="0">
              <a:buNone/>
            </a:pPr>
            <a:r>
              <a:rPr lang="en-US" dirty="0"/>
              <a:t>Hybrid retrieval (BM25 + FAISS) + BERT/T5 enhances ranking and relevance. </a:t>
            </a:r>
          </a:p>
          <a:p>
            <a:pPr marL="0" indent="0">
              <a:buNone/>
            </a:pPr>
            <a:r>
              <a:rPr lang="en-US" dirty="0"/>
              <a:t>Better semantic understanding improves query expansion and retrieval accuracy.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Higher Retrieval Accuracy </a:t>
            </a:r>
          </a:p>
          <a:p>
            <a:pPr marL="0" indent="0">
              <a:buNone/>
            </a:pPr>
            <a:r>
              <a:rPr lang="en-US" dirty="0"/>
              <a:t>Increased precision, recall, and NDCG scores validate model effectiveness. </a:t>
            </a:r>
          </a:p>
          <a:p>
            <a:pPr marL="0" indent="0">
              <a:buNone/>
            </a:pPr>
            <a:r>
              <a:rPr lang="en-US" dirty="0"/>
              <a:t>Adaptive query expansion ensures more context-aware search results.</a:t>
            </a:r>
          </a:p>
        </p:txBody>
      </p:sp>
    </p:spTree>
    <p:extLst>
      <p:ext uri="{BB962C8B-B14F-4D97-AF65-F5344CB8AC3E}">
        <p14:creationId xmlns:p14="http://schemas.microsoft.com/office/powerpoint/2010/main" val="1027526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78BF8-83E2-B2A4-2068-DF5A7CC02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Outcomes (cont. 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C1F33-7B7E-9D90-EF13-666DE0999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Faster &amp; Scalable Search Efficiency </a:t>
            </a:r>
          </a:p>
          <a:p>
            <a:pPr marL="0" indent="0">
              <a:buNone/>
            </a:pPr>
            <a:r>
              <a:rPr lang="en-US" dirty="0"/>
              <a:t>Hierarchical indexing + FAISS-based retrieval reduces search latency.</a:t>
            </a:r>
          </a:p>
          <a:p>
            <a:pPr marL="0" indent="0">
              <a:buNone/>
            </a:pPr>
            <a:r>
              <a:rPr lang="en-US" dirty="0"/>
              <a:t>Enables real-time document retrieval, even for large academic datasets.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Transforming Information Retrieval </a:t>
            </a:r>
          </a:p>
          <a:p>
            <a:pPr marL="0" indent="0">
              <a:buNone/>
            </a:pPr>
            <a:r>
              <a:rPr lang="en-US" dirty="0"/>
              <a:t>Bridges keyword-based and vector-based retrieval, improving search relevance. </a:t>
            </a:r>
          </a:p>
          <a:p>
            <a:pPr marL="0" indent="0">
              <a:buNone/>
            </a:pPr>
            <a:r>
              <a:rPr lang="en-US" dirty="0"/>
              <a:t>Helps researchers access relevant papers faster, enhancing knowledge discovery.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0E182-E09F-C7DA-E140-4ABF72CCF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BF63-613C-4E8E-B1A0-D710C5F273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89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C8144-53EF-492F-8462-EF16AB68F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5F05B-25C2-41AF-B0E4-B43DEBB48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BF63-613C-4E8E-B1A0-D710C5F27341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0441148-BA3A-413A-8598-E1ED247AC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036656"/>
              </p:ext>
            </p:extLst>
          </p:nvPr>
        </p:nvGraphicFramePr>
        <p:xfrm>
          <a:off x="406400" y="1301563"/>
          <a:ext cx="11379200" cy="530352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609273">
                  <a:extLst>
                    <a:ext uri="{9D8B030D-6E8A-4147-A177-3AD203B41FA5}">
                      <a16:colId xmlns:a16="http://schemas.microsoft.com/office/drawing/2014/main" val="3130111395"/>
                    </a:ext>
                  </a:extLst>
                </a:gridCol>
                <a:gridCol w="1094509">
                  <a:extLst>
                    <a:ext uri="{9D8B030D-6E8A-4147-A177-3AD203B41FA5}">
                      <a16:colId xmlns:a16="http://schemas.microsoft.com/office/drawing/2014/main" val="3188258881"/>
                    </a:ext>
                  </a:extLst>
                </a:gridCol>
                <a:gridCol w="7675418">
                  <a:extLst>
                    <a:ext uri="{9D8B030D-6E8A-4147-A177-3AD203B41FA5}">
                      <a16:colId xmlns:a16="http://schemas.microsoft.com/office/drawing/2014/main" val="1450931337"/>
                    </a:ext>
                  </a:extLst>
                </a:gridCol>
              </a:tblGrid>
              <a:tr h="305567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Task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Deadline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Description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4523339"/>
                  </a:ext>
                </a:extLst>
              </a:tr>
              <a:tr h="278122">
                <a:tc>
                  <a:txBody>
                    <a:bodyPr/>
                    <a:lstStyle/>
                    <a:p>
                      <a:r>
                        <a:rPr lang="en-US" b="1" dirty="0"/>
                        <a:t>Literature Review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Week 1-2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Analyze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recent</a:t>
                      </a:r>
                      <a:r>
                        <a:rPr lang="fr-FR" dirty="0"/>
                        <a:t> IR techniques, </a:t>
                      </a:r>
                      <a:r>
                        <a:rPr lang="fr-FR" dirty="0" err="1"/>
                        <a:t>identify</a:t>
                      </a:r>
                      <a:r>
                        <a:rPr lang="fr-FR" dirty="0"/>
                        <a:t> gaps.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401434"/>
                  </a:ext>
                </a:extLst>
              </a:tr>
              <a:tr h="289206">
                <a:tc>
                  <a:txBody>
                    <a:bodyPr/>
                    <a:lstStyle/>
                    <a:p>
                      <a:r>
                        <a:rPr lang="en-US" b="1" dirty="0"/>
                        <a:t>Dataset Collection &amp; Preprocessing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Week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Acquire </a:t>
                      </a:r>
                      <a:r>
                        <a:rPr lang="en-US" dirty="0" err="1"/>
                        <a:t>ArXiv</a:t>
                      </a:r>
                      <a:r>
                        <a:rPr lang="en-US" dirty="0"/>
                        <a:t> dataset, clean and format data.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35554"/>
                  </a:ext>
                </a:extLst>
              </a:tr>
              <a:tr h="291712">
                <a:tc>
                  <a:txBody>
                    <a:bodyPr/>
                    <a:lstStyle/>
                    <a:p>
                      <a:r>
                        <a:rPr lang="en-US" b="1" dirty="0"/>
                        <a:t>Query Expansion Implementation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Week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Implement</a:t>
                      </a:r>
                      <a:r>
                        <a:rPr lang="fr-FR" dirty="0"/>
                        <a:t> BERT/T5 for </a:t>
                      </a:r>
                      <a:r>
                        <a:rPr lang="fr-FR" dirty="0" err="1"/>
                        <a:t>query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refinement</a:t>
                      </a:r>
                      <a:r>
                        <a:rPr lang="fr-FR" dirty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498687"/>
                  </a:ext>
                </a:extLst>
              </a:tr>
              <a:tr h="286170">
                <a:tc>
                  <a:txBody>
                    <a:bodyPr/>
                    <a:lstStyle/>
                    <a:p>
                      <a:r>
                        <a:rPr lang="en-US" b="1" dirty="0"/>
                        <a:t>Hybrid Retrieval Setup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Week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Integrate BM25 (Whoosh) &amp; FAISS for search.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507919"/>
                  </a:ext>
                </a:extLst>
              </a:tr>
              <a:tr h="225210">
                <a:tc>
                  <a:txBody>
                    <a:bodyPr/>
                    <a:lstStyle/>
                    <a:p>
                      <a:r>
                        <a:rPr lang="en-US" b="1" dirty="0"/>
                        <a:t>Semantic Re-Ranking &amp; Indexing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Week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Optimize ranking with hierarchical indexing.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908605"/>
                  </a:ext>
                </a:extLst>
              </a:tr>
              <a:tr h="164250">
                <a:tc>
                  <a:txBody>
                    <a:bodyPr/>
                    <a:lstStyle/>
                    <a:p>
                      <a:r>
                        <a:rPr lang="en-US" b="1" dirty="0"/>
                        <a:t>Model Evaluation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Week 7-8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 MAP, NDCG, Precision-Recall.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9941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Optimization &amp; Fine-Tuning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Week 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Improve latency, retrieval accuracy.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796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Results Analysis &amp; Validation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Week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Compare performance with baseline models.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922965"/>
                  </a:ext>
                </a:extLst>
              </a:tr>
              <a:tr h="142702">
                <a:tc>
                  <a:txBody>
                    <a:bodyPr/>
                    <a:lstStyle/>
                    <a:p>
                      <a:r>
                        <a:rPr lang="en-US" b="1" dirty="0"/>
                        <a:t>Final Report &amp; Presentation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Week 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 findings, prepare presentation.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023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2082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0A557-ABC3-498E-8D75-559103014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B6EC8-1378-436A-8E54-41C41CE22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Points Recap: CORAG enhances query expansion, retrieval accuracy, and ranking. </a:t>
            </a:r>
          </a:p>
          <a:p>
            <a:r>
              <a:rPr lang="en-US" dirty="0"/>
              <a:t>Significance: Improves academic search efficiency using hybrid retrieval + AI models. </a:t>
            </a:r>
          </a:p>
          <a:p>
            <a:r>
              <a:rPr lang="en-US" dirty="0"/>
              <a:t>Expected Contribution: Bridges gaps in semantic understanding and search scalability. </a:t>
            </a:r>
          </a:p>
          <a:p>
            <a:r>
              <a:rPr lang="en-US" dirty="0"/>
              <a:t>Call to Action: How can this approach be further optimized for real-world academic IR systems?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15013-5B10-4E1F-8C90-F488589DE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BF63-613C-4E8E-B1A0-D710C5F273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64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09994-B480-4FAC-AC64-328DC51C1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3D05C-2E96-4D9F-A497-D4E5DF41C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Bruch, S., et al. (2024). Efficient inverted indexes for approximate retrieval. Proceedings of ACM SIGIR 2024. </a:t>
            </a:r>
          </a:p>
          <a:p>
            <a:r>
              <a:rPr lang="en-US" dirty="0" err="1"/>
              <a:t>Vendrow</a:t>
            </a:r>
            <a:r>
              <a:rPr lang="en-US" dirty="0"/>
              <a:t>, E., et al. (2024). INQUIRE: A Natural World Text-to-Image Retrieval Benchmark. </a:t>
            </a:r>
            <a:r>
              <a:rPr lang="en-US" dirty="0" err="1"/>
              <a:t>arXiv</a:t>
            </a:r>
            <a:r>
              <a:rPr lang="en-US" dirty="0"/>
              <a:t> preprint arXiv:2411.02537. </a:t>
            </a:r>
          </a:p>
          <a:p>
            <a:r>
              <a:rPr lang="en-US" dirty="0"/>
              <a:t>Li, Z., et al. (2024). Attribute-driven Disentangled Representation Learning for Multimodal Recommendation. Proceedings of ACM MM 2024. </a:t>
            </a:r>
          </a:p>
          <a:p>
            <a:r>
              <a:rPr lang="en-US" dirty="0"/>
              <a:t>Tang, Y., et al. (2024). </a:t>
            </a:r>
            <a:r>
              <a:rPr lang="en-US" dirty="0" err="1"/>
              <a:t>CaseLink</a:t>
            </a:r>
            <a:r>
              <a:rPr lang="en-US" dirty="0"/>
              <a:t>: Inductive Graph Learning for Legal Case Retrieval. Proceedings of ACM SIGIR 2024. </a:t>
            </a:r>
          </a:p>
          <a:p>
            <a:r>
              <a:rPr lang="en-US" dirty="0"/>
              <a:t>Dhole, K., et al. (2024). </a:t>
            </a:r>
            <a:r>
              <a:rPr lang="en-US" dirty="0" err="1"/>
              <a:t>GenQREnsemble</a:t>
            </a:r>
            <a:r>
              <a:rPr lang="en-US" dirty="0"/>
              <a:t>: Zero-shot LLM Ensemble Prompting for Generative Query Reformulation. Proceedings of ECIR 2024.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78E31-C4A1-457D-8329-E48C46A06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BF63-613C-4E8E-B1A0-D710C5F273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72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CDD47-8CBF-6243-545F-A26A2DA8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5CA95-910C-E848-813D-47509317D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Abstract (optional)</a:t>
            </a:r>
          </a:p>
          <a:p>
            <a:r>
              <a:rPr lang="en-US" dirty="0"/>
              <a:t>Introduction </a:t>
            </a:r>
          </a:p>
          <a:p>
            <a:r>
              <a:rPr lang="en-US" dirty="0"/>
              <a:t>Literature Review Overview</a:t>
            </a:r>
          </a:p>
          <a:p>
            <a:r>
              <a:rPr lang="en-US" dirty="0"/>
              <a:t>Gaps in Current Research (Motivation)</a:t>
            </a:r>
          </a:p>
          <a:p>
            <a:r>
              <a:rPr lang="en-US" dirty="0"/>
              <a:t>Proposed Methodology</a:t>
            </a:r>
          </a:p>
          <a:p>
            <a:r>
              <a:rPr lang="en-US" dirty="0"/>
              <a:t>Expected Outcomes</a:t>
            </a:r>
          </a:p>
          <a:p>
            <a:r>
              <a:rPr lang="en-US" dirty="0"/>
              <a:t>Timeline/Milestone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References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B6EA8-E3F4-F65D-84A1-F02E9B02D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BF63-613C-4E8E-B1A0-D710C5F273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5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54B2B-282F-4167-9B59-147BE8B74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C303C-761D-4656-893B-5CC2F52F2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BF63-613C-4E8E-B1A0-D710C5F27341}" type="slidenum">
              <a:rPr lang="en-US" smtClean="0"/>
              <a:t>3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3D7897-611A-4B64-8FE5-ACCCF782D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Focus: Introduces CORAG, a novel approach to improve academic information retrieval. </a:t>
            </a:r>
          </a:p>
          <a:p>
            <a:r>
              <a:rPr lang="en-US" dirty="0"/>
              <a:t>Problem: Traditional IR models struggle with query expansion, ranking, and retrieval accuracy. </a:t>
            </a:r>
          </a:p>
          <a:p>
            <a:r>
              <a:rPr lang="en-US" dirty="0"/>
              <a:t>Solution: Uses hybrid retrieval (BM25 + FAISS) and BERT/T5 for query expansion. </a:t>
            </a:r>
          </a:p>
          <a:p>
            <a:r>
              <a:rPr lang="en-US" dirty="0"/>
              <a:t>Impact: Enhances search relevance, speed, and ranking efficiency in large academic datasets.</a:t>
            </a:r>
          </a:p>
        </p:txBody>
      </p:sp>
    </p:spTree>
    <p:extLst>
      <p:ext uri="{BB962C8B-B14F-4D97-AF65-F5344CB8AC3E}">
        <p14:creationId xmlns:p14="http://schemas.microsoft.com/office/powerpoint/2010/main" val="368781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78BF8-83E2-B2A4-2068-DF5A7CC02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C1F33-7B7E-9D90-EF13-666DE0999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Feature Engineering in Information Retrieval: </a:t>
            </a:r>
          </a:p>
          <a:p>
            <a:pPr marL="0" indent="0">
              <a:buNone/>
            </a:pPr>
            <a:r>
              <a:rPr lang="en-US" dirty="0"/>
              <a:t>Feature engineering involves selecting and transforming data attributes to improve retrieval accuracy. It plays a crucial role in refining search results and optimizing ranking models.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Motivation: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Traditional IR models struggle with context understanding, query expansion, and ranking optimization. Enhancing these aspects is vital for efficient academic research and large-scale information access.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0E182-E09F-C7DA-E140-4ABF72CCF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BF63-613C-4E8E-B1A0-D710C5F273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8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78BF8-83E2-B2A4-2068-DF5A7CC02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(cont. 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C1F33-7B7E-9D90-EF13-666DE0999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Relevance: </a:t>
            </a:r>
          </a:p>
          <a:p>
            <a:pPr marL="0" indent="0">
              <a:buNone/>
            </a:pPr>
            <a:r>
              <a:rPr lang="en-US" dirty="0"/>
              <a:t>With the exponential growth of digital scholarly content, improving retrieval techniques ensures faster, more relevant, and scalable search systems. </a:t>
            </a:r>
          </a:p>
          <a:p>
            <a:r>
              <a:rPr lang="en-US" dirty="0"/>
              <a:t>Research Question: </a:t>
            </a:r>
          </a:p>
          <a:p>
            <a:pPr marL="0" indent="0">
              <a:buNone/>
            </a:pPr>
            <a:r>
              <a:rPr lang="en-US" dirty="0"/>
              <a:t>How can hybrid retrieval models (BM25 + FAISS) and dynamic query expansion (BERT/T5) enhance precision, ranking efficiency, and scalability in academic information retrieval?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0E182-E09F-C7DA-E140-4ABF72CCF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BF63-613C-4E8E-B1A0-D710C5F273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07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DCBDE-9E14-C5CF-9936-58EB886C0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 Overview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C82733D-66E6-6B0F-F269-B6680AE6E6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3828383"/>
              </p:ext>
            </p:extLst>
          </p:nvPr>
        </p:nvGraphicFramePr>
        <p:xfrm>
          <a:off x="838200" y="1825625"/>
          <a:ext cx="10515597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46383253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1909487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618089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Relevance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637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Seismic (SIGIR 2024)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Optimized inverted index for fast retrieval.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Improves query efficiency but lacks reformulation.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8685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Inquire (</a:t>
                      </a:r>
                      <a:r>
                        <a:rPr lang="en-US" b="1" dirty="0" err="1"/>
                        <a:t>NeurIPS</a:t>
                      </a:r>
                      <a:r>
                        <a:rPr lang="en-US" b="1" dirty="0"/>
                        <a:t> 2024)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Text-to-image retrieval benchmark.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Highlights semantic search challenges.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207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AD-DRL (ACM MM 2024)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Multimodal recommendation using disentangled representations.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Improves retrieval robustness but not general IR.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299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CaseLink</a:t>
                      </a:r>
                      <a:r>
                        <a:rPr lang="en-US" b="1" dirty="0"/>
                        <a:t> (SIGIR 2024)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GNN-based legal case retrieval.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Enhances retrieval but high computational cost.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4020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GenQREnsemble</a:t>
                      </a:r>
                      <a:r>
                        <a:rPr lang="en-US" b="1" dirty="0"/>
                        <a:t> (JIR 2024)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Zero-shot LLM-based query expansion.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Advances IR but lacks domain-specific optimization.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78377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D499B1-4AC5-7856-2AEB-C80C30C15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BF63-613C-4E8E-B1A0-D710C5F273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15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78BF8-83E2-B2A4-2068-DF5A7CC02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 Overview (cont. 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C1F33-7B7E-9D90-EF13-666DE0999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Trends in Information Retrieval </a:t>
            </a:r>
          </a:p>
          <a:p>
            <a:pPr marL="0" indent="0">
              <a:buNone/>
            </a:pPr>
            <a:r>
              <a:rPr lang="en-US" dirty="0"/>
              <a:t>Hybrid Retrieval: Combining keyword-based (BM25) and vector-based (FAISS) for better ranking. </a:t>
            </a:r>
          </a:p>
          <a:p>
            <a:pPr marL="0" indent="0">
              <a:buNone/>
            </a:pPr>
            <a:r>
              <a:rPr lang="en-US" dirty="0"/>
              <a:t>Query Expansion: LLMs (BERT/T5) improve search relevance. Semantic </a:t>
            </a:r>
          </a:p>
          <a:p>
            <a:pPr marL="0" indent="0">
              <a:buNone/>
            </a:pPr>
            <a:r>
              <a:rPr lang="en-US" dirty="0"/>
              <a:t>Search: Embedding-based models enhance contextual understanding. </a:t>
            </a:r>
          </a:p>
          <a:p>
            <a:pPr marL="0" indent="0">
              <a:buNone/>
            </a:pPr>
            <a:r>
              <a:rPr lang="en-US" dirty="0"/>
              <a:t>Scalability Challenges: Large-scale datasets require efficient indexing methods.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0E182-E09F-C7DA-E140-4ABF72CCF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BF63-613C-4E8E-B1A0-D710C5F273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84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17B06-0AF5-4DA6-A0CB-6ACE6E185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Gaps in Current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12FDA-C6BF-4DE1-8888-93AD49A04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84180" cy="4351338"/>
          </a:xfrm>
        </p:spPr>
        <p:txBody>
          <a:bodyPr>
            <a:normAutofit/>
          </a:bodyPr>
          <a:lstStyle/>
          <a:p>
            <a:r>
              <a:rPr lang="en-US" dirty="0"/>
              <a:t>Gaps: No dynamic query expansion, high retrieval latency, weak semantic understanding, poor domain adaptability.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Query Expansion: BERT/T5 enhances search relevance.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Hybrid Retrieval: BM25 + FAISS improves accuracy and efficiency.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Optimization: Semantic reranking + hierarchical indexing boost speed.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180ED-0767-47F5-BB29-CA0DC2182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BF63-613C-4E8E-B1A0-D710C5F273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04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102B4-FE2C-BF88-53ED-989471CF3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604F1-9AF2-75DD-B19D-52EFC8B87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Dataset: </a:t>
            </a:r>
            <a:r>
              <a:rPr lang="en-US" dirty="0" err="1"/>
              <a:t>ArXiv</a:t>
            </a:r>
            <a:r>
              <a:rPr lang="en-US" dirty="0"/>
              <a:t> Research Papers (titles, abstracts, full-text PDFs) for academic search evaluation. </a:t>
            </a:r>
          </a:p>
          <a:p>
            <a:r>
              <a:rPr lang="en-US" dirty="0"/>
              <a:t>Retrieval Techniques: Hybrid approach using BM25 (keyword-based) + FAISS (vector-based) with BERT/T5 query expansion. </a:t>
            </a:r>
          </a:p>
          <a:p>
            <a:r>
              <a:rPr lang="en-US" dirty="0"/>
              <a:t>Evaluation: MAP, NDCG, and Precision-Recall to measure accuracy, ranking efficiency, and retrieval speed.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D3518-4F08-8D0C-438B-CCF7F5079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BF63-613C-4E8E-B1A0-D710C5F273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79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963</Words>
  <Application>Microsoft Office PowerPoint</Application>
  <PresentationFormat>Widescreen</PresentationFormat>
  <Paragraphs>144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Advancements in Information Retrieval: Enhancing Query Expansion and Ranking with CORAG</vt:lpstr>
      <vt:lpstr>Outline</vt:lpstr>
      <vt:lpstr>Abstract</vt:lpstr>
      <vt:lpstr>Introduction </vt:lpstr>
      <vt:lpstr>Introduction (cont. ) </vt:lpstr>
      <vt:lpstr>Literature Review Overview</vt:lpstr>
      <vt:lpstr>Literature Review Overview (cont. ) </vt:lpstr>
      <vt:lpstr>Gaps in Current Research</vt:lpstr>
      <vt:lpstr>Proposed Methodology</vt:lpstr>
      <vt:lpstr>Proposed Methodology (cont. ) </vt:lpstr>
      <vt:lpstr>Expected Outcomes</vt:lpstr>
      <vt:lpstr>Expected Outcomes (cont. ) </vt:lpstr>
      <vt:lpstr>Timeline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Algorithm</dc:title>
  <dc:creator>Li, Yuan</dc:creator>
  <cp:lastModifiedBy>Abjal Hussain Shaik</cp:lastModifiedBy>
  <cp:revision>124</cp:revision>
  <dcterms:created xsi:type="dcterms:W3CDTF">2023-05-20T16:26:16Z</dcterms:created>
  <dcterms:modified xsi:type="dcterms:W3CDTF">2025-03-08T05:42:36Z</dcterms:modified>
</cp:coreProperties>
</file>