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7" r:id="rId3"/>
    <p:sldId id="318" r:id="rId4"/>
    <p:sldId id="319" r:id="rId5"/>
    <p:sldId id="320" r:id="rId6"/>
    <p:sldId id="321" r:id="rId7"/>
    <p:sldId id="309" r:id="rId8"/>
    <p:sldId id="310" r:id="rId9"/>
    <p:sldId id="322" r:id="rId10"/>
    <p:sldId id="306" r:id="rId11"/>
    <p:sldId id="323" r:id="rId12"/>
    <p:sldId id="324" r:id="rId13"/>
    <p:sldId id="308" r:id="rId14"/>
    <p:sldId id="325" r:id="rId15"/>
    <p:sldId id="326" r:id="rId16"/>
    <p:sldId id="327" r:id="rId17"/>
    <p:sldId id="313" r:id="rId18"/>
    <p:sldId id="303" r:id="rId19"/>
    <p:sldId id="30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733" autoAdjust="0"/>
  </p:normalViewPr>
  <p:slideViewPr>
    <p:cSldViewPr snapToGrid="0">
      <p:cViewPr varScale="1">
        <p:scale>
          <a:sx n="74" d="100"/>
          <a:sy n="74" d="100"/>
        </p:scale>
        <p:origin x="99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FC4A6-2233-41AB-8127-C574819A526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88229-8701-402C-9EFE-92AF1B162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07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3929-88CC-4868-BDA1-59A64D43E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DD6DB-1BB2-4E16-B0BB-E8BA2BDF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AAA9F-B17D-4248-B8EB-71AC9B01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84CC-09F3-4E2A-95B7-B65ACAD094AB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E4DB2-5340-4576-BCE1-5BA586B9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9BF86-13B9-4063-95F2-A447FD8F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6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DC55-17C7-4615-9218-FEA6C38F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6033-9AEC-4DF1-8046-55049D40C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27086-09CC-4BBE-8A58-380366BA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BB36-3D62-4470-A97F-B676A5EA1684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1496C-4165-4039-BF78-B97DBB45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23ECE-0D9F-4ACC-BE4A-8CECB4C2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D4B34-3710-42BD-B15F-29029DE5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60566-4132-4228-A009-90DECD849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7AE5F-FB3D-4742-AE94-C679CACFF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40B3-AC35-4E45-9A9A-E84AA48B06BB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6C9F7-1EC6-4794-BDB8-448CC751A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2E5C9-B3A4-4B3E-A5F8-4D85104B0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CBF63-613C-4E8E-B1A0-D710C5F2734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F8106-F7B3-4DBF-8958-3A64985661A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49932" y="217820"/>
            <a:ext cx="1623486" cy="7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8C8D-DBE3-4D7B-B00C-C31FD9BFD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366"/>
            <a:ext cx="9144000" cy="3123597"/>
          </a:xfrm>
        </p:spPr>
        <p:txBody>
          <a:bodyPr>
            <a:normAutofit fontScale="90000"/>
          </a:bodyPr>
          <a:lstStyle/>
          <a:p>
            <a:r>
              <a:rPr lang="en-US" altLang="zh-CN" sz="6000" dirty="0"/>
              <a:t>Advancements in Information </a:t>
            </a:r>
            <a:r>
              <a:rPr lang="en-US" altLang="zh-CN" sz="6000" dirty="0" err="1"/>
              <a:t>Reteival</a:t>
            </a:r>
            <a:r>
              <a:rPr lang="en-US" altLang="zh-CN" dirty="0"/>
              <a:t>: Enhancing Query Expansion and Ranking with CORAG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13273-9DA4-4FF0-9144-1C123297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3FACACF-7282-9E8B-752B-2442A04BE49E}"/>
              </a:ext>
            </a:extLst>
          </p:cNvPr>
          <p:cNvSpPr txBox="1">
            <a:spLocks/>
          </p:cNvSpPr>
          <p:nvPr/>
        </p:nvSpPr>
        <p:spPr>
          <a:xfrm>
            <a:off x="1653540" y="3489008"/>
            <a:ext cx="9144000" cy="2795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CSCE 5200 Information Retrieval</a:t>
            </a:r>
          </a:p>
          <a:p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Abjal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Hussain Shaik (11643584)</a:t>
            </a:r>
          </a:p>
          <a:p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Hari Krishna Sai 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Rachuri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(11682376)</a:t>
            </a:r>
          </a:p>
          <a:p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Tharun 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Ramula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(11706360)</a:t>
            </a:r>
          </a:p>
          <a:p>
            <a:r>
              <a:rPr lang="en-US" dirty="0"/>
              <a:t>Computer Science and Engineering Department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5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164E-84E8-4FB2-8051-CB230F6D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 Retrieval </a:t>
            </a:r>
            <a:r>
              <a:rPr lang="en-US" dirty="0"/>
              <a:t>Techniques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797A246-0D52-9B3A-CFE3-D6CAF5114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289488"/>
              </p:ext>
            </p:extLst>
          </p:nvPr>
        </p:nvGraphicFramePr>
        <p:xfrm>
          <a:off x="838200" y="479420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042909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82093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3570718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64439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1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Lexical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Fast, Interpretable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semantic 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790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Semantic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miss exact terms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102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Balanced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Needs reranking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05789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CC70-E94D-443E-911C-FC4AEB22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B69A6A-D253-FFAF-3B87-45D30907994F}"/>
              </a:ext>
            </a:extLst>
          </p:cNvPr>
          <p:cNvSpPr/>
          <p:nvPr/>
        </p:nvSpPr>
        <p:spPr>
          <a:xfrm>
            <a:off x="957330" y="2019837"/>
            <a:ext cx="2736761" cy="2150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BM25 (Lexical Matching) </a:t>
            </a:r>
            <a:r>
              <a:rPr lang="en-US" dirty="0"/>
              <a:t>Ranks documents based on keyword frequency and inverse document frequency. Fast and widely used in academic IR.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D3413F-3424-6E53-0D20-D4D2A44CD4B7}"/>
              </a:ext>
            </a:extLst>
          </p:cNvPr>
          <p:cNvSpPr/>
          <p:nvPr/>
        </p:nvSpPr>
        <p:spPr>
          <a:xfrm>
            <a:off x="4481848" y="2019837"/>
            <a:ext cx="2736761" cy="2150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FAISS (Facebook AI Similarity Search) </a:t>
            </a:r>
            <a:r>
              <a:rPr lang="en-US" dirty="0"/>
              <a:t>Vector-based retrieval using document embeddings. Enables semantic similarity search.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282BE2-589F-E7A3-2790-CED0F66E56F8}"/>
              </a:ext>
            </a:extLst>
          </p:cNvPr>
          <p:cNvSpPr/>
          <p:nvPr/>
        </p:nvSpPr>
        <p:spPr>
          <a:xfrm>
            <a:off x="8006366" y="2019837"/>
            <a:ext cx="2736761" cy="21507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Hybrid Retrieval </a:t>
            </a:r>
            <a:r>
              <a:rPr lang="en-US" dirty="0"/>
              <a:t>Combines top-k results from BM25 and FAISS. Reduces the limitations of individual techniques.</a:t>
            </a:r>
          </a:p>
        </p:txBody>
      </p:sp>
    </p:spTree>
    <p:extLst>
      <p:ext uri="{BB962C8B-B14F-4D97-AF65-F5344CB8AC3E}">
        <p14:creationId xmlns:p14="http://schemas.microsoft.com/office/powerpoint/2010/main" val="337136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28D5-135C-B912-EFE9-1428C1AC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Expansion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6F25-2908-0FC8-770E-D0AEF5055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Query Expansion Using LLMs </a:t>
            </a:r>
          </a:p>
          <a:p>
            <a:pPr marL="0" indent="0">
              <a:buNone/>
            </a:pPr>
            <a:r>
              <a:rPr lang="en-US" dirty="0"/>
              <a:t>🔹Used FLAN-T5 and BERT to expand and rephrase user queries. </a:t>
            </a:r>
          </a:p>
          <a:p>
            <a:pPr marL="0" indent="0">
              <a:buNone/>
            </a:pPr>
            <a:r>
              <a:rPr lang="en-US" dirty="0"/>
              <a:t>🔹Adds domain-specific synonyms and context-aware terms. </a:t>
            </a:r>
          </a:p>
          <a:p>
            <a:pPr marL="0" indent="0">
              <a:buNone/>
            </a:pPr>
            <a:r>
              <a:rPr lang="en-US" dirty="0"/>
              <a:t>🔹 Enables matching with documents using different wording.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39B94-52B2-5978-7C2F-5273E1FE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7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22E6-90D1-03D4-9461-F551B145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C2594-EFCF-AABF-B308-8E37E769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Ensuring no duplication between BM25 &amp; FAISS results </a:t>
            </a:r>
          </a:p>
          <a:p>
            <a:r>
              <a:rPr lang="en-US" dirty="0"/>
              <a:t>Semantic drift in large query expansions </a:t>
            </a:r>
          </a:p>
          <a:p>
            <a:r>
              <a:rPr lang="en-US" dirty="0"/>
              <a:t>Balancing latency vs accuracy </a:t>
            </a:r>
          </a:p>
          <a:p>
            <a:r>
              <a:rPr lang="en-US" dirty="0"/>
              <a:t>Lack of labeled relevance data for fine-tuning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28EE7-B1DF-6309-FE43-DA632EEC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164E-84E8-4FB2-8051-CB230F6D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13FA-5386-4E73-BB44-9A898AA7B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Precision@k</a:t>
            </a:r>
            <a:r>
              <a:rPr lang="en-US" b="1" dirty="0"/>
              <a:t> </a:t>
            </a:r>
            <a:r>
              <a:rPr lang="en-US" dirty="0"/>
              <a:t>Measures the proportion of relevant documents in the top-k results. </a:t>
            </a:r>
          </a:p>
          <a:p>
            <a:endParaRPr lang="en-US" dirty="0"/>
          </a:p>
          <a:p>
            <a:r>
              <a:rPr lang="en-US" b="1" dirty="0"/>
              <a:t>Mean Average Precision (MAP) </a:t>
            </a:r>
            <a:r>
              <a:rPr lang="en-US" dirty="0"/>
              <a:t>Captures precision across all relevant documents and their ranks. Normalized Discounted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Cumulative Gain (</a:t>
            </a:r>
            <a:r>
              <a:rPr lang="en-US" b="1" dirty="0" err="1"/>
              <a:t>nDCG@k</a:t>
            </a:r>
            <a:r>
              <a:rPr lang="en-US" b="1" dirty="0"/>
              <a:t>) </a:t>
            </a:r>
            <a:r>
              <a:rPr lang="en-US" dirty="0"/>
              <a:t>Measures the usefulness/relevance of documents based on their position.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CC70-E94D-443E-911C-FC4AEB22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4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53B9-26AD-7052-00E7-40DD5B96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2CF3F-46D1-9FA2-0047-6A6D0E0E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Precision@k</a:t>
            </a:r>
            <a:r>
              <a:rPr lang="en-US" dirty="0"/>
              <a:t> is intuitive for top-k IR applications like academic search. </a:t>
            </a:r>
          </a:p>
          <a:p>
            <a:r>
              <a:rPr lang="en-US" dirty="0"/>
              <a:t>MAP rewards consistent ranking of relevant documents. </a:t>
            </a:r>
          </a:p>
          <a:p>
            <a:r>
              <a:rPr lang="en-US" dirty="0" err="1"/>
              <a:t>nDCG@k</a:t>
            </a:r>
            <a:r>
              <a:rPr lang="en-US" dirty="0"/>
              <a:t> gives higher weight to top-ranked relevant documents (position matters).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Captures: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Accuracy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Ranking Quality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Relevance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09C08-AEBE-8DFE-6452-AE955584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0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1B08-D3BC-334B-D224-2E67F3A5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A9D58-921C-8520-2981-BD3DE0F75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Manually annotated top-5 documents for a sample of queries. </a:t>
            </a:r>
          </a:p>
          <a:p>
            <a:r>
              <a:rPr lang="en-US" dirty="0"/>
              <a:t>Each document labeled as relevant (1) or non-relevant (0).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BM25 and FAISS are outperformed by CORAG (Hybrid + Reranking). </a:t>
            </a:r>
          </a:p>
          <a:p>
            <a:r>
              <a:rPr lang="en-US" dirty="0"/>
              <a:t>Following query extension and reranking, there was a notable improvement in top-k accuracy and </a:t>
            </a:r>
            <a:r>
              <a:rPr lang="en-US" dirty="0" err="1"/>
              <a:t>nDCG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FD2E0-B799-B5F9-5CD7-35993091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326A9D-88ED-7E0B-A5C4-4C183F9D0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57151"/>
              </p:ext>
            </p:extLst>
          </p:nvPr>
        </p:nvGraphicFramePr>
        <p:xfrm>
          <a:off x="1639194" y="285429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642286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69556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554077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77635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Precision@3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nDCG@5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63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36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FAISS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104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CORAG (Final)`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16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303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E8CB5-65E7-1754-D002-87F64EE7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3903A2-A2DC-CB88-84B0-BB4F07628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80" y="1923886"/>
            <a:ext cx="5607233" cy="316374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87E2B-8C72-8790-943E-8B0CD41D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A95A9-D6DB-DF1B-0FBB-09057C928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89" y="1988280"/>
            <a:ext cx="5404108" cy="30022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3B81E7-30CD-7B98-6A70-43C7E9844A88}"/>
              </a:ext>
            </a:extLst>
          </p:cNvPr>
          <p:cNvSpPr txBox="1"/>
          <p:nvPr/>
        </p:nvSpPr>
        <p:spPr>
          <a:xfrm>
            <a:off x="727656" y="5217867"/>
            <a:ext cx="108890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Top Words Bar Chart Shows dominant keywords like model, biotechnology, protein. Helps align query expansion with common research terms. </a:t>
            </a:r>
            <a:r>
              <a:rPr lang="en-US" dirty="0" err="1"/>
              <a:t>Precision@k</a:t>
            </a:r>
            <a:r>
              <a:rPr lang="en-US" dirty="0"/>
              <a:t> Line Chart High precision at top-2 results. Quality slightly drops beyond rank 3.</a:t>
            </a:r>
          </a:p>
        </p:txBody>
      </p:sp>
    </p:spTree>
    <p:extLst>
      <p:ext uri="{BB962C8B-B14F-4D97-AF65-F5344CB8AC3E}">
        <p14:creationId xmlns:p14="http://schemas.microsoft.com/office/powerpoint/2010/main" val="402607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4CBC-2808-4E23-80B2-9E171CC2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2E1A-E850-4E77-ADD8-475691D00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BM25 and FAISS are outperformed by CORAG (Hybrid + Reranking). </a:t>
            </a:r>
          </a:p>
          <a:p>
            <a:r>
              <a:rPr lang="en-US" dirty="0"/>
              <a:t>Following query extension and reranking, there was a notable improvement in top-k accuracy and </a:t>
            </a:r>
            <a:r>
              <a:rPr lang="en-US" dirty="0" err="1"/>
              <a:t>nDCG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1D03B-ED1B-4F5E-B67B-27646B68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12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A557-ABC3-498E-8D75-55910301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B6EC8-1378-436A-8E54-41C41CE2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CORAG connects semantic and lexical IR for scholarly research. </a:t>
            </a:r>
          </a:p>
          <a:p>
            <a:r>
              <a:rPr lang="en-US" dirty="0"/>
              <a:t>Improved ranking with hybrid reranking and retrieval. </a:t>
            </a:r>
          </a:p>
          <a:p>
            <a:r>
              <a:rPr lang="en-US" dirty="0"/>
              <a:t>Effective for extensive research datasets that are domain-specific. </a:t>
            </a:r>
          </a:p>
          <a:p>
            <a:r>
              <a:rPr lang="en-US" dirty="0"/>
              <a:t>Prompt orchestration and live, chunked PDFs can be used to expand CORAG to additional scientific disciplines.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15013-5B10-4E1F-8C90-F488589D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64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9994-B480-4FAC-AC64-328DC51C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D05C-2E96-4D9F-A497-D4E5DF41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S. Bruch et al., ”Efficient inverted indexes for approximate retrieval,” </a:t>
            </a:r>
            <a:r>
              <a:rPr lang="en-US" sz="2000" dirty="0" err="1"/>
              <a:t>inProc</a:t>
            </a:r>
            <a:r>
              <a:rPr lang="en-US" sz="2000" dirty="0"/>
              <a:t>. ACM SIGIR, 2024.</a:t>
            </a:r>
          </a:p>
          <a:p>
            <a:r>
              <a:rPr lang="en-US" sz="2000" dirty="0"/>
              <a:t>E. </a:t>
            </a:r>
            <a:r>
              <a:rPr lang="en-US" sz="2000" dirty="0" err="1"/>
              <a:t>Vendrow</a:t>
            </a:r>
            <a:r>
              <a:rPr lang="en-US" sz="2000" dirty="0"/>
              <a:t> et al., ”INQUIRE: A Natural World Text-to-Image </a:t>
            </a:r>
            <a:r>
              <a:rPr lang="en-US" sz="2000" dirty="0" err="1"/>
              <a:t>RetrievalBenchmark</a:t>
            </a:r>
            <a:r>
              <a:rPr lang="en-US" sz="2000" dirty="0"/>
              <a:t>,” </a:t>
            </a:r>
            <a:r>
              <a:rPr lang="en-US" sz="2000" dirty="0" err="1"/>
              <a:t>arXiv</a:t>
            </a:r>
            <a:r>
              <a:rPr lang="en-US" sz="2000" dirty="0"/>
              <a:t> preprint arXiv:2411.02537, 2024.</a:t>
            </a:r>
          </a:p>
          <a:p>
            <a:r>
              <a:rPr lang="en-US" sz="2000" dirty="0"/>
              <a:t>Z. Li et al., ”Attribute-driven Disentangled Representation Learning </a:t>
            </a:r>
            <a:r>
              <a:rPr lang="en-US" sz="2000" dirty="0" err="1"/>
              <a:t>forMultimodal</a:t>
            </a:r>
            <a:r>
              <a:rPr lang="en-US" sz="2000" dirty="0"/>
              <a:t> Recommendation,” in Proc. ACM MM, 2024.</a:t>
            </a:r>
          </a:p>
          <a:p>
            <a:r>
              <a:rPr lang="en-US" sz="2000" dirty="0"/>
              <a:t>Y. Tang et al., ”</a:t>
            </a:r>
            <a:r>
              <a:rPr lang="en-US" sz="2000" dirty="0" err="1"/>
              <a:t>Caselink</a:t>
            </a:r>
            <a:r>
              <a:rPr lang="en-US" sz="2000" dirty="0"/>
              <a:t>: Inductive graph learning for legal </a:t>
            </a:r>
            <a:r>
              <a:rPr lang="en-US" sz="2000" dirty="0" err="1"/>
              <a:t>caseretrieval</a:t>
            </a:r>
            <a:r>
              <a:rPr lang="en-US" sz="2000" dirty="0"/>
              <a:t>,” in Proc. ACM SIGIR, 2024.</a:t>
            </a:r>
          </a:p>
          <a:p>
            <a:r>
              <a:rPr lang="en-US" sz="2000" dirty="0"/>
              <a:t>K. Dhole et al., ”</a:t>
            </a:r>
            <a:r>
              <a:rPr lang="en-US" sz="2000" dirty="0" err="1"/>
              <a:t>GenQREnsemble</a:t>
            </a:r>
            <a:r>
              <a:rPr lang="en-US" sz="2000" dirty="0"/>
              <a:t>: Zero-shot LLM ensemble </a:t>
            </a:r>
            <a:r>
              <a:rPr lang="en-US" sz="2000" dirty="0" err="1"/>
              <a:t>promptingfor</a:t>
            </a:r>
            <a:r>
              <a:rPr lang="en-US" sz="2000" dirty="0"/>
              <a:t> generative query reformulation,” in Proc. ECIR, 2024.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78E31-C4A1-457D-8329-E48C46A0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7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8BF8-83E2-B2A4-2068-DF5A7CC0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1F33-7B7E-9D90-EF13-666DE0999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555"/>
            <a:ext cx="10515600" cy="50633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BM25 and TF-IDF are examples of traditional IR models that depend on keyword matching.</a:t>
            </a:r>
          </a:p>
          <a:p>
            <a:r>
              <a:rPr lang="en-US" dirty="0"/>
              <a:t>Poor academic paper retrieval results from a lack of contextual comprehension.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Cannot handle</a:t>
            </a:r>
          </a:p>
          <a:p>
            <a:r>
              <a:rPr lang="en-US" dirty="0"/>
              <a:t>Academic terms (such as "semantic drift" and "protein folding")</a:t>
            </a:r>
          </a:p>
          <a:p>
            <a:r>
              <a:rPr lang="en-US" dirty="0"/>
              <a:t>Long or unclear questions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Motivation: </a:t>
            </a:r>
            <a:r>
              <a:rPr lang="en-US" dirty="0"/>
              <a:t>Increase academic information retrieval's latency, correctness, and relevancy.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0E182-E09F-C7DA-E140-4ABF72CC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86FA-98CF-0D11-4451-FDE5AA99D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03567-0069-8CC9-6856-17CFF486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F60142-7857-6864-0728-5196F3F01824}"/>
              </a:ext>
            </a:extLst>
          </p:cNvPr>
          <p:cNvSpPr/>
          <p:nvPr/>
        </p:nvSpPr>
        <p:spPr>
          <a:xfrm>
            <a:off x="1243350" y="2633729"/>
            <a:ext cx="1584101" cy="104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Traditional IR System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15C1FB-8F9E-AAFB-B06D-FDAFC76778DC}"/>
              </a:ext>
            </a:extLst>
          </p:cNvPr>
          <p:cNvSpPr/>
          <p:nvPr/>
        </p:nvSpPr>
        <p:spPr>
          <a:xfrm>
            <a:off x="1249251" y="4189926"/>
            <a:ext cx="1584101" cy="104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CORAG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9E96857-49EC-5361-5942-41D2C077BAFF}"/>
              </a:ext>
            </a:extLst>
          </p:cNvPr>
          <p:cNvSpPr/>
          <p:nvPr/>
        </p:nvSpPr>
        <p:spPr>
          <a:xfrm>
            <a:off x="3805706" y="2880447"/>
            <a:ext cx="1088265" cy="225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8BBDAA9-F983-855A-6823-A215ABE5023B}"/>
              </a:ext>
            </a:extLst>
          </p:cNvPr>
          <p:cNvSpPr/>
          <p:nvPr/>
        </p:nvSpPr>
        <p:spPr>
          <a:xfrm>
            <a:off x="3683357" y="4611408"/>
            <a:ext cx="1238517" cy="2253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4FB0D8-1188-2DF5-8F0A-9D70AD14140F}"/>
              </a:ext>
            </a:extLst>
          </p:cNvPr>
          <p:cNvSpPr/>
          <p:nvPr/>
        </p:nvSpPr>
        <p:spPr>
          <a:xfrm>
            <a:off x="5935014" y="2405537"/>
            <a:ext cx="1764406" cy="1049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 Match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FD4F7D-17BF-904A-8746-D155D34E1BCE}"/>
              </a:ext>
            </a:extLst>
          </p:cNvPr>
          <p:cNvSpPr/>
          <p:nvPr/>
        </p:nvSpPr>
        <p:spPr>
          <a:xfrm>
            <a:off x="8549425" y="3921617"/>
            <a:ext cx="1764406" cy="11998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 Relevance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38A970-DC48-24E7-DF2B-3BDB9F777E6A}"/>
              </a:ext>
            </a:extLst>
          </p:cNvPr>
          <p:cNvSpPr/>
          <p:nvPr/>
        </p:nvSpPr>
        <p:spPr>
          <a:xfrm>
            <a:off x="8478054" y="2395471"/>
            <a:ext cx="1764406" cy="10496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 Relevance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2FCD59-D814-0D09-49D0-48D9A8BF3B8F}"/>
              </a:ext>
            </a:extLst>
          </p:cNvPr>
          <p:cNvSpPr/>
          <p:nvPr/>
        </p:nvSpPr>
        <p:spPr>
          <a:xfrm>
            <a:off x="5935014" y="3921617"/>
            <a:ext cx="1764406" cy="11630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 Expansion </a:t>
            </a:r>
          </a:p>
          <a:p>
            <a:pPr algn="ctr"/>
            <a:r>
              <a:rPr lang="en-US" dirty="0"/>
              <a:t>+</a:t>
            </a:r>
          </a:p>
          <a:p>
            <a:pPr algn="ctr"/>
            <a:r>
              <a:rPr lang="en-US" dirty="0"/>
              <a:t> Hybrid Search</a:t>
            </a:r>
          </a:p>
        </p:txBody>
      </p:sp>
    </p:spTree>
    <p:extLst>
      <p:ext uri="{BB962C8B-B14F-4D97-AF65-F5344CB8AC3E}">
        <p14:creationId xmlns:p14="http://schemas.microsoft.com/office/powerpoint/2010/main" val="405145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0710-F547-1FDA-9DA0-B02662B7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of 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F8649-6190-44EA-6BFE-09CBD2BD3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CORAG</a:t>
            </a:r>
            <a:r>
              <a:rPr lang="en-US" dirty="0"/>
              <a:t>: chain of retrieval augmented generation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Three key components:</a:t>
            </a:r>
          </a:p>
          <a:p>
            <a:r>
              <a:rPr lang="en-US" dirty="0"/>
              <a:t>BM25 &gt;&gt; Lexical search</a:t>
            </a:r>
          </a:p>
          <a:p>
            <a:r>
              <a:rPr lang="en-US" dirty="0"/>
              <a:t>FAISS &gt;&gt; Semantic vector search</a:t>
            </a:r>
          </a:p>
          <a:p>
            <a:r>
              <a:rPr lang="en-US" dirty="0"/>
              <a:t>FLAN-T5 / BERT &gt;&gt; Query expansion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Hydrid</a:t>
            </a:r>
            <a:r>
              <a:rPr lang="en-US" dirty="0"/>
              <a:t> Retrieval + Semantic Reranking improves ranking quality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BAAB7-7311-E9C9-ECA4-52DCA7959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7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6ECEB3-BD16-0AD2-6EE2-5285A0335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146079"/>
            <a:ext cx="6529588" cy="6565842"/>
          </a:xfrm>
        </p:spPr>
      </p:pic>
    </p:spTree>
    <p:extLst>
      <p:ext uri="{BB962C8B-B14F-4D97-AF65-F5344CB8AC3E}">
        <p14:creationId xmlns:p14="http://schemas.microsoft.com/office/powerpoint/2010/main" val="87667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35D9-630A-1BAD-80D7-5E2639CD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BEF08-56D1-D0FB-6F07-2F421E0FB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CrossEncoder</a:t>
            </a:r>
            <a:r>
              <a:rPr lang="en-US" dirty="0"/>
              <a:t> to introduce semantic reranking (MSMARCO). </a:t>
            </a:r>
          </a:p>
          <a:p>
            <a:r>
              <a:rPr lang="en-US" dirty="0"/>
              <a:t>For improved query expansion, FLAN-T5 was used in place of basic T5. </a:t>
            </a:r>
          </a:p>
          <a:p>
            <a:r>
              <a:rPr lang="en-US" dirty="0"/>
              <a:t>Modified hybrid retrieval to prevent redundancy and duplication.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03AEC-26AA-7CF2-9787-5E54F5C6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8D3577-4E77-B363-A57E-5564BA74D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999122"/>
              </p:ext>
            </p:extLst>
          </p:nvPr>
        </p:nvGraphicFramePr>
        <p:xfrm>
          <a:off x="1664952" y="429356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556192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6503521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63399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83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 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FLAN-T5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76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CrossEncoder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168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Hybrid Retrieval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Weighted 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50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2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164E-84E8-4FB2-8051-CB230F6D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13FA-5386-4E73-BB44-9A898AA7B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Source: </a:t>
            </a:r>
            <a:r>
              <a:rPr lang="en-US" dirty="0"/>
              <a:t>Fetched from ArXiv.org using Python </a:t>
            </a:r>
            <a:r>
              <a:rPr lang="en-US" dirty="0" err="1"/>
              <a:t>arxiv</a:t>
            </a:r>
            <a:r>
              <a:rPr lang="en-US" dirty="0"/>
              <a:t> API</a:t>
            </a:r>
          </a:p>
          <a:p>
            <a:pPr marL="0" indent="0">
              <a:buNone/>
            </a:pPr>
            <a:r>
              <a:rPr lang="en-US" b="1" dirty="0"/>
              <a:t>Size: </a:t>
            </a:r>
            <a:r>
              <a:rPr lang="en-US" dirty="0"/>
              <a:t>500+ papers according to user defined topics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Fields used: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Abstract/Summary</a:t>
            </a:r>
          </a:p>
          <a:p>
            <a:r>
              <a:rPr lang="en-US" dirty="0"/>
              <a:t>Authors &amp; publication Date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Use case: </a:t>
            </a:r>
            <a:r>
              <a:rPr lang="en-US" dirty="0"/>
              <a:t>Mainly used for Academic IR because of domain rich specific language</a:t>
            </a:r>
            <a:r>
              <a:rPr lang="en-US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2CC70-E94D-443E-911C-FC4AEB22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4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8BF8-83E2-B2A4-2068-DF5A7CC0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Preprocessing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1F33-7B7E-9D90-EF13-666DE099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Cleaning: </a:t>
            </a:r>
          </a:p>
          <a:p>
            <a:r>
              <a:rPr lang="en-US" dirty="0"/>
              <a:t>Removed URLs, punctuation, digits </a:t>
            </a:r>
          </a:p>
          <a:p>
            <a:r>
              <a:rPr lang="en-US" dirty="0"/>
              <a:t>Lowercased and expanded contractions (e.g., “don’t” → “do not”) </a:t>
            </a:r>
          </a:p>
          <a:p>
            <a:pPr marL="0" indent="0">
              <a:buNone/>
            </a:pPr>
            <a:r>
              <a:rPr lang="en-US" b="1" dirty="0"/>
              <a:t>Normalization: </a:t>
            </a:r>
          </a:p>
          <a:p>
            <a:r>
              <a:rPr lang="en-US" dirty="0"/>
              <a:t>Lemmatization (</a:t>
            </a:r>
            <a:r>
              <a:rPr lang="en-US" dirty="0" err="1"/>
              <a:t>WordNetLemmatizer</a:t>
            </a:r>
            <a:r>
              <a:rPr lang="en-US" dirty="0"/>
              <a:t>) </a:t>
            </a:r>
          </a:p>
          <a:p>
            <a:r>
              <a:rPr lang="en-US" dirty="0" err="1"/>
              <a:t>Stopword</a:t>
            </a:r>
            <a:r>
              <a:rPr lang="en-US" dirty="0"/>
              <a:t> filtering (except “not”, “no”) </a:t>
            </a:r>
          </a:p>
          <a:p>
            <a:pPr marL="0" indent="0">
              <a:buNone/>
            </a:pPr>
            <a:r>
              <a:rPr lang="en-US" b="1" dirty="0"/>
              <a:t>Transformation: </a:t>
            </a:r>
          </a:p>
          <a:p>
            <a:r>
              <a:rPr lang="en-US" dirty="0"/>
              <a:t>Combined Title + Abstract </a:t>
            </a:r>
          </a:p>
          <a:p>
            <a:r>
              <a:rPr lang="en-US" dirty="0"/>
              <a:t>Tokenized for BM25; encoded for FAISS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0E182-E09F-C7DA-E140-4ABF72CCF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7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AC9C-3714-8856-C860-FA3D81A4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AE04-9AE7-06A9-5A49-E9F23E661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</a:t>
            </a:r>
            <a:r>
              <a:rPr lang="en-US" dirty="0"/>
              <a:t>: Biotechnology related documents</a:t>
            </a:r>
          </a:p>
          <a:p>
            <a:r>
              <a:rPr lang="en-US" b="1" dirty="0"/>
              <a:t>Query</a:t>
            </a:r>
            <a:r>
              <a:rPr lang="en-US" dirty="0"/>
              <a:t>: protein structure using machine learning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8DACD-D8EE-8525-038A-831D14DF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CBF63-613C-4E8E-B1A0-D710C5F27341}" type="slidenum">
              <a:rPr lang="en-US" smtClean="0"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96403A-F748-80B0-4703-AC8B832A7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01" y="3555328"/>
            <a:ext cx="5546897" cy="27565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68877B-97FC-8AF3-CDAC-118E1FA6D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899" y="3295155"/>
            <a:ext cx="5376337" cy="288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0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906</Words>
  <Application>Microsoft Office PowerPoint</Application>
  <PresentationFormat>Widescreen</PresentationFormat>
  <Paragraphs>187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Advancements in Information Reteival: Enhancing Query Expansion and Ranking with CORAG</vt:lpstr>
      <vt:lpstr>Problem Statement and Motivation</vt:lpstr>
      <vt:lpstr>PowerPoint Presentation</vt:lpstr>
      <vt:lpstr>Summary of Proposed Methodology</vt:lpstr>
      <vt:lpstr>PowerPoint Presentation</vt:lpstr>
      <vt:lpstr>Updates:</vt:lpstr>
      <vt:lpstr>Dataset and Preprocessing</vt:lpstr>
      <vt:lpstr>Dataset and Preprocessing  </vt:lpstr>
      <vt:lpstr>Data Visualization</vt:lpstr>
      <vt:lpstr>Information Retrieval Techniques</vt:lpstr>
      <vt:lpstr>Query Expansion Strategy</vt:lpstr>
      <vt:lpstr>Challenges </vt:lpstr>
      <vt:lpstr>Evaluation Methods</vt:lpstr>
      <vt:lpstr>Metrics</vt:lpstr>
      <vt:lpstr>Results and Analysis</vt:lpstr>
      <vt:lpstr>Results</vt:lpstr>
      <vt:lpstr>Discussion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Algorithm</dc:title>
  <dc:creator>Li, Yuan</dc:creator>
  <cp:lastModifiedBy>mohammad tehaseen hussain</cp:lastModifiedBy>
  <cp:revision>108</cp:revision>
  <dcterms:created xsi:type="dcterms:W3CDTF">2023-05-20T16:26:16Z</dcterms:created>
  <dcterms:modified xsi:type="dcterms:W3CDTF">2025-04-19T03:24:26Z</dcterms:modified>
</cp:coreProperties>
</file>