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EA819C-84BD-485E-AD72-AD86499512CC}">
  <a:tblStyle styleId="{F5EA819C-84BD-485E-AD72-AD86499512CC}" styleName="Table_0">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d021f55c0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d021f55c0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d021f55c07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d021f55c0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d021f55c0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d021f55c0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d021f55c07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d021f55c0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d021f55c07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021f55c07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d021f55c07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d021f55c07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d021f55c07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d021f55c07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d021f55c07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d021f55c07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d021f55c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d021f55c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d021f55c0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d021f55c0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d021f55c0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d021f55c0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d021f55c0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d021f55c0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d021f55c0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d021f55c0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d021f55c07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d021f55c0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d021f55c07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d021f55c0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d021f55c07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d021f55c0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Automatic_summarization" TargetMode="External"/><Relationship Id="rId3" Type="http://schemas.openxmlformats.org/officeDocument/2006/relationships/hyperlink" Target="https://scikit-learn.org/stable/tutorial/text_analytics/working_with_text_data.html" TargetMode="External"/><Relationship Id="rId7" Type="http://schemas.openxmlformats.org/officeDocument/2006/relationships/hyperlink" Target="https://huggingface.co/docs/transformers/en/tasks/summarization"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radimrehurek.com/gensim_3.8.3/auto_examples/tutorials/run_summarization" TargetMode="External"/><Relationship Id="rId5" Type="http://schemas.openxmlformats.org/officeDocument/2006/relationships/hyperlink" Target="https://machinelearningmastery.com/machine-learning-with-python/" TargetMode="External"/><Relationship Id="rId4" Type="http://schemas.openxmlformats.org/officeDocument/2006/relationships/hyperlink" Target="https://pranalipardeshi30.medium.com/machine-learning-for-sentiment-analysis-e17b089384a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459825" y="2175450"/>
            <a:ext cx="8520600" cy="792600"/>
          </a:xfrm>
          <a:prstGeom prst="rect">
            <a:avLst/>
          </a:prstGeom>
        </p:spPr>
        <p:txBody>
          <a:bodyPr spcFirstLastPara="1" wrap="square" lIns="91425" tIns="91425" rIns="91425" bIns="91425" anchor="t" anchorCtr="0">
            <a:noAutofit/>
          </a:bodyPr>
          <a:lstStyle/>
          <a:p>
            <a:pPr marL="0" lvl="0" indent="0" algn="ctr" rtl="0">
              <a:lnSpc>
                <a:spcPct val="105000"/>
              </a:lnSpc>
              <a:spcBef>
                <a:spcPts val="0"/>
              </a:spcBef>
              <a:spcAft>
                <a:spcPts val="0"/>
              </a:spcAft>
              <a:buClr>
                <a:schemeClr val="dk1"/>
              </a:buClr>
              <a:buSzPts val="1018"/>
              <a:buFont typeface="Arial"/>
              <a:buNone/>
            </a:pPr>
            <a:r>
              <a:rPr lang="en-GB" sz="2326" b="1" dirty="0">
                <a:solidFill>
                  <a:schemeClr val="dk1"/>
                </a:solidFill>
              </a:rPr>
              <a:t>Fine-Tuned Text Classification and Summarization for Focused Information Extraction</a:t>
            </a:r>
          </a:p>
          <a:p>
            <a:pPr marL="0" lvl="0" indent="0" algn="ctr" rtl="0">
              <a:lnSpc>
                <a:spcPct val="105000"/>
              </a:lnSpc>
              <a:spcBef>
                <a:spcPts val="0"/>
              </a:spcBef>
              <a:spcAft>
                <a:spcPts val="0"/>
              </a:spcAft>
              <a:buClr>
                <a:schemeClr val="dk1"/>
              </a:buClr>
              <a:buSzPts val="1018"/>
              <a:buFont typeface="Arial"/>
              <a:buNone/>
            </a:pPr>
            <a:r>
              <a:rPr lang="en-GB" sz="1500" b="1" dirty="0">
                <a:solidFill>
                  <a:schemeClr val="dk1"/>
                </a:solidFill>
              </a:rPr>
              <a:t>Group 5</a:t>
            </a:r>
          </a:p>
          <a:p>
            <a:pPr marL="0" lvl="0" indent="0" algn="ctr" rtl="0">
              <a:lnSpc>
                <a:spcPct val="105000"/>
              </a:lnSpc>
              <a:spcBef>
                <a:spcPts val="0"/>
              </a:spcBef>
              <a:spcAft>
                <a:spcPts val="0"/>
              </a:spcAft>
              <a:buClr>
                <a:schemeClr val="dk1"/>
              </a:buClr>
              <a:buSzPts val="1018"/>
              <a:buFont typeface="Arial"/>
              <a:buNone/>
            </a:pPr>
            <a:r>
              <a:rPr lang="en-GB" sz="1500" b="1" dirty="0">
                <a:solidFill>
                  <a:schemeClr val="dk1"/>
                </a:solidFill>
              </a:rPr>
              <a:t>Charan Kumar Reddy </a:t>
            </a:r>
            <a:r>
              <a:rPr lang="en-GB" sz="1500" b="1" dirty="0" err="1">
                <a:solidFill>
                  <a:schemeClr val="dk1"/>
                </a:solidFill>
              </a:rPr>
              <a:t>Veeramreddy</a:t>
            </a:r>
            <a:r>
              <a:rPr lang="en-GB" sz="1500" b="1" dirty="0">
                <a:solidFill>
                  <a:schemeClr val="dk1"/>
                </a:solidFill>
              </a:rPr>
              <a:t> – 11718112</a:t>
            </a:r>
          </a:p>
          <a:p>
            <a:pPr marL="0" lvl="0" indent="0" algn="ctr" rtl="0">
              <a:lnSpc>
                <a:spcPct val="105000"/>
              </a:lnSpc>
              <a:spcBef>
                <a:spcPts val="0"/>
              </a:spcBef>
              <a:spcAft>
                <a:spcPts val="0"/>
              </a:spcAft>
              <a:buClr>
                <a:schemeClr val="dk1"/>
              </a:buClr>
              <a:buSzPts val="1018"/>
              <a:buFont typeface="Arial"/>
              <a:buNone/>
            </a:pPr>
            <a:r>
              <a:rPr lang="en-GB" sz="1500" b="1" dirty="0">
                <a:solidFill>
                  <a:schemeClr val="dk1"/>
                </a:solidFill>
              </a:rPr>
              <a:t>Vamshi Kumar Reddy Kotla – 11606723</a:t>
            </a:r>
          </a:p>
          <a:p>
            <a:pPr marL="0" lvl="0" indent="0" algn="ctr" rtl="0">
              <a:lnSpc>
                <a:spcPct val="105000"/>
              </a:lnSpc>
              <a:spcBef>
                <a:spcPts val="0"/>
              </a:spcBef>
              <a:spcAft>
                <a:spcPts val="0"/>
              </a:spcAft>
              <a:buClr>
                <a:schemeClr val="dk1"/>
              </a:buClr>
              <a:buSzPts val="1018"/>
              <a:buFont typeface="Arial"/>
              <a:buNone/>
            </a:pPr>
            <a:r>
              <a:rPr lang="en-GB" sz="1500" b="1" dirty="0" err="1">
                <a:solidFill>
                  <a:schemeClr val="dk1"/>
                </a:solidFill>
              </a:rPr>
              <a:t>Abjal</a:t>
            </a:r>
            <a:r>
              <a:rPr lang="en-GB" sz="1500" b="1" dirty="0">
                <a:solidFill>
                  <a:schemeClr val="dk1"/>
                </a:solidFill>
              </a:rPr>
              <a:t> Hussain Shaik - 11643584</a:t>
            </a:r>
          </a:p>
          <a:p>
            <a:pPr marL="0" lvl="0" indent="0" algn="ctr" rtl="0">
              <a:lnSpc>
                <a:spcPct val="105000"/>
              </a:lnSpc>
              <a:spcBef>
                <a:spcPts val="0"/>
              </a:spcBef>
              <a:spcAft>
                <a:spcPts val="0"/>
              </a:spcAft>
              <a:buClr>
                <a:schemeClr val="dk1"/>
              </a:buClr>
              <a:buSzPts val="1018"/>
              <a:buFont typeface="Arial"/>
              <a:buNone/>
            </a:pPr>
            <a:endParaRPr sz="2280" b="1" dirty="0">
              <a:solidFill>
                <a:schemeClr val="dk1"/>
              </a:solidFill>
            </a:endParaRPr>
          </a:p>
          <a:p>
            <a:pPr marL="0" lvl="0" indent="0" algn="ctr" rtl="0">
              <a:lnSpc>
                <a:spcPct val="90000"/>
              </a:lnSpc>
              <a:spcBef>
                <a:spcPts val="0"/>
              </a:spcBef>
              <a:spcAft>
                <a:spcPts val="0"/>
              </a:spcAft>
              <a:buSzPts val="1018"/>
              <a:buNone/>
            </a:pPr>
            <a:endParaRPr sz="259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p:nvPr/>
        </p:nvSpPr>
        <p:spPr>
          <a:xfrm>
            <a:off x="918350" y="888725"/>
            <a:ext cx="5687700" cy="362557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GB" sz="1200" b="1" dirty="0">
                <a:solidFill>
                  <a:schemeClr val="dk1"/>
                </a:solidFill>
              </a:rPr>
              <a:t>Implementation:</a:t>
            </a:r>
            <a:endParaRPr sz="12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sz="1200" b="1" dirty="0">
                <a:solidFill>
                  <a:schemeClr val="dk1"/>
                </a:solidFill>
              </a:rPr>
              <a:t>Libraries:</a:t>
            </a:r>
            <a:endParaRPr sz="1200" dirty="0">
              <a:solidFill>
                <a:schemeClr val="dk1"/>
              </a:solidFill>
            </a:endParaRPr>
          </a:p>
          <a:p>
            <a:pPr marL="457200" lvl="0" indent="-304800" algn="just" rtl="0">
              <a:lnSpc>
                <a:spcPct val="115000"/>
              </a:lnSpc>
              <a:spcBef>
                <a:spcPts val="1200"/>
              </a:spcBef>
              <a:spcAft>
                <a:spcPts val="0"/>
              </a:spcAft>
              <a:buClr>
                <a:schemeClr val="dk1"/>
              </a:buClr>
              <a:buSzPts val="1200"/>
              <a:buChar char="●"/>
            </a:pPr>
            <a:r>
              <a:rPr lang="en-GB" sz="1200" b="1" dirty="0">
                <a:solidFill>
                  <a:schemeClr val="dk1"/>
                </a:solidFill>
              </a:rPr>
              <a:t>NLTK (Natural Language Toolkit):</a:t>
            </a:r>
            <a:r>
              <a:rPr lang="en-GB" sz="1200" dirty="0">
                <a:solidFill>
                  <a:schemeClr val="dk1"/>
                </a:solidFill>
              </a:rPr>
              <a:t> This library provides tools for manipulating textual data in Python. Your code uses features from NLTK:</a:t>
            </a:r>
            <a:endParaRPr sz="1200" dirty="0">
              <a:solidFill>
                <a:schemeClr val="dk1"/>
              </a:solidFill>
            </a:endParaRPr>
          </a:p>
          <a:p>
            <a:pPr marL="914400" lvl="1" indent="-304800" algn="just" rtl="0">
              <a:lnSpc>
                <a:spcPct val="115000"/>
              </a:lnSpc>
              <a:spcBef>
                <a:spcPts val="0"/>
              </a:spcBef>
              <a:spcAft>
                <a:spcPts val="0"/>
              </a:spcAft>
              <a:buClr>
                <a:schemeClr val="dk1"/>
              </a:buClr>
              <a:buSzPts val="1200"/>
              <a:buChar char="○"/>
            </a:pPr>
            <a:r>
              <a:rPr lang="en-GB" sz="1200" b="1" dirty="0">
                <a:solidFill>
                  <a:schemeClr val="dk1"/>
                </a:solidFill>
              </a:rPr>
              <a:t>Stemming</a:t>
            </a:r>
            <a:r>
              <a:rPr lang="en-GB" sz="1200" dirty="0">
                <a:solidFill>
                  <a:schemeClr val="dk1"/>
                </a:solidFill>
              </a:rPr>
              <a:t>: Reducing words to bases (e.g., "running" -&gt; "run").</a:t>
            </a:r>
            <a:endParaRPr sz="1200" dirty="0">
              <a:solidFill>
                <a:schemeClr val="dk1"/>
              </a:solidFill>
            </a:endParaRPr>
          </a:p>
          <a:p>
            <a:pPr marL="914400" lvl="1" indent="-304800" algn="just" rtl="0">
              <a:lnSpc>
                <a:spcPct val="115000"/>
              </a:lnSpc>
              <a:spcBef>
                <a:spcPts val="0"/>
              </a:spcBef>
              <a:spcAft>
                <a:spcPts val="0"/>
              </a:spcAft>
              <a:buClr>
                <a:schemeClr val="dk1"/>
              </a:buClr>
              <a:buSzPts val="1200"/>
              <a:buChar char="○"/>
            </a:pPr>
            <a:r>
              <a:rPr lang="en-GB" sz="1200" b="1" dirty="0">
                <a:solidFill>
                  <a:schemeClr val="dk1"/>
                </a:solidFill>
              </a:rPr>
              <a:t>Stop words</a:t>
            </a:r>
            <a:r>
              <a:rPr lang="en-GB" sz="1200" dirty="0">
                <a:solidFill>
                  <a:schemeClr val="dk1"/>
                </a:solidFill>
              </a:rPr>
              <a:t>: Remove common words that don't contribute much to comprehension (e.g., "the," "a").</a:t>
            </a:r>
            <a:endParaRPr sz="1200" dirty="0">
              <a:solidFill>
                <a:schemeClr val="dk1"/>
              </a:solidFill>
            </a:endParaRPr>
          </a:p>
          <a:p>
            <a:pPr marL="914400" lvl="1" indent="-304800" algn="just" rtl="0">
              <a:lnSpc>
                <a:spcPct val="115000"/>
              </a:lnSpc>
              <a:spcBef>
                <a:spcPts val="0"/>
              </a:spcBef>
              <a:spcAft>
                <a:spcPts val="0"/>
              </a:spcAft>
              <a:buClr>
                <a:schemeClr val="dk1"/>
              </a:buClr>
              <a:buSzPts val="1200"/>
              <a:buChar char="○"/>
            </a:pPr>
            <a:r>
              <a:rPr lang="en-GB" sz="1200" b="1" dirty="0">
                <a:solidFill>
                  <a:schemeClr val="dk1"/>
                </a:solidFill>
              </a:rPr>
              <a:t>Text parsing</a:t>
            </a:r>
            <a:r>
              <a:rPr lang="en-GB" sz="1200" dirty="0">
                <a:solidFill>
                  <a:schemeClr val="dk1"/>
                </a:solidFill>
              </a:rPr>
              <a:t>: Breaking down information into sentences and tokens (individual words).</a:t>
            </a:r>
            <a:endParaRPr sz="1200" dirty="0">
              <a:solidFill>
                <a:schemeClr val="dk1"/>
              </a:solidFill>
            </a:endParaRPr>
          </a:p>
          <a:p>
            <a:pPr marL="457200" lvl="0" indent="-304800" algn="just" rtl="0">
              <a:lnSpc>
                <a:spcPct val="115000"/>
              </a:lnSpc>
              <a:spcBef>
                <a:spcPts val="0"/>
              </a:spcBef>
              <a:spcAft>
                <a:spcPts val="0"/>
              </a:spcAft>
              <a:buClr>
                <a:schemeClr val="dk1"/>
              </a:buClr>
              <a:buSzPts val="1200"/>
              <a:buChar char="●"/>
            </a:pPr>
            <a:r>
              <a:rPr lang="en-GB" sz="1200" b="1" dirty="0">
                <a:solidFill>
                  <a:schemeClr val="dk1"/>
                </a:solidFill>
              </a:rPr>
              <a:t>Sumy</a:t>
            </a:r>
            <a:r>
              <a:rPr lang="en-GB" sz="1200" dirty="0">
                <a:solidFill>
                  <a:schemeClr val="dk1"/>
                </a:solidFill>
              </a:rPr>
              <a:t>: This library provides various data collection algorithms, including Latent Semantic Analysis (LSA). Your code uses the </a:t>
            </a:r>
            <a:r>
              <a:rPr lang="en-GB" sz="1200" dirty="0" err="1">
                <a:solidFill>
                  <a:schemeClr val="dk1"/>
                </a:solidFill>
              </a:rPr>
              <a:t>LsaSummarizer</a:t>
            </a:r>
            <a:r>
              <a:rPr lang="en-GB" sz="1200" dirty="0">
                <a:solidFill>
                  <a:schemeClr val="dk1"/>
                </a:solidFill>
              </a:rPr>
              <a:t> class from Sumy for LSA-based summarizing.</a:t>
            </a:r>
            <a:endParaRPr sz="1200" dirty="0">
              <a:solidFill>
                <a:schemeClr val="dk1"/>
              </a:solidFill>
            </a:endParaRPr>
          </a:p>
          <a:p>
            <a:pPr marL="0" lvl="0" indent="0" algn="l" rtl="0">
              <a:spcBef>
                <a:spcPts val="1200"/>
              </a:spcBef>
              <a:spcAft>
                <a:spcPts val="0"/>
              </a:spcAft>
              <a:buNone/>
            </a:pPr>
            <a:endParaRPr sz="1800" dirty="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3"/>
          <p:cNvSpPr txBox="1"/>
          <p:nvPr/>
        </p:nvSpPr>
        <p:spPr>
          <a:xfrm>
            <a:off x="1125725" y="898600"/>
            <a:ext cx="5687700" cy="395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GB" sz="1200" b="1" dirty="0">
                <a:solidFill>
                  <a:schemeClr val="dk1"/>
                </a:solidFill>
              </a:rPr>
              <a:t>Sentiment Analysis (LSTM):</a:t>
            </a:r>
            <a:endParaRPr sz="1200" b="1" dirty="0">
              <a:solidFill>
                <a:schemeClr val="dk1"/>
              </a:solidFill>
            </a:endParaRPr>
          </a:p>
          <a:p>
            <a:pPr marL="457200" lvl="0" indent="-304800" algn="just" rtl="0">
              <a:lnSpc>
                <a:spcPct val="115000"/>
              </a:lnSpc>
              <a:spcBef>
                <a:spcPts val="1200"/>
              </a:spcBef>
              <a:spcAft>
                <a:spcPts val="0"/>
              </a:spcAft>
              <a:buClr>
                <a:schemeClr val="dk1"/>
              </a:buClr>
              <a:buSzPts val="1200"/>
              <a:buChar char="●"/>
            </a:pPr>
            <a:r>
              <a:rPr lang="en-GB" sz="1200" dirty="0">
                <a:solidFill>
                  <a:schemeClr val="dk1"/>
                </a:solidFill>
              </a:rPr>
              <a:t>Imagine you have a box filled with reviews (text data) and you want to determine whether they are positive, negative, or neutral. This piece of legislation does just that!</a:t>
            </a:r>
            <a:endParaRPr sz="1200" dirty="0">
              <a:solidFill>
                <a:schemeClr val="dk1"/>
              </a:solidFill>
            </a:endParaRPr>
          </a:p>
          <a:p>
            <a:pPr marL="914400" lvl="1" indent="-304800" algn="just" rtl="0">
              <a:lnSpc>
                <a:spcPct val="115000"/>
              </a:lnSpc>
              <a:spcBef>
                <a:spcPts val="0"/>
              </a:spcBef>
              <a:spcAft>
                <a:spcPts val="0"/>
              </a:spcAft>
              <a:buClr>
                <a:schemeClr val="dk1"/>
              </a:buClr>
              <a:buSzPts val="1200"/>
              <a:buChar char="○"/>
            </a:pPr>
            <a:r>
              <a:rPr lang="en-GB" sz="1200" dirty="0">
                <a:solidFill>
                  <a:schemeClr val="dk1"/>
                </a:solidFill>
              </a:rPr>
              <a:t>LSTM: Think of it as an intelligent machine that learns from patterns. It already reads many reviews </a:t>
            </a:r>
            <a:r>
              <a:rPr lang="en-GB" sz="1200" dirty="0" err="1">
                <a:solidFill>
                  <a:schemeClr val="dk1"/>
                </a:solidFill>
              </a:rPr>
              <a:t>labeled</a:t>
            </a:r>
            <a:r>
              <a:rPr lang="en-GB" sz="1200" dirty="0">
                <a:solidFill>
                  <a:schemeClr val="dk1"/>
                </a:solidFill>
              </a:rPr>
              <a:t> positive, negative or neutral. Based on this study, it can </a:t>
            </a:r>
            <a:r>
              <a:rPr lang="en-GB" sz="1200" dirty="0" err="1">
                <a:solidFill>
                  <a:schemeClr val="dk1"/>
                </a:solidFill>
              </a:rPr>
              <a:t>analyze</a:t>
            </a:r>
            <a:r>
              <a:rPr lang="en-GB" sz="1200" dirty="0">
                <a:solidFill>
                  <a:schemeClr val="dk1"/>
                </a:solidFill>
              </a:rPr>
              <a:t> new reviews and predict their emotions.</a:t>
            </a:r>
            <a:endParaRPr sz="1200" dirty="0">
              <a:solidFill>
                <a:schemeClr val="dk1"/>
              </a:solidFill>
            </a:endParaRPr>
          </a:p>
          <a:p>
            <a:pPr marL="914400" lvl="1" indent="-304800" algn="just" rtl="0">
              <a:lnSpc>
                <a:spcPct val="115000"/>
              </a:lnSpc>
              <a:spcBef>
                <a:spcPts val="0"/>
              </a:spcBef>
              <a:spcAft>
                <a:spcPts val="0"/>
              </a:spcAft>
              <a:buClr>
                <a:schemeClr val="dk1"/>
              </a:buClr>
              <a:buSzPts val="1200"/>
              <a:buChar char="○"/>
            </a:pPr>
            <a:r>
              <a:rPr lang="en-GB" sz="1200" dirty="0">
                <a:solidFill>
                  <a:schemeClr val="dk1"/>
                </a:solidFill>
              </a:rPr>
              <a:t>approach:</a:t>
            </a:r>
            <a:endParaRPr sz="1200" dirty="0">
              <a:solidFill>
                <a:schemeClr val="dk1"/>
              </a:solidFill>
            </a:endParaRPr>
          </a:p>
          <a:p>
            <a:pPr marL="914400" lvl="1" indent="-304800" algn="just" rtl="0">
              <a:lnSpc>
                <a:spcPct val="115000"/>
              </a:lnSpc>
              <a:spcBef>
                <a:spcPts val="0"/>
              </a:spcBef>
              <a:spcAft>
                <a:spcPts val="0"/>
              </a:spcAft>
              <a:buClr>
                <a:schemeClr val="dk1"/>
              </a:buClr>
              <a:buSzPts val="1200"/>
              <a:buChar char="○"/>
            </a:pPr>
            <a:r>
              <a:rPr lang="en-GB" sz="1200" dirty="0">
                <a:solidFill>
                  <a:schemeClr val="dk1"/>
                </a:solidFill>
              </a:rPr>
              <a:t>The code passes the probe information (words) to the LSTM device.</a:t>
            </a:r>
            <a:endParaRPr sz="1200" dirty="0">
              <a:solidFill>
                <a:schemeClr val="dk1"/>
              </a:solidFill>
            </a:endParaRPr>
          </a:p>
          <a:p>
            <a:pPr marL="914400" lvl="1" indent="-304800" algn="just" rtl="0">
              <a:lnSpc>
                <a:spcPct val="115000"/>
              </a:lnSpc>
              <a:spcBef>
                <a:spcPts val="0"/>
              </a:spcBef>
              <a:spcAft>
                <a:spcPts val="0"/>
              </a:spcAft>
              <a:buClr>
                <a:schemeClr val="dk1"/>
              </a:buClr>
              <a:buSzPts val="1200"/>
              <a:buChar char="○"/>
            </a:pPr>
            <a:r>
              <a:rPr lang="en-GB" sz="1200" dirty="0">
                <a:solidFill>
                  <a:schemeClr val="dk1"/>
                </a:solidFill>
              </a:rPr>
              <a:t>LSTM </a:t>
            </a:r>
            <a:r>
              <a:rPr lang="en-GB" sz="1200" dirty="0" err="1">
                <a:solidFill>
                  <a:schemeClr val="dk1"/>
                </a:solidFill>
              </a:rPr>
              <a:t>analyzes</a:t>
            </a:r>
            <a:r>
              <a:rPr lang="en-GB" sz="1200" dirty="0">
                <a:solidFill>
                  <a:schemeClr val="dk1"/>
                </a:solidFill>
              </a:rPr>
              <a:t> words and their structure to understand the overall feeling.</a:t>
            </a:r>
            <a:endParaRPr sz="1200" dirty="0">
              <a:solidFill>
                <a:schemeClr val="dk1"/>
              </a:solidFill>
            </a:endParaRPr>
          </a:p>
          <a:p>
            <a:pPr marL="914400" lvl="1" indent="-304800" algn="just" rtl="0">
              <a:lnSpc>
                <a:spcPct val="115000"/>
              </a:lnSpc>
              <a:spcBef>
                <a:spcPts val="0"/>
              </a:spcBef>
              <a:spcAft>
                <a:spcPts val="0"/>
              </a:spcAft>
              <a:buClr>
                <a:schemeClr val="dk1"/>
              </a:buClr>
              <a:buSzPts val="1200"/>
              <a:buChar char="○"/>
            </a:pPr>
            <a:r>
              <a:rPr lang="en-GB" sz="1200" dirty="0">
                <a:solidFill>
                  <a:schemeClr val="dk1"/>
                </a:solidFill>
              </a:rPr>
              <a:t>Finally, it predicts the sentiment (positive, negative, or neutral) to review.</a:t>
            </a:r>
            <a:endParaRPr sz="1200" dirty="0">
              <a:solidFill>
                <a:schemeClr val="dk1"/>
              </a:solidFill>
            </a:endParaRPr>
          </a:p>
          <a:p>
            <a:pPr marL="0" lvl="0" indent="0" algn="l" rtl="0">
              <a:spcBef>
                <a:spcPts val="1200"/>
              </a:spcBef>
              <a:spcAft>
                <a:spcPts val="0"/>
              </a:spcAft>
              <a:buNone/>
            </a:pPr>
            <a:endParaRPr sz="1800" dirty="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4"/>
          <p:cNvSpPr txBox="1"/>
          <p:nvPr/>
        </p:nvSpPr>
        <p:spPr>
          <a:xfrm>
            <a:off x="868975" y="819600"/>
            <a:ext cx="5687700" cy="325932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GB" sz="1200" b="1" dirty="0">
                <a:solidFill>
                  <a:schemeClr val="dk1"/>
                </a:solidFill>
              </a:rPr>
              <a:t>Text Summarization (</a:t>
            </a:r>
            <a:r>
              <a:rPr lang="en-GB" sz="1200" b="1" dirty="0" err="1">
                <a:solidFill>
                  <a:schemeClr val="dk1"/>
                </a:solidFill>
              </a:rPr>
              <a:t>lsa_summary</a:t>
            </a:r>
            <a:r>
              <a:rPr lang="en-GB" sz="1200" b="1" dirty="0">
                <a:solidFill>
                  <a:schemeClr val="dk1"/>
                </a:solidFill>
              </a:rPr>
              <a:t> function):</a:t>
            </a:r>
            <a:endParaRPr lang="en-US" sz="1200" dirty="0">
              <a:solidFill>
                <a:schemeClr val="dk1"/>
              </a:solidFill>
            </a:endParaRPr>
          </a:p>
          <a:p>
            <a:pPr marL="609600" lvl="1" algn="just" rtl="0">
              <a:lnSpc>
                <a:spcPct val="115000"/>
              </a:lnSpc>
              <a:spcBef>
                <a:spcPts val="1200"/>
              </a:spcBef>
              <a:spcAft>
                <a:spcPts val="0"/>
              </a:spcAft>
              <a:buClr>
                <a:schemeClr val="dk1"/>
              </a:buClr>
              <a:buSzPts val="1200"/>
            </a:pPr>
            <a:r>
              <a:rPr lang="en-US" sz="1200" b="1" dirty="0">
                <a:solidFill>
                  <a:schemeClr val="dk1"/>
                </a:solidFill>
              </a:rPr>
              <a:t>LSA (Latent Semantic Analysis)</a:t>
            </a:r>
            <a:r>
              <a:rPr lang="en-US" sz="1200" dirty="0">
                <a:solidFill>
                  <a:schemeClr val="dk1"/>
                </a:solidFill>
              </a:rPr>
              <a:t>: is a fancy way of saying that the code is looking for points in the text.</a:t>
            </a:r>
          </a:p>
          <a:p>
            <a:pPr marL="609600" lvl="1" algn="just" rtl="0">
              <a:lnSpc>
                <a:spcPct val="115000"/>
              </a:lnSpc>
              <a:spcBef>
                <a:spcPts val="0"/>
              </a:spcBef>
              <a:spcAft>
                <a:spcPts val="0"/>
              </a:spcAft>
              <a:buClr>
                <a:schemeClr val="dk1"/>
              </a:buClr>
              <a:buSzPts val="1200"/>
            </a:pPr>
            <a:r>
              <a:rPr lang="en-GB" sz="1200" b="1" dirty="0">
                <a:solidFill>
                  <a:schemeClr val="dk1"/>
                </a:solidFill>
              </a:rPr>
              <a:t>Approach:</a:t>
            </a:r>
            <a:endParaRPr sz="1200" b="1" dirty="0">
              <a:solidFill>
                <a:schemeClr val="dk1"/>
              </a:solidFill>
            </a:endParaRPr>
          </a:p>
          <a:p>
            <a:pPr marL="914400" lvl="1" indent="-304800" algn="just" rtl="0">
              <a:lnSpc>
                <a:spcPct val="115000"/>
              </a:lnSpc>
              <a:spcBef>
                <a:spcPts val="0"/>
              </a:spcBef>
              <a:spcAft>
                <a:spcPts val="0"/>
              </a:spcAft>
              <a:buClr>
                <a:schemeClr val="dk1"/>
              </a:buClr>
              <a:buSzPts val="1200"/>
              <a:buAutoNum type="arabicPeriod"/>
            </a:pPr>
            <a:r>
              <a:rPr lang="en-GB" sz="1200" dirty="0">
                <a:solidFill>
                  <a:schemeClr val="dk1"/>
                </a:solidFill>
              </a:rPr>
              <a:t>The program cleans the text (removes unnecessary words, and merges similar ones).</a:t>
            </a:r>
            <a:endParaRPr sz="1200" dirty="0">
              <a:solidFill>
                <a:schemeClr val="dk1"/>
              </a:solidFill>
            </a:endParaRPr>
          </a:p>
          <a:p>
            <a:pPr marL="914400" lvl="1" indent="-304800" algn="just" rtl="0">
              <a:lnSpc>
                <a:spcPct val="115000"/>
              </a:lnSpc>
              <a:spcBef>
                <a:spcPts val="0"/>
              </a:spcBef>
              <a:spcAft>
                <a:spcPts val="0"/>
              </a:spcAft>
              <a:buClr>
                <a:schemeClr val="dk1"/>
              </a:buClr>
              <a:buSzPts val="1200"/>
              <a:buAutoNum type="arabicPeriod"/>
            </a:pPr>
            <a:r>
              <a:rPr lang="en-GB" sz="1200" dirty="0">
                <a:solidFill>
                  <a:schemeClr val="dk1"/>
                </a:solidFill>
              </a:rPr>
              <a:t>It then </a:t>
            </a:r>
            <a:r>
              <a:rPr lang="en-GB" sz="1200" dirty="0" err="1">
                <a:solidFill>
                  <a:schemeClr val="dk1"/>
                </a:solidFill>
              </a:rPr>
              <a:t>analyzes</a:t>
            </a:r>
            <a:r>
              <a:rPr lang="en-GB" sz="1200" dirty="0">
                <a:solidFill>
                  <a:schemeClr val="dk1"/>
                </a:solidFill>
              </a:rPr>
              <a:t> relationships between words to understand key concepts.</a:t>
            </a:r>
          </a:p>
          <a:p>
            <a:pPr marL="914400" lvl="1" indent="-304800" algn="just" rtl="0">
              <a:lnSpc>
                <a:spcPct val="115000"/>
              </a:lnSpc>
              <a:spcBef>
                <a:spcPts val="0"/>
              </a:spcBef>
              <a:spcAft>
                <a:spcPts val="0"/>
              </a:spcAft>
              <a:buClr>
                <a:schemeClr val="dk1"/>
              </a:buClr>
              <a:buSzPts val="1200"/>
              <a:buAutoNum type="arabicPeriod"/>
            </a:pPr>
            <a:r>
              <a:rPr lang="en-GB" sz="1200" dirty="0">
                <a:solidFill>
                  <a:schemeClr val="dk1"/>
                </a:solidFill>
              </a:rPr>
              <a:t>Based on this analysis, it identifies important sentences that summarize the main points of the text.</a:t>
            </a:r>
          </a:p>
          <a:p>
            <a:pPr marL="914400" lvl="1" indent="-304800" algn="just" rtl="0">
              <a:lnSpc>
                <a:spcPct val="115000"/>
              </a:lnSpc>
              <a:spcBef>
                <a:spcPts val="0"/>
              </a:spcBef>
              <a:spcAft>
                <a:spcPts val="0"/>
              </a:spcAft>
              <a:buClr>
                <a:schemeClr val="dk1"/>
              </a:buClr>
              <a:buSzPts val="1200"/>
              <a:buAutoNum type="arabicPeriod"/>
            </a:pPr>
            <a:r>
              <a:rPr lang="en-GB" sz="1200" dirty="0">
                <a:solidFill>
                  <a:schemeClr val="dk1"/>
                </a:solidFill>
              </a:rPr>
              <a:t>Finally, it returns a summary that captures the essence of the story.</a:t>
            </a:r>
            <a:endParaRPr sz="1200" dirty="0">
              <a:solidFill>
                <a:schemeClr val="dk1"/>
              </a:solidFill>
            </a:endParaRPr>
          </a:p>
          <a:p>
            <a:pPr marL="0" lvl="0" indent="0" algn="l" rtl="0">
              <a:spcBef>
                <a:spcPts val="1200"/>
              </a:spcBef>
              <a:spcAft>
                <a:spcPts val="0"/>
              </a:spcAft>
              <a:buNone/>
            </a:pPr>
            <a:endParaRPr sz="1800" dirty="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5"/>
          <p:cNvSpPr txBox="1"/>
          <p:nvPr/>
        </p:nvSpPr>
        <p:spPr>
          <a:xfrm>
            <a:off x="1017100" y="750475"/>
            <a:ext cx="7702200" cy="411494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GB" sz="1600" b="1" dirty="0">
                <a:solidFill>
                  <a:schemeClr val="dk1"/>
                </a:solidFill>
              </a:rPr>
              <a:t>Result:</a:t>
            </a:r>
            <a:endParaRPr sz="16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sz="1200" b="1" dirty="0">
                <a:solidFill>
                  <a:schemeClr val="dk1"/>
                </a:solidFill>
              </a:rPr>
              <a:t>Text Classification:</a:t>
            </a:r>
            <a:endParaRPr sz="1200" b="1" dirty="0">
              <a:solidFill>
                <a:schemeClr val="dk1"/>
              </a:solidFill>
            </a:endParaRPr>
          </a:p>
          <a:p>
            <a:pPr marL="457200" lvl="0" indent="-304800" algn="just" rtl="0">
              <a:lnSpc>
                <a:spcPct val="115000"/>
              </a:lnSpc>
              <a:spcBef>
                <a:spcPts val="1200"/>
              </a:spcBef>
              <a:spcAft>
                <a:spcPts val="0"/>
              </a:spcAft>
              <a:buClr>
                <a:schemeClr val="dk1"/>
              </a:buClr>
              <a:buSzPts val="1200"/>
              <a:buChar char="●"/>
            </a:pPr>
            <a:r>
              <a:rPr lang="en-GB" sz="1200" b="1" dirty="0">
                <a:solidFill>
                  <a:schemeClr val="dk1"/>
                </a:solidFill>
              </a:rPr>
              <a:t>Accuracy: 72% </a:t>
            </a:r>
            <a:r>
              <a:rPr lang="en-GB" sz="1200" dirty="0">
                <a:solidFill>
                  <a:schemeClr val="dk1"/>
                </a:solidFill>
              </a:rPr>
              <a:t>- This means that the model correctly classified 72% of the textual data into positive, negative, or neutral categories (assuming this is your classification task).</a:t>
            </a:r>
            <a:endParaRPr sz="1200" dirty="0">
              <a:solidFill>
                <a:schemeClr val="dk1"/>
              </a:solidFill>
            </a:endParaRPr>
          </a:p>
          <a:p>
            <a:pPr marL="457200" lvl="0" indent="-304800" algn="just" rtl="0">
              <a:lnSpc>
                <a:spcPct val="115000"/>
              </a:lnSpc>
              <a:spcBef>
                <a:spcPts val="0"/>
              </a:spcBef>
              <a:spcAft>
                <a:spcPts val="0"/>
              </a:spcAft>
              <a:buClr>
                <a:schemeClr val="dk1"/>
              </a:buClr>
              <a:buSzPts val="1200"/>
              <a:buChar char="●"/>
            </a:pPr>
            <a:r>
              <a:rPr lang="en-GB" sz="1200" b="1" dirty="0">
                <a:solidFill>
                  <a:schemeClr val="dk1"/>
                </a:solidFill>
              </a:rPr>
              <a:t>Precision: 0.725</a:t>
            </a:r>
            <a:r>
              <a:rPr lang="en-GB" sz="1200" dirty="0">
                <a:solidFill>
                  <a:schemeClr val="dk1"/>
                </a:solidFill>
              </a:rPr>
              <a:t> - This metric shows you how often the model predicted positive/negative/neutral emotions, and was in fact correct for those emotions (positive equity, negative equity, neutral equity based distribution on the project). A value of 0.725 indicates that the model does well in most cases when predicting emotions.</a:t>
            </a:r>
            <a:endParaRPr sz="1200" dirty="0">
              <a:solidFill>
                <a:schemeClr val="dk1"/>
              </a:solidFill>
            </a:endParaRPr>
          </a:p>
          <a:p>
            <a:pPr marL="457200" lvl="0" indent="-304800" algn="just" rtl="0">
              <a:lnSpc>
                <a:spcPct val="115000"/>
              </a:lnSpc>
              <a:spcBef>
                <a:spcPts val="0"/>
              </a:spcBef>
              <a:spcAft>
                <a:spcPts val="0"/>
              </a:spcAft>
              <a:buClr>
                <a:schemeClr val="dk1"/>
              </a:buClr>
              <a:buSzPts val="1200"/>
              <a:buChar char="●"/>
            </a:pPr>
            <a:r>
              <a:rPr lang="en-GB" sz="1200" b="1" dirty="0">
                <a:solidFill>
                  <a:schemeClr val="dk1"/>
                </a:solidFill>
              </a:rPr>
              <a:t>Recall : 1.0</a:t>
            </a:r>
            <a:r>
              <a:rPr lang="en-GB" sz="1200" dirty="0">
                <a:solidFill>
                  <a:schemeClr val="dk1"/>
                </a:solidFill>
              </a:rPr>
              <a:t> - This metric indicates how well the model identified all actual positive/negative/neutral patterns in the data. A perfect score of 1.0 indicates that the model captured all relevant patterns. However, the trade-off between accuracy and recall is important. In some cases, very high recall may exist at the expense of lower precision (i.e. the model may classify some irrelevant samples as positive/negative/neutral).</a:t>
            </a:r>
            <a:endParaRPr sz="1200" dirty="0">
              <a:solidFill>
                <a:schemeClr val="dk1"/>
              </a:solidFill>
            </a:endParaRPr>
          </a:p>
          <a:p>
            <a:pPr marL="457200" lvl="0" indent="-304800" algn="just" rtl="0">
              <a:lnSpc>
                <a:spcPct val="115000"/>
              </a:lnSpc>
              <a:spcBef>
                <a:spcPts val="0"/>
              </a:spcBef>
              <a:spcAft>
                <a:spcPts val="0"/>
              </a:spcAft>
              <a:buClr>
                <a:schemeClr val="dk1"/>
              </a:buClr>
              <a:buSzPts val="1200"/>
              <a:buChar char="●"/>
            </a:pPr>
            <a:r>
              <a:rPr lang="en-GB" sz="1200" b="1" dirty="0">
                <a:solidFill>
                  <a:schemeClr val="dk1"/>
                </a:solidFill>
              </a:rPr>
              <a:t>F1-score: 0.6444</a:t>
            </a:r>
            <a:r>
              <a:rPr lang="en-GB" sz="1200" dirty="0">
                <a:solidFill>
                  <a:schemeClr val="dk1"/>
                </a:solidFill>
              </a:rPr>
              <a:t> - This is a compromise between precision and recall, giving a balanced view of the model's performance. A score of 0.6444 indicates that there is improvement, which can be achieved by trying to increase accuracy without sacrificing too much memory.</a:t>
            </a:r>
            <a:r>
              <a:rPr lang="en-GB" sz="1200" b="1" dirty="0">
                <a:solidFill>
                  <a:schemeClr val="dk1"/>
                </a:solidFill>
              </a:rPr>
              <a:t>	</a:t>
            </a:r>
            <a:endParaRPr sz="1800" dirty="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6"/>
          <p:cNvPicPr preferRelativeResize="0"/>
          <p:nvPr/>
        </p:nvPicPr>
        <p:blipFill>
          <a:blip r:embed="rId3">
            <a:alphaModFix/>
          </a:blip>
          <a:stretch>
            <a:fillRect/>
          </a:stretch>
        </p:blipFill>
        <p:spPr>
          <a:xfrm>
            <a:off x="2245850" y="349875"/>
            <a:ext cx="5734050" cy="415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7"/>
          <p:cNvSpPr txBox="1"/>
          <p:nvPr/>
        </p:nvSpPr>
        <p:spPr>
          <a:xfrm>
            <a:off x="1046725" y="938100"/>
            <a:ext cx="5687700" cy="368405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GB" sz="1200" b="1" dirty="0">
                <a:solidFill>
                  <a:schemeClr val="dk1"/>
                </a:solidFill>
              </a:rPr>
              <a:t>Text Summarization (ROUGE Scores):</a:t>
            </a:r>
            <a:endParaRPr sz="1200" b="1" dirty="0">
              <a:solidFill>
                <a:schemeClr val="dk1"/>
              </a:solidFill>
            </a:endParaRPr>
          </a:p>
          <a:p>
            <a:pPr marL="457200" lvl="0" indent="-304800" algn="l" rtl="0">
              <a:lnSpc>
                <a:spcPct val="115000"/>
              </a:lnSpc>
              <a:spcBef>
                <a:spcPts val="1200"/>
              </a:spcBef>
              <a:spcAft>
                <a:spcPts val="0"/>
              </a:spcAft>
              <a:buClr>
                <a:schemeClr val="dk1"/>
              </a:buClr>
              <a:buSzPts val="1200"/>
              <a:buChar char="●"/>
            </a:pPr>
            <a:r>
              <a:rPr lang="en-GB" sz="1200" dirty="0">
                <a:solidFill>
                  <a:schemeClr val="dk1"/>
                </a:solidFill>
              </a:rPr>
              <a:t>ROUGE-1: This metric measures the degree of overlap (considering unigrams or single words) between your summaries created and reference summaries created by humans The scores awarded are:</a:t>
            </a:r>
            <a:endParaRPr sz="1200" dirty="0">
              <a:solidFill>
                <a:schemeClr val="dk1"/>
              </a:solidFill>
            </a:endParaRPr>
          </a:p>
          <a:p>
            <a:pPr marL="914400" lvl="1" indent="-304800" algn="l" rtl="0">
              <a:lnSpc>
                <a:spcPct val="115000"/>
              </a:lnSpc>
              <a:spcBef>
                <a:spcPts val="0"/>
              </a:spcBef>
              <a:spcAft>
                <a:spcPts val="0"/>
              </a:spcAft>
              <a:buClr>
                <a:schemeClr val="dk1"/>
              </a:buClr>
              <a:buSzPts val="1200"/>
              <a:buChar char="○"/>
            </a:pPr>
            <a:r>
              <a:rPr lang="en-GB" sz="1200" b="1" dirty="0">
                <a:solidFill>
                  <a:schemeClr val="dk1"/>
                </a:solidFill>
              </a:rPr>
              <a:t>Precision: </a:t>
            </a:r>
            <a:r>
              <a:rPr lang="en-GB" sz="1200" dirty="0">
                <a:solidFill>
                  <a:schemeClr val="dk1"/>
                </a:solidFill>
              </a:rPr>
              <a:t>0.23 (less than expected) - This means that only 23% of the total number of terms in your summary that were generated by the samples used in the ROUGE-1 analysis were present actually exist in the human-written collections.</a:t>
            </a:r>
            <a:endParaRPr sz="1200" dirty="0">
              <a:solidFill>
                <a:schemeClr val="dk1"/>
              </a:solidFill>
            </a:endParaRPr>
          </a:p>
          <a:p>
            <a:pPr marL="914400" lvl="1" indent="-304800" algn="l" rtl="0">
              <a:lnSpc>
                <a:spcPct val="115000"/>
              </a:lnSpc>
              <a:spcBef>
                <a:spcPts val="0"/>
              </a:spcBef>
              <a:spcAft>
                <a:spcPts val="0"/>
              </a:spcAft>
              <a:buClr>
                <a:schemeClr val="dk1"/>
              </a:buClr>
              <a:buSzPts val="1200"/>
              <a:buChar char="○"/>
            </a:pPr>
            <a:r>
              <a:rPr lang="en-GB" sz="1200" b="1" dirty="0">
                <a:solidFill>
                  <a:schemeClr val="dk1"/>
                </a:solidFill>
              </a:rPr>
              <a:t>Recall: </a:t>
            </a:r>
            <a:r>
              <a:rPr lang="en-GB" sz="1200" dirty="0">
                <a:solidFill>
                  <a:schemeClr val="dk1"/>
                </a:solidFill>
              </a:rPr>
              <a:t>0.42 (moderate) - This means that 42% of the variance in the human condition variables was accounted for by the model in its output</a:t>
            </a:r>
            <a:endParaRPr sz="1200" dirty="0">
              <a:solidFill>
                <a:schemeClr val="dk1"/>
              </a:solidFill>
            </a:endParaRPr>
          </a:p>
          <a:p>
            <a:pPr marL="914400" lvl="1" indent="-304800" algn="l" rtl="0">
              <a:lnSpc>
                <a:spcPct val="115000"/>
              </a:lnSpc>
              <a:spcBef>
                <a:spcPts val="0"/>
              </a:spcBef>
              <a:spcAft>
                <a:spcPts val="0"/>
              </a:spcAft>
              <a:buClr>
                <a:schemeClr val="dk1"/>
              </a:buClr>
              <a:buSzPts val="1200"/>
              <a:buChar char="○"/>
            </a:pPr>
            <a:r>
              <a:rPr lang="en-GB" sz="1200" b="1" dirty="0">
                <a:solidFill>
                  <a:schemeClr val="dk1"/>
                </a:solidFill>
              </a:rPr>
              <a:t>F1-measurement</a:t>
            </a:r>
            <a:r>
              <a:rPr lang="en-GB" sz="1200" dirty="0">
                <a:solidFill>
                  <a:schemeClr val="dk1"/>
                </a:solidFill>
              </a:rPr>
              <a:t>: 0.30 (low) - Harmonic mean accuracy and recall, indicating overall performance of ROUGE-1.</a:t>
            </a:r>
            <a:endParaRPr sz="1200" dirty="0">
              <a:solidFill>
                <a:schemeClr val="dk1"/>
              </a:solidFill>
            </a:endParaRPr>
          </a:p>
          <a:p>
            <a:pPr marL="0" lvl="0" indent="0" algn="l" rtl="0">
              <a:spcBef>
                <a:spcPts val="1200"/>
              </a:spcBef>
              <a:spcAft>
                <a:spcPts val="0"/>
              </a:spcAft>
              <a:buNone/>
            </a:pPr>
            <a:endParaRPr sz="1800" dirty="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graphicFrame>
        <p:nvGraphicFramePr>
          <p:cNvPr id="137" name="Google Shape;137;p28"/>
          <p:cNvGraphicFramePr/>
          <p:nvPr>
            <p:extLst>
              <p:ext uri="{D42A27DB-BD31-4B8C-83A1-F6EECF244321}">
                <p14:modId xmlns:p14="http://schemas.microsoft.com/office/powerpoint/2010/main" val="2687309800"/>
              </p:ext>
            </p:extLst>
          </p:nvPr>
        </p:nvGraphicFramePr>
        <p:xfrm>
          <a:off x="1633600" y="1307750"/>
          <a:ext cx="6572250" cy="2147889"/>
        </p:xfrm>
        <a:graphic>
          <a:graphicData uri="http://schemas.openxmlformats.org/drawingml/2006/table">
            <a:tbl>
              <a:tblPr>
                <a:noFill/>
                <a:tableStyleId>{F5EA819C-84BD-485E-AD72-AD86499512CC}</a:tableStyleId>
              </a:tblPr>
              <a:tblGrid>
                <a:gridCol w="1304925">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1133475">
                  <a:extLst>
                    <a:ext uri="{9D8B030D-6E8A-4147-A177-3AD203B41FA5}">
                      <a16:colId xmlns:a16="http://schemas.microsoft.com/office/drawing/2014/main" val="20002"/>
                    </a:ext>
                  </a:extLst>
                </a:gridCol>
                <a:gridCol w="581025">
                  <a:extLst>
                    <a:ext uri="{9D8B030D-6E8A-4147-A177-3AD203B41FA5}">
                      <a16:colId xmlns:a16="http://schemas.microsoft.com/office/drawing/2014/main" val="20003"/>
                    </a:ext>
                  </a:extLst>
                </a:gridCol>
                <a:gridCol w="2695575">
                  <a:extLst>
                    <a:ext uri="{9D8B030D-6E8A-4147-A177-3AD203B41FA5}">
                      <a16:colId xmlns:a16="http://schemas.microsoft.com/office/drawing/2014/main" val="20004"/>
                    </a:ext>
                  </a:extLst>
                </a:gridCol>
              </a:tblGrid>
              <a:tr h="342900">
                <a:tc>
                  <a:txBody>
                    <a:bodyPr/>
                    <a:lstStyle/>
                    <a:p>
                      <a:pPr marL="0" lvl="0" indent="0" algn="l" rtl="0">
                        <a:lnSpc>
                          <a:spcPct val="115000"/>
                        </a:lnSpc>
                        <a:spcBef>
                          <a:spcPts val="0"/>
                        </a:spcBef>
                        <a:spcAft>
                          <a:spcPts val="0"/>
                        </a:spcAft>
                        <a:buNone/>
                      </a:pPr>
                      <a:r>
                        <a:rPr lang="en-GB" sz="1000"/>
                        <a:t>Description</a:t>
                      </a:r>
                      <a:endParaRPr sz="1000"/>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Responsibility (Task,)</a:t>
                      </a:r>
                      <a:endParaRPr sz="1000"/>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Person</a:t>
                      </a:r>
                      <a:endParaRPr sz="1000"/>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Contributions (%)</a:t>
                      </a:r>
                      <a:endParaRPr sz="1000"/>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Issues/Concerns</a:t>
                      </a:r>
                      <a:endParaRPr sz="1000"/>
                    </a:p>
                  </a:txBody>
                  <a:tcPr marL="0" marR="0" marT="25400" marB="2540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495300">
                <a:tc>
                  <a:txBody>
                    <a:bodyPr/>
                    <a:lstStyle/>
                    <a:p>
                      <a:pPr marL="0" lvl="0" indent="0" algn="l" rtl="0">
                        <a:lnSpc>
                          <a:spcPct val="115000"/>
                        </a:lnSpc>
                        <a:spcBef>
                          <a:spcPts val="0"/>
                        </a:spcBef>
                        <a:spcAft>
                          <a:spcPts val="0"/>
                        </a:spcAft>
                        <a:buNone/>
                      </a:pPr>
                      <a:r>
                        <a:rPr lang="en-GB" sz="1000"/>
                        <a:t>Text Classification Model Training</a:t>
                      </a:r>
                      <a:endParaRPr sz="1000"/>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dirty="0"/>
                        <a:t>Vamshi Kumar Reddy </a:t>
                      </a:r>
                      <a:r>
                        <a:rPr lang="en-GB" sz="1000" dirty="0" err="1"/>
                        <a:t>Kotla</a:t>
                      </a:r>
                      <a:endParaRPr sz="1000" dirty="0"/>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dirty="0"/>
                        <a:t>Model Development</a:t>
                      </a:r>
                      <a:endParaRPr sz="1000" dirty="0"/>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dirty="0"/>
                        <a:t>35</a:t>
                      </a:r>
                      <a:endParaRPr sz="1000" dirty="0"/>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 Potential data imbalance requiring investigation. </a:t>
                      </a:r>
                      <a:endParaRPr sz="1000"/>
                    </a:p>
                    <a:p>
                      <a:pPr marL="0" lvl="0" indent="0" algn="l" rtl="0">
                        <a:lnSpc>
                          <a:spcPct val="115000"/>
                        </a:lnSpc>
                        <a:spcBef>
                          <a:spcPts val="0"/>
                        </a:spcBef>
                        <a:spcAft>
                          <a:spcPts val="0"/>
                        </a:spcAft>
                        <a:buNone/>
                      </a:pPr>
                      <a:r>
                        <a:rPr lang="en-GB" sz="1000"/>
                        <a:t> </a:t>
                      </a:r>
                      <a:endParaRPr sz="1000"/>
                    </a:p>
                  </a:txBody>
                  <a:tcPr marL="0" marR="0" marT="25400" marB="2540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638175">
                <a:tc>
                  <a:txBody>
                    <a:bodyPr/>
                    <a:lstStyle/>
                    <a:p>
                      <a:pPr marL="0" lvl="0" indent="0" algn="l" rtl="0">
                        <a:lnSpc>
                          <a:spcPct val="115000"/>
                        </a:lnSpc>
                        <a:spcBef>
                          <a:spcPts val="0"/>
                        </a:spcBef>
                        <a:spcAft>
                          <a:spcPts val="0"/>
                        </a:spcAft>
                        <a:buNone/>
                      </a:pPr>
                      <a:r>
                        <a:rPr lang="en-GB" sz="1000"/>
                        <a:t>Text Summarization Model Implementation</a:t>
                      </a:r>
                      <a:endParaRPr sz="1000"/>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Charan Kumar Reddy Veeramreddy</a:t>
                      </a:r>
                      <a:endParaRPr sz="1000"/>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dirty="0"/>
                        <a:t>Model Selection &amp; Integration</a:t>
                      </a:r>
                      <a:endParaRPr sz="1000" dirty="0"/>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dirty="0"/>
                        <a:t>30</a:t>
                      </a:r>
                      <a:endParaRPr sz="1000" dirty="0"/>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 Delays due to challenges in integrating the summarization model with the overall pipeline.</a:t>
                      </a:r>
                      <a:endParaRPr sz="1000"/>
                    </a:p>
                  </a:txBody>
                  <a:tcPr marL="0" marR="0" marT="25400" marB="2540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95300">
                <a:tc>
                  <a:txBody>
                    <a:bodyPr/>
                    <a:lstStyle/>
                    <a:p>
                      <a:pPr marL="0" lvl="0" indent="0" algn="l" rtl="0">
                        <a:lnSpc>
                          <a:spcPct val="115000"/>
                        </a:lnSpc>
                        <a:spcBef>
                          <a:spcPts val="0"/>
                        </a:spcBef>
                        <a:spcAft>
                          <a:spcPts val="0"/>
                        </a:spcAft>
                        <a:buNone/>
                      </a:pPr>
                      <a:r>
                        <a:rPr lang="en-GB" sz="1000"/>
                        <a:t>Data Cleaning &amp; Visualization Preparation</a:t>
                      </a:r>
                      <a:endParaRPr sz="1000"/>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t>Abjal Hussain Shaik</a:t>
                      </a:r>
                      <a:endParaRPr sz="1000"/>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dirty="0"/>
                        <a:t>Data Preprocessing &amp; Exploration</a:t>
                      </a:r>
                      <a:endParaRPr sz="1000" dirty="0"/>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dirty="0"/>
                        <a:t>35</a:t>
                      </a:r>
                      <a:endParaRPr sz="1000" dirty="0"/>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dirty="0"/>
                        <a:t>- Encountered missing values in a specific data source  - Identifying the best visualization techniques for the project's specific needs.</a:t>
                      </a:r>
                      <a:endParaRPr sz="1000" dirty="0"/>
                    </a:p>
                  </a:txBody>
                  <a:tcPr marL="0" marR="0" marT="25400" marB="25400" anchor="b">
                    <a:lnL w="95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400" b="1">
                <a:solidFill>
                  <a:schemeClr val="dk1"/>
                </a:solidFill>
                <a:latin typeface="Times New Roman"/>
                <a:ea typeface="Times New Roman"/>
                <a:cs typeface="Times New Roman"/>
                <a:sym typeface="Times New Roman"/>
              </a:rPr>
              <a:t>References</a:t>
            </a:r>
            <a:r>
              <a:rPr lang="en-GB" sz="1200" b="1">
                <a:solidFill>
                  <a:schemeClr val="dk1"/>
                </a:solidFill>
              </a:rPr>
              <a:t>:</a:t>
            </a:r>
            <a:endParaRPr sz="1200" b="1">
              <a:solidFill>
                <a:schemeClr val="dk1"/>
              </a:solidFill>
            </a:endParaRPr>
          </a:p>
          <a:p>
            <a:pPr marL="0" lvl="0" indent="0" algn="l" rtl="0">
              <a:spcBef>
                <a:spcPts val="0"/>
              </a:spcBef>
              <a:spcAft>
                <a:spcPts val="0"/>
              </a:spcAft>
              <a:buClr>
                <a:schemeClr val="dk1"/>
              </a:buClr>
              <a:buSzPts val="1100"/>
              <a:buFont typeface="Arial"/>
              <a:buNone/>
            </a:pPr>
            <a:endParaRPr sz="1200" b="1">
              <a:solidFill>
                <a:schemeClr val="dk1"/>
              </a:solidFill>
            </a:endParaRPr>
          </a:p>
          <a:p>
            <a:pPr marL="457200" lvl="0" indent="-304800" algn="l" rtl="0">
              <a:spcBef>
                <a:spcPts val="0"/>
              </a:spcBef>
              <a:spcAft>
                <a:spcPts val="0"/>
              </a:spcAft>
              <a:buClr>
                <a:schemeClr val="dk1"/>
              </a:buClr>
              <a:buSzPts val="1200"/>
              <a:buChar char="●"/>
            </a:pPr>
            <a:r>
              <a:rPr lang="en-GB" sz="1200" u="sng">
                <a:solidFill>
                  <a:srgbClr val="1155CC"/>
                </a:solidFill>
                <a:hlinkClick r:id="rId3">
                  <a:extLst>
                    <a:ext uri="{A12FA001-AC4F-418D-AE19-62706E023703}">
                      <ahyp:hlinkClr xmlns:ahyp="http://schemas.microsoft.com/office/drawing/2018/hyperlinkcolor" val="tx"/>
                    </a:ext>
                  </a:extLst>
                </a:hlinkClick>
              </a:rPr>
              <a:t>https://scikit-learn.org/stable/tutorial/text_analytics/working_with_text_data.html</a:t>
            </a:r>
            <a:endParaRPr sz="1200">
              <a:solidFill>
                <a:schemeClr val="dk1"/>
              </a:solidFill>
            </a:endParaRPr>
          </a:p>
          <a:p>
            <a:pPr marL="457200" lvl="0" indent="-304800" algn="l" rtl="0">
              <a:spcBef>
                <a:spcPts val="0"/>
              </a:spcBef>
              <a:spcAft>
                <a:spcPts val="0"/>
              </a:spcAft>
              <a:buClr>
                <a:schemeClr val="dk1"/>
              </a:buClr>
              <a:buSzPts val="1200"/>
              <a:buChar char="●"/>
            </a:pPr>
            <a:r>
              <a:rPr lang="en-GB" sz="1200" u="sng">
                <a:solidFill>
                  <a:srgbClr val="1155CC"/>
                </a:solidFill>
                <a:hlinkClick r:id="rId4">
                  <a:extLst>
                    <a:ext uri="{A12FA001-AC4F-418D-AE19-62706E023703}">
                      <ahyp:hlinkClr xmlns:ahyp="http://schemas.microsoft.com/office/drawing/2018/hyperlinkcolor" val="tx"/>
                    </a:ext>
                  </a:extLst>
                </a:hlinkClick>
              </a:rPr>
              <a:t>https://pranalipardeshi30.medium.com/machine-learning-for-sentiment-analysis-e17b089384a3</a:t>
            </a:r>
            <a:endParaRPr sz="1200">
              <a:solidFill>
                <a:schemeClr val="dk1"/>
              </a:solidFill>
            </a:endParaRPr>
          </a:p>
          <a:p>
            <a:pPr marL="457200" lvl="0" indent="-304800" algn="l" rtl="0">
              <a:spcBef>
                <a:spcPts val="0"/>
              </a:spcBef>
              <a:spcAft>
                <a:spcPts val="0"/>
              </a:spcAft>
              <a:buClr>
                <a:schemeClr val="dk1"/>
              </a:buClr>
              <a:buSzPts val="1200"/>
              <a:buChar char="●"/>
            </a:pPr>
            <a:r>
              <a:rPr lang="en-GB" sz="1200" u="sng">
                <a:solidFill>
                  <a:srgbClr val="1155CC"/>
                </a:solidFill>
                <a:hlinkClick r:id="rId5">
                  <a:extLst>
                    <a:ext uri="{A12FA001-AC4F-418D-AE19-62706E023703}">
                      <ahyp:hlinkClr xmlns:ahyp="http://schemas.microsoft.com/office/drawing/2018/hyperlinkcolor" val="tx"/>
                    </a:ext>
                  </a:extLst>
                </a:hlinkClick>
              </a:rPr>
              <a:t>https://machinelearningmastery.com/machine-learning-with-python/</a:t>
            </a:r>
            <a:endParaRPr sz="1200">
              <a:solidFill>
                <a:schemeClr val="dk1"/>
              </a:solidFill>
            </a:endParaRPr>
          </a:p>
          <a:p>
            <a:pPr marL="457200" lvl="0" indent="-304800" algn="l" rtl="0">
              <a:spcBef>
                <a:spcPts val="0"/>
              </a:spcBef>
              <a:spcAft>
                <a:spcPts val="0"/>
              </a:spcAft>
              <a:buClr>
                <a:schemeClr val="dk1"/>
              </a:buClr>
              <a:buSzPts val="1200"/>
              <a:buChar char="●"/>
            </a:pPr>
            <a:r>
              <a:rPr lang="en-GB" sz="1200" u="sng">
                <a:solidFill>
                  <a:srgbClr val="1155CC"/>
                </a:solidFill>
                <a:hlinkClick r:id="rId6">
                  <a:extLst>
                    <a:ext uri="{A12FA001-AC4F-418D-AE19-62706E023703}">
                      <ahyp:hlinkClr xmlns:ahyp="http://schemas.microsoft.com/office/drawing/2018/hyperlinkcolor" val="tx"/>
                    </a:ext>
                  </a:extLst>
                </a:hlinkClick>
              </a:rPr>
              <a:t>https://radimrehurek.com/gensim_3.8.3/auto_examples/tutorials/run_summarization</a:t>
            </a:r>
            <a:endParaRPr sz="1200">
              <a:solidFill>
                <a:schemeClr val="dk1"/>
              </a:solidFill>
            </a:endParaRPr>
          </a:p>
          <a:p>
            <a:pPr marL="457200" lvl="0" indent="-304800" algn="l" rtl="0">
              <a:spcBef>
                <a:spcPts val="0"/>
              </a:spcBef>
              <a:spcAft>
                <a:spcPts val="0"/>
              </a:spcAft>
              <a:buClr>
                <a:schemeClr val="dk1"/>
              </a:buClr>
              <a:buSzPts val="1200"/>
              <a:buChar char="●"/>
            </a:pPr>
            <a:r>
              <a:rPr lang="en-GB" sz="1200" u="sng">
                <a:solidFill>
                  <a:srgbClr val="1155CC"/>
                </a:solidFill>
                <a:hlinkClick r:id="rId7">
                  <a:extLst>
                    <a:ext uri="{A12FA001-AC4F-418D-AE19-62706E023703}">
                      <ahyp:hlinkClr xmlns:ahyp="http://schemas.microsoft.com/office/drawing/2018/hyperlinkcolor" val="tx"/>
                    </a:ext>
                  </a:extLst>
                </a:hlinkClick>
              </a:rPr>
              <a:t>https://huggingface.co/docs/transformers/en/tasks/summarization</a:t>
            </a:r>
            <a:endParaRPr sz="1200">
              <a:solidFill>
                <a:schemeClr val="dk1"/>
              </a:solidFill>
            </a:endParaRPr>
          </a:p>
          <a:p>
            <a:pPr marL="457200" lvl="0" indent="-304800" algn="l" rtl="0">
              <a:spcBef>
                <a:spcPts val="0"/>
              </a:spcBef>
              <a:spcAft>
                <a:spcPts val="0"/>
              </a:spcAft>
              <a:buClr>
                <a:schemeClr val="dk1"/>
              </a:buClr>
              <a:buSzPts val="1200"/>
              <a:buChar char="●"/>
            </a:pPr>
            <a:r>
              <a:rPr lang="en-GB" sz="1200" u="sng">
                <a:solidFill>
                  <a:srgbClr val="1155CC"/>
                </a:solidFill>
                <a:hlinkClick r:id="rId8">
                  <a:extLst>
                    <a:ext uri="{A12FA001-AC4F-418D-AE19-62706E023703}">
                      <ahyp:hlinkClr xmlns:ahyp="http://schemas.microsoft.com/office/drawing/2018/hyperlinkcolor" val="tx"/>
                    </a:ext>
                  </a:extLst>
                </a:hlinkClick>
              </a:rPr>
              <a:t>https://en.wikipedia.org/wiki/Automatic_summarization</a:t>
            </a:r>
            <a:endParaRPr sz="1200">
              <a:solidFill>
                <a:schemeClr val="dk1"/>
              </a:solidFill>
            </a:endParaRPr>
          </a:p>
          <a:p>
            <a:pPr marL="0" lvl="0" indent="0" algn="l" rtl="0">
              <a:spcBef>
                <a:spcPts val="0"/>
              </a:spcBef>
              <a:spcAft>
                <a:spcPts val="0"/>
              </a:spcAft>
              <a:buClr>
                <a:schemeClr val="dk1"/>
              </a:buClr>
              <a:buSzPts val="1100"/>
              <a:buFont typeface="Arial"/>
              <a:buNone/>
            </a:pPr>
            <a:r>
              <a:rPr lang="en-GB" sz="1200">
                <a:solidFill>
                  <a:schemeClr val="dk1"/>
                </a:solidFil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p:nvPr/>
        </p:nvSpPr>
        <p:spPr>
          <a:xfrm>
            <a:off x="661600" y="552975"/>
            <a:ext cx="5687700" cy="507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GB" sz="2100" b="1">
                <a:solidFill>
                  <a:schemeClr val="dk1"/>
                </a:solidFill>
              </a:rPr>
              <a:t>Introduction</a:t>
            </a:r>
            <a:endParaRPr sz="2700">
              <a:solidFill>
                <a:schemeClr val="dk2"/>
              </a:solidFill>
            </a:endParaRPr>
          </a:p>
        </p:txBody>
      </p:sp>
      <p:sp>
        <p:nvSpPr>
          <p:cNvPr id="60" name="Google Shape;60;p14"/>
          <p:cNvSpPr txBox="1"/>
          <p:nvPr/>
        </p:nvSpPr>
        <p:spPr>
          <a:xfrm>
            <a:off x="947975" y="1649075"/>
            <a:ext cx="7307400" cy="1600408"/>
          </a:xfrm>
          <a:prstGeom prst="rect">
            <a:avLst/>
          </a:prstGeom>
          <a:noFill/>
          <a:ln>
            <a:noFill/>
          </a:ln>
        </p:spPr>
        <p:txBody>
          <a:bodyPr spcFirstLastPara="1" wrap="square" lIns="91425" tIns="91425" rIns="91425" bIns="91425" anchor="t" anchorCtr="0">
            <a:spAutoFit/>
          </a:bodyPr>
          <a:lstStyle/>
          <a:p>
            <a:pPr marL="0" lvl="0" indent="457200" algn="just" rtl="0">
              <a:lnSpc>
                <a:spcPct val="115000"/>
              </a:lnSpc>
              <a:spcBef>
                <a:spcPts val="0"/>
              </a:spcBef>
              <a:spcAft>
                <a:spcPts val="0"/>
              </a:spcAft>
              <a:buClr>
                <a:schemeClr val="dk1"/>
              </a:buClr>
              <a:buSzPts val="1100"/>
              <a:buFont typeface="Arial"/>
              <a:buNone/>
            </a:pPr>
            <a:r>
              <a:rPr lang="en-GB" sz="1600" dirty="0">
                <a:solidFill>
                  <a:schemeClr val="dk1"/>
                </a:solidFill>
              </a:rPr>
              <a:t>Social media platforms provide a wealth of information that reflects public opinion. Understanding the emotions behind this perspective and the reasons for it can provide valuable insights for businesses, organizations and individuals. This function is an NLP pipeline for classifying tweets according to sentiment and provides a summary that reveals the cause of that sentiment.</a:t>
            </a:r>
            <a:endParaRPr sz="2200" dirty="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990"/>
              <a:buFont typeface="Arial"/>
              <a:buNone/>
            </a:pPr>
            <a:r>
              <a:rPr lang="en-GB" sz="1679" b="1"/>
              <a:t>Problem statement:</a:t>
            </a:r>
            <a:endParaRPr sz="1679" b="1"/>
          </a:p>
          <a:p>
            <a:pPr marL="0" lvl="0" indent="0" algn="l" rtl="0">
              <a:spcBef>
                <a:spcPts val="1200"/>
              </a:spcBef>
              <a:spcAft>
                <a:spcPts val="0"/>
              </a:spcAft>
              <a:buSzPts val="990"/>
              <a:buNone/>
            </a:pPr>
            <a:endParaRPr sz="2520"/>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en-GB" sz="1500" dirty="0">
                <a:solidFill>
                  <a:schemeClr val="dk1"/>
                </a:solidFill>
              </a:rPr>
              <a:t>Sentiment analysis and Social Media Text:</a:t>
            </a:r>
            <a:endParaRPr sz="1500" dirty="0">
              <a:solidFill>
                <a:schemeClr val="dk1"/>
              </a:solidFill>
            </a:endParaRPr>
          </a:p>
          <a:p>
            <a:pPr marL="457200" lvl="0" indent="-323850" algn="just" rtl="0">
              <a:spcBef>
                <a:spcPts val="1200"/>
              </a:spcBef>
              <a:spcAft>
                <a:spcPts val="0"/>
              </a:spcAft>
              <a:buClr>
                <a:schemeClr val="dk1"/>
              </a:buClr>
              <a:buSzPts val="1500"/>
              <a:buChar char="●"/>
            </a:pPr>
            <a:r>
              <a:rPr lang="en-GB" sz="1500" dirty="0">
                <a:solidFill>
                  <a:schemeClr val="dk1"/>
                </a:solidFill>
              </a:rPr>
              <a:t>Social media platforms provide a wealth of data that reflects public opinion, but manually sifting through this data can be overwhelming.</a:t>
            </a:r>
            <a:endParaRPr sz="1500" dirty="0">
              <a:solidFill>
                <a:schemeClr val="dk1"/>
              </a:solidFill>
            </a:endParaRPr>
          </a:p>
          <a:p>
            <a:pPr marL="457200" lvl="0" indent="-323850" algn="just" rtl="0">
              <a:spcBef>
                <a:spcPts val="0"/>
              </a:spcBef>
              <a:spcAft>
                <a:spcPts val="0"/>
              </a:spcAft>
              <a:buClr>
                <a:schemeClr val="dk1"/>
              </a:buClr>
              <a:buSzPts val="1500"/>
              <a:buChar char="●"/>
            </a:pPr>
            <a:r>
              <a:rPr lang="en-GB" sz="1500" dirty="0">
                <a:solidFill>
                  <a:schemeClr val="dk1"/>
                </a:solidFill>
              </a:rPr>
              <a:t>Understanding the emotions (good, bad) behind public opinion and why those emotions occur is valuable for businesses, organizations and individuals.</a:t>
            </a:r>
            <a:endParaRPr sz="1500" dirty="0">
              <a:solidFill>
                <a:schemeClr val="dk1"/>
              </a:solidFill>
            </a:endParaRPr>
          </a:p>
          <a:p>
            <a:pPr marL="0" lvl="0" indent="0" algn="l" rtl="0">
              <a:spcBef>
                <a:spcPts val="1200"/>
              </a:spcBef>
              <a:spcAft>
                <a:spcPts val="0"/>
              </a:spcAft>
              <a:buClr>
                <a:schemeClr val="dk1"/>
              </a:buClr>
              <a:buSzPts val="1100"/>
              <a:buFont typeface="Arial"/>
              <a:buNone/>
            </a:pPr>
            <a:r>
              <a:rPr lang="en-GB" sz="1500" dirty="0">
                <a:solidFill>
                  <a:schemeClr val="dk1"/>
                </a:solidFill>
              </a:rPr>
              <a:t>The aim of this project is to develop a system that will:</a:t>
            </a:r>
            <a:endParaRPr sz="1500" dirty="0">
              <a:solidFill>
                <a:schemeClr val="dk1"/>
              </a:solidFill>
            </a:endParaRPr>
          </a:p>
          <a:p>
            <a:pPr marL="457200" lvl="0" indent="-323850" algn="l" rtl="0">
              <a:spcBef>
                <a:spcPts val="1200"/>
              </a:spcBef>
              <a:spcAft>
                <a:spcPts val="0"/>
              </a:spcAft>
              <a:buClr>
                <a:schemeClr val="dk1"/>
              </a:buClr>
              <a:buSzPts val="1500"/>
              <a:buChar char="●"/>
            </a:pPr>
            <a:r>
              <a:rPr lang="en-GB" sz="1500" dirty="0">
                <a:solidFill>
                  <a:schemeClr val="dk1"/>
                </a:solidFill>
              </a:rPr>
              <a:t>Classifies social media posts (e.g., tweets) as positive or negative sentiments.</a:t>
            </a:r>
            <a:endParaRPr sz="1500" dirty="0">
              <a:solidFill>
                <a:schemeClr val="dk1"/>
              </a:solidFill>
            </a:endParaRPr>
          </a:p>
          <a:p>
            <a:pPr marL="0" lvl="0" indent="0" algn="l" rtl="0">
              <a:spcBef>
                <a:spcPts val="1200"/>
              </a:spcBef>
              <a:spcAft>
                <a:spcPts val="0"/>
              </a:spcAft>
              <a:buClr>
                <a:schemeClr val="dk1"/>
              </a:buClr>
              <a:buSzPts val="1100"/>
              <a:buFont typeface="Arial"/>
              <a:buNone/>
            </a:pPr>
            <a:endParaRPr sz="1500" dirty="0">
              <a:solidFill>
                <a:schemeClr val="dk1"/>
              </a:solidFill>
            </a:endParaRPr>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Clr>
                <a:schemeClr val="dk1"/>
              </a:buClr>
              <a:buSzPts val="1100"/>
              <a:buFont typeface="Arial"/>
              <a:buNone/>
            </a:pPr>
            <a:r>
              <a:rPr lang="en-GB" sz="1600" b="1"/>
              <a:t>Model</a:t>
            </a:r>
            <a:endParaRPr sz="3200"/>
          </a:p>
        </p:txBody>
      </p:sp>
      <p:sp>
        <p:nvSpPr>
          <p:cNvPr id="72" name="Google Shape;72;p16"/>
          <p:cNvSpPr txBox="1"/>
          <p:nvPr/>
        </p:nvSpPr>
        <p:spPr>
          <a:xfrm>
            <a:off x="770225" y="1234350"/>
            <a:ext cx="5687700" cy="8280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1200"/>
              </a:spcBef>
              <a:spcAft>
                <a:spcPts val="0"/>
              </a:spcAft>
              <a:buClr>
                <a:schemeClr val="dk1"/>
              </a:buClr>
              <a:buSzPts val="1200"/>
              <a:buChar char="●"/>
            </a:pPr>
            <a:r>
              <a:rPr lang="en-GB" sz="1200">
                <a:solidFill>
                  <a:schemeClr val="dk1"/>
                </a:solidFill>
              </a:rPr>
              <a:t>Overall workflow diagram </a:t>
            </a:r>
            <a:endParaRPr sz="1200">
              <a:solidFill>
                <a:schemeClr val="dk1"/>
              </a:solidFill>
            </a:endParaRPr>
          </a:p>
          <a:p>
            <a:pPr marL="0" lvl="0" indent="0" algn="l" rtl="0">
              <a:spcBef>
                <a:spcPts val="1200"/>
              </a:spcBef>
              <a:spcAft>
                <a:spcPts val="0"/>
              </a:spcAft>
              <a:buNone/>
            </a:pPr>
            <a:endParaRPr sz="1800">
              <a:solidFill>
                <a:schemeClr val="dk2"/>
              </a:solidFill>
            </a:endParaRPr>
          </a:p>
        </p:txBody>
      </p:sp>
      <p:pic>
        <p:nvPicPr>
          <p:cNvPr id="73" name="Google Shape;73;p16"/>
          <p:cNvPicPr preferRelativeResize="0"/>
          <p:nvPr/>
        </p:nvPicPr>
        <p:blipFill>
          <a:blip r:embed="rId3">
            <a:alphaModFix/>
          </a:blip>
          <a:stretch>
            <a:fillRect/>
          </a:stretch>
        </p:blipFill>
        <p:spPr>
          <a:xfrm>
            <a:off x="1591975" y="2117450"/>
            <a:ext cx="5960050" cy="201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p:nvPr/>
        </p:nvSpPr>
        <p:spPr>
          <a:xfrm>
            <a:off x="849225" y="770225"/>
            <a:ext cx="5687700" cy="8280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1200"/>
              </a:spcBef>
              <a:spcAft>
                <a:spcPts val="0"/>
              </a:spcAft>
              <a:buClr>
                <a:schemeClr val="dk1"/>
              </a:buClr>
              <a:buSzPts val="1200"/>
              <a:buChar char="●"/>
            </a:pPr>
            <a:r>
              <a:rPr lang="en-GB" sz="1200">
                <a:solidFill>
                  <a:schemeClr val="dk1"/>
                </a:solidFill>
              </a:rPr>
              <a:t>Architecture diagram of model with explanation</a:t>
            </a:r>
            <a:endParaRPr sz="1200">
              <a:solidFill>
                <a:schemeClr val="dk1"/>
              </a:solidFill>
            </a:endParaRPr>
          </a:p>
          <a:p>
            <a:pPr marL="0" lvl="0" indent="0" algn="l" rtl="0">
              <a:spcBef>
                <a:spcPts val="1200"/>
              </a:spcBef>
              <a:spcAft>
                <a:spcPts val="0"/>
              </a:spcAft>
              <a:buNone/>
            </a:pPr>
            <a:endParaRPr sz="1800">
              <a:solidFill>
                <a:schemeClr val="dk2"/>
              </a:solidFill>
            </a:endParaRPr>
          </a:p>
        </p:txBody>
      </p:sp>
      <p:pic>
        <p:nvPicPr>
          <p:cNvPr id="79" name="Google Shape;79;p17"/>
          <p:cNvPicPr preferRelativeResize="0"/>
          <p:nvPr/>
        </p:nvPicPr>
        <p:blipFill rotWithShape="1">
          <a:blip r:embed="rId3">
            <a:alphaModFix/>
          </a:blip>
          <a:srcRect l="77740"/>
          <a:stretch/>
        </p:blipFill>
        <p:spPr>
          <a:xfrm>
            <a:off x="3450575" y="1281113"/>
            <a:ext cx="1885950" cy="2581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p:nvPr/>
        </p:nvSpPr>
        <p:spPr>
          <a:xfrm>
            <a:off x="977600" y="325875"/>
            <a:ext cx="7445700" cy="481975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GB" sz="1200" b="1" dirty="0">
                <a:solidFill>
                  <a:schemeClr val="dk1"/>
                </a:solidFill>
              </a:rPr>
              <a:t>Data sets:</a:t>
            </a:r>
            <a:endParaRPr sz="1200" b="1" dirty="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2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sz="1200" b="1" dirty="0">
                <a:solidFill>
                  <a:schemeClr val="dk1"/>
                </a:solidFill>
              </a:rPr>
              <a:t>Description:</a:t>
            </a:r>
            <a:endParaRPr sz="1200" b="1" dirty="0">
              <a:solidFill>
                <a:schemeClr val="dk1"/>
              </a:solidFill>
            </a:endParaRPr>
          </a:p>
          <a:p>
            <a:pPr marL="0" lvl="0" indent="0" algn="just" rtl="0">
              <a:lnSpc>
                <a:spcPct val="115000"/>
              </a:lnSpc>
              <a:spcBef>
                <a:spcPts val="1200"/>
              </a:spcBef>
              <a:spcAft>
                <a:spcPts val="0"/>
              </a:spcAft>
              <a:buClr>
                <a:schemeClr val="dk1"/>
              </a:buClr>
              <a:buSzPts val="1100"/>
              <a:buFont typeface="Arial"/>
              <a:buNone/>
            </a:pPr>
            <a:r>
              <a:rPr lang="en-GB" sz="1200" dirty="0">
                <a:solidFill>
                  <a:schemeClr val="dk1"/>
                </a:solidFill>
              </a:rPr>
              <a:t>A sensory analysis data set is a collection of text data tagged with sensory categories. These categories generally have positive, negative, and neutral emotions. The data set may also include additional information such as content, metaphor, or thematic classification.</a:t>
            </a:r>
            <a:endParaRPr sz="12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sz="1200" b="1" dirty="0">
                <a:solidFill>
                  <a:schemeClr val="dk1"/>
                </a:solidFill>
              </a:rPr>
              <a:t>Representatives: .</a:t>
            </a:r>
            <a:endParaRPr sz="1200" b="1" dirty="0">
              <a:solidFill>
                <a:schemeClr val="dk1"/>
              </a:solidFill>
            </a:endParaRPr>
          </a:p>
          <a:p>
            <a:pPr marL="457200" lvl="0" indent="-304800" algn="just" rtl="0">
              <a:lnSpc>
                <a:spcPct val="115000"/>
              </a:lnSpc>
              <a:spcBef>
                <a:spcPts val="1200"/>
              </a:spcBef>
              <a:spcAft>
                <a:spcPts val="0"/>
              </a:spcAft>
              <a:buClr>
                <a:schemeClr val="dk1"/>
              </a:buClr>
              <a:buSzPts val="1200"/>
              <a:buChar char="●"/>
            </a:pPr>
            <a:r>
              <a:rPr lang="en-GB" sz="1200" b="1" dirty="0">
                <a:solidFill>
                  <a:schemeClr val="dk1"/>
                </a:solidFill>
              </a:rPr>
              <a:t>Text: </a:t>
            </a:r>
            <a:r>
              <a:rPr lang="en-GB" sz="1200" dirty="0">
                <a:solidFill>
                  <a:schemeClr val="dk1"/>
                </a:solidFill>
              </a:rPr>
              <a:t>Text data can include various formats such as sentences, paragraphs, tweets, product reviews, and news reports.</a:t>
            </a:r>
            <a:endParaRPr sz="1200" dirty="0">
              <a:solidFill>
                <a:schemeClr val="dk1"/>
              </a:solidFill>
            </a:endParaRPr>
          </a:p>
          <a:p>
            <a:pPr marL="457200" lvl="0" indent="-304800" algn="just" rtl="0">
              <a:lnSpc>
                <a:spcPct val="115000"/>
              </a:lnSpc>
              <a:spcBef>
                <a:spcPts val="0"/>
              </a:spcBef>
              <a:spcAft>
                <a:spcPts val="0"/>
              </a:spcAft>
              <a:buClr>
                <a:schemeClr val="dk1"/>
              </a:buClr>
              <a:buSzPts val="1200"/>
              <a:buChar char="●"/>
            </a:pPr>
            <a:r>
              <a:rPr lang="en-GB" sz="1200" b="1" dirty="0" err="1">
                <a:solidFill>
                  <a:schemeClr val="dk1"/>
                </a:solidFill>
              </a:rPr>
              <a:t>Labeling</a:t>
            </a:r>
            <a:r>
              <a:rPr lang="en-GB" sz="1200" b="1" dirty="0">
                <a:solidFill>
                  <a:schemeClr val="dk1"/>
                </a:solidFill>
              </a:rPr>
              <a:t>: </a:t>
            </a:r>
            <a:r>
              <a:rPr lang="en-GB" sz="1200" dirty="0">
                <a:solidFill>
                  <a:schemeClr val="dk1"/>
                </a:solidFill>
              </a:rPr>
              <a:t>Emotional labels typically consist of categorical variables such as "positive," "negative," or "neutral." Some data structures may use numeric notation (e.g. 1 for positive, 0 for negative).</a:t>
            </a:r>
            <a:endParaRPr sz="12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sz="1200" b="1" dirty="0">
                <a:solidFill>
                  <a:schemeClr val="dk1"/>
                </a:solidFill>
              </a:rPr>
              <a:t>Design of Features</a:t>
            </a:r>
            <a:r>
              <a:rPr lang="en-GB" sz="1200" dirty="0">
                <a:solidFill>
                  <a:schemeClr val="dk1"/>
                </a:solidFill>
              </a:rPr>
              <a:t>:</a:t>
            </a:r>
            <a:endParaRPr sz="1200" dirty="0">
              <a:solidFill>
                <a:schemeClr val="dk1"/>
              </a:solidFill>
            </a:endParaRPr>
          </a:p>
          <a:p>
            <a:pPr marL="457200" lvl="0" indent="-304800" algn="l" rtl="0">
              <a:lnSpc>
                <a:spcPct val="115000"/>
              </a:lnSpc>
              <a:spcBef>
                <a:spcPts val="1200"/>
              </a:spcBef>
              <a:spcAft>
                <a:spcPts val="0"/>
              </a:spcAft>
              <a:buClr>
                <a:schemeClr val="dk1"/>
              </a:buClr>
              <a:buSzPts val="1200"/>
              <a:buChar char="●"/>
            </a:pPr>
            <a:r>
              <a:rPr lang="en-GB" sz="1200" dirty="0">
                <a:solidFill>
                  <a:schemeClr val="dk1"/>
                </a:solidFill>
              </a:rPr>
              <a:t>This represents the sensitivity group assigned to the texture data. It can be a category (positive, negative, neutral) or a more granular classification</a:t>
            </a:r>
            <a:endParaRPr sz="1200" dirty="0">
              <a:solidFill>
                <a:schemeClr val="dk1"/>
              </a:solidFill>
            </a:endParaRPr>
          </a:p>
          <a:p>
            <a:pPr marL="0" lvl="0" indent="0" algn="l" rtl="0">
              <a:spcBef>
                <a:spcPts val="1200"/>
              </a:spcBef>
              <a:spcAft>
                <a:spcPts val="0"/>
              </a:spcAft>
              <a:buNone/>
            </a:pPr>
            <a:endParaRPr sz="1800" dirty="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p:nvPr/>
        </p:nvSpPr>
        <p:spPr>
          <a:xfrm>
            <a:off x="237000" y="217250"/>
            <a:ext cx="5687700" cy="82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GB" sz="1200" b="1">
                <a:solidFill>
                  <a:schemeClr val="dk1"/>
                </a:solidFill>
              </a:rPr>
              <a:t>Exploratory data analysis:</a:t>
            </a:r>
            <a:endParaRPr sz="1200" b="1">
              <a:solidFill>
                <a:schemeClr val="dk1"/>
              </a:solidFill>
            </a:endParaRPr>
          </a:p>
          <a:p>
            <a:pPr marL="0" lvl="0" indent="0" algn="l" rtl="0">
              <a:spcBef>
                <a:spcPts val="1200"/>
              </a:spcBef>
              <a:spcAft>
                <a:spcPts val="0"/>
              </a:spcAft>
              <a:buNone/>
            </a:pPr>
            <a:endParaRPr sz="1800">
              <a:solidFill>
                <a:schemeClr val="dk2"/>
              </a:solidFill>
            </a:endParaRPr>
          </a:p>
        </p:txBody>
      </p:sp>
      <p:pic>
        <p:nvPicPr>
          <p:cNvPr id="90" name="Google Shape;90;p19"/>
          <p:cNvPicPr preferRelativeResize="0"/>
          <p:nvPr/>
        </p:nvPicPr>
        <p:blipFill>
          <a:blip r:embed="rId3">
            <a:alphaModFix/>
          </a:blip>
          <a:stretch>
            <a:fillRect/>
          </a:stretch>
        </p:blipFill>
        <p:spPr>
          <a:xfrm>
            <a:off x="1625925" y="972000"/>
            <a:ext cx="4930901" cy="2847975"/>
          </a:xfrm>
          <a:prstGeom prst="rect">
            <a:avLst/>
          </a:prstGeom>
          <a:noFill/>
          <a:ln>
            <a:noFill/>
          </a:ln>
        </p:spPr>
      </p:pic>
      <p:sp>
        <p:nvSpPr>
          <p:cNvPr id="91" name="Google Shape;91;p19"/>
          <p:cNvSpPr txBox="1"/>
          <p:nvPr/>
        </p:nvSpPr>
        <p:spPr>
          <a:xfrm>
            <a:off x="5440975" y="631975"/>
            <a:ext cx="3722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p:nvPr/>
        </p:nvSpPr>
        <p:spPr>
          <a:xfrm>
            <a:off x="681350" y="301200"/>
            <a:ext cx="7564200" cy="4842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GB" sz="1200" b="1">
                <a:solidFill>
                  <a:schemeClr val="dk1"/>
                </a:solidFill>
              </a:rPr>
              <a:t>Positive Sentiment:</a:t>
            </a:r>
            <a:endParaRPr sz="1200" b="1">
              <a:solidFill>
                <a:schemeClr val="dk1"/>
              </a:solidFill>
            </a:endParaRPr>
          </a:p>
          <a:p>
            <a:pPr marL="457200" lvl="0" indent="-304800" algn="l" rtl="0">
              <a:lnSpc>
                <a:spcPct val="115000"/>
              </a:lnSpc>
              <a:spcBef>
                <a:spcPts val="1200"/>
              </a:spcBef>
              <a:spcAft>
                <a:spcPts val="0"/>
              </a:spcAft>
              <a:buClr>
                <a:schemeClr val="dk1"/>
              </a:buClr>
              <a:buSzPts val="1200"/>
              <a:buChar char="●"/>
            </a:pPr>
            <a:r>
              <a:rPr lang="en-GB" sz="1200">
                <a:solidFill>
                  <a:schemeClr val="dk1"/>
                </a:solidFill>
              </a:rPr>
              <a:t>family: This appears to be the most prominent word, suggesting a strong focus on family in the text data.</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GB" sz="1200">
                <a:solidFill>
                  <a:schemeClr val="dk1"/>
                </a:solidFill>
              </a:rPr>
              <a:t>love</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GB" sz="1200">
                <a:solidFill>
                  <a:schemeClr val="dk1"/>
                </a:solidFill>
              </a:rPr>
              <a:t>happy</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GB" sz="1200">
                <a:solidFill>
                  <a:schemeClr val="dk1"/>
                </a:solidFill>
              </a:rPr>
              <a:t>good</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GB" sz="1200">
                <a:solidFill>
                  <a:schemeClr val="dk1"/>
                </a:solidFill>
              </a:rPr>
              <a:t>great</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GB" sz="1200">
                <a:solidFill>
                  <a:schemeClr val="dk1"/>
                </a:solidFill>
              </a:rPr>
              <a:t>next (might be related to phrases like "next chapter" or "next adventure" implying positive anticipation)</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GB" sz="1200">
                <a:solidFill>
                  <a:schemeClr val="dk1"/>
                </a:solidFill>
              </a:rPr>
              <a:t>better</a:t>
            </a:r>
            <a:endParaRPr sz="1200">
              <a:solidFill>
                <a:schemeClr val="dk1"/>
              </a:solidFill>
            </a:endParaRPr>
          </a:p>
          <a:p>
            <a:pPr marL="0" lvl="0" indent="0" algn="l" rtl="0">
              <a:lnSpc>
                <a:spcPct val="115000"/>
              </a:lnSpc>
              <a:spcBef>
                <a:spcPts val="1200"/>
              </a:spcBef>
              <a:spcAft>
                <a:spcPts val="0"/>
              </a:spcAft>
              <a:buNone/>
            </a:pPr>
            <a:r>
              <a:rPr lang="en-GB" sz="1200">
                <a:solidFill>
                  <a:schemeClr val="dk1"/>
                </a:solidFill>
              </a:rPr>
              <a:t>All of these words express feelings and experiences, indicating that the text is based on positive emotions.</a:t>
            </a:r>
            <a:endParaRPr sz="1200">
              <a:solidFill>
                <a:schemeClr val="dk1"/>
              </a:solidFill>
            </a:endParaRPr>
          </a:p>
          <a:p>
            <a:pPr marL="0" lvl="0" indent="0" algn="l" rtl="0">
              <a:lnSpc>
                <a:spcPct val="115000"/>
              </a:lnSpc>
              <a:spcBef>
                <a:spcPts val="1200"/>
              </a:spcBef>
              <a:spcAft>
                <a:spcPts val="0"/>
              </a:spcAft>
              <a:buNone/>
            </a:pPr>
            <a:r>
              <a:rPr lang="en-GB" sz="1200" b="1">
                <a:solidFill>
                  <a:schemeClr val="dk1"/>
                </a:solidFill>
              </a:rPr>
              <a:t>Other Observations:</a:t>
            </a:r>
            <a:endParaRPr sz="1200" b="1">
              <a:solidFill>
                <a:schemeClr val="dk1"/>
              </a:solidFill>
            </a:endParaRPr>
          </a:p>
          <a:p>
            <a:pPr marL="457200" lvl="0" indent="-304800" algn="l" rtl="0">
              <a:lnSpc>
                <a:spcPct val="115000"/>
              </a:lnSpc>
              <a:spcBef>
                <a:spcPts val="1200"/>
              </a:spcBef>
              <a:spcAft>
                <a:spcPts val="0"/>
              </a:spcAft>
              <a:buClr>
                <a:schemeClr val="dk1"/>
              </a:buClr>
              <a:buSzPts val="1200"/>
              <a:buChar char="●"/>
            </a:pPr>
            <a:r>
              <a:rPr lang="en-GB" sz="1200">
                <a:solidFill>
                  <a:schemeClr val="dk1"/>
                </a:solidFill>
              </a:rPr>
              <a:t>morning: This can indicate good relations in the morning, or be part of a greeting such as "good morning."</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GB" sz="1200">
                <a:solidFill>
                  <a:schemeClr val="dk1"/>
                </a:solidFill>
              </a:rPr>
              <a:t>think and thought might reflect introspection or contemplation within the text.</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GB" sz="1200">
                <a:solidFill>
                  <a:schemeClr val="dk1"/>
                </a:solidFill>
              </a:rPr>
              <a:t>Food can be associated with positive food experiences.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GB" sz="1200">
                <a:solidFill>
                  <a:schemeClr val="dk1"/>
                </a:solidFill>
              </a:rPr>
              <a:t>The party means a social gathering that can be good</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GB" sz="1200">
                <a:solidFill>
                  <a:schemeClr val="dk1"/>
                </a:solidFill>
              </a:rPr>
              <a:t>twitter can indicate that the source of the text data is social media..</a:t>
            </a:r>
            <a:endParaRPr sz="1200">
              <a:solidFill>
                <a:schemeClr val="dk1"/>
              </a:solidFill>
            </a:endParaRPr>
          </a:p>
          <a:p>
            <a:pPr marL="0" lvl="0" indent="0" algn="l" rtl="0">
              <a:spcBef>
                <a:spcPts val="1200"/>
              </a:spcBef>
              <a:spcAft>
                <a:spcPts val="0"/>
              </a:spcAft>
              <a:buNone/>
            </a:pP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1"/>
          <p:cNvPicPr preferRelativeResize="0"/>
          <p:nvPr/>
        </p:nvPicPr>
        <p:blipFill>
          <a:blip r:embed="rId3">
            <a:alphaModFix/>
          </a:blip>
          <a:stretch>
            <a:fillRect/>
          </a:stretch>
        </p:blipFill>
        <p:spPr>
          <a:xfrm>
            <a:off x="1155350" y="1244225"/>
            <a:ext cx="4127625" cy="2207025"/>
          </a:xfrm>
          <a:prstGeom prst="rect">
            <a:avLst/>
          </a:prstGeom>
          <a:noFill/>
          <a:ln>
            <a:noFill/>
          </a:ln>
        </p:spPr>
      </p:pic>
      <p:sp>
        <p:nvSpPr>
          <p:cNvPr id="102" name="Google Shape;102;p21"/>
          <p:cNvSpPr txBox="1"/>
          <p:nvPr/>
        </p:nvSpPr>
        <p:spPr>
          <a:xfrm>
            <a:off x="5480475" y="316000"/>
            <a:ext cx="3456000" cy="41682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1200"/>
              </a:spcBef>
              <a:spcAft>
                <a:spcPts val="0"/>
              </a:spcAft>
              <a:buClr>
                <a:schemeClr val="dk1"/>
              </a:buClr>
              <a:buSzPts val="1200"/>
              <a:buChar char="●"/>
            </a:pPr>
            <a:r>
              <a:rPr lang="en-GB" sz="1200" dirty="0">
                <a:solidFill>
                  <a:schemeClr val="dk1"/>
                </a:solidFill>
              </a:rPr>
              <a:t>hate: This is the most prominent word, indicating strong negativity in the text data.</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GB" sz="1200" dirty="0">
                <a:solidFill>
                  <a:schemeClr val="dk1"/>
                </a:solidFill>
              </a:rPr>
              <a:t>never (often used to express negation or dissatisfaction)</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GB" sz="1200" dirty="0">
                <a:solidFill>
                  <a:schemeClr val="dk1"/>
                </a:solidFill>
              </a:rPr>
              <a:t>bad</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GB" sz="1200" dirty="0">
                <a:solidFill>
                  <a:schemeClr val="dk1"/>
                </a:solidFill>
              </a:rPr>
              <a:t>fail</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GB" sz="1200" dirty="0">
                <a:solidFill>
                  <a:schemeClr val="dk1"/>
                </a:solidFill>
              </a:rPr>
              <a:t>worst</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GB" sz="1200" dirty="0">
                <a:solidFill>
                  <a:schemeClr val="dk1"/>
                </a:solidFill>
              </a:rPr>
              <a:t>late (can be negative depending on the context, like being late for something important)</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GB" sz="1200" dirty="0">
                <a:solidFill>
                  <a:schemeClr val="dk1"/>
                </a:solidFill>
              </a:rPr>
              <a:t>cold (could describe physical coldness or a negative emotional state)</a:t>
            </a:r>
            <a:endParaRPr sz="12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sz="1200" dirty="0">
                <a:solidFill>
                  <a:schemeClr val="dk1"/>
                </a:solidFill>
              </a:rPr>
              <a:t>These words </a:t>
            </a:r>
            <a:r>
              <a:rPr lang="en-GB" sz="1200" dirty="0" err="1">
                <a:solidFill>
                  <a:schemeClr val="dk1"/>
                </a:solidFill>
              </a:rPr>
              <a:t>econvey</a:t>
            </a:r>
            <a:r>
              <a:rPr lang="en-GB" sz="1200" dirty="0">
                <a:solidFill>
                  <a:schemeClr val="dk1"/>
                </a:solidFill>
              </a:rPr>
              <a:t> frustration, disappointment, anger, and other negative emotions.</a:t>
            </a:r>
            <a:endParaRPr sz="1200" dirty="0">
              <a:solidFill>
                <a:schemeClr val="dk1"/>
              </a:solidFill>
            </a:endParaRPr>
          </a:p>
          <a:p>
            <a:pPr marL="0" lvl="0" indent="0" algn="l" rtl="0">
              <a:spcBef>
                <a:spcPts val="1200"/>
              </a:spcBef>
              <a:spcAft>
                <a:spcPts val="0"/>
              </a:spcAft>
              <a:buNone/>
            </a:pPr>
            <a:endParaRPr sz="1800" dirty="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1428</Words>
  <Application>Microsoft Office PowerPoint</Application>
  <PresentationFormat>On-screen Show (16:9)</PresentationFormat>
  <Paragraphs>111</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Simple Light</vt:lpstr>
      <vt:lpstr>PowerPoint Presentation</vt:lpstr>
      <vt:lpstr>PowerPoint Presentation</vt:lpstr>
      <vt:lpstr>Problem statement: </vt:lpstr>
      <vt:lpstr>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Vamshi Kumar Reddy Kotla</dc:creator>
  <cp:lastModifiedBy>Abjal Hussain Shaik</cp:lastModifiedBy>
  <cp:revision>2</cp:revision>
  <dcterms:modified xsi:type="dcterms:W3CDTF">2024-04-28T04:27:15Z</dcterms:modified>
</cp:coreProperties>
</file>