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5" r:id="rId3"/>
    <p:sldId id="299" r:id="rId4"/>
    <p:sldId id="276" r:id="rId5"/>
    <p:sldId id="300" r:id="rId6"/>
    <p:sldId id="301" r:id="rId7"/>
    <p:sldId id="302" r:id="rId8"/>
    <p:sldId id="296" r:id="rId9"/>
    <p:sldId id="298" r:id="rId10"/>
    <p:sldId id="303" r:id="rId11"/>
    <p:sldId id="304" r:id="rId12"/>
    <p:sldId id="305" r:id="rId13"/>
    <p:sldId id="306" r:id="rId14"/>
    <p:sldId id="297" r:id="rId15"/>
    <p:sldId id="278" r:id="rId16"/>
  </p:sldIdLst>
  <p:sldSz cx="9144000" cy="5143500" type="screen16x9"/>
  <p:notesSz cx="6858000" cy="9144000"/>
  <p:embeddedFontLst>
    <p:embeddedFont>
      <p:font typeface="Merriweather" panose="00000500000000000000" pitchFamily="2" charset="0"/>
      <p:regular r:id="rId18"/>
      <p:bold r:id="rId19"/>
      <p:italic r:id="rId20"/>
      <p:boldItalic r:id="rId21"/>
    </p:embeddedFont>
    <p:embeddedFont>
      <p:font typeface="Roboto" panose="02000000000000000000" pitchFamily="2" charset="0"/>
      <p:regular r:id="rId22"/>
      <p:bold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8BCC48B-1AF9-420F-BDE6-70588A1E6140}"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103" d="100"/>
          <a:sy n="103" d="100"/>
        </p:scale>
        <p:origin x="84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D09BE7-0A4F-4795-8FCF-149513791B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114939-0089-4111-9027-E179E10A9E3E}">
      <dgm:prSet/>
      <dgm:spPr/>
      <dgm:t>
        <a:bodyPr/>
        <a:lstStyle/>
        <a:p>
          <a:pPr>
            <a:lnSpc>
              <a:spcPct val="100000"/>
            </a:lnSpc>
          </a:pPr>
          <a:r>
            <a:rPr lang="en-US"/>
            <a:t>The point of this study is to utilize CNNs to advance the diagnosis of the skin cancer and to enhance the images’ processing and normalization that would undoubtedly be highly developed in healthcare settings. Here we aim to reach the top-level of specificity while applying the classification model for the seven vaired kinds of skin cancer based on more than 10,000 pictures available in HAM10000 store as their training data set.</a:t>
          </a:r>
        </a:p>
      </dgm:t>
    </dgm:pt>
    <dgm:pt modelId="{4F43869D-5F52-4BE8-8893-580B8B1E9CCF}" type="parTrans" cxnId="{1DE26CE3-3C02-4685-981F-37C4D9528548}">
      <dgm:prSet/>
      <dgm:spPr/>
      <dgm:t>
        <a:bodyPr/>
        <a:lstStyle/>
        <a:p>
          <a:endParaRPr lang="en-US"/>
        </a:p>
      </dgm:t>
    </dgm:pt>
    <dgm:pt modelId="{8A2F02A0-42F1-40C5-85D4-E965C3CD13F0}" type="sibTrans" cxnId="{1DE26CE3-3C02-4685-981F-37C4D9528548}">
      <dgm:prSet/>
      <dgm:spPr/>
      <dgm:t>
        <a:bodyPr/>
        <a:lstStyle/>
        <a:p>
          <a:endParaRPr lang="en-US"/>
        </a:p>
      </dgm:t>
    </dgm:pt>
    <dgm:pt modelId="{7AFEACF5-D4CF-4634-B749-126BB6653FBE}">
      <dgm:prSet/>
      <dgm:spPr/>
      <dgm:t>
        <a:bodyPr/>
        <a:lstStyle/>
        <a:p>
          <a:pPr>
            <a:lnSpc>
              <a:spcPct val="100000"/>
            </a:lnSpc>
          </a:pPr>
          <a:r>
            <a:rPr lang="en-US"/>
            <a:t>The parameters should be set in such a way that more than 95 percent accuracy can be achieved it the number of false negatives this is less than 10 percent. Meanwhile the precision percentages will be improved which will result to the determination rate of 80%. Visualisation of data should be a pillar when others types of cancer and their distributions and the overall accuracy rates get displayed on our dataset.</a:t>
          </a:r>
        </a:p>
      </dgm:t>
    </dgm:pt>
    <dgm:pt modelId="{973F0A70-859D-4CA6-B779-944843FEFDD8}" type="parTrans" cxnId="{BA1DEC1A-FDB7-4053-8935-C9C210FED3B5}">
      <dgm:prSet/>
      <dgm:spPr/>
      <dgm:t>
        <a:bodyPr/>
        <a:lstStyle/>
        <a:p>
          <a:endParaRPr lang="en-US"/>
        </a:p>
      </dgm:t>
    </dgm:pt>
    <dgm:pt modelId="{223932E9-6300-4A2D-AAB8-D7793973F9B7}" type="sibTrans" cxnId="{BA1DEC1A-FDB7-4053-8935-C9C210FED3B5}">
      <dgm:prSet/>
      <dgm:spPr/>
      <dgm:t>
        <a:bodyPr/>
        <a:lstStyle/>
        <a:p>
          <a:endParaRPr lang="en-US"/>
        </a:p>
      </dgm:t>
    </dgm:pt>
    <dgm:pt modelId="{A86763AD-C05B-4CCA-9315-79B12F590EBE}" type="pres">
      <dgm:prSet presAssocID="{B1D09BE7-0A4F-4795-8FCF-149513791B1C}" presName="root" presStyleCnt="0">
        <dgm:presLayoutVars>
          <dgm:dir/>
          <dgm:resizeHandles val="exact"/>
        </dgm:presLayoutVars>
      </dgm:prSet>
      <dgm:spPr/>
    </dgm:pt>
    <dgm:pt modelId="{D676F89A-0FEB-42F9-9185-61B6B959F693}" type="pres">
      <dgm:prSet presAssocID="{7B114939-0089-4111-9027-E179E10A9E3E}" presName="compNode" presStyleCnt="0"/>
      <dgm:spPr/>
    </dgm:pt>
    <dgm:pt modelId="{D7BE7DB3-A8F7-4E2C-A65F-FFACF6DB517C}" type="pres">
      <dgm:prSet presAssocID="{7B114939-0089-4111-9027-E179E10A9E3E}" presName="bgRect" presStyleLbl="bgShp" presStyleIdx="0" presStyleCnt="2"/>
      <dgm:spPr/>
    </dgm:pt>
    <dgm:pt modelId="{C1AB3B1A-7544-46E3-9B2F-7A7C5C2A2B7E}" type="pres">
      <dgm:prSet presAssocID="{7B114939-0089-4111-9027-E179E10A9E3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e"/>
        </a:ext>
      </dgm:extLst>
    </dgm:pt>
    <dgm:pt modelId="{72E0E0BE-0E24-4005-90EB-56CEB19633D4}" type="pres">
      <dgm:prSet presAssocID="{7B114939-0089-4111-9027-E179E10A9E3E}" presName="spaceRect" presStyleCnt="0"/>
      <dgm:spPr/>
    </dgm:pt>
    <dgm:pt modelId="{EB265B45-20CC-4D63-B70E-6B60C310B559}" type="pres">
      <dgm:prSet presAssocID="{7B114939-0089-4111-9027-E179E10A9E3E}" presName="parTx" presStyleLbl="revTx" presStyleIdx="0" presStyleCnt="2">
        <dgm:presLayoutVars>
          <dgm:chMax val="0"/>
          <dgm:chPref val="0"/>
        </dgm:presLayoutVars>
      </dgm:prSet>
      <dgm:spPr/>
    </dgm:pt>
    <dgm:pt modelId="{D4C5CCF0-7735-4F37-8908-1E939A2406A7}" type="pres">
      <dgm:prSet presAssocID="{8A2F02A0-42F1-40C5-85D4-E965C3CD13F0}" presName="sibTrans" presStyleCnt="0"/>
      <dgm:spPr/>
    </dgm:pt>
    <dgm:pt modelId="{1BF95BCB-BD24-40C8-B18D-7AB94E1EEC19}" type="pres">
      <dgm:prSet presAssocID="{7AFEACF5-D4CF-4634-B749-126BB6653FBE}" presName="compNode" presStyleCnt="0"/>
      <dgm:spPr/>
    </dgm:pt>
    <dgm:pt modelId="{9A1ECBE4-3444-4C3C-8818-EAFB6BE917A6}" type="pres">
      <dgm:prSet presAssocID="{7AFEACF5-D4CF-4634-B749-126BB6653FBE}" presName="bgRect" presStyleLbl="bgShp" presStyleIdx="1" presStyleCnt="2"/>
      <dgm:spPr/>
    </dgm:pt>
    <dgm:pt modelId="{77A3635C-47E1-485F-BCED-7C8B99F8BE2A}" type="pres">
      <dgm:prSet presAssocID="{7AFEACF5-D4CF-4634-B749-126BB6653FB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37E6507C-8808-4948-B5F3-F5492D866BBF}" type="pres">
      <dgm:prSet presAssocID="{7AFEACF5-D4CF-4634-B749-126BB6653FBE}" presName="spaceRect" presStyleCnt="0"/>
      <dgm:spPr/>
    </dgm:pt>
    <dgm:pt modelId="{F1EE0674-5134-4839-8B2E-92C9D1330018}" type="pres">
      <dgm:prSet presAssocID="{7AFEACF5-D4CF-4634-B749-126BB6653FBE}" presName="parTx" presStyleLbl="revTx" presStyleIdx="1" presStyleCnt="2">
        <dgm:presLayoutVars>
          <dgm:chMax val="0"/>
          <dgm:chPref val="0"/>
        </dgm:presLayoutVars>
      </dgm:prSet>
      <dgm:spPr/>
    </dgm:pt>
  </dgm:ptLst>
  <dgm:cxnLst>
    <dgm:cxn modelId="{BA1DEC1A-FDB7-4053-8935-C9C210FED3B5}" srcId="{B1D09BE7-0A4F-4795-8FCF-149513791B1C}" destId="{7AFEACF5-D4CF-4634-B749-126BB6653FBE}" srcOrd="1" destOrd="0" parTransId="{973F0A70-859D-4CA6-B779-944843FEFDD8}" sibTransId="{223932E9-6300-4A2D-AAB8-D7793973F9B7}"/>
    <dgm:cxn modelId="{AD611B65-8C4A-41B3-9230-29629E8120F6}" type="presOf" srcId="{B1D09BE7-0A4F-4795-8FCF-149513791B1C}" destId="{A86763AD-C05B-4CCA-9315-79B12F590EBE}" srcOrd="0" destOrd="0" presId="urn:microsoft.com/office/officeart/2018/2/layout/IconVerticalSolidList"/>
    <dgm:cxn modelId="{D86CB2A0-D170-408A-A8AC-4A9862767AC7}" type="presOf" srcId="{7B114939-0089-4111-9027-E179E10A9E3E}" destId="{EB265B45-20CC-4D63-B70E-6B60C310B559}" srcOrd="0" destOrd="0" presId="urn:microsoft.com/office/officeart/2018/2/layout/IconVerticalSolidList"/>
    <dgm:cxn modelId="{77C04AC0-D7B9-47F5-9B03-45635876E71D}" type="presOf" srcId="{7AFEACF5-D4CF-4634-B749-126BB6653FBE}" destId="{F1EE0674-5134-4839-8B2E-92C9D1330018}" srcOrd="0" destOrd="0" presId="urn:microsoft.com/office/officeart/2018/2/layout/IconVerticalSolidList"/>
    <dgm:cxn modelId="{1DE26CE3-3C02-4685-981F-37C4D9528548}" srcId="{B1D09BE7-0A4F-4795-8FCF-149513791B1C}" destId="{7B114939-0089-4111-9027-E179E10A9E3E}" srcOrd="0" destOrd="0" parTransId="{4F43869D-5F52-4BE8-8893-580B8B1E9CCF}" sibTransId="{8A2F02A0-42F1-40C5-85D4-E965C3CD13F0}"/>
    <dgm:cxn modelId="{15EB0DDB-4960-48F7-9AA9-D87F6AC39B5F}" type="presParOf" srcId="{A86763AD-C05B-4CCA-9315-79B12F590EBE}" destId="{D676F89A-0FEB-42F9-9185-61B6B959F693}" srcOrd="0" destOrd="0" presId="urn:microsoft.com/office/officeart/2018/2/layout/IconVerticalSolidList"/>
    <dgm:cxn modelId="{955CB29B-D52A-4A70-A09A-4AF54ABD086D}" type="presParOf" srcId="{D676F89A-0FEB-42F9-9185-61B6B959F693}" destId="{D7BE7DB3-A8F7-4E2C-A65F-FFACF6DB517C}" srcOrd="0" destOrd="0" presId="urn:microsoft.com/office/officeart/2018/2/layout/IconVerticalSolidList"/>
    <dgm:cxn modelId="{D7BC5010-2930-4234-8BC4-FAEB2FC72AD9}" type="presParOf" srcId="{D676F89A-0FEB-42F9-9185-61B6B959F693}" destId="{C1AB3B1A-7544-46E3-9B2F-7A7C5C2A2B7E}" srcOrd="1" destOrd="0" presId="urn:microsoft.com/office/officeart/2018/2/layout/IconVerticalSolidList"/>
    <dgm:cxn modelId="{2F7BA882-71B0-4733-9FF3-0D95F1C2FA0E}" type="presParOf" srcId="{D676F89A-0FEB-42F9-9185-61B6B959F693}" destId="{72E0E0BE-0E24-4005-90EB-56CEB19633D4}" srcOrd="2" destOrd="0" presId="urn:microsoft.com/office/officeart/2018/2/layout/IconVerticalSolidList"/>
    <dgm:cxn modelId="{C4E6868D-47B8-4B5F-A234-637E402884D7}" type="presParOf" srcId="{D676F89A-0FEB-42F9-9185-61B6B959F693}" destId="{EB265B45-20CC-4D63-B70E-6B60C310B559}" srcOrd="3" destOrd="0" presId="urn:microsoft.com/office/officeart/2018/2/layout/IconVerticalSolidList"/>
    <dgm:cxn modelId="{A2620FF3-C945-4DF1-83A5-2D5396422073}" type="presParOf" srcId="{A86763AD-C05B-4CCA-9315-79B12F590EBE}" destId="{D4C5CCF0-7735-4F37-8908-1E939A2406A7}" srcOrd="1" destOrd="0" presId="urn:microsoft.com/office/officeart/2018/2/layout/IconVerticalSolidList"/>
    <dgm:cxn modelId="{34C0FB60-AA97-4A22-AADB-C7A3A4ADEF6D}" type="presParOf" srcId="{A86763AD-C05B-4CCA-9315-79B12F590EBE}" destId="{1BF95BCB-BD24-40C8-B18D-7AB94E1EEC19}" srcOrd="2" destOrd="0" presId="urn:microsoft.com/office/officeart/2018/2/layout/IconVerticalSolidList"/>
    <dgm:cxn modelId="{222AECA5-A90C-4931-881A-654DB9DC951D}" type="presParOf" srcId="{1BF95BCB-BD24-40C8-B18D-7AB94E1EEC19}" destId="{9A1ECBE4-3444-4C3C-8818-EAFB6BE917A6}" srcOrd="0" destOrd="0" presId="urn:microsoft.com/office/officeart/2018/2/layout/IconVerticalSolidList"/>
    <dgm:cxn modelId="{EBBE98B4-B957-4377-9ECE-2395853E5A59}" type="presParOf" srcId="{1BF95BCB-BD24-40C8-B18D-7AB94E1EEC19}" destId="{77A3635C-47E1-485F-BCED-7C8B99F8BE2A}" srcOrd="1" destOrd="0" presId="urn:microsoft.com/office/officeart/2018/2/layout/IconVerticalSolidList"/>
    <dgm:cxn modelId="{8E8395FE-BF8E-4939-B6CA-1380C0C86F11}" type="presParOf" srcId="{1BF95BCB-BD24-40C8-B18D-7AB94E1EEC19}" destId="{37E6507C-8808-4948-B5F3-F5492D866BBF}" srcOrd="2" destOrd="0" presId="urn:microsoft.com/office/officeart/2018/2/layout/IconVerticalSolidList"/>
    <dgm:cxn modelId="{9A893F91-0E6F-4952-A363-B2A8B6458F13}" type="presParOf" srcId="{1BF95BCB-BD24-40C8-B18D-7AB94E1EEC19}" destId="{F1EE0674-5134-4839-8B2E-92C9D133001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87D4F-A734-4C72-9717-899E4C5CC12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BE0029D-E356-4BD6-B183-418D29A8A123}">
      <dgm:prSet/>
      <dgm:spPr/>
      <dgm:t>
        <a:bodyPr/>
        <a:lstStyle/>
        <a:p>
          <a:pPr>
            <a:lnSpc>
              <a:spcPct val="100000"/>
            </a:lnSpc>
          </a:pPr>
          <a:r>
            <a:rPr lang="en-US" b="1" i="0"/>
            <a:t>Data Acquisition</a:t>
          </a:r>
          <a:r>
            <a:rPr lang="en-US" b="0" i="0"/>
            <a:t>: The HAM10000 dataset consists of 10,000 images and accompanying metadata, it was downloaded from Harvard Central, totaling about 6GB. The metadata was loaded into a local system using pandas via a CSV data loader. </a:t>
          </a:r>
          <a:endParaRPr lang="en-US"/>
        </a:p>
      </dgm:t>
    </dgm:pt>
    <dgm:pt modelId="{D3427A2C-8755-4F29-A765-9F5042E1B051}" type="parTrans" cxnId="{9CA8036E-2261-4091-91C4-17F9B3EC3DD3}">
      <dgm:prSet/>
      <dgm:spPr/>
      <dgm:t>
        <a:bodyPr/>
        <a:lstStyle/>
        <a:p>
          <a:endParaRPr lang="en-US"/>
        </a:p>
      </dgm:t>
    </dgm:pt>
    <dgm:pt modelId="{404FEDD7-B87B-4F49-91AA-AD7431868C1B}" type="sibTrans" cxnId="{9CA8036E-2261-4091-91C4-17F9B3EC3DD3}">
      <dgm:prSet/>
      <dgm:spPr/>
      <dgm:t>
        <a:bodyPr/>
        <a:lstStyle/>
        <a:p>
          <a:endParaRPr lang="en-US"/>
        </a:p>
      </dgm:t>
    </dgm:pt>
    <dgm:pt modelId="{32C712C2-9E78-40FD-BB25-EDCB6193B542}">
      <dgm:prSet/>
      <dgm:spPr/>
      <dgm:t>
        <a:bodyPr/>
        <a:lstStyle/>
        <a:p>
          <a:pPr>
            <a:lnSpc>
              <a:spcPct val="100000"/>
            </a:lnSpc>
          </a:pPr>
          <a:r>
            <a:rPr lang="en-US" b="1" i="0"/>
            <a:t>Data Pre-processing: </a:t>
          </a:r>
          <a:r>
            <a:rPr lang="en-US" b="0" i="0"/>
            <a:t>Adjustments for dimensionality and normalization were applied to the metadata from the metadata.csv file. Images were organized into two separate directories labeled as HAM-images-part-1 and HAM-images-part-2 for streamlined processing. </a:t>
          </a:r>
          <a:endParaRPr lang="en-US"/>
        </a:p>
      </dgm:t>
    </dgm:pt>
    <dgm:pt modelId="{917CCA55-FCD6-4A51-A04B-2016B0B00CB0}" type="parTrans" cxnId="{869C83DA-54C5-4B93-B4B0-49BE110A9179}">
      <dgm:prSet/>
      <dgm:spPr/>
      <dgm:t>
        <a:bodyPr/>
        <a:lstStyle/>
        <a:p>
          <a:endParaRPr lang="en-US"/>
        </a:p>
      </dgm:t>
    </dgm:pt>
    <dgm:pt modelId="{512965AD-13B9-4871-806D-11B54FB72F6B}" type="sibTrans" cxnId="{869C83DA-54C5-4B93-B4B0-49BE110A9179}">
      <dgm:prSet/>
      <dgm:spPr/>
      <dgm:t>
        <a:bodyPr/>
        <a:lstStyle/>
        <a:p>
          <a:endParaRPr lang="en-US"/>
        </a:p>
      </dgm:t>
    </dgm:pt>
    <dgm:pt modelId="{4D275365-D22F-4532-9C37-0D012F9263E2}">
      <dgm:prSet/>
      <dgm:spPr/>
      <dgm:t>
        <a:bodyPr/>
        <a:lstStyle/>
        <a:p>
          <a:pPr>
            <a:lnSpc>
              <a:spcPct val="100000"/>
            </a:lnSpc>
          </a:pPr>
          <a:r>
            <a:rPr lang="en-US" b="1" i="0" dirty="0"/>
            <a:t>Model Construction: </a:t>
          </a:r>
          <a:r>
            <a:rPr lang="en-US" b="0" i="0" dirty="0"/>
            <a:t> Construction of the model was done using </a:t>
          </a:r>
          <a:r>
            <a:rPr lang="en-US" b="0" i="0" dirty="0" err="1"/>
            <a:t>Keras</a:t>
          </a:r>
          <a:r>
            <a:rPr lang="en-US" b="0" i="0" dirty="0"/>
            <a:t>, an API developed by TensorFlow, which had layers of convolutions with the max pooling and also the dense layers for the purpose of classifying the skin cancer type alteration.</a:t>
          </a:r>
          <a:endParaRPr lang="en-US" dirty="0"/>
        </a:p>
      </dgm:t>
    </dgm:pt>
    <dgm:pt modelId="{B9A1E2EC-80D3-40AA-B369-9FCE3FC7FE2D}" type="parTrans" cxnId="{569C2CAC-7B53-4508-83CF-097898A538B5}">
      <dgm:prSet/>
      <dgm:spPr/>
      <dgm:t>
        <a:bodyPr/>
        <a:lstStyle/>
        <a:p>
          <a:endParaRPr lang="en-US"/>
        </a:p>
      </dgm:t>
    </dgm:pt>
    <dgm:pt modelId="{1AC46976-8B72-41A5-B5B9-5894C62F46E1}" type="sibTrans" cxnId="{569C2CAC-7B53-4508-83CF-097898A538B5}">
      <dgm:prSet/>
      <dgm:spPr/>
      <dgm:t>
        <a:bodyPr/>
        <a:lstStyle/>
        <a:p>
          <a:endParaRPr lang="en-US"/>
        </a:p>
      </dgm:t>
    </dgm:pt>
    <dgm:pt modelId="{9E1D31D4-B1D5-43B1-A934-D7AD0F6A2195}" type="pres">
      <dgm:prSet presAssocID="{94D87D4F-A734-4C72-9717-899E4C5CC121}" presName="root" presStyleCnt="0">
        <dgm:presLayoutVars>
          <dgm:dir/>
          <dgm:resizeHandles val="exact"/>
        </dgm:presLayoutVars>
      </dgm:prSet>
      <dgm:spPr/>
    </dgm:pt>
    <dgm:pt modelId="{BEECC061-5E64-4B82-96C2-7B19379CBBA5}" type="pres">
      <dgm:prSet presAssocID="{7BE0029D-E356-4BD6-B183-418D29A8A123}" presName="compNode" presStyleCnt="0"/>
      <dgm:spPr/>
    </dgm:pt>
    <dgm:pt modelId="{C7966078-EB98-4D0A-A4FF-93F138AC187D}" type="pres">
      <dgm:prSet presAssocID="{7BE0029D-E356-4BD6-B183-418D29A8A123}" presName="bgRect" presStyleLbl="bgShp" presStyleIdx="0" presStyleCnt="3"/>
      <dgm:spPr/>
    </dgm:pt>
    <dgm:pt modelId="{B230F09D-BD75-43B9-915C-8A93377394FA}" type="pres">
      <dgm:prSet presAssocID="{7BE0029D-E356-4BD6-B183-418D29A8A12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0D53015-4D1C-45C2-ABD8-DA283A06A917}" type="pres">
      <dgm:prSet presAssocID="{7BE0029D-E356-4BD6-B183-418D29A8A123}" presName="spaceRect" presStyleCnt="0"/>
      <dgm:spPr/>
    </dgm:pt>
    <dgm:pt modelId="{5C8E6159-5DD4-47EA-81C4-8AD81D299100}" type="pres">
      <dgm:prSet presAssocID="{7BE0029D-E356-4BD6-B183-418D29A8A123}" presName="parTx" presStyleLbl="revTx" presStyleIdx="0" presStyleCnt="3">
        <dgm:presLayoutVars>
          <dgm:chMax val="0"/>
          <dgm:chPref val="0"/>
        </dgm:presLayoutVars>
      </dgm:prSet>
      <dgm:spPr/>
    </dgm:pt>
    <dgm:pt modelId="{2E82D1DC-977D-400C-9768-EB7333070A71}" type="pres">
      <dgm:prSet presAssocID="{404FEDD7-B87B-4F49-91AA-AD7431868C1B}" presName="sibTrans" presStyleCnt="0"/>
      <dgm:spPr/>
    </dgm:pt>
    <dgm:pt modelId="{274CCF11-A31B-4591-87F2-E72F6B43EA7B}" type="pres">
      <dgm:prSet presAssocID="{32C712C2-9E78-40FD-BB25-EDCB6193B542}" presName="compNode" presStyleCnt="0"/>
      <dgm:spPr/>
    </dgm:pt>
    <dgm:pt modelId="{1C93F809-B879-44EA-8D8E-6652C7D53A40}" type="pres">
      <dgm:prSet presAssocID="{32C712C2-9E78-40FD-BB25-EDCB6193B542}" presName="bgRect" presStyleLbl="bgShp" presStyleIdx="1" presStyleCnt="3"/>
      <dgm:spPr/>
    </dgm:pt>
    <dgm:pt modelId="{25203F7C-3A03-4101-AA05-39DC5C0749B2}" type="pres">
      <dgm:prSet presAssocID="{32C712C2-9E78-40FD-BB25-EDCB6193B5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C8B5650E-0F78-4DCA-98AA-45BAA367FBE0}" type="pres">
      <dgm:prSet presAssocID="{32C712C2-9E78-40FD-BB25-EDCB6193B542}" presName="spaceRect" presStyleCnt="0"/>
      <dgm:spPr/>
    </dgm:pt>
    <dgm:pt modelId="{5D69B291-4B96-4C00-A4E2-61FA1D0E9487}" type="pres">
      <dgm:prSet presAssocID="{32C712C2-9E78-40FD-BB25-EDCB6193B542}" presName="parTx" presStyleLbl="revTx" presStyleIdx="1" presStyleCnt="3">
        <dgm:presLayoutVars>
          <dgm:chMax val="0"/>
          <dgm:chPref val="0"/>
        </dgm:presLayoutVars>
      </dgm:prSet>
      <dgm:spPr/>
    </dgm:pt>
    <dgm:pt modelId="{4815477F-E7FB-4134-9D3D-BF1805498D18}" type="pres">
      <dgm:prSet presAssocID="{512965AD-13B9-4871-806D-11B54FB72F6B}" presName="sibTrans" presStyleCnt="0"/>
      <dgm:spPr/>
    </dgm:pt>
    <dgm:pt modelId="{7589659F-7CBB-43DB-B2B9-F6E98DEC0471}" type="pres">
      <dgm:prSet presAssocID="{4D275365-D22F-4532-9C37-0D012F9263E2}" presName="compNode" presStyleCnt="0"/>
      <dgm:spPr/>
    </dgm:pt>
    <dgm:pt modelId="{30C91CD1-C67A-419C-9647-BBEECBF06237}" type="pres">
      <dgm:prSet presAssocID="{4D275365-D22F-4532-9C37-0D012F9263E2}" presName="bgRect" presStyleLbl="bgShp" presStyleIdx="2" presStyleCnt="3"/>
      <dgm:spPr/>
    </dgm:pt>
    <dgm:pt modelId="{8A1FDEB0-FFF8-4F2C-85AB-A1F509ED0B91}" type="pres">
      <dgm:prSet presAssocID="{4D275365-D22F-4532-9C37-0D012F9263E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ears"/>
        </a:ext>
      </dgm:extLst>
    </dgm:pt>
    <dgm:pt modelId="{39D26753-CA28-4AB0-B372-7DF59DE22107}" type="pres">
      <dgm:prSet presAssocID="{4D275365-D22F-4532-9C37-0D012F9263E2}" presName="spaceRect" presStyleCnt="0"/>
      <dgm:spPr/>
    </dgm:pt>
    <dgm:pt modelId="{EFCA36C3-E5FF-4F7E-B381-266C9AE525F4}" type="pres">
      <dgm:prSet presAssocID="{4D275365-D22F-4532-9C37-0D012F9263E2}" presName="parTx" presStyleLbl="revTx" presStyleIdx="2" presStyleCnt="3">
        <dgm:presLayoutVars>
          <dgm:chMax val="0"/>
          <dgm:chPref val="0"/>
        </dgm:presLayoutVars>
      </dgm:prSet>
      <dgm:spPr/>
    </dgm:pt>
  </dgm:ptLst>
  <dgm:cxnLst>
    <dgm:cxn modelId="{F9641F1D-2ACD-49AC-A594-253EA0D4EE12}" type="presOf" srcId="{4D275365-D22F-4532-9C37-0D012F9263E2}" destId="{EFCA36C3-E5FF-4F7E-B381-266C9AE525F4}" srcOrd="0" destOrd="0" presId="urn:microsoft.com/office/officeart/2018/2/layout/IconVerticalSolidList"/>
    <dgm:cxn modelId="{9CA8036E-2261-4091-91C4-17F9B3EC3DD3}" srcId="{94D87D4F-A734-4C72-9717-899E4C5CC121}" destId="{7BE0029D-E356-4BD6-B183-418D29A8A123}" srcOrd="0" destOrd="0" parTransId="{D3427A2C-8755-4F29-A765-9F5042E1B051}" sibTransId="{404FEDD7-B87B-4F49-91AA-AD7431868C1B}"/>
    <dgm:cxn modelId="{EFB1DE54-BB71-4C9F-920C-9F75B56D6F29}" type="presOf" srcId="{7BE0029D-E356-4BD6-B183-418D29A8A123}" destId="{5C8E6159-5DD4-47EA-81C4-8AD81D299100}" srcOrd="0" destOrd="0" presId="urn:microsoft.com/office/officeart/2018/2/layout/IconVerticalSolidList"/>
    <dgm:cxn modelId="{29152888-1623-4DF4-B327-2AF22BFEF1FC}" type="presOf" srcId="{32C712C2-9E78-40FD-BB25-EDCB6193B542}" destId="{5D69B291-4B96-4C00-A4E2-61FA1D0E9487}" srcOrd="0" destOrd="0" presId="urn:microsoft.com/office/officeart/2018/2/layout/IconVerticalSolidList"/>
    <dgm:cxn modelId="{569C2CAC-7B53-4508-83CF-097898A538B5}" srcId="{94D87D4F-A734-4C72-9717-899E4C5CC121}" destId="{4D275365-D22F-4532-9C37-0D012F9263E2}" srcOrd="2" destOrd="0" parTransId="{B9A1E2EC-80D3-40AA-B369-9FCE3FC7FE2D}" sibTransId="{1AC46976-8B72-41A5-B5B9-5894C62F46E1}"/>
    <dgm:cxn modelId="{7E0267C0-D80B-44A6-870A-614176C2AE5A}" type="presOf" srcId="{94D87D4F-A734-4C72-9717-899E4C5CC121}" destId="{9E1D31D4-B1D5-43B1-A934-D7AD0F6A2195}" srcOrd="0" destOrd="0" presId="urn:microsoft.com/office/officeart/2018/2/layout/IconVerticalSolidList"/>
    <dgm:cxn modelId="{869C83DA-54C5-4B93-B4B0-49BE110A9179}" srcId="{94D87D4F-A734-4C72-9717-899E4C5CC121}" destId="{32C712C2-9E78-40FD-BB25-EDCB6193B542}" srcOrd="1" destOrd="0" parTransId="{917CCA55-FCD6-4A51-A04B-2016B0B00CB0}" sibTransId="{512965AD-13B9-4871-806D-11B54FB72F6B}"/>
    <dgm:cxn modelId="{122CB6F3-539F-4E4E-A0DD-F408AEE6F657}" type="presParOf" srcId="{9E1D31D4-B1D5-43B1-A934-D7AD0F6A2195}" destId="{BEECC061-5E64-4B82-96C2-7B19379CBBA5}" srcOrd="0" destOrd="0" presId="urn:microsoft.com/office/officeart/2018/2/layout/IconVerticalSolidList"/>
    <dgm:cxn modelId="{9013AA67-BD6C-424A-893A-AE169EA9EC71}" type="presParOf" srcId="{BEECC061-5E64-4B82-96C2-7B19379CBBA5}" destId="{C7966078-EB98-4D0A-A4FF-93F138AC187D}" srcOrd="0" destOrd="0" presId="urn:microsoft.com/office/officeart/2018/2/layout/IconVerticalSolidList"/>
    <dgm:cxn modelId="{A38A5337-B58E-4A71-A840-F6C54868D8C3}" type="presParOf" srcId="{BEECC061-5E64-4B82-96C2-7B19379CBBA5}" destId="{B230F09D-BD75-43B9-915C-8A93377394FA}" srcOrd="1" destOrd="0" presId="urn:microsoft.com/office/officeart/2018/2/layout/IconVerticalSolidList"/>
    <dgm:cxn modelId="{3F8175DC-C089-4CF0-8E53-8B98013E8EB5}" type="presParOf" srcId="{BEECC061-5E64-4B82-96C2-7B19379CBBA5}" destId="{30D53015-4D1C-45C2-ABD8-DA283A06A917}" srcOrd="2" destOrd="0" presId="urn:microsoft.com/office/officeart/2018/2/layout/IconVerticalSolidList"/>
    <dgm:cxn modelId="{466B0D46-95D2-4928-BA04-82B7CC1B7F10}" type="presParOf" srcId="{BEECC061-5E64-4B82-96C2-7B19379CBBA5}" destId="{5C8E6159-5DD4-47EA-81C4-8AD81D299100}" srcOrd="3" destOrd="0" presId="urn:microsoft.com/office/officeart/2018/2/layout/IconVerticalSolidList"/>
    <dgm:cxn modelId="{34080FFC-E16C-4986-A340-2BDE94FBA87E}" type="presParOf" srcId="{9E1D31D4-B1D5-43B1-A934-D7AD0F6A2195}" destId="{2E82D1DC-977D-400C-9768-EB7333070A71}" srcOrd="1" destOrd="0" presId="urn:microsoft.com/office/officeart/2018/2/layout/IconVerticalSolidList"/>
    <dgm:cxn modelId="{6FF11F61-D90E-4730-8E9D-F9D34DC6DE3D}" type="presParOf" srcId="{9E1D31D4-B1D5-43B1-A934-D7AD0F6A2195}" destId="{274CCF11-A31B-4591-87F2-E72F6B43EA7B}" srcOrd="2" destOrd="0" presId="urn:microsoft.com/office/officeart/2018/2/layout/IconVerticalSolidList"/>
    <dgm:cxn modelId="{B5CEE9BE-D1BF-49DD-B926-5E5322F18A33}" type="presParOf" srcId="{274CCF11-A31B-4591-87F2-E72F6B43EA7B}" destId="{1C93F809-B879-44EA-8D8E-6652C7D53A40}" srcOrd="0" destOrd="0" presId="urn:microsoft.com/office/officeart/2018/2/layout/IconVerticalSolidList"/>
    <dgm:cxn modelId="{327FDDFB-6DF7-4659-ADF7-9B92F9577F36}" type="presParOf" srcId="{274CCF11-A31B-4591-87F2-E72F6B43EA7B}" destId="{25203F7C-3A03-4101-AA05-39DC5C0749B2}" srcOrd="1" destOrd="0" presId="urn:microsoft.com/office/officeart/2018/2/layout/IconVerticalSolidList"/>
    <dgm:cxn modelId="{F3881200-840F-4D58-92F2-FF8651B87CB6}" type="presParOf" srcId="{274CCF11-A31B-4591-87F2-E72F6B43EA7B}" destId="{C8B5650E-0F78-4DCA-98AA-45BAA367FBE0}" srcOrd="2" destOrd="0" presId="urn:microsoft.com/office/officeart/2018/2/layout/IconVerticalSolidList"/>
    <dgm:cxn modelId="{ACC74E77-BC4E-4A40-AF48-1A3DBAC2ED6E}" type="presParOf" srcId="{274CCF11-A31B-4591-87F2-E72F6B43EA7B}" destId="{5D69B291-4B96-4C00-A4E2-61FA1D0E9487}" srcOrd="3" destOrd="0" presId="urn:microsoft.com/office/officeart/2018/2/layout/IconVerticalSolidList"/>
    <dgm:cxn modelId="{CE665431-24F0-47C9-A055-AABFB5A70638}" type="presParOf" srcId="{9E1D31D4-B1D5-43B1-A934-D7AD0F6A2195}" destId="{4815477F-E7FB-4134-9D3D-BF1805498D18}" srcOrd="3" destOrd="0" presId="urn:microsoft.com/office/officeart/2018/2/layout/IconVerticalSolidList"/>
    <dgm:cxn modelId="{C6E1B31C-2A4B-4DE7-9608-AF614603C0E8}" type="presParOf" srcId="{9E1D31D4-B1D5-43B1-A934-D7AD0F6A2195}" destId="{7589659F-7CBB-43DB-B2B9-F6E98DEC0471}" srcOrd="4" destOrd="0" presId="urn:microsoft.com/office/officeart/2018/2/layout/IconVerticalSolidList"/>
    <dgm:cxn modelId="{9F0A8326-A291-4C51-AC4C-2FD1B71D5D22}" type="presParOf" srcId="{7589659F-7CBB-43DB-B2B9-F6E98DEC0471}" destId="{30C91CD1-C67A-419C-9647-BBEECBF06237}" srcOrd="0" destOrd="0" presId="urn:microsoft.com/office/officeart/2018/2/layout/IconVerticalSolidList"/>
    <dgm:cxn modelId="{457CAEFC-57E6-490B-BB2F-34BEB1445522}" type="presParOf" srcId="{7589659F-7CBB-43DB-B2B9-F6E98DEC0471}" destId="{8A1FDEB0-FFF8-4F2C-85AB-A1F509ED0B91}" srcOrd="1" destOrd="0" presId="urn:microsoft.com/office/officeart/2018/2/layout/IconVerticalSolidList"/>
    <dgm:cxn modelId="{64A90E72-6D55-4FED-83B4-54DD5F4F7873}" type="presParOf" srcId="{7589659F-7CBB-43DB-B2B9-F6E98DEC0471}" destId="{39D26753-CA28-4AB0-B372-7DF59DE22107}" srcOrd="2" destOrd="0" presId="urn:microsoft.com/office/officeart/2018/2/layout/IconVerticalSolidList"/>
    <dgm:cxn modelId="{F755209A-A906-4F3E-8E12-9BFC4C2C400B}" type="presParOf" srcId="{7589659F-7CBB-43DB-B2B9-F6E98DEC0471}" destId="{EFCA36C3-E5FF-4F7E-B381-266C9AE525F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42727D-37AD-4EF6-937C-D53DD4BFD95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41FD194-50FA-4D9B-964B-D6CE2B8636A0}">
      <dgm:prSet/>
      <dgm:spPr/>
      <dgm:t>
        <a:bodyPr/>
        <a:lstStyle/>
        <a:p>
          <a:pPr>
            <a:lnSpc>
              <a:spcPct val="100000"/>
            </a:lnSpc>
          </a:pPr>
          <a:r>
            <a:rPr lang="en-US" b="1" i="0" dirty="0"/>
            <a:t>Model Training: </a:t>
          </a:r>
          <a:r>
            <a:rPr lang="en-US" b="0" i="0" dirty="0"/>
            <a:t> The model endured a number of processes in order to learn images, such as training parameters, weight customization, and loss function computation.</a:t>
          </a:r>
          <a:endParaRPr lang="en-US" dirty="0"/>
        </a:p>
      </dgm:t>
    </dgm:pt>
    <dgm:pt modelId="{42C84D29-5003-4B5E-8B1C-9D6B4FC315D7}" type="parTrans" cxnId="{6672973F-EC4C-4C55-AD25-8733708B4FC4}">
      <dgm:prSet/>
      <dgm:spPr/>
      <dgm:t>
        <a:bodyPr/>
        <a:lstStyle/>
        <a:p>
          <a:endParaRPr lang="en-US"/>
        </a:p>
      </dgm:t>
    </dgm:pt>
    <dgm:pt modelId="{A024D0E4-32B7-43B0-AE0F-8CBC1E2F58AF}" type="sibTrans" cxnId="{6672973F-EC4C-4C55-AD25-8733708B4FC4}">
      <dgm:prSet/>
      <dgm:spPr/>
      <dgm:t>
        <a:bodyPr/>
        <a:lstStyle/>
        <a:p>
          <a:endParaRPr lang="en-US"/>
        </a:p>
      </dgm:t>
    </dgm:pt>
    <dgm:pt modelId="{57449DCA-209A-4DD2-919B-4C206C79BC95}">
      <dgm:prSet/>
      <dgm:spPr/>
      <dgm:t>
        <a:bodyPr/>
        <a:lstStyle/>
        <a:p>
          <a:pPr>
            <a:lnSpc>
              <a:spcPct val="100000"/>
            </a:lnSpc>
          </a:pPr>
          <a:r>
            <a:rPr lang="en-US" b="1" i="0" dirty="0"/>
            <a:t>Evaluation: </a:t>
          </a:r>
          <a:r>
            <a:rPr lang="en-US" b="0" i="0" dirty="0"/>
            <a:t>The effectiveness of the model was carried out with the help of confusion matrix and metrics of accuracy. Besides that, we created different plots and graphs to present changes in all variables and functions with the dataset categories too.</a:t>
          </a:r>
          <a:endParaRPr lang="en-US" dirty="0"/>
        </a:p>
      </dgm:t>
    </dgm:pt>
    <dgm:pt modelId="{3105A943-A38B-490B-9DA5-CC5B2C8CCB47}" type="parTrans" cxnId="{80487D20-C205-43B7-91AB-685AF26D0B60}">
      <dgm:prSet/>
      <dgm:spPr/>
      <dgm:t>
        <a:bodyPr/>
        <a:lstStyle/>
        <a:p>
          <a:endParaRPr lang="en-US"/>
        </a:p>
      </dgm:t>
    </dgm:pt>
    <dgm:pt modelId="{353EB4B1-E02D-4DD6-87CC-745E9F356BC9}" type="sibTrans" cxnId="{80487D20-C205-43B7-91AB-685AF26D0B60}">
      <dgm:prSet/>
      <dgm:spPr/>
      <dgm:t>
        <a:bodyPr/>
        <a:lstStyle/>
        <a:p>
          <a:endParaRPr lang="en-US"/>
        </a:p>
      </dgm:t>
    </dgm:pt>
    <dgm:pt modelId="{AA9E5890-6BA5-4B61-918A-5AA44A58DB01}" type="pres">
      <dgm:prSet presAssocID="{9E42727D-37AD-4EF6-937C-D53DD4BFD95C}" presName="root" presStyleCnt="0">
        <dgm:presLayoutVars>
          <dgm:dir/>
          <dgm:resizeHandles val="exact"/>
        </dgm:presLayoutVars>
      </dgm:prSet>
      <dgm:spPr/>
    </dgm:pt>
    <dgm:pt modelId="{1F25970C-FFC5-43E6-B525-7C12C414F8D6}" type="pres">
      <dgm:prSet presAssocID="{C41FD194-50FA-4D9B-964B-D6CE2B8636A0}" presName="compNode" presStyleCnt="0"/>
      <dgm:spPr/>
    </dgm:pt>
    <dgm:pt modelId="{399CA82E-DA54-4B06-8565-57396AB75DA1}" type="pres">
      <dgm:prSet presAssocID="{C41FD194-50FA-4D9B-964B-D6CE2B8636A0}" presName="bgRect" presStyleLbl="bgShp" presStyleIdx="0" presStyleCnt="2"/>
      <dgm:spPr/>
    </dgm:pt>
    <dgm:pt modelId="{501AB222-1E31-48EA-91AC-6EF5D860528A}" type="pres">
      <dgm:prSet presAssocID="{C41FD194-50FA-4D9B-964B-D6CE2B8636A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60E088ED-6075-4A06-B7C3-2B95E24470A1}" type="pres">
      <dgm:prSet presAssocID="{C41FD194-50FA-4D9B-964B-D6CE2B8636A0}" presName="spaceRect" presStyleCnt="0"/>
      <dgm:spPr/>
    </dgm:pt>
    <dgm:pt modelId="{A8530BFC-8BA1-413B-8191-E4757E7DB9AF}" type="pres">
      <dgm:prSet presAssocID="{C41FD194-50FA-4D9B-964B-D6CE2B8636A0}" presName="parTx" presStyleLbl="revTx" presStyleIdx="0" presStyleCnt="2">
        <dgm:presLayoutVars>
          <dgm:chMax val="0"/>
          <dgm:chPref val="0"/>
        </dgm:presLayoutVars>
      </dgm:prSet>
      <dgm:spPr/>
    </dgm:pt>
    <dgm:pt modelId="{3B876FBB-9394-4683-A56D-FE3B3AB9BD23}" type="pres">
      <dgm:prSet presAssocID="{A024D0E4-32B7-43B0-AE0F-8CBC1E2F58AF}" presName="sibTrans" presStyleCnt="0"/>
      <dgm:spPr/>
    </dgm:pt>
    <dgm:pt modelId="{9E62A274-111B-4E46-B636-F1122289CE41}" type="pres">
      <dgm:prSet presAssocID="{57449DCA-209A-4DD2-919B-4C206C79BC95}" presName="compNode" presStyleCnt="0"/>
      <dgm:spPr/>
    </dgm:pt>
    <dgm:pt modelId="{B042DE46-727D-4941-B698-34FBE118932C}" type="pres">
      <dgm:prSet presAssocID="{57449DCA-209A-4DD2-919B-4C206C79BC95}" presName="bgRect" presStyleLbl="bgShp" presStyleIdx="1" presStyleCnt="2"/>
      <dgm:spPr/>
    </dgm:pt>
    <dgm:pt modelId="{BEC8F78F-611E-4E9E-B0BF-007669D854AD}" type="pres">
      <dgm:prSet presAssocID="{57449DCA-209A-4DD2-919B-4C206C79BC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5B33A6B6-F4FB-4E27-A397-D061B243AD9D}" type="pres">
      <dgm:prSet presAssocID="{57449DCA-209A-4DD2-919B-4C206C79BC95}" presName="spaceRect" presStyleCnt="0"/>
      <dgm:spPr/>
    </dgm:pt>
    <dgm:pt modelId="{B346BB0C-E850-4754-BE10-0BFDB0D9D06F}" type="pres">
      <dgm:prSet presAssocID="{57449DCA-209A-4DD2-919B-4C206C79BC95}" presName="parTx" presStyleLbl="revTx" presStyleIdx="1" presStyleCnt="2">
        <dgm:presLayoutVars>
          <dgm:chMax val="0"/>
          <dgm:chPref val="0"/>
        </dgm:presLayoutVars>
      </dgm:prSet>
      <dgm:spPr/>
    </dgm:pt>
  </dgm:ptLst>
  <dgm:cxnLst>
    <dgm:cxn modelId="{80487D20-C205-43B7-91AB-685AF26D0B60}" srcId="{9E42727D-37AD-4EF6-937C-D53DD4BFD95C}" destId="{57449DCA-209A-4DD2-919B-4C206C79BC95}" srcOrd="1" destOrd="0" parTransId="{3105A943-A38B-490B-9DA5-CC5B2C8CCB47}" sibTransId="{353EB4B1-E02D-4DD6-87CC-745E9F356BC9}"/>
    <dgm:cxn modelId="{6672973F-EC4C-4C55-AD25-8733708B4FC4}" srcId="{9E42727D-37AD-4EF6-937C-D53DD4BFD95C}" destId="{C41FD194-50FA-4D9B-964B-D6CE2B8636A0}" srcOrd="0" destOrd="0" parTransId="{42C84D29-5003-4B5E-8B1C-9D6B4FC315D7}" sibTransId="{A024D0E4-32B7-43B0-AE0F-8CBC1E2F58AF}"/>
    <dgm:cxn modelId="{E9949B43-D013-4396-895E-8C5435705FE2}" type="presOf" srcId="{9E42727D-37AD-4EF6-937C-D53DD4BFD95C}" destId="{AA9E5890-6BA5-4B61-918A-5AA44A58DB01}" srcOrd="0" destOrd="0" presId="urn:microsoft.com/office/officeart/2018/2/layout/IconVerticalSolidList"/>
    <dgm:cxn modelId="{C4620557-BFF2-4DB9-B269-1FB5D9CB985F}" type="presOf" srcId="{C41FD194-50FA-4D9B-964B-D6CE2B8636A0}" destId="{A8530BFC-8BA1-413B-8191-E4757E7DB9AF}" srcOrd="0" destOrd="0" presId="urn:microsoft.com/office/officeart/2018/2/layout/IconVerticalSolidList"/>
    <dgm:cxn modelId="{12FB0DA8-AA3E-43D2-9F8B-2877B7BC7163}" type="presOf" srcId="{57449DCA-209A-4DD2-919B-4C206C79BC95}" destId="{B346BB0C-E850-4754-BE10-0BFDB0D9D06F}" srcOrd="0" destOrd="0" presId="urn:microsoft.com/office/officeart/2018/2/layout/IconVerticalSolidList"/>
    <dgm:cxn modelId="{B805D076-3FA3-44FC-B8E7-76E21C68B623}" type="presParOf" srcId="{AA9E5890-6BA5-4B61-918A-5AA44A58DB01}" destId="{1F25970C-FFC5-43E6-B525-7C12C414F8D6}" srcOrd="0" destOrd="0" presId="urn:microsoft.com/office/officeart/2018/2/layout/IconVerticalSolidList"/>
    <dgm:cxn modelId="{8B21846C-7221-419E-93BE-EF994001D3F7}" type="presParOf" srcId="{1F25970C-FFC5-43E6-B525-7C12C414F8D6}" destId="{399CA82E-DA54-4B06-8565-57396AB75DA1}" srcOrd="0" destOrd="0" presId="urn:microsoft.com/office/officeart/2018/2/layout/IconVerticalSolidList"/>
    <dgm:cxn modelId="{2137491A-A63A-4599-8CBA-4E5FE5614F99}" type="presParOf" srcId="{1F25970C-FFC5-43E6-B525-7C12C414F8D6}" destId="{501AB222-1E31-48EA-91AC-6EF5D860528A}" srcOrd="1" destOrd="0" presId="urn:microsoft.com/office/officeart/2018/2/layout/IconVerticalSolidList"/>
    <dgm:cxn modelId="{7DA4A044-4C73-488C-9165-8412E7E31725}" type="presParOf" srcId="{1F25970C-FFC5-43E6-B525-7C12C414F8D6}" destId="{60E088ED-6075-4A06-B7C3-2B95E24470A1}" srcOrd="2" destOrd="0" presId="urn:microsoft.com/office/officeart/2018/2/layout/IconVerticalSolidList"/>
    <dgm:cxn modelId="{065C0E4F-BDE4-4605-9645-D3935293833B}" type="presParOf" srcId="{1F25970C-FFC5-43E6-B525-7C12C414F8D6}" destId="{A8530BFC-8BA1-413B-8191-E4757E7DB9AF}" srcOrd="3" destOrd="0" presId="urn:microsoft.com/office/officeart/2018/2/layout/IconVerticalSolidList"/>
    <dgm:cxn modelId="{B48030FF-5269-452F-B3C6-AB6CB98B2C56}" type="presParOf" srcId="{AA9E5890-6BA5-4B61-918A-5AA44A58DB01}" destId="{3B876FBB-9394-4683-A56D-FE3B3AB9BD23}" srcOrd="1" destOrd="0" presId="urn:microsoft.com/office/officeart/2018/2/layout/IconVerticalSolidList"/>
    <dgm:cxn modelId="{735B8A5E-B727-4FC5-B304-F212BD100F94}" type="presParOf" srcId="{AA9E5890-6BA5-4B61-918A-5AA44A58DB01}" destId="{9E62A274-111B-4E46-B636-F1122289CE41}" srcOrd="2" destOrd="0" presId="urn:microsoft.com/office/officeart/2018/2/layout/IconVerticalSolidList"/>
    <dgm:cxn modelId="{EB3685E5-A774-4979-8685-9E9D1D144C09}" type="presParOf" srcId="{9E62A274-111B-4E46-B636-F1122289CE41}" destId="{B042DE46-727D-4941-B698-34FBE118932C}" srcOrd="0" destOrd="0" presId="urn:microsoft.com/office/officeart/2018/2/layout/IconVerticalSolidList"/>
    <dgm:cxn modelId="{256926D5-2255-4CF0-9B86-255DC1E295AC}" type="presParOf" srcId="{9E62A274-111B-4E46-B636-F1122289CE41}" destId="{BEC8F78F-611E-4E9E-B0BF-007669D854AD}" srcOrd="1" destOrd="0" presId="urn:microsoft.com/office/officeart/2018/2/layout/IconVerticalSolidList"/>
    <dgm:cxn modelId="{657A77CE-E611-48C1-A537-1C34566398CB}" type="presParOf" srcId="{9E62A274-111B-4E46-B636-F1122289CE41}" destId="{5B33A6B6-F4FB-4E27-A397-D061B243AD9D}" srcOrd="2" destOrd="0" presId="urn:microsoft.com/office/officeart/2018/2/layout/IconVerticalSolidList"/>
    <dgm:cxn modelId="{7FCE27E3-D209-49B8-A06B-8496A0430227}" type="presParOf" srcId="{9E62A274-111B-4E46-B636-F1122289CE41}" destId="{B346BB0C-E850-4754-BE10-0BFDB0D9D06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B1D2BD0-FC0A-492E-ABE8-9C3FE04C2B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0C832A3-F5E4-4237-B153-B199BF6A93FB}">
      <dgm:prSet/>
      <dgm:spPr/>
      <dgm:t>
        <a:bodyPr/>
        <a:lstStyle/>
        <a:p>
          <a:pPr>
            <a:lnSpc>
              <a:spcPct val="100000"/>
            </a:lnSpc>
          </a:pPr>
          <a:r>
            <a:rPr lang="en-US" b="0" i="0" dirty="0"/>
            <a:t>For the entire </a:t>
          </a:r>
          <a:r>
            <a:rPr lang="en-US" b="0" i="0"/>
            <a:t>project, Python </a:t>
          </a:r>
          <a:r>
            <a:rPr lang="en-US" b="0" i="0" dirty="0"/>
            <a:t>programming language &amp; plotting packages-like matplotlib and seaborn- used for visualizations play a central role throughout the whole </a:t>
          </a:r>
          <a:r>
            <a:rPr lang="en-US" b="0" i="0" dirty="0" err="1"/>
            <a:t>process.numpy</a:t>
          </a:r>
          <a:r>
            <a:rPr lang="en-US" b="0" i="0" dirty="0"/>
            <a:t> and pandas for data manipulation and data loading. </a:t>
          </a:r>
          <a:r>
            <a:rPr lang="en-US" b="0" i="0" dirty="0" err="1"/>
            <a:t>openCV</a:t>
          </a:r>
          <a:r>
            <a:rPr lang="en-US" b="0" i="0" dirty="0"/>
            <a:t> used to visualize and do some mathematical calculations on the images. </a:t>
          </a:r>
          <a:endParaRPr lang="en-US" dirty="0"/>
        </a:p>
      </dgm:t>
    </dgm:pt>
    <dgm:pt modelId="{BAA4CFF7-C5CB-4752-AC17-827F0234238D}" type="parTrans" cxnId="{BD535E42-8019-4B6C-8C79-6235EC253FC9}">
      <dgm:prSet/>
      <dgm:spPr/>
      <dgm:t>
        <a:bodyPr/>
        <a:lstStyle/>
        <a:p>
          <a:endParaRPr lang="en-US"/>
        </a:p>
      </dgm:t>
    </dgm:pt>
    <dgm:pt modelId="{DD6F60CC-C955-4E80-8EDA-46D2830EA1C8}" type="sibTrans" cxnId="{BD535E42-8019-4B6C-8C79-6235EC253FC9}">
      <dgm:prSet/>
      <dgm:spPr/>
      <dgm:t>
        <a:bodyPr/>
        <a:lstStyle/>
        <a:p>
          <a:endParaRPr lang="en-US"/>
        </a:p>
      </dgm:t>
    </dgm:pt>
    <dgm:pt modelId="{B865568F-4310-4A90-99C3-E41AC96FD666}">
      <dgm:prSet/>
      <dgm:spPr/>
      <dgm:t>
        <a:bodyPr/>
        <a:lstStyle/>
        <a:p>
          <a:pPr>
            <a:lnSpc>
              <a:spcPct val="100000"/>
            </a:lnSpc>
          </a:pPr>
          <a:r>
            <a:rPr lang="en-US" b="0" i="0"/>
            <a:t>Data exploration with visualization is done by the pandas and seaborn packages for various columns across the dataset and handling the imbalanced datasets using the RandomOverSampler </a:t>
          </a:r>
          <a:endParaRPr lang="en-US"/>
        </a:p>
      </dgm:t>
    </dgm:pt>
    <dgm:pt modelId="{0447725C-6356-491B-AB5A-0B0D62092741}" type="parTrans" cxnId="{633EAFFE-16FF-4BAF-B3F3-C42A4A12AD70}">
      <dgm:prSet/>
      <dgm:spPr/>
      <dgm:t>
        <a:bodyPr/>
        <a:lstStyle/>
        <a:p>
          <a:endParaRPr lang="en-US"/>
        </a:p>
      </dgm:t>
    </dgm:pt>
    <dgm:pt modelId="{4CAF6A21-0A52-45FC-A621-B822F2F944DE}" type="sibTrans" cxnId="{633EAFFE-16FF-4BAF-B3F3-C42A4A12AD70}">
      <dgm:prSet/>
      <dgm:spPr/>
      <dgm:t>
        <a:bodyPr/>
        <a:lstStyle/>
        <a:p>
          <a:endParaRPr lang="en-US"/>
        </a:p>
      </dgm:t>
    </dgm:pt>
    <dgm:pt modelId="{2BB95247-7679-4D36-885C-DE541410F6CA}">
      <dgm:prSet/>
      <dgm:spPr/>
      <dgm:t>
        <a:bodyPr/>
        <a:lstStyle/>
        <a:p>
          <a:pPr>
            <a:lnSpc>
              <a:spcPct val="100000"/>
            </a:lnSpc>
          </a:pPr>
          <a:r>
            <a:rPr lang="en-US" b="0" i="0"/>
            <a:t>We used Convolution Neural Networks to train the model which are available in the keras api and we have been used the Max pooling Layers to make the model more accurate for the classification purposes.</a:t>
          </a:r>
          <a:endParaRPr lang="en-US"/>
        </a:p>
      </dgm:t>
    </dgm:pt>
    <dgm:pt modelId="{CA6EA2A0-9BE4-4B29-ACA2-DF83D9464E57}" type="parTrans" cxnId="{505D54E8-A4BB-4DCA-8CC7-23C7EFB19737}">
      <dgm:prSet/>
      <dgm:spPr/>
      <dgm:t>
        <a:bodyPr/>
        <a:lstStyle/>
        <a:p>
          <a:endParaRPr lang="en-US"/>
        </a:p>
      </dgm:t>
    </dgm:pt>
    <dgm:pt modelId="{47F5E403-D573-4035-A61E-08C7445304FD}" type="sibTrans" cxnId="{505D54E8-A4BB-4DCA-8CC7-23C7EFB19737}">
      <dgm:prSet/>
      <dgm:spPr/>
      <dgm:t>
        <a:bodyPr/>
        <a:lstStyle/>
        <a:p>
          <a:endParaRPr lang="en-US"/>
        </a:p>
      </dgm:t>
    </dgm:pt>
    <dgm:pt modelId="{E0EF4E69-4B07-428E-B825-E3BAA536D8F6}" type="pres">
      <dgm:prSet presAssocID="{AB1D2BD0-FC0A-492E-ABE8-9C3FE04C2BE7}" presName="root" presStyleCnt="0">
        <dgm:presLayoutVars>
          <dgm:dir/>
          <dgm:resizeHandles val="exact"/>
        </dgm:presLayoutVars>
      </dgm:prSet>
      <dgm:spPr/>
    </dgm:pt>
    <dgm:pt modelId="{66C5AC96-AE15-4AFE-9A38-6FFA86743795}" type="pres">
      <dgm:prSet presAssocID="{A0C832A3-F5E4-4237-B153-B199BF6A93FB}" presName="compNode" presStyleCnt="0"/>
      <dgm:spPr/>
    </dgm:pt>
    <dgm:pt modelId="{09D6BDC9-2C54-4EAF-87BC-3DA7275B6B55}" type="pres">
      <dgm:prSet presAssocID="{A0C832A3-F5E4-4237-B153-B199BF6A93FB}" presName="bgRect" presStyleLbl="bgShp" presStyleIdx="0" presStyleCnt="3"/>
      <dgm:spPr/>
    </dgm:pt>
    <dgm:pt modelId="{CE9E18AE-DBB6-4853-BA7A-A887345A36F4}" type="pres">
      <dgm:prSet presAssocID="{A0C832A3-F5E4-4237-B153-B199BF6A93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65ACB75C-2040-435D-8CF4-D6ABFFBBEDB5}" type="pres">
      <dgm:prSet presAssocID="{A0C832A3-F5E4-4237-B153-B199BF6A93FB}" presName="spaceRect" presStyleCnt="0"/>
      <dgm:spPr/>
    </dgm:pt>
    <dgm:pt modelId="{7D314F5B-AFAE-42A6-9EF5-78BFF1BC23E3}" type="pres">
      <dgm:prSet presAssocID="{A0C832A3-F5E4-4237-B153-B199BF6A93FB}" presName="parTx" presStyleLbl="revTx" presStyleIdx="0" presStyleCnt="3">
        <dgm:presLayoutVars>
          <dgm:chMax val="0"/>
          <dgm:chPref val="0"/>
        </dgm:presLayoutVars>
      </dgm:prSet>
      <dgm:spPr/>
    </dgm:pt>
    <dgm:pt modelId="{7DD14182-6D4E-4B8C-804B-E315B24B01C3}" type="pres">
      <dgm:prSet presAssocID="{DD6F60CC-C955-4E80-8EDA-46D2830EA1C8}" presName="sibTrans" presStyleCnt="0"/>
      <dgm:spPr/>
    </dgm:pt>
    <dgm:pt modelId="{6FC1E628-CCAD-4411-9666-0715B6F7DA1A}" type="pres">
      <dgm:prSet presAssocID="{B865568F-4310-4A90-99C3-E41AC96FD666}" presName="compNode" presStyleCnt="0"/>
      <dgm:spPr/>
    </dgm:pt>
    <dgm:pt modelId="{C4A8287B-2E64-4455-86C9-E79F8F2A47FB}" type="pres">
      <dgm:prSet presAssocID="{B865568F-4310-4A90-99C3-E41AC96FD666}" presName="bgRect" presStyleLbl="bgShp" presStyleIdx="1" presStyleCnt="3"/>
      <dgm:spPr/>
    </dgm:pt>
    <dgm:pt modelId="{B417168C-0E9A-4E5F-B58E-91AB5C3226D7}" type="pres">
      <dgm:prSet presAssocID="{B865568F-4310-4A90-99C3-E41AC96FD66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0B5D6CD4-8B9D-4F7C-959B-555AF0CA305A}" type="pres">
      <dgm:prSet presAssocID="{B865568F-4310-4A90-99C3-E41AC96FD666}" presName="spaceRect" presStyleCnt="0"/>
      <dgm:spPr/>
    </dgm:pt>
    <dgm:pt modelId="{89CD8AB5-89AA-4636-9F41-61F226069E1A}" type="pres">
      <dgm:prSet presAssocID="{B865568F-4310-4A90-99C3-E41AC96FD666}" presName="parTx" presStyleLbl="revTx" presStyleIdx="1" presStyleCnt="3">
        <dgm:presLayoutVars>
          <dgm:chMax val="0"/>
          <dgm:chPref val="0"/>
        </dgm:presLayoutVars>
      </dgm:prSet>
      <dgm:spPr/>
    </dgm:pt>
    <dgm:pt modelId="{7B35D027-D1E1-494A-A7FE-22EE9FE4A0C8}" type="pres">
      <dgm:prSet presAssocID="{4CAF6A21-0A52-45FC-A621-B822F2F944DE}" presName="sibTrans" presStyleCnt="0"/>
      <dgm:spPr/>
    </dgm:pt>
    <dgm:pt modelId="{963A2235-F0FA-4525-BAC3-F59A5907835A}" type="pres">
      <dgm:prSet presAssocID="{2BB95247-7679-4D36-885C-DE541410F6CA}" presName="compNode" presStyleCnt="0"/>
      <dgm:spPr/>
    </dgm:pt>
    <dgm:pt modelId="{027FB17E-07D7-47CD-A110-BF3DEA0EFC9F}" type="pres">
      <dgm:prSet presAssocID="{2BB95247-7679-4D36-885C-DE541410F6CA}" presName="bgRect" presStyleLbl="bgShp" presStyleIdx="2" presStyleCnt="3"/>
      <dgm:spPr/>
    </dgm:pt>
    <dgm:pt modelId="{B394C9ED-DE40-44A3-AF25-702D247AE3E0}" type="pres">
      <dgm:prSet presAssocID="{2BB95247-7679-4D36-885C-DE541410F6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lowchart"/>
        </a:ext>
      </dgm:extLst>
    </dgm:pt>
    <dgm:pt modelId="{344AF329-61C3-4AC1-9B05-04F622DFE596}" type="pres">
      <dgm:prSet presAssocID="{2BB95247-7679-4D36-885C-DE541410F6CA}" presName="spaceRect" presStyleCnt="0"/>
      <dgm:spPr/>
    </dgm:pt>
    <dgm:pt modelId="{D4233FAB-49B1-455F-92CB-2784869B93C0}" type="pres">
      <dgm:prSet presAssocID="{2BB95247-7679-4D36-885C-DE541410F6CA}" presName="parTx" presStyleLbl="revTx" presStyleIdx="2" presStyleCnt="3">
        <dgm:presLayoutVars>
          <dgm:chMax val="0"/>
          <dgm:chPref val="0"/>
        </dgm:presLayoutVars>
      </dgm:prSet>
      <dgm:spPr/>
    </dgm:pt>
  </dgm:ptLst>
  <dgm:cxnLst>
    <dgm:cxn modelId="{E6926B11-8B56-4700-B11B-0D60413DC253}" type="presOf" srcId="{AB1D2BD0-FC0A-492E-ABE8-9C3FE04C2BE7}" destId="{E0EF4E69-4B07-428E-B825-E3BAA536D8F6}" srcOrd="0" destOrd="0" presId="urn:microsoft.com/office/officeart/2018/2/layout/IconVerticalSolidList"/>
    <dgm:cxn modelId="{3BF5181F-7906-498C-A787-995D15BC3537}" type="presOf" srcId="{B865568F-4310-4A90-99C3-E41AC96FD666}" destId="{89CD8AB5-89AA-4636-9F41-61F226069E1A}" srcOrd="0" destOrd="0" presId="urn:microsoft.com/office/officeart/2018/2/layout/IconVerticalSolidList"/>
    <dgm:cxn modelId="{C5718B5E-EFC4-4539-855B-1F3048A0A741}" type="presOf" srcId="{2BB95247-7679-4D36-885C-DE541410F6CA}" destId="{D4233FAB-49B1-455F-92CB-2784869B93C0}" srcOrd="0" destOrd="0" presId="urn:microsoft.com/office/officeart/2018/2/layout/IconVerticalSolidList"/>
    <dgm:cxn modelId="{BD535E42-8019-4B6C-8C79-6235EC253FC9}" srcId="{AB1D2BD0-FC0A-492E-ABE8-9C3FE04C2BE7}" destId="{A0C832A3-F5E4-4237-B153-B199BF6A93FB}" srcOrd="0" destOrd="0" parTransId="{BAA4CFF7-C5CB-4752-AC17-827F0234238D}" sibTransId="{DD6F60CC-C955-4E80-8EDA-46D2830EA1C8}"/>
    <dgm:cxn modelId="{FCC181CB-2289-4856-891F-6BD63AE6B31A}" type="presOf" srcId="{A0C832A3-F5E4-4237-B153-B199BF6A93FB}" destId="{7D314F5B-AFAE-42A6-9EF5-78BFF1BC23E3}" srcOrd="0" destOrd="0" presId="urn:microsoft.com/office/officeart/2018/2/layout/IconVerticalSolidList"/>
    <dgm:cxn modelId="{505D54E8-A4BB-4DCA-8CC7-23C7EFB19737}" srcId="{AB1D2BD0-FC0A-492E-ABE8-9C3FE04C2BE7}" destId="{2BB95247-7679-4D36-885C-DE541410F6CA}" srcOrd="2" destOrd="0" parTransId="{CA6EA2A0-9BE4-4B29-ACA2-DF83D9464E57}" sibTransId="{47F5E403-D573-4035-A61E-08C7445304FD}"/>
    <dgm:cxn modelId="{633EAFFE-16FF-4BAF-B3F3-C42A4A12AD70}" srcId="{AB1D2BD0-FC0A-492E-ABE8-9C3FE04C2BE7}" destId="{B865568F-4310-4A90-99C3-E41AC96FD666}" srcOrd="1" destOrd="0" parTransId="{0447725C-6356-491B-AB5A-0B0D62092741}" sibTransId="{4CAF6A21-0A52-45FC-A621-B822F2F944DE}"/>
    <dgm:cxn modelId="{DF53D780-DF7D-4A61-9D6F-D6E5908A1822}" type="presParOf" srcId="{E0EF4E69-4B07-428E-B825-E3BAA536D8F6}" destId="{66C5AC96-AE15-4AFE-9A38-6FFA86743795}" srcOrd="0" destOrd="0" presId="urn:microsoft.com/office/officeart/2018/2/layout/IconVerticalSolidList"/>
    <dgm:cxn modelId="{F397C6B3-E5CB-409A-A05B-B72F9B5F03B3}" type="presParOf" srcId="{66C5AC96-AE15-4AFE-9A38-6FFA86743795}" destId="{09D6BDC9-2C54-4EAF-87BC-3DA7275B6B55}" srcOrd="0" destOrd="0" presId="urn:microsoft.com/office/officeart/2018/2/layout/IconVerticalSolidList"/>
    <dgm:cxn modelId="{94E0B6A0-580A-4047-9476-AC26785FEAC8}" type="presParOf" srcId="{66C5AC96-AE15-4AFE-9A38-6FFA86743795}" destId="{CE9E18AE-DBB6-4853-BA7A-A887345A36F4}" srcOrd="1" destOrd="0" presId="urn:microsoft.com/office/officeart/2018/2/layout/IconVerticalSolidList"/>
    <dgm:cxn modelId="{48FD3632-536F-42E3-B50B-2DFE094B1E76}" type="presParOf" srcId="{66C5AC96-AE15-4AFE-9A38-6FFA86743795}" destId="{65ACB75C-2040-435D-8CF4-D6ABFFBBEDB5}" srcOrd="2" destOrd="0" presId="urn:microsoft.com/office/officeart/2018/2/layout/IconVerticalSolidList"/>
    <dgm:cxn modelId="{A1D82E74-DF3A-4EC7-A7AC-CF19976D6435}" type="presParOf" srcId="{66C5AC96-AE15-4AFE-9A38-6FFA86743795}" destId="{7D314F5B-AFAE-42A6-9EF5-78BFF1BC23E3}" srcOrd="3" destOrd="0" presId="urn:microsoft.com/office/officeart/2018/2/layout/IconVerticalSolidList"/>
    <dgm:cxn modelId="{7B3D0D10-3B5B-4A4A-89EA-17FD24682F1A}" type="presParOf" srcId="{E0EF4E69-4B07-428E-B825-E3BAA536D8F6}" destId="{7DD14182-6D4E-4B8C-804B-E315B24B01C3}" srcOrd="1" destOrd="0" presId="urn:microsoft.com/office/officeart/2018/2/layout/IconVerticalSolidList"/>
    <dgm:cxn modelId="{AA8A1041-287B-4750-8D33-28E845C55FB0}" type="presParOf" srcId="{E0EF4E69-4B07-428E-B825-E3BAA536D8F6}" destId="{6FC1E628-CCAD-4411-9666-0715B6F7DA1A}" srcOrd="2" destOrd="0" presId="urn:microsoft.com/office/officeart/2018/2/layout/IconVerticalSolidList"/>
    <dgm:cxn modelId="{AA43C5A9-2466-44AF-B9D3-2F3A94138C96}" type="presParOf" srcId="{6FC1E628-CCAD-4411-9666-0715B6F7DA1A}" destId="{C4A8287B-2E64-4455-86C9-E79F8F2A47FB}" srcOrd="0" destOrd="0" presId="urn:microsoft.com/office/officeart/2018/2/layout/IconVerticalSolidList"/>
    <dgm:cxn modelId="{6481C8EF-1582-4EAA-81F1-1AEE5D3F7D1B}" type="presParOf" srcId="{6FC1E628-CCAD-4411-9666-0715B6F7DA1A}" destId="{B417168C-0E9A-4E5F-B58E-91AB5C3226D7}" srcOrd="1" destOrd="0" presId="urn:microsoft.com/office/officeart/2018/2/layout/IconVerticalSolidList"/>
    <dgm:cxn modelId="{17CAB380-5C03-461B-AC25-9FE235B6B4E1}" type="presParOf" srcId="{6FC1E628-CCAD-4411-9666-0715B6F7DA1A}" destId="{0B5D6CD4-8B9D-4F7C-959B-555AF0CA305A}" srcOrd="2" destOrd="0" presId="urn:microsoft.com/office/officeart/2018/2/layout/IconVerticalSolidList"/>
    <dgm:cxn modelId="{C3480B75-71D9-4359-99AB-9C44609B093C}" type="presParOf" srcId="{6FC1E628-CCAD-4411-9666-0715B6F7DA1A}" destId="{89CD8AB5-89AA-4636-9F41-61F226069E1A}" srcOrd="3" destOrd="0" presId="urn:microsoft.com/office/officeart/2018/2/layout/IconVerticalSolidList"/>
    <dgm:cxn modelId="{DAB77046-5C30-4AD9-BD7F-FC30F62EDBE9}" type="presParOf" srcId="{E0EF4E69-4B07-428E-B825-E3BAA536D8F6}" destId="{7B35D027-D1E1-494A-A7FE-22EE9FE4A0C8}" srcOrd="3" destOrd="0" presId="urn:microsoft.com/office/officeart/2018/2/layout/IconVerticalSolidList"/>
    <dgm:cxn modelId="{8A6DD7A9-2B0D-4661-9C47-327DFA03AA79}" type="presParOf" srcId="{E0EF4E69-4B07-428E-B825-E3BAA536D8F6}" destId="{963A2235-F0FA-4525-BAC3-F59A5907835A}" srcOrd="4" destOrd="0" presId="urn:microsoft.com/office/officeart/2018/2/layout/IconVerticalSolidList"/>
    <dgm:cxn modelId="{54961A9F-5227-497C-BE7C-B9C175524854}" type="presParOf" srcId="{963A2235-F0FA-4525-BAC3-F59A5907835A}" destId="{027FB17E-07D7-47CD-A110-BF3DEA0EFC9F}" srcOrd="0" destOrd="0" presId="urn:microsoft.com/office/officeart/2018/2/layout/IconVerticalSolidList"/>
    <dgm:cxn modelId="{C9FD9F33-86EF-4E5F-A993-346BA04517ED}" type="presParOf" srcId="{963A2235-F0FA-4525-BAC3-F59A5907835A}" destId="{B394C9ED-DE40-44A3-AF25-702D247AE3E0}" srcOrd="1" destOrd="0" presId="urn:microsoft.com/office/officeart/2018/2/layout/IconVerticalSolidList"/>
    <dgm:cxn modelId="{7F45503F-304A-4D68-B702-CC1AFEF4A456}" type="presParOf" srcId="{963A2235-F0FA-4525-BAC3-F59A5907835A}" destId="{344AF329-61C3-4AC1-9B05-04F622DFE596}" srcOrd="2" destOrd="0" presId="urn:microsoft.com/office/officeart/2018/2/layout/IconVerticalSolidList"/>
    <dgm:cxn modelId="{3D251867-2EED-465E-976B-C6217A7BE88F}" type="presParOf" srcId="{963A2235-F0FA-4525-BAC3-F59A5907835A}" destId="{D4233FAB-49B1-455F-92CB-2784869B93C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E7DB3-A8F7-4E2C-A65F-FFACF6DB517C}">
      <dsp:nvSpPr>
        <dsp:cNvPr id="0" name=""/>
        <dsp:cNvSpPr/>
      </dsp:nvSpPr>
      <dsp:spPr>
        <a:xfrm>
          <a:off x="0" y="229473"/>
          <a:ext cx="8994584" cy="13142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AB3B1A-7544-46E3-9B2F-7A7C5C2A2B7E}">
      <dsp:nvSpPr>
        <dsp:cNvPr id="0" name=""/>
        <dsp:cNvSpPr/>
      </dsp:nvSpPr>
      <dsp:spPr>
        <a:xfrm>
          <a:off x="397563" y="525181"/>
          <a:ext cx="722842" cy="7228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265B45-20CC-4D63-B70E-6B60C310B559}">
      <dsp:nvSpPr>
        <dsp:cNvPr id="0" name=""/>
        <dsp:cNvSpPr/>
      </dsp:nvSpPr>
      <dsp:spPr>
        <a:xfrm>
          <a:off x="1517968" y="229473"/>
          <a:ext cx="7476615" cy="131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92" tIns="139092" rIns="139092" bIns="139092" numCol="1" spcCol="1270" anchor="ctr" anchorCtr="0">
          <a:noAutofit/>
        </a:bodyPr>
        <a:lstStyle/>
        <a:p>
          <a:pPr marL="0" lvl="0" indent="0" algn="l" defTabSz="622300">
            <a:lnSpc>
              <a:spcPct val="100000"/>
            </a:lnSpc>
            <a:spcBef>
              <a:spcPct val="0"/>
            </a:spcBef>
            <a:spcAft>
              <a:spcPct val="35000"/>
            </a:spcAft>
            <a:buNone/>
          </a:pPr>
          <a:r>
            <a:rPr lang="en-US" sz="1400" kern="1200"/>
            <a:t>The point of this study is to utilize CNNs to advance the diagnosis of the skin cancer and to enhance the images’ processing and normalization that would undoubtedly be highly developed in healthcare settings. Here we aim to reach the top-level of specificity while applying the classification model for the seven vaired kinds of skin cancer based on more than 10,000 pictures available in HAM10000 store as their training data set.</a:t>
          </a:r>
        </a:p>
      </dsp:txBody>
      <dsp:txXfrm>
        <a:off x="1517968" y="229473"/>
        <a:ext cx="7476615" cy="1314258"/>
      </dsp:txXfrm>
    </dsp:sp>
    <dsp:sp modelId="{9A1ECBE4-3444-4C3C-8818-EAFB6BE917A6}">
      <dsp:nvSpPr>
        <dsp:cNvPr id="0" name=""/>
        <dsp:cNvSpPr/>
      </dsp:nvSpPr>
      <dsp:spPr>
        <a:xfrm>
          <a:off x="0" y="1794067"/>
          <a:ext cx="8994584" cy="13142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A3635C-47E1-485F-BCED-7C8B99F8BE2A}">
      <dsp:nvSpPr>
        <dsp:cNvPr id="0" name=""/>
        <dsp:cNvSpPr/>
      </dsp:nvSpPr>
      <dsp:spPr>
        <a:xfrm>
          <a:off x="397563" y="2089775"/>
          <a:ext cx="722842" cy="7228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EE0674-5134-4839-8B2E-92C9D1330018}">
      <dsp:nvSpPr>
        <dsp:cNvPr id="0" name=""/>
        <dsp:cNvSpPr/>
      </dsp:nvSpPr>
      <dsp:spPr>
        <a:xfrm>
          <a:off x="1517968" y="1794067"/>
          <a:ext cx="7476615" cy="1314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092" tIns="139092" rIns="139092" bIns="139092" numCol="1" spcCol="1270" anchor="ctr" anchorCtr="0">
          <a:noAutofit/>
        </a:bodyPr>
        <a:lstStyle/>
        <a:p>
          <a:pPr marL="0" lvl="0" indent="0" algn="l" defTabSz="622300">
            <a:lnSpc>
              <a:spcPct val="100000"/>
            </a:lnSpc>
            <a:spcBef>
              <a:spcPct val="0"/>
            </a:spcBef>
            <a:spcAft>
              <a:spcPct val="35000"/>
            </a:spcAft>
            <a:buNone/>
          </a:pPr>
          <a:r>
            <a:rPr lang="en-US" sz="1400" kern="1200"/>
            <a:t>The parameters should be set in such a way that more than 95 percent accuracy can be achieved it the number of false negatives this is less than 10 percent. Meanwhile the precision percentages will be improved which will result to the determination rate of 80%. Visualisation of data should be a pillar when others types of cancer and their distributions and the overall accuracy rates get displayed on our dataset.</a:t>
          </a:r>
        </a:p>
      </dsp:txBody>
      <dsp:txXfrm>
        <a:off x="1517968" y="1794067"/>
        <a:ext cx="7476615" cy="13142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966078-EB98-4D0A-A4FF-93F138AC187D}">
      <dsp:nvSpPr>
        <dsp:cNvPr id="0" name=""/>
        <dsp:cNvSpPr/>
      </dsp:nvSpPr>
      <dsp:spPr>
        <a:xfrm>
          <a:off x="0" y="407"/>
          <a:ext cx="8994584" cy="953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0F09D-BD75-43B9-915C-8A93377394FA}">
      <dsp:nvSpPr>
        <dsp:cNvPr id="0" name=""/>
        <dsp:cNvSpPr/>
      </dsp:nvSpPr>
      <dsp:spPr>
        <a:xfrm>
          <a:off x="288410" y="214927"/>
          <a:ext cx="524383" cy="5243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8E6159-5DD4-47EA-81C4-8AD81D299100}">
      <dsp:nvSpPr>
        <dsp:cNvPr id="0" name=""/>
        <dsp:cNvSpPr/>
      </dsp:nvSpPr>
      <dsp:spPr>
        <a:xfrm>
          <a:off x="1101205" y="407"/>
          <a:ext cx="7893378" cy="95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4" tIns="100904" rIns="100904" bIns="100904" numCol="1" spcCol="1270" anchor="ctr" anchorCtr="0">
          <a:noAutofit/>
        </a:bodyPr>
        <a:lstStyle/>
        <a:p>
          <a:pPr marL="0" lvl="0" indent="0" algn="l" defTabSz="622300">
            <a:lnSpc>
              <a:spcPct val="100000"/>
            </a:lnSpc>
            <a:spcBef>
              <a:spcPct val="0"/>
            </a:spcBef>
            <a:spcAft>
              <a:spcPct val="35000"/>
            </a:spcAft>
            <a:buNone/>
          </a:pPr>
          <a:r>
            <a:rPr lang="en-US" sz="1400" b="1" i="0" kern="1200"/>
            <a:t>Data Acquisition</a:t>
          </a:r>
          <a:r>
            <a:rPr lang="en-US" sz="1400" b="0" i="0" kern="1200"/>
            <a:t>: The HAM10000 dataset consists of 10,000 images and accompanying metadata, it was downloaded from Harvard Central, totaling about 6GB. The metadata was loaded into a local system using pandas via a CSV data loader. </a:t>
          </a:r>
          <a:endParaRPr lang="en-US" sz="1400" kern="1200"/>
        </a:p>
      </dsp:txBody>
      <dsp:txXfrm>
        <a:off x="1101205" y="407"/>
        <a:ext cx="7893378" cy="953424"/>
      </dsp:txXfrm>
    </dsp:sp>
    <dsp:sp modelId="{1C93F809-B879-44EA-8D8E-6652C7D53A40}">
      <dsp:nvSpPr>
        <dsp:cNvPr id="0" name=""/>
        <dsp:cNvSpPr/>
      </dsp:nvSpPr>
      <dsp:spPr>
        <a:xfrm>
          <a:off x="0" y="1192187"/>
          <a:ext cx="8994584" cy="953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203F7C-3A03-4101-AA05-39DC5C0749B2}">
      <dsp:nvSpPr>
        <dsp:cNvPr id="0" name=""/>
        <dsp:cNvSpPr/>
      </dsp:nvSpPr>
      <dsp:spPr>
        <a:xfrm>
          <a:off x="288410" y="1406708"/>
          <a:ext cx="524383" cy="5243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69B291-4B96-4C00-A4E2-61FA1D0E9487}">
      <dsp:nvSpPr>
        <dsp:cNvPr id="0" name=""/>
        <dsp:cNvSpPr/>
      </dsp:nvSpPr>
      <dsp:spPr>
        <a:xfrm>
          <a:off x="1101205" y="1192187"/>
          <a:ext cx="7893378" cy="95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4" tIns="100904" rIns="100904" bIns="100904" numCol="1" spcCol="1270" anchor="ctr" anchorCtr="0">
          <a:noAutofit/>
        </a:bodyPr>
        <a:lstStyle/>
        <a:p>
          <a:pPr marL="0" lvl="0" indent="0" algn="l" defTabSz="622300">
            <a:lnSpc>
              <a:spcPct val="100000"/>
            </a:lnSpc>
            <a:spcBef>
              <a:spcPct val="0"/>
            </a:spcBef>
            <a:spcAft>
              <a:spcPct val="35000"/>
            </a:spcAft>
            <a:buNone/>
          </a:pPr>
          <a:r>
            <a:rPr lang="en-US" sz="1400" b="1" i="0" kern="1200"/>
            <a:t>Data Pre-processing: </a:t>
          </a:r>
          <a:r>
            <a:rPr lang="en-US" sz="1400" b="0" i="0" kern="1200"/>
            <a:t>Adjustments for dimensionality and normalization were applied to the metadata from the metadata.csv file. Images were organized into two separate directories labeled as HAM-images-part-1 and HAM-images-part-2 for streamlined processing. </a:t>
          </a:r>
          <a:endParaRPr lang="en-US" sz="1400" kern="1200"/>
        </a:p>
      </dsp:txBody>
      <dsp:txXfrm>
        <a:off x="1101205" y="1192187"/>
        <a:ext cx="7893378" cy="953424"/>
      </dsp:txXfrm>
    </dsp:sp>
    <dsp:sp modelId="{30C91CD1-C67A-419C-9647-BBEECBF06237}">
      <dsp:nvSpPr>
        <dsp:cNvPr id="0" name=""/>
        <dsp:cNvSpPr/>
      </dsp:nvSpPr>
      <dsp:spPr>
        <a:xfrm>
          <a:off x="0" y="2383968"/>
          <a:ext cx="8994584" cy="95342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1FDEB0-FFF8-4F2C-85AB-A1F509ED0B91}">
      <dsp:nvSpPr>
        <dsp:cNvPr id="0" name=""/>
        <dsp:cNvSpPr/>
      </dsp:nvSpPr>
      <dsp:spPr>
        <a:xfrm>
          <a:off x="288410" y="2598488"/>
          <a:ext cx="524383" cy="5243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A36C3-E5FF-4F7E-B381-266C9AE525F4}">
      <dsp:nvSpPr>
        <dsp:cNvPr id="0" name=""/>
        <dsp:cNvSpPr/>
      </dsp:nvSpPr>
      <dsp:spPr>
        <a:xfrm>
          <a:off x="1101205" y="2383968"/>
          <a:ext cx="7893378" cy="953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904" tIns="100904" rIns="100904" bIns="100904" numCol="1" spcCol="1270" anchor="ctr" anchorCtr="0">
          <a:noAutofit/>
        </a:bodyPr>
        <a:lstStyle/>
        <a:p>
          <a:pPr marL="0" lvl="0" indent="0" algn="l" defTabSz="622300">
            <a:lnSpc>
              <a:spcPct val="100000"/>
            </a:lnSpc>
            <a:spcBef>
              <a:spcPct val="0"/>
            </a:spcBef>
            <a:spcAft>
              <a:spcPct val="35000"/>
            </a:spcAft>
            <a:buNone/>
          </a:pPr>
          <a:r>
            <a:rPr lang="en-US" sz="1400" b="1" i="0" kern="1200" dirty="0"/>
            <a:t>Model Construction: </a:t>
          </a:r>
          <a:r>
            <a:rPr lang="en-US" sz="1400" b="0" i="0" kern="1200" dirty="0"/>
            <a:t> Construction of the model was done using </a:t>
          </a:r>
          <a:r>
            <a:rPr lang="en-US" sz="1400" b="0" i="0" kern="1200" dirty="0" err="1"/>
            <a:t>Keras</a:t>
          </a:r>
          <a:r>
            <a:rPr lang="en-US" sz="1400" b="0" i="0" kern="1200" dirty="0"/>
            <a:t>, an API developed by TensorFlow, which had layers of convolutions with the max pooling and also the dense layers for the purpose of classifying the skin cancer type alteration.</a:t>
          </a:r>
          <a:endParaRPr lang="en-US" sz="1400" kern="1200" dirty="0"/>
        </a:p>
      </dsp:txBody>
      <dsp:txXfrm>
        <a:off x="1101205" y="2383968"/>
        <a:ext cx="7893378" cy="953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CA82E-DA54-4B06-8565-57396AB75DA1}">
      <dsp:nvSpPr>
        <dsp:cNvPr id="0" name=""/>
        <dsp:cNvSpPr/>
      </dsp:nvSpPr>
      <dsp:spPr>
        <a:xfrm>
          <a:off x="0" y="542392"/>
          <a:ext cx="8994584" cy="10013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1AB222-1E31-48EA-91AC-6EF5D860528A}">
      <dsp:nvSpPr>
        <dsp:cNvPr id="0" name=""/>
        <dsp:cNvSpPr/>
      </dsp:nvSpPr>
      <dsp:spPr>
        <a:xfrm>
          <a:off x="302905" y="767693"/>
          <a:ext cx="550737" cy="550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30BFC-8BA1-413B-8191-E4757E7DB9AF}">
      <dsp:nvSpPr>
        <dsp:cNvPr id="0" name=""/>
        <dsp:cNvSpPr/>
      </dsp:nvSpPr>
      <dsp:spPr>
        <a:xfrm>
          <a:off x="1156547" y="542392"/>
          <a:ext cx="7838036" cy="100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75" tIns="105975" rIns="105975" bIns="105975" numCol="1" spcCol="1270" anchor="ctr" anchorCtr="0">
          <a:noAutofit/>
        </a:bodyPr>
        <a:lstStyle/>
        <a:p>
          <a:pPr marL="0" lvl="0" indent="0" algn="l" defTabSz="666750">
            <a:lnSpc>
              <a:spcPct val="100000"/>
            </a:lnSpc>
            <a:spcBef>
              <a:spcPct val="0"/>
            </a:spcBef>
            <a:spcAft>
              <a:spcPct val="35000"/>
            </a:spcAft>
            <a:buNone/>
          </a:pPr>
          <a:r>
            <a:rPr lang="en-US" sz="1500" b="1" i="0" kern="1200" dirty="0"/>
            <a:t>Model Training: </a:t>
          </a:r>
          <a:r>
            <a:rPr lang="en-US" sz="1500" b="0" i="0" kern="1200" dirty="0"/>
            <a:t> The model endured a number of processes in order to learn images, such as training parameters, weight customization, and loss function computation.</a:t>
          </a:r>
          <a:endParaRPr lang="en-US" sz="1500" kern="1200" dirty="0"/>
        </a:p>
      </dsp:txBody>
      <dsp:txXfrm>
        <a:off x="1156547" y="542392"/>
        <a:ext cx="7838036" cy="1001340"/>
      </dsp:txXfrm>
    </dsp:sp>
    <dsp:sp modelId="{B042DE46-727D-4941-B698-34FBE118932C}">
      <dsp:nvSpPr>
        <dsp:cNvPr id="0" name=""/>
        <dsp:cNvSpPr/>
      </dsp:nvSpPr>
      <dsp:spPr>
        <a:xfrm>
          <a:off x="0" y="1794067"/>
          <a:ext cx="8994584" cy="10013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C8F78F-611E-4E9E-B0BF-007669D854AD}">
      <dsp:nvSpPr>
        <dsp:cNvPr id="0" name=""/>
        <dsp:cNvSpPr/>
      </dsp:nvSpPr>
      <dsp:spPr>
        <a:xfrm>
          <a:off x="302905" y="2019369"/>
          <a:ext cx="550737" cy="550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46BB0C-E850-4754-BE10-0BFDB0D9D06F}">
      <dsp:nvSpPr>
        <dsp:cNvPr id="0" name=""/>
        <dsp:cNvSpPr/>
      </dsp:nvSpPr>
      <dsp:spPr>
        <a:xfrm>
          <a:off x="1156547" y="1794067"/>
          <a:ext cx="7838036" cy="1001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975" tIns="105975" rIns="105975" bIns="105975" numCol="1" spcCol="1270" anchor="ctr" anchorCtr="0">
          <a:noAutofit/>
        </a:bodyPr>
        <a:lstStyle/>
        <a:p>
          <a:pPr marL="0" lvl="0" indent="0" algn="l" defTabSz="666750">
            <a:lnSpc>
              <a:spcPct val="100000"/>
            </a:lnSpc>
            <a:spcBef>
              <a:spcPct val="0"/>
            </a:spcBef>
            <a:spcAft>
              <a:spcPct val="35000"/>
            </a:spcAft>
            <a:buNone/>
          </a:pPr>
          <a:r>
            <a:rPr lang="en-US" sz="1500" b="1" i="0" kern="1200" dirty="0"/>
            <a:t>Evaluation: </a:t>
          </a:r>
          <a:r>
            <a:rPr lang="en-US" sz="1500" b="0" i="0" kern="1200" dirty="0"/>
            <a:t>The effectiveness of the model was carried out with the help of confusion matrix and metrics of accuracy. Besides that, we created different plots and graphs to present changes in all variables and functions with the dataset categories too.</a:t>
          </a:r>
          <a:endParaRPr lang="en-US" sz="1500" kern="1200" dirty="0"/>
        </a:p>
      </dsp:txBody>
      <dsp:txXfrm>
        <a:off x="1156547" y="1794067"/>
        <a:ext cx="7838036" cy="1001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D6BDC9-2C54-4EAF-87BC-3DA7275B6B55}">
      <dsp:nvSpPr>
        <dsp:cNvPr id="0" name=""/>
        <dsp:cNvSpPr/>
      </dsp:nvSpPr>
      <dsp:spPr>
        <a:xfrm>
          <a:off x="0" y="2800"/>
          <a:ext cx="8420100" cy="959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E18AE-DBB6-4853-BA7A-A887345A36F4}">
      <dsp:nvSpPr>
        <dsp:cNvPr id="0" name=""/>
        <dsp:cNvSpPr/>
      </dsp:nvSpPr>
      <dsp:spPr>
        <a:xfrm>
          <a:off x="290154" y="218617"/>
          <a:ext cx="528068" cy="5275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14F5B-AFAE-42A6-9EF5-78BFF1BC23E3}">
      <dsp:nvSpPr>
        <dsp:cNvPr id="0" name=""/>
        <dsp:cNvSpPr/>
      </dsp:nvSpPr>
      <dsp:spPr>
        <a:xfrm>
          <a:off x="1108377" y="2800"/>
          <a:ext cx="7253498" cy="96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101613" rIns="101613" bIns="101613" numCol="1" spcCol="1270" anchor="ctr" anchorCtr="0">
          <a:noAutofit/>
        </a:bodyPr>
        <a:lstStyle/>
        <a:p>
          <a:pPr marL="0" lvl="0" indent="0" algn="l" defTabSz="622300">
            <a:lnSpc>
              <a:spcPct val="100000"/>
            </a:lnSpc>
            <a:spcBef>
              <a:spcPct val="0"/>
            </a:spcBef>
            <a:spcAft>
              <a:spcPct val="35000"/>
            </a:spcAft>
            <a:buNone/>
          </a:pPr>
          <a:r>
            <a:rPr lang="en-US" sz="1400" b="0" i="0" kern="1200" dirty="0"/>
            <a:t>For the entire </a:t>
          </a:r>
          <a:r>
            <a:rPr lang="en-US" sz="1400" b="0" i="0" kern="1200"/>
            <a:t>project, Python </a:t>
          </a:r>
          <a:r>
            <a:rPr lang="en-US" sz="1400" b="0" i="0" kern="1200" dirty="0"/>
            <a:t>programming language &amp; plotting packages-like matplotlib and seaborn- used for visualizations play a central role throughout the whole </a:t>
          </a:r>
          <a:r>
            <a:rPr lang="en-US" sz="1400" b="0" i="0" kern="1200" dirty="0" err="1"/>
            <a:t>process.numpy</a:t>
          </a:r>
          <a:r>
            <a:rPr lang="en-US" sz="1400" b="0" i="0" kern="1200" dirty="0"/>
            <a:t> and pandas for data manipulation and data loading. </a:t>
          </a:r>
          <a:r>
            <a:rPr lang="en-US" sz="1400" b="0" i="0" kern="1200" dirty="0" err="1"/>
            <a:t>openCV</a:t>
          </a:r>
          <a:r>
            <a:rPr lang="en-US" sz="1400" b="0" i="0" kern="1200" dirty="0"/>
            <a:t> used to visualize and do some mathematical calculations on the images. </a:t>
          </a:r>
          <a:endParaRPr lang="en-US" sz="1400" kern="1200" dirty="0"/>
        </a:p>
      </dsp:txBody>
      <dsp:txXfrm>
        <a:off x="1108377" y="2800"/>
        <a:ext cx="7253498" cy="960125"/>
      </dsp:txXfrm>
    </dsp:sp>
    <dsp:sp modelId="{C4A8287B-2E64-4455-86C9-E79F8F2A47FB}">
      <dsp:nvSpPr>
        <dsp:cNvPr id="0" name=""/>
        <dsp:cNvSpPr/>
      </dsp:nvSpPr>
      <dsp:spPr>
        <a:xfrm>
          <a:off x="0" y="1188837"/>
          <a:ext cx="8420100" cy="959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17168C-0E9A-4E5F-B58E-91AB5C3226D7}">
      <dsp:nvSpPr>
        <dsp:cNvPr id="0" name=""/>
        <dsp:cNvSpPr/>
      </dsp:nvSpPr>
      <dsp:spPr>
        <a:xfrm>
          <a:off x="290154" y="1404654"/>
          <a:ext cx="528068" cy="5275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CD8AB5-89AA-4636-9F41-61F226069E1A}">
      <dsp:nvSpPr>
        <dsp:cNvPr id="0" name=""/>
        <dsp:cNvSpPr/>
      </dsp:nvSpPr>
      <dsp:spPr>
        <a:xfrm>
          <a:off x="1108377" y="1188837"/>
          <a:ext cx="7253498" cy="96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101613" rIns="101613" bIns="101613" numCol="1" spcCol="1270" anchor="ctr" anchorCtr="0">
          <a:noAutofit/>
        </a:bodyPr>
        <a:lstStyle/>
        <a:p>
          <a:pPr marL="0" lvl="0" indent="0" algn="l" defTabSz="622300">
            <a:lnSpc>
              <a:spcPct val="100000"/>
            </a:lnSpc>
            <a:spcBef>
              <a:spcPct val="0"/>
            </a:spcBef>
            <a:spcAft>
              <a:spcPct val="35000"/>
            </a:spcAft>
            <a:buNone/>
          </a:pPr>
          <a:r>
            <a:rPr lang="en-US" sz="1400" b="0" i="0" kern="1200"/>
            <a:t>Data exploration with visualization is done by the pandas and seaborn packages for various columns across the dataset and handling the imbalanced datasets using the RandomOverSampler </a:t>
          </a:r>
          <a:endParaRPr lang="en-US" sz="1400" kern="1200"/>
        </a:p>
      </dsp:txBody>
      <dsp:txXfrm>
        <a:off x="1108377" y="1188837"/>
        <a:ext cx="7253498" cy="960125"/>
      </dsp:txXfrm>
    </dsp:sp>
    <dsp:sp modelId="{027FB17E-07D7-47CD-A110-BF3DEA0EFC9F}">
      <dsp:nvSpPr>
        <dsp:cNvPr id="0" name=""/>
        <dsp:cNvSpPr/>
      </dsp:nvSpPr>
      <dsp:spPr>
        <a:xfrm>
          <a:off x="0" y="2374874"/>
          <a:ext cx="8420100" cy="959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4C9ED-DE40-44A3-AF25-702D247AE3E0}">
      <dsp:nvSpPr>
        <dsp:cNvPr id="0" name=""/>
        <dsp:cNvSpPr/>
      </dsp:nvSpPr>
      <dsp:spPr>
        <a:xfrm>
          <a:off x="290154" y="2590691"/>
          <a:ext cx="528068" cy="5275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233FAB-49B1-455F-92CB-2784869B93C0}">
      <dsp:nvSpPr>
        <dsp:cNvPr id="0" name=""/>
        <dsp:cNvSpPr/>
      </dsp:nvSpPr>
      <dsp:spPr>
        <a:xfrm>
          <a:off x="1108377" y="2374874"/>
          <a:ext cx="7253498" cy="96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613" tIns="101613" rIns="101613" bIns="101613" numCol="1" spcCol="1270" anchor="ctr" anchorCtr="0">
          <a:noAutofit/>
        </a:bodyPr>
        <a:lstStyle/>
        <a:p>
          <a:pPr marL="0" lvl="0" indent="0" algn="l" defTabSz="622300">
            <a:lnSpc>
              <a:spcPct val="100000"/>
            </a:lnSpc>
            <a:spcBef>
              <a:spcPct val="0"/>
            </a:spcBef>
            <a:spcAft>
              <a:spcPct val="35000"/>
            </a:spcAft>
            <a:buNone/>
          </a:pPr>
          <a:r>
            <a:rPr lang="en-US" sz="1400" b="0" i="0" kern="1200"/>
            <a:t>We used Convolution Neural Networks to train the model which are available in the keras api and we have been used the Max pooling Layers to make the model more accurate for the classification purposes.</a:t>
          </a:r>
          <a:endParaRPr lang="en-US" sz="1400" kern="1200"/>
        </a:p>
      </dsp:txBody>
      <dsp:txXfrm>
        <a:off x="1108377" y="2374874"/>
        <a:ext cx="7253498" cy="96012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eecd704596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eecd704596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5156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64446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3093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422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70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eef24c42c9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eef24c42c9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ef24c42c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ef24c42c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ef24c42c9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ef24c42c9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1702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ef24c42c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ef24c42c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ef24c42c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ef24c42c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010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ef24c42c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ef24c42c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376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eef24c42c9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eef24c42c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127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0578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eef24c42c9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eef24c42c9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2667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panose="00000500000000000000"/>
              <a:buNone/>
              <a:defRPr>
                <a:solidFill>
                  <a:schemeClr val="lt1"/>
                </a:solidFill>
                <a:latin typeface="Merriweather" panose="00000500000000000000"/>
                <a:ea typeface="Merriweather" panose="00000500000000000000"/>
                <a:cs typeface="Merriweather" panose="00000500000000000000"/>
                <a:sym typeface="Merriweather" panose="00000500000000000000"/>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1pPr>
            <a:lvl2pPr lvl="1">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2pPr>
            <a:lvl3pPr lvl="2">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3pPr>
            <a:lvl4pPr lvl="3">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4pPr>
            <a:lvl5pPr lvl="4">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5pPr>
            <a:lvl6pPr lvl="5">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6pPr>
            <a:lvl7pPr lvl="6">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7pPr>
            <a:lvl8pPr lvl="7">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8pPr>
            <a:lvl9pPr lvl="8">
              <a:spcBef>
                <a:spcPts val="0"/>
              </a:spcBef>
              <a:spcAft>
                <a:spcPts val="0"/>
              </a:spcAft>
              <a:buClr>
                <a:schemeClr val="accent1"/>
              </a:buClr>
              <a:buSzPts val="2800"/>
              <a:buFont typeface="Merriweather" panose="00000500000000000000"/>
              <a:buNone/>
              <a:defRPr sz="2800">
                <a:solidFill>
                  <a:schemeClr val="accent1"/>
                </a:solidFill>
                <a:latin typeface="Merriweather" panose="00000500000000000000"/>
                <a:ea typeface="Merriweather" panose="00000500000000000000"/>
                <a:cs typeface="Merriweather" panose="00000500000000000000"/>
                <a:sym typeface="Merriweather" panose="00000500000000000000"/>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panose="02000000000000000000"/>
              <a:buChar char="●"/>
              <a:defRPr sz="1300">
                <a:solidFill>
                  <a:schemeClr val="dk2"/>
                </a:solidFill>
                <a:latin typeface="Roboto" panose="02000000000000000000"/>
                <a:ea typeface="Roboto" panose="02000000000000000000"/>
                <a:cs typeface="Roboto" panose="02000000000000000000"/>
                <a:sym typeface="Roboto" panose="02000000000000000000"/>
              </a:defRPr>
            </a:lvl1pPr>
            <a:lvl2pPr marL="914400" lvl="1"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2pPr>
            <a:lvl3pPr marL="1371600" lvl="2"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3pPr>
            <a:lvl4pPr marL="1828800" lvl="3"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4pPr>
            <a:lvl5pPr marL="2286000" lvl="4"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5pPr>
            <a:lvl6pPr marL="2743200" lvl="5"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6pPr>
            <a:lvl7pPr marL="3200400" lvl="6"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7pPr>
            <a:lvl8pPr marL="3657600" lvl="7"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8pPr>
            <a:lvl9pPr marL="4114800" lvl="8" indent="-298450">
              <a:lnSpc>
                <a:spcPct val="115000"/>
              </a:lnSpc>
              <a:spcBef>
                <a:spcPts val="0"/>
              </a:spcBef>
              <a:spcAft>
                <a:spcPts val="0"/>
              </a:spcAft>
              <a:buClr>
                <a:schemeClr val="dk2"/>
              </a:buClr>
              <a:buSzPts val="1100"/>
              <a:buFont typeface="Roboto" panose="02000000000000000000"/>
              <a:buChar char="■"/>
              <a:defRPr sz="1100">
                <a:solidFill>
                  <a:schemeClr val="dk2"/>
                </a:solidFill>
                <a:latin typeface="Roboto" panose="02000000000000000000"/>
                <a:ea typeface="Roboto" panose="02000000000000000000"/>
                <a:cs typeface="Roboto" panose="02000000000000000000"/>
                <a:sym typeface="Roboto" panose="02000000000000000000"/>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panose="02000000000000000000"/>
                <a:ea typeface="Roboto" panose="02000000000000000000"/>
                <a:cs typeface="Roboto" panose="02000000000000000000"/>
                <a:sym typeface="Roboto" panose="02000000000000000000"/>
              </a:defRPr>
            </a:lvl1pPr>
            <a:lvl2pPr lvl="1" algn="r">
              <a:buNone/>
              <a:defRPr sz="1000">
                <a:solidFill>
                  <a:schemeClr val="dk2"/>
                </a:solidFill>
                <a:latin typeface="Roboto" panose="02000000000000000000"/>
                <a:ea typeface="Roboto" panose="02000000000000000000"/>
                <a:cs typeface="Roboto" panose="02000000000000000000"/>
                <a:sym typeface="Roboto" panose="02000000000000000000"/>
              </a:defRPr>
            </a:lvl2pPr>
            <a:lvl3pPr lvl="2" algn="r">
              <a:buNone/>
              <a:defRPr sz="1000">
                <a:solidFill>
                  <a:schemeClr val="dk2"/>
                </a:solidFill>
                <a:latin typeface="Roboto" panose="02000000000000000000"/>
                <a:ea typeface="Roboto" panose="02000000000000000000"/>
                <a:cs typeface="Roboto" panose="02000000000000000000"/>
                <a:sym typeface="Roboto" panose="02000000000000000000"/>
              </a:defRPr>
            </a:lvl3pPr>
            <a:lvl4pPr lvl="3" algn="r">
              <a:buNone/>
              <a:defRPr sz="1000">
                <a:solidFill>
                  <a:schemeClr val="dk2"/>
                </a:solidFill>
                <a:latin typeface="Roboto" panose="02000000000000000000"/>
                <a:ea typeface="Roboto" panose="02000000000000000000"/>
                <a:cs typeface="Roboto" panose="02000000000000000000"/>
                <a:sym typeface="Roboto" panose="02000000000000000000"/>
              </a:defRPr>
            </a:lvl4pPr>
            <a:lvl5pPr lvl="4" algn="r">
              <a:buNone/>
              <a:defRPr sz="1000">
                <a:solidFill>
                  <a:schemeClr val="dk2"/>
                </a:solidFill>
                <a:latin typeface="Roboto" panose="02000000000000000000"/>
                <a:ea typeface="Roboto" panose="02000000000000000000"/>
                <a:cs typeface="Roboto" panose="02000000000000000000"/>
                <a:sym typeface="Roboto" panose="02000000000000000000"/>
              </a:defRPr>
            </a:lvl5pPr>
            <a:lvl6pPr lvl="5" algn="r">
              <a:buNone/>
              <a:defRPr sz="1000">
                <a:solidFill>
                  <a:schemeClr val="dk2"/>
                </a:solidFill>
                <a:latin typeface="Roboto" panose="02000000000000000000"/>
                <a:ea typeface="Roboto" panose="02000000000000000000"/>
                <a:cs typeface="Roboto" panose="02000000000000000000"/>
                <a:sym typeface="Roboto" panose="02000000000000000000"/>
              </a:defRPr>
            </a:lvl6pPr>
            <a:lvl7pPr lvl="6" algn="r">
              <a:buNone/>
              <a:defRPr sz="1000">
                <a:solidFill>
                  <a:schemeClr val="dk2"/>
                </a:solidFill>
                <a:latin typeface="Roboto" panose="02000000000000000000"/>
                <a:ea typeface="Roboto" panose="02000000000000000000"/>
                <a:cs typeface="Roboto" panose="02000000000000000000"/>
                <a:sym typeface="Roboto" panose="02000000000000000000"/>
              </a:defRPr>
            </a:lvl7pPr>
            <a:lvl8pPr lvl="7" algn="r">
              <a:buNone/>
              <a:defRPr sz="1000">
                <a:solidFill>
                  <a:schemeClr val="dk2"/>
                </a:solidFill>
                <a:latin typeface="Roboto" panose="02000000000000000000"/>
                <a:ea typeface="Roboto" panose="02000000000000000000"/>
                <a:cs typeface="Roboto" panose="02000000000000000000"/>
                <a:sym typeface="Roboto" panose="02000000000000000000"/>
              </a:defRPr>
            </a:lvl8pPr>
            <a:lvl9pPr lvl="8" algn="r">
              <a:buNone/>
              <a:defRPr sz="1000">
                <a:solidFill>
                  <a:schemeClr val="dk2"/>
                </a:solidFill>
                <a:latin typeface="Roboto" panose="02000000000000000000"/>
                <a:ea typeface="Roboto" panose="02000000000000000000"/>
                <a:cs typeface="Roboto" panose="02000000000000000000"/>
                <a:sym typeface="Roboto"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4" r:id="rId4"/>
    <p:sldLayoutId id="2147483656" r:id="rId5"/>
    <p:sldLayoutId id="2147483657" r:id="rId6"/>
    <p:sldLayoutId id="214748365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3"/>
        <p:cNvGrpSpPr/>
        <p:nvPr/>
      </p:nvGrpSpPr>
      <p:grpSpPr>
        <a:xfrm>
          <a:off x="0" y="0"/>
          <a:ext cx="0" cy="0"/>
          <a:chOff x="0" y="0"/>
          <a:chExt cx="0" cy="0"/>
        </a:xfrm>
      </p:grpSpPr>
      <p:sp>
        <p:nvSpPr>
          <p:cNvPr id="66" name="Google Shape;66;p13"/>
          <p:cNvSpPr txBox="1"/>
          <p:nvPr/>
        </p:nvSpPr>
        <p:spPr>
          <a:xfrm>
            <a:off x="241737" y="428511"/>
            <a:ext cx="8450317" cy="2031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000" dirty="0">
                <a:latin typeface="Roboto" panose="02000000000000000000"/>
                <a:ea typeface="Roboto" panose="02000000000000000000"/>
                <a:cs typeface="Roboto" panose="02000000000000000000"/>
                <a:sym typeface="Roboto" panose="02000000000000000000"/>
              </a:rPr>
              <a:t>SKIN CANCER CLASSIFICATION USING CNN’s</a:t>
            </a:r>
            <a:endParaRPr sz="3000" dirty="0">
              <a:latin typeface="Roboto" panose="02000000000000000000"/>
              <a:ea typeface="Roboto" panose="02000000000000000000"/>
              <a:cs typeface="Roboto" panose="02000000000000000000"/>
              <a:sym typeface="Roboto" panose="02000000000000000000"/>
            </a:endParaRPr>
          </a:p>
          <a:p>
            <a:pPr marL="0" lvl="0" indent="0" algn="ctr" rtl="0">
              <a:lnSpc>
                <a:spcPct val="150000"/>
              </a:lnSpc>
              <a:spcBef>
                <a:spcPts val="0"/>
              </a:spcBef>
              <a:spcAft>
                <a:spcPts val="0"/>
              </a:spcAft>
              <a:buNone/>
            </a:pPr>
            <a:r>
              <a:rPr lang="en-GB" sz="3000" dirty="0">
                <a:latin typeface="Roboto" panose="02000000000000000000"/>
                <a:ea typeface="Roboto" panose="02000000000000000000"/>
                <a:cs typeface="Roboto" panose="02000000000000000000"/>
                <a:sym typeface="Roboto" panose="02000000000000000000"/>
              </a:rPr>
              <a:t>(CSCE 5215)</a:t>
            </a:r>
            <a:endParaRPr sz="3000" dirty="0">
              <a:latin typeface="Roboto" panose="02000000000000000000"/>
              <a:ea typeface="Roboto" panose="02000000000000000000"/>
              <a:cs typeface="Roboto" panose="02000000000000000000"/>
              <a:sym typeface="Roboto" panose="02000000000000000000"/>
            </a:endParaRPr>
          </a:p>
        </p:txBody>
      </p:sp>
      <p:sp>
        <p:nvSpPr>
          <p:cNvPr id="69" name="Google Shape;69;p13"/>
          <p:cNvSpPr txBox="1"/>
          <p:nvPr/>
        </p:nvSpPr>
        <p:spPr>
          <a:xfrm>
            <a:off x="89376" y="3149585"/>
            <a:ext cx="2894455" cy="1492686"/>
          </a:xfrm>
          <a:prstGeom prst="rect">
            <a:avLst/>
          </a:prstGeom>
          <a:noFill/>
          <a:ln w="19050" cap="flat" cmpd="sng">
            <a:solidFill>
              <a:srgbClr val="000000"/>
            </a:solidFill>
            <a:prstDash val="dashDot"/>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GB" b="1" i="1" dirty="0">
                <a:latin typeface="Roboto" panose="02000000000000000000"/>
                <a:ea typeface="Roboto" panose="02000000000000000000"/>
                <a:cs typeface="Roboto" panose="02000000000000000000"/>
                <a:sym typeface="Roboto" panose="02000000000000000000"/>
              </a:rPr>
              <a:t>GROUP 16-</a:t>
            </a:r>
            <a:endParaRPr b="1" i="1" dirty="0">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lang="en-US" sz="1100" b="1" i="1" dirty="0">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US" sz="1000" dirty="0"/>
              <a:t>SHAIK ABJAL HUSSAIN – 11643584</a:t>
            </a:r>
          </a:p>
          <a:p>
            <a:pPr marL="0" lvl="0" indent="0" algn="l" rtl="0">
              <a:spcBef>
                <a:spcPts val="0"/>
              </a:spcBef>
              <a:spcAft>
                <a:spcPts val="0"/>
              </a:spcAft>
              <a:buNone/>
            </a:pPr>
            <a:r>
              <a:rPr lang="en-US" sz="1000" dirty="0"/>
              <a:t>VISHNU VARDHAN KADIYALA – 11714375 SYED SHABANA – 11723237 </a:t>
            </a:r>
          </a:p>
          <a:p>
            <a:pPr marL="0" lvl="0" indent="0" algn="l" rtl="0">
              <a:spcBef>
                <a:spcPts val="0"/>
              </a:spcBef>
              <a:spcAft>
                <a:spcPts val="0"/>
              </a:spcAft>
              <a:buNone/>
            </a:pPr>
            <a:r>
              <a:rPr lang="en-US" sz="1000" dirty="0"/>
              <a:t>AISHWARYA BATTULA – 11700334 </a:t>
            </a:r>
          </a:p>
          <a:p>
            <a:pPr marL="0" lvl="0" indent="0" algn="l" rtl="0">
              <a:spcBef>
                <a:spcPts val="0"/>
              </a:spcBef>
              <a:spcAft>
                <a:spcPts val="0"/>
              </a:spcAft>
              <a:buNone/>
            </a:pPr>
            <a:r>
              <a:rPr lang="en-US" sz="1000" dirty="0"/>
              <a:t>AKHIL KUMAR LOGITLA – 11654811</a:t>
            </a:r>
          </a:p>
          <a:p>
            <a:pPr marL="0" lvl="0" indent="0" algn="l" rtl="0">
              <a:spcBef>
                <a:spcPts val="0"/>
              </a:spcBef>
              <a:spcAft>
                <a:spcPts val="0"/>
              </a:spcAft>
              <a:buNone/>
            </a:pPr>
            <a:r>
              <a:rPr lang="en-US" sz="1000" dirty="0"/>
              <a:t>NAVEEN BOLLA - 11658937</a:t>
            </a:r>
            <a:endParaRPr sz="600" b="1" i="1" dirty="0">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Visualization Plots</a:t>
            </a:r>
            <a:endParaRPr lang="en-GB" dirty="0"/>
          </a:p>
        </p:txBody>
      </p:sp>
      <p:pic>
        <p:nvPicPr>
          <p:cNvPr id="2" name="Picture 1"/>
          <p:cNvPicPr>
            <a:picLocks noChangeAspect="1"/>
          </p:cNvPicPr>
          <p:nvPr/>
        </p:nvPicPr>
        <p:blipFill>
          <a:blip r:embed="rId3"/>
          <a:stretch>
            <a:fillRect/>
          </a:stretch>
        </p:blipFill>
        <p:spPr>
          <a:xfrm>
            <a:off x="132087" y="1839310"/>
            <a:ext cx="3184381" cy="2178787"/>
          </a:xfrm>
          <a:prstGeom prst="rect">
            <a:avLst/>
          </a:prstGeom>
        </p:spPr>
      </p:pic>
      <p:pic>
        <p:nvPicPr>
          <p:cNvPr id="3" name="Picture 2"/>
          <p:cNvPicPr>
            <a:picLocks noChangeAspect="1"/>
          </p:cNvPicPr>
          <p:nvPr/>
        </p:nvPicPr>
        <p:blipFill>
          <a:blip r:embed="rId4"/>
          <a:stretch>
            <a:fillRect/>
          </a:stretch>
        </p:blipFill>
        <p:spPr>
          <a:xfrm>
            <a:off x="3465019" y="1756605"/>
            <a:ext cx="2461644" cy="2409820"/>
          </a:xfrm>
          <a:prstGeom prst="rect">
            <a:avLst/>
          </a:prstGeom>
        </p:spPr>
      </p:pic>
      <p:pic>
        <p:nvPicPr>
          <p:cNvPr id="4" name="Picture 3"/>
          <p:cNvPicPr>
            <a:picLocks noChangeAspect="1"/>
          </p:cNvPicPr>
          <p:nvPr/>
        </p:nvPicPr>
        <p:blipFill>
          <a:blip r:embed="rId5"/>
          <a:stretch>
            <a:fillRect/>
          </a:stretch>
        </p:blipFill>
        <p:spPr>
          <a:xfrm>
            <a:off x="6075215" y="1723793"/>
            <a:ext cx="3068785" cy="2475444"/>
          </a:xfrm>
          <a:prstGeom prst="rect">
            <a:avLst/>
          </a:prstGeom>
        </p:spPr>
      </p:pic>
    </p:spTree>
    <p:extLst>
      <p:ext uri="{BB962C8B-B14F-4D97-AF65-F5344CB8AC3E}">
        <p14:creationId xmlns:p14="http://schemas.microsoft.com/office/powerpoint/2010/main" val="173484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Visualization Plots</a:t>
            </a:r>
            <a:endParaRPr lang="en-GB" dirty="0"/>
          </a:p>
        </p:txBody>
      </p:sp>
      <p:pic>
        <p:nvPicPr>
          <p:cNvPr id="2" name="Picture 1"/>
          <p:cNvPicPr>
            <a:picLocks noChangeAspect="1"/>
          </p:cNvPicPr>
          <p:nvPr/>
        </p:nvPicPr>
        <p:blipFill>
          <a:blip r:embed="rId3"/>
          <a:stretch>
            <a:fillRect/>
          </a:stretch>
        </p:blipFill>
        <p:spPr>
          <a:xfrm>
            <a:off x="311725" y="1513490"/>
            <a:ext cx="3683430" cy="3513686"/>
          </a:xfrm>
          <a:prstGeom prst="rect">
            <a:avLst/>
          </a:prstGeom>
        </p:spPr>
      </p:pic>
      <p:pic>
        <p:nvPicPr>
          <p:cNvPr id="3" name="Picture 2"/>
          <p:cNvPicPr>
            <a:picLocks noChangeAspect="1"/>
          </p:cNvPicPr>
          <p:nvPr/>
        </p:nvPicPr>
        <p:blipFill>
          <a:blip r:embed="rId4"/>
          <a:stretch>
            <a:fillRect/>
          </a:stretch>
        </p:blipFill>
        <p:spPr>
          <a:xfrm>
            <a:off x="4771722" y="1498354"/>
            <a:ext cx="3321244" cy="3528822"/>
          </a:xfrm>
          <a:prstGeom prst="rect">
            <a:avLst/>
          </a:prstGeom>
        </p:spPr>
      </p:pic>
    </p:spTree>
    <p:extLst>
      <p:ext uri="{BB962C8B-B14F-4D97-AF65-F5344CB8AC3E}">
        <p14:creationId xmlns:p14="http://schemas.microsoft.com/office/powerpoint/2010/main" val="187423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Visualization Plots</a:t>
            </a:r>
            <a:endParaRPr lang="en-GB" dirty="0"/>
          </a:p>
        </p:txBody>
      </p:sp>
      <p:pic>
        <p:nvPicPr>
          <p:cNvPr id="4" name="Picture 3"/>
          <p:cNvPicPr>
            <a:picLocks noChangeAspect="1"/>
          </p:cNvPicPr>
          <p:nvPr/>
        </p:nvPicPr>
        <p:blipFill>
          <a:blip r:embed="rId3"/>
          <a:stretch>
            <a:fillRect/>
          </a:stretch>
        </p:blipFill>
        <p:spPr>
          <a:xfrm>
            <a:off x="623350" y="1546286"/>
            <a:ext cx="3429479" cy="3038899"/>
          </a:xfrm>
          <a:prstGeom prst="rect">
            <a:avLst/>
          </a:prstGeom>
        </p:spPr>
      </p:pic>
      <p:pic>
        <p:nvPicPr>
          <p:cNvPr id="5" name="Picture 4"/>
          <p:cNvPicPr>
            <a:picLocks noChangeAspect="1"/>
          </p:cNvPicPr>
          <p:nvPr/>
        </p:nvPicPr>
        <p:blipFill>
          <a:blip r:embed="rId4"/>
          <a:stretch>
            <a:fillRect/>
          </a:stretch>
        </p:blipFill>
        <p:spPr>
          <a:xfrm>
            <a:off x="4745815" y="1546286"/>
            <a:ext cx="3820116" cy="3086962"/>
          </a:xfrm>
          <a:prstGeom prst="rect">
            <a:avLst/>
          </a:prstGeom>
        </p:spPr>
      </p:pic>
    </p:spTree>
    <p:extLst>
      <p:ext uri="{BB962C8B-B14F-4D97-AF65-F5344CB8AC3E}">
        <p14:creationId xmlns:p14="http://schemas.microsoft.com/office/powerpoint/2010/main" val="1937853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Visualization Plots</a:t>
            </a:r>
            <a:endParaRPr lang="en-GB" dirty="0"/>
          </a:p>
        </p:txBody>
      </p:sp>
      <p:pic>
        <p:nvPicPr>
          <p:cNvPr id="2" name="Picture 1"/>
          <p:cNvPicPr>
            <a:picLocks noChangeAspect="1"/>
          </p:cNvPicPr>
          <p:nvPr/>
        </p:nvPicPr>
        <p:blipFill>
          <a:blip r:embed="rId3"/>
          <a:stretch>
            <a:fillRect/>
          </a:stretch>
        </p:blipFill>
        <p:spPr>
          <a:xfrm>
            <a:off x="311725" y="1476293"/>
            <a:ext cx="2553056" cy="3515216"/>
          </a:xfrm>
          <a:prstGeom prst="rect">
            <a:avLst/>
          </a:prstGeom>
        </p:spPr>
      </p:pic>
      <p:pic>
        <p:nvPicPr>
          <p:cNvPr id="3" name="Picture 2"/>
          <p:cNvPicPr>
            <a:picLocks noChangeAspect="1"/>
          </p:cNvPicPr>
          <p:nvPr/>
        </p:nvPicPr>
        <p:blipFill>
          <a:blip r:embed="rId4"/>
          <a:stretch>
            <a:fillRect/>
          </a:stretch>
        </p:blipFill>
        <p:spPr>
          <a:xfrm>
            <a:off x="3105017" y="1476293"/>
            <a:ext cx="3182452" cy="2128755"/>
          </a:xfrm>
          <a:prstGeom prst="rect">
            <a:avLst/>
          </a:prstGeom>
        </p:spPr>
      </p:pic>
      <p:pic>
        <p:nvPicPr>
          <p:cNvPr id="6" name="Picture 5"/>
          <p:cNvPicPr>
            <a:picLocks noChangeAspect="1"/>
          </p:cNvPicPr>
          <p:nvPr/>
        </p:nvPicPr>
        <p:blipFill>
          <a:blip r:embed="rId5"/>
          <a:stretch>
            <a:fillRect/>
          </a:stretch>
        </p:blipFill>
        <p:spPr>
          <a:xfrm>
            <a:off x="6412637" y="1476293"/>
            <a:ext cx="2570213" cy="2128755"/>
          </a:xfrm>
          <a:prstGeom prst="rect">
            <a:avLst/>
          </a:prstGeom>
        </p:spPr>
      </p:pic>
    </p:spTree>
    <p:extLst>
      <p:ext uri="{BB962C8B-B14F-4D97-AF65-F5344CB8AC3E}">
        <p14:creationId xmlns:p14="http://schemas.microsoft.com/office/powerpoint/2010/main" val="57688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Conclusion</a:t>
            </a:r>
          </a:p>
        </p:txBody>
      </p:sp>
      <p:sp>
        <p:nvSpPr>
          <p:cNvPr id="231" name="Google Shape;231;p34"/>
          <p:cNvSpPr txBox="1">
            <a:spLocks noGrp="1"/>
          </p:cNvSpPr>
          <p:nvPr>
            <p:ph type="body" idx="4294967295"/>
          </p:nvPr>
        </p:nvSpPr>
        <p:spPr>
          <a:xfrm>
            <a:off x="311725" y="1365950"/>
            <a:ext cx="8420100" cy="3337800"/>
          </a:xfrm>
          <a:prstGeom prst="rect">
            <a:avLst/>
          </a:prstGeom>
        </p:spPr>
        <p:txBody>
          <a:bodyPr spcFirstLastPara="1" wrap="square" lIns="91425" tIns="91425" rIns="91425" bIns="91425" anchor="t" anchorCtr="0">
            <a:noAutofit/>
          </a:bodyPr>
          <a:lstStyle/>
          <a:p>
            <a:pPr lvl="0" indent="-317500" algn="just">
              <a:lnSpc>
                <a:spcPct val="150000"/>
              </a:lnSpc>
              <a:buSzPts val="1400"/>
            </a:pPr>
            <a:r>
              <a:rPr lang="en-US" sz="1700" dirty="0">
                <a:latin typeface="Times New Roman" panose="02020603050405020304" pitchFamily="18" charset="0"/>
                <a:cs typeface="Times New Roman" panose="02020603050405020304" pitchFamily="18" charset="0"/>
              </a:rPr>
              <a:t>In Conclusion, we achieved the accuracy which is more than 98% of training accuracy and &gt;97% of validation accuracy and it almost(90%) classified all the images correctly </a:t>
            </a:r>
          </a:p>
          <a:p>
            <a:pPr marL="139700" lvl="0" indent="0" algn="just">
              <a:lnSpc>
                <a:spcPct val="150000"/>
              </a:lnSpc>
              <a:buSzPts val="1400"/>
              <a:buNone/>
            </a:pPr>
            <a:endParaRPr lang="en-US" sz="1700" dirty="0">
              <a:latin typeface="Times New Roman" panose="02020603050405020304" pitchFamily="18" charset="0"/>
              <a:cs typeface="Times New Roman" panose="02020603050405020304" pitchFamily="18" charset="0"/>
            </a:endParaRPr>
          </a:p>
          <a:p>
            <a:pPr lvl="0" indent="-317500" algn="just">
              <a:lnSpc>
                <a:spcPct val="150000"/>
              </a:lnSpc>
              <a:buSzPts val="1400"/>
            </a:pPr>
            <a:r>
              <a:rPr lang="en-US" sz="1700" dirty="0">
                <a:latin typeface="Times New Roman" panose="02020603050405020304" pitchFamily="18" charset="0"/>
                <a:cs typeface="Times New Roman" panose="02020603050405020304" pitchFamily="18" charset="0"/>
              </a:rPr>
              <a:t>Only some categories has been </a:t>
            </a:r>
            <a:r>
              <a:rPr lang="en-US" sz="1700" dirty="0" err="1">
                <a:latin typeface="Times New Roman" panose="02020603050405020304" pitchFamily="18" charset="0"/>
                <a:cs typeface="Times New Roman" panose="02020603050405020304" pitchFamily="18" charset="0"/>
              </a:rPr>
              <a:t>misclassifieds</a:t>
            </a:r>
            <a:r>
              <a:rPr lang="en-US" sz="1700" dirty="0">
                <a:latin typeface="Times New Roman" panose="02020603050405020304" pitchFamily="18" charset="0"/>
                <a:cs typeface="Times New Roman" panose="02020603050405020304" pitchFamily="18" charset="0"/>
              </a:rPr>
              <a:t> and this models is ready to integrate to flask (or) </a:t>
            </a:r>
            <a:r>
              <a:rPr lang="en-US" sz="1700" dirty="0" err="1">
                <a:latin typeface="Times New Roman" panose="02020603050405020304" pitchFamily="18" charset="0"/>
                <a:cs typeface="Times New Roman" panose="02020603050405020304" pitchFamily="18" charset="0"/>
              </a:rPr>
              <a:t>django</a:t>
            </a:r>
            <a:r>
              <a:rPr lang="en-US" sz="1700" dirty="0">
                <a:latin typeface="Times New Roman" panose="02020603050405020304" pitchFamily="18" charset="0"/>
                <a:cs typeface="Times New Roman" panose="02020603050405020304" pitchFamily="18" charset="0"/>
              </a:rPr>
              <a:t> or any backend server and it helps the doctors or any diagnostic persons to classify the </a:t>
            </a:r>
            <a:r>
              <a:rPr lang="en-US" sz="1700" dirty="0" err="1">
                <a:latin typeface="Times New Roman" panose="02020603050405020304" pitchFamily="18" charset="0"/>
                <a:cs typeface="Times New Roman" panose="02020603050405020304" pitchFamily="18" charset="0"/>
              </a:rPr>
              <a:t>realtime</a:t>
            </a:r>
            <a:r>
              <a:rPr lang="en-US" sz="1700" dirty="0">
                <a:latin typeface="Times New Roman" panose="02020603050405020304" pitchFamily="18" charset="0"/>
                <a:cs typeface="Times New Roman" panose="02020603050405020304" pitchFamily="18" charset="0"/>
              </a:rPr>
              <a:t> images.</a:t>
            </a:r>
            <a:endParaRPr sz="17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924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35"/>
        <p:cNvGrpSpPr/>
        <p:nvPr/>
      </p:nvGrpSpPr>
      <p:grpSpPr>
        <a:xfrm>
          <a:off x="0" y="0"/>
          <a:ext cx="0" cy="0"/>
          <a:chOff x="0" y="0"/>
          <a:chExt cx="0" cy="0"/>
        </a:xfrm>
      </p:grpSpPr>
      <p:sp>
        <p:nvSpPr>
          <p:cNvPr id="236" name="Google Shape;236;p35"/>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7" name="Google Shape;237;p3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Recommendations</a:t>
            </a:r>
            <a:endParaRPr lang="en-GB" dirty="0"/>
          </a:p>
        </p:txBody>
      </p:sp>
      <p:sp>
        <p:nvSpPr>
          <p:cNvPr id="238" name="Google Shape;238;p35"/>
          <p:cNvSpPr txBox="1">
            <a:spLocks noGrp="1"/>
          </p:cNvSpPr>
          <p:nvPr>
            <p:ph type="body" idx="4294967295"/>
          </p:nvPr>
        </p:nvSpPr>
        <p:spPr>
          <a:xfrm>
            <a:off x="311725" y="1365950"/>
            <a:ext cx="8420100" cy="3337800"/>
          </a:xfrm>
          <a:prstGeom prst="rect">
            <a:avLst/>
          </a:prstGeom>
        </p:spPr>
        <p:txBody>
          <a:bodyPr spcFirstLastPara="1" wrap="square" lIns="91425" tIns="91425" rIns="91425" bIns="91425" anchor="t" anchorCtr="0">
            <a:noAutofit/>
          </a:bodyPr>
          <a:lstStyle/>
          <a:p>
            <a:pPr marL="0" lvl="0" indent="0" algn="just">
              <a:lnSpc>
                <a:spcPct val="150000"/>
              </a:lnSpc>
              <a:buNone/>
            </a:pPr>
            <a:r>
              <a:rPr lang="en-US" sz="1600" dirty="0">
                <a:latin typeface="Times New Roman" panose="02020603050405020304" pitchFamily="18" charset="0"/>
                <a:cs typeface="Times New Roman" panose="02020603050405020304" pitchFamily="18" charset="0"/>
              </a:rPr>
              <a:t>1.While using the HAM10000 dataset, it provides almost &gt;10000 images of the skin cancer and we can combine some more benchmark datasets which improves the models accuracy while classification. </a:t>
            </a:r>
          </a:p>
          <a:p>
            <a:pPr marL="0" lvl="0" indent="0" algn="just">
              <a:lnSpc>
                <a:spcPct val="150000"/>
              </a:lnSpc>
              <a:buNone/>
            </a:pPr>
            <a:r>
              <a:rPr lang="en-US" sz="1600" dirty="0">
                <a:latin typeface="Times New Roman" panose="02020603050405020304" pitchFamily="18" charset="0"/>
                <a:cs typeface="Times New Roman" panose="02020603050405020304" pitchFamily="18" charset="0"/>
              </a:rPr>
              <a:t>2. By </a:t>
            </a:r>
            <a:r>
              <a:rPr lang="en-US" sz="1600" dirty="0" err="1">
                <a:latin typeface="Times New Roman" panose="02020603050405020304" pitchFamily="18" charset="0"/>
                <a:cs typeface="Times New Roman" panose="02020603050405020304" pitchFamily="18" charset="0"/>
              </a:rPr>
              <a:t>Collaborting</a:t>
            </a:r>
            <a:r>
              <a:rPr lang="en-US" sz="1600" dirty="0">
                <a:latin typeface="Times New Roman" panose="02020603050405020304" pitchFamily="18" charset="0"/>
                <a:cs typeface="Times New Roman" panose="02020603050405020304" pitchFamily="18" charset="0"/>
              </a:rPr>
              <a:t> with some Hospitals and We can collect the real time data from the hospitals it self so that after training the model with real time images so that we can improve the model robustness and accuracy </a:t>
            </a:r>
          </a:p>
          <a:p>
            <a:pPr marL="0" lvl="0" indent="0" algn="just">
              <a:lnSpc>
                <a:spcPct val="150000"/>
              </a:lnSpc>
              <a:buNone/>
            </a:pPr>
            <a:r>
              <a:rPr lang="en-US" sz="1600" dirty="0">
                <a:latin typeface="Times New Roman" panose="02020603050405020304" pitchFamily="18" charset="0"/>
                <a:cs typeface="Times New Roman" panose="02020603050405020304" pitchFamily="18" charset="0"/>
              </a:rPr>
              <a:t>3. Data Augmentation or Image Augmentation can be used to increase the Volume of data so that it can prevent </a:t>
            </a:r>
            <a:r>
              <a:rPr lang="en-US" sz="1600" dirty="0" err="1">
                <a:latin typeface="Times New Roman" panose="02020603050405020304" pitchFamily="18" charset="0"/>
                <a:cs typeface="Times New Roman" panose="02020603050405020304" pitchFamily="18" charset="0"/>
              </a:rPr>
              <a:t>underfitting</a:t>
            </a:r>
            <a:r>
              <a:rPr lang="en-US" sz="1600" dirty="0">
                <a:latin typeface="Times New Roman" panose="02020603050405020304" pitchFamily="18" charset="0"/>
                <a:cs typeface="Times New Roman" panose="02020603050405020304" pitchFamily="18" charset="0"/>
              </a:rPr>
              <a:t> problem so that it can make good predictions </a:t>
            </a:r>
          </a:p>
          <a:p>
            <a:pPr marL="0" lvl="0" indent="0" algn="just">
              <a:lnSpc>
                <a:spcPct val="150000"/>
              </a:lnSpc>
              <a:buNone/>
            </a:pPr>
            <a:r>
              <a:rPr lang="en-US" sz="1600" dirty="0">
                <a:latin typeface="Times New Roman" panose="02020603050405020304" pitchFamily="18" charset="0"/>
                <a:cs typeface="Times New Roman" panose="02020603050405020304" pitchFamily="18" charset="0"/>
              </a:rPr>
              <a:t>4. We can improve the model by using some complex predefined models </a:t>
            </a:r>
            <a:r>
              <a:rPr lang="en-US" sz="1600" dirty="0" err="1">
                <a:latin typeface="Times New Roman" panose="02020603050405020304" pitchFamily="18" charset="0"/>
                <a:cs typeface="Times New Roman" panose="02020603050405020304" pitchFamily="18" charset="0"/>
              </a:rPr>
              <a:t>Resnet</a:t>
            </a:r>
            <a:r>
              <a:rPr lang="en-US" sz="1600" dirty="0">
                <a:latin typeface="Times New Roman" panose="02020603050405020304" pitchFamily="18" charset="0"/>
                <a:cs typeface="Times New Roman" panose="02020603050405020304" pitchFamily="18" charset="0"/>
              </a:rPr>
              <a:t> , Mobile Net or Capsule Networks </a:t>
            </a:r>
          </a:p>
          <a:p>
            <a:pPr marL="0" lvl="0" indent="0" algn="just">
              <a:lnSpc>
                <a:spcPct val="150000"/>
              </a:lnSpc>
              <a:buNone/>
            </a:pPr>
            <a:r>
              <a:rPr lang="en-US" sz="1600" dirty="0">
                <a:latin typeface="Times New Roman" panose="02020603050405020304" pitchFamily="18" charset="0"/>
                <a:cs typeface="Times New Roman" panose="02020603050405020304" pitchFamily="18" charset="0"/>
              </a:rPr>
              <a:t>5. By </a:t>
            </a:r>
            <a:r>
              <a:rPr lang="en-US" sz="1600" dirty="0" err="1">
                <a:latin typeface="Times New Roman" panose="02020603050405020304" pitchFamily="18" charset="0"/>
                <a:cs typeface="Times New Roman" panose="02020603050405020304" pitchFamily="18" charset="0"/>
              </a:rPr>
              <a:t>integerating</a:t>
            </a:r>
            <a:r>
              <a:rPr lang="en-US" sz="1600" dirty="0">
                <a:latin typeface="Times New Roman" panose="02020603050405020304" pitchFamily="18" charset="0"/>
                <a:cs typeface="Times New Roman" panose="02020603050405020304" pitchFamily="18" charset="0"/>
              </a:rPr>
              <a:t> the h5 to any UI with the help of Flask or Django Backend Server</a:t>
            </a:r>
            <a:endParaRPr lang="en-GB" sz="16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2"/>
        <p:cNvGrpSpPr/>
        <p:nvPr/>
      </p:nvGrpSpPr>
      <p:grpSpPr>
        <a:xfrm>
          <a:off x="0" y="0"/>
          <a:ext cx="0" cy="0"/>
          <a:chOff x="0" y="0"/>
          <a:chExt cx="0" cy="0"/>
        </a:xfrm>
      </p:grpSpPr>
      <p:sp>
        <p:nvSpPr>
          <p:cNvPr id="213" name="Google Shape;213;p32"/>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14" name="Google Shape;214;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INTRODUCTION</a:t>
            </a:r>
          </a:p>
        </p:txBody>
      </p:sp>
      <p:sp>
        <p:nvSpPr>
          <p:cNvPr id="215" name="Google Shape;215;p32"/>
          <p:cNvSpPr txBox="1">
            <a:spLocks noGrp="1"/>
          </p:cNvSpPr>
          <p:nvPr>
            <p:ph type="body" idx="4294967295"/>
          </p:nvPr>
        </p:nvSpPr>
        <p:spPr>
          <a:xfrm>
            <a:off x="311725" y="1365950"/>
            <a:ext cx="8420100" cy="1484700"/>
          </a:xfrm>
          <a:prstGeom prst="rect">
            <a:avLst/>
          </a:prstGeom>
        </p:spPr>
        <p:txBody>
          <a:bodyPr spcFirstLastPara="1" wrap="square" lIns="91425" tIns="91425" rIns="91425" bIns="91425" anchor="t" anchorCtr="0">
            <a:noAutofit/>
          </a:bodyPr>
          <a:lstStyle/>
          <a:p>
            <a:pPr marL="285750" indent="-285750" algn="just">
              <a:lnSpc>
                <a:spcPct val="105000"/>
              </a:lnSpc>
              <a:spcBef>
                <a:spcPts val="1200"/>
              </a:spcBef>
              <a:spcAft>
                <a:spcPts val="1200"/>
              </a:spcAft>
            </a:pPr>
            <a:r>
              <a:rPr lang="en-US" sz="1700" dirty="0">
                <a:latin typeface="Times New Roman" panose="02020603050405020304" pitchFamily="18" charset="0"/>
                <a:cs typeface="Times New Roman" panose="02020603050405020304" pitchFamily="18" charset="0"/>
              </a:rPr>
              <a:t>Artificial Intelligence can be implemented through machine learning and deep learning methodologies, considering this, using CNNs it can be used in diagnosing diseases, including skin cancer. CNNs are trained by using a large data-set of images. These data sets that will improve their ability to detect disease patterns. </a:t>
            </a:r>
          </a:p>
          <a:p>
            <a:pPr marL="285750" indent="-285750" algn="just">
              <a:lnSpc>
                <a:spcPct val="105000"/>
              </a:lnSpc>
              <a:spcBef>
                <a:spcPts val="1200"/>
              </a:spcBef>
              <a:spcAft>
                <a:spcPts val="1200"/>
              </a:spcAft>
            </a:pPr>
            <a:r>
              <a:rPr lang="en-US" sz="1700" dirty="0">
                <a:latin typeface="Times New Roman" panose="02020603050405020304" pitchFamily="18" charset="0"/>
                <a:cs typeface="Times New Roman" panose="02020603050405020304" pitchFamily="18" charset="0"/>
              </a:rPr>
              <a:t>The project aims at using CNNs for detection of skin cancer from images that is based on the HAM10000 dataset, which comprises over 10,000 clinical images. This approach aims to make use of the image classification functionality of CNNs to advance diagnostic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12"/>
        <p:cNvGrpSpPr/>
        <p:nvPr/>
      </p:nvGrpSpPr>
      <p:grpSpPr>
        <a:xfrm>
          <a:off x="0" y="0"/>
          <a:ext cx="0" cy="0"/>
          <a:chOff x="0" y="0"/>
          <a:chExt cx="0" cy="0"/>
        </a:xfrm>
      </p:grpSpPr>
      <p:sp>
        <p:nvSpPr>
          <p:cNvPr id="213" name="Google Shape;213;p32"/>
          <p:cNvSpPr txBox="1"/>
          <p:nvPr/>
        </p:nvSpPr>
        <p:spPr>
          <a:xfrm>
            <a:off x="609496" y="244670"/>
            <a:ext cx="8359500" cy="9848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dirty="0">
              <a:solidFill>
                <a:schemeClr val="bg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US" sz="2800" b="1" dirty="0">
                <a:solidFill>
                  <a:schemeClr val="bg1"/>
                </a:solidFill>
                <a:latin typeface="Merriweather" panose="00000500000000000000" pitchFamily="2" charset="0"/>
                <a:ea typeface="Roboto" panose="02000000000000000000"/>
                <a:cs typeface="Roboto" panose="02000000000000000000"/>
                <a:sym typeface="Roboto" panose="02000000000000000000"/>
              </a:rPr>
              <a:t>INTRODUCTION</a:t>
            </a:r>
            <a:endParaRPr sz="2800" b="1" dirty="0">
              <a:solidFill>
                <a:schemeClr val="bg1"/>
              </a:solidFill>
              <a:latin typeface="Merriweather" panose="00000500000000000000" pitchFamily="2" charset="0"/>
              <a:ea typeface="Roboto" panose="02000000000000000000"/>
              <a:cs typeface="Roboto" panose="02000000000000000000"/>
              <a:sym typeface="Roboto" panose="02000000000000000000"/>
            </a:endParaRPr>
          </a:p>
        </p:txBody>
      </p:sp>
      <p:sp>
        <p:nvSpPr>
          <p:cNvPr id="215" name="Google Shape;215;p32"/>
          <p:cNvSpPr txBox="1">
            <a:spLocks noGrp="1"/>
          </p:cNvSpPr>
          <p:nvPr>
            <p:ph type="body" idx="4294967295"/>
          </p:nvPr>
        </p:nvSpPr>
        <p:spPr>
          <a:xfrm>
            <a:off x="311725" y="1365950"/>
            <a:ext cx="8420100" cy="1484700"/>
          </a:xfrm>
          <a:prstGeom prst="rect">
            <a:avLst/>
          </a:prstGeom>
        </p:spPr>
        <p:txBody>
          <a:bodyPr spcFirstLastPara="1" wrap="square" lIns="91425" tIns="91425" rIns="91425" bIns="91425" anchor="t" anchorCtr="0">
            <a:noAutofit/>
          </a:bodyPr>
          <a:lstStyle/>
          <a:p>
            <a:pPr marL="285750" indent="-285750" algn="just">
              <a:lnSpc>
                <a:spcPct val="105000"/>
              </a:lnSpc>
              <a:spcBef>
                <a:spcPts val="1200"/>
              </a:spcBef>
              <a:spcAft>
                <a:spcPts val="1200"/>
              </a:spcAft>
            </a:pPr>
            <a:r>
              <a:rPr lang="en-US" sz="1700" dirty="0">
                <a:latin typeface="Times New Roman" panose="02020603050405020304" pitchFamily="18" charset="0"/>
                <a:cs typeface="Times New Roman" panose="02020603050405020304" pitchFamily="18" charset="0"/>
              </a:rPr>
              <a:t>The system aims to attain more than 80% precision in skin cancer diagnosis, minimization of errors in predictions. Preliminary results suggest that this method surpasses previous methods in effectiveness that may offer better foundation for clinical settings.</a:t>
            </a:r>
          </a:p>
        </p:txBody>
      </p:sp>
    </p:spTree>
    <p:extLst>
      <p:ext uri="{BB962C8B-B14F-4D97-AF65-F5344CB8AC3E}">
        <p14:creationId xmlns:p14="http://schemas.microsoft.com/office/powerpoint/2010/main" val="1306918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0"/>
        <p:cNvGrpSpPr/>
        <p:nvPr/>
      </p:nvGrpSpPr>
      <p:grpSpPr>
        <a:xfrm>
          <a:off x="0" y="0"/>
          <a:ext cx="0" cy="0"/>
          <a:chOff x="0" y="0"/>
          <a:chExt cx="0" cy="0"/>
        </a:xfrm>
      </p:grpSpPr>
      <p:sp>
        <p:nvSpPr>
          <p:cNvPr id="221" name="Google Shape;221;p33"/>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dirty="0">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dirty="0">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22" name="Google Shape;222;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Abstract</a:t>
            </a:r>
          </a:p>
        </p:txBody>
      </p:sp>
      <p:graphicFrame>
        <p:nvGraphicFramePr>
          <p:cNvPr id="225" name="Google Shape;223;p33">
            <a:extLst>
              <a:ext uri="{FF2B5EF4-FFF2-40B4-BE49-F238E27FC236}">
                <a16:creationId xmlns:a16="http://schemas.microsoft.com/office/drawing/2014/main" id="{B97DEDC3-824E-1A06-AA4B-19132876466D}"/>
              </a:ext>
            </a:extLst>
          </p:cNvPr>
          <p:cNvGraphicFramePr/>
          <p:nvPr/>
        </p:nvGraphicFramePr>
        <p:xfrm>
          <a:off x="-262759" y="1365950"/>
          <a:ext cx="8994584" cy="333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0"/>
        <p:cNvGrpSpPr/>
        <p:nvPr/>
      </p:nvGrpSpPr>
      <p:grpSpPr>
        <a:xfrm>
          <a:off x="0" y="0"/>
          <a:ext cx="0" cy="0"/>
          <a:chOff x="0" y="0"/>
          <a:chExt cx="0" cy="0"/>
        </a:xfrm>
      </p:grpSpPr>
      <p:sp useBgFill="1">
        <p:nvSpPr>
          <p:cNvPr id="255" name="Rectangle 25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Google Shape;221;p33"/>
          <p:cNvSpPr txBox="1"/>
          <p:nvPr/>
        </p:nvSpPr>
        <p:spPr>
          <a:xfrm>
            <a:off x="630936" y="320040"/>
            <a:ext cx="7879842" cy="143935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4500" kern="1200">
                <a:solidFill>
                  <a:schemeClr val="tx1"/>
                </a:solidFill>
                <a:latin typeface="+mj-lt"/>
                <a:ea typeface="+mj-ea"/>
                <a:cs typeface="+mj-cs"/>
              </a:rPr>
              <a:t>Abstract</a:t>
            </a:r>
            <a:endParaRPr lang="en-US" sz="4500" b="1" kern="1200">
              <a:solidFill>
                <a:schemeClr val="tx1"/>
              </a:solidFill>
              <a:latin typeface="+mj-lt"/>
              <a:ea typeface="+mj-ea"/>
              <a:cs typeface="+mj-cs"/>
              <a:sym typeface="Roboto" panose="02000000000000000000"/>
            </a:endParaRPr>
          </a:p>
        </p:txBody>
      </p:sp>
      <p:sp>
        <p:nvSpPr>
          <p:cNvPr id="256" name="Rectangle 25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2174945"/>
            <a:ext cx="7838694"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7" name="Rectangle 25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2082023"/>
            <a:ext cx="1405092" cy="1028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3" name="Google Shape;223;p33"/>
          <p:cNvSpPr txBox="1">
            <a:spLocks noGrp="1"/>
          </p:cNvSpPr>
          <p:nvPr>
            <p:ph type="body" idx="4294967295"/>
          </p:nvPr>
        </p:nvSpPr>
        <p:spPr>
          <a:xfrm>
            <a:off x="630936" y="2502951"/>
            <a:ext cx="7882128" cy="2179265"/>
          </a:xfrm>
          <a:prstGeom prst="rect">
            <a:avLst/>
          </a:prstGeom>
        </p:spPr>
        <p:txBody>
          <a:bodyPr spcFirstLastPara="1" vert="horz" lIns="91440" tIns="45720" rIns="91440" bIns="45720" rtlCol="0" anchorCtr="0">
            <a:normAutofit/>
          </a:bodyPr>
          <a:lstStyle/>
          <a:p>
            <a:pPr marL="742950" indent="-228600">
              <a:lnSpc>
                <a:spcPct val="90000"/>
              </a:lnSpc>
              <a:spcBef>
                <a:spcPts val="1200"/>
              </a:spcBef>
              <a:spcAft>
                <a:spcPts val="1200"/>
              </a:spcAft>
              <a:buFont typeface="Arial" panose="020B0604020202020204" pitchFamily="34" charset="0"/>
              <a:buChar char="•"/>
            </a:pPr>
            <a:r>
              <a:rPr lang="en-US" sz="1700" kern="1200">
                <a:solidFill>
                  <a:schemeClr val="tx1"/>
                </a:solidFill>
                <a:latin typeface="+mn-lt"/>
                <a:ea typeface="+mn-ea"/>
                <a:cs typeface="+mn-cs"/>
              </a:rPr>
              <a:t>During this process the evaluation results reveal that the proposed CNN model outperforms the existing strategies, mostly by delivering significantly higherreturns. The advanced accuracy and minimum probabilities of mistakes assist to dermatologists a lot in the fast and correct skin cancer identification guarantees by reducing the reliance on the common diagnostic ways which usually have the flaw human error.</a:t>
            </a:r>
          </a:p>
          <a:p>
            <a:pPr marL="742950" indent="-228600">
              <a:lnSpc>
                <a:spcPct val="90000"/>
              </a:lnSpc>
              <a:spcBef>
                <a:spcPts val="1200"/>
              </a:spcBef>
              <a:spcAft>
                <a:spcPts val="1200"/>
              </a:spcAft>
              <a:buFont typeface="Arial" panose="020B0604020202020204" pitchFamily="34" charset="0"/>
              <a:buChar char="•"/>
            </a:pPr>
            <a:endParaRPr lang="en-US" sz="1700" kern="1200">
              <a:solidFill>
                <a:schemeClr val="tx1"/>
              </a:solidFill>
              <a:latin typeface="+mn-lt"/>
              <a:ea typeface="+mn-ea"/>
              <a:cs typeface="+mn-cs"/>
            </a:endParaRPr>
          </a:p>
          <a:p>
            <a:pPr marL="742950" indent="-228600">
              <a:lnSpc>
                <a:spcPct val="90000"/>
              </a:lnSpc>
              <a:spcBef>
                <a:spcPts val="1200"/>
              </a:spcBef>
              <a:spcAft>
                <a:spcPts val="1200"/>
              </a:spcAft>
              <a:buFont typeface="Arial" panose="020B0604020202020204" pitchFamily="34" charset="0"/>
              <a:buChar char="•"/>
            </a:pPr>
            <a:endParaRPr lang="en-US" sz="1700" kern="1200">
              <a:solidFill>
                <a:schemeClr val="tx1"/>
              </a:solidFill>
              <a:latin typeface="+mn-lt"/>
              <a:ea typeface="+mn-ea"/>
              <a:cs typeface="+mn-cs"/>
            </a:endParaRPr>
          </a:p>
        </p:txBody>
      </p:sp>
    </p:spTree>
    <p:extLst>
      <p:ext uri="{BB962C8B-B14F-4D97-AF65-F5344CB8AC3E}">
        <p14:creationId xmlns:p14="http://schemas.microsoft.com/office/powerpoint/2010/main" val="85420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0"/>
        <p:cNvGrpSpPr/>
        <p:nvPr/>
      </p:nvGrpSpPr>
      <p:grpSpPr>
        <a:xfrm>
          <a:off x="0" y="0"/>
          <a:ext cx="0" cy="0"/>
          <a:chOff x="0" y="0"/>
          <a:chExt cx="0" cy="0"/>
        </a:xfrm>
      </p:grpSpPr>
      <p:sp>
        <p:nvSpPr>
          <p:cNvPr id="221" name="Google Shape;221;p33"/>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22" name="Google Shape;222;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Methodology </a:t>
            </a:r>
            <a:endParaRPr lang="en-GB" dirty="0"/>
          </a:p>
        </p:txBody>
      </p:sp>
      <p:graphicFrame>
        <p:nvGraphicFramePr>
          <p:cNvPr id="225" name="Google Shape;223;p33">
            <a:extLst>
              <a:ext uri="{FF2B5EF4-FFF2-40B4-BE49-F238E27FC236}">
                <a16:creationId xmlns:a16="http://schemas.microsoft.com/office/drawing/2014/main" id="{06997313-763F-D12A-7355-E21BBD38E673}"/>
              </a:ext>
            </a:extLst>
          </p:cNvPr>
          <p:cNvGraphicFramePr/>
          <p:nvPr>
            <p:extLst>
              <p:ext uri="{D42A27DB-BD31-4B8C-83A1-F6EECF244321}">
                <p14:modId xmlns:p14="http://schemas.microsoft.com/office/powerpoint/2010/main" val="614316758"/>
              </p:ext>
            </p:extLst>
          </p:nvPr>
        </p:nvGraphicFramePr>
        <p:xfrm>
          <a:off x="-262759" y="1365950"/>
          <a:ext cx="8994584" cy="333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7363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0"/>
        <p:cNvGrpSpPr/>
        <p:nvPr/>
      </p:nvGrpSpPr>
      <p:grpSpPr>
        <a:xfrm>
          <a:off x="0" y="0"/>
          <a:ext cx="0" cy="0"/>
          <a:chOff x="0" y="0"/>
          <a:chExt cx="0" cy="0"/>
        </a:xfrm>
      </p:grpSpPr>
      <p:sp>
        <p:nvSpPr>
          <p:cNvPr id="221" name="Google Shape;221;p33"/>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22" name="Google Shape;222;p3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Methodology </a:t>
            </a:r>
            <a:endParaRPr lang="en-GB" dirty="0"/>
          </a:p>
        </p:txBody>
      </p:sp>
      <p:graphicFrame>
        <p:nvGraphicFramePr>
          <p:cNvPr id="225" name="Google Shape;223;p33">
            <a:extLst>
              <a:ext uri="{FF2B5EF4-FFF2-40B4-BE49-F238E27FC236}">
                <a16:creationId xmlns:a16="http://schemas.microsoft.com/office/drawing/2014/main" id="{F1070E43-2D2A-BEC6-100D-4ECBEA6EF5F4}"/>
              </a:ext>
            </a:extLst>
          </p:cNvPr>
          <p:cNvGraphicFramePr/>
          <p:nvPr>
            <p:extLst>
              <p:ext uri="{D42A27DB-BD31-4B8C-83A1-F6EECF244321}">
                <p14:modId xmlns:p14="http://schemas.microsoft.com/office/powerpoint/2010/main" val="2100474701"/>
              </p:ext>
            </p:extLst>
          </p:nvPr>
        </p:nvGraphicFramePr>
        <p:xfrm>
          <a:off x="-262759" y="1365950"/>
          <a:ext cx="8994584" cy="333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253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Tools &amp; </a:t>
            </a:r>
            <a:r>
              <a:rPr lang="en-US" dirty="0"/>
              <a:t>Techniques </a:t>
            </a:r>
            <a:endParaRPr lang="en-GB" dirty="0"/>
          </a:p>
        </p:txBody>
      </p:sp>
      <p:graphicFrame>
        <p:nvGraphicFramePr>
          <p:cNvPr id="233" name="Google Shape;231;p34">
            <a:extLst>
              <a:ext uri="{FF2B5EF4-FFF2-40B4-BE49-F238E27FC236}">
                <a16:creationId xmlns:a16="http://schemas.microsoft.com/office/drawing/2014/main" id="{B30B902C-50D5-988E-ABFE-E1BB53CB489A}"/>
              </a:ext>
            </a:extLst>
          </p:cNvPr>
          <p:cNvGraphicFramePr/>
          <p:nvPr>
            <p:extLst>
              <p:ext uri="{D42A27DB-BD31-4B8C-83A1-F6EECF244321}">
                <p14:modId xmlns:p14="http://schemas.microsoft.com/office/powerpoint/2010/main" val="1308285906"/>
              </p:ext>
            </p:extLst>
          </p:nvPr>
        </p:nvGraphicFramePr>
        <p:xfrm>
          <a:off x="311725" y="1365950"/>
          <a:ext cx="8420100" cy="333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302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sp>
        <p:nvSpPr>
          <p:cNvPr id="229" name="Google Shape;229;p34"/>
          <p:cNvSpPr txBox="1"/>
          <p:nvPr/>
        </p:nvSpPr>
        <p:spPr>
          <a:xfrm>
            <a:off x="623350" y="487125"/>
            <a:ext cx="83595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500" b="1">
              <a:solidFill>
                <a:schemeClr val="accent1"/>
              </a:solidFill>
              <a:latin typeface="Roboto" panose="02000000000000000000"/>
              <a:ea typeface="Roboto" panose="02000000000000000000"/>
              <a:cs typeface="Roboto" panose="02000000000000000000"/>
              <a:sym typeface="Roboto" panose="02000000000000000000"/>
            </a:endParaRPr>
          </a:p>
        </p:txBody>
      </p:sp>
      <p:sp>
        <p:nvSpPr>
          <p:cNvPr id="230" name="Google Shape;230;p3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Coding Phase </a:t>
            </a:r>
          </a:p>
        </p:txBody>
      </p:sp>
      <p:sp>
        <p:nvSpPr>
          <p:cNvPr id="231" name="Google Shape;231;p34"/>
          <p:cNvSpPr txBox="1">
            <a:spLocks noGrp="1"/>
          </p:cNvSpPr>
          <p:nvPr>
            <p:ph type="body" idx="4294967295"/>
          </p:nvPr>
        </p:nvSpPr>
        <p:spPr>
          <a:xfrm>
            <a:off x="311725" y="1365950"/>
            <a:ext cx="8420100" cy="483871"/>
          </a:xfrm>
          <a:prstGeom prst="rect">
            <a:avLst/>
          </a:prstGeom>
        </p:spPr>
        <p:txBody>
          <a:bodyPr spcFirstLastPara="1" wrap="square" lIns="91425" tIns="91425" rIns="91425" bIns="91425" anchor="t" anchorCtr="0">
            <a:noAutofit/>
          </a:bodyPr>
          <a:lstStyle/>
          <a:p>
            <a:pPr marL="139700" lvl="0" indent="0" algn="just">
              <a:lnSpc>
                <a:spcPct val="150000"/>
              </a:lnSpc>
              <a:buSzPts val="1400"/>
              <a:buNone/>
            </a:pPr>
            <a:r>
              <a:rPr lang="en-US" sz="1400" dirty="0">
                <a:solidFill>
                  <a:schemeClr val="tx1"/>
                </a:solidFill>
                <a:latin typeface="Times New Roman" panose="02020603050405020304" pitchFamily="18" charset="0"/>
                <a:cs typeface="Times New Roman" panose="02020603050405020304" pitchFamily="18" charset="0"/>
              </a:rPr>
              <a:t>1. Displaying the first five rows of the dataset</a:t>
            </a:r>
            <a:endParaRPr sz="1400" dirty="0">
              <a:solidFill>
                <a:schemeClr val="tx1"/>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44229" y="1849821"/>
            <a:ext cx="3975219" cy="1322465"/>
          </a:xfrm>
          <a:prstGeom prst="rect">
            <a:avLst/>
          </a:prstGeom>
        </p:spPr>
      </p:pic>
      <p:sp>
        <p:nvSpPr>
          <p:cNvPr id="6" name="Google Shape;231;p34"/>
          <p:cNvSpPr txBox="1">
            <a:spLocks/>
          </p:cNvSpPr>
          <p:nvPr/>
        </p:nvSpPr>
        <p:spPr>
          <a:xfrm>
            <a:off x="309398" y="3172286"/>
            <a:ext cx="8420100" cy="483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dk2"/>
              </a:buClr>
              <a:buSzPts val="1300"/>
              <a:buFont typeface="Roboto" panose="02000000000000000000"/>
              <a:buChar char="●"/>
              <a:defRPr sz="1300" b="0" i="0" u="none" strike="noStrike" cap="none">
                <a:solidFill>
                  <a:schemeClr val="dk2"/>
                </a:solidFill>
                <a:latin typeface="Roboto" panose="02000000000000000000"/>
                <a:ea typeface="Roboto" panose="02000000000000000000"/>
                <a:cs typeface="Roboto" panose="02000000000000000000"/>
                <a:sym typeface="Roboto" panose="02000000000000000000"/>
              </a:defRPr>
            </a:lvl1pPr>
            <a:lvl2pPr marL="914400" marR="0" lvl="1"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2pPr>
            <a:lvl3pPr marL="1371600" marR="0" lvl="2"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3pPr>
            <a:lvl4pPr marL="1828800" marR="0" lvl="3"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4pPr>
            <a:lvl5pPr marL="2286000" marR="0" lvl="4"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5pPr>
            <a:lvl6pPr marL="2743200" marR="0" lvl="5"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6pPr>
            <a:lvl7pPr marL="3200400" marR="0" lvl="6"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7pPr>
            <a:lvl8pPr marL="3657600" marR="0" lvl="7"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8pPr>
            <a:lvl9pPr marL="4114800" marR="0" lvl="8" indent="-298450" algn="l" rtl="0">
              <a:lnSpc>
                <a:spcPct val="115000"/>
              </a:lnSpc>
              <a:spcBef>
                <a:spcPts val="0"/>
              </a:spcBef>
              <a:spcAft>
                <a:spcPts val="0"/>
              </a:spcAft>
              <a:buClr>
                <a:schemeClr val="dk2"/>
              </a:buClr>
              <a:buSzPts val="1100"/>
              <a:buFont typeface="Roboto" panose="02000000000000000000"/>
              <a:buChar char="■"/>
              <a:defRPr sz="1100" b="0" i="0" u="none" strike="noStrike" cap="none">
                <a:solidFill>
                  <a:schemeClr val="dk2"/>
                </a:solidFill>
                <a:latin typeface="Roboto" panose="02000000000000000000"/>
                <a:ea typeface="Roboto" panose="02000000000000000000"/>
                <a:cs typeface="Roboto" panose="02000000000000000000"/>
                <a:sym typeface="Roboto" panose="02000000000000000000"/>
              </a:defRPr>
            </a:lvl9pPr>
          </a:lstStyle>
          <a:p>
            <a:pPr marL="139700" indent="0" algn="just">
              <a:lnSpc>
                <a:spcPct val="150000"/>
              </a:lnSpc>
              <a:buSzPts val="1400"/>
              <a:buFont typeface="Roboto" panose="02000000000000000000"/>
              <a:buNone/>
            </a:pPr>
            <a:r>
              <a:rPr lang="en-US" sz="1400" dirty="0">
                <a:solidFill>
                  <a:schemeClr val="tx1"/>
                </a:solidFill>
                <a:latin typeface="Times New Roman" panose="02020603050405020304" pitchFamily="18" charset="0"/>
                <a:cs typeface="Times New Roman" panose="02020603050405020304" pitchFamily="18" charset="0"/>
              </a:rPr>
              <a:t>2. Sample images of the HAM10000 dataset</a:t>
            </a:r>
          </a:p>
        </p:txBody>
      </p:sp>
      <p:pic>
        <p:nvPicPr>
          <p:cNvPr id="3" name="Picture 2"/>
          <p:cNvPicPr>
            <a:picLocks noChangeAspect="1"/>
          </p:cNvPicPr>
          <p:nvPr/>
        </p:nvPicPr>
        <p:blipFill>
          <a:blip r:embed="rId4"/>
          <a:stretch>
            <a:fillRect/>
          </a:stretch>
        </p:blipFill>
        <p:spPr>
          <a:xfrm>
            <a:off x="623350" y="3656157"/>
            <a:ext cx="2109340" cy="1432848"/>
          </a:xfrm>
          <a:prstGeom prst="rect">
            <a:avLst/>
          </a:prstGeom>
        </p:spPr>
      </p:pic>
      <p:pic>
        <p:nvPicPr>
          <p:cNvPr id="4" name="Picture 3"/>
          <p:cNvPicPr>
            <a:picLocks noChangeAspect="1"/>
          </p:cNvPicPr>
          <p:nvPr/>
        </p:nvPicPr>
        <p:blipFill>
          <a:blip r:embed="rId5"/>
          <a:stretch>
            <a:fillRect/>
          </a:stretch>
        </p:blipFill>
        <p:spPr>
          <a:xfrm>
            <a:off x="2809744" y="3656156"/>
            <a:ext cx="2162966" cy="1487343"/>
          </a:xfrm>
          <a:prstGeom prst="rect">
            <a:avLst/>
          </a:prstGeom>
        </p:spPr>
      </p:pic>
    </p:spTree>
    <p:extLst>
      <p:ext uri="{BB962C8B-B14F-4D97-AF65-F5344CB8AC3E}">
        <p14:creationId xmlns:p14="http://schemas.microsoft.com/office/powerpoint/2010/main" val="3784300949"/>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946</Words>
  <Application>Microsoft Office PowerPoint</Application>
  <PresentationFormat>On-screen Show (16:9)</PresentationFormat>
  <Paragraphs>48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Merriweather</vt:lpstr>
      <vt:lpstr>Roboto</vt:lpstr>
      <vt:lpstr>Times New Roman</vt:lpstr>
      <vt:lpstr>Arial</vt:lpstr>
      <vt:lpstr>Paradigm</vt:lpstr>
      <vt:lpstr>PowerPoint Presentation</vt:lpstr>
      <vt:lpstr>INTRODUCTION</vt:lpstr>
      <vt:lpstr>PowerPoint Presentation</vt:lpstr>
      <vt:lpstr>Abstract</vt:lpstr>
      <vt:lpstr>PowerPoint Presentation</vt:lpstr>
      <vt:lpstr>Methodology </vt:lpstr>
      <vt:lpstr>Methodology </vt:lpstr>
      <vt:lpstr>Tools &amp; Techniques </vt:lpstr>
      <vt:lpstr>Coding Phase </vt:lpstr>
      <vt:lpstr>Visualization Plots</vt:lpstr>
      <vt:lpstr>Visualization Plots</vt:lpstr>
      <vt:lpstr>Visualization Plots</vt:lpstr>
      <vt:lpstr>Visualization Plots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 Kumar</dc:creator>
  <cp:lastModifiedBy>Abjal Hussain Shaik</cp:lastModifiedBy>
  <cp:revision>34</cp:revision>
  <dcterms:created xsi:type="dcterms:W3CDTF">2023-02-09T08:18:43Z</dcterms:created>
  <dcterms:modified xsi:type="dcterms:W3CDTF">2025-06-10T23:17:10Z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52C2B43DDE1548699F61D012D7139DA2</vt:lpwstr>
  </property>
  <property fmtid="{D5CDD505-2E9C-101B-9397-08002B2CF9AE}" pid="3" name="KSOProductBuildVer">
    <vt:lpwstr>1033-11.2.0.11440</vt:lpwstr>
  </property>
</Properties>
</file>