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0B158D5-BA99-4BBE-8842-CFB5F05C7766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5D19E4E-7E31-4AC4-99EB-2E4D5CE2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9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58D5-BA99-4BBE-8842-CFB5F05C7766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9E4E-7E31-4AC4-99EB-2E4D5CE2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1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58D5-BA99-4BBE-8842-CFB5F05C7766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9E4E-7E31-4AC4-99EB-2E4D5CE2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58D5-BA99-4BBE-8842-CFB5F05C7766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9E4E-7E31-4AC4-99EB-2E4D5CE2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3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58D5-BA99-4BBE-8842-CFB5F05C7766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9E4E-7E31-4AC4-99EB-2E4D5CE2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1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58D5-BA99-4BBE-8842-CFB5F05C7766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9E4E-7E31-4AC4-99EB-2E4D5CE2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67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58D5-BA99-4BBE-8842-CFB5F05C7766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9E4E-7E31-4AC4-99EB-2E4D5CE2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78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0B158D5-BA99-4BBE-8842-CFB5F05C7766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9E4E-7E31-4AC4-99EB-2E4D5CE2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69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0B158D5-BA99-4BBE-8842-CFB5F05C7766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9E4E-7E31-4AC4-99EB-2E4D5CE2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58D5-BA99-4BBE-8842-CFB5F05C7766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9E4E-7E31-4AC4-99EB-2E4D5CE2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8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58D5-BA99-4BBE-8842-CFB5F05C7766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9E4E-7E31-4AC4-99EB-2E4D5CE2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9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58D5-BA99-4BBE-8842-CFB5F05C7766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9E4E-7E31-4AC4-99EB-2E4D5CE2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0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58D5-BA99-4BBE-8842-CFB5F05C7766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9E4E-7E31-4AC4-99EB-2E4D5CE2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1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58D5-BA99-4BBE-8842-CFB5F05C7766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9E4E-7E31-4AC4-99EB-2E4D5CE2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58D5-BA99-4BBE-8842-CFB5F05C7766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9E4E-7E31-4AC4-99EB-2E4D5CE2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7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58D5-BA99-4BBE-8842-CFB5F05C7766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9E4E-7E31-4AC4-99EB-2E4D5CE2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58D5-BA99-4BBE-8842-CFB5F05C7766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9E4E-7E31-4AC4-99EB-2E4D5CE2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2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0B158D5-BA99-4BBE-8842-CFB5F05C7766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5D19E4E-7E31-4AC4-99EB-2E4D5CE2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2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documentation.html" TargetMode="External"/><Relationship Id="rId2" Type="http://schemas.openxmlformats.org/officeDocument/2006/relationships/hyperlink" Target="https://ieeexplore.ieee.org/document/90658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elp.com/dataset/documentation/sql" TargetMode="External"/><Relationship Id="rId4" Type="http://schemas.openxmlformats.org/officeDocument/2006/relationships/hyperlink" Target="https://www.nltk.org/documentat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1FD7-37C9-ED49-FE43-437689E2F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698171"/>
            <a:ext cx="9444621" cy="3079210"/>
          </a:xfrm>
        </p:spPr>
        <p:txBody>
          <a:bodyPr>
            <a:normAutofit/>
          </a:bodyPr>
          <a:lstStyle/>
          <a:p>
            <a:r>
              <a:rPr lang="en-US" b="1" dirty="0"/>
              <a:t>Sentiment Analysis of Yelp Reviews by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64B46-3C10-ECAA-E7C6-E52E3B6A6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408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[GROUP -11]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cap="none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Jayanth Reddy </a:t>
            </a:r>
            <a:r>
              <a:rPr lang="en-US" sz="1200" cap="none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Karra</a:t>
            </a:r>
            <a:r>
              <a:rPr lang="en-US" sz="1200" cap="none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(11600307)				                                               Shaik Abjal Hussain (11643584)</a:t>
            </a:r>
            <a:br>
              <a:rPr lang="en-US" sz="1200" cap="none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</a:br>
            <a:r>
              <a:rPr lang="en-US" sz="1200" cap="none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Sai Venkata Manish </a:t>
            </a:r>
            <a:r>
              <a:rPr lang="en-US" sz="1200" cap="none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Lingamallu</a:t>
            </a:r>
            <a:r>
              <a:rPr lang="en-US" sz="1200" cap="none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(11656571)	                                                                    Bhanavi </a:t>
            </a:r>
            <a:r>
              <a:rPr lang="en-US" sz="1200" cap="none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Nimmagadda</a:t>
            </a:r>
            <a:r>
              <a:rPr lang="en-US" sz="1200" cap="none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(11557848) Sai </a:t>
            </a:r>
            <a:r>
              <a:rPr lang="en-US" sz="1200" cap="none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Jaswanth</a:t>
            </a:r>
            <a:r>
              <a:rPr lang="en-US" sz="1200" cap="none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Raja (11656571)</a:t>
            </a:r>
          </a:p>
          <a:p>
            <a:pPr>
              <a:lnSpc>
                <a:spcPct val="120000"/>
              </a:lnSpc>
            </a:pPr>
            <a:endParaRPr lang="en-US" sz="1200" cap="none" dirty="0"/>
          </a:p>
        </p:txBody>
      </p:sp>
    </p:spTree>
    <p:extLst>
      <p:ext uri="{BB962C8B-B14F-4D97-AF65-F5344CB8AC3E}">
        <p14:creationId xmlns:p14="http://schemas.microsoft.com/office/powerpoint/2010/main" val="224315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D522-7C25-E8F5-CCC0-9274C5AD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630F-EEE9-A740-9E1F-E3FE530E4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Reference Paper:</a:t>
            </a:r>
          </a:p>
          <a:p>
            <a:pPr lvl="1" algn="just"/>
            <a:r>
              <a:rPr lang="en-US" sz="2200" dirty="0">
                <a:hlinkClick r:id="rId2"/>
              </a:rPr>
              <a:t>https://ieeexplore.ieee.org/document/9065812</a:t>
            </a:r>
            <a:endParaRPr lang="en-US" sz="2200" dirty="0"/>
          </a:p>
          <a:p>
            <a:pPr algn="just"/>
            <a:r>
              <a:rPr lang="en-US" sz="2400" dirty="0"/>
              <a:t>Scikit-learn documentation: </a:t>
            </a:r>
          </a:p>
          <a:p>
            <a:pPr lvl="1" algn="just"/>
            <a:r>
              <a:rPr lang="en-US" sz="2000" dirty="0">
                <a:hlinkClick r:id="rId3"/>
              </a:rPr>
              <a:t>https://scikit-learn.org/stable/documentation.html</a:t>
            </a:r>
            <a:endParaRPr lang="en-US" sz="2000" dirty="0"/>
          </a:p>
          <a:p>
            <a:pPr algn="just"/>
            <a:r>
              <a:rPr lang="en-US" sz="2400" dirty="0"/>
              <a:t>NLTK documentation: </a:t>
            </a:r>
          </a:p>
          <a:p>
            <a:pPr lvl="1" algn="just"/>
            <a:r>
              <a:rPr lang="en-US" sz="2000" dirty="0">
                <a:hlinkClick r:id="rId4"/>
              </a:rPr>
              <a:t>https://www.nltk.org/documentation.html</a:t>
            </a:r>
            <a:endParaRPr lang="en-US" sz="2000" dirty="0"/>
          </a:p>
          <a:p>
            <a:pPr algn="just"/>
            <a:r>
              <a:rPr lang="en-US" sz="2400" dirty="0"/>
              <a:t>Yelp dataset: </a:t>
            </a:r>
          </a:p>
          <a:p>
            <a:pPr lvl="1" algn="just"/>
            <a:r>
              <a:rPr lang="en-US" sz="2000" dirty="0">
                <a:hlinkClick r:id="rId5"/>
              </a:rPr>
              <a:t>https://www.yelp.com/dataset/documentation/sql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4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5A35-2E8F-BADE-39F0-BC0F25E1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E5EC4-EB1F-CD42-2E1E-FD6B829A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400" dirty="0"/>
              <a:t>Create and deploy a sentiment analysis system for Yelp reviews using machine learning and construct a robust model to classify user-generated evaluations as positive, negative, or neutral. </a:t>
            </a:r>
          </a:p>
          <a:p>
            <a:pPr algn="just"/>
            <a:r>
              <a:rPr lang="en-US" sz="2400" dirty="0"/>
              <a:t>Provide valuable insights into customer sentiments. </a:t>
            </a:r>
          </a:p>
          <a:p>
            <a:pPr algn="just"/>
            <a:r>
              <a:rPr lang="en-US" sz="2400" dirty="0"/>
              <a:t>Employ methodologies like text preprocessing, feature engineering, and supervised learning. </a:t>
            </a:r>
          </a:p>
          <a:p>
            <a:pPr algn="just"/>
            <a:r>
              <a:rPr lang="en-US" sz="2400" dirty="0"/>
              <a:t>Aim for high accuracy in classifying reviews. Explore enhancements, including deep learning and ensemble techniques, to improve model efficacy.</a:t>
            </a:r>
          </a:p>
        </p:txBody>
      </p:sp>
    </p:spTree>
    <p:extLst>
      <p:ext uri="{BB962C8B-B14F-4D97-AF65-F5344CB8AC3E}">
        <p14:creationId xmlns:p14="http://schemas.microsoft.com/office/powerpoint/2010/main" val="362474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FB1A-05B0-B129-288B-7DC0045E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3F88-51AE-DCDA-8E80-1C4B210E8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Sentiment analysis plays a crucial role in understanding user opinions and feedback. </a:t>
            </a:r>
          </a:p>
          <a:p>
            <a:pPr algn="just"/>
            <a:r>
              <a:rPr lang="en-US" sz="2400" dirty="0"/>
              <a:t>This project aims to predict star ratings of Yelp reviews using a multilayer perceptron classifier. </a:t>
            </a:r>
          </a:p>
          <a:p>
            <a:pPr algn="just"/>
            <a:r>
              <a:rPr lang="en-US" sz="2400" dirty="0"/>
              <a:t>The chosen methodology involves preprocessing the text data, transforming it into a suitable format, and training a classifier for prediction.</a:t>
            </a:r>
          </a:p>
        </p:txBody>
      </p:sp>
    </p:spTree>
    <p:extLst>
      <p:ext uri="{BB962C8B-B14F-4D97-AF65-F5344CB8AC3E}">
        <p14:creationId xmlns:p14="http://schemas.microsoft.com/office/powerpoint/2010/main" val="129363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EBFA-4B69-8DEE-F658-61AA23F1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Coding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C27E-FA3E-F939-EE9B-B54914557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1600" dirty="0"/>
              <a:t>Data Loading and Exploration:</a:t>
            </a:r>
          </a:p>
          <a:p>
            <a:pPr lvl="1" algn="just"/>
            <a:r>
              <a:rPr lang="en-US" sz="1400" dirty="0"/>
              <a:t>Yelp dataset was loaded and summarized.</a:t>
            </a:r>
          </a:p>
          <a:p>
            <a:pPr algn="just"/>
            <a:r>
              <a:rPr lang="en-US" sz="1600" dirty="0"/>
              <a:t>Data Preprocessing:</a:t>
            </a:r>
          </a:p>
          <a:p>
            <a:pPr lvl="1" algn="just"/>
            <a:r>
              <a:rPr lang="en-US" sz="1400" dirty="0"/>
              <a:t>A new column 'length' was created to hold the length of each review.</a:t>
            </a:r>
          </a:p>
          <a:p>
            <a:pPr lvl="1" algn="just"/>
            <a:r>
              <a:rPr lang="en-US" sz="1400" dirty="0"/>
              <a:t>The relationship between star ratings and review length was visualized.</a:t>
            </a:r>
          </a:p>
          <a:p>
            <a:pPr lvl="1" algn="just"/>
            <a:r>
              <a:rPr lang="en-US" sz="1400" dirty="0"/>
              <a:t>Text data was preprocessed using NLTK.</a:t>
            </a:r>
          </a:p>
          <a:p>
            <a:pPr lvl="1" algn="just"/>
            <a:r>
              <a:rPr lang="en-US" sz="1400" dirty="0"/>
              <a:t>The text was converted to vectors using the </a:t>
            </a:r>
            <a:r>
              <a:rPr lang="en-US" sz="1400" dirty="0" err="1"/>
              <a:t>CountVectorizer</a:t>
            </a:r>
            <a:r>
              <a:rPr lang="en-US" sz="1400" dirty="0"/>
              <a:t>.</a:t>
            </a:r>
          </a:p>
          <a:p>
            <a:pPr algn="just"/>
            <a:r>
              <a:rPr lang="en-US" sz="1600" dirty="0"/>
              <a:t>Dataset Splitting:</a:t>
            </a:r>
          </a:p>
          <a:p>
            <a:pPr lvl="1" algn="just"/>
            <a:r>
              <a:rPr lang="en-US" sz="1400" dirty="0"/>
              <a:t>The dataset was split into training and testing sets.</a:t>
            </a:r>
          </a:p>
          <a:p>
            <a:pPr algn="just"/>
            <a:r>
              <a:rPr lang="en-US" sz="1600" dirty="0"/>
              <a:t>Multilayer Perceptron Classifier:</a:t>
            </a:r>
          </a:p>
          <a:p>
            <a:pPr lvl="1" algn="just"/>
            <a:r>
              <a:rPr lang="en-US" sz="1400" dirty="0"/>
              <a:t>A multilayer perceptron classifier (MLP) was implemented using scikit-learn.</a:t>
            </a:r>
          </a:p>
          <a:p>
            <a:pPr lvl="1" algn="just"/>
            <a:r>
              <a:rPr lang="en-US" sz="1400" dirty="0"/>
              <a:t>The classifier was trained on the training set and evaluated on the testing set.</a:t>
            </a:r>
          </a:p>
        </p:txBody>
      </p:sp>
    </p:spTree>
    <p:extLst>
      <p:ext uri="{BB962C8B-B14F-4D97-AF65-F5344CB8AC3E}">
        <p14:creationId xmlns:p14="http://schemas.microsoft.com/office/powerpoint/2010/main" val="381387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DF7D-9C09-98AB-D484-D1540BF4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Simulation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B0814-97D4-27EF-65C8-925C00EC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Confusion Matrix Visualization:</a:t>
            </a:r>
          </a:p>
          <a:p>
            <a:pPr lvl="1" algn="just"/>
            <a:r>
              <a:rPr lang="en-US" dirty="0"/>
              <a:t>Confusion matrix was visualized as a heatmap using Seaborn.</a:t>
            </a:r>
          </a:p>
          <a:p>
            <a:pPr algn="just"/>
            <a:r>
              <a:rPr lang="en-US" dirty="0"/>
              <a:t>Random Rating Predictions:</a:t>
            </a:r>
          </a:p>
          <a:p>
            <a:pPr lvl="1" algn="just"/>
            <a:r>
              <a:rPr lang="en-US" dirty="0"/>
              <a:t>Random reviews from the dataset were selected, and their actual and predicted ratings were printed.</a:t>
            </a:r>
          </a:p>
          <a:p>
            <a:pPr algn="just"/>
            <a:r>
              <a:rPr lang="en-US" dirty="0"/>
              <a:t>Custom Review Predictions:</a:t>
            </a:r>
          </a:p>
          <a:p>
            <a:pPr lvl="1" algn="just"/>
            <a:r>
              <a:rPr lang="en-US" dirty="0"/>
              <a:t>Sample negative, positive, and neutral reviews were provided to the trained model for rating prediction.</a:t>
            </a:r>
          </a:p>
          <a:p>
            <a:pPr lvl="1" algn="just"/>
            <a:r>
              <a:rPr lang="en-US" dirty="0"/>
              <a:t>Predicted ratings were printed for each custom review.</a:t>
            </a:r>
          </a:p>
          <a:p>
            <a:pPr algn="just"/>
            <a:r>
              <a:rPr lang="en-US" dirty="0"/>
              <a:t>Star Rating Distribution:</a:t>
            </a:r>
          </a:p>
          <a:p>
            <a:pPr lvl="1" algn="just"/>
            <a:r>
              <a:rPr lang="en-US" dirty="0"/>
              <a:t>The distribution of star ratings in the dataset was visualized using a bar chart.</a:t>
            </a:r>
          </a:p>
        </p:txBody>
      </p:sp>
    </p:spTree>
    <p:extLst>
      <p:ext uri="{BB962C8B-B14F-4D97-AF65-F5344CB8AC3E}">
        <p14:creationId xmlns:p14="http://schemas.microsoft.com/office/powerpoint/2010/main" val="141900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EFDA20-9677-1F87-EA2A-8FE0BE4C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Rating Distribution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07E430-2656-4749-3E40-29E753924F8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61451" y="2603500"/>
            <a:ext cx="4825159" cy="371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764A3-C1E7-7024-CCCF-FA0551257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It can be observed that most of the reviews were biased towards the positive side as most of them had a rating of 4 and 5 unlike those that had 1, 2 and 3.</a:t>
            </a:r>
          </a:p>
        </p:txBody>
      </p:sp>
    </p:spTree>
    <p:extLst>
      <p:ext uri="{BB962C8B-B14F-4D97-AF65-F5344CB8AC3E}">
        <p14:creationId xmlns:p14="http://schemas.microsoft.com/office/powerpoint/2010/main" val="18388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19AD-8209-7669-8F32-708BF014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8176-63BA-CFF9-6650-8CF046BC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MLP classifier achieved a certain level of accuracy on the testing set, reaching approximately </a:t>
            </a:r>
            <a:r>
              <a:rPr lang="en-US" sz="2400" b="1" dirty="0"/>
              <a:t>78%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The confusion matrix heatmap provided insights into the classifier's performance, indicating areas of correct and incorrect predictions.</a:t>
            </a:r>
          </a:p>
        </p:txBody>
      </p:sp>
    </p:spTree>
    <p:extLst>
      <p:ext uri="{BB962C8B-B14F-4D97-AF65-F5344CB8AC3E}">
        <p14:creationId xmlns:p14="http://schemas.microsoft.com/office/powerpoint/2010/main" val="191719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E0A5-0E2E-6EC4-CFA4-F0FB7C61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Confusion Matrix &amp; Report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FF7D882-25BA-9F0D-B616-FDC05C5E25E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594" y="2640822"/>
            <a:ext cx="4620507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11737A-F151-0ADA-9470-383A67873C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1498" y="2640822"/>
            <a:ext cx="5335759" cy="3243510"/>
          </a:xfrm>
        </p:spPr>
      </p:pic>
    </p:spTree>
    <p:extLst>
      <p:ext uri="{BB962C8B-B14F-4D97-AF65-F5344CB8AC3E}">
        <p14:creationId xmlns:p14="http://schemas.microsoft.com/office/powerpoint/2010/main" val="70048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10C5-214F-70CB-4533-05FDD42B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65C3-9DC6-C29A-3391-912A71C7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Sentiment analysis of Yelp reviews using a multilayer perceptron classifier shows promise in predicting user ratings based on textual content. </a:t>
            </a:r>
          </a:p>
          <a:p>
            <a:pPr algn="just"/>
            <a:r>
              <a:rPr lang="en-US" sz="2400" dirty="0"/>
              <a:t>The project successfully applies natural language processing and machine learning techniques to analyze and classify sentiment in reviews.</a:t>
            </a:r>
          </a:p>
        </p:txBody>
      </p:sp>
    </p:spTree>
    <p:extLst>
      <p:ext uri="{BB962C8B-B14F-4D97-AF65-F5344CB8AC3E}">
        <p14:creationId xmlns:p14="http://schemas.microsoft.com/office/powerpoint/2010/main" val="3106611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128</TotalTime>
  <Words>557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Sentiment Analysis of Yelp Reviews by Machine Learning</vt:lpstr>
      <vt:lpstr>Abstract</vt:lpstr>
      <vt:lpstr>Introduction</vt:lpstr>
      <vt:lpstr>Methodology: Coding Phase</vt:lpstr>
      <vt:lpstr>Methodology: Simulation Phase</vt:lpstr>
      <vt:lpstr>Star Rating Distribution</vt:lpstr>
      <vt:lpstr>Results</vt:lpstr>
      <vt:lpstr>Results: Confusion Matrix &amp; Report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Yelp Reviews by Machine Learning</dc:title>
  <dc:creator>George Oyosa</dc:creator>
  <cp:lastModifiedBy>Abhu Shaik</cp:lastModifiedBy>
  <cp:revision>2</cp:revision>
  <dcterms:created xsi:type="dcterms:W3CDTF">2023-11-12T22:23:12Z</dcterms:created>
  <dcterms:modified xsi:type="dcterms:W3CDTF">2023-11-13T02:49:49Z</dcterms:modified>
</cp:coreProperties>
</file>