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0" r:id="rId12"/>
    <p:sldId id="264" r:id="rId13"/>
    <p:sldId id="271" r:id="rId14"/>
    <p:sldId id="272" r:id="rId15"/>
    <p:sldId id="265" r:id="rId16"/>
    <p:sldId id="266" r:id="rId17"/>
    <p:sldId id="267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39B1-312C-50DD-A06B-252D8BEFD4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Time Series Analysis and Stock Price Forecasting Utilizing LSTM Networks</a:t>
            </a:r>
            <a:endParaRPr lang="en-KE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51A22-6590-32C6-23D4-67DC1C75C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 Hari prasanth </a:t>
            </a:r>
            <a:r>
              <a:rPr lang="en-US" dirty="0" err="1"/>
              <a:t>penugondA</a:t>
            </a:r>
            <a:r>
              <a:rPr lang="en-US" dirty="0"/>
              <a:t>(11754343), Mounika </a:t>
            </a:r>
            <a:r>
              <a:rPr lang="en-US" dirty="0" err="1"/>
              <a:t>vankayalapati</a:t>
            </a:r>
            <a:r>
              <a:rPr lang="en-US" dirty="0"/>
              <a:t>(11714417), </a:t>
            </a:r>
            <a:r>
              <a:rPr lang="en-US" dirty="0" err="1"/>
              <a:t>Abjal</a:t>
            </a:r>
            <a:r>
              <a:rPr lang="en-US" dirty="0"/>
              <a:t> </a:t>
            </a:r>
            <a:r>
              <a:rPr lang="en-US" dirty="0" err="1"/>
              <a:t>hussain</a:t>
            </a:r>
            <a:r>
              <a:rPr lang="en-US" dirty="0"/>
              <a:t> </a:t>
            </a:r>
            <a:r>
              <a:rPr lang="en-US" dirty="0" err="1"/>
              <a:t>shaik</a:t>
            </a:r>
            <a:r>
              <a:rPr lang="en-US" dirty="0"/>
              <a:t>(11643584) 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767634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65A836-F672-ECC3-FE2D-1D57D1C3D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23" y="2266951"/>
            <a:ext cx="11513252" cy="3365510"/>
          </a:xfrm>
        </p:spPr>
      </p:pic>
    </p:spTree>
    <p:extLst>
      <p:ext uri="{BB962C8B-B14F-4D97-AF65-F5344CB8AC3E}">
        <p14:creationId xmlns:p14="http://schemas.microsoft.com/office/powerpoint/2010/main" val="3909956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C9CA00-9B36-4893-323F-D16EAA19C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153" y="2362200"/>
            <a:ext cx="11154822" cy="3260735"/>
          </a:xfrm>
        </p:spPr>
      </p:pic>
    </p:spTree>
    <p:extLst>
      <p:ext uri="{BB962C8B-B14F-4D97-AF65-F5344CB8AC3E}">
        <p14:creationId xmlns:p14="http://schemas.microsoft.com/office/powerpoint/2010/main" val="480723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3769-138D-B978-0061-64AE8050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Model Development and Training Process</a:t>
            </a:r>
            <a:endParaRPr lang="en-K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66DC3-677B-CA8D-04AB-F42A2844E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715956"/>
            <a:ext cx="11029615" cy="4401279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First, we divided our data so that training and test sets can help us determine our model’s accuracy.</a:t>
            </a:r>
          </a:p>
          <a:p>
            <a:pPr algn="just"/>
            <a:r>
              <a:rPr lang="en-US" sz="2200" dirty="0"/>
              <a:t>  For accuracy, we used Mean Absolute Error (MAE) and Root Mean Square Error (RMSE) both suitable for model accuracy of time series.</a:t>
            </a:r>
          </a:p>
          <a:p>
            <a:pPr algn="just"/>
            <a:r>
              <a:rPr lang="en-US" sz="2200" dirty="0"/>
              <a:t>The model created in this study also showed good predicted accuracy, with RMSE of $5.91 and MAE of $4.65.</a:t>
            </a:r>
          </a:p>
          <a:p>
            <a:pPr algn="just"/>
            <a:r>
              <a:rPr lang="en-US" sz="2200" dirty="0"/>
              <a:t> This study demonstrated that even after learning, our model could do so without 'over-learning' and thereby producing superfluous predictions about the training data.</a:t>
            </a:r>
          </a:p>
          <a:p>
            <a:pPr algn="just"/>
            <a:r>
              <a:rPr lang="en-US" sz="2200" dirty="0"/>
              <a:t>The following  figures illustrates the model training history and the predicted AAPL prices.</a:t>
            </a:r>
          </a:p>
        </p:txBody>
      </p:sp>
    </p:spTree>
    <p:extLst>
      <p:ext uri="{BB962C8B-B14F-4D97-AF65-F5344CB8AC3E}">
        <p14:creationId xmlns:p14="http://schemas.microsoft.com/office/powerpoint/2010/main" val="2896410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DC7B21-5B80-9EA2-D253-05345A6A4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2408227"/>
            <a:ext cx="11029950" cy="3224233"/>
          </a:xfrm>
        </p:spPr>
      </p:pic>
    </p:spTree>
    <p:extLst>
      <p:ext uri="{BB962C8B-B14F-4D97-AF65-F5344CB8AC3E}">
        <p14:creationId xmlns:p14="http://schemas.microsoft.com/office/powerpoint/2010/main" val="4021666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1288AB-6340-B1A0-6741-6F3939502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2408227"/>
            <a:ext cx="11029950" cy="3224233"/>
          </a:xfrm>
        </p:spPr>
      </p:pic>
    </p:spTree>
    <p:extLst>
      <p:ext uri="{BB962C8B-B14F-4D97-AF65-F5344CB8AC3E}">
        <p14:creationId xmlns:p14="http://schemas.microsoft.com/office/powerpoint/2010/main" val="2088287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C7B3-27D6-2A2D-0CEE-E86010467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 Simulation and Forecast Scenarios</a:t>
            </a:r>
            <a:endParaRPr lang="en-K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EEC48-CCF9-D0E8-A030-C2322BA6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715956"/>
            <a:ext cx="11029615" cy="4601304"/>
          </a:xfrm>
        </p:spPr>
        <p:txBody>
          <a:bodyPr>
            <a:noAutofit/>
          </a:bodyPr>
          <a:lstStyle/>
          <a:p>
            <a:pPr algn="just"/>
            <a:r>
              <a:rPr lang="en-US" sz="2200" dirty="0"/>
              <a:t>We used Monte Carlo methods to simulate AAPL's future evolution and produce a probability distribution (see below).</a:t>
            </a:r>
          </a:p>
          <a:p>
            <a:pPr algn="just"/>
            <a:r>
              <a:rPr lang="en-US" sz="2200" dirty="0"/>
              <a:t>The foregoing simulation implied that AAPL was capable of maintaining its upward position, even if it was occasionally threatened by downside threats.</a:t>
            </a:r>
          </a:p>
          <a:p>
            <a:pPr algn="just"/>
            <a:r>
              <a:rPr lang="en-US" sz="2200" dirty="0"/>
              <a:t>Our breakdown revealed relationships between events like earnings announcements, product introductions, and seasonal trends.</a:t>
            </a:r>
          </a:p>
          <a:p>
            <a:pPr algn="just"/>
            <a:r>
              <a:rPr lang="en-US" sz="2200" dirty="0"/>
              <a:t>Business-case studies revealed elements of unpredictability in the spectrum of outcomes, which is critical for investors who are strategically planning for contingencies.</a:t>
            </a:r>
          </a:p>
          <a:p>
            <a:pPr algn="just"/>
            <a:r>
              <a:rPr lang="en-US" sz="2200" dirty="0"/>
              <a:t> It helps investors understand the potential dangers that may arise in the future and how to prepare for them.</a:t>
            </a:r>
            <a:endParaRPr lang="en-KE" sz="2200" dirty="0"/>
          </a:p>
        </p:txBody>
      </p:sp>
    </p:spTree>
    <p:extLst>
      <p:ext uri="{BB962C8B-B14F-4D97-AF65-F5344CB8AC3E}">
        <p14:creationId xmlns:p14="http://schemas.microsoft.com/office/powerpoint/2010/main" val="3135667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9B59E9-DF76-C6C0-6F14-2DF5AD282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2408227"/>
            <a:ext cx="11029950" cy="3224233"/>
          </a:xfrm>
        </p:spPr>
      </p:pic>
    </p:spTree>
    <p:extLst>
      <p:ext uri="{BB962C8B-B14F-4D97-AF65-F5344CB8AC3E}">
        <p14:creationId xmlns:p14="http://schemas.microsoft.com/office/powerpoint/2010/main" val="1757318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55057-8B34-DC0A-B5EE-528D32B0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50444"/>
          </a:xfrm>
        </p:spPr>
        <p:txBody>
          <a:bodyPr>
            <a:noAutofit/>
          </a:bodyPr>
          <a:lstStyle/>
          <a:p>
            <a:r>
              <a:rPr lang="en-US" sz="3600" dirty="0"/>
              <a:t>Current Metrics and Investment Implications</a:t>
            </a:r>
            <a:endParaRPr lang="en-K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58BA7-CEF9-D6A3-B71E-7254D4D8E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1752600"/>
            <a:ext cx="11029615" cy="4325079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Apple crossed over its 50- and 200-day moving averages, indicating strong buying pressure.</a:t>
            </a:r>
          </a:p>
          <a:p>
            <a:pPr algn="just"/>
            <a:r>
              <a:rPr lang="en-US" sz="2200" dirty="0"/>
              <a:t>In reality, a long-term hold may be advantageous for risk-tolerant investors seeking consistent investment returns.</a:t>
            </a:r>
          </a:p>
          <a:p>
            <a:pPr algn="just"/>
            <a:r>
              <a:rPr lang="en-US" sz="2200" dirty="0"/>
              <a:t>This lowers many of the risks associated with seasonal investment due to price variations.</a:t>
            </a:r>
          </a:p>
          <a:p>
            <a:pPr algn="just"/>
            <a:r>
              <a:rPr lang="en-US" sz="2200" dirty="0"/>
              <a:t> The genuine strategy with options early techniques is to use a distinct expense action to win at specific price levels.</a:t>
            </a:r>
          </a:p>
          <a:p>
            <a:pPr algn="just"/>
            <a:r>
              <a:rPr lang="en-US" sz="2200" dirty="0"/>
              <a:t> As a result, no matter what plan is implemented, Apple will be the most proactive.</a:t>
            </a:r>
            <a:endParaRPr lang="en-KE" sz="2200" dirty="0"/>
          </a:p>
        </p:txBody>
      </p:sp>
    </p:spTree>
    <p:extLst>
      <p:ext uri="{BB962C8B-B14F-4D97-AF65-F5344CB8AC3E}">
        <p14:creationId xmlns:p14="http://schemas.microsoft.com/office/powerpoint/2010/main" val="4063637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B31719-C513-DB4B-119C-31187FD74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43" y="2316583"/>
            <a:ext cx="11029615" cy="1497507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718520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18249-398F-213E-B68A-16F59F53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Introduction and Problem Statement</a:t>
            </a:r>
            <a:endParaRPr lang="en-K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FFD3F-D16F-38BB-1E5D-9B98F3497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15956"/>
            <a:ext cx="11029615" cy="4372704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Our main goal was to provide an accurate projection of Apple stock prices so that investors could make a consistent investment during crisis.</a:t>
            </a:r>
          </a:p>
          <a:p>
            <a:pPr algn="just"/>
            <a:r>
              <a:rPr lang="en-US" sz="2200" dirty="0"/>
              <a:t>We discovered that predicting Apple's pricing is difficult, especially because it changes dramatically in response to world events.</a:t>
            </a:r>
          </a:p>
          <a:p>
            <a:pPr algn="just"/>
            <a:r>
              <a:rPr lang="en-US" sz="2200" dirty="0"/>
              <a:t>We utilized LSTM networks because they are very efficient at managing sequential and time-dependent data, making them ideal for stock prediction.</a:t>
            </a:r>
          </a:p>
          <a:p>
            <a:pPr algn="just"/>
            <a:r>
              <a:rPr lang="en-US" sz="2200" dirty="0"/>
              <a:t>Our purpose  was to clarify price dependencies and try to help investors avoid risks while investing by predicting price fluctuations.</a:t>
            </a:r>
          </a:p>
          <a:p>
            <a:pPr algn="just"/>
            <a:r>
              <a:rPr lang="en-US" sz="2200" dirty="0"/>
              <a:t>Question –  We simply asked ourselves, "Can the machine learning models accurately forecast the future trends for AAPL?"</a:t>
            </a:r>
            <a:endParaRPr lang="en-KE" sz="2200" dirty="0"/>
          </a:p>
        </p:txBody>
      </p:sp>
    </p:spTree>
    <p:extLst>
      <p:ext uri="{BB962C8B-B14F-4D97-AF65-F5344CB8AC3E}">
        <p14:creationId xmlns:p14="http://schemas.microsoft.com/office/powerpoint/2010/main" val="372471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9E6A6-6896-D1A9-9564-405C1595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Dataset Overview</a:t>
            </a:r>
            <a:endParaRPr lang="en-K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E7F61-55E6-7AF0-1C09-7726DFD37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15956"/>
            <a:ext cx="11029615" cy="4420329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Our data set spans from January 2019 to November 2024, covering the majority of many years of Apple share movement and including significant events such as the pandemic.</a:t>
            </a:r>
          </a:p>
          <a:p>
            <a:pPr algn="just"/>
            <a:r>
              <a:rPr lang="en-US" sz="2200" dirty="0"/>
              <a:t>We discovered and evaluated the daily open, high, low, and close prices, relative trading volume, and approximately forty different technical indicators in order to provide a basic description of Apple-related shares.</a:t>
            </a:r>
          </a:p>
          <a:p>
            <a:pPr algn="just"/>
            <a:r>
              <a:rPr lang="en-US" sz="2200" dirty="0"/>
              <a:t>The provided data was used to train and test an LSTM model, which learned from the data to identify patterns in the data set.</a:t>
            </a:r>
          </a:p>
          <a:p>
            <a:pPr algn="just"/>
            <a:r>
              <a:rPr lang="en-US" sz="2200" dirty="0"/>
              <a:t>To enhance our analysis, we used the Relative Strength Index (RSI), Moving Average Convergence Divergence (MACD), and Bollinger Bands as indicators. </a:t>
            </a:r>
          </a:p>
          <a:p>
            <a:pPr algn="just"/>
            <a:r>
              <a:rPr lang="en-US" sz="2200" dirty="0"/>
              <a:t>Overall, this was useful because it featured data that our model needed to acquire in order to effectively forecast Apple's previous trends.</a:t>
            </a:r>
            <a:endParaRPr lang="en-KE" sz="2200" dirty="0"/>
          </a:p>
        </p:txBody>
      </p:sp>
    </p:spTree>
    <p:extLst>
      <p:ext uri="{BB962C8B-B14F-4D97-AF65-F5344CB8AC3E}">
        <p14:creationId xmlns:p14="http://schemas.microsoft.com/office/powerpoint/2010/main" val="3741028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DD4C-67AC-8898-85B0-027F9B33F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Solution Approach</a:t>
            </a:r>
            <a:endParaRPr lang="en-K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96436-3BB2-41D4-149D-C7A27FA6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715956"/>
            <a:ext cx="11029615" cy="4582254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We selected Long Short-Term Memory (LSTM) networks as our strategy. Because of its long-term memory capabilities, LSTMs are designed for usage with time series data.</a:t>
            </a:r>
          </a:p>
          <a:p>
            <a:pPr algn="just"/>
            <a:r>
              <a:rPr lang="en-US" sz="2200" dirty="0"/>
              <a:t>LSTM networks perform better because of its capacity to model dependencies that occur over time steps; with financial data, today's prices can be a result of patterns that occurred weeks or months ago.</a:t>
            </a:r>
          </a:p>
          <a:p>
            <a:pPr algn="just"/>
            <a:r>
              <a:rPr lang="en-US" sz="2200" dirty="0"/>
              <a:t> It entailed data pre-processing, model training, data prediction with the model, and post-prediction analysis, after which the model was improved.</a:t>
            </a:r>
          </a:p>
          <a:p>
            <a:pPr algn="just"/>
            <a:r>
              <a:rPr lang="en-US" sz="2200" dirty="0"/>
              <a:t>We aimed to create a model that could capture broad patterns while avoiding rapid volatility in Apple's stock price.</a:t>
            </a:r>
          </a:p>
          <a:p>
            <a:pPr algn="just"/>
            <a:r>
              <a:rPr lang="en-US" sz="2200" dirty="0"/>
              <a:t>Our goal was to achieve accuracy and reliability in the forecasted prices, whereas our model hoped to be accurate  as possible to real-world experiences.</a:t>
            </a:r>
            <a:endParaRPr lang="en-KE" sz="2200" dirty="0"/>
          </a:p>
        </p:txBody>
      </p:sp>
    </p:spTree>
    <p:extLst>
      <p:ext uri="{BB962C8B-B14F-4D97-AF65-F5344CB8AC3E}">
        <p14:creationId xmlns:p14="http://schemas.microsoft.com/office/powerpoint/2010/main" val="1027470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6F06F-DF85-5D13-9C86-892D27FBB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Historical Price Movement Analysis</a:t>
            </a:r>
            <a:endParaRPr lang="en-KE" sz="36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F51D26D-E1BA-97A4-1EAF-165E67AF1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01656"/>
            <a:ext cx="11029615" cy="4420329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From the Historical Price Chart below,, AAPL looks like a stock that has followed an impressive trend over the last five years. </a:t>
            </a:r>
          </a:p>
          <a:p>
            <a:pPr algn="just"/>
            <a:r>
              <a:rPr lang="en-US" sz="2200" dirty="0"/>
              <a:t>The TV credits since its inception at around $40 in early 2019 have reached $200 by the end of 2024 for a stunning investor gain of over 400%. </a:t>
            </a:r>
          </a:p>
          <a:p>
            <a:pPr algn="just"/>
            <a:r>
              <a:rPr lang="en-US" sz="2200" dirty="0"/>
              <a:t>We observed major price movements, notably the drop during the COVID-19 pandemic and its subsequent recovery. This revealed Apple’s resilience in responding to economic disruptions</a:t>
            </a:r>
          </a:p>
          <a:p>
            <a:pPr algn="just"/>
            <a:r>
              <a:rPr lang="en-US" sz="2200" dirty="0"/>
              <a:t>Apple’s quick recovery after the pandemic demonstrates strong investor confidence, underscoring why we chose AAPL for this analysis.</a:t>
            </a:r>
          </a:p>
        </p:txBody>
      </p:sp>
    </p:spTree>
    <p:extLst>
      <p:ext uri="{BB962C8B-B14F-4D97-AF65-F5344CB8AC3E}">
        <p14:creationId xmlns:p14="http://schemas.microsoft.com/office/powerpoint/2010/main" val="1921980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351FD6-3999-186D-8733-9F14B0AA1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476" y="2295525"/>
            <a:ext cx="11567525" cy="3381375"/>
          </a:xfrm>
        </p:spPr>
      </p:pic>
    </p:spTree>
    <p:extLst>
      <p:ext uri="{BB962C8B-B14F-4D97-AF65-F5344CB8AC3E}">
        <p14:creationId xmlns:p14="http://schemas.microsoft.com/office/powerpoint/2010/main" val="3838247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F249D-9F40-D645-47B0-8551C11BE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Technical Analysis with Candlestick and Volume Indicators</a:t>
            </a:r>
            <a:endParaRPr lang="en-K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A0B31-DB69-D68C-BD35-E420EDFD3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15956"/>
            <a:ext cx="11029615" cy="4277454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We identified bullish engulfing and hammer patterns in the candlestick charts. These patterns suggest an optimistic trend, even after short-term price declines, and signal potential buy opportunities.</a:t>
            </a:r>
          </a:p>
          <a:p>
            <a:pPr algn="just"/>
            <a:r>
              <a:rPr lang="en-US" sz="2200" dirty="0"/>
              <a:t>We found that significant price changes often correlated with high trading volumes, indicating that demand was likely driving these price movements.</a:t>
            </a:r>
          </a:p>
          <a:p>
            <a:pPr algn="just"/>
            <a:r>
              <a:rPr lang="en-US" sz="2200" dirty="0"/>
              <a:t>This analysis was crucial because it helped refine our model by highlighting both demand-driven and sentiment-driven patterns in AAPL stock.</a:t>
            </a:r>
          </a:p>
          <a:p>
            <a:pPr algn="just"/>
            <a:r>
              <a:rPr lang="en-US" sz="2200" dirty="0"/>
              <a:t>These insights helped us decide about which features to include into the model, e.g., using volume and price trend signals to improve the prediction.</a:t>
            </a:r>
            <a:endParaRPr lang="en-KE" sz="2200" dirty="0"/>
          </a:p>
        </p:txBody>
      </p:sp>
    </p:spTree>
    <p:extLst>
      <p:ext uri="{BB962C8B-B14F-4D97-AF65-F5344CB8AC3E}">
        <p14:creationId xmlns:p14="http://schemas.microsoft.com/office/powerpoint/2010/main" val="623591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2A6010-C143-B43A-7E31-E81348D2E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2408227"/>
            <a:ext cx="11029950" cy="3224233"/>
          </a:xfrm>
        </p:spPr>
      </p:pic>
    </p:spTree>
    <p:extLst>
      <p:ext uri="{BB962C8B-B14F-4D97-AF65-F5344CB8AC3E}">
        <p14:creationId xmlns:p14="http://schemas.microsoft.com/office/powerpoint/2010/main" val="2875765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70A30-01C3-279B-627F-C939F5BB2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Statistical and Volatility Analysis</a:t>
            </a:r>
            <a:endParaRPr lang="en-K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8A163-080A-590B-135D-F3E6E73D7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77906"/>
            <a:ext cx="11029615" cy="4448904"/>
          </a:xfrm>
        </p:spPr>
        <p:txBody>
          <a:bodyPr>
            <a:noAutofit/>
          </a:bodyPr>
          <a:lstStyle/>
          <a:p>
            <a:pPr algn="just"/>
            <a:r>
              <a:rPr lang="en-US" sz="2200" dirty="0"/>
              <a:t>Apple's stock return has been slightly positive skewed, with a higher possibility of a large positive return.</a:t>
            </a:r>
          </a:p>
          <a:p>
            <a:pPr algn="just"/>
            <a:r>
              <a:rPr lang="en-US" sz="2200" dirty="0"/>
              <a:t> AAPL had a mean daily return of 0.1% and a volatility of 2%, indicating that it was able to expand while accepting some risk.</a:t>
            </a:r>
          </a:p>
          <a:p>
            <a:pPr algn="just"/>
            <a:r>
              <a:rPr lang="en-US" sz="2200" dirty="0"/>
              <a:t>Annual leverage volatility was between 15% and 40%, which was magnified during large market events.</a:t>
            </a:r>
          </a:p>
          <a:p>
            <a:pPr algn="just"/>
            <a:r>
              <a:rPr lang="en-US" sz="2200" dirty="0"/>
              <a:t>Such variations have the advantage of demonstrating that significant returns are conceivable, but they also highlight the importance of appropriate credit risk control.</a:t>
            </a:r>
          </a:p>
          <a:p>
            <a:pPr algn="just"/>
            <a:r>
              <a:rPr lang="en-US" sz="2200" dirty="0"/>
              <a:t> This allows investors to have a more accurate anticipation of the price of Apple's stock rather just forecasting, which is always incorrect.</a:t>
            </a:r>
          </a:p>
          <a:p>
            <a:pPr algn="just"/>
            <a:r>
              <a:rPr lang="en-US" sz="2200" dirty="0"/>
              <a:t>The next two figures depict the volatility chart as well as the return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69545892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172</TotalTime>
  <Words>1103</Words>
  <Application>Microsoft Office PowerPoint</Application>
  <PresentationFormat>Widescreen</PresentationFormat>
  <Paragraphs>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Gill Sans MT</vt:lpstr>
      <vt:lpstr>Wingdings 2</vt:lpstr>
      <vt:lpstr>Dividend</vt:lpstr>
      <vt:lpstr>Time Series Analysis and Stock Price Forecasting Utilizing LSTM Networks</vt:lpstr>
      <vt:lpstr>Introduction and Problem Statement</vt:lpstr>
      <vt:lpstr>Dataset Overview</vt:lpstr>
      <vt:lpstr>Solution Approach</vt:lpstr>
      <vt:lpstr>Historical Price Movement Analysis</vt:lpstr>
      <vt:lpstr>PowerPoint Presentation</vt:lpstr>
      <vt:lpstr>Technical Analysis with Candlestick and Volume Indicators</vt:lpstr>
      <vt:lpstr>PowerPoint Presentation</vt:lpstr>
      <vt:lpstr>Statistical and Volatility Analysis</vt:lpstr>
      <vt:lpstr>PowerPoint Presentation</vt:lpstr>
      <vt:lpstr>PowerPoint Presentation</vt:lpstr>
      <vt:lpstr>Model Development and Training Process</vt:lpstr>
      <vt:lpstr>PowerPoint Presentation</vt:lpstr>
      <vt:lpstr>PowerPoint Presentation</vt:lpstr>
      <vt:lpstr> Simulation and Forecast Scenarios</vt:lpstr>
      <vt:lpstr>PowerPoint Presentation</vt:lpstr>
      <vt:lpstr>Current Metrics and Investment Implications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Analysis and Stock Price Forecasting Utilizing LSTM Networks</dc:title>
  <dc:creator>G4U-PC3</dc:creator>
  <cp:lastModifiedBy>Hari Prasanth Penugonda</cp:lastModifiedBy>
  <cp:revision>34</cp:revision>
  <dcterms:created xsi:type="dcterms:W3CDTF">2024-11-12T14:31:02Z</dcterms:created>
  <dcterms:modified xsi:type="dcterms:W3CDTF">2024-11-15T17:56:32Z</dcterms:modified>
</cp:coreProperties>
</file>