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7772400" cy="10058400"/>
  <p:embeddedFontLst>
    <p:embeddedFont>
      <p:font typeface="Calibri" pitchFamily="34" charset="0"/>
      <p:regular r:id="rId17"/>
      <p:bold r:id="rId18"/>
      <p:italic r:id="rId19"/>
      <p:boldItalic r:id="rId20"/>
    </p:embeddedFont>
    <p:embeddedFont>
      <p:font typeface="Merriweather"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wqvuSaWnSu8HKAK1e2Uscs2AX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D3864F0-E6B3-4631-9206-7BAFC98C0BD6}">
  <a:tblStyle styleId="{FD3864F0-E6B3-4631-9206-7BAFC98C0BD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370" y="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867893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a528d9e31_0_78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da528d9e31_0_78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a528d9e31_0_78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a528d9e31_0_788: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a528d9e31_0_79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a528d9e31_0_794: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a528d9e31_0_799: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da528d9e31_0_79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a528d9e31_0_804: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da528d9e31_0_80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79e488362_0_15: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d79e488362_0_1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3: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a528d9e31_0_715: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da528d9e31_0_715: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a528d9e31_0_346: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da528d9e31_0_34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a528d9e31_0_409: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da528d9e31_0_40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a528d9e31_0_415: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da528d9e31_0_41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a528d9e31_0_77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a528d9e31_0_77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27"/>
          <p:cNvSpPr txBox="1">
            <a:spLocks noGrp="1"/>
          </p:cNvSpPr>
          <p:nvPr>
            <p:ph type="title"/>
          </p:nvPr>
        </p:nvSpPr>
        <p:spPr>
          <a:xfrm>
            <a:off x="1686960" y="2944440"/>
            <a:ext cx="8817480" cy="1114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7"/>
          <p:cNvSpPr txBox="1">
            <a:spLocks noGrp="1"/>
          </p:cNvSpPr>
          <p:nvPr>
            <p:ph type="body" idx="1"/>
          </p:nvPr>
        </p:nvSpPr>
        <p:spPr>
          <a:xfrm>
            <a:off x="663480" y="1581120"/>
            <a:ext cx="1086480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27"/>
          <p:cNvSpPr txBox="1">
            <a:spLocks noGrp="1"/>
          </p:cNvSpPr>
          <p:nvPr>
            <p:ph type="body" idx="2"/>
          </p:nvPr>
        </p:nvSpPr>
        <p:spPr>
          <a:xfrm>
            <a:off x="663480" y="3791520"/>
            <a:ext cx="1086480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28"/>
          <p:cNvSpPr txBox="1">
            <a:spLocks noGrp="1"/>
          </p:cNvSpPr>
          <p:nvPr>
            <p:ph type="title"/>
          </p:nvPr>
        </p:nvSpPr>
        <p:spPr>
          <a:xfrm>
            <a:off x="1686960" y="2944440"/>
            <a:ext cx="8817480" cy="1114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body" idx="1"/>
          </p:nvPr>
        </p:nvSpPr>
        <p:spPr>
          <a:xfrm>
            <a:off x="663480" y="1581120"/>
            <a:ext cx="53017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28"/>
          <p:cNvSpPr txBox="1">
            <a:spLocks noGrp="1"/>
          </p:cNvSpPr>
          <p:nvPr>
            <p:ph type="body" idx="2"/>
          </p:nvPr>
        </p:nvSpPr>
        <p:spPr>
          <a:xfrm>
            <a:off x="6230520" y="1581120"/>
            <a:ext cx="53017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28"/>
          <p:cNvSpPr txBox="1">
            <a:spLocks noGrp="1"/>
          </p:cNvSpPr>
          <p:nvPr>
            <p:ph type="body" idx="3"/>
          </p:nvPr>
        </p:nvSpPr>
        <p:spPr>
          <a:xfrm>
            <a:off x="663480" y="3791520"/>
            <a:ext cx="53017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28"/>
          <p:cNvSpPr txBox="1">
            <a:spLocks noGrp="1"/>
          </p:cNvSpPr>
          <p:nvPr>
            <p:ph type="body" idx="4"/>
          </p:nvPr>
        </p:nvSpPr>
        <p:spPr>
          <a:xfrm>
            <a:off x="6230520" y="3791520"/>
            <a:ext cx="53017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1686960" y="2944440"/>
            <a:ext cx="8817480" cy="1114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663480" y="1581120"/>
            <a:ext cx="34981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29"/>
          <p:cNvSpPr txBox="1">
            <a:spLocks noGrp="1"/>
          </p:cNvSpPr>
          <p:nvPr>
            <p:ph type="body" idx="2"/>
          </p:nvPr>
        </p:nvSpPr>
        <p:spPr>
          <a:xfrm>
            <a:off x="4336920" y="1581120"/>
            <a:ext cx="34981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29"/>
          <p:cNvSpPr txBox="1">
            <a:spLocks noGrp="1"/>
          </p:cNvSpPr>
          <p:nvPr>
            <p:ph type="body" idx="3"/>
          </p:nvPr>
        </p:nvSpPr>
        <p:spPr>
          <a:xfrm>
            <a:off x="8010360" y="1581120"/>
            <a:ext cx="34981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29"/>
          <p:cNvSpPr txBox="1">
            <a:spLocks noGrp="1"/>
          </p:cNvSpPr>
          <p:nvPr>
            <p:ph type="body" idx="4"/>
          </p:nvPr>
        </p:nvSpPr>
        <p:spPr>
          <a:xfrm>
            <a:off x="663480" y="3791520"/>
            <a:ext cx="34981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9"/>
          <p:cNvSpPr txBox="1">
            <a:spLocks noGrp="1"/>
          </p:cNvSpPr>
          <p:nvPr>
            <p:ph type="body" idx="5"/>
          </p:nvPr>
        </p:nvSpPr>
        <p:spPr>
          <a:xfrm>
            <a:off x="4336920" y="3791520"/>
            <a:ext cx="34981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9"/>
          <p:cNvSpPr txBox="1">
            <a:spLocks noGrp="1"/>
          </p:cNvSpPr>
          <p:nvPr>
            <p:ph type="body" idx="6"/>
          </p:nvPr>
        </p:nvSpPr>
        <p:spPr>
          <a:xfrm>
            <a:off x="8010360" y="3791520"/>
            <a:ext cx="34981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19"/>
          <p:cNvSpPr txBox="1">
            <a:spLocks noGrp="1"/>
          </p:cNvSpPr>
          <p:nvPr>
            <p:ph type="title"/>
          </p:nvPr>
        </p:nvSpPr>
        <p:spPr>
          <a:xfrm>
            <a:off x="1686960" y="2944440"/>
            <a:ext cx="8817480" cy="1114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subTitle" idx="1"/>
          </p:nvPr>
        </p:nvSpPr>
        <p:spPr>
          <a:xfrm>
            <a:off x="663480" y="1581120"/>
            <a:ext cx="10864800" cy="4231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1686960" y="2944440"/>
            <a:ext cx="8817480" cy="1114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663480" y="1581120"/>
            <a:ext cx="10864800" cy="4231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21"/>
          <p:cNvSpPr txBox="1">
            <a:spLocks noGrp="1"/>
          </p:cNvSpPr>
          <p:nvPr>
            <p:ph type="title"/>
          </p:nvPr>
        </p:nvSpPr>
        <p:spPr>
          <a:xfrm>
            <a:off x="1686960" y="2944440"/>
            <a:ext cx="8817480" cy="1114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body" idx="1"/>
          </p:nvPr>
        </p:nvSpPr>
        <p:spPr>
          <a:xfrm>
            <a:off x="663480" y="1581120"/>
            <a:ext cx="5301720" cy="4231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21"/>
          <p:cNvSpPr txBox="1">
            <a:spLocks noGrp="1"/>
          </p:cNvSpPr>
          <p:nvPr>
            <p:ph type="body" idx="2"/>
          </p:nvPr>
        </p:nvSpPr>
        <p:spPr>
          <a:xfrm>
            <a:off x="6230520" y="1581120"/>
            <a:ext cx="5301720" cy="4231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1686960" y="2944440"/>
            <a:ext cx="8817480" cy="1114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23"/>
          <p:cNvSpPr txBox="1">
            <a:spLocks noGrp="1"/>
          </p:cNvSpPr>
          <p:nvPr>
            <p:ph type="subTitle" idx="1"/>
          </p:nvPr>
        </p:nvSpPr>
        <p:spPr>
          <a:xfrm>
            <a:off x="1686960" y="2944440"/>
            <a:ext cx="8817480" cy="516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1686960" y="2944440"/>
            <a:ext cx="8817480" cy="1114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body" idx="1"/>
          </p:nvPr>
        </p:nvSpPr>
        <p:spPr>
          <a:xfrm>
            <a:off x="663480" y="1581120"/>
            <a:ext cx="53017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24"/>
          <p:cNvSpPr txBox="1">
            <a:spLocks noGrp="1"/>
          </p:cNvSpPr>
          <p:nvPr>
            <p:ph type="body" idx="2"/>
          </p:nvPr>
        </p:nvSpPr>
        <p:spPr>
          <a:xfrm>
            <a:off x="6230520" y="1581120"/>
            <a:ext cx="5301720" cy="4231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24"/>
          <p:cNvSpPr txBox="1">
            <a:spLocks noGrp="1"/>
          </p:cNvSpPr>
          <p:nvPr>
            <p:ph type="body" idx="3"/>
          </p:nvPr>
        </p:nvSpPr>
        <p:spPr>
          <a:xfrm>
            <a:off x="663480" y="3791520"/>
            <a:ext cx="53017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1686960" y="2944440"/>
            <a:ext cx="8817480" cy="1114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663480" y="1581120"/>
            <a:ext cx="5301720" cy="4231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25"/>
          <p:cNvSpPr txBox="1">
            <a:spLocks noGrp="1"/>
          </p:cNvSpPr>
          <p:nvPr>
            <p:ph type="body" idx="2"/>
          </p:nvPr>
        </p:nvSpPr>
        <p:spPr>
          <a:xfrm>
            <a:off x="6230520" y="1581120"/>
            <a:ext cx="53017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25"/>
          <p:cNvSpPr txBox="1">
            <a:spLocks noGrp="1"/>
          </p:cNvSpPr>
          <p:nvPr>
            <p:ph type="body" idx="3"/>
          </p:nvPr>
        </p:nvSpPr>
        <p:spPr>
          <a:xfrm>
            <a:off x="6230520" y="3791520"/>
            <a:ext cx="53017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26"/>
          <p:cNvSpPr txBox="1">
            <a:spLocks noGrp="1"/>
          </p:cNvSpPr>
          <p:nvPr>
            <p:ph type="title"/>
          </p:nvPr>
        </p:nvSpPr>
        <p:spPr>
          <a:xfrm>
            <a:off x="1686960" y="2944440"/>
            <a:ext cx="8817480" cy="1114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body" idx="1"/>
          </p:nvPr>
        </p:nvSpPr>
        <p:spPr>
          <a:xfrm>
            <a:off x="663480" y="1581120"/>
            <a:ext cx="53017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26"/>
          <p:cNvSpPr txBox="1">
            <a:spLocks noGrp="1"/>
          </p:cNvSpPr>
          <p:nvPr>
            <p:ph type="body" idx="2"/>
          </p:nvPr>
        </p:nvSpPr>
        <p:spPr>
          <a:xfrm>
            <a:off x="6230520" y="1581120"/>
            <a:ext cx="530172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26"/>
          <p:cNvSpPr txBox="1">
            <a:spLocks noGrp="1"/>
          </p:cNvSpPr>
          <p:nvPr>
            <p:ph type="body" idx="3"/>
          </p:nvPr>
        </p:nvSpPr>
        <p:spPr>
          <a:xfrm>
            <a:off x="663480" y="3791520"/>
            <a:ext cx="10864800" cy="201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p:nvPr/>
        </p:nvSpPr>
        <p:spPr>
          <a:xfrm>
            <a:off x="10449360" y="325800"/>
            <a:ext cx="1428840" cy="37836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3"/>
          <p:cNvSpPr/>
          <p:nvPr/>
        </p:nvSpPr>
        <p:spPr>
          <a:xfrm>
            <a:off x="0" y="177840"/>
            <a:ext cx="1266840" cy="813600"/>
          </a:xfrm>
          <a:prstGeom prst="rect">
            <a:avLst/>
          </a:prstGeom>
          <a:blipFill rotWithShape="1">
            <a:blip r:embed="rId1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3"/>
          <p:cNvSpPr txBox="1">
            <a:spLocks noGrp="1"/>
          </p:cNvSpPr>
          <p:nvPr>
            <p:ph type="title"/>
          </p:nvPr>
        </p:nvSpPr>
        <p:spPr>
          <a:xfrm>
            <a:off x="1686960" y="2944440"/>
            <a:ext cx="8817480" cy="1114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3"/>
          <p:cNvSpPr txBox="1">
            <a:spLocks noGrp="1"/>
          </p:cNvSpPr>
          <p:nvPr>
            <p:ph type="body" idx="1"/>
          </p:nvPr>
        </p:nvSpPr>
        <p:spPr>
          <a:xfrm>
            <a:off x="663480" y="1581120"/>
            <a:ext cx="10864800" cy="42314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 name="Google Shape;10;p13"/>
          <p:cNvSpPr txBox="1">
            <a:spLocks noGrp="1"/>
          </p:cNvSpPr>
          <p:nvPr>
            <p:ph type="ftr" idx="11"/>
          </p:nvPr>
        </p:nvSpPr>
        <p:spPr>
          <a:xfrm>
            <a:off x="4145400" y="6378120"/>
            <a:ext cx="3900960" cy="34272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3"/>
          <p:cNvSpPr txBox="1">
            <a:spLocks noGrp="1"/>
          </p:cNvSpPr>
          <p:nvPr>
            <p:ph type="dt" idx="10"/>
          </p:nvPr>
        </p:nvSpPr>
        <p:spPr>
          <a:xfrm>
            <a:off x="609480" y="6378120"/>
            <a:ext cx="2803680" cy="34272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3"/>
          <p:cNvSpPr txBox="1">
            <a:spLocks noGrp="1"/>
          </p:cNvSpPr>
          <p:nvPr>
            <p:ph type="sldNum" idx="12"/>
          </p:nvPr>
        </p:nvSpPr>
        <p:spPr>
          <a:xfrm>
            <a:off x="8778240" y="6378120"/>
            <a:ext cx="2803680" cy="34272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buNone/>
              <a:defRPr sz="1800" b="0" i="0" u="none" strike="noStrike" cap="none">
                <a:solidFill>
                  <a:srgbClr val="B2B2B2"/>
                </a:solidFill>
                <a:latin typeface="Calibri"/>
                <a:ea typeface="Calibri"/>
                <a:cs typeface="Calibri"/>
                <a:sym typeface="Calibri"/>
              </a:defRPr>
            </a:lvl1pPr>
            <a:lvl2pPr marL="0" marR="0" lvl="1" indent="0" algn="r" rtl="0">
              <a:lnSpc>
                <a:spcPct val="100000"/>
              </a:lnSpc>
              <a:spcBef>
                <a:spcPts val="0"/>
              </a:spcBef>
              <a:buNone/>
              <a:defRPr sz="1800" b="0" i="0" u="none" strike="noStrike" cap="none">
                <a:solidFill>
                  <a:srgbClr val="B2B2B2"/>
                </a:solidFill>
                <a:latin typeface="Calibri"/>
                <a:ea typeface="Calibri"/>
                <a:cs typeface="Calibri"/>
                <a:sym typeface="Calibri"/>
              </a:defRPr>
            </a:lvl2pPr>
            <a:lvl3pPr marL="0" marR="0" lvl="2" indent="0" algn="r" rtl="0">
              <a:lnSpc>
                <a:spcPct val="100000"/>
              </a:lnSpc>
              <a:spcBef>
                <a:spcPts val="0"/>
              </a:spcBef>
              <a:buNone/>
              <a:defRPr sz="1800" b="0" i="0" u="none" strike="noStrike" cap="none">
                <a:solidFill>
                  <a:srgbClr val="B2B2B2"/>
                </a:solidFill>
                <a:latin typeface="Calibri"/>
                <a:ea typeface="Calibri"/>
                <a:cs typeface="Calibri"/>
                <a:sym typeface="Calibri"/>
              </a:defRPr>
            </a:lvl3pPr>
            <a:lvl4pPr marL="0" marR="0" lvl="3" indent="0" algn="r" rtl="0">
              <a:lnSpc>
                <a:spcPct val="100000"/>
              </a:lnSpc>
              <a:spcBef>
                <a:spcPts val="0"/>
              </a:spcBef>
              <a:buNone/>
              <a:defRPr sz="1800" b="0" i="0" u="none" strike="noStrike" cap="none">
                <a:solidFill>
                  <a:srgbClr val="B2B2B2"/>
                </a:solidFill>
                <a:latin typeface="Calibri"/>
                <a:ea typeface="Calibri"/>
                <a:cs typeface="Calibri"/>
                <a:sym typeface="Calibri"/>
              </a:defRPr>
            </a:lvl4pPr>
            <a:lvl5pPr marL="0" marR="0" lvl="4" indent="0" algn="r" rtl="0">
              <a:lnSpc>
                <a:spcPct val="100000"/>
              </a:lnSpc>
              <a:spcBef>
                <a:spcPts val="0"/>
              </a:spcBef>
              <a:buNone/>
              <a:defRPr sz="1800" b="0" i="0" u="none" strike="noStrike" cap="none">
                <a:solidFill>
                  <a:srgbClr val="B2B2B2"/>
                </a:solidFill>
                <a:latin typeface="Calibri"/>
                <a:ea typeface="Calibri"/>
                <a:cs typeface="Calibri"/>
                <a:sym typeface="Calibri"/>
              </a:defRPr>
            </a:lvl5pPr>
            <a:lvl6pPr marL="0" marR="0" lvl="5" indent="0" algn="r" rtl="0">
              <a:lnSpc>
                <a:spcPct val="100000"/>
              </a:lnSpc>
              <a:spcBef>
                <a:spcPts val="0"/>
              </a:spcBef>
              <a:buNone/>
              <a:defRPr sz="1800" b="0" i="0" u="none" strike="noStrike" cap="none">
                <a:solidFill>
                  <a:srgbClr val="B2B2B2"/>
                </a:solidFill>
                <a:latin typeface="Calibri"/>
                <a:ea typeface="Calibri"/>
                <a:cs typeface="Calibri"/>
                <a:sym typeface="Calibri"/>
              </a:defRPr>
            </a:lvl6pPr>
            <a:lvl7pPr marL="0" marR="0" lvl="6" indent="0" algn="r" rtl="0">
              <a:lnSpc>
                <a:spcPct val="100000"/>
              </a:lnSpc>
              <a:spcBef>
                <a:spcPts val="0"/>
              </a:spcBef>
              <a:buNone/>
              <a:defRPr sz="1800" b="0" i="0" u="none" strike="noStrike" cap="none">
                <a:solidFill>
                  <a:srgbClr val="B2B2B2"/>
                </a:solidFill>
                <a:latin typeface="Calibri"/>
                <a:ea typeface="Calibri"/>
                <a:cs typeface="Calibri"/>
                <a:sym typeface="Calibri"/>
              </a:defRPr>
            </a:lvl7pPr>
            <a:lvl8pPr marL="0" marR="0" lvl="7" indent="0" algn="r" rtl="0">
              <a:lnSpc>
                <a:spcPct val="100000"/>
              </a:lnSpc>
              <a:spcBef>
                <a:spcPts val="0"/>
              </a:spcBef>
              <a:buNone/>
              <a:defRPr sz="1800" b="0" i="0" u="none" strike="noStrike" cap="none">
                <a:solidFill>
                  <a:srgbClr val="B2B2B2"/>
                </a:solidFill>
                <a:latin typeface="Calibri"/>
                <a:ea typeface="Calibri"/>
                <a:cs typeface="Calibri"/>
                <a:sym typeface="Calibri"/>
              </a:defRPr>
            </a:lvl8pPr>
            <a:lvl9pPr marL="0" marR="0" lvl="8" indent="0" algn="r" rtl="0">
              <a:lnSpc>
                <a:spcPct val="100000"/>
              </a:lnSpc>
              <a:spcBef>
                <a:spcPts val="0"/>
              </a:spcBef>
              <a:buNone/>
              <a:defRPr sz="1800" b="0" i="0" u="none" strike="noStrike" cap="none">
                <a:solidFill>
                  <a:srgbClr val="B2B2B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
          <p:cNvSpPr txBox="1"/>
          <p:nvPr/>
        </p:nvSpPr>
        <p:spPr>
          <a:xfrm>
            <a:off x="551384" y="1550875"/>
            <a:ext cx="8930141" cy="1157700"/>
          </a:xfrm>
          <a:prstGeom prst="rect">
            <a:avLst/>
          </a:prstGeom>
          <a:noFill/>
          <a:ln>
            <a:noFill/>
          </a:ln>
        </p:spPr>
        <p:txBody>
          <a:bodyPr spcFirstLastPara="1" wrap="square" lIns="0" tIns="12600" rIns="0" bIns="0" anchor="t" anchorCtr="0">
            <a:noAutofit/>
          </a:bodyPr>
          <a:lstStyle/>
          <a:p>
            <a:pPr marL="12600" marR="0" lvl="0" indent="0" algn="ctr" rtl="0">
              <a:lnSpc>
                <a:spcPct val="100000"/>
              </a:lnSpc>
              <a:spcBef>
                <a:spcPts val="0"/>
              </a:spcBef>
              <a:spcAft>
                <a:spcPts val="0"/>
              </a:spcAft>
              <a:buNone/>
            </a:pPr>
            <a:r>
              <a:rPr lang="en-US" sz="5000" b="1" i="0" u="none" strike="noStrike" cap="none" dirty="0">
                <a:solidFill>
                  <a:srgbClr val="000000"/>
                </a:solidFill>
                <a:latin typeface="Merriweather"/>
                <a:ea typeface="Merriweather"/>
                <a:cs typeface="Merriweather"/>
                <a:sym typeface="Merriweather"/>
              </a:rPr>
              <a:t>Lending Club Case Study</a:t>
            </a:r>
            <a:endParaRPr sz="5000" b="1" i="0" u="none" strike="noStrike" cap="none" dirty="0">
              <a:solidFill>
                <a:srgbClr val="000000"/>
              </a:solidFill>
              <a:latin typeface="Merriweather"/>
              <a:ea typeface="Merriweather"/>
              <a:cs typeface="Merriweather"/>
              <a:sym typeface="Merriweather"/>
            </a:endParaRPr>
          </a:p>
        </p:txBody>
      </p:sp>
      <p:sp>
        <p:nvSpPr>
          <p:cNvPr id="66" name="Google Shape;66;p1"/>
          <p:cNvSpPr/>
          <p:nvPr/>
        </p:nvSpPr>
        <p:spPr>
          <a:xfrm>
            <a:off x="1159075" y="3630187"/>
            <a:ext cx="4567800" cy="825253"/>
          </a:xfrm>
          <a:prstGeom prst="rect">
            <a:avLst/>
          </a:prstGeom>
          <a:noFill/>
          <a:ln>
            <a:noFill/>
          </a:ln>
        </p:spPr>
        <p:txBody>
          <a:bodyPr spcFirstLastPara="1" wrap="square" lIns="0" tIns="12600" rIns="0" bIns="0" anchor="t" anchorCtr="0">
            <a:spAutoFit/>
          </a:bodyPr>
          <a:lstStyle/>
          <a:p>
            <a:pPr marL="12600" marR="0" lvl="0" indent="0" algn="l" rtl="0">
              <a:lnSpc>
                <a:spcPct val="119590"/>
              </a:lnSpc>
              <a:spcBef>
                <a:spcPts val="0"/>
              </a:spcBef>
              <a:spcAft>
                <a:spcPts val="0"/>
              </a:spcAft>
              <a:buNone/>
            </a:pPr>
            <a:r>
              <a:rPr lang="en-US" sz="2200" i="0" u="none" strike="noStrike" cap="none" dirty="0">
                <a:solidFill>
                  <a:srgbClr val="000000"/>
                </a:solidFill>
                <a:latin typeface="Merriweather"/>
                <a:ea typeface="Merriweather"/>
                <a:cs typeface="Merriweather"/>
                <a:sym typeface="Merriweather"/>
              </a:rPr>
              <a:t>Submitted by </a:t>
            </a:r>
            <a:r>
              <a:rPr lang="en-US" sz="2200" i="0" u="none" strike="noStrike" cap="none" dirty="0" smtClean="0">
                <a:solidFill>
                  <a:srgbClr val="000000"/>
                </a:solidFill>
                <a:latin typeface="Merriweather"/>
                <a:ea typeface="Merriweather"/>
                <a:cs typeface="Merriweather"/>
                <a:sym typeface="Merriweather"/>
              </a:rPr>
              <a:t>–</a:t>
            </a:r>
          </a:p>
          <a:p>
            <a:pPr marL="12600" marR="0" lvl="0" indent="0" algn="l" rtl="0">
              <a:lnSpc>
                <a:spcPct val="119590"/>
              </a:lnSpc>
              <a:spcBef>
                <a:spcPts val="0"/>
              </a:spcBef>
              <a:spcAft>
                <a:spcPts val="0"/>
              </a:spcAft>
              <a:buNone/>
            </a:pPr>
            <a:r>
              <a:rPr lang="en-US" sz="2200" i="0" u="none" strike="noStrike" cap="none" dirty="0" err="1" smtClean="0">
                <a:solidFill>
                  <a:srgbClr val="000000"/>
                </a:solidFill>
                <a:latin typeface="Merriweather"/>
                <a:ea typeface="Merriweather"/>
                <a:cs typeface="Merriweather"/>
                <a:sym typeface="Merriweather"/>
              </a:rPr>
              <a:t>Manikanta</a:t>
            </a:r>
            <a:r>
              <a:rPr lang="en-US" sz="2200" i="0" u="none" strike="noStrike" cap="none" dirty="0" smtClean="0">
                <a:solidFill>
                  <a:srgbClr val="000000"/>
                </a:solidFill>
                <a:latin typeface="Merriweather"/>
                <a:ea typeface="Merriweather"/>
                <a:cs typeface="Merriweather"/>
                <a:sym typeface="Merriweather"/>
              </a:rPr>
              <a:t> </a:t>
            </a:r>
            <a:r>
              <a:rPr lang="en-US" sz="2200" i="0" u="none" strike="noStrike" cap="none" dirty="0" err="1">
                <a:solidFill>
                  <a:srgbClr val="000000"/>
                </a:solidFill>
                <a:latin typeface="Merriweather"/>
                <a:ea typeface="Merriweather"/>
                <a:cs typeface="Merriweather"/>
                <a:sym typeface="Merriweather"/>
              </a:rPr>
              <a:t>Sai</a:t>
            </a:r>
            <a:r>
              <a:rPr lang="en-US" sz="2200" i="0" u="none" strike="noStrike" cap="none" dirty="0">
                <a:solidFill>
                  <a:srgbClr val="000000"/>
                </a:solidFill>
                <a:latin typeface="Merriweather"/>
                <a:ea typeface="Merriweather"/>
                <a:cs typeface="Merriweather"/>
                <a:sym typeface="Merriweather"/>
              </a:rPr>
              <a:t> Ram </a:t>
            </a:r>
            <a:r>
              <a:rPr lang="en-US" sz="2200" i="0" u="none" strike="noStrike" cap="none" dirty="0" err="1">
                <a:solidFill>
                  <a:srgbClr val="000000"/>
                </a:solidFill>
                <a:latin typeface="Merriweather"/>
                <a:ea typeface="Merriweather"/>
                <a:cs typeface="Merriweather"/>
                <a:sym typeface="Merriweather"/>
              </a:rPr>
              <a:t>Alapati</a:t>
            </a:r>
            <a:r>
              <a:rPr lang="en-US" sz="2200" i="0" u="none" strike="noStrike" cap="none" dirty="0">
                <a:solidFill>
                  <a:srgbClr val="000000"/>
                </a:solidFill>
                <a:latin typeface="Merriweather"/>
                <a:ea typeface="Merriweather"/>
                <a:cs typeface="Merriweather"/>
                <a:sym typeface="Merriweather"/>
              </a:rPr>
              <a:t>.</a:t>
            </a:r>
            <a:endParaRPr sz="2200" i="0" u="none" strike="noStrike" cap="none" dirty="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da528d9e31_0_781"/>
          <p:cNvSpPr txBox="1"/>
          <p:nvPr/>
        </p:nvSpPr>
        <p:spPr>
          <a:xfrm>
            <a:off x="1198800" y="756150"/>
            <a:ext cx="9794400" cy="149268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dirty="0">
                <a:latin typeface="Times New Roman" pitchFamily="18" charset="0"/>
                <a:ea typeface="Merriweather"/>
                <a:cs typeface="Times New Roman" pitchFamily="18" charset="0"/>
                <a:sym typeface="Merriweather"/>
              </a:rPr>
              <a:t>2. </a:t>
            </a:r>
            <a:r>
              <a:rPr lang="en-US" sz="1900" b="1" dirty="0">
                <a:latin typeface="Times New Roman" pitchFamily="18" charset="0"/>
                <a:ea typeface="Merriweather"/>
                <a:cs typeface="Times New Roman" pitchFamily="18" charset="0"/>
                <a:sym typeface="Merriweather"/>
              </a:rPr>
              <a:t>Segmented </a:t>
            </a:r>
            <a:r>
              <a:rPr lang="en-US" sz="1900" b="1" dirty="0" err="1">
                <a:latin typeface="Times New Roman" pitchFamily="18" charset="0"/>
                <a:ea typeface="Merriweather"/>
                <a:cs typeface="Times New Roman" pitchFamily="18" charset="0"/>
                <a:sym typeface="Merriweather"/>
              </a:rPr>
              <a:t>Univariate</a:t>
            </a:r>
            <a:r>
              <a:rPr lang="en-US" sz="1900" b="1" dirty="0">
                <a:latin typeface="Times New Roman" pitchFamily="18" charset="0"/>
                <a:ea typeface="Merriweather"/>
                <a:cs typeface="Times New Roman" pitchFamily="18" charset="0"/>
                <a:sym typeface="Merriweather"/>
              </a:rPr>
              <a:t> Analysis</a:t>
            </a:r>
            <a:r>
              <a:rPr lang="en-US" sz="1900" dirty="0">
                <a:latin typeface="Times New Roman" pitchFamily="18" charset="0"/>
                <a:ea typeface="Merriweather"/>
                <a:cs typeface="Times New Roman" pitchFamily="18" charset="0"/>
                <a:sym typeface="Merriweather"/>
              </a:rPr>
              <a:t>- It helped to visualize the frequency of bucketed data points and how it varies across the bucketed segments. </a:t>
            </a:r>
            <a:br>
              <a:rPr lang="en-US" sz="1900" dirty="0">
                <a:latin typeface="Times New Roman" pitchFamily="18" charset="0"/>
                <a:ea typeface="Merriweather"/>
                <a:cs typeface="Times New Roman" pitchFamily="18" charset="0"/>
                <a:sym typeface="Merriweather"/>
              </a:rPr>
            </a:br>
            <a:endParaRPr sz="1900" dirty="0">
              <a:latin typeface="Times New Roman" pitchFamily="18" charset="0"/>
              <a:ea typeface="Merriweather"/>
              <a:cs typeface="Times New Roman" pitchFamily="18" charset="0"/>
              <a:sym typeface="Merriweather"/>
            </a:endParaRPr>
          </a:p>
          <a:p>
            <a:pPr marL="0" lvl="0" indent="0" algn="l" rtl="0">
              <a:spcBef>
                <a:spcPts val="0"/>
              </a:spcBef>
              <a:spcAft>
                <a:spcPts val="0"/>
              </a:spcAft>
              <a:buNone/>
            </a:pPr>
            <a:r>
              <a:rPr lang="en-US" dirty="0">
                <a:latin typeface="Times New Roman" pitchFamily="18" charset="0"/>
                <a:ea typeface="Merriweather"/>
                <a:cs typeface="Times New Roman" pitchFamily="18" charset="0"/>
                <a:sym typeface="Merriweather"/>
              </a:rPr>
              <a:t>For  example: To check the frequency of the graded borrowers of Lending Club (LC)  we choose a </a:t>
            </a:r>
            <a:r>
              <a:rPr lang="en-US" dirty="0" err="1">
                <a:latin typeface="Times New Roman" pitchFamily="18" charset="0"/>
                <a:ea typeface="Merriweather"/>
                <a:cs typeface="Times New Roman" pitchFamily="18" charset="0"/>
                <a:sym typeface="Merriweather"/>
              </a:rPr>
              <a:t>barplot</a:t>
            </a:r>
            <a:r>
              <a:rPr lang="en-US" dirty="0">
                <a:latin typeface="Times New Roman" pitchFamily="18" charset="0"/>
                <a:ea typeface="Merriweather"/>
                <a:cs typeface="Times New Roman" pitchFamily="18" charset="0"/>
                <a:sym typeface="Merriweather"/>
              </a:rPr>
              <a:t> and we observed that most borrowers fall under A and B grades then other grades (as the risk increases with from categories, D, E, F, G)</a:t>
            </a:r>
            <a:endParaRPr dirty="0">
              <a:latin typeface="Times New Roman" pitchFamily="18" charset="0"/>
              <a:ea typeface="Merriweather"/>
              <a:cs typeface="Times New Roman" pitchFamily="18" charset="0"/>
              <a:sym typeface="Merriweather"/>
            </a:endParaRPr>
          </a:p>
        </p:txBody>
      </p:sp>
      <p:pic>
        <p:nvPicPr>
          <p:cNvPr id="206" name="Google Shape;206;gda528d9e31_0_781"/>
          <p:cNvPicPr preferRelativeResize="0"/>
          <p:nvPr/>
        </p:nvPicPr>
        <p:blipFill>
          <a:blip r:embed="rId3">
            <a:alphaModFix/>
          </a:blip>
          <a:stretch>
            <a:fillRect/>
          </a:stretch>
        </p:blipFill>
        <p:spPr>
          <a:xfrm>
            <a:off x="3036900" y="2534750"/>
            <a:ext cx="5774425" cy="409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da528d9e31_0_788"/>
          <p:cNvSpPr txBox="1"/>
          <p:nvPr/>
        </p:nvSpPr>
        <p:spPr>
          <a:xfrm>
            <a:off x="1198800" y="756150"/>
            <a:ext cx="9794400" cy="149268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dirty="0">
                <a:latin typeface="Times New Roman" pitchFamily="18" charset="0"/>
                <a:ea typeface="Merriweather"/>
                <a:cs typeface="Times New Roman" pitchFamily="18" charset="0"/>
                <a:sym typeface="Merriweather"/>
              </a:rPr>
              <a:t>3. </a:t>
            </a:r>
            <a:r>
              <a:rPr lang="en-US" sz="1900" b="1" dirty="0">
                <a:latin typeface="Times New Roman" pitchFamily="18" charset="0"/>
                <a:ea typeface="Merriweather"/>
                <a:cs typeface="Times New Roman" pitchFamily="18" charset="0"/>
                <a:sym typeface="Merriweather"/>
              </a:rPr>
              <a:t>Bivariate Analysis</a:t>
            </a:r>
            <a:r>
              <a:rPr lang="en-US" sz="1900" dirty="0">
                <a:latin typeface="Times New Roman" pitchFamily="18" charset="0"/>
                <a:ea typeface="Merriweather"/>
                <a:cs typeface="Times New Roman" pitchFamily="18" charset="0"/>
                <a:sym typeface="Merriweather"/>
              </a:rPr>
              <a:t>- It helps us infer correlation between two variables and concludes simple hypothetical associations.</a:t>
            </a:r>
            <a:br>
              <a:rPr lang="en-US" sz="1900" dirty="0">
                <a:latin typeface="Times New Roman" pitchFamily="18" charset="0"/>
                <a:ea typeface="Merriweather"/>
                <a:cs typeface="Times New Roman" pitchFamily="18" charset="0"/>
                <a:sym typeface="Merriweather"/>
              </a:rPr>
            </a:br>
            <a:endParaRPr sz="1900" dirty="0">
              <a:latin typeface="Times New Roman" pitchFamily="18" charset="0"/>
              <a:ea typeface="Merriweather"/>
              <a:cs typeface="Times New Roman" pitchFamily="18" charset="0"/>
              <a:sym typeface="Merriweather"/>
            </a:endParaRPr>
          </a:p>
          <a:p>
            <a:pPr marL="0" lvl="0" indent="0" algn="l" rtl="0">
              <a:spcBef>
                <a:spcPts val="0"/>
              </a:spcBef>
              <a:spcAft>
                <a:spcPts val="0"/>
              </a:spcAft>
              <a:buNone/>
            </a:pPr>
            <a:r>
              <a:rPr lang="en-US" dirty="0">
                <a:latin typeface="Times New Roman" pitchFamily="18" charset="0"/>
                <a:ea typeface="Merriweather"/>
                <a:cs typeface="Times New Roman" pitchFamily="18" charset="0"/>
                <a:sym typeface="Merriweather"/>
              </a:rPr>
              <a:t>For  example: To check the association between home ownership and loan amount, we used boxplot and concluded that  more borrowers are from MORTGAGE and also the median loan amount also high for MORTGAGE owned borrowers.</a:t>
            </a:r>
            <a:endParaRPr dirty="0">
              <a:latin typeface="Times New Roman" pitchFamily="18" charset="0"/>
              <a:ea typeface="Merriweather"/>
              <a:cs typeface="Times New Roman" pitchFamily="18" charset="0"/>
              <a:sym typeface="Merriweather"/>
            </a:endParaRPr>
          </a:p>
        </p:txBody>
      </p:sp>
      <p:pic>
        <p:nvPicPr>
          <p:cNvPr id="212" name="Google Shape;212;gda528d9e31_0_788"/>
          <p:cNvPicPr preferRelativeResize="0"/>
          <p:nvPr/>
        </p:nvPicPr>
        <p:blipFill rotWithShape="1">
          <a:blip r:embed="rId3">
            <a:alphaModFix/>
          </a:blip>
          <a:srcRect r="49768"/>
          <a:stretch/>
        </p:blipFill>
        <p:spPr>
          <a:xfrm>
            <a:off x="2248275" y="2560000"/>
            <a:ext cx="7347200" cy="412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da528d9e31_0_794"/>
          <p:cNvSpPr txBox="1"/>
          <p:nvPr/>
        </p:nvSpPr>
        <p:spPr>
          <a:xfrm>
            <a:off x="1498225" y="727650"/>
            <a:ext cx="8225700" cy="477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dirty="0">
                <a:latin typeface="Times New Roman" pitchFamily="18" charset="0"/>
                <a:ea typeface="Merriweather"/>
                <a:cs typeface="Times New Roman" pitchFamily="18" charset="0"/>
                <a:sym typeface="Merriweather"/>
              </a:rPr>
              <a:t>RESULTS </a:t>
            </a:r>
            <a:r>
              <a:rPr lang="en-US" sz="1900" dirty="0">
                <a:latin typeface="Times New Roman" pitchFamily="18" charset="0"/>
                <a:ea typeface="Merriweather"/>
                <a:cs typeface="Times New Roman" pitchFamily="18" charset="0"/>
                <a:sym typeface="Merriweather"/>
              </a:rPr>
              <a:t>- Prepared a comparative table for ease of understanding</a:t>
            </a:r>
            <a:endParaRPr dirty="0">
              <a:latin typeface="Times New Roman" pitchFamily="18" charset="0"/>
              <a:ea typeface="Merriweather"/>
              <a:cs typeface="Times New Roman" pitchFamily="18" charset="0"/>
              <a:sym typeface="Merriweather"/>
            </a:endParaRPr>
          </a:p>
        </p:txBody>
      </p:sp>
      <p:graphicFrame>
        <p:nvGraphicFramePr>
          <p:cNvPr id="218" name="Google Shape;218;gda528d9e31_0_794"/>
          <p:cNvGraphicFramePr/>
          <p:nvPr>
            <p:extLst>
              <p:ext uri="{D42A27DB-BD31-4B8C-83A1-F6EECF244321}">
                <p14:modId xmlns:p14="http://schemas.microsoft.com/office/powerpoint/2010/main" val="294691139"/>
              </p:ext>
            </p:extLst>
          </p:nvPr>
        </p:nvGraphicFramePr>
        <p:xfrm>
          <a:off x="1498225" y="1359900"/>
          <a:ext cx="9657900" cy="4143492"/>
        </p:xfrm>
        <a:graphic>
          <a:graphicData uri="http://schemas.openxmlformats.org/drawingml/2006/table">
            <a:tbl>
              <a:tblPr>
                <a:noFill/>
                <a:tableStyleId>{FD3864F0-E6B3-4631-9206-7BAFC98C0BD6}</a:tableStyleId>
              </a:tblPr>
              <a:tblGrid>
                <a:gridCol w="3223300"/>
                <a:gridCol w="6434600"/>
              </a:tblGrid>
              <a:tr h="251450">
                <a:tc>
                  <a:txBody>
                    <a:bodyPr/>
                    <a:lstStyle/>
                    <a:p>
                      <a:pPr marL="0" lvl="0" indent="0" algn="l" rtl="0">
                        <a:spcBef>
                          <a:spcPts val="0"/>
                        </a:spcBef>
                        <a:spcAft>
                          <a:spcPts val="0"/>
                        </a:spcAft>
                        <a:buNone/>
                      </a:pPr>
                      <a:endParaRPr sz="1200" dirty="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b="1">
                          <a:latin typeface="Times New Roman" pitchFamily="18" charset="0"/>
                          <a:ea typeface="Merriweather"/>
                          <a:cs typeface="Times New Roman" pitchFamily="18" charset="0"/>
                          <a:sym typeface="Merriweather"/>
                        </a:rPr>
                        <a:t>OBSERVATIONS</a:t>
                      </a:r>
                      <a:endParaRPr sz="1200" b="1">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US" sz="1200" dirty="0">
                          <a:highlight>
                            <a:srgbClr val="FFFF00"/>
                          </a:highlight>
                          <a:latin typeface="Times New Roman" pitchFamily="18" charset="0"/>
                          <a:ea typeface="Merriweather"/>
                          <a:cs typeface="Times New Roman" pitchFamily="18" charset="0"/>
                          <a:sym typeface="Merriweather"/>
                        </a:rPr>
                        <a:t>Terms </a:t>
                      </a:r>
                      <a:r>
                        <a:rPr lang="en-US" sz="1200" dirty="0" err="1">
                          <a:highlight>
                            <a:srgbClr val="FFFF00"/>
                          </a:highlight>
                          <a:latin typeface="Times New Roman" pitchFamily="18" charset="0"/>
                          <a:ea typeface="Merriweather"/>
                          <a:cs typeface="Times New Roman" pitchFamily="18" charset="0"/>
                          <a:sym typeface="Merriweather"/>
                        </a:rPr>
                        <a:t>vs</a:t>
                      </a:r>
                      <a:r>
                        <a:rPr lang="en-US" sz="1200" dirty="0">
                          <a:highlight>
                            <a:srgbClr val="FFFF00"/>
                          </a:highlight>
                          <a:latin typeface="Times New Roman" pitchFamily="18" charset="0"/>
                          <a:ea typeface="Merriweather"/>
                          <a:cs typeface="Times New Roman" pitchFamily="18" charset="0"/>
                          <a:sym typeface="Merriweather"/>
                        </a:rPr>
                        <a:t> Loan Amount</a:t>
                      </a:r>
                      <a:endParaRPr sz="1200" dirty="0">
                        <a:highlight>
                          <a:srgbClr val="FFFF00"/>
                        </a:highlight>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200">
                          <a:latin typeface="Times New Roman" pitchFamily="18" charset="0"/>
                          <a:ea typeface="Merriweather"/>
                          <a:cs typeface="Times New Roman" pitchFamily="18" charset="0"/>
                          <a:sym typeface="Merriweather"/>
                        </a:rPr>
                        <a:t>Higher amount loans have high tenure i.e, 60 months</a:t>
                      </a:r>
                      <a:endParaRPr sz="1200">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2900">
                <a:tc>
                  <a:txBody>
                    <a:bodyPr/>
                    <a:lstStyle/>
                    <a:p>
                      <a:pPr marL="0" lvl="0" indent="0" algn="l" rtl="0">
                        <a:lnSpc>
                          <a:spcPct val="115000"/>
                        </a:lnSpc>
                        <a:spcBef>
                          <a:spcPts val="0"/>
                        </a:spcBef>
                        <a:spcAft>
                          <a:spcPts val="0"/>
                        </a:spcAft>
                        <a:buNone/>
                      </a:pPr>
                      <a:r>
                        <a:rPr lang="en-US" sz="1200" dirty="0">
                          <a:highlight>
                            <a:srgbClr val="FFFF00"/>
                          </a:highlight>
                          <a:latin typeface="Times New Roman" pitchFamily="18" charset="0"/>
                          <a:ea typeface="Merriweather"/>
                          <a:cs typeface="Times New Roman" pitchFamily="18" charset="0"/>
                          <a:sym typeface="Merriweather"/>
                        </a:rPr>
                        <a:t>Grade </a:t>
                      </a:r>
                      <a:r>
                        <a:rPr lang="en-US" sz="1200" dirty="0" err="1">
                          <a:highlight>
                            <a:srgbClr val="FFFF00"/>
                          </a:highlight>
                          <a:latin typeface="Times New Roman" pitchFamily="18" charset="0"/>
                          <a:ea typeface="Merriweather"/>
                          <a:cs typeface="Times New Roman" pitchFamily="18" charset="0"/>
                          <a:sym typeface="Merriweather"/>
                        </a:rPr>
                        <a:t>vs</a:t>
                      </a:r>
                      <a:r>
                        <a:rPr lang="en-US" sz="1200" dirty="0">
                          <a:highlight>
                            <a:srgbClr val="FFFF00"/>
                          </a:highlight>
                          <a:latin typeface="Times New Roman" pitchFamily="18" charset="0"/>
                          <a:ea typeface="Merriweather"/>
                          <a:cs typeface="Times New Roman" pitchFamily="18" charset="0"/>
                          <a:sym typeface="Merriweather"/>
                        </a:rPr>
                        <a:t> Loan Amount</a:t>
                      </a:r>
                      <a:endParaRPr sz="1200" dirty="0">
                        <a:highlight>
                          <a:srgbClr val="FFFF00"/>
                        </a:highlight>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200">
                          <a:latin typeface="Times New Roman" pitchFamily="18" charset="0"/>
                          <a:ea typeface="Merriweather"/>
                          <a:cs typeface="Times New Roman" pitchFamily="18" charset="0"/>
                          <a:sym typeface="Merriweather"/>
                        </a:rPr>
                        <a:t>Grade 'F' and 'G' have taken max loan amount. As Grades are decreasing the loan amount is increasing.</a:t>
                      </a:r>
                      <a:endParaRPr sz="1200">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2900">
                <a:tc>
                  <a:txBody>
                    <a:bodyPr/>
                    <a:lstStyle/>
                    <a:p>
                      <a:pPr marL="0" lvl="0" indent="0" algn="l" rtl="0">
                        <a:lnSpc>
                          <a:spcPct val="115000"/>
                        </a:lnSpc>
                        <a:spcBef>
                          <a:spcPts val="0"/>
                        </a:spcBef>
                        <a:spcAft>
                          <a:spcPts val="0"/>
                        </a:spcAft>
                        <a:buNone/>
                      </a:pPr>
                      <a:r>
                        <a:rPr lang="en-US" sz="1200">
                          <a:highlight>
                            <a:srgbClr val="FFFF00"/>
                          </a:highlight>
                          <a:latin typeface="Times New Roman" pitchFamily="18" charset="0"/>
                          <a:ea typeface="Merriweather"/>
                          <a:cs typeface="Times New Roman" pitchFamily="18" charset="0"/>
                          <a:sym typeface="Merriweather"/>
                        </a:rPr>
                        <a:t>home_ownership vs Loan Amount</a:t>
                      </a:r>
                      <a:endParaRPr sz="1200">
                        <a:highlight>
                          <a:srgbClr val="FFFF00"/>
                        </a:highlight>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200">
                          <a:latin typeface="Times New Roman" pitchFamily="18" charset="0"/>
                          <a:ea typeface="Merriweather"/>
                          <a:cs typeface="Times New Roman" pitchFamily="18" charset="0"/>
                          <a:sym typeface="Merriweather"/>
                        </a:rPr>
                        <a:t>The median loan amount also high for MORTAGE owned borrowers.</a:t>
                      </a:r>
                      <a:endParaRPr sz="1200">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2900">
                <a:tc>
                  <a:txBody>
                    <a:bodyPr/>
                    <a:lstStyle/>
                    <a:p>
                      <a:pPr marL="0" lvl="0" indent="0" algn="l" rtl="0">
                        <a:lnSpc>
                          <a:spcPct val="115000"/>
                        </a:lnSpc>
                        <a:spcBef>
                          <a:spcPts val="0"/>
                        </a:spcBef>
                        <a:spcAft>
                          <a:spcPts val="0"/>
                        </a:spcAft>
                        <a:buNone/>
                      </a:pPr>
                      <a:r>
                        <a:rPr lang="en-US" sz="1200" dirty="0" err="1">
                          <a:highlight>
                            <a:srgbClr val="FFFF00"/>
                          </a:highlight>
                          <a:latin typeface="Times New Roman" pitchFamily="18" charset="0"/>
                          <a:ea typeface="Merriweather"/>
                          <a:cs typeface="Times New Roman" pitchFamily="18" charset="0"/>
                          <a:sym typeface="Merriweather"/>
                        </a:rPr>
                        <a:t>verification_status</a:t>
                      </a:r>
                      <a:r>
                        <a:rPr lang="en-US" sz="1200" dirty="0">
                          <a:highlight>
                            <a:srgbClr val="FFFF00"/>
                          </a:highlight>
                          <a:latin typeface="Times New Roman" pitchFamily="18" charset="0"/>
                          <a:ea typeface="Merriweather"/>
                          <a:cs typeface="Times New Roman" pitchFamily="18" charset="0"/>
                          <a:sym typeface="Merriweather"/>
                        </a:rPr>
                        <a:t> </a:t>
                      </a:r>
                      <a:r>
                        <a:rPr lang="en-US" sz="1200" dirty="0" err="1">
                          <a:highlight>
                            <a:srgbClr val="FFFF00"/>
                          </a:highlight>
                          <a:latin typeface="Times New Roman" pitchFamily="18" charset="0"/>
                          <a:ea typeface="Merriweather"/>
                          <a:cs typeface="Times New Roman" pitchFamily="18" charset="0"/>
                          <a:sym typeface="Merriweather"/>
                        </a:rPr>
                        <a:t>vs</a:t>
                      </a:r>
                      <a:r>
                        <a:rPr lang="en-US" sz="1200" dirty="0">
                          <a:highlight>
                            <a:srgbClr val="FFFF00"/>
                          </a:highlight>
                          <a:latin typeface="Times New Roman" pitchFamily="18" charset="0"/>
                          <a:ea typeface="Merriweather"/>
                          <a:cs typeface="Times New Roman" pitchFamily="18" charset="0"/>
                          <a:sym typeface="Merriweather"/>
                        </a:rPr>
                        <a:t> Loan Amount</a:t>
                      </a:r>
                      <a:endParaRPr sz="1200" dirty="0">
                        <a:highlight>
                          <a:srgbClr val="FFFF00"/>
                        </a:highlight>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200">
                          <a:latin typeface="Times New Roman" pitchFamily="18" charset="0"/>
                          <a:ea typeface="Merriweather"/>
                          <a:cs typeface="Times New Roman" pitchFamily="18" charset="0"/>
                          <a:sym typeface="Merriweather"/>
                        </a:rPr>
                        <a:t>And most of borrowers are verified for borrowing loan &gt;9k</a:t>
                      </a:r>
                      <a:endParaRPr sz="1200">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2900">
                <a:tc>
                  <a:txBody>
                    <a:bodyPr/>
                    <a:lstStyle/>
                    <a:p>
                      <a:pPr marL="0" lvl="0" indent="0" algn="l" rtl="0">
                        <a:lnSpc>
                          <a:spcPct val="115000"/>
                        </a:lnSpc>
                        <a:spcBef>
                          <a:spcPts val="0"/>
                        </a:spcBef>
                        <a:spcAft>
                          <a:spcPts val="0"/>
                        </a:spcAft>
                        <a:buNone/>
                      </a:pPr>
                      <a:r>
                        <a:rPr lang="en-US" sz="1200">
                          <a:highlight>
                            <a:srgbClr val="FFFF00"/>
                          </a:highlight>
                          <a:latin typeface="Times New Roman" pitchFamily="18" charset="0"/>
                          <a:ea typeface="Merriweather"/>
                          <a:cs typeface="Times New Roman" pitchFamily="18" charset="0"/>
                          <a:sym typeface="Merriweather"/>
                        </a:rPr>
                        <a:t>loan_status vs Loan Amount</a:t>
                      </a:r>
                      <a:endParaRPr sz="1200">
                        <a:highlight>
                          <a:srgbClr val="FFFF00"/>
                        </a:highlight>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Charged Off loans have higher amounts than Fully Paid ones.</a:t>
                      </a:r>
                      <a:endParaRPr sz="1200" dirty="0">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2900">
                <a:tc>
                  <a:txBody>
                    <a:bodyPr/>
                    <a:lstStyle/>
                    <a:p>
                      <a:pPr marL="0" lvl="0" indent="0" algn="l" rtl="0">
                        <a:lnSpc>
                          <a:spcPct val="115000"/>
                        </a:lnSpc>
                        <a:spcBef>
                          <a:spcPts val="0"/>
                        </a:spcBef>
                        <a:spcAft>
                          <a:spcPts val="0"/>
                        </a:spcAft>
                        <a:buNone/>
                      </a:pPr>
                      <a:r>
                        <a:rPr lang="en-US" sz="1200">
                          <a:highlight>
                            <a:srgbClr val="FFFF00"/>
                          </a:highlight>
                          <a:latin typeface="Times New Roman" pitchFamily="18" charset="0"/>
                          <a:ea typeface="Merriweather"/>
                          <a:cs typeface="Times New Roman" pitchFamily="18" charset="0"/>
                          <a:sym typeface="Merriweather"/>
                        </a:rPr>
                        <a:t>purpose vs Loan Amount</a:t>
                      </a:r>
                      <a:endParaRPr sz="1200">
                        <a:highlight>
                          <a:srgbClr val="FFFF00"/>
                        </a:highlight>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More loan amount is from </a:t>
                      </a:r>
                      <a:r>
                        <a:rPr lang="en-US" sz="1200" dirty="0" err="1">
                          <a:latin typeface="Times New Roman" pitchFamily="18" charset="0"/>
                          <a:ea typeface="Merriweather"/>
                          <a:cs typeface="Times New Roman" pitchFamily="18" charset="0"/>
                          <a:sym typeface="Merriweather"/>
                        </a:rPr>
                        <a:t>small_business</a:t>
                      </a:r>
                      <a:r>
                        <a:rPr lang="en-US" sz="1200" dirty="0">
                          <a:latin typeface="Times New Roman" pitchFamily="18" charset="0"/>
                          <a:ea typeface="Merriweather"/>
                          <a:cs typeface="Times New Roman" pitchFamily="18" charset="0"/>
                          <a:sym typeface="Merriweather"/>
                        </a:rPr>
                        <a:t> and </a:t>
                      </a:r>
                      <a:r>
                        <a:rPr lang="en-US" sz="1200" dirty="0" err="1">
                          <a:latin typeface="Times New Roman" pitchFamily="18" charset="0"/>
                          <a:ea typeface="Merriweather"/>
                          <a:cs typeface="Times New Roman" pitchFamily="18" charset="0"/>
                          <a:sym typeface="Merriweather"/>
                        </a:rPr>
                        <a:t>debt_consolidation</a:t>
                      </a:r>
                      <a:r>
                        <a:rPr lang="en-US" sz="1200" dirty="0">
                          <a:latin typeface="Times New Roman" pitchFamily="18" charset="0"/>
                          <a:ea typeface="Merriweather"/>
                          <a:cs typeface="Times New Roman" pitchFamily="18" charset="0"/>
                          <a:sym typeface="Merriweather"/>
                        </a:rPr>
                        <a:t>.</a:t>
                      </a:r>
                      <a:endParaRPr sz="1200" dirty="0">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US" sz="1200">
                          <a:highlight>
                            <a:srgbClr val="FFFF00"/>
                          </a:highlight>
                          <a:latin typeface="Times New Roman" pitchFamily="18" charset="0"/>
                          <a:ea typeface="Merriweather"/>
                          <a:cs typeface="Times New Roman" pitchFamily="18" charset="0"/>
                          <a:sym typeface="Merriweather"/>
                        </a:rPr>
                        <a:t>emp_length vs Loan Amount</a:t>
                      </a:r>
                      <a:endParaRPr sz="1200">
                        <a:highlight>
                          <a:srgbClr val="FFFF00"/>
                        </a:highlight>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More borrowers are from 10+ years and least is &lt;1 year</a:t>
                      </a:r>
                      <a:endParaRPr sz="1200" dirty="0">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714500">
                <a:tc>
                  <a:txBody>
                    <a:bodyPr/>
                    <a:lstStyle/>
                    <a:p>
                      <a:pPr marL="0" lvl="0" indent="0" algn="l" rtl="0">
                        <a:lnSpc>
                          <a:spcPct val="115000"/>
                        </a:lnSpc>
                        <a:spcBef>
                          <a:spcPts val="0"/>
                        </a:spcBef>
                        <a:spcAft>
                          <a:spcPts val="0"/>
                        </a:spcAft>
                        <a:buNone/>
                      </a:pPr>
                      <a:r>
                        <a:rPr lang="en-US" sz="1200">
                          <a:highlight>
                            <a:srgbClr val="FFFF00"/>
                          </a:highlight>
                          <a:latin typeface="Times New Roman" pitchFamily="18" charset="0"/>
                          <a:ea typeface="Merriweather"/>
                          <a:cs typeface="Times New Roman" pitchFamily="18" charset="0"/>
                          <a:sym typeface="Merriweather"/>
                        </a:rPr>
                        <a:t>Issued year vs Loan Amount</a:t>
                      </a:r>
                      <a:endParaRPr sz="1200">
                        <a:highlight>
                          <a:srgbClr val="FFFF00"/>
                        </a:highlight>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#The </a:t>
                      </a:r>
                      <a:r>
                        <a:rPr lang="en-US" sz="1200" dirty="0" err="1">
                          <a:latin typeface="Times New Roman" pitchFamily="18" charset="0"/>
                          <a:ea typeface="Merriweather"/>
                          <a:cs typeface="Times New Roman" pitchFamily="18" charset="0"/>
                          <a:sym typeface="Merriweather"/>
                        </a:rPr>
                        <a:t>meadian</a:t>
                      </a:r>
                      <a:r>
                        <a:rPr lang="en-US" sz="1200" dirty="0">
                          <a:latin typeface="Times New Roman" pitchFamily="18" charset="0"/>
                          <a:ea typeface="Merriweather"/>
                          <a:cs typeface="Times New Roman" pitchFamily="18" charset="0"/>
                          <a:sym typeface="Merriweather"/>
                        </a:rPr>
                        <a:t> loan amount in each year did not change much but the distribution is more spread as the years increase, which means people have taken different loan amounts in each year.</a:t>
                      </a:r>
                      <a:endParaRPr sz="1200" dirty="0">
                        <a:latin typeface="Times New Roman" pitchFamily="18" charset="0"/>
                        <a:ea typeface="Merriweather"/>
                        <a:cs typeface="Times New Roman" pitchFamily="18" charset="0"/>
                        <a:sym typeface="Merriweather"/>
                      </a:endParaRPr>
                    </a:p>
                    <a:p>
                      <a:pPr marL="0" lvl="0" indent="0" algn="l" rtl="0">
                        <a:lnSpc>
                          <a:spcPct val="115000"/>
                        </a:lnSpc>
                        <a:spcBef>
                          <a:spcPts val="0"/>
                        </a:spcBef>
                        <a:spcAft>
                          <a:spcPts val="0"/>
                        </a:spcAft>
                        <a:buNone/>
                      </a:pPr>
                      <a:endParaRPr sz="1200" dirty="0">
                        <a:latin typeface="Times New Roman" pitchFamily="18" charset="0"/>
                        <a:ea typeface="Merriweather"/>
                        <a:cs typeface="Times New Roman" pitchFamily="18" charset="0"/>
                        <a:sym typeface="Merriweather"/>
                      </a:endParaRPr>
                    </a:p>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#Few Loan borrowers took higher loan amount in 2008 and 2011 which are plotted as outliers.</a:t>
                      </a:r>
                      <a:endParaRPr sz="1200" dirty="0">
                        <a:latin typeface="Times New Roman" pitchFamily="18" charset="0"/>
                        <a:ea typeface="Merriweather"/>
                        <a:cs typeface="Times New Roman" pitchFamily="18" charset="0"/>
                        <a:sym typeface="Merriweather"/>
                      </a:endParaRPr>
                    </a:p>
                    <a:p>
                      <a:pPr marL="0" lvl="0" indent="0" algn="l" rtl="0">
                        <a:lnSpc>
                          <a:spcPct val="115000"/>
                        </a:lnSpc>
                        <a:spcBef>
                          <a:spcPts val="0"/>
                        </a:spcBef>
                        <a:spcAft>
                          <a:spcPts val="0"/>
                        </a:spcAft>
                        <a:buNone/>
                      </a:pPr>
                      <a:endParaRPr sz="1200" dirty="0">
                        <a:latin typeface="Times New Roman" pitchFamily="18" charset="0"/>
                        <a:ea typeface="Merriweather"/>
                        <a:cs typeface="Times New Roman" pitchFamily="18" charset="0"/>
                        <a:sym typeface="Merriweather"/>
                      </a:endParaRPr>
                    </a:p>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#Loan borrowers took almost similar amounts in all the months except in December, people have taken higher amounts as distribution is high above median.</a:t>
                      </a:r>
                      <a:endParaRPr sz="1200" dirty="0">
                        <a:latin typeface="Times New Roman" pitchFamily="18" charset="0"/>
                        <a:ea typeface="Merriweather"/>
                        <a:cs typeface="Times New Roman" pitchFamily="18" charset="0"/>
                        <a:sym typeface="Merriweathe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da528d9e31_0_799"/>
          <p:cNvSpPr txBox="1"/>
          <p:nvPr/>
        </p:nvSpPr>
        <p:spPr>
          <a:xfrm>
            <a:off x="1498225" y="727650"/>
            <a:ext cx="8225700" cy="400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b="1" i="1" dirty="0">
                <a:latin typeface="Times New Roman" pitchFamily="18" charset="0"/>
                <a:ea typeface="Merriweather"/>
                <a:cs typeface="Times New Roman" pitchFamily="18" charset="0"/>
                <a:sym typeface="Merriweather"/>
              </a:rPr>
              <a:t>NB: Following are the few of the observation, which were inevitable to decide the defaulter’s fate </a:t>
            </a:r>
            <a:endParaRPr sz="900" i="1" dirty="0">
              <a:latin typeface="Times New Roman" pitchFamily="18" charset="0"/>
              <a:ea typeface="Merriweather"/>
              <a:cs typeface="Times New Roman" pitchFamily="18" charset="0"/>
              <a:sym typeface="Merriweather"/>
            </a:endParaRPr>
          </a:p>
        </p:txBody>
      </p:sp>
      <p:graphicFrame>
        <p:nvGraphicFramePr>
          <p:cNvPr id="224" name="Google Shape;224;gda528d9e31_0_799"/>
          <p:cNvGraphicFramePr/>
          <p:nvPr>
            <p:extLst>
              <p:ext uri="{D42A27DB-BD31-4B8C-83A1-F6EECF244321}">
                <p14:modId xmlns:p14="http://schemas.microsoft.com/office/powerpoint/2010/main" val="306266120"/>
              </p:ext>
            </p:extLst>
          </p:nvPr>
        </p:nvGraphicFramePr>
        <p:xfrm>
          <a:off x="1477100" y="1321525"/>
          <a:ext cx="9280050" cy="2400173"/>
        </p:xfrm>
        <a:graphic>
          <a:graphicData uri="http://schemas.openxmlformats.org/drawingml/2006/table">
            <a:tbl>
              <a:tblPr>
                <a:noFill/>
                <a:tableStyleId>{FD3864F0-E6B3-4631-9206-7BAFC98C0BD6}</a:tableStyleId>
              </a:tblPr>
              <a:tblGrid>
                <a:gridCol w="2277675"/>
                <a:gridCol w="7002375"/>
              </a:tblGrid>
              <a:tr h="251450">
                <a:tc>
                  <a:txBody>
                    <a:bodyPr/>
                    <a:lstStyle/>
                    <a:p>
                      <a:pPr marL="0" lvl="0" indent="0" algn="l" rtl="0">
                        <a:spcBef>
                          <a:spcPts val="0"/>
                        </a:spcBef>
                        <a:spcAft>
                          <a:spcPts val="0"/>
                        </a:spcAft>
                        <a:buNone/>
                      </a:pPr>
                      <a:endParaRPr sz="1600" dirty="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b="1" dirty="0">
                          <a:latin typeface="Times New Roman" pitchFamily="18" charset="0"/>
                          <a:ea typeface="Merriweather"/>
                          <a:cs typeface="Times New Roman" pitchFamily="18" charset="0"/>
                          <a:sym typeface="Merriweather"/>
                        </a:rPr>
                        <a:t>OBSERVATIONS</a:t>
                      </a:r>
                      <a:endParaRPr sz="1200" b="1" dirty="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2900">
                <a:tc>
                  <a:txBody>
                    <a:bodyPr/>
                    <a:lstStyle/>
                    <a:p>
                      <a:pPr marL="0" lvl="0" indent="0" algn="l" rtl="0">
                        <a:lnSpc>
                          <a:spcPct val="115000"/>
                        </a:lnSpc>
                        <a:spcBef>
                          <a:spcPts val="0"/>
                        </a:spcBef>
                        <a:spcAft>
                          <a:spcPts val="0"/>
                        </a:spcAft>
                        <a:buNone/>
                      </a:pPr>
                      <a:r>
                        <a:rPr lang="en-US" sz="1200" dirty="0">
                          <a:highlight>
                            <a:srgbClr val="FFFF00"/>
                          </a:highlight>
                          <a:latin typeface="Times New Roman" pitchFamily="18" charset="0"/>
                          <a:ea typeface="Merriweather"/>
                          <a:cs typeface="Times New Roman" pitchFamily="18" charset="0"/>
                          <a:sym typeface="Merriweather"/>
                        </a:rPr>
                        <a:t>Grade </a:t>
                      </a:r>
                      <a:r>
                        <a:rPr lang="en-US" sz="1200" dirty="0" err="1">
                          <a:highlight>
                            <a:srgbClr val="FFFF00"/>
                          </a:highlight>
                          <a:latin typeface="Times New Roman" pitchFamily="18" charset="0"/>
                          <a:ea typeface="Merriweather"/>
                          <a:cs typeface="Times New Roman" pitchFamily="18" charset="0"/>
                          <a:sym typeface="Merriweather"/>
                        </a:rPr>
                        <a:t>vs</a:t>
                      </a:r>
                      <a:r>
                        <a:rPr lang="en-US" sz="1200" dirty="0">
                          <a:highlight>
                            <a:srgbClr val="FFFF00"/>
                          </a:highlight>
                          <a:latin typeface="Times New Roman" pitchFamily="18" charset="0"/>
                          <a:ea typeface="Merriweather"/>
                          <a:cs typeface="Times New Roman" pitchFamily="18" charset="0"/>
                          <a:sym typeface="Merriweather"/>
                        </a:rPr>
                        <a:t> annual income</a:t>
                      </a:r>
                      <a:endParaRPr sz="1200" dirty="0">
                        <a:highlight>
                          <a:srgbClr val="FFFF00"/>
                        </a:highlight>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Comparatively Annual income is higher for lower grades.</a:t>
                      </a:r>
                      <a:endParaRPr sz="1200" dirty="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2900">
                <a:tc>
                  <a:txBody>
                    <a:bodyPr/>
                    <a:lstStyle/>
                    <a:p>
                      <a:pPr marL="0" lvl="0" indent="0" algn="l" rtl="0">
                        <a:lnSpc>
                          <a:spcPct val="115000"/>
                        </a:lnSpc>
                        <a:spcBef>
                          <a:spcPts val="0"/>
                        </a:spcBef>
                        <a:spcAft>
                          <a:spcPts val="0"/>
                        </a:spcAft>
                        <a:buNone/>
                      </a:pPr>
                      <a:r>
                        <a:rPr lang="en-US" sz="1200" dirty="0" err="1">
                          <a:highlight>
                            <a:srgbClr val="FFFF00"/>
                          </a:highlight>
                          <a:latin typeface="Times New Roman" pitchFamily="18" charset="0"/>
                          <a:ea typeface="Merriweather"/>
                          <a:cs typeface="Times New Roman" pitchFamily="18" charset="0"/>
                          <a:sym typeface="Merriweather"/>
                        </a:rPr>
                        <a:t>home_ownership</a:t>
                      </a:r>
                      <a:r>
                        <a:rPr lang="en-US" sz="1200" dirty="0">
                          <a:highlight>
                            <a:srgbClr val="FFFF00"/>
                          </a:highlight>
                          <a:latin typeface="Times New Roman" pitchFamily="18" charset="0"/>
                          <a:ea typeface="Merriweather"/>
                          <a:cs typeface="Times New Roman" pitchFamily="18" charset="0"/>
                          <a:sym typeface="Merriweather"/>
                        </a:rPr>
                        <a:t> </a:t>
                      </a:r>
                      <a:r>
                        <a:rPr lang="en-US" sz="1200" dirty="0" err="1">
                          <a:highlight>
                            <a:srgbClr val="FFFF00"/>
                          </a:highlight>
                          <a:latin typeface="Times New Roman" pitchFamily="18" charset="0"/>
                          <a:ea typeface="Merriweather"/>
                          <a:cs typeface="Times New Roman" pitchFamily="18" charset="0"/>
                          <a:sym typeface="Merriweather"/>
                        </a:rPr>
                        <a:t>vs</a:t>
                      </a:r>
                      <a:r>
                        <a:rPr lang="en-US" sz="1200" dirty="0">
                          <a:highlight>
                            <a:srgbClr val="FFFF00"/>
                          </a:highlight>
                          <a:latin typeface="Times New Roman" pitchFamily="18" charset="0"/>
                          <a:ea typeface="Merriweather"/>
                          <a:cs typeface="Times New Roman" pitchFamily="18" charset="0"/>
                          <a:sym typeface="Merriweather"/>
                        </a:rPr>
                        <a:t> annual income</a:t>
                      </a:r>
                      <a:endParaRPr sz="1200" dirty="0">
                        <a:highlight>
                          <a:srgbClr val="FFFF00"/>
                        </a:highlight>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a:latin typeface="Times New Roman" pitchFamily="18" charset="0"/>
                          <a:ea typeface="Merriweather"/>
                          <a:cs typeface="Times New Roman" pitchFamily="18" charset="0"/>
                          <a:sym typeface="Merriweather"/>
                        </a:rPr>
                        <a:t>The home_ownership status for MORTGAGE has higher income.</a:t>
                      </a:r>
                      <a:endParaRPr sz="120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2900">
                <a:tc>
                  <a:txBody>
                    <a:bodyPr/>
                    <a:lstStyle/>
                    <a:p>
                      <a:pPr marL="0" lvl="0" indent="0" algn="l" rtl="0">
                        <a:lnSpc>
                          <a:spcPct val="115000"/>
                        </a:lnSpc>
                        <a:spcBef>
                          <a:spcPts val="0"/>
                        </a:spcBef>
                        <a:spcAft>
                          <a:spcPts val="0"/>
                        </a:spcAft>
                        <a:buNone/>
                      </a:pPr>
                      <a:r>
                        <a:rPr lang="en-US" sz="1200" dirty="0" err="1">
                          <a:highlight>
                            <a:srgbClr val="FFFF00"/>
                          </a:highlight>
                          <a:latin typeface="Times New Roman" pitchFamily="18" charset="0"/>
                          <a:ea typeface="Merriweather"/>
                          <a:cs typeface="Times New Roman" pitchFamily="18" charset="0"/>
                          <a:sym typeface="Merriweather"/>
                        </a:rPr>
                        <a:t>verification_status</a:t>
                      </a:r>
                      <a:r>
                        <a:rPr lang="en-US" sz="1200" dirty="0">
                          <a:highlight>
                            <a:srgbClr val="FFFF00"/>
                          </a:highlight>
                          <a:latin typeface="Times New Roman" pitchFamily="18" charset="0"/>
                          <a:ea typeface="Merriweather"/>
                          <a:cs typeface="Times New Roman" pitchFamily="18" charset="0"/>
                          <a:sym typeface="Merriweather"/>
                        </a:rPr>
                        <a:t> </a:t>
                      </a:r>
                      <a:r>
                        <a:rPr lang="en-US" sz="1200" dirty="0" err="1">
                          <a:highlight>
                            <a:srgbClr val="FFFF00"/>
                          </a:highlight>
                          <a:latin typeface="Times New Roman" pitchFamily="18" charset="0"/>
                          <a:ea typeface="Merriweather"/>
                          <a:cs typeface="Times New Roman" pitchFamily="18" charset="0"/>
                          <a:sym typeface="Merriweather"/>
                        </a:rPr>
                        <a:t>vs</a:t>
                      </a:r>
                      <a:r>
                        <a:rPr lang="en-US" sz="1200" dirty="0">
                          <a:highlight>
                            <a:srgbClr val="FFFF00"/>
                          </a:highlight>
                          <a:latin typeface="Times New Roman" pitchFamily="18" charset="0"/>
                          <a:ea typeface="Merriweather"/>
                          <a:cs typeface="Times New Roman" pitchFamily="18" charset="0"/>
                          <a:sym typeface="Merriweather"/>
                        </a:rPr>
                        <a:t> annual income</a:t>
                      </a:r>
                      <a:endParaRPr sz="1200" dirty="0">
                        <a:highlight>
                          <a:srgbClr val="FFFF00"/>
                        </a:highlight>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The income source was </a:t>
                      </a:r>
                      <a:r>
                        <a:rPr lang="en-US" sz="1200" dirty="0" err="1">
                          <a:latin typeface="Times New Roman" pitchFamily="18" charset="0"/>
                          <a:ea typeface="Merriweather"/>
                          <a:cs typeface="Times New Roman" pitchFamily="18" charset="0"/>
                          <a:sym typeface="Merriweather"/>
                        </a:rPr>
                        <a:t>verfied</a:t>
                      </a:r>
                      <a:r>
                        <a:rPr lang="en-US" sz="1200" dirty="0">
                          <a:latin typeface="Times New Roman" pitchFamily="18" charset="0"/>
                          <a:ea typeface="Merriweather"/>
                          <a:cs typeface="Times New Roman" pitchFamily="18" charset="0"/>
                          <a:sym typeface="Merriweather"/>
                        </a:rPr>
                        <a:t> for most of the borrower's who had higher annual incomes.</a:t>
                      </a:r>
                      <a:endParaRPr sz="1200" dirty="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2900">
                <a:tc>
                  <a:txBody>
                    <a:bodyPr/>
                    <a:lstStyle/>
                    <a:p>
                      <a:pPr marL="0" lvl="0" indent="0" algn="l" rtl="0">
                        <a:lnSpc>
                          <a:spcPct val="115000"/>
                        </a:lnSpc>
                        <a:spcBef>
                          <a:spcPts val="0"/>
                        </a:spcBef>
                        <a:spcAft>
                          <a:spcPts val="0"/>
                        </a:spcAft>
                        <a:buNone/>
                      </a:pPr>
                      <a:r>
                        <a:rPr lang="en-US" sz="1200">
                          <a:highlight>
                            <a:srgbClr val="FFFF00"/>
                          </a:highlight>
                          <a:latin typeface="Times New Roman" pitchFamily="18" charset="0"/>
                          <a:ea typeface="Merriweather"/>
                          <a:cs typeface="Times New Roman" pitchFamily="18" charset="0"/>
                          <a:sym typeface="Merriweather"/>
                        </a:rPr>
                        <a:t>loan_status vs annual income</a:t>
                      </a:r>
                      <a:endParaRPr sz="1200">
                        <a:highlight>
                          <a:srgbClr val="FFFF00"/>
                        </a:highlight>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Current status of the loan is Fully paid for most of the borrower's who had higher annual incomes.</a:t>
                      </a:r>
                      <a:endParaRPr sz="1200" dirty="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47700">
                <a:tc>
                  <a:txBody>
                    <a:bodyPr/>
                    <a:lstStyle/>
                    <a:p>
                      <a:pPr marL="0" lvl="0" indent="0" algn="l" rtl="0">
                        <a:lnSpc>
                          <a:spcPct val="115000"/>
                        </a:lnSpc>
                        <a:spcBef>
                          <a:spcPts val="0"/>
                        </a:spcBef>
                        <a:spcAft>
                          <a:spcPts val="0"/>
                        </a:spcAft>
                        <a:buNone/>
                      </a:pPr>
                      <a:r>
                        <a:rPr lang="en-US" sz="1200">
                          <a:highlight>
                            <a:srgbClr val="FFFF00"/>
                          </a:highlight>
                          <a:latin typeface="Times New Roman" pitchFamily="18" charset="0"/>
                          <a:ea typeface="Merriweather"/>
                          <a:cs typeface="Times New Roman" pitchFamily="18" charset="0"/>
                          <a:sym typeface="Merriweather"/>
                        </a:rPr>
                        <a:t>purpose vs annual income</a:t>
                      </a:r>
                      <a:endParaRPr sz="1200">
                        <a:highlight>
                          <a:srgbClr val="FFFF00"/>
                        </a:highlight>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A category belonging to </a:t>
                      </a:r>
                      <a:r>
                        <a:rPr lang="en-US" sz="1200" dirty="0" err="1">
                          <a:latin typeface="Times New Roman" pitchFamily="18" charset="0"/>
                          <a:ea typeface="Merriweather"/>
                          <a:cs typeface="Times New Roman" pitchFamily="18" charset="0"/>
                          <a:sym typeface="Merriweather"/>
                        </a:rPr>
                        <a:t>renewable_energy</a:t>
                      </a:r>
                      <a:r>
                        <a:rPr lang="en-US" sz="1200" dirty="0">
                          <a:latin typeface="Times New Roman" pitchFamily="18" charset="0"/>
                          <a:ea typeface="Merriweather"/>
                          <a:cs typeface="Times New Roman" pitchFamily="18" charset="0"/>
                          <a:sym typeface="Merriweather"/>
                        </a:rPr>
                        <a:t>, </a:t>
                      </a:r>
                      <a:r>
                        <a:rPr lang="en-US" sz="1200" dirty="0" err="1">
                          <a:latin typeface="Times New Roman" pitchFamily="18" charset="0"/>
                          <a:ea typeface="Merriweather"/>
                          <a:cs typeface="Times New Roman" pitchFamily="18" charset="0"/>
                          <a:sym typeface="Merriweather"/>
                        </a:rPr>
                        <a:t>small_business</a:t>
                      </a:r>
                      <a:r>
                        <a:rPr lang="en-US" sz="1200" dirty="0">
                          <a:latin typeface="Times New Roman" pitchFamily="18" charset="0"/>
                          <a:ea typeface="Merriweather"/>
                          <a:cs typeface="Times New Roman" pitchFamily="18" charset="0"/>
                          <a:sym typeface="Merriweather"/>
                        </a:rPr>
                        <a:t> and </a:t>
                      </a:r>
                      <a:r>
                        <a:rPr lang="en-US" sz="1200" dirty="0" err="1">
                          <a:latin typeface="Times New Roman" pitchFamily="18" charset="0"/>
                          <a:ea typeface="Merriweather"/>
                          <a:cs typeface="Times New Roman" pitchFamily="18" charset="0"/>
                          <a:sym typeface="Merriweather"/>
                        </a:rPr>
                        <a:t>home_improvement</a:t>
                      </a:r>
                      <a:r>
                        <a:rPr lang="en-US" sz="1200" dirty="0">
                          <a:latin typeface="Times New Roman" pitchFamily="18" charset="0"/>
                          <a:ea typeface="Merriweather"/>
                          <a:cs typeface="Times New Roman" pitchFamily="18" charset="0"/>
                          <a:sym typeface="Merriweather"/>
                        </a:rPr>
                        <a:t> have higher annual income provided by the borrower for the loan request.</a:t>
                      </a:r>
                      <a:endParaRPr sz="1200" dirty="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graphicFrame>
        <p:nvGraphicFramePr>
          <p:cNvPr id="225" name="Google Shape;225;gda528d9e31_0_799"/>
          <p:cNvGraphicFramePr/>
          <p:nvPr>
            <p:extLst>
              <p:ext uri="{D42A27DB-BD31-4B8C-83A1-F6EECF244321}">
                <p14:modId xmlns:p14="http://schemas.microsoft.com/office/powerpoint/2010/main" val="1818718115"/>
              </p:ext>
            </p:extLst>
          </p:nvPr>
        </p:nvGraphicFramePr>
        <p:xfrm>
          <a:off x="1498225" y="4119700"/>
          <a:ext cx="9258925" cy="2264029"/>
        </p:xfrm>
        <a:graphic>
          <a:graphicData uri="http://schemas.openxmlformats.org/drawingml/2006/table">
            <a:tbl>
              <a:tblPr>
                <a:noFill/>
                <a:tableStyleId>{FD3864F0-E6B3-4631-9206-7BAFC98C0BD6}</a:tableStyleId>
              </a:tblPr>
              <a:tblGrid>
                <a:gridCol w="2256550"/>
                <a:gridCol w="7002375"/>
              </a:tblGrid>
              <a:tr h="200025">
                <a:tc>
                  <a:txBody>
                    <a:bodyPr/>
                    <a:lstStyle/>
                    <a:p>
                      <a:pPr marL="0" lvl="0" indent="0" algn="l" rtl="0">
                        <a:lnSpc>
                          <a:spcPct val="115000"/>
                        </a:lnSpc>
                        <a:spcBef>
                          <a:spcPts val="0"/>
                        </a:spcBef>
                        <a:spcAft>
                          <a:spcPts val="0"/>
                        </a:spcAft>
                        <a:buNone/>
                      </a:pPr>
                      <a:r>
                        <a:rPr lang="en-US" sz="1200" b="1" dirty="0" err="1">
                          <a:latin typeface="Times New Roman" pitchFamily="18" charset="0"/>
                          <a:ea typeface="Merriweather"/>
                          <a:cs typeface="Times New Roman" pitchFamily="18" charset="0"/>
                          <a:sym typeface="Merriweather"/>
                        </a:rPr>
                        <a:t>dti</a:t>
                      </a:r>
                      <a:r>
                        <a:rPr lang="en-US" sz="1200" b="1" dirty="0">
                          <a:latin typeface="Times New Roman" pitchFamily="18" charset="0"/>
                          <a:ea typeface="Merriweather"/>
                          <a:cs typeface="Times New Roman" pitchFamily="18" charset="0"/>
                          <a:sym typeface="Merriweather"/>
                        </a:rPr>
                        <a:t> (Debt to Income Ratio)</a:t>
                      </a:r>
                      <a:endParaRPr sz="1200" b="1" dirty="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b="1">
                          <a:latin typeface="Times New Roman" pitchFamily="18" charset="0"/>
                          <a:ea typeface="Merriweather"/>
                          <a:cs typeface="Times New Roman" pitchFamily="18" charset="0"/>
                          <a:sym typeface="Merriweather"/>
                        </a:rPr>
                        <a:t>OBSERVATIONS</a:t>
                      </a:r>
                      <a:endParaRPr sz="1200" b="1">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US" sz="1200" dirty="0">
                          <a:highlight>
                            <a:srgbClr val="00FF00"/>
                          </a:highlight>
                          <a:latin typeface="Times New Roman" pitchFamily="18" charset="0"/>
                          <a:ea typeface="Merriweather"/>
                          <a:cs typeface="Times New Roman" pitchFamily="18" charset="0"/>
                          <a:sym typeface="Merriweather"/>
                        </a:rPr>
                        <a:t>Terms </a:t>
                      </a:r>
                      <a:r>
                        <a:rPr lang="en-US" sz="1200" dirty="0" err="1">
                          <a:highlight>
                            <a:srgbClr val="00FF00"/>
                          </a:highlight>
                          <a:latin typeface="Times New Roman" pitchFamily="18" charset="0"/>
                          <a:ea typeface="Merriweather"/>
                          <a:cs typeface="Times New Roman" pitchFamily="18" charset="0"/>
                          <a:sym typeface="Merriweather"/>
                        </a:rPr>
                        <a:t>vs</a:t>
                      </a:r>
                      <a:r>
                        <a:rPr lang="en-US" sz="1200" dirty="0">
                          <a:highlight>
                            <a:srgbClr val="00FF00"/>
                          </a:highlight>
                          <a:latin typeface="Times New Roman" pitchFamily="18" charset="0"/>
                          <a:ea typeface="Merriweather"/>
                          <a:cs typeface="Times New Roman" pitchFamily="18" charset="0"/>
                          <a:sym typeface="Merriweather"/>
                        </a:rPr>
                        <a:t> </a:t>
                      </a:r>
                      <a:r>
                        <a:rPr lang="en-US" sz="1200" dirty="0" err="1">
                          <a:highlight>
                            <a:srgbClr val="00FF00"/>
                          </a:highlight>
                          <a:latin typeface="Times New Roman" pitchFamily="18" charset="0"/>
                          <a:ea typeface="Merriweather"/>
                          <a:cs typeface="Times New Roman" pitchFamily="18" charset="0"/>
                          <a:sym typeface="Merriweather"/>
                        </a:rPr>
                        <a:t>dti</a:t>
                      </a:r>
                      <a:endParaRPr sz="1200" dirty="0">
                        <a:highlight>
                          <a:srgbClr val="00FF00"/>
                        </a:highlight>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a:latin typeface="Times New Roman" pitchFamily="18" charset="0"/>
                          <a:ea typeface="Merriweather"/>
                          <a:cs typeface="Times New Roman" pitchFamily="18" charset="0"/>
                          <a:sym typeface="Merriweather"/>
                        </a:rPr>
                        <a:t>dti is bit high for people who got more tenure i.e., 60 months.</a:t>
                      </a:r>
                      <a:endParaRPr sz="120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2900">
                <a:tc>
                  <a:txBody>
                    <a:bodyPr/>
                    <a:lstStyle/>
                    <a:p>
                      <a:pPr marL="0" lvl="0" indent="0" algn="l" rtl="0">
                        <a:lnSpc>
                          <a:spcPct val="115000"/>
                        </a:lnSpc>
                        <a:spcBef>
                          <a:spcPts val="0"/>
                        </a:spcBef>
                        <a:spcAft>
                          <a:spcPts val="0"/>
                        </a:spcAft>
                        <a:buNone/>
                      </a:pPr>
                      <a:r>
                        <a:rPr lang="en-US" sz="1200" dirty="0">
                          <a:highlight>
                            <a:srgbClr val="00FF00"/>
                          </a:highlight>
                          <a:latin typeface="Times New Roman" pitchFamily="18" charset="0"/>
                          <a:ea typeface="Merriweather"/>
                          <a:cs typeface="Times New Roman" pitchFamily="18" charset="0"/>
                          <a:sym typeface="Merriweather"/>
                        </a:rPr>
                        <a:t>Grade </a:t>
                      </a:r>
                      <a:r>
                        <a:rPr lang="en-US" sz="1200" dirty="0" err="1">
                          <a:highlight>
                            <a:srgbClr val="00FF00"/>
                          </a:highlight>
                          <a:latin typeface="Times New Roman" pitchFamily="18" charset="0"/>
                          <a:ea typeface="Merriweather"/>
                          <a:cs typeface="Times New Roman" pitchFamily="18" charset="0"/>
                          <a:sym typeface="Merriweather"/>
                        </a:rPr>
                        <a:t>vs</a:t>
                      </a:r>
                      <a:r>
                        <a:rPr lang="en-US" sz="1200" dirty="0">
                          <a:highlight>
                            <a:srgbClr val="00FF00"/>
                          </a:highlight>
                          <a:latin typeface="Times New Roman" pitchFamily="18" charset="0"/>
                          <a:ea typeface="Merriweather"/>
                          <a:cs typeface="Times New Roman" pitchFamily="18" charset="0"/>
                          <a:sym typeface="Merriweather"/>
                        </a:rPr>
                        <a:t> </a:t>
                      </a:r>
                      <a:r>
                        <a:rPr lang="en-US" sz="1200" dirty="0" err="1">
                          <a:highlight>
                            <a:srgbClr val="00FF00"/>
                          </a:highlight>
                          <a:latin typeface="Times New Roman" pitchFamily="18" charset="0"/>
                          <a:ea typeface="Merriweather"/>
                          <a:cs typeface="Times New Roman" pitchFamily="18" charset="0"/>
                          <a:sym typeface="Merriweather"/>
                        </a:rPr>
                        <a:t>dti</a:t>
                      </a:r>
                      <a:endParaRPr sz="1200" dirty="0">
                        <a:highlight>
                          <a:srgbClr val="00FF00"/>
                        </a:highlight>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A' Grade borrowers are having low </a:t>
                      </a:r>
                      <a:r>
                        <a:rPr lang="en-US" sz="1200" dirty="0" err="1">
                          <a:latin typeface="Times New Roman" pitchFamily="18" charset="0"/>
                          <a:ea typeface="Merriweather"/>
                          <a:cs typeface="Times New Roman" pitchFamily="18" charset="0"/>
                          <a:sym typeface="Merriweather"/>
                        </a:rPr>
                        <a:t>dti</a:t>
                      </a:r>
                      <a:r>
                        <a:rPr lang="en-US" sz="1200" dirty="0">
                          <a:latin typeface="Times New Roman" pitchFamily="18" charset="0"/>
                          <a:ea typeface="Merriweather"/>
                          <a:cs typeface="Times New Roman" pitchFamily="18" charset="0"/>
                          <a:sym typeface="Merriweather"/>
                        </a:rPr>
                        <a:t> than Other grades. </a:t>
                      </a:r>
                      <a:r>
                        <a:rPr lang="en-US" sz="1200" dirty="0" err="1">
                          <a:latin typeface="Times New Roman" pitchFamily="18" charset="0"/>
                          <a:ea typeface="Merriweather"/>
                          <a:cs typeface="Times New Roman" pitchFamily="18" charset="0"/>
                          <a:sym typeface="Merriweather"/>
                        </a:rPr>
                        <a:t>dti</a:t>
                      </a:r>
                      <a:r>
                        <a:rPr lang="en-US" sz="1200" dirty="0">
                          <a:latin typeface="Times New Roman" pitchFamily="18" charset="0"/>
                          <a:ea typeface="Merriweather"/>
                          <a:cs typeface="Times New Roman" pitchFamily="18" charset="0"/>
                          <a:sym typeface="Merriweather"/>
                        </a:rPr>
                        <a:t> should be low for having high repayment percentage.</a:t>
                      </a:r>
                      <a:endParaRPr sz="1200" dirty="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2900">
                <a:tc>
                  <a:txBody>
                    <a:bodyPr/>
                    <a:lstStyle/>
                    <a:p>
                      <a:pPr marL="0" lvl="0" indent="0" algn="l" rtl="0">
                        <a:lnSpc>
                          <a:spcPct val="115000"/>
                        </a:lnSpc>
                        <a:spcBef>
                          <a:spcPts val="0"/>
                        </a:spcBef>
                        <a:spcAft>
                          <a:spcPts val="0"/>
                        </a:spcAft>
                        <a:buNone/>
                      </a:pPr>
                      <a:r>
                        <a:rPr lang="en-US" sz="1200">
                          <a:highlight>
                            <a:srgbClr val="00FF00"/>
                          </a:highlight>
                          <a:latin typeface="Times New Roman" pitchFamily="18" charset="0"/>
                          <a:ea typeface="Merriweather"/>
                          <a:cs typeface="Times New Roman" pitchFamily="18" charset="0"/>
                          <a:sym typeface="Merriweather"/>
                        </a:rPr>
                        <a:t>verification_status vs dti</a:t>
                      </a:r>
                      <a:endParaRPr sz="1200">
                        <a:highlight>
                          <a:srgbClr val="00FF00"/>
                        </a:highlight>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People in OTHER </a:t>
                      </a:r>
                      <a:r>
                        <a:rPr lang="en-US" sz="1200" dirty="0" err="1">
                          <a:latin typeface="Times New Roman" pitchFamily="18" charset="0"/>
                          <a:ea typeface="Merriweather"/>
                          <a:cs typeface="Times New Roman" pitchFamily="18" charset="0"/>
                          <a:sym typeface="Merriweather"/>
                        </a:rPr>
                        <a:t>home_ownership</a:t>
                      </a:r>
                      <a:r>
                        <a:rPr lang="en-US" sz="1200" dirty="0">
                          <a:latin typeface="Times New Roman" pitchFamily="18" charset="0"/>
                          <a:ea typeface="Merriweather"/>
                          <a:cs typeface="Times New Roman" pitchFamily="18" charset="0"/>
                          <a:sym typeface="Merriweather"/>
                        </a:rPr>
                        <a:t> has less </a:t>
                      </a:r>
                      <a:r>
                        <a:rPr lang="en-US" sz="1200" dirty="0" err="1">
                          <a:latin typeface="Times New Roman" pitchFamily="18" charset="0"/>
                          <a:ea typeface="Merriweather"/>
                          <a:cs typeface="Times New Roman" pitchFamily="18" charset="0"/>
                          <a:sym typeface="Merriweather"/>
                        </a:rPr>
                        <a:t>dti</a:t>
                      </a:r>
                      <a:r>
                        <a:rPr lang="en-US" sz="1200" dirty="0">
                          <a:latin typeface="Times New Roman" pitchFamily="18" charset="0"/>
                          <a:ea typeface="Merriweather"/>
                          <a:cs typeface="Times New Roman" pitchFamily="18" charset="0"/>
                          <a:sym typeface="Merriweather"/>
                        </a:rPr>
                        <a:t> than others. This is may be </a:t>
                      </a:r>
                      <a:r>
                        <a:rPr lang="en-US" sz="1200" dirty="0" err="1">
                          <a:latin typeface="Times New Roman" pitchFamily="18" charset="0"/>
                          <a:ea typeface="Merriweather"/>
                          <a:cs typeface="Times New Roman" pitchFamily="18" charset="0"/>
                          <a:sym typeface="Merriweather"/>
                        </a:rPr>
                        <a:t>bacause</a:t>
                      </a:r>
                      <a:r>
                        <a:rPr lang="en-US" sz="1200" dirty="0">
                          <a:latin typeface="Times New Roman" pitchFamily="18" charset="0"/>
                          <a:ea typeface="Merriweather"/>
                          <a:cs typeface="Times New Roman" pitchFamily="18" charset="0"/>
                          <a:sym typeface="Merriweather"/>
                        </a:rPr>
                        <a:t> other people have mortgage and home loans.</a:t>
                      </a:r>
                      <a:endParaRPr sz="1200" dirty="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0025">
                <a:tc>
                  <a:txBody>
                    <a:bodyPr/>
                    <a:lstStyle/>
                    <a:p>
                      <a:pPr marL="0" lvl="0" indent="0" algn="l" rtl="0">
                        <a:lnSpc>
                          <a:spcPct val="115000"/>
                        </a:lnSpc>
                        <a:spcBef>
                          <a:spcPts val="0"/>
                        </a:spcBef>
                        <a:spcAft>
                          <a:spcPts val="0"/>
                        </a:spcAft>
                        <a:buNone/>
                      </a:pPr>
                      <a:r>
                        <a:rPr lang="en-US" sz="1200">
                          <a:highlight>
                            <a:srgbClr val="00FF00"/>
                          </a:highlight>
                          <a:latin typeface="Times New Roman" pitchFamily="18" charset="0"/>
                          <a:ea typeface="Merriweather"/>
                          <a:cs typeface="Times New Roman" pitchFamily="18" charset="0"/>
                          <a:sym typeface="Merriweather"/>
                        </a:rPr>
                        <a:t>loan_status vs dti</a:t>
                      </a:r>
                      <a:endParaRPr sz="1200">
                        <a:highlight>
                          <a:srgbClr val="00FF00"/>
                        </a:highlight>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Borrowers with high </a:t>
                      </a:r>
                      <a:r>
                        <a:rPr lang="en-US" sz="1200" dirty="0" err="1">
                          <a:latin typeface="Times New Roman" pitchFamily="18" charset="0"/>
                          <a:ea typeface="Merriweather"/>
                          <a:cs typeface="Times New Roman" pitchFamily="18" charset="0"/>
                          <a:sym typeface="Merriweather"/>
                        </a:rPr>
                        <a:t>dti</a:t>
                      </a:r>
                      <a:r>
                        <a:rPr lang="en-US" sz="1200" dirty="0">
                          <a:latin typeface="Times New Roman" pitchFamily="18" charset="0"/>
                          <a:ea typeface="Merriweather"/>
                          <a:cs typeface="Times New Roman" pitchFamily="18" charset="0"/>
                          <a:sym typeface="Merriweather"/>
                        </a:rPr>
                        <a:t> has bit more probability to default</a:t>
                      </a:r>
                      <a:endParaRPr sz="1200" dirty="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2900">
                <a:tc>
                  <a:txBody>
                    <a:bodyPr/>
                    <a:lstStyle/>
                    <a:p>
                      <a:pPr marL="0" lvl="0" indent="0" algn="l" rtl="0">
                        <a:lnSpc>
                          <a:spcPct val="115000"/>
                        </a:lnSpc>
                        <a:spcBef>
                          <a:spcPts val="0"/>
                        </a:spcBef>
                        <a:spcAft>
                          <a:spcPts val="0"/>
                        </a:spcAft>
                        <a:buNone/>
                      </a:pPr>
                      <a:r>
                        <a:rPr lang="en-US" sz="1200">
                          <a:highlight>
                            <a:srgbClr val="00FF00"/>
                          </a:highlight>
                          <a:latin typeface="Times New Roman" pitchFamily="18" charset="0"/>
                          <a:ea typeface="Merriweather"/>
                          <a:cs typeface="Times New Roman" pitchFamily="18" charset="0"/>
                          <a:sym typeface="Merriweather"/>
                        </a:rPr>
                        <a:t>purpose vs dti</a:t>
                      </a:r>
                      <a:endParaRPr sz="1200">
                        <a:highlight>
                          <a:srgbClr val="00FF00"/>
                        </a:highlight>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People who took loan for </a:t>
                      </a:r>
                      <a:r>
                        <a:rPr lang="en-US" sz="1200" dirty="0" err="1">
                          <a:latin typeface="Times New Roman" pitchFamily="18" charset="0"/>
                          <a:ea typeface="Merriweather"/>
                          <a:cs typeface="Times New Roman" pitchFamily="18" charset="0"/>
                          <a:sym typeface="Merriweather"/>
                        </a:rPr>
                        <a:t>credit_card</a:t>
                      </a:r>
                      <a:r>
                        <a:rPr lang="en-US" sz="1200" dirty="0">
                          <a:latin typeface="Times New Roman" pitchFamily="18" charset="0"/>
                          <a:ea typeface="Merriweather"/>
                          <a:cs typeface="Times New Roman" pitchFamily="18" charset="0"/>
                          <a:sym typeface="Merriweather"/>
                        </a:rPr>
                        <a:t> and </a:t>
                      </a:r>
                      <a:r>
                        <a:rPr lang="en-US" sz="1200" dirty="0" err="1">
                          <a:latin typeface="Times New Roman" pitchFamily="18" charset="0"/>
                          <a:ea typeface="Merriweather"/>
                          <a:cs typeface="Times New Roman" pitchFamily="18" charset="0"/>
                          <a:sym typeface="Merriweather"/>
                        </a:rPr>
                        <a:t>debt_consolidation</a:t>
                      </a:r>
                      <a:r>
                        <a:rPr lang="en-US" sz="1200" dirty="0">
                          <a:latin typeface="Times New Roman" pitchFamily="18" charset="0"/>
                          <a:ea typeface="Merriweather"/>
                          <a:cs typeface="Times New Roman" pitchFamily="18" charset="0"/>
                          <a:sym typeface="Merriweather"/>
                        </a:rPr>
                        <a:t> purpose has more </a:t>
                      </a:r>
                      <a:r>
                        <a:rPr lang="en-US" sz="1200" dirty="0" err="1">
                          <a:latin typeface="Times New Roman" pitchFamily="18" charset="0"/>
                          <a:ea typeface="Merriweather"/>
                          <a:cs typeface="Times New Roman" pitchFamily="18" charset="0"/>
                          <a:sym typeface="Merriweather"/>
                        </a:rPr>
                        <a:t>dti</a:t>
                      </a:r>
                      <a:r>
                        <a:rPr lang="en-US" sz="1200" dirty="0">
                          <a:latin typeface="Times New Roman" pitchFamily="18" charset="0"/>
                          <a:ea typeface="Merriweather"/>
                          <a:cs typeface="Times New Roman" pitchFamily="18" charset="0"/>
                          <a:sym typeface="Merriweather"/>
                        </a:rPr>
                        <a:t> than other purposes.</a:t>
                      </a:r>
                      <a:endParaRPr sz="1200" dirty="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2900">
                <a:tc>
                  <a:txBody>
                    <a:bodyPr/>
                    <a:lstStyle/>
                    <a:p>
                      <a:pPr marL="0" lvl="0" indent="0" algn="l" rtl="0">
                        <a:lnSpc>
                          <a:spcPct val="115000"/>
                        </a:lnSpc>
                        <a:spcBef>
                          <a:spcPts val="0"/>
                        </a:spcBef>
                        <a:spcAft>
                          <a:spcPts val="0"/>
                        </a:spcAft>
                        <a:buNone/>
                      </a:pPr>
                      <a:r>
                        <a:rPr lang="en-US" sz="1200">
                          <a:highlight>
                            <a:srgbClr val="00FF00"/>
                          </a:highlight>
                          <a:latin typeface="Times New Roman" pitchFamily="18" charset="0"/>
                          <a:ea typeface="Merriweather"/>
                          <a:cs typeface="Times New Roman" pitchFamily="18" charset="0"/>
                          <a:sym typeface="Merriweather"/>
                        </a:rPr>
                        <a:t>emp_length vs dti</a:t>
                      </a:r>
                      <a:endParaRPr sz="1200">
                        <a:highlight>
                          <a:srgbClr val="00FF00"/>
                        </a:highlight>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a:latin typeface="Times New Roman" pitchFamily="18" charset="0"/>
                          <a:ea typeface="Merriweather"/>
                          <a:cs typeface="Times New Roman" pitchFamily="18" charset="0"/>
                          <a:sym typeface="Merriweather"/>
                        </a:rPr>
                        <a:t>The </a:t>
                      </a:r>
                      <a:r>
                        <a:rPr lang="en-US" sz="1200" dirty="0" err="1">
                          <a:latin typeface="Times New Roman" pitchFamily="18" charset="0"/>
                          <a:ea typeface="Merriweather"/>
                          <a:cs typeface="Times New Roman" pitchFamily="18" charset="0"/>
                          <a:sym typeface="Merriweather"/>
                        </a:rPr>
                        <a:t>dti</a:t>
                      </a:r>
                      <a:r>
                        <a:rPr lang="en-US" sz="1200" dirty="0">
                          <a:latin typeface="Times New Roman" pitchFamily="18" charset="0"/>
                          <a:ea typeface="Merriweather"/>
                          <a:cs typeface="Times New Roman" pitchFamily="18" charset="0"/>
                          <a:sym typeface="Merriweather"/>
                        </a:rPr>
                        <a:t> is pretty much similar for borrowers with all the employment length.</a:t>
                      </a:r>
                      <a:endParaRPr sz="1200" dirty="0">
                        <a:latin typeface="Times New Roman" pitchFamily="18" charset="0"/>
                        <a:ea typeface="Merriweather"/>
                        <a:cs typeface="Times New Roman" pitchFamily="18" charset="0"/>
                        <a:sym typeface="Merriweathe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da528d9e31_0_804"/>
          <p:cNvSpPr txBox="1"/>
          <p:nvPr/>
        </p:nvSpPr>
        <p:spPr>
          <a:xfrm>
            <a:off x="1680100" y="669375"/>
            <a:ext cx="2939400" cy="11577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None/>
            </a:pPr>
            <a:r>
              <a:rPr lang="en-US" sz="3000" b="1" i="0" u="none" strike="noStrike" cap="none">
                <a:solidFill>
                  <a:srgbClr val="000000"/>
                </a:solidFill>
                <a:latin typeface="Merriweather"/>
                <a:ea typeface="Merriweather"/>
                <a:cs typeface="Merriweather"/>
                <a:sym typeface="Merriweather"/>
              </a:rPr>
              <a:t>Conclusions</a:t>
            </a:r>
            <a:endParaRPr sz="3000" i="0" u="none" strike="noStrike" cap="none">
              <a:solidFill>
                <a:srgbClr val="000000"/>
              </a:solidFill>
              <a:latin typeface="Merriweather"/>
              <a:ea typeface="Merriweather"/>
              <a:cs typeface="Merriweather"/>
              <a:sym typeface="Merriweather"/>
            </a:endParaRPr>
          </a:p>
        </p:txBody>
      </p:sp>
      <p:sp>
        <p:nvSpPr>
          <p:cNvPr id="231" name="Google Shape;231;gda528d9e31_0_804"/>
          <p:cNvSpPr txBox="1"/>
          <p:nvPr/>
        </p:nvSpPr>
        <p:spPr>
          <a:xfrm>
            <a:off x="1280150" y="1736275"/>
            <a:ext cx="9698400" cy="4736700"/>
          </a:xfrm>
          <a:prstGeom prst="rect">
            <a:avLst/>
          </a:prstGeom>
          <a:noFill/>
          <a:ln>
            <a:noFill/>
          </a:ln>
        </p:spPr>
        <p:txBody>
          <a:bodyPr spcFirstLastPara="1" wrap="square" lIns="0" tIns="9000" rIns="0" bIns="0" anchor="t" anchorCtr="0">
            <a:noAutofit/>
          </a:bodyPr>
          <a:lstStyle/>
          <a:p>
            <a:pPr marL="402479" marR="0" lvl="0" indent="-394084" algn="l" rtl="0">
              <a:lnSpc>
                <a:spcPct val="101000"/>
              </a:lnSpc>
              <a:spcBef>
                <a:spcPts val="0"/>
              </a:spcBef>
              <a:spcAft>
                <a:spcPts val="0"/>
              </a:spcAft>
              <a:buClr>
                <a:srgbClr val="000000"/>
              </a:buClr>
              <a:buSzPts val="2200"/>
              <a:buFont typeface="Merriweather"/>
              <a:buChar char="●"/>
            </a:pPr>
            <a:r>
              <a:rPr lang="en-US" sz="2200" i="0" u="none" strike="noStrike" cap="none" dirty="0">
                <a:solidFill>
                  <a:srgbClr val="000000"/>
                </a:solidFill>
                <a:latin typeface="Times New Roman" pitchFamily="18" charset="0"/>
                <a:ea typeface="Merriweather"/>
                <a:cs typeface="Times New Roman" pitchFamily="18" charset="0"/>
                <a:sym typeface="Merriweather"/>
              </a:rPr>
              <a:t>Lending club should reduce the high interest loans for 60 months tenure,	they are prone to loan  default.</a:t>
            </a:r>
            <a:endParaRPr sz="2200" i="0" u="none" strike="noStrike" cap="none" dirty="0">
              <a:solidFill>
                <a:srgbClr val="000000"/>
              </a:solidFill>
              <a:latin typeface="Times New Roman" pitchFamily="18" charset="0"/>
              <a:ea typeface="Merriweather"/>
              <a:cs typeface="Times New Roman" pitchFamily="18" charset="0"/>
              <a:sym typeface="Merriweather"/>
            </a:endParaRPr>
          </a:p>
          <a:p>
            <a:pPr marL="402479" marR="0" lvl="0" indent="-395869" algn="l" rtl="0">
              <a:lnSpc>
                <a:spcPct val="101000"/>
              </a:lnSpc>
              <a:spcBef>
                <a:spcPts val="0"/>
              </a:spcBef>
              <a:spcAft>
                <a:spcPts val="0"/>
              </a:spcAft>
              <a:buClr>
                <a:srgbClr val="000000"/>
              </a:buClr>
              <a:buSzPts val="2200"/>
              <a:buFont typeface="Merriweather"/>
              <a:buChar char="●"/>
            </a:pPr>
            <a:r>
              <a:rPr lang="en-US" sz="2200" i="0" u="none" strike="noStrike" cap="none" dirty="0">
                <a:solidFill>
                  <a:srgbClr val="000000"/>
                </a:solidFill>
                <a:latin typeface="Times New Roman" pitchFamily="18" charset="0"/>
                <a:ea typeface="Merriweather"/>
                <a:cs typeface="Times New Roman" pitchFamily="18" charset="0"/>
                <a:sym typeface="Merriweather"/>
              </a:rPr>
              <a:t>Grades are good metric for detecting defaulters. Lending club should examine more information  from borrowers before issuing loans to Low grade (G to A).</a:t>
            </a:r>
            <a:endParaRPr sz="2200" i="0" u="none" strike="noStrike" cap="none" dirty="0">
              <a:solidFill>
                <a:srgbClr val="000000"/>
              </a:solidFill>
              <a:latin typeface="Times New Roman" pitchFamily="18" charset="0"/>
              <a:ea typeface="Merriweather"/>
              <a:cs typeface="Times New Roman" pitchFamily="18" charset="0"/>
              <a:sym typeface="Merriweather"/>
            </a:endParaRPr>
          </a:p>
          <a:p>
            <a:pPr marL="402479" marR="0" lvl="0" indent="-395869" algn="l" rtl="0">
              <a:lnSpc>
                <a:spcPct val="101000"/>
              </a:lnSpc>
              <a:spcBef>
                <a:spcPts val="0"/>
              </a:spcBef>
              <a:spcAft>
                <a:spcPts val="0"/>
              </a:spcAft>
              <a:buClr>
                <a:srgbClr val="000000"/>
              </a:buClr>
              <a:buSzPts val="2200"/>
              <a:buFont typeface="Merriweather"/>
              <a:buChar char="●"/>
            </a:pPr>
            <a:r>
              <a:rPr lang="en-US" sz="2200" i="0" u="none" strike="noStrike" cap="none" dirty="0">
                <a:solidFill>
                  <a:srgbClr val="000000"/>
                </a:solidFill>
                <a:latin typeface="Times New Roman" pitchFamily="18" charset="0"/>
                <a:ea typeface="Merriweather"/>
                <a:cs typeface="Times New Roman" pitchFamily="18" charset="0"/>
                <a:sym typeface="Merriweather"/>
              </a:rPr>
              <a:t>Small business loans are defaulted more. Lending club should stop/reduce issuing the loans to  them.</a:t>
            </a:r>
            <a:endParaRPr sz="2200" i="0" u="none" strike="noStrike" cap="none" dirty="0">
              <a:solidFill>
                <a:srgbClr val="000000"/>
              </a:solidFill>
              <a:latin typeface="Times New Roman" pitchFamily="18" charset="0"/>
              <a:ea typeface="Merriweather"/>
              <a:cs typeface="Times New Roman" pitchFamily="18" charset="0"/>
              <a:sym typeface="Merriweather"/>
            </a:endParaRPr>
          </a:p>
          <a:p>
            <a:pPr marL="402479" marR="0" lvl="0" indent="-395869" algn="l" rtl="0">
              <a:lnSpc>
                <a:spcPct val="101000"/>
              </a:lnSpc>
              <a:spcBef>
                <a:spcPts val="0"/>
              </a:spcBef>
              <a:spcAft>
                <a:spcPts val="0"/>
              </a:spcAft>
              <a:buClr>
                <a:srgbClr val="000000"/>
              </a:buClr>
              <a:buSzPts val="2200"/>
              <a:buFont typeface="Merriweather"/>
              <a:buChar char="●"/>
            </a:pPr>
            <a:r>
              <a:rPr lang="en-US" sz="2200" i="0" u="none" strike="noStrike" cap="none" dirty="0">
                <a:solidFill>
                  <a:srgbClr val="000000"/>
                </a:solidFill>
                <a:latin typeface="Times New Roman" pitchFamily="18" charset="0"/>
                <a:ea typeface="Merriweather"/>
                <a:cs typeface="Times New Roman" pitchFamily="18" charset="0"/>
                <a:sym typeface="Merriweather"/>
              </a:rPr>
              <a:t>Borrowers </a:t>
            </a:r>
            <a:r>
              <a:rPr lang="en-US" sz="2200" i="0" u="none" strike="noStrike" cap="none" dirty="0" smtClean="0">
                <a:solidFill>
                  <a:srgbClr val="000000"/>
                </a:solidFill>
                <a:latin typeface="Times New Roman" pitchFamily="18" charset="0"/>
                <a:ea typeface="Merriweather"/>
                <a:cs typeface="Times New Roman" pitchFamily="18" charset="0"/>
                <a:sym typeface="Merriweather"/>
              </a:rPr>
              <a:t>with mortgage</a:t>
            </a:r>
            <a:r>
              <a:rPr lang="en-US" sz="2200" dirty="0">
                <a:latin typeface="Times New Roman" pitchFamily="18" charset="0"/>
                <a:ea typeface="Merriweather"/>
                <a:cs typeface="Times New Roman" pitchFamily="18" charset="0"/>
                <a:sym typeface="Merriweather"/>
              </a:rPr>
              <a:t> </a:t>
            </a:r>
            <a:r>
              <a:rPr lang="en-US" sz="2200" i="0" u="none" strike="noStrike" cap="none" dirty="0" smtClean="0">
                <a:solidFill>
                  <a:srgbClr val="000000"/>
                </a:solidFill>
                <a:latin typeface="Times New Roman" pitchFamily="18" charset="0"/>
                <a:ea typeface="Merriweather"/>
                <a:cs typeface="Times New Roman" pitchFamily="18" charset="0"/>
                <a:sym typeface="Merriweather"/>
              </a:rPr>
              <a:t>home </a:t>
            </a:r>
            <a:r>
              <a:rPr lang="en-US" sz="2200" i="0" u="none" strike="noStrike" cap="none" dirty="0">
                <a:solidFill>
                  <a:srgbClr val="000000"/>
                </a:solidFill>
                <a:latin typeface="Times New Roman" pitchFamily="18" charset="0"/>
                <a:ea typeface="Merriweather"/>
                <a:cs typeface="Times New Roman" pitchFamily="18" charset="0"/>
                <a:sym typeface="Merriweather"/>
              </a:rPr>
              <a:t>ownership are taking higher loans and defaulting the approved  loans. Lending club should stop giving loans to this category when loan amount requested is more  than 12000.</a:t>
            </a:r>
            <a:endParaRPr sz="2200" i="0" u="none" strike="noStrike" cap="none" dirty="0">
              <a:solidFill>
                <a:srgbClr val="000000"/>
              </a:solidFill>
              <a:latin typeface="Times New Roman" pitchFamily="18" charset="0"/>
              <a:ea typeface="Merriweather"/>
              <a:cs typeface="Times New Roman" pitchFamily="18" charset="0"/>
              <a:sym typeface="Merriweather"/>
            </a:endParaRPr>
          </a:p>
          <a:p>
            <a:pPr marL="402479" marR="0" lvl="0" indent="-395869" algn="l" rtl="0">
              <a:lnSpc>
                <a:spcPct val="101000"/>
              </a:lnSpc>
              <a:spcBef>
                <a:spcPts val="0"/>
              </a:spcBef>
              <a:spcAft>
                <a:spcPts val="0"/>
              </a:spcAft>
              <a:buClr>
                <a:srgbClr val="000000"/>
              </a:buClr>
              <a:buSzPts val="2200"/>
              <a:buFont typeface="Merriweather"/>
              <a:buChar char="●"/>
            </a:pPr>
            <a:r>
              <a:rPr lang="en-US" sz="2200" i="0" u="none" strike="noStrike" cap="none" dirty="0">
                <a:solidFill>
                  <a:srgbClr val="000000"/>
                </a:solidFill>
                <a:latin typeface="Times New Roman" pitchFamily="18" charset="0"/>
                <a:ea typeface="Merriweather"/>
                <a:cs typeface="Times New Roman" pitchFamily="18" charset="0"/>
                <a:sym typeface="Merriweather"/>
              </a:rPr>
              <a:t>People with more number of public derogatory records are having more chance of filing a  bankruptcy. Lending club should make sure there are no public derogatory records for borrower.</a:t>
            </a:r>
            <a:endParaRPr sz="2200" i="0" u="none" strike="noStrike" cap="none" dirty="0">
              <a:solidFill>
                <a:srgbClr val="000000"/>
              </a:solidFill>
              <a:latin typeface="Times New Roman" pitchFamily="18" charset="0"/>
              <a:ea typeface="Merriweather"/>
              <a:cs typeface="Times New Roman" pitchFamily="18" charset="0"/>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d79e488362_0_15"/>
          <p:cNvSpPr txBox="1"/>
          <p:nvPr/>
        </p:nvSpPr>
        <p:spPr>
          <a:xfrm>
            <a:off x="1223875" y="960350"/>
            <a:ext cx="9220200" cy="6828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None/>
            </a:pPr>
            <a:r>
              <a:rPr lang="en-US" sz="3600" b="1">
                <a:latin typeface="Times New Roman"/>
                <a:ea typeface="Times New Roman"/>
                <a:cs typeface="Times New Roman"/>
                <a:sym typeface="Times New Roman"/>
              </a:rPr>
              <a:t>End-Goal of the Lending Club Case Study </a:t>
            </a:r>
            <a:endParaRPr sz="3600" b="0" i="0" u="none" strike="noStrike" cap="none">
              <a:solidFill>
                <a:srgbClr val="000000"/>
              </a:solidFill>
              <a:latin typeface="Calibri"/>
              <a:ea typeface="Calibri"/>
              <a:cs typeface="Calibri"/>
              <a:sym typeface="Calibri"/>
            </a:endParaRPr>
          </a:p>
        </p:txBody>
      </p:sp>
      <p:sp>
        <p:nvSpPr>
          <p:cNvPr id="72" name="Google Shape;72;gd79e488362_0_15"/>
          <p:cNvSpPr/>
          <p:nvPr/>
        </p:nvSpPr>
        <p:spPr>
          <a:xfrm>
            <a:off x="1223874" y="2100150"/>
            <a:ext cx="9696661" cy="4425194"/>
          </a:xfrm>
          <a:prstGeom prst="rect">
            <a:avLst/>
          </a:prstGeom>
          <a:noFill/>
          <a:ln>
            <a:noFill/>
          </a:ln>
        </p:spPr>
        <p:txBody>
          <a:bodyPr spcFirstLastPara="1" wrap="square" lIns="0" tIns="12600" rIns="0" bIns="0" anchor="t" anchorCtr="0">
            <a:noAutofit/>
          </a:bodyPr>
          <a:lstStyle/>
          <a:p>
            <a:pPr marL="457200" marR="0" lvl="0" indent="-368300" algn="l" rtl="0">
              <a:lnSpc>
                <a:spcPct val="161000"/>
              </a:lnSpc>
              <a:spcBef>
                <a:spcPts val="386"/>
              </a:spcBef>
              <a:spcAft>
                <a:spcPts val="0"/>
              </a:spcAft>
              <a:buClr>
                <a:schemeClr val="dk1"/>
              </a:buClr>
              <a:buSzPts val="2200"/>
              <a:buFont typeface="Merriweather"/>
              <a:buChar char="-"/>
            </a:pPr>
            <a:r>
              <a:rPr lang="en-US" sz="2200" b="1" dirty="0">
                <a:solidFill>
                  <a:schemeClr val="dk1"/>
                </a:solidFill>
                <a:latin typeface="Times New Roman" pitchFamily="18" charset="0"/>
                <a:ea typeface="Merriweather"/>
                <a:cs typeface="Times New Roman" pitchFamily="18" charset="0"/>
                <a:sym typeface="Merriweather"/>
              </a:rPr>
              <a:t>Classify </a:t>
            </a:r>
            <a:r>
              <a:rPr lang="en-US" sz="2200" dirty="0">
                <a:solidFill>
                  <a:schemeClr val="dk1"/>
                </a:solidFill>
                <a:latin typeface="Times New Roman" pitchFamily="18" charset="0"/>
                <a:ea typeface="Merriweather"/>
                <a:cs typeface="Times New Roman" pitchFamily="18" charset="0"/>
                <a:sym typeface="Merriweather"/>
              </a:rPr>
              <a:t>risky loan applications </a:t>
            </a:r>
            <a:endParaRPr sz="2200" dirty="0">
              <a:solidFill>
                <a:schemeClr val="dk1"/>
              </a:solidFill>
              <a:latin typeface="Times New Roman" pitchFamily="18" charset="0"/>
              <a:ea typeface="Merriweather"/>
              <a:cs typeface="Times New Roman" pitchFamily="18" charset="0"/>
              <a:sym typeface="Merriweather"/>
            </a:endParaRPr>
          </a:p>
          <a:p>
            <a:pPr marL="457200" marR="0" lvl="0" indent="-368300" algn="l" rtl="0">
              <a:lnSpc>
                <a:spcPct val="161000"/>
              </a:lnSpc>
              <a:spcBef>
                <a:spcPts val="0"/>
              </a:spcBef>
              <a:spcAft>
                <a:spcPts val="0"/>
              </a:spcAft>
              <a:buSzPts val="2200"/>
              <a:buFont typeface="Merriweather"/>
              <a:buChar char="-"/>
            </a:pPr>
            <a:r>
              <a:rPr lang="en-US" sz="2200" b="1" dirty="0">
                <a:solidFill>
                  <a:schemeClr val="dk1"/>
                </a:solidFill>
                <a:latin typeface="Times New Roman" pitchFamily="18" charset="0"/>
                <a:ea typeface="Merriweather"/>
                <a:cs typeface="Times New Roman" pitchFamily="18" charset="0"/>
                <a:sym typeface="Merriweather"/>
              </a:rPr>
              <a:t>Conclude </a:t>
            </a:r>
            <a:r>
              <a:rPr lang="en-US" sz="2200" dirty="0">
                <a:solidFill>
                  <a:schemeClr val="dk1"/>
                </a:solidFill>
                <a:latin typeface="Times New Roman" pitchFamily="18" charset="0"/>
                <a:ea typeface="Merriweather"/>
                <a:cs typeface="Times New Roman" pitchFamily="18" charset="0"/>
                <a:sym typeface="Merriweather"/>
              </a:rPr>
              <a:t>driving factors</a:t>
            </a:r>
            <a:r>
              <a:rPr lang="en-US" sz="2200" b="1" dirty="0">
                <a:solidFill>
                  <a:schemeClr val="dk1"/>
                </a:solidFill>
                <a:latin typeface="Times New Roman" pitchFamily="18" charset="0"/>
                <a:ea typeface="Merriweather"/>
                <a:cs typeface="Times New Roman" pitchFamily="18" charset="0"/>
                <a:sym typeface="Merriweather"/>
              </a:rPr>
              <a:t> </a:t>
            </a:r>
            <a:r>
              <a:rPr lang="en-US" sz="2200" dirty="0">
                <a:solidFill>
                  <a:schemeClr val="dk1"/>
                </a:solidFill>
                <a:latin typeface="Times New Roman" pitchFamily="18" charset="0"/>
                <a:ea typeface="Merriweather"/>
                <a:cs typeface="Times New Roman" pitchFamily="18" charset="0"/>
                <a:sym typeface="Merriweather"/>
              </a:rPr>
              <a:t>that are responsible for risky  loan applications </a:t>
            </a:r>
            <a:endParaRPr sz="2200" dirty="0">
              <a:solidFill>
                <a:schemeClr val="dk1"/>
              </a:solidFill>
              <a:latin typeface="Times New Roman" pitchFamily="18" charset="0"/>
              <a:ea typeface="Merriweather"/>
              <a:cs typeface="Times New Roman" pitchFamily="18" charset="0"/>
              <a:sym typeface="Merriweather"/>
            </a:endParaRPr>
          </a:p>
          <a:p>
            <a:pPr marL="457200" marR="0" lvl="0" indent="-368300" algn="l" rtl="0">
              <a:lnSpc>
                <a:spcPct val="161000"/>
              </a:lnSpc>
              <a:spcBef>
                <a:spcPts val="0"/>
              </a:spcBef>
              <a:spcAft>
                <a:spcPts val="0"/>
              </a:spcAft>
              <a:buClr>
                <a:schemeClr val="dk1"/>
              </a:buClr>
              <a:buSzPts val="2200"/>
              <a:buFont typeface="Merriweather"/>
              <a:buChar char="-"/>
            </a:pPr>
            <a:r>
              <a:rPr lang="en-US" sz="2200" b="1" dirty="0">
                <a:solidFill>
                  <a:schemeClr val="dk1"/>
                </a:solidFill>
                <a:latin typeface="Times New Roman" pitchFamily="18" charset="0"/>
                <a:ea typeface="Merriweather"/>
                <a:cs typeface="Times New Roman" pitchFamily="18" charset="0"/>
                <a:sym typeface="Merriweather"/>
              </a:rPr>
              <a:t>Suggest </a:t>
            </a:r>
            <a:r>
              <a:rPr lang="en-US" sz="2200" dirty="0">
                <a:solidFill>
                  <a:schemeClr val="dk1"/>
                </a:solidFill>
                <a:latin typeface="Times New Roman" pitchFamily="18" charset="0"/>
                <a:ea typeface="Merriweather"/>
                <a:cs typeface="Times New Roman" pitchFamily="18" charset="0"/>
                <a:sym typeface="Merriweather"/>
              </a:rPr>
              <a:t>remediation to strengthen their prediction model</a:t>
            </a:r>
            <a:endParaRPr sz="2200" dirty="0">
              <a:solidFill>
                <a:schemeClr val="dk1"/>
              </a:solidFill>
              <a:latin typeface="Times New Roman" pitchFamily="18" charset="0"/>
              <a:ea typeface="Merriweather"/>
              <a:cs typeface="Times New Roman" pitchFamily="18" charset="0"/>
              <a:sym typeface="Merriweather"/>
            </a:endParaRPr>
          </a:p>
          <a:p>
            <a:pPr marL="457200" marR="0" lvl="0" indent="0" algn="l" rtl="0">
              <a:lnSpc>
                <a:spcPct val="161000"/>
              </a:lnSpc>
              <a:spcBef>
                <a:spcPts val="386"/>
              </a:spcBef>
              <a:spcAft>
                <a:spcPts val="0"/>
              </a:spcAft>
              <a:buNone/>
            </a:pPr>
            <a:r>
              <a:rPr lang="en-US" sz="2200" b="1" i="1" dirty="0">
                <a:solidFill>
                  <a:srgbClr val="434343"/>
                </a:solidFill>
                <a:latin typeface="Times New Roman" pitchFamily="18" charset="0"/>
                <a:ea typeface="Merriweather"/>
                <a:cs typeface="Times New Roman" pitchFamily="18" charset="0"/>
                <a:sym typeface="Merriweather"/>
              </a:rPr>
              <a:t>Based on which Lending Club can decide whether to reject the loan applications or at flex the interest rates, so that loans repayment doesn't go default !</a:t>
            </a:r>
            <a:endParaRPr sz="2200" i="1" dirty="0">
              <a:solidFill>
                <a:srgbClr val="434343"/>
              </a:solidFill>
              <a:latin typeface="Times New Roman" pitchFamily="18" charset="0"/>
              <a:ea typeface="Merriweather"/>
              <a:cs typeface="Times New Roman" pitchFamily="18" charset="0"/>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p:nvPr/>
        </p:nvSpPr>
        <p:spPr>
          <a:xfrm>
            <a:off x="1479925" y="1685800"/>
            <a:ext cx="9664200" cy="45435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txBox="1"/>
          <p:nvPr/>
        </p:nvSpPr>
        <p:spPr>
          <a:xfrm>
            <a:off x="1782727" y="760325"/>
            <a:ext cx="4447800" cy="611400"/>
          </a:xfrm>
          <a:prstGeom prst="rect">
            <a:avLst/>
          </a:prstGeom>
          <a:noFill/>
          <a:ln>
            <a:noFill/>
          </a:ln>
        </p:spPr>
        <p:txBody>
          <a:bodyPr spcFirstLastPara="1" wrap="square" lIns="0" tIns="12600" rIns="0" bIns="0" anchor="t" anchorCtr="0">
            <a:noAutofit/>
          </a:bodyPr>
          <a:lstStyle/>
          <a:p>
            <a:pPr marL="12600" marR="0" lvl="0" indent="0" algn="l" rtl="0">
              <a:lnSpc>
                <a:spcPct val="100000"/>
              </a:lnSpc>
              <a:spcBef>
                <a:spcPts val="0"/>
              </a:spcBef>
              <a:spcAft>
                <a:spcPts val="0"/>
              </a:spcAft>
              <a:buNone/>
            </a:pPr>
            <a:r>
              <a:rPr lang="en-US" sz="3600" b="1" i="0" u="none" strike="noStrike" cap="none">
                <a:solidFill>
                  <a:srgbClr val="000000"/>
                </a:solidFill>
                <a:latin typeface="Merriweather"/>
                <a:ea typeface="Merriweather"/>
                <a:cs typeface="Merriweather"/>
                <a:sym typeface="Merriweather"/>
              </a:rPr>
              <a:t>Our Approach </a:t>
            </a:r>
            <a:endParaRPr sz="3600" i="0" u="none" strike="noStrike" cap="none">
              <a:solidFill>
                <a:srgbClr val="000000"/>
              </a:solidFill>
              <a:latin typeface="Merriweather"/>
              <a:ea typeface="Merriweather"/>
              <a:cs typeface="Merriweather"/>
              <a:sym typeface="Merriweather"/>
            </a:endParaRPr>
          </a:p>
        </p:txBody>
      </p:sp>
      <p:sp>
        <p:nvSpPr>
          <p:cNvPr id="79" name="Google Shape;79;p3"/>
          <p:cNvSpPr/>
          <p:nvPr/>
        </p:nvSpPr>
        <p:spPr>
          <a:xfrm>
            <a:off x="2158446" y="3166468"/>
            <a:ext cx="862200" cy="383100"/>
          </a:xfrm>
          <a:prstGeom prst="rect">
            <a:avLst/>
          </a:prstGeom>
          <a:noFill/>
          <a:ln>
            <a:noFill/>
          </a:ln>
        </p:spPr>
        <p:txBody>
          <a:bodyPr spcFirstLastPara="1" wrap="square" lIns="0" tIns="12600" rIns="0" bIns="0" anchor="t" anchorCtr="0">
            <a:spAutoFit/>
          </a:bodyPr>
          <a:lstStyle/>
          <a:p>
            <a:pPr marL="12600" marR="0" lvl="0" indent="0" algn="l" rtl="0">
              <a:lnSpc>
                <a:spcPct val="115000"/>
              </a:lnSpc>
              <a:spcBef>
                <a:spcPts val="0"/>
              </a:spcBef>
              <a:spcAft>
                <a:spcPts val="0"/>
              </a:spcAft>
              <a:buNone/>
            </a:pPr>
            <a:r>
              <a:rPr lang="en-US" sz="1200" b="1" i="0" u="none" strike="noStrike" cap="none">
                <a:solidFill>
                  <a:srgbClr val="0B57D3"/>
                </a:solidFill>
                <a:latin typeface="Merriweather"/>
                <a:ea typeface="Merriweather"/>
                <a:cs typeface="Merriweather"/>
                <a:sym typeface="Merriweather"/>
              </a:rPr>
              <a:t>Data  Cleaning</a:t>
            </a:r>
            <a:endParaRPr sz="1200" i="0" u="none" strike="noStrike" cap="none">
              <a:latin typeface="Merriweather"/>
              <a:ea typeface="Merriweather"/>
              <a:cs typeface="Merriweather"/>
              <a:sym typeface="Merriweather"/>
            </a:endParaRPr>
          </a:p>
        </p:txBody>
      </p:sp>
      <p:sp>
        <p:nvSpPr>
          <p:cNvPr id="80" name="Google Shape;80;p3"/>
          <p:cNvSpPr/>
          <p:nvPr/>
        </p:nvSpPr>
        <p:spPr>
          <a:xfrm>
            <a:off x="2143776" y="3716975"/>
            <a:ext cx="952800" cy="2021400"/>
          </a:xfrm>
          <a:prstGeom prst="rect">
            <a:avLst/>
          </a:prstGeom>
          <a:noFill/>
          <a:ln>
            <a:noFill/>
          </a:ln>
        </p:spPr>
        <p:txBody>
          <a:bodyPr spcFirstLastPara="1" wrap="square" lIns="0" tIns="12600" rIns="0" bIns="0" anchor="t" anchorCtr="0">
            <a:spAutoFit/>
          </a:bodyPr>
          <a:lstStyle/>
          <a:p>
            <a:pPr marL="12600" marR="0" lvl="0" indent="0" algn="l" rtl="0">
              <a:lnSpc>
                <a:spcPct val="113000"/>
              </a:lnSpc>
              <a:spcBef>
                <a:spcPts val="0"/>
              </a:spcBef>
              <a:spcAft>
                <a:spcPts val="0"/>
              </a:spcAft>
              <a:buNone/>
            </a:pPr>
            <a:r>
              <a:rPr lang="en-US" sz="1100" i="0" u="none" strike="noStrike" cap="none" dirty="0">
                <a:solidFill>
                  <a:srgbClr val="0B57D3"/>
                </a:solidFill>
                <a:latin typeface="Merriweather"/>
                <a:ea typeface="Merriweather"/>
                <a:cs typeface="Merriweather"/>
                <a:sym typeface="Merriweather"/>
              </a:rPr>
              <a:t>Removing  </a:t>
            </a:r>
            <a:r>
              <a:rPr lang="en-US" sz="1100" dirty="0">
                <a:solidFill>
                  <a:srgbClr val="0B57D3"/>
                </a:solidFill>
                <a:latin typeface="Merriweather"/>
                <a:ea typeface="Merriweather"/>
                <a:cs typeface="Merriweather"/>
                <a:sym typeface="Merriweather"/>
              </a:rPr>
              <a:t>columns</a:t>
            </a:r>
            <a:r>
              <a:rPr lang="en-US" sz="1100" i="0" u="none" strike="noStrike" cap="none" dirty="0">
                <a:solidFill>
                  <a:srgbClr val="0B57D3"/>
                </a:solidFill>
                <a:latin typeface="Merriweather"/>
                <a:ea typeface="Merriweather"/>
                <a:cs typeface="Merriweather"/>
                <a:sym typeface="Merriweather"/>
              </a:rPr>
              <a:t> having more than 30% o</a:t>
            </a:r>
            <a:r>
              <a:rPr lang="en-US" sz="1100" dirty="0">
                <a:solidFill>
                  <a:srgbClr val="0B57D3"/>
                </a:solidFill>
                <a:latin typeface="Merriweather"/>
                <a:ea typeface="Merriweather"/>
                <a:cs typeface="Merriweather"/>
                <a:sym typeface="Merriweather"/>
              </a:rPr>
              <a:t>f null-values, or with only one data, </a:t>
            </a:r>
            <a:endParaRPr sz="1100" i="0" u="none" strike="noStrike" cap="none" dirty="0">
              <a:latin typeface="Merriweather"/>
              <a:ea typeface="Merriweather"/>
              <a:cs typeface="Merriweather"/>
              <a:sym typeface="Merriweather"/>
            </a:endParaRPr>
          </a:p>
        </p:txBody>
      </p:sp>
      <p:grpSp>
        <p:nvGrpSpPr>
          <p:cNvPr id="81" name="Google Shape;81;p3"/>
          <p:cNvGrpSpPr/>
          <p:nvPr/>
        </p:nvGrpSpPr>
        <p:grpSpPr>
          <a:xfrm>
            <a:off x="1969240" y="2151353"/>
            <a:ext cx="8469337" cy="941463"/>
            <a:chOff x="2011680" y="2418480"/>
            <a:chExt cx="9553680" cy="1062000"/>
          </a:xfrm>
        </p:grpSpPr>
        <p:sp>
          <p:nvSpPr>
            <p:cNvPr id="82" name="Google Shape;82;p3"/>
            <p:cNvSpPr/>
            <p:nvPr/>
          </p:nvSpPr>
          <p:spPr>
            <a:xfrm>
              <a:off x="2011680" y="3132720"/>
              <a:ext cx="1488240" cy="167760"/>
            </a:xfrm>
            <a:custGeom>
              <a:avLst/>
              <a:gdLst/>
              <a:ahLst/>
              <a:cxnLst/>
              <a:rect l="l" t="t" r="r" b="b"/>
              <a:pathLst>
                <a:path w="1698625" h="191769" extrusionOk="0">
                  <a:moveTo>
                    <a:pt x="1698286" y="191199"/>
                  </a:moveTo>
                  <a:lnTo>
                    <a:pt x="185367" y="191199"/>
                  </a:lnTo>
                  <a:lnTo>
                    <a:pt x="0" y="0"/>
                  </a:lnTo>
                  <a:lnTo>
                    <a:pt x="1512919" y="0"/>
                  </a:lnTo>
                  <a:lnTo>
                    <a:pt x="1698286" y="191199"/>
                  </a:lnTo>
                  <a:close/>
                </a:path>
              </a:pathLst>
            </a:custGeom>
            <a:solidFill>
              <a:srgbClr val="0D5DDF"/>
            </a:solidFill>
            <a:ln>
              <a:noFill/>
            </a:ln>
          </p:spPr>
        </p:sp>
        <p:sp>
          <p:nvSpPr>
            <p:cNvPr id="83" name="Google Shape;83;p3"/>
            <p:cNvSpPr/>
            <p:nvPr/>
          </p:nvSpPr>
          <p:spPr>
            <a:xfrm>
              <a:off x="2012040" y="3312720"/>
              <a:ext cx="1488240" cy="167760"/>
            </a:xfrm>
            <a:custGeom>
              <a:avLst/>
              <a:gdLst/>
              <a:ahLst/>
              <a:cxnLst/>
              <a:rect l="l" t="t" r="r" b="b"/>
              <a:pathLst>
                <a:path w="1698625" h="191769" extrusionOk="0">
                  <a:moveTo>
                    <a:pt x="1512919" y="191199"/>
                  </a:moveTo>
                  <a:lnTo>
                    <a:pt x="0" y="191199"/>
                  </a:lnTo>
                  <a:lnTo>
                    <a:pt x="185367" y="0"/>
                  </a:lnTo>
                  <a:lnTo>
                    <a:pt x="1698286" y="0"/>
                  </a:lnTo>
                  <a:lnTo>
                    <a:pt x="1512919" y="191199"/>
                  </a:lnTo>
                  <a:close/>
                </a:path>
              </a:pathLst>
            </a:custGeom>
            <a:solidFill>
              <a:srgbClr val="0844A1"/>
            </a:solidFill>
            <a:ln>
              <a:noFill/>
            </a:ln>
          </p:spPr>
        </p:sp>
        <p:sp>
          <p:nvSpPr>
            <p:cNvPr id="84" name="Google Shape;84;p3"/>
            <p:cNvSpPr/>
            <p:nvPr/>
          </p:nvSpPr>
          <p:spPr>
            <a:xfrm>
              <a:off x="3358440" y="3132720"/>
              <a:ext cx="1484640" cy="167760"/>
            </a:xfrm>
            <a:custGeom>
              <a:avLst/>
              <a:gdLst/>
              <a:ahLst/>
              <a:cxnLst/>
              <a:rect l="l" t="t" r="r" b="b"/>
              <a:pathLst>
                <a:path w="1694179" h="191769" extrusionOk="0">
                  <a:moveTo>
                    <a:pt x="1694059" y="191199"/>
                  </a:moveTo>
                  <a:lnTo>
                    <a:pt x="185367" y="191199"/>
                  </a:lnTo>
                  <a:lnTo>
                    <a:pt x="0" y="0"/>
                  </a:lnTo>
                  <a:lnTo>
                    <a:pt x="1508709" y="0"/>
                  </a:lnTo>
                  <a:lnTo>
                    <a:pt x="1694059" y="191199"/>
                  </a:lnTo>
                  <a:close/>
                </a:path>
              </a:pathLst>
            </a:custGeom>
            <a:solidFill>
              <a:srgbClr val="0D5DDF"/>
            </a:solidFill>
            <a:ln>
              <a:noFill/>
            </a:ln>
          </p:spPr>
        </p:sp>
        <p:sp>
          <p:nvSpPr>
            <p:cNvPr id="85" name="Google Shape;85;p3"/>
            <p:cNvSpPr/>
            <p:nvPr/>
          </p:nvSpPr>
          <p:spPr>
            <a:xfrm>
              <a:off x="3358440" y="3312720"/>
              <a:ext cx="1484640" cy="167760"/>
            </a:xfrm>
            <a:custGeom>
              <a:avLst/>
              <a:gdLst/>
              <a:ahLst/>
              <a:cxnLst/>
              <a:rect l="l" t="t" r="r" b="b"/>
              <a:pathLst>
                <a:path w="1694179" h="191769" extrusionOk="0">
                  <a:moveTo>
                    <a:pt x="1508691" y="191199"/>
                  </a:moveTo>
                  <a:lnTo>
                    <a:pt x="0" y="191199"/>
                  </a:lnTo>
                  <a:lnTo>
                    <a:pt x="185367" y="0"/>
                  </a:lnTo>
                  <a:lnTo>
                    <a:pt x="1694066" y="0"/>
                  </a:lnTo>
                  <a:lnTo>
                    <a:pt x="1508691" y="191199"/>
                  </a:lnTo>
                  <a:close/>
                </a:path>
              </a:pathLst>
            </a:custGeom>
            <a:solidFill>
              <a:srgbClr val="0844A1"/>
            </a:solidFill>
            <a:ln>
              <a:noFill/>
            </a:ln>
          </p:spPr>
        </p:sp>
        <p:sp>
          <p:nvSpPr>
            <p:cNvPr id="86" name="Google Shape;86;p3"/>
            <p:cNvSpPr/>
            <p:nvPr/>
          </p:nvSpPr>
          <p:spPr>
            <a:xfrm>
              <a:off x="5756400" y="2418480"/>
              <a:ext cx="691560" cy="866520"/>
            </a:xfrm>
            <a:custGeom>
              <a:avLst/>
              <a:gdLst/>
              <a:ahLst/>
              <a:cxnLst/>
              <a:rect l="l" t="t" r="r" b="b"/>
              <a:pathLst>
                <a:path w="789939" h="989330" extrusionOk="0">
                  <a:moveTo>
                    <a:pt x="0" y="0"/>
                  </a:moveTo>
                  <a:lnTo>
                    <a:pt x="789548" y="989165"/>
                  </a:lnTo>
                </a:path>
              </a:pathLst>
            </a:custGeom>
            <a:noFill/>
            <a:ln w="9525" cap="flat" cmpd="sng">
              <a:solidFill>
                <a:srgbClr val="C1C1C1"/>
              </a:solidFill>
              <a:prstDash val="solid"/>
              <a:round/>
              <a:headEnd type="none" w="sm" len="sm"/>
              <a:tailEnd type="none" w="sm" len="sm"/>
            </a:ln>
          </p:spPr>
        </p:sp>
        <p:sp>
          <p:nvSpPr>
            <p:cNvPr id="87" name="Google Shape;87;p3"/>
            <p:cNvSpPr/>
            <p:nvPr/>
          </p:nvSpPr>
          <p:spPr>
            <a:xfrm>
              <a:off x="4699080" y="3132720"/>
              <a:ext cx="1767600" cy="167760"/>
            </a:xfrm>
            <a:custGeom>
              <a:avLst/>
              <a:gdLst/>
              <a:ahLst/>
              <a:cxnLst/>
              <a:rect l="l" t="t" r="r" b="b"/>
              <a:pathLst>
                <a:path w="2016760" h="191769" extrusionOk="0">
                  <a:moveTo>
                    <a:pt x="2016270" y="191199"/>
                  </a:moveTo>
                  <a:lnTo>
                    <a:pt x="185374" y="191199"/>
                  </a:lnTo>
                  <a:lnTo>
                    <a:pt x="0" y="0"/>
                  </a:lnTo>
                  <a:lnTo>
                    <a:pt x="1830896" y="0"/>
                  </a:lnTo>
                  <a:lnTo>
                    <a:pt x="2016270" y="191199"/>
                  </a:lnTo>
                  <a:close/>
                </a:path>
              </a:pathLst>
            </a:custGeom>
            <a:solidFill>
              <a:srgbClr val="434343"/>
            </a:solidFill>
            <a:ln>
              <a:noFill/>
            </a:ln>
          </p:spPr>
        </p:sp>
        <p:sp>
          <p:nvSpPr>
            <p:cNvPr id="88" name="Google Shape;88;p3"/>
            <p:cNvSpPr/>
            <p:nvPr/>
          </p:nvSpPr>
          <p:spPr>
            <a:xfrm>
              <a:off x="4699080" y="3312720"/>
              <a:ext cx="1767600" cy="167760"/>
            </a:xfrm>
            <a:custGeom>
              <a:avLst/>
              <a:gdLst/>
              <a:ahLst/>
              <a:cxnLst/>
              <a:rect l="l" t="t" r="r" b="b"/>
              <a:pathLst>
                <a:path w="2016760" h="191769" extrusionOk="0">
                  <a:moveTo>
                    <a:pt x="1830896" y="191199"/>
                  </a:moveTo>
                  <a:lnTo>
                    <a:pt x="0" y="191199"/>
                  </a:lnTo>
                  <a:lnTo>
                    <a:pt x="185374" y="0"/>
                  </a:lnTo>
                  <a:lnTo>
                    <a:pt x="2016270" y="0"/>
                  </a:lnTo>
                  <a:lnTo>
                    <a:pt x="1830896" y="191199"/>
                  </a:lnTo>
                  <a:close/>
                </a:path>
              </a:pathLst>
            </a:custGeom>
            <a:solidFill>
              <a:srgbClr val="434343"/>
            </a:solidFill>
            <a:ln>
              <a:noFill/>
            </a:ln>
          </p:spPr>
        </p:sp>
        <p:sp>
          <p:nvSpPr>
            <p:cNvPr id="89" name="Google Shape;89;p3"/>
            <p:cNvSpPr/>
            <p:nvPr/>
          </p:nvSpPr>
          <p:spPr>
            <a:xfrm>
              <a:off x="7404480" y="2418480"/>
              <a:ext cx="691920" cy="866520"/>
            </a:xfrm>
            <a:custGeom>
              <a:avLst/>
              <a:gdLst/>
              <a:ahLst/>
              <a:cxnLst/>
              <a:rect l="l" t="t" r="r" b="b"/>
              <a:pathLst>
                <a:path w="789940" h="989330" extrusionOk="0">
                  <a:moveTo>
                    <a:pt x="0" y="0"/>
                  </a:moveTo>
                  <a:lnTo>
                    <a:pt x="789548" y="989165"/>
                  </a:lnTo>
                </a:path>
              </a:pathLst>
            </a:custGeom>
            <a:noFill/>
            <a:ln w="9525" cap="flat" cmpd="sng">
              <a:solidFill>
                <a:srgbClr val="C1C1C1"/>
              </a:solidFill>
              <a:prstDash val="solid"/>
              <a:round/>
              <a:headEnd type="none" w="sm" len="sm"/>
              <a:tailEnd type="none" w="sm" len="sm"/>
            </a:ln>
          </p:spPr>
        </p:sp>
        <p:sp>
          <p:nvSpPr>
            <p:cNvPr id="90" name="Google Shape;90;p3"/>
            <p:cNvSpPr/>
            <p:nvPr/>
          </p:nvSpPr>
          <p:spPr>
            <a:xfrm>
              <a:off x="6347880" y="3132720"/>
              <a:ext cx="1767240" cy="167760"/>
            </a:xfrm>
            <a:custGeom>
              <a:avLst/>
              <a:gdLst/>
              <a:ahLst/>
              <a:cxnLst/>
              <a:rect l="l" t="t" r="r" b="b"/>
              <a:pathLst>
                <a:path w="2016759" h="191769" extrusionOk="0">
                  <a:moveTo>
                    <a:pt x="2016270" y="191199"/>
                  </a:moveTo>
                  <a:lnTo>
                    <a:pt x="185374" y="191199"/>
                  </a:lnTo>
                  <a:lnTo>
                    <a:pt x="0" y="0"/>
                  </a:lnTo>
                  <a:lnTo>
                    <a:pt x="1830896" y="0"/>
                  </a:lnTo>
                  <a:lnTo>
                    <a:pt x="2016270" y="191199"/>
                  </a:lnTo>
                  <a:close/>
                </a:path>
              </a:pathLst>
            </a:custGeom>
            <a:solidFill>
              <a:srgbClr val="434343"/>
            </a:solidFill>
            <a:ln>
              <a:noFill/>
            </a:ln>
          </p:spPr>
        </p:sp>
        <p:sp>
          <p:nvSpPr>
            <p:cNvPr id="91" name="Google Shape;91;p3"/>
            <p:cNvSpPr/>
            <p:nvPr/>
          </p:nvSpPr>
          <p:spPr>
            <a:xfrm>
              <a:off x="6347880" y="3312720"/>
              <a:ext cx="1767240" cy="167760"/>
            </a:xfrm>
            <a:custGeom>
              <a:avLst/>
              <a:gdLst/>
              <a:ahLst/>
              <a:cxnLst/>
              <a:rect l="l" t="t" r="r" b="b"/>
              <a:pathLst>
                <a:path w="2016759" h="191769" extrusionOk="0">
                  <a:moveTo>
                    <a:pt x="1830896" y="191199"/>
                  </a:moveTo>
                  <a:lnTo>
                    <a:pt x="0" y="191199"/>
                  </a:lnTo>
                  <a:lnTo>
                    <a:pt x="185374" y="0"/>
                  </a:lnTo>
                  <a:lnTo>
                    <a:pt x="2016270" y="0"/>
                  </a:lnTo>
                  <a:lnTo>
                    <a:pt x="1830896" y="191199"/>
                  </a:lnTo>
                  <a:close/>
                </a:path>
              </a:pathLst>
            </a:custGeom>
            <a:solidFill>
              <a:srgbClr val="434343"/>
            </a:solidFill>
            <a:ln>
              <a:noFill/>
            </a:ln>
          </p:spPr>
        </p:sp>
        <p:sp>
          <p:nvSpPr>
            <p:cNvPr id="92" name="Google Shape;92;p3"/>
            <p:cNvSpPr/>
            <p:nvPr/>
          </p:nvSpPr>
          <p:spPr>
            <a:xfrm>
              <a:off x="9619560" y="3132720"/>
              <a:ext cx="1945800" cy="167760"/>
            </a:xfrm>
            <a:custGeom>
              <a:avLst/>
              <a:gdLst/>
              <a:ahLst/>
              <a:cxnLst/>
              <a:rect l="l" t="t" r="r" b="b"/>
              <a:pathLst>
                <a:path w="2220595" h="191769" extrusionOk="0">
                  <a:moveTo>
                    <a:pt x="2220095" y="191199"/>
                  </a:moveTo>
                  <a:lnTo>
                    <a:pt x="185349" y="191199"/>
                  </a:lnTo>
                  <a:lnTo>
                    <a:pt x="0" y="0"/>
                  </a:lnTo>
                  <a:lnTo>
                    <a:pt x="2034720" y="0"/>
                  </a:lnTo>
                  <a:lnTo>
                    <a:pt x="2220095" y="191199"/>
                  </a:lnTo>
                  <a:close/>
                </a:path>
              </a:pathLst>
            </a:custGeom>
            <a:solidFill>
              <a:srgbClr val="0D5DDF"/>
            </a:solidFill>
            <a:ln>
              <a:noFill/>
            </a:ln>
          </p:spPr>
        </p:sp>
        <p:sp>
          <p:nvSpPr>
            <p:cNvPr id="93" name="Google Shape;93;p3"/>
            <p:cNvSpPr/>
            <p:nvPr/>
          </p:nvSpPr>
          <p:spPr>
            <a:xfrm>
              <a:off x="9619560" y="3312720"/>
              <a:ext cx="1945800" cy="167760"/>
            </a:xfrm>
            <a:custGeom>
              <a:avLst/>
              <a:gdLst/>
              <a:ahLst/>
              <a:cxnLst/>
              <a:rect l="l" t="t" r="r" b="b"/>
              <a:pathLst>
                <a:path w="2220595" h="191769" extrusionOk="0">
                  <a:moveTo>
                    <a:pt x="2034720" y="191199"/>
                  </a:moveTo>
                  <a:lnTo>
                    <a:pt x="0" y="191199"/>
                  </a:lnTo>
                  <a:lnTo>
                    <a:pt x="185349" y="0"/>
                  </a:lnTo>
                  <a:lnTo>
                    <a:pt x="2220095" y="0"/>
                  </a:lnTo>
                  <a:lnTo>
                    <a:pt x="2034720" y="191199"/>
                  </a:lnTo>
                  <a:close/>
                </a:path>
              </a:pathLst>
            </a:custGeom>
            <a:solidFill>
              <a:srgbClr val="0844A1"/>
            </a:solidFill>
            <a:ln>
              <a:noFill/>
            </a:ln>
          </p:spPr>
        </p:sp>
        <p:sp>
          <p:nvSpPr>
            <p:cNvPr id="94" name="Google Shape;94;p3"/>
            <p:cNvSpPr/>
            <p:nvPr/>
          </p:nvSpPr>
          <p:spPr>
            <a:xfrm>
              <a:off x="9043920" y="2418480"/>
              <a:ext cx="691920" cy="866520"/>
            </a:xfrm>
            <a:custGeom>
              <a:avLst/>
              <a:gdLst/>
              <a:ahLst/>
              <a:cxnLst/>
              <a:rect l="l" t="t" r="r" b="b"/>
              <a:pathLst>
                <a:path w="789940" h="989330" extrusionOk="0">
                  <a:moveTo>
                    <a:pt x="0" y="0"/>
                  </a:moveTo>
                  <a:lnTo>
                    <a:pt x="789548" y="989165"/>
                  </a:lnTo>
                </a:path>
              </a:pathLst>
            </a:custGeom>
            <a:noFill/>
            <a:ln w="9525" cap="flat" cmpd="sng">
              <a:solidFill>
                <a:srgbClr val="C1C1C1"/>
              </a:solidFill>
              <a:prstDash val="solid"/>
              <a:round/>
              <a:headEnd type="none" w="sm" len="sm"/>
              <a:tailEnd type="none" w="sm" len="sm"/>
            </a:ln>
          </p:spPr>
        </p:sp>
        <p:sp>
          <p:nvSpPr>
            <p:cNvPr id="95" name="Google Shape;95;p3"/>
            <p:cNvSpPr/>
            <p:nvPr/>
          </p:nvSpPr>
          <p:spPr>
            <a:xfrm>
              <a:off x="7987320" y="3132720"/>
              <a:ext cx="1767240" cy="167760"/>
            </a:xfrm>
            <a:custGeom>
              <a:avLst/>
              <a:gdLst/>
              <a:ahLst/>
              <a:cxnLst/>
              <a:rect l="l" t="t" r="r" b="b"/>
              <a:pathLst>
                <a:path w="2016759" h="191769" extrusionOk="0">
                  <a:moveTo>
                    <a:pt x="2016270" y="191199"/>
                  </a:moveTo>
                  <a:lnTo>
                    <a:pt x="185374" y="191199"/>
                  </a:lnTo>
                  <a:lnTo>
                    <a:pt x="0" y="0"/>
                  </a:lnTo>
                  <a:lnTo>
                    <a:pt x="1830896" y="0"/>
                  </a:lnTo>
                  <a:lnTo>
                    <a:pt x="2016270" y="191199"/>
                  </a:lnTo>
                  <a:close/>
                </a:path>
              </a:pathLst>
            </a:custGeom>
            <a:solidFill>
              <a:srgbClr val="434343"/>
            </a:solidFill>
            <a:ln>
              <a:noFill/>
            </a:ln>
          </p:spPr>
        </p:sp>
        <p:sp>
          <p:nvSpPr>
            <p:cNvPr id="96" name="Google Shape;96;p3"/>
            <p:cNvSpPr/>
            <p:nvPr/>
          </p:nvSpPr>
          <p:spPr>
            <a:xfrm>
              <a:off x="7987320" y="3312720"/>
              <a:ext cx="1767240" cy="167760"/>
            </a:xfrm>
            <a:custGeom>
              <a:avLst/>
              <a:gdLst/>
              <a:ahLst/>
              <a:cxnLst/>
              <a:rect l="l" t="t" r="r" b="b"/>
              <a:pathLst>
                <a:path w="2016759" h="191769" extrusionOk="0">
                  <a:moveTo>
                    <a:pt x="1830896" y="191199"/>
                  </a:moveTo>
                  <a:lnTo>
                    <a:pt x="0" y="191199"/>
                  </a:lnTo>
                  <a:lnTo>
                    <a:pt x="185374" y="0"/>
                  </a:lnTo>
                  <a:lnTo>
                    <a:pt x="2016270" y="0"/>
                  </a:lnTo>
                  <a:lnTo>
                    <a:pt x="1830896" y="191199"/>
                  </a:lnTo>
                  <a:close/>
                </a:path>
              </a:pathLst>
            </a:custGeom>
            <a:solidFill>
              <a:srgbClr val="434343"/>
            </a:solidFill>
            <a:ln>
              <a:noFill/>
            </a:ln>
          </p:spPr>
        </p:sp>
      </p:grpSp>
      <p:sp>
        <p:nvSpPr>
          <p:cNvPr id="97" name="Google Shape;97;p3"/>
          <p:cNvSpPr/>
          <p:nvPr/>
        </p:nvSpPr>
        <p:spPr>
          <a:xfrm>
            <a:off x="3225875" y="3157850"/>
            <a:ext cx="1201800" cy="569100"/>
          </a:xfrm>
          <a:prstGeom prst="rect">
            <a:avLst/>
          </a:prstGeom>
          <a:noFill/>
          <a:ln>
            <a:noFill/>
          </a:ln>
        </p:spPr>
        <p:txBody>
          <a:bodyPr spcFirstLastPara="1" wrap="square" lIns="0" tIns="12600" rIns="0" bIns="0" anchor="t" anchorCtr="0">
            <a:spAutoFit/>
          </a:bodyPr>
          <a:lstStyle/>
          <a:p>
            <a:pPr marL="12600" marR="0" lvl="0" indent="0" algn="l" rtl="0">
              <a:lnSpc>
                <a:spcPct val="115000"/>
              </a:lnSpc>
              <a:spcBef>
                <a:spcPts val="0"/>
              </a:spcBef>
              <a:spcAft>
                <a:spcPts val="0"/>
              </a:spcAft>
              <a:buNone/>
            </a:pPr>
            <a:r>
              <a:rPr lang="en-US" sz="1200" b="1" i="0" u="none" strike="noStrike" cap="none">
                <a:solidFill>
                  <a:srgbClr val="0B57D3"/>
                </a:solidFill>
                <a:latin typeface="Merriweather"/>
                <a:ea typeface="Merriweather"/>
                <a:cs typeface="Merriweather"/>
                <a:sym typeface="Merriweather"/>
              </a:rPr>
              <a:t>Data  Understanding</a:t>
            </a:r>
            <a:endParaRPr sz="1200" i="0" u="none" strike="noStrike" cap="none">
              <a:latin typeface="Merriweather"/>
              <a:ea typeface="Merriweather"/>
              <a:cs typeface="Merriweather"/>
              <a:sym typeface="Merriweather"/>
            </a:endParaRPr>
          </a:p>
        </p:txBody>
      </p:sp>
      <p:sp>
        <p:nvSpPr>
          <p:cNvPr id="98" name="Google Shape;98;p3"/>
          <p:cNvSpPr/>
          <p:nvPr/>
        </p:nvSpPr>
        <p:spPr>
          <a:xfrm>
            <a:off x="3337323" y="3716973"/>
            <a:ext cx="823200" cy="1686300"/>
          </a:xfrm>
          <a:prstGeom prst="rect">
            <a:avLst/>
          </a:prstGeom>
          <a:noFill/>
          <a:ln>
            <a:noFill/>
          </a:ln>
        </p:spPr>
        <p:txBody>
          <a:bodyPr spcFirstLastPara="1" wrap="square" lIns="0" tIns="12600" rIns="0" bIns="0" anchor="t" anchorCtr="0">
            <a:spAutoFit/>
          </a:bodyPr>
          <a:lstStyle/>
          <a:p>
            <a:pPr marL="12600" marR="0" lvl="0" indent="0" algn="l" rtl="0">
              <a:lnSpc>
                <a:spcPct val="113000"/>
              </a:lnSpc>
              <a:spcBef>
                <a:spcPts val="0"/>
              </a:spcBef>
              <a:spcAft>
                <a:spcPts val="0"/>
              </a:spcAft>
              <a:buNone/>
            </a:pPr>
            <a:r>
              <a:rPr lang="en-US" sz="1100" i="0" u="none" strike="noStrike" cap="none" dirty="0">
                <a:solidFill>
                  <a:srgbClr val="0B57D3"/>
                </a:solidFill>
                <a:latin typeface="Merriweather"/>
                <a:ea typeface="Merriweather"/>
                <a:cs typeface="Merriweather"/>
                <a:sym typeface="Merriweather"/>
              </a:rPr>
              <a:t>Working with the  Data Dictionary  and getting  knowledge of all  the columns and  their domain  speciﬁc uses</a:t>
            </a:r>
            <a:endParaRPr sz="1100" i="0" u="none" strike="noStrike" cap="none" dirty="0">
              <a:latin typeface="Merriweather"/>
              <a:ea typeface="Merriweather"/>
              <a:cs typeface="Merriweather"/>
              <a:sym typeface="Merriweather"/>
            </a:endParaRPr>
          </a:p>
        </p:txBody>
      </p:sp>
      <p:sp>
        <p:nvSpPr>
          <p:cNvPr id="99" name="Google Shape;99;p3"/>
          <p:cNvSpPr/>
          <p:nvPr/>
        </p:nvSpPr>
        <p:spPr>
          <a:xfrm>
            <a:off x="8935875" y="3260925"/>
            <a:ext cx="1502700" cy="334500"/>
          </a:xfrm>
          <a:prstGeom prst="rect">
            <a:avLst/>
          </a:prstGeom>
          <a:noFill/>
          <a:ln>
            <a:noFill/>
          </a:ln>
        </p:spPr>
        <p:txBody>
          <a:bodyPr spcFirstLastPara="1" wrap="square" lIns="0" tIns="12600" rIns="0" bIns="0" anchor="t" anchorCtr="0">
            <a:spAutoFit/>
          </a:bodyPr>
          <a:lstStyle/>
          <a:p>
            <a:pPr marL="12600" marR="0" lvl="0" indent="0" algn="l" rtl="0">
              <a:lnSpc>
                <a:spcPct val="100000"/>
              </a:lnSpc>
              <a:spcBef>
                <a:spcPts val="0"/>
              </a:spcBef>
              <a:spcAft>
                <a:spcPts val="0"/>
              </a:spcAft>
              <a:buNone/>
            </a:pPr>
            <a:r>
              <a:rPr lang="en-US" sz="1200" b="1" i="0" u="none" strike="noStrike" cap="none">
                <a:solidFill>
                  <a:srgbClr val="0B57D3"/>
                </a:solidFill>
                <a:latin typeface="Merriweather"/>
                <a:ea typeface="Merriweather"/>
                <a:cs typeface="Merriweather"/>
                <a:sym typeface="Merriweather"/>
              </a:rPr>
              <a:t>Recommendations</a:t>
            </a:r>
            <a:endParaRPr sz="1200" i="0" u="none" strike="noStrike" cap="none">
              <a:latin typeface="Merriweather"/>
              <a:ea typeface="Merriweather"/>
              <a:cs typeface="Merriweather"/>
              <a:sym typeface="Merriweather"/>
            </a:endParaRPr>
          </a:p>
        </p:txBody>
      </p:sp>
      <p:sp>
        <p:nvSpPr>
          <p:cNvPr id="100" name="Google Shape;100;p3"/>
          <p:cNvSpPr/>
          <p:nvPr/>
        </p:nvSpPr>
        <p:spPr>
          <a:xfrm>
            <a:off x="9046325" y="3619775"/>
            <a:ext cx="1392300" cy="1686300"/>
          </a:xfrm>
          <a:prstGeom prst="rect">
            <a:avLst/>
          </a:prstGeom>
          <a:noFill/>
          <a:ln>
            <a:noFill/>
          </a:ln>
        </p:spPr>
        <p:txBody>
          <a:bodyPr spcFirstLastPara="1" wrap="square" lIns="0" tIns="12600" rIns="0" bIns="0" anchor="t" anchorCtr="0">
            <a:spAutoFit/>
          </a:bodyPr>
          <a:lstStyle/>
          <a:p>
            <a:pPr marL="12600" marR="0" lvl="0" indent="0" algn="l" rtl="0">
              <a:lnSpc>
                <a:spcPct val="113000"/>
              </a:lnSpc>
              <a:spcBef>
                <a:spcPts val="0"/>
              </a:spcBef>
              <a:spcAft>
                <a:spcPts val="0"/>
              </a:spcAft>
              <a:buNone/>
            </a:pPr>
            <a:r>
              <a:rPr lang="en-US" sz="1100" i="0" u="none" strike="noStrike" cap="none" dirty="0">
                <a:solidFill>
                  <a:srgbClr val="0B57D3"/>
                </a:solidFill>
                <a:latin typeface="Merriweather"/>
                <a:ea typeface="Merriweather"/>
                <a:cs typeface="Merriweather"/>
                <a:sym typeface="Merriweather"/>
              </a:rPr>
              <a:t>Analyzing all plots and  recommendations for  reducing the loss of  business by detecting  columns best which  contribute to loan  defaulters.</a:t>
            </a:r>
            <a:endParaRPr sz="1100" i="0" u="none" strike="noStrike" cap="none" dirty="0">
              <a:latin typeface="Merriweather"/>
              <a:ea typeface="Merriweather"/>
              <a:cs typeface="Merriweather"/>
              <a:sym typeface="Merriweather"/>
            </a:endParaRPr>
          </a:p>
        </p:txBody>
      </p:sp>
      <p:sp>
        <p:nvSpPr>
          <p:cNvPr id="101" name="Google Shape;101;p3"/>
          <p:cNvSpPr/>
          <p:nvPr/>
        </p:nvSpPr>
        <p:spPr>
          <a:xfrm>
            <a:off x="4636991" y="1871675"/>
            <a:ext cx="646800" cy="346500"/>
          </a:xfrm>
          <a:prstGeom prst="rect">
            <a:avLst/>
          </a:prstGeom>
          <a:noFill/>
          <a:ln>
            <a:noFill/>
          </a:ln>
        </p:spPr>
        <p:txBody>
          <a:bodyPr spcFirstLastPara="1" wrap="square" lIns="0" tIns="12600" rIns="0" bIns="0" anchor="t" anchorCtr="0">
            <a:spAutoFit/>
          </a:bodyPr>
          <a:lstStyle/>
          <a:p>
            <a:pPr marL="12600" marR="0" lvl="0" indent="232560" algn="l" rtl="0">
              <a:lnSpc>
                <a:spcPct val="113000"/>
              </a:lnSpc>
              <a:spcBef>
                <a:spcPts val="0"/>
              </a:spcBef>
              <a:spcAft>
                <a:spcPts val="0"/>
              </a:spcAft>
              <a:buNone/>
            </a:pPr>
            <a:r>
              <a:rPr lang="en-US" sz="1200" i="0" u="none" strike="noStrike" cap="none">
                <a:solidFill>
                  <a:srgbClr val="434343"/>
                </a:solidFill>
                <a:latin typeface="Merriweather"/>
                <a:ea typeface="Merriweather"/>
                <a:cs typeface="Merriweather"/>
                <a:sym typeface="Merriweather"/>
              </a:rPr>
              <a:t>Data  Analysis</a:t>
            </a:r>
            <a:endParaRPr sz="1200" i="0" u="none" strike="noStrike" cap="none">
              <a:solidFill>
                <a:srgbClr val="434343"/>
              </a:solidFill>
              <a:latin typeface="Merriweather"/>
              <a:ea typeface="Merriweather"/>
              <a:cs typeface="Merriweather"/>
              <a:sym typeface="Merriweather"/>
            </a:endParaRPr>
          </a:p>
        </p:txBody>
      </p:sp>
      <p:sp>
        <p:nvSpPr>
          <p:cNvPr id="102" name="Google Shape;102;p3"/>
          <p:cNvSpPr/>
          <p:nvPr/>
        </p:nvSpPr>
        <p:spPr>
          <a:xfrm>
            <a:off x="4561201" y="3166475"/>
            <a:ext cx="1087200" cy="383100"/>
          </a:xfrm>
          <a:prstGeom prst="rect">
            <a:avLst/>
          </a:prstGeom>
          <a:noFill/>
          <a:ln>
            <a:noFill/>
          </a:ln>
        </p:spPr>
        <p:txBody>
          <a:bodyPr spcFirstLastPara="1" wrap="square" lIns="0" tIns="12600" rIns="0" bIns="0" anchor="t" anchorCtr="0">
            <a:spAutoFit/>
          </a:bodyPr>
          <a:lstStyle/>
          <a:p>
            <a:pPr marL="12600" marR="0" lvl="0" indent="0" algn="l" rtl="0">
              <a:lnSpc>
                <a:spcPct val="115000"/>
              </a:lnSpc>
              <a:spcBef>
                <a:spcPts val="0"/>
              </a:spcBef>
              <a:spcAft>
                <a:spcPts val="0"/>
              </a:spcAft>
              <a:buNone/>
            </a:pPr>
            <a:r>
              <a:rPr lang="en-US" sz="1200" b="1" i="0" u="none" strike="noStrike" cap="none">
                <a:solidFill>
                  <a:srgbClr val="434343"/>
                </a:solidFill>
                <a:latin typeface="Merriweather"/>
                <a:ea typeface="Merriweather"/>
                <a:cs typeface="Merriweather"/>
                <a:sym typeface="Merriweather"/>
              </a:rPr>
              <a:t>Univariate  Analysis</a:t>
            </a:r>
            <a:endParaRPr sz="1200" i="0" u="none" strike="noStrike" cap="none">
              <a:solidFill>
                <a:srgbClr val="434343"/>
              </a:solidFill>
              <a:latin typeface="Merriweather"/>
              <a:ea typeface="Merriweather"/>
              <a:cs typeface="Merriweather"/>
              <a:sym typeface="Merriweather"/>
            </a:endParaRPr>
          </a:p>
        </p:txBody>
      </p:sp>
      <p:sp>
        <p:nvSpPr>
          <p:cNvPr id="103" name="Google Shape;103;p3"/>
          <p:cNvSpPr/>
          <p:nvPr/>
        </p:nvSpPr>
        <p:spPr>
          <a:xfrm>
            <a:off x="4543964" y="3716973"/>
            <a:ext cx="1156500" cy="681000"/>
          </a:xfrm>
          <a:prstGeom prst="rect">
            <a:avLst/>
          </a:prstGeom>
          <a:noFill/>
          <a:ln>
            <a:noFill/>
          </a:ln>
        </p:spPr>
        <p:txBody>
          <a:bodyPr spcFirstLastPara="1" wrap="square" lIns="0" tIns="12600" rIns="0" bIns="0" anchor="t" anchorCtr="0">
            <a:spAutoFit/>
          </a:bodyPr>
          <a:lstStyle/>
          <a:p>
            <a:pPr marL="12600" marR="0" lvl="0" indent="0" algn="l" rtl="0">
              <a:lnSpc>
                <a:spcPct val="113000"/>
              </a:lnSpc>
              <a:spcBef>
                <a:spcPts val="0"/>
              </a:spcBef>
              <a:spcAft>
                <a:spcPts val="0"/>
              </a:spcAft>
              <a:buNone/>
            </a:pPr>
            <a:r>
              <a:rPr lang="en-US" sz="1100" i="0" u="none" strike="noStrike" cap="none" dirty="0">
                <a:solidFill>
                  <a:srgbClr val="434343"/>
                </a:solidFill>
                <a:latin typeface="Merriweather"/>
                <a:ea typeface="Merriweather"/>
                <a:cs typeface="Merriweather"/>
                <a:sym typeface="Merriweather"/>
              </a:rPr>
              <a:t>Analyzing each column,  plotting the  distributions of each  column.</a:t>
            </a:r>
            <a:endParaRPr sz="1100" i="0" u="none" strike="noStrike" cap="none" dirty="0">
              <a:solidFill>
                <a:srgbClr val="434343"/>
              </a:solidFill>
              <a:latin typeface="Merriweather"/>
              <a:ea typeface="Merriweather"/>
              <a:cs typeface="Merriweather"/>
              <a:sym typeface="Merriweather"/>
            </a:endParaRPr>
          </a:p>
        </p:txBody>
      </p:sp>
      <p:sp>
        <p:nvSpPr>
          <p:cNvPr id="104" name="Google Shape;104;p3"/>
          <p:cNvSpPr/>
          <p:nvPr/>
        </p:nvSpPr>
        <p:spPr>
          <a:xfrm>
            <a:off x="6122034" y="1969662"/>
            <a:ext cx="719400" cy="346500"/>
          </a:xfrm>
          <a:prstGeom prst="rect">
            <a:avLst/>
          </a:prstGeom>
          <a:noFill/>
          <a:ln>
            <a:noFill/>
          </a:ln>
        </p:spPr>
        <p:txBody>
          <a:bodyPr spcFirstLastPara="1" wrap="square" lIns="0" tIns="12600" rIns="0" bIns="0" anchor="t" anchorCtr="0">
            <a:spAutoFit/>
          </a:bodyPr>
          <a:lstStyle/>
          <a:p>
            <a:pPr marL="12600" marR="0" lvl="0" indent="232560" algn="l" rtl="0">
              <a:lnSpc>
                <a:spcPct val="113000"/>
              </a:lnSpc>
              <a:spcBef>
                <a:spcPts val="0"/>
              </a:spcBef>
              <a:spcAft>
                <a:spcPts val="0"/>
              </a:spcAft>
              <a:buNone/>
            </a:pPr>
            <a:r>
              <a:rPr lang="en-US" sz="1100" i="0" u="none" strike="noStrike" cap="none">
                <a:solidFill>
                  <a:srgbClr val="434343"/>
                </a:solidFill>
                <a:latin typeface="Merriweather"/>
                <a:ea typeface="Merriweather"/>
                <a:cs typeface="Merriweather"/>
                <a:sym typeface="Merriweather"/>
              </a:rPr>
              <a:t>Data  Analysis</a:t>
            </a:r>
            <a:endParaRPr sz="1100" i="0" u="none" strike="noStrike" cap="none">
              <a:solidFill>
                <a:srgbClr val="434343"/>
              </a:solidFill>
              <a:latin typeface="Merriweather"/>
              <a:ea typeface="Merriweather"/>
              <a:cs typeface="Merriweather"/>
              <a:sym typeface="Merriweather"/>
            </a:endParaRPr>
          </a:p>
        </p:txBody>
      </p:sp>
      <p:sp>
        <p:nvSpPr>
          <p:cNvPr id="105" name="Google Shape;105;p3"/>
          <p:cNvSpPr/>
          <p:nvPr/>
        </p:nvSpPr>
        <p:spPr>
          <a:xfrm>
            <a:off x="6005274" y="3129768"/>
            <a:ext cx="1201800" cy="755100"/>
          </a:xfrm>
          <a:prstGeom prst="rect">
            <a:avLst/>
          </a:prstGeom>
          <a:noFill/>
          <a:ln>
            <a:noFill/>
          </a:ln>
        </p:spPr>
        <p:txBody>
          <a:bodyPr spcFirstLastPara="1" wrap="square" lIns="0" tIns="12600" rIns="0" bIns="0" anchor="t" anchorCtr="0">
            <a:spAutoFit/>
          </a:bodyPr>
          <a:lstStyle/>
          <a:p>
            <a:pPr marL="34200" marR="0" lvl="0" indent="0" algn="l" rtl="0">
              <a:lnSpc>
                <a:spcPct val="115000"/>
              </a:lnSpc>
              <a:spcBef>
                <a:spcPts val="0"/>
              </a:spcBef>
              <a:spcAft>
                <a:spcPts val="0"/>
              </a:spcAft>
              <a:buNone/>
            </a:pPr>
            <a:r>
              <a:rPr lang="en-US" sz="1200" b="1" i="0" u="none" strike="noStrike" cap="none">
                <a:solidFill>
                  <a:srgbClr val="434343"/>
                </a:solidFill>
                <a:latin typeface="Merriweather"/>
                <a:ea typeface="Merriweather"/>
                <a:cs typeface="Merriweather"/>
                <a:sym typeface="Merriweather"/>
              </a:rPr>
              <a:t>Segmented  Univariate  Analysis</a:t>
            </a:r>
            <a:endParaRPr sz="1200" i="0" u="none" strike="noStrike" cap="none">
              <a:solidFill>
                <a:srgbClr val="434343"/>
              </a:solidFill>
              <a:latin typeface="Merriweather"/>
              <a:ea typeface="Merriweather"/>
              <a:cs typeface="Merriweather"/>
              <a:sym typeface="Merriweather"/>
            </a:endParaRPr>
          </a:p>
        </p:txBody>
      </p:sp>
      <p:sp>
        <p:nvSpPr>
          <p:cNvPr id="106" name="Google Shape;106;p3"/>
          <p:cNvSpPr/>
          <p:nvPr/>
        </p:nvSpPr>
        <p:spPr>
          <a:xfrm>
            <a:off x="7475843" y="1969671"/>
            <a:ext cx="849900" cy="346500"/>
          </a:xfrm>
          <a:prstGeom prst="rect">
            <a:avLst/>
          </a:prstGeom>
          <a:noFill/>
          <a:ln>
            <a:noFill/>
          </a:ln>
        </p:spPr>
        <p:txBody>
          <a:bodyPr spcFirstLastPara="1" wrap="square" lIns="0" tIns="12600" rIns="0" bIns="0" anchor="t" anchorCtr="0">
            <a:spAutoFit/>
          </a:bodyPr>
          <a:lstStyle/>
          <a:p>
            <a:pPr marL="12600" marR="0" lvl="0" indent="232560" algn="l" rtl="0">
              <a:lnSpc>
                <a:spcPct val="113000"/>
              </a:lnSpc>
              <a:spcBef>
                <a:spcPts val="0"/>
              </a:spcBef>
              <a:spcAft>
                <a:spcPts val="0"/>
              </a:spcAft>
              <a:buNone/>
            </a:pPr>
            <a:r>
              <a:rPr lang="en-US" sz="1100" i="0" u="none" strike="noStrike" cap="none">
                <a:solidFill>
                  <a:srgbClr val="434343"/>
                </a:solidFill>
                <a:latin typeface="Merriweather"/>
                <a:ea typeface="Merriweather"/>
                <a:cs typeface="Merriweather"/>
                <a:sym typeface="Merriweather"/>
              </a:rPr>
              <a:t>Data  Analysis</a:t>
            </a:r>
            <a:endParaRPr sz="1100" i="0" u="none" strike="noStrike" cap="none">
              <a:solidFill>
                <a:srgbClr val="434343"/>
              </a:solidFill>
              <a:latin typeface="Merriweather"/>
              <a:ea typeface="Merriweather"/>
              <a:cs typeface="Merriweather"/>
              <a:sym typeface="Merriweather"/>
            </a:endParaRPr>
          </a:p>
        </p:txBody>
      </p:sp>
      <p:sp>
        <p:nvSpPr>
          <p:cNvPr id="107" name="Google Shape;107;p3"/>
          <p:cNvSpPr/>
          <p:nvPr/>
        </p:nvSpPr>
        <p:spPr>
          <a:xfrm>
            <a:off x="7495463" y="3213353"/>
            <a:ext cx="1152000" cy="383100"/>
          </a:xfrm>
          <a:prstGeom prst="rect">
            <a:avLst/>
          </a:prstGeom>
          <a:noFill/>
          <a:ln>
            <a:noFill/>
          </a:ln>
        </p:spPr>
        <p:txBody>
          <a:bodyPr spcFirstLastPara="1" wrap="square" lIns="0" tIns="12600" rIns="0" bIns="0" anchor="t" anchorCtr="0">
            <a:spAutoFit/>
          </a:bodyPr>
          <a:lstStyle/>
          <a:p>
            <a:pPr marL="12600" marR="0" lvl="0" indent="0" algn="l" rtl="0">
              <a:lnSpc>
                <a:spcPct val="115000"/>
              </a:lnSpc>
              <a:spcBef>
                <a:spcPts val="0"/>
              </a:spcBef>
              <a:spcAft>
                <a:spcPts val="0"/>
              </a:spcAft>
              <a:buNone/>
            </a:pPr>
            <a:r>
              <a:rPr lang="en-US" sz="1200" b="1" i="0" u="none" strike="noStrike" cap="none">
                <a:solidFill>
                  <a:srgbClr val="434343"/>
                </a:solidFill>
                <a:latin typeface="Merriweather"/>
                <a:ea typeface="Merriweather"/>
                <a:cs typeface="Merriweather"/>
                <a:sym typeface="Merriweather"/>
              </a:rPr>
              <a:t>Bivariate  Analysis</a:t>
            </a:r>
            <a:endParaRPr sz="1200" i="0" u="none" strike="noStrike" cap="none">
              <a:solidFill>
                <a:srgbClr val="434343"/>
              </a:solidFill>
              <a:latin typeface="Merriweather"/>
              <a:ea typeface="Merriweather"/>
              <a:cs typeface="Merriweather"/>
              <a:sym typeface="Merriweather"/>
            </a:endParaRPr>
          </a:p>
        </p:txBody>
      </p:sp>
      <p:sp>
        <p:nvSpPr>
          <p:cNvPr id="108" name="Google Shape;108;p3"/>
          <p:cNvSpPr/>
          <p:nvPr/>
        </p:nvSpPr>
        <p:spPr>
          <a:xfrm>
            <a:off x="7458605" y="3716973"/>
            <a:ext cx="1087200" cy="1183800"/>
          </a:xfrm>
          <a:prstGeom prst="rect">
            <a:avLst/>
          </a:prstGeom>
          <a:noFill/>
          <a:ln>
            <a:noFill/>
          </a:ln>
        </p:spPr>
        <p:txBody>
          <a:bodyPr spcFirstLastPara="1" wrap="square" lIns="0" tIns="12600" rIns="0" bIns="0" anchor="t" anchorCtr="0">
            <a:spAutoFit/>
          </a:bodyPr>
          <a:lstStyle/>
          <a:p>
            <a:pPr marL="12600" marR="0" lvl="0" indent="0" algn="l" rtl="0">
              <a:lnSpc>
                <a:spcPct val="113000"/>
              </a:lnSpc>
              <a:spcBef>
                <a:spcPts val="0"/>
              </a:spcBef>
              <a:spcAft>
                <a:spcPts val="0"/>
              </a:spcAft>
              <a:buNone/>
            </a:pPr>
            <a:r>
              <a:rPr lang="en-US" sz="1100" i="0" u="none" strike="noStrike" cap="none" dirty="0">
                <a:solidFill>
                  <a:srgbClr val="434343"/>
                </a:solidFill>
                <a:latin typeface="Merriweather"/>
                <a:ea typeface="Merriweather"/>
                <a:cs typeface="Merriweather"/>
                <a:sym typeface="Merriweather"/>
              </a:rPr>
              <a:t>Analyzing the two  variable behavior like  term and loan status  with respect to loan  amount.</a:t>
            </a:r>
            <a:endParaRPr sz="1100" i="0" u="none" strike="noStrike" cap="none" dirty="0">
              <a:solidFill>
                <a:srgbClr val="434343"/>
              </a:solidFill>
              <a:latin typeface="Merriweather"/>
              <a:ea typeface="Merriweather"/>
              <a:cs typeface="Merriweather"/>
              <a:sym typeface="Merriweather"/>
            </a:endParaRPr>
          </a:p>
        </p:txBody>
      </p:sp>
      <p:sp>
        <p:nvSpPr>
          <p:cNvPr id="109" name="Google Shape;109;p3"/>
          <p:cNvSpPr/>
          <p:nvPr/>
        </p:nvSpPr>
        <p:spPr>
          <a:xfrm>
            <a:off x="6005274" y="3778325"/>
            <a:ext cx="952800" cy="1563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i="0" u="none" strike="noStrike" cap="none" dirty="0">
                <a:solidFill>
                  <a:srgbClr val="434343"/>
                </a:solidFill>
                <a:latin typeface="Merriweather"/>
                <a:ea typeface="Merriweather"/>
                <a:cs typeface="Merriweather"/>
                <a:sym typeface="Merriweather"/>
              </a:rPr>
              <a:t>Analyzing the  continuous data  columns with respect  to the categorical  column</a:t>
            </a:r>
            <a:endParaRPr sz="1100" i="0" u="none" strike="noStrike" cap="none" dirty="0">
              <a:solidFill>
                <a:srgbClr val="434343"/>
              </a:solidFill>
              <a:latin typeface="Merriweather"/>
              <a:ea typeface="Merriweather"/>
              <a:cs typeface="Merriweather"/>
              <a:sym typeface="Merriweather"/>
            </a:endParaRPr>
          </a:p>
          <a:p>
            <a:pPr marL="0" marR="0" lvl="0" indent="0" algn="l" rtl="0">
              <a:lnSpc>
                <a:spcPct val="100000"/>
              </a:lnSpc>
              <a:spcBef>
                <a:spcPts val="0"/>
              </a:spcBef>
              <a:spcAft>
                <a:spcPts val="0"/>
              </a:spcAft>
              <a:buNone/>
            </a:pPr>
            <a:endParaRPr sz="1100" b="0" i="0" u="none" strike="noStrike" cap="none" dirty="0">
              <a:latin typeface="Arial"/>
              <a:ea typeface="Arial"/>
              <a:cs typeface="Arial"/>
              <a:sym typeface="Arial"/>
            </a:endParaRPr>
          </a:p>
        </p:txBody>
      </p:sp>
      <p:sp>
        <p:nvSpPr>
          <p:cNvPr id="110" name="Google Shape;110;p3"/>
          <p:cNvSpPr txBox="1"/>
          <p:nvPr/>
        </p:nvSpPr>
        <p:spPr>
          <a:xfrm>
            <a:off x="2366875" y="6362525"/>
            <a:ext cx="822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da528d9e31_0_715"/>
          <p:cNvSpPr txBox="1"/>
          <p:nvPr/>
        </p:nvSpPr>
        <p:spPr>
          <a:xfrm>
            <a:off x="1782727" y="760325"/>
            <a:ext cx="4447800" cy="6114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None/>
            </a:pPr>
            <a:r>
              <a:rPr lang="en-US" sz="3600" b="1">
                <a:latin typeface="Merriweather"/>
                <a:ea typeface="Merriweather"/>
                <a:cs typeface="Merriweather"/>
                <a:sym typeface="Merriweather"/>
              </a:rPr>
              <a:t>Data Cleaning </a:t>
            </a:r>
            <a:endParaRPr sz="3600" b="1" i="0" u="none" strike="noStrike" cap="none">
              <a:solidFill>
                <a:srgbClr val="000000"/>
              </a:solidFill>
              <a:latin typeface="Merriweather"/>
              <a:ea typeface="Merriweather"/>
              <a:cs typeface="Merriweather"/>
              <a:sym typeface="Merriweather"/>
            </a:endParaRPr>
          </a:p>
        </p:txBody>
      </p:sp>
      <p:sp>
        <p:nvSpPr>
          <p:cNvPr id="116" name="Google Shape;116;gda528d9e31_0_715"/>
          <p:cNvSpPr txBox="1"/>
          <p:nvPr/>
        </p:nvSpPr>
        <p:spPr>
          <a:xfrm>
            <a:off x="2366875" y="6362525"/>
            <a:ext cx="822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117" name="Google Shape;117;gda528d9e31_0_715"/>
          <p:cNvGrpSpPr/>
          <p:nvPr/>
        </p:nvGrpSpPr>
        <p:grpSpPr>
          <a:xfrm>
            <a:off x="1316225" y="2014025"/>
            <a:ext cx="10546125" cy="4348500"/>
            <a:chOff x="1316225" y="2014025"/>
            <a:chExt cx="10546125" cy="4348500"/>
          </a:xfrm>
        </p:grpSpPr>
        <p:sp>
          <p:nvSpPr>
            <p:cNvPr id="118" name="Google Shape;118;gda528d9e31_0_715"/>
            <p:cNvSpPr/>
            <p:nvPr/>
          </p:nvSpPr>
          <p:spPr>
            <a:xfrm>
              <a:off x="6886550" y="2215075"/>
              <a:ext cx="4975800" cy="3270600"/>
            </a:xfrm>
            <a:prstGeom prst="ellipse">
              <a:avLst/>
            </a:prstGeom>
            <a:noFill/>
            <a:ln w="19050" cap="flat" cmpd="sng">
              <a:solidFill>
                <a:srgbClr val="AC11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gda528d9e31_0_715"/>
            <p:cNvSpPr/>
            <p:nvPr/>
          </p:nvSpPr>
          <p:spPr>
            <a:xfrm>
              <a:off x="1316225" y="2014025"/>
              <a:ext cx="4918500" cy="43485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da528d9e31_0_715"/>
            <p:cNvSpPr txBox="1"/>
            <p:nvPr/>
          </p:nvSpPr>
          <p:spPr>
            <a:xfrm>
              <a:off x="1523225" y="2362025"/>
              <a:ext cx="4251300" cy="36525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None/>
              </a:pPr>
              <a:r>
                <a:rPr lang="en-US" sz="2200" dirty="0">
                  <a:latin typeface="Merriweather"/>
                  <a:ea typeface="Merriweather"/>
                  <a:cs typeface="Merriweather"/>
                  <a:sym typeface="Merriweather"/>
                </a:rPr>
                <a:t>We followed a 3 step process-</a:t>
              </a:r>
              <a:br>
                <a:rPr lang="en-US" sz="2200" dirty="0">
                  <a:latin typeface="Merriweather"/>
                  <a:ea typeface="Merriweather"/>
                  <a:cs typeface="Merriweather"/>
                  <a:sym typeface="Merriweather"/>
                </a:rPr>
              </a:br>
              <a:endParaRPr sz="2200" dirty="0">
                <a:latin typeface="Merriweather"/>
                <a:ea typeface="Merriweather"/>
                <a:cs typeface="Merriweather"/>
                <a:sym typeface="Merriweather"/>
              </a:endParaRPr>
            </a:p>
            <a:p>
              <a:pPr marL="457200" marR="0" lvl="0" indent="-368300" algn="l" rtl="0">
                <a:lnSpc>
                  <a:spcPct val="100000"/>
                </a:lnSpc>
                <a:spcBef>
                  <a:spcPts val="0"/>
                </a:spcBef>
                <a:spcAft>
                  <a:spcPts val="0"/>
                </a:spcAft>
                <a:buSzPts val="2200"/>
                <a:buFont typeface="Merriweather"/>
                <a:buChar char="●"/>
              </a:pPr>
              <a:r>
                <a:rPr lang="en-US" sz="2200" b="1" dirty="0">
                  <a:solidFill>
                    <a:srgbClr val="434343"/>
                  </a:solidFill>
                  <a:latin typeface="Merriweather"/>
                  <a:ea typeface="Merriweather"/>
                  <a:cs typeface="Merriweather"/>
                  <a:sym typeface="Merriweather"/>
                </a:rPr>
                <a:t>Following the standard checklist </a:t>
              </a:r>
              <a:r>
                <a:rPr lang="en-US" sz="2200" dirty="0">
                  <a:latin typeface="Merriweather"/>
                  <a:ea typeface="Merriweather"/>
                  <a:cs typeface="Merriweather"/>
                  <a:sym typeface="Merriweather"/>
                </a:rPr>
                <a:t/>
              </a:r>
              <a:br>
                <a:rPr lang="en-US" sz="2200" dirty="0">
                  <a:latin typeface="Merriweather"/>
                  <a:ea typeface="Merriweather"/>
                  <a:cs typeface="Merriweather"/>
                  <a:sym typeface="Merriweather"/>
                </a:rPr>
              </a:br>
              <a:r>
                <a:rPr lang="en-US" sz="2200" dirty="0">
                  <a:latin typeface="Merriweather"/>
                  <a:ea typeface="Merriweather"/>
                  <a:cs typeface="Merriweather"/>
                  <a:sym typeface="Merriweather"/>
                </a:rPr>
                <a:t>- Fixing Rows</a:t>
              </a:r>
              <a:endParaRPr sz="2200" dirty="0">
                <a:latin typeface="Merriweather"/>
                <a:ea typeface="Merriweather"/>
                <a:cs typeface="Merriweather"/>
                <a:sym typeface="Merriweather"/>
              </a:endParaRPr>
            </a:p>
            <a:p>
              <a:pPr marL="457200" marR="0" lvl="0" indent="0" algn="l" rtl="0">
                <a:lnSpc>
                  <a:spcPct val="100000"/>
                </a:lnSpc>
                <a:spcBef>
                  <a:spcPts val="0"/>
                </a:spcBef>
                <a:spcAft>
                  <a:spcPts val="0"/>
                </a:spcAft>
                <a:buNone/>
              </a:pPr>
              <a:r>
                <a:rPr lang="en-US" sz="2200" dirty="0">
                  <a:latin typeface="Merriweather"/>
                  <a:ea typeface="Merriweather"/>
                  <a:cs typeface="Merriweather"/>
                  <a:sym typeface="Merriweather"/>
                </a:rPr>
                <a:t>- Fixing Columns</a:t>
              </a:r>
              <a:endParaRPr sz="2200" dirty="0">
                <a:latin typeface="Merriweather"/>
                <a:ea typeface="Merriweather"/>
                <a:cs typeface="Merriweather"/>
                <a:sym typeface="Merriweather"/>
              </a:endParaRPr>
            </a:p>
            <a:p>
              <a:pPr marL="457200" marR="0" lvl="0" indent="0" algn="l" rtl="0">
                <a:lnSpc>
                  <a:spcPct val="100000"/>
                </a:lnSpc>
                <a:spcBef>
                  <a:spcPts val="0"/>
                </a:spcBef>
                <a:spcAft>
                  <a:spcPts val="0"/>
                </a:spcAft>
                <a:buNone/>
              </a:pPr>
              <a:r>
                <a:rPr lang="en-US" sz="2200" dirty="0">
                  <a:latin typeface="Merriweather"/>
                  <a:ea typeface="Merriweather"/>
                  <a:cs typeface="Merriweather"/>
                  <a:sym typeface="Merriweather"/>
                </a:rPr>
                <a:t>- Fixing missing values</a:t>
              </a:r>
              <a:br>
                <a:rPr lang="en-US" sz="2200" dirty="0">
                  <a:latin typeface="Merriweather"/>
                  <a:ea typeface="Merriweather"/>
                  <a:cs typeface="Merriweather"/>
                  <a:sym typeface="Merriweather"/>
                </a:rPr>
              </a:br>
              <a:endParaRPr sz="2200" dirty="0">
                <a:latin typeface="Merriweather"/>
                <a:ea typeface="Merriweather"/>
                <a:cs typeface="Merriweather"/>
                <a:sym typeface="Merriweather"/>
              </a:endParaRPr>
            </a:p>
            <a:p>
              <a:pPr marL="457200" marR="0" lvl="0" indent="-368300" algn="l" rtl="0">
                <a:lnSpc>
                  <a:spcPct val="100000"/>
                </a:lnSpc>
                <a:spcBef>
                  <a:spcPts val="0"/>
                </a:spcBef>
                <a:spcAft>
                  <a:spcPts val="0"/>
                </a:spcAft>
                <a:buClr>
                  <a:srgbClr val="434343"/>
                </a:buClr>
                <a:buSzPts val="2200"/>
                <a:buFont typeface="Merriweather"/>
                <a:buChar char="●"/>
              </a:pPr>
              <a:r>
                <a:rPr lang="en-US" sz="2200" b="1" dirty="0" err="1">
                  <a:solidFill>
                    <a:srgbClr val="434343"/>
                  </a:solidFill>
                  <a:latin typeface="Merriweather"/>
                  <a:ea typeface="Merriweather"/>
                  <a:cs typeface="Merriweather"/>
                  <a:sym typeface="Merriweather"/>
                </a:rPr>
                <a:t>Standardise</a:t>
              </a:r>
              <a:r>
                <a:rPr lang="en-US" sz="2200" b="1" dirty="0">
                  <a:solidFill>
                    <a:srgbClr val="434343"/>
                  </a:solidFill>
                  <a:latin typeface="Merriweather"/>
                  <a:ea typeface="Merriweather"/>
                  <a:cs typeface="Merriweather"/>
                  <a:sym typeface="Merriweather"/>
                </a:rPr>
                <a:t> values</a:t>
              </a:r>
              <a:endParaRPr sz="2200" b="1" dirty="0">
                <a:solidFill>
                  <a:srgbClr val="434343"/>
                </a:solidFill>
                <a:latin typeface="Merriweather"/>
                <a:ea typeface="Merriweather"/>
                <a:cs typeface="Merriweather"/>
                <a:sym typeface="Merriweather"/>
              </a:endParaRPr>
            </a:p>
            <a:p>
              <a:pPr marL="457200" marR="0" lvl="0" indent="-368300" algn="l" rtl="0">
                <a:lnSpc>
                  <a:spcPct val="100000"/>
                </a:lnSpc>
                <a:spcBef>
                  <a:spcPts val="0"/>
                </a:spcBef>
                <a:spcAft>
                  <a:spcPts val="0"/>
                </a:spcAft>
                <a:buClr>
                  <a:srgbClr val="434343"/>
                </a:buClr>
                <a:buSzPts val="2200"/>
                <a:buFont typeface="Merriweather"/>
                <a:buChar char="●"/>
              </a:pPr>
              <a:r>
                <a:rPr lang="en-US" sz="2200" b="1" dirty="0">
                  <a:solidFill>
                    <a:srgbClr val="434343"/>
                  </a:solidFill>
                  <a:latin typeface="Merriweather"/>
                  <a:ea typeface="Merriweather"/>
                  <a:cs typeface="Merriweather"/>
                  <a:sym typeface="Merriweather"/>
                </a:rPr>
                <a:t>Fixing invalid values</a:t>
              </a:r>
              <a:endParaRPr sz="2200" b="1" dirty="0">
                <a:solidFill>
                  <a:srgbClr val="434343"/>
                </a:solidFill>
                <a:latin typeface="Merriweather"/>
                <a:ea typeface="Merriweather"/>
                <a:cs typeface="Merriweather"/>
                <a:sym typeface="Merriweather"/>
              </a:endParaRPr>
            </a:p>
            <a:p>
              <a:pPr marL="457200" marR="0" lvl="0" indent="-368300" algn="l" rtl="0">
                <a:lnSpc>
                  <a:spcPct val="100000"/>
                </a:lnSpc>
                <a:spcBef>
                  <a:spcPts val="0"/>
                </a:spcBef>
                <a:spcAft>
                  <a:spcPts val="0"/>
                </a:spcAft>
                <a:buClr>
                  <a:srgbClr val="434343"/>
                </a:buClr>
                <a:buSzPts val="2200"/>
                <a:buFont typeface="Merriweather"/>
                <a:buChar char="●"/>
              </a:pPr>
              <a:r>
                <a:rPr lang="en-US" sz="2200" b="1" dirty="0">
                  <a:solidFill>
                    <a:srgbClr val="434343"/>
                  </a:solidFill>
                  <a:latin typeface="Merriweather"/>
                  <a:ea typeface="Merriweather"/>
                  <a:cs typeface="Merriweather"/>
                  <a:sym typeface="Merriweather"/>
                </a:rPr>
                <a:t>Filtering Data</a:t>
              </a:r>
              <a:endParaRPr sz="2200" b="1" dirty="0">
                <a:solidFill>
                  <a:srgbClr val="434343"/>
                </a:solidFill>
                <a:latin typeface="Merriweather"/>
                <a:ea typeface="Merriweather"/>
                <a:cs typeface="Merriweather"/>
                <a:sym typeface="Merriweather"/>
              </a:endParaRPr>
            </a:p>
            <a:p>
              <a:pPr marL="0" marR="0" lvl="0" indent="0" algn="l" rtl="0">
                <a:lnSpc>
                  <a:spcPct val="100000"/>
                </a:lnSpc>
                <a:spcBef>
                  <a:spcPts val="0"/>
                </a:spcBef>
                <a:spcAft>
                  <a:spcPts val="0"/>
                </a:spcAft>
                <a:buNone/>
              </a:pPr>
              <a:endParaRPr sz="2200" b="1" dirty="0">
                <a:latin typeface="Merriweather"/>
                <a:ea typeface="Merriweather"/>
                <a:cs typeface="Merriweather"/>
                <a:sym typeface="Merriweather"/>
              </a:endParaRPr>
            </a:p>
          </p:txBody>
        </p:sp>
        <p:sp>
          <p:nvSpPr>
            <p:cNvPr id="121" name="Google Shape;121;gda528d9e31_0_715"/>
            <p:cNvSpPr txBox="1"/>
            <p:nvPr/>
          </p:nvSpPr>
          <p:spPr>
            <a:xfrm>
              <a:off x="7577900" y="2560075"/>
              <a:ext cx="3593100" cy="2580600"/>
            </a:xfrm>
            <a:prstGeom prst="rect">
              <a:avLst/>
            </a:prstGeom>
            <a:noFill/>
            <a:ln>
              <a:noFill/>
            </a:ln>
          </p:spPr>
          <p:txBody>
            <a:bodyPr spcFirstLastPara="1" wrap="square" lIns="0" tIns="12600" rIns="0" bIns="0" anchor="t" anchorCtr="0">
              <a:noAutofit/>
            </a:bodyPr>
            <a:lstStyle/>
            <a:p>
              <a:pPr marL="914400" marR="0" lvl="0" indent="0" algn="l" rtl="0">
                <a:lnSpc>
                  <a:spcPct val="100000"/>
                </a:lnSpc>
                <a:spcBef>
                  <a:spcPts val="0"/>
                </a:spcBef>
                <a:spcAft>
                  <a:spcPts val="0"/>
                </a:spcAft>
                <a:buNone/>
              </a:pPr>
              <a:endParaRPr sz="2200">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2200">
                  <a:latin typeface="Merriweather"/>
                  <a:ea typeface="Merriweather"/>
                  <a:cs typeface="Merriweather"/>
                  <a:sym typeface="Merriweather"/>
                </a:rPr>
                <a:t>After following the steps</a:t>
              </a:r>
              <a:br>
                <a:rPr lang="en-US" sz="2200">
                  <a:latin typeface="Merriweather"/>
                  <a:ea typeface="Merriweather"/>
                  <a:cs typeface="Merriweather"/>
                  <a:sym typeface="Merriweather"/>
                </a:rPr>
              </a:br>
              <a:r>
                <a:rPr lang="en-US" sz="2200">
                  <a:latin typeface="Merriweather"/>
                  <a:ea typeface="Merriweather"/>
                  <a:cs typeface="Merriweather"/>
                  <a:sym typeface="Merriweather"/>
                </a:rPr>
                <a:t>we transformed an entire dataset from a row to column distribution</a:t>
              </a:r>
              <a:br>
                <a:rPr lang="en-US" sz="2200">
                  <a:latin typeface="Merriweather"/>
                  <a:ea typeface="Merriweather"/>
                  <a:cs typeface="Merriweather"/>
                  <a:sym typeface="Merriweather"/>
                </a:rPr>
              </a:br>
              <a:r>
                <a:rPr lang="en-US" sz="2200">
                  <a:latin typeface="Merriweather"/>
                  <a:ea typeface="Merriweather"/>
                  <a:cs typeface="Merriweather"/>
                  <a:sym typeface="Merriweather"/>
                </a:rPr>
                <a:t>of  (</a:t>
              </a:r>
              <a:r>
                <a:rPr lang="en-US" sz="2200" b="1"/>
                <a:t>39717 x 111</a:t>
              </a:r>
              <a:r>
                <a:rPr lang="en-US" sz="2200">
                  <a:latin typeface="Merriweather"/>
                  <a:ea typeface="Merriweather"/>
                  <a:cs typeface="Merriweather"/>
                  <a:sym typeface="Merriweather"/>
                </a:rPr>
                <a:t>)</a:t>
              </a:r>
              <a:endParaRPr sz="2200">
                <a:latin typeface="Merriweather"/>
                <a:ea typeface="Merriweather"/>
                <a:cs typeface="Merriweather"/>
                <a:sym typeface="Merriweather"/>
              </a:endParaRPr>
            </a:p>
            <a:p>
              <a:pPr marL="914400" marR="0" lvl="0" indent="0" algn="l" rtl="0">
                <a:lnSpc>
                  <a:spcPct val="100000"/>
                </a:lnSpc>
                <a:spcBef>
                  <a:spcPts val="0"/>
                </a:spcBef>
                <a:spcAft>
                  <a:spcPts val="0"/>
                </a:spcAft>
                <a:buNone/>
              </a:pPr>
              <a:r>
                <a:rPr lang="en-US" sz="2200">
                  <a:latin typeface="Merriweather"/>
                  <a:ea typeface="Merriweather"/>
                  <a:cs typeface="Merriweather"/>
                  <a:sym typeface="Merriweather"/>
                </a:rPr>
                <a:t>to (</a:t>
              </a:r>
              <a:r>
                <a:rPr lang="en-US" sz="2200" b="1"/>
                <a:t>36800 x  31</a:t>
              </a:r>
              <a:r>
                <a:rPr lang="en-US" sz="2200">
                  <a:latin typeface="Merriweather"/>
                  <a:ea typeface="Merriweather"/>
                  <a:cs typeface="Merriweather"/>
                  <a:sym typeface="Merriweather"/>
                </a:rPr>
                <a:t>)!</a:t>
              </a:r>
              <a:endParaRPr sz="2200">
                <a:latin typeface="Merriweather"/>
                <a:ea typeface="Merriweather"/>
                <a:cs typeface="Merriweather"/>
                <a:sym typeface="Merriweather"/>
              </a:endParaRPr>
            </a:p>
            <a:p>
              <a:pPr marL="914400" marR="0" lvl="0" indent="0" algn="l" rtl="0">
                <a:lnSpc>
                  <a:spcPct val="100000"/>
                </a:lnSpc>
                <a:spcBef>
                  <a:spcPts val="0"/>
                </a:spcBef>
                <a:spcAft>
                  <a:spcPts val="0"/>
                </a:spcAft>
                <a:buNone/>
              </a:pPr>
              <a:endParaRPr sz="2200">
                <a:latin typeface="Merriweather"/>
                <a:ea typeface="Merriweather"/>
                <a:cs typeface="Merriweather"/>
                <a:sym typeface="Merriweather"/>
              </a:endParaRPr>
            </a:p>
            <a:p>
              <a:pPr marL="914400" marR="0" lvl="0" indent="0" algn="l" rtl="0">
                <a:lnSpc>
                  <a:spcPct val="100000"/>
                </a:lnSpc>
                <a:spcBef>
                  <a:spcPts val="0"/>
                </a:spcBef>
                <a:spcAft>
                  <a:spcPts val="0"/>
                </a:spcAft>
                <a:buClr>
                  <a:schemeClr val="dk1"/>
                </a:buClr>
                <a:buSzPts val="1100"/>
                <a:buFont typeface="Arial"/>
                <a:buNone/>
              </a:pPr>
              <a:endParaRPr sz="2200">
                <a:latin typeface="Merriweather"/>
                <a:ea typeface="Merriweather"/>
                <a:cs typeface="Merriweather"/>
                <a:sym typeface="Merriweather"/>
              </a:endParaRPr>
            </a:p>
            <a:p>
              <a:pPr marL="914400" marR="0" lvl="0" indent="0" algn="l" rtl="0">
                <a:lnSpc>
                  <a:spcPct val="100000"/>
                </a:lnSpc>
                <a:spcBef>
                  <a:spcPts val="0"/>
                </a:spcBef>
                <a:spcAft>
                  <a:spcPts val="0"/>
                </a:spcAft>
                <a:buNone/>
              </a:pPr>
              <a:endParaRPr sz="2200">
                <a:latin typeface="Merriweather"/>
                <a:ea typeface="Merriweather"/>
                <a:cs typeface="Merriweather"/>
                <a:sym typeface="Merriweather"/>
              </a:endParaRPr>
            </a:p>
            <a:p>
              <a:pPr marL="914400" marR="0" lvl="0" indent="0" algn="l" rtl="0">
                <a:lnSpc>
                  <a:spcPct val="100000"/>
                </a:lnSpc>
                <a:spcBef>
                  <a:spcPts val="0"/>
                </a:spcBef>
                <a:spcAft>
                  <a:spcPts val="0"/>
                </a:spcAft>
                <a:buNone/>
              </a:pPr>
              <a:endParaRPr sz="2200">
                <a:latin typeface="Merriweather"/>
                <a:ea typeface="Merriweather"/>
                <a:cs typeface="Merriweather"/>
                <a:sym typeface="Merriweather"/>
              </a:endParaRPr>
            </a:p>
            <a:p>
              <a:pPr marL="0" marR="0" lvl="0" indent="0" algn="l" rtl="0">
                <a:lnSpc>
                  <a:spcPct val="100000"/>
                </a:lnSpc>
                <a:spcBef>
                  <a:spcPts val="0"/>
                </a:spcBef>
                <a:spcAft>
                  <a:spcPts val="0"/>
                </a:spcAft>
                <a:buNone/>
              </a:pPr>
              <a:endParaRPr sz="2200" b="1">
                <a:latin typeface="Merriweather"/>
                <a:ea typeface="Merriweather"/>
                <a:cs typeface="Merriweather"/>
                <a:sym typeface="Merriweather"/>
              </a:endParaRPr>
            </a:p>
          </p:txBody>
        </p:sp>
        <p:sp>
          <p:nvSpPr>
            <p:cNvPr id="122" name="Google Shape;122;gda528d9e31_0_715"/>
            <p:cNvSpPr/>
            <p:nvPr/>
          </p:nvSpPr>
          <p:spPr>
            <a:xfrm>
              <a:off x="6289738" y="3635750"/>
              <a:ext cx="541800" cy="270900"/>
            </a:xfrm>
            <a:prstGeom prst="rightArrow">
              <a:avLst>
                <a:gd name="adj1" fmla="val 50000"/>
                <a:gd name="adj2" fmla="val 50000"/>
              </a:avLst>
            </a:prstGeom>
            <a:solidFill>
              <a:srgbClr val="AC1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pSp>
        <p:nvGrpSpPr>
          <p:cNvPr id="127" name="Google Shape;127;p2"/>
          <p:cNvGrpSpPr/>
          <p:nvPr/>
        </p:nvGrpSpPr>
        <p:grpSpPr>
          <a:xfrm>
            <a:off x="1767900" y="2124401"/>
            <a:ext cx="9224771" cy="4305253"/>
            <a:chOff x="1739400" y="2381051"/>
            <a:chExt cx="9224771" cy="4305253"/>
          </a:xfrm>
        </p:grpSpPr>
        <p:sp>
          <p:nvSpPr>
            <p:cNvPr id="128" name="Google Shape;128;p2"/>
            <p:cNvSpPr/>
            <p:nvPr/>
          </p:nvSpPr>
          <p:spPr>
            <a:xfrm>
              <a:off x="6289871" y="5025422"/>
              <a:ext cx="4674300" cy="15759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latin typeface="Merriweather"/>
                <a:ea typeface="Merriweather"/>
                <a:cs typeface="Merriweather"/>
                <a:sym typeface="Merriweather"/>
              </a:endParaRPr>
            </a:p>
          </p:txBody>
        </p:sp>
        <p:sp>
          <p:nvSpPr>
            <p:cNvPr id="129" name="Google Shape;129;p2"/>
            <p:cNvSpPr/>
            <p:nvPr/>
          </p:nvSpPr>
          <p:spPr>
            <a:xfrm flipH="1">
              <a:off x="3073426" y="5025431"/>
              <a:ext cx="3565200" cy="15738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latin typeface="Merriweather"/>
                <a:ea typeface="Merriweather"/>
                <a:cs typeface="Merriweather"/>
                <a:sym typeface="Merriweather"/>
              </a:endParaRPr>
            </a:p>
          </p:txBody>
        </p:sp>
        <p:sp>
          <p:nvSpPr>
            <p:cNvPr id="130" name="Google Shape;130;p2"/>
            <p:cNvSpPr/>
            <p:nvPr/>
          </p:nvSpPr>
          <p:spPr>
            <a:xfrm rot="-5400000">
              <a:off x="5262875" y="4441519"/>
              <a:ext cx="1575526" cy="2743316"/>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latin typeface="Merriweather"/>
                <a:ea typeface="Merriweather"/>
                <a:cs typeface="Merriweather"/>
                <a:sym typeface="Merriweather"/>
              </a:endParaRPr>
            </a:p>
          </p:txBody>
        </p:sp>
        <p:sp>
          <p:nvSpPr>
            <p:cNvPr id="131" name="Google Shape;131;p2"/>
            <p:cNvSpPr/>
            <p:nvPr/>
          </p:nvSpPr>
          <p:spPr>
            <a:xfrm>
              <a:off x="3188481" y="5214919"/>
              <a:ext cx="3752100" cy="12150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800">
                  <a:solidFill>
                    <a:srgbClr val="FFFFFF"/>
                  </a:solidFill>
                  <a:latin typeface="Merriweather"/>
                  <a:ea typeface="Merriweather"/>
                  <a:cs typeface="Merriweather"/>
                  <a:sym typeface="Merriweather"/>
                </a:rPr>
                <a:t>Customer Behavior variables</a:t>
              </a:r>
              <a:endParaRPr sz="1800">
                <a:solidFill>
                  <a:srgbClr val="FFFFFF"/>
                </a:solidFill>
                <a:latin typeface="Merriweather"/>
                <a:ea typeface="Merriweather"/>
                <a:cs typeface="Merriweather"/>
                <a:sym typeface="Merriweather"/>
              </a:endParaRPr>
            </a:p>
          </p:txBody>
        </p:sp>
        <p:sp>
          <p:nvSpPr>
            <p:cNvPr id="132" name="Google Shape;132;p2"/>
            <p:cNvSpPr/>
            <p:nvPr/>
          </p:nvSpPr>
          <p:spPr>
            <a:xfrm>
              <a:off x="1739402" y="5025414"/>
              <a:ext cx="1334100" cy="15726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latin typeface="Merriweather"/>
                <a:ea typeface="Merriweather"/>
                <a:cs typeface="Merriweather"/>
                <a:sym typeface="Merriweather"/>
              </a:endParaRPr>
            </a:p>
          </p:txBody>
        </p:sp>
        <p:sp>
          <p:nvSpPr>
            <p:cNvPr id="133" name="Google Shape;133;p2"/>
            <p:cNvSpPr/>
            <p:nvPr/>
          </p:nvSpPr>
          <p:spPr>
            <a:xfrm>
              <a:off x="1739402" y="5025431"/>
              <a:ext cx="1334100" cy="15738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900">
                  <a:solidFill>
                    <a:srgbClr val="FFFFFF"/>
                  </a:solidFill>
                  <a:latin typeface="Merriweather"/>
                  <a:ea typeface="Merriweather"/>
                  <a:cs typeface="Merriweather"/>
                  <a:sym typeface="Merriweather"/>
                </a:rPr>
                <a:t>03</a:t>
              </a:r>
              <a:endParaRPr sz="3900">
                <a:solidFill>
                  <a:srgbClr val="FFFFFF"/>
                </a:solidFill>
                <a:latin typeface="Merriweather"/>
                <a:ea typeface="Merriweather"/>
                <a:cs typeface="Merriweather"/>
                <a:sym typeface="Merriweather"/>
              </a:endParaRPr>
            </a:p>
          </p:txBody>
        </p:sp>
        <p:sp>
          <p:nvSpPr>
            <p:cNvPr id="134" name="Google Shape;134;p2"/>
            <p:cNvSpPr/>
            <p:nvPr/>
          </p:nvSpPr>
          <p:spPr>
            <a:xfrm>
              <a:off x="7112840" y="5113703"/>
              <a:ext cx="3851100" cy="1572600"/>
            </a:xfrm>
            <a:prstGeom prst="rect">
              <a:avLst/>
            </a:prstGeom>
            <a:noFill/>
            <a:ln>
              <a:noFill/>
            </a:ln>
          </p:spPr>
          <p:txBody>
            <a:bodyPr spcFirstLastPara="1" wrap="square" lIns="121900" tIns="121900" rIns="121900" bIns="121900" anchor="ctr" anchorCtr="0">
              <a:noAutofit/>
            </a:bodyPr>
            <a:lstStyle/>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Delinquency year </a:t>
              </a:r>
              <a:endParaRPr sz="1300">
                <a:solidFill>
                  <a:srgbClr val="A72A1E"/>
                </a:solidFill>
                <a:latin typeface="Merriweather"/>
                <a:ea typeface="Merriweather"/>
                <a:cs typeface="Merriweather"/>
                <a:sym typeface="Merriweather"/>
              </a:endParaRPr>
            </a:p>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Earliest Credit Lines</a:t>
              </a:r>
              <a:endParaRPr sz="1300">
                <a:solidFill>
                  <a:srgbClr val="A72A1E"/>
                </a:solidFill>
                <a:latin typeface="Merriweather"/>
                <a:ea typeface="Merriweather"/>
                <a:cs typeface="Merriweather"/>
                <a:sym typeface="Merriweather"/>
              </a:endParaRPr>
            </a:p>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Revolving Balance</a:t>
              </a:r>
              <a:endParaRPr sz="1300">
                <a:solidFill>
                  <a:srgbClr val="A72A1E"/>
                </a:solidFill>
                <a:latin typeface="Merriweather"/>
                <a:ea typeface="Merriweather"/>
                <a:cs typeface="Merriweather"/>
                <a:sym typeface="Merriweather"/>
              </a:endParaRPr>
            </a:p>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Recoveries</a:t>
              </a:r>
              <a:endParaRPr sz="1300">
                <a:solidFill>
                  <a:srgbClr val="A72A1E"/>
                </a:solidFill>
                <a:latin typeface="Merriweather"/>
                <a:ea typeface="Merriweather"/>
                <a:cs typeface="Merriweather"/>
                <a:sym typeface="Merriweather"/>
              </a:endParaRPr>
            </a:p>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Application Type</a:t>
              </a:r>
              <a:br>
                <a:rPr lang="en-US" sz="1300">
                  <a:solidFill>
                    <a:srgbClr val="A72A1E"/>
                  </a:solidFill>
                  <a:latin typeface="Merriweather"/>
                  <a:ea typeface="Merriweather"/>
                  <a:cs typeface="Merriweather"/>
                  <a:sym typeface="Merriweather"/>
                </a:rPr>
              </a:br>
              <a:r>
                <a:rPr lang="en-US" sz="1300">
                  <a:solidFill>
                    <a:srgbClr val="A72A1E"/>
                  </a:solidFill>
                  <a:latin typeface="Merriweather"/>
                  <a:ea typeface="Merriweather"/>
                  <a:cs typeface="Merriweather"/>
                  <a:sym typeface="Merriweather"/>
                </a:rPr>
                <a:t>Loan Purpose</a:t>
              </a:r>
              <a:endParaRPr sz="1300">
                <a:solidFill>
                  <a:srgbClr val="A72A1E"/>
                </a:solidFill>
                <a:latin typeface="Merriweather"/>
                <a:ea typeface="Merriweather"/>
                <a:cs typeface="Merriweather"/>
                <a:sym typeface="Merriweather"/>
              </a:endParaRPr>
            </a:p>
          </p:txBody>
        </p:sp>
        <p:sp>
          <p:nvSpPr>
            <p:cNvPr id="135" name="Google Shape;135;p2"/>
            <p:cNvSpPr/>
            <p:nvPr/>
          </p:nvSpPr>
          <p:spPr>
            <a:xfrm>
              <a:off x="6289871" y="3702360"/>
              <a:ext cx="4674300" cy="12999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latin typeface="Merriweather"/>
                <a:ea typeface="Merriweather"/>
                <a:cs typeface="Merriweather"/>
                <a:sym typeface="Merriweather"/>
              </a:endParaRPr>
            </a:p>
          </p:txBody>
        </p:sp>
        <p:sp>
          <p:nvSpPr>
            <p:cNvPr id="136" name="Google Shape;136;p2"/>
            <p:cNvSpPr/>
            <p:nvPr/>
          </p:nvSpPr>
          <p:spPr>
            <a:xfrm flipH="1">
              <a:off x="3073437" y="3579812"/>
              <a:ext cx="3565200" cy="15759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latin typeface="Merriweather"/>
                <a:ea typeface="Merriweather"/>
                <a:cs typeface="Merriweather"/>
                <a:sym typeface="Merriweather"/>
              </a:endParaRPr>
            </a:p>
          </p:txBody>
        </p:sp>
        <p:sp>
          <p:nvSpPr>
            <p:cNvPr id="137" name="Google Shape;137;p2"/>
            <p:cNvSpPr/>
            <p:nvPr/>
          </p:nvSpPr>
          <p:spPr>
            <a:xfrm rot="-5400000">
              <a:off x="5304743" y="3025910"/>
              <a:ext cx="1453404" cy="2743311"/>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latin typeface="Merriweather"/>
                <a:ea typeface="Merriweather"/>
                <a:cs typeface="Merriweather"/>
                <a:sym typeface="Merriweather"/>
              </a:endParaRPr>
            </a:p>
          </p:txBody>
        </p:sp>
        <p:sp>
          <p:nvSpPr>
            <p:cNvPr id="138" name="Google Shape;138;p2"/>
            <p:cNvSpPr/>
            <p:nvPr/>
          </p:nvSpPr>
          <p:spPr>
            <a:xfrm>
              <a:off x="3217119" y="3895639"/>
              <a:ext cx="3752100" cy="9132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800">
                  <a:solidFill>
                    <a:srgbClr val="FFFFFF"/>
                  </a:solidFill>
                  <a:latin typeface="Merriweather"/>
                  <a:ea typeface="Merriweather"/>
                  <a:cs typeface="Merriweather"/>
                  <a:sym typeface="Merriweather"/>
                </a:rPr>
                <a:t>Loan information &amp; characteristics</a:t>
              </a:r>
              <a:endParaRPr sz="1800">
                <a:solidFill>
                  <a:srgbClr val="FFFFFF"/>
                </a:solidFill>
                <a:latin typeface="Merriweather"/>
                <a:ea typeface="Merriweather"/>
                <a:cs typeface="Merriweather"/>
                <a:sym typeface="Merriweather"/>
              </a:endParaRPr>
            </a:p>
          </p:txBody>
        </p:sp>
        <p:sp>
          <p:nvSpPr>
            <p:cNvPr id="139" name="Google Shape;139;p2"/>
            <p:cNvSpPr/>
            <p:nvPr/>
          </p:nvSpPr>
          <p:spPr>
            <a:xfrm>
              <a:off x="1739414" y="3702332"/>
              <a:ext cx="1334100" cy="11817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latin typeface="Merriweather"/>
                <a:ea typeface="Merriweather"/>
                <a:cs typeface="Merriweather"/>
                <a:sym typeface="Merriweather"/>
              </a:endParaRPr>
            </a:p>
          </p:txBody>
        </p:sp>
        <p:sp>
          <p:nvSpPr>
            <p:cNvPr id="140" name="Google Shape;140;p2"/>
            <p:cNvSpPr/>
            <p:nvPr/>
          </p:nvSpPr>
          <p:spPr>
            <a:xfrm>
              <a:off x="1739400" y="3702347"/>
              <a:ext cx="1334100" cy="12999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900">
                  <a:solidFill>
                    <a:srgbClr val="FFFFFF"/>
                  </a:solidFill>
                  <a:latin typeface="Merriweather"/>
                  <a:ea typeface="Merriweather"/>
                  <a:cs typeface="Merriweather"/>
                  <a:sym typeface="Merriweather"/>
                </a:rPr>
                <a:t>02</a:t>
              </a:r>
              <a:endParaRPr sz="3900">
                <a:solidFill>
                  <a:srgbClr val="FFFFFF"/>
                </a:solidFill>
                <a:latin typeface="Merriweather"/>
                <a:ea typeface="Merriweather"/>
                <a:cs typeface="Merriweather"/>
                <a:sym typeface="Merriweather"/>
              </a:endParaRPr>
            </a:p>
          </p:txBody>
        </p:sp>
        <p:sp>
          <p:nvSpPr>
            <p:cNvPr id="141" name="Google Shape;141;p2"/>
            <p:cNvSpPr/>
            <p:nvPr/>
          </p:nvSpPr>
          <p:spPr>
            <a:xfrm>
              <a:off x="7112850" y="3895650"/>
              <a:ext cx="3851100" cy="1033500"/>
            </a:xfrm>
            <a:prstGeom prst="rect">
              <a:avLst/>
            </a:prstGeom>
            <a:noFill/>
            <a:ln>
              <a:noFill/>
            </a:ln>
          </p:spPr>
          <p:txBody>
            <a:bodyPr spcFirstLastPara="1" wrap="square" lIns="121900" tIns="121900" rIns="121900" bIns="121900" anchor="ctr" anchorCtr="0">
              <a:noAutofit/>
            </a:bodyPr>
            <a:lstStyle/>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Loan amount </a:t>
              </a:r>
              <a:endParaRPr sz="1300">
                <a:solidFill>
                  <a:srgbClr val="A72A1E"/>
                </a:solidFill>
                <a:latin typeface="Merriweather"/>
                <a:ea typeface="Merriweather"/>
                <a:cs typeface="Merriweather"/>
                <a:sym typeface="Merriweather"/>
              </a:endParaRPr>
            </a:p>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Funded Amount </a:t>
              </a:r>
              <a:endParaRPr sz="1300">
                <a:solidFill>
                  <a:srgbClr val="A72A1E"/>
                </a:solidFill>
                <a:latin typeface="Merriweather"/>
                <a:ea typeface="Merriweather"/>
                <a:cs typeface="Merriweather"/>
                <a:sym typeface="Merriweather"/>
              </a:endParaRPr>
            </a:p>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Interest rate </a:t>
              </a:r>
              <a:endParaRPr sz="1300">
                <a:solidFill>
                  <a:srgbClr val="A72A1E"/>
                </a:solidFill>
                <a:latin typeface="Merriweather"/>
                <a:ea typeface="Merriweather"/>
                <a:cs typeface="Merriweather"/>
                <a:sym typeface="Merriweather"/>
              </a:endParaRPr>
            </a:p>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Loan Status</a:t>
              </a:r>
              <a:endParaRPr sz="1300">
                <a:solidFill>
                  <a:srgbClr val="A72A1E"/>
                </a:solidFill>
                <a:latin typeface="Merriweather"/>
                <a:ea typeface="Merriweather"/>
                <a:cs typeface="Merriweather"/>
                <a:sym typeface="Merriweather"/>
              </a:endParaRPr>
            </a:p>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Loan Grade</a:t>
              </a:r>
              <a:endParaRPr sz="1300">
                <a:solidFill>
                  <a:srgbClr val="A72A1E"/>
                </a:solidFill>
                <a:latin typeface="Merriweather"/>
                <a:ea typeface="Merriweather"/>
                <a:cs typeface="Merriweather"/>
                <a:sym typeface="Merriweather"/>
              </a:endParaRPr>
            </a:p>
          </p:txBody>
        </p:sp>
        <p:sp>
          <p:nvSpPr>
            <p:cNvPr id="142" name="Google Shape;142;p2"/>
            <p:cNvSpPr/>
            <p:nvPr/>
          </p:nvSpPr>
          <p:spPr>
            <a:xfrm>
              <a:off x="6289871" y="2381051"/>
              <a:ext cx="4674300" cy="12999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latin typeface="Merriweather"/>
                <a:ea typeface="Merriweather"/>
                <a:cs typeface="Merriweather"/>
                <a:sym typeface="Merriweather"/>
              </a:endParaRPr>
            </a:p>
          </p:txBody>
        </p:sp>
        <p:sp>
          <p:nvSpPr>
            <p:cNvPr id="143" name="Google Shape;143;p2"/>
            <p:cNvSpPr/>
            <p:nvPr/>
          </p:nvSpPr>
          <p:spPr>
            <a:xfrm flipH="1">
              <a:off x="3073427" y="2381065"/>
              <a:ext cx="3565200" cy="12978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latin typeface="Merriweather"/>
                <a:ea typeface="Merriweather"/>
                <a:cs typeface="Merriweather"/>
                <a:sym typeface="Merriweather"/>
              </a:endParaRPr>
            </a:p>
          </p:txBody>
        </p:sp>
        <p:sp>
          <p:nvSpPr>
            <p:cNvPr id="144" name="Google Shape;144;p2"/>
            <p:cNvSpPr/>
            <p:nvPr/>
          </p:nvSpPr>
          <p:spPr>
            <a:xfrm rot="-5400000">
              <a:off x="5400702" y="1659330"/>
              <a:ext cx="1299875" cy="2743316"/>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latin typeface="Merriweather"/>
                <a:ea typeface="Merriweather"/>
                <a:cs typeface="Merriweather"/>
                <a:sym typeface="Merriweather"/>
              </a:endParaRPr>
            </a:p>
          </p:txBody>
        </p:sp>
        <p:sp>
          <p:nvSpPr>
            <p:cNvPr id="145" name="Google Shape;145;p2"/>
            <p:cNvSpPr/>
            <p:nvPr/>
          </p:nvSpPr>
          <p:spPr>
            <a:xfrm>
              <a:off x="3188482" y="2537400"/>
              <a:ext cx="3752100" cy="1002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800">
                  <a:solidFill>
                    <a:srgbClr val="FFFFFF"/>
                  </a:solidFill>
                  <a:latin typeface="Merriweather"/>
                  <a:ea typeface="Merriweather"/>
                  <a:cs typeface="Merriweather"/>
                  <a:sym typeface="Merriweather"/>
                </a:rPr>
                <a:t>Customer Demographics</a:t>
              </a:r>
              <a:endParaRPr sz="1800">
                <a:solidFill>
                  <a:srgbClr val="FFFFFF"/>
                </a:solidFill>
                <a:latin typeface="Merriweather"/>
                <a:ea typeface="Merriweather"/>
                <a:cs typeface="Merriweather"/>
                <a:sym typeface="Merriweather"/>
              </a:endParaRPr>
            </a:p>
          </p:txBody>
        </p:sp>
        <p:sp>
          <p:nvSpPr>
            <p:cNvPr id="146" name="Google Shape;146;p2"/>
            <p:cNvSpPr/>
            <p:nvPr/>
          </p:nvSpPr>
          <p:spPr>
            <a:xfrm>
              <a:off x="1739404" y="2381051"/>
              <a:ext cx="1334100" cy="12975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latin typeface="Merriweather"/>
                <a:ea typeface="Merriweather"/>
                <a:cs typeface="Merriweather"/>
                <a:sym typeface="Merriweather"/>
              </a:endParaRPr>
            </a:p>
          </p:txBody>
        </p:sp>
        <p:sp>
          <p:nvSpPr>
            <p:cNvPr id="147" name="Google Shape;147;p2"/>
            <p:cNvSpPr/>
            <p:nvPr/>
          </p:nvSpPr>
          <p:spPr>
            <a:xfrm>
              <a:off x="1739404" y="2381065"/>
              <a:ext cx="1334100" cy="12978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900">
                  <a:solidFill>
                    <a:srgbClr val="FFFFFF"/>
                  </a:solidFill>
                  <a:latin typeface="Merriweather"/>
                  <a:ea typeface="Merriweather"/>
                  <a:cs typeface="Merriweather"/>
                  <a:sym typeface="Merriweather"/>
                </a:rPr>
                <a:t>01</a:t>
              </a:r>
              <a:endParaRPr sz="3900">
                <a:solidFill>
                  <a:srgbClr val="FFFFFF"/>
                </a:solidFill>
                <a:latin typeface="Merriweather"/>
                <a:ea typeface="Merriweather"/>
                <a:cs typeface="Merriweather"/>
                <a:sym typeface="Merriweather"/>
              </a:endParaRPr>
            </a:p>
          </p:txBody>
        </p:sp>
        <p:sp>
          <p:nvSpPr>
            <p:cNvPr id="148" name="Google Shape;148;p2"/>
            <p:cNvSpPr/>
            <p:nvPr/>
          </p:nvSpPr>
          <p:spPr>
            <a:xfrm>
              <a:off x="7112840" y="2383441"/>
              <a:ext cx="3851100" cy="1297500"/>
            </a:xfrm>
            <a:prstGeom prst="rect">
              <a:avLst/>
            </a:prstGeom>
            <a:noFill/>
            <a:ln>
              <a:noFill/>
            </a:ln>
          </p:spPr>
          <p:txBody>
            <a:bodyPr spcFirstLastPara="1" wrap="square" lIns="121900" tIns="121900" rIns="121900" bIns="121900" anchor="ctr" anchorCtr="0">
              <a:noAutofit/>
            </a:bodyPr>
            <a:lstStyle/>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Employment Length</a:t>
              </a:r>
              <a:endParaRPr sz="1300">
                <a:solidFill>
                  <a:srgbClr val="A72A1E"/>
                </a:solidFill>
                <a:latin typeface="Merriweather"/>
                <a:ea typeface="Merriweather"/>
                <a:cs typeface="Merriweather"/>
                <a:sym typeface="Merriweather"/>
              </a:endParaRPr>
            </a:p>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Annual income</a:t>
              </a:r>
              <a:endParaRPr sz="1300">
                <a:solidFill>
                  <a:srgbClr val="A72A1E"/>
                </a:solidFill>
                <a:latin typeface="Merriweather"/>
                <a:ea typeface="Merriweather"/>
                <a:cs typeface="Merriweather"/>
                <a:sym typeface="Merriweather"/>
              </a:endParaRPr>
            </a:p>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Zip Code</a:t>
              </a:r>
              <a:endParaRPr sz="1300">
                <a:solidFill>
                  <a:srgbClr val="A72A1E"/>
                </a:solidFill>
                <a:latin typeface="Merriweather"/>
                <a:ea typeface="Merriweather"/>
                <a:cs typeface="Merriweather"/>
                <a:sym typeface="Merriweather"/>
              </a:endParaRPr>
            </a:p>
            <a:p>
              <a:pPr marL="609600" lvl="0" indent="-387350" algn="l" rtl="0">
                <a:lnSpc>
                  <a:spcPct val="115000"/>
                </a:lnSpc>
                <a:spcBef>
                  <a:spcPts val="0"/>
                </a:spcBef>
                <a:spcAft>
                  <a:spcPts val="0"/>
                </a:spcAft>
                <a:buClr>
                  <a:srgbClr val="A72A1E"/>
                </a:buClr>
                <a:buSzPts val="1300"/>
                <a:buFont typeface="Merriweather"/>
                <a:buChar char="●"/>
              </a:pPr>
              <a:r>
                <a:rPr lang="en-US" sz="1300">
                  <a:solidFill>
                    <a:srgbClr val="A72A1E"/>
                  </a:solidFill>
                  <a:latin typeface="Merriweather"/>
                  <a:ea typeface="Merriweather"/>
                  <a:cs typeface="Merriweather"/>
                  <a:sym typeface="Merriweather"/>
                </a:rPr>
                <a:t>Description</a:t>
              </a:r>
              <a:endParaRPr sz="1300">
                <a:solidFill>
                  <a:srgbClr val="A72A1E"/>
                </a:solidFill>
                <a:latin typeface="Merriweather"/>
                <a:ea typeface="Merriweather"/>
                <a:cs typeface="Merriweather"/>
                <a:sym typeface="Merriweather"/>
              </a:endParaRPr>
            </a:p>
          </p:txBody>
        </p:sp>
      </p:grpSp>
      <p:sp>
        <p:nvSpPr>
          <p:cNvPr id="149" name="Google Shape;149;p2"/>
          <p:cNvSpPr txBox="1"/>
          <p:nvPr/>
        </p:nvSpPr>
        <p:spPr>
          <a:xfrm>
            <a:off x="1055440" y="930275"/>
            <a:ext cx="10585176" cy="9234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2400" b="1" dirty="0">
                <a:solidFill>
                  <a:schemeClr val="dk1"/>
                </a:solidFill>
                <a:latin typeface="Times New Roman" pitchFamily="18" charset="0"/>
                <a:ea typeface="Merriweather"/>
                <a:cs typeface="Times New Roman" pitchFamily="18" charset="0"/>
                <a:sym typeface="Merriweather"/>
              </a:rPr>
              <a:t>To make our jobs easier, we segmented the variables/ columns into 3 categories -</a:t>
            </a:r>
            <a:endParaRPr b="1" dirty="0">
              <a:latin typeface="Times New Roman" pitchFamily="18" charset="0"/>
              <a:ea typeface="Merriweather"/>
              <a:cs typeface="Times New Roman" pitchFamily="18" charset="0"/>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da528d9e31_0_346"/>
          <p:cNvSpPr txBox="1"/>
          <p:nvPr/>
        </p:nvSpPr>
        <p:spPr>
          <a:xfrm>
            <a:off x="1570575" y="832000"/>
            <a:ext cx="9220200" cy="6828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None/>
            </a:pPr>
            <a:r>
              <a:rPr lang="en-US" sz="3000" b="1" dirty="0">
                <a:latin typeface="Times New Roman" pitchFamily="18" charset="0"/>
                <a:ea typeface="Merriweather"/>
                <a:cs typeface="Times New Roman" pitchFamily="18" charset="0"/>
                <a:sym typeface="Merriweather"/>
              </a:rPr>
              <a:t>Identifying the key contributors </a:t>
            </a:r>
            <a:endParaRPr sz="1800" dirty="0">
              <a:solidFill>
                <a:schemeClr val="dk1"/>
              </a:solidFill>
              <a:latin typeface="Times New Roman" pitchFamily="18" charset="0"/>
              <a:ea typeface="Merriweather"/>
              <a:cs typeface="Times New Roman" pitchFamily="18" charset="0"/>
              <a:sym typeface="Merriweather"/>
            </a:endParaRPr>
          </a:p>
          <a:p>
            <a:pPr marL="12599" lvl="0" indent="0" algn="l" rtl="0">
              <a:spcBef>
                <a:spcPts val="0"/>
              </a:spcBef>
              <a:spcAft>
                <a:spcPts val="0"/>
              </a:spcAft>
              <a:buNone/>
            </a:pPr>
            <a:endParaRPr sz="3600" b="1" dirty="0">
              <a:latin typeface="Times New Roman" pitchFamily="18" charset="0"/>
              <a:ea typeface="Merriweather"/>
              <a:cs typeface="Times New Roman" pitchFamily="18" charset="0"/>
              <a:sym typeface="Merriweather"/>
            </a:endParaRPr>
          </a:p>
          <a:p>
            <a:pPr marL="12599" marR="0" lvl="0" indent="0" algn="l" rtl="0">
              <a:lnSpc>
                <a:spcPct val="100000"/>
              </a:lnSpc>
              <a:spcBef>
                <a:spcPts val="0"/>
              </a:spcBef>
              <a:spcAft>
                <a:spcPts val="0"/>
              </a:spcAft>
              <a:buNone/>
            </a:pPr>
            <a:endParaRPr sz="2400" dirty="0">
              <a:solidFill>
                <a:schemeClr val="dk1"/>
              </a:solidFill>
              <a:latin typeface="Times New Roman" pitchFamily="18" charset="0"/>
              <a:ea typeface="Merriweather"/>
              <a:cs typeface="Times New Roman" pitchFamily="18" charset="0"/>
              <a:sym typeface="Merriweather"/>
            </a:endParaRPr>
          </a:p>
        </p:txBody>
      </p:sp>
      <p:sp>
        <p:nvSpPr>
          <p:cNvPr id="155" name="Google Shape;155;gda528d9e31_0_346"/>
          <p:cNvSpPr txBox="1"/>
          <p:nvPr/>
        </p:nvSpPr>
        <p:spPr>
          <a:xfrm>
            <a:off x="1298325" y="1757200"/>
            <a:ext cx="10422300" cy="3908732"/>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2200" dirty="0">
                <a:solidFill>
                  <a:schemeClr val="dk1"/>
                </a:solidFill>
                <a:latin typeface="Times New Roman" pitchFamily="18" charset="0"/>
                <a:ea typeface="Merriweather"/>
                <a:cs typeface="Times New Roman" pitchFamily="18" charset="0"/>
                <a:sym typeface="Merriweather"/>
              </a:rPr>
              <a:t>As our analysis is purely based on EDA, while segmenting the data we ignored few of the variables as we are would require advanced techniques to conclude our analysis.  Like-</a:t>
            </a:r>
            <a:br>
              <a:rPr lang="en-US" sz="2200" dirty="0">
                <a:solidFill>
                  <a:schemeClr val="dk1"/>
                </a:solidFill>
                <a:latin typeface="Times New Roman" pitchFamily="18" charset="0"/>
                <a:ea typeface="Merriweather"/>
                <a:cs typeface="Times New Roman" pitchFamily="18" charset="0"/>
                <a:sym typeface="Merriweather"/>
              </a:rPr>
            </a:br>
            <a:endParaRPr sz="2200" dirty="0">
              <a:solidFill>
                <a:schemeClr val="dk1"/>
              </a:solidFill>
              <a:latin typeface="Times New Roman" pitchFamily="18" charset="0"/>
              <a:ea typeface="Merriweather"/>
              <a:cs typeface="Times New Roman" pitchFamily="18" charset="0"/>
              <a:sym typeface="Merriweather"/>
            </a:endParaRPr>
          </a:p>
          <a:p>
            <a:pPr marL="457200" lvl="0" indent="-368300" algn="l" rtl="0">
              <a:spcBef>
                <a:spcPts val="0"/>
              </a:spcBef>
              <a:spcAft>
                <a:spcPts val="0"/>
              </a:spcAft>
              <a:buClr>
                <a:schemeClr val="dk1"/>
              </a:buClr>
              <a:buSzPts val="2200"/>
              <a:buFont typeface="Merriweather"/>
              <a:buChar char="●"/>
            </a:pPr>
            <a:r>
              <a:rPr lang="en-US" sz="2200" b="1" dirty="0">
                <a:solidFill>
                  <a:schemeClr val="dk1"/>
                </a:solidFill>
                <a:latin typeface="Times New Roman" pitchFamily="18" charset="0"/>
                <a:ea typeface="Merriweather"/>
                <a:cs typeface="Times New Roman" pitchFamily="18" charset="0"/>
                <a:sym typeface="Merriweather"/>
              </a:rPr>
              <a:t>Description</a:t>
            </a:r>
            <a:r>
              <a:rPr lang="en-US" sz="2200" dirty="0">
                <a:solidFill>
                  <a:schemeClr val="dk1"/>
                </a:solidFill>
                <a:latin typeface="Times New Roman" pitchFamily="18" charset="0"/>
                <a:ea typeface="Merriweather"/>
                <a:cs typeface="Times New Roman" pitchFamily="18" charset="0"/>
                <a:sym typeface="Merriweather"/>
              </a:rPr>
              <a:t>- which could be an useful parameter, avoided, as we are yet to learn and apply NLP application</a:t>
            </a:r>
            <a:br>
              <a:rPr lang="en-US" sz="2200" dirty="0">
                <a:solidFill>
                  <a:schemeClr val="dk1"/>
                </a:solidFill>
                <a:latin typeface="Times New Roman" pitchFamily="18" charset="0"/>
                <a:ea typeface="Merriweather"/>
                <a:cs typeface="Times New Roman" pitchFamily="18" charset="0"/>
                <a:sym typeface="Merriweather"/>
              </a:rPr>
            </a:br>
            <a:endParaRPr sz="2200" dirty="0">
              <a:solidFill>
                <a:schemeClr val="dk1"/>
              </a:solidFill>
              <a:latin typeface="Times New Roman" pitchFamily="18" charset="0"/>
              <a:ea typeface="Merriweather"/>
              <a:cs typeface="Times New Roman" pitchFamily="18" charset="0"/>
              <a:sym typeface="Merriweather"/>
            </a:endParaRPr>
          </a:p>
          <a:p>
            <a:pPr marL="457200" lvl="0" indent="-368300" algn="l" rtl="0">
              <a:spcBef>
                <a:spcPts val="0"/>
              </a:spcBef>
              <a:spcAft>
                <a:spcPts val="0"/>
              </a:spcAft>
              <a:buClr>
                <a:schemeClr val="dk1"/>
              </a:buClr>
              <a:buSzPts val="2200"/>
              <a:buFont typeface="Merriweather"/>
              <a:buChar char="●"/>
            </a:pPr>
            <a:r>
              <a:rPr lang="en-US" sz="2200" b="1" dirty="0">
                <a:solidFill>
                  <a:schemeClr val="dk1"/>
                </a:solidFill>
                <a:latin typeface="Times New Roman" pitchFamily="18" charset="0"/>
                <a:ea typeface="Merriweather"/>
                <a:cs typeface="Times New Roman" pitchFamily="18" charset="0"/>
                <a:sym typeface="Merriweather"/>
              </a:rPr>
              <a:t>Customer behavior variables</a:t>
            </a:r>
            <a:r>
              <a:rPr lang="en-US" sz="2200" dirty="0">
                <a:solidFill>
                  <a:schemeClr val="dk1"/>
                </a:solidFill>
                <a:latin typeface="Times New Roman" pitchFamily="18" charset="0"/>
                <a:ea typeface="Merriweather"/>
                <a:cs typeface="Times New Roman" pitchFamily="18" charset="0"/>
                <a:sym typeface="Merriweather"/>
              </a:rPr>
              <a:t> - As we are not working on the predictive modeling</a:t>
            </a:r>
            <a:br>
              <a:rPr lang="en-US" sz="2200" dirty="0">
                <a:solidFill>
                  <a:schemeClr val="dk1"/>
                </a:solidFill>
                <a:latin typeface="Times New Roman" pitchFamily="18" charset="0"/>
                <a:ea typeface="Merriweather"/>
                <a:cs typeface="Times New Roman" pitchFamily="18" charset="0"/>
                <a:sym typeface="Merriweather"/>
              </a:rPr>
            </a:br>
            <a:endParaRPr sz="2200" dirty="0">
              <a:solidFill>
                <a:schemeClr val="dk1"/>
              </a:solidFill>
              <a:latin typeface="Times New Roman" pitchFamily="18" charset="0"/>
              <a:ea typeface="Merriweather"/>
              <a:cs typeface="Times New Roman" pitchFamily="18" charset="0"/>
              <a:sym typeface="Merriweather"/>
            </a:endParaRPr>
          </a:p>
          <a:p>
            <a:pPr marL="457200" lvl="0" indent="-368300" algn="l" rtl="0">
              <a:spcBef>
                <a:spcPts val="0"/>
              </a:spcBef>
              <a:spcAft>
                <a:spcPts val="0"/>
              </a:spcAft>
              <a:buClr>
                <a:schemeClr val="dk1"/>
              </a:buClr>
              <a:buSzPts val="2200"/>
              <a:buFont typeface="Merriweather"/>
              <a:buChar char="●"/>
            </a:pPr>
            <a:r>
              <a:rPr lang="en-US" sz="2200" b="1" dirty="0">
                <a:solidFill>
                  <a:schemeClr val="dk1"/>
                </a:solidFill>
                <a:latin typeface="Times New Roman" pitchFamily="18" charset="0"/>
                <a:ea typeface="Merriweather"/>
                <a:cs typeface="Times New Roman" pitchFamily="18" charset="0"/>
                <a:sym typeface="Merriweather"/>
              </a:rPr>
              <a:t>Variables of current transaction</a:t>
            </a:r>
            <a:r>
              <a:rPr lang="en-US" sz="2200" dirty="0">
                <a:solidFill>
                  <a:schemeClr val="dk1"/>
                </a:solidFill>
                <a:latin typeface="Times New Roman" pitchFamily="18" charset="0"/>
                <a:ea typeface="Merriweather"/>
                <a:cs typeface="Times New Roman" pitchFamily="18" charset="0"/>
                <a:sym typeface="Merriweather"/>
              </a:rPr>
              <a:t>- Even these variables can’t conclude the risk analysis of the lending club </a:t>
            </a:r>
            <a:endParaRPr sz="2200" dirty="0">
              <a:solidFill>
                <a:schemeClr val="dk1"/>
              </a:solidFill>
              <a:latin typeface="Times New Roman" pitchFamily="18" charset="0"/>
              <a:ea typeface="Merriweather"/>
              <a:cs typeface="Times New Roman" pitchFamily="18" charset="0"/>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da528d9e31_0_409"/>
          <p:cNvSpPr txBox="1"/>
          <p:nvPr/>
        </p:nvSpPr>
        <p:spPr>
          <a:xfrm>
            <a:off x="1482825" y="841225"/>
            <a:ext cx="81981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latin typeface="Times New Roman" pitchFamily="18" charset="0"/>
                <a:ea typeface="Merriweather"/>
                <a:cs typeface="Times New Roman" pitchFamily="18" charset="0"/>
                <a:sym typeface="Merriweather"/>
              </a:rPr>
              <a:t>W</a:t>
            </a:r>
            <a:r>
              <a:rPr lang="en-US" sz="3000" b="1" dirty="0" smtClean="0">
                <a:latin typeface="Times New Roman" pitchFamily="18" charset="0"/>
                <a:ea typeface="Merriweather"/>
                <a:cs typeface="Times New Roman" pitchFamily="18" charset="0"/>
                <a:sym typeface="Merriweather"/>
              </a:rPr>
              <a:t>hat </a:t>
            </a:r>
            <a:r>
              <a:rPr lang="en-US" sz="3000" b="1" dirty="0">
                <a:latin typeface="Times New Roman" pitchFamily="18" charset="0"/>
                <a:ea typeface="Merriweather"/>
                <a:cs typeface="Times New Roman" pitchFamily="18" charset="0"/>
                <a:sym typeface="Merriweather"/>
              </a:rPr>
              <a:t>we understood by risk analysis for the Lending Club</a:t>
            </a:r>
            <a:endParaRPr sz="3000" b="1" dirty="0">
              <a:latin typeface="Times New Roman" pitchFamily="18" charset="0"/>
              <a:ea typeface="Merriweather"/>
              <a:cs typeface="Times New Roman" pitchFamily="18" charset="0"/>
              <a:sym typeface="Merriweather"/>
            </a:endParaRPr>
          </a:p>
        </p:txBody>
      </p:sp>
      <p:pic>
        <p:nvPicPr>
          <p:cNvPr id="161" name="Google Shape;161;gda528d9e31_0_409"/>
          <p:cNvPicPr preferRelativeResize="0"/>
          <p:nvPr/>
        </p:nvPicPr>
        <p:blipFill>
          <a:blip r:embed="rId3">
            <a:alphaModFix/>
          </a:blip>
          <a:stretch>
            <a:fillRect/>
          </a:stretch>
        </p:blipFill>
        <p:spPr>
          <a:xfrm>
            <a:off x="1566125" y="2648081"/>
            <a:ext cx="7330987" cy="3739843"/>
          </a:xfrm>
          <a:prstGeom prst="rect">
            <a:avLst/>
          </a:prstGeom>
          <a:noFill/>
          <a:ln>
            <a:noFill/>
          </a:ln>
        </p:spPr>
      </p:pic>
      <p:sp>
        <p:nvSpPr>
          <p:cNvPr id="162" name="Google Shape;162;gda528d9e31_0_409"/>
          <p:cNvSpPr/>
          <p:nvPr/>
        </p:nvSpPr>
        <p:spPr>
          <a:xfrm>
            <a:off x="4550257" y="3535950"/>
            <a:ext cx="1059300" cy="1108200"/>
          </a:xfrm>
          <a:prstGeom prst="ellipse">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gda528d9e31_0_409"/>
          <p:cNvCxnSpPr/>
          <p:nvPr/>
        </p:nvCxnSpPr>
        <p:spPr>
          <a:xfrm rot="10800000" flipH="1">
            <a:off x="5540814" y="2648073"/>
            <a:ext cx="2766000" cy="1217700"/>
          </a:xfrm>
          <a:prstGeom prst="straightConnector1">
            <a:avLst/>
          </a:prstGeom>
          <a:noFill/>
          <a:ln w="28575" cap="flat" cmpd="sng">
            <a:solidFill>
              <a:srgbClr val="00FF00"/>
            </a:solidFill>
            <a:prstDash val="solid"/>
            <a:round/>
            <a:headEnd type="none" w="med" len="med"/>
            <a:tailEnd type="none" w="med" len="med"/>
          </a:ln>
        </p:spPr>
      </p:cxnSp>
      <p:sp>
        <p:nvSpPr>
          <p:cNvPr id="164" name="Google Shape;164;gda528d9e31_0_409"/>
          <p:cNvSpPr/>
          <p:nvPr/>
        </p:nvSpPr>
        <p:spPr>
          <a:xfrm>
            <a:off x="8306674" y="1996425"/>
            <a:ext cx="1944600" cy="1108200"/>
          </a:xfrm>
          <a:prstGeom prst="flowChartAlternateProcess">
            <a:avLst/>
          </a:prstGeom>
          <a:solidFill>
            <a:schemeClr val="lt2"/>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latin typeface="Merriweather"/>
                <a:ea typeface="Merriweather"/>
                <a:cs typeface="Merriweather"/>
                <a:sym typeface="Merriweather"/>
              </a:rPr>
              <a:t>Our target is to </a:t>
            </a:r>
            <a:br>
              <a:rPr lang="en-US" b="1">
                <a:latin typeface="Merriweather"/>
                <a:ea typeface="Merriweather"/>
                <a:cs typeface="Merriweather"/>
                <a:sym typeface="Merriweather"/>
              </a:rPr>
            </a:br>
            <a:r>
              <a:rPr lang="en-US" b="1">
                <a:latin typeface="Merriweather"/>
                <a:ea typeface="Merriweather"/>
                <a:cs typeface="Merriweather"/>
                <a:sym typeface="Merriweather"/>
              </a:rPr>
              <a:t>derive insights improve this operating system </a:t>
            </a:r>
            <a:endParaRPr b="1">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da528d9e31_0_415"/>
          <p:cNvSpPr/>
          <p:nvPr/>
        </p:nvSpPr>
        <p:spPr>
          <a:xfrm>
            <a:off x="7296200" y="1877600"/>
            <a:ext cx="1392900" cy="700200"/>
          </a:xfrm>
          <a:prstGeom prst="ellips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gda528d9e31_0_415"/>
          <p:cNvCxnSpPr>
            <a:stCxn id="171" idx="6"/>
            <a:endCxn id="172" idx="2"/>
          </p:cNvCxnSpPr>
          <p:nvPr/>
        </p:nvCxnSpPr>
        <p:spPr>
          <a:xfrm>
            <a:off x="4409866" y="3639154"/>
            <a:ext cx="721200" cy="938400"/>
          </a:xfrm>
          <a:prstGeom prst="bentConnector3">
            <a:avLst>
              <a:gd name="adj1" fmla="val 49995"/>
            </a:avLst>
          </a:prstGeom>
          <a:noFill/>
          <a:ln w="9525" cap="flat" cmpd="sng">
            <a:solidFill>
              <a:srgbClr val="000000"/>
            </a:solidFill>
            <a:prstDash val="solid"/>
            <a:round/>
            <a:headEnd type="none" w="sm" len="sm"/>
            <a:tailEnd type="none" w="sm" len="sm"/>
          </a:ln>
        </p:spPr>
      </p:cxnSp>
      <p:cxnSp>
        <p:nvCxnSpPr>
          <p:cNvPr id="173" name="Google Shape;173;gda528d9e31_0_415"/>
          <p:cNvCxnSpPr>
            <a:stCxn id="171" idx="6"/>
            <a:endCxn id="174" idx="2"/>
          </p:cNvCxnSpPr>
          <p:nvPr/>
        </p:nvCxnSpPr>
        <p:spPr>
          <a:xfrm rot="10800000" flipH="1">
            <a:off x="4409866" y="2577754"/>
            <a:ext cx="721200" cy="1061400"/>
          </a:xfrm>
          <a:prstGeom prst="bentConnector3">
            <a:avLst>
              <a:gd name="adj1" fmla="val 50009"/>
            </a:avLst>
          </a:prstGeom>
          <a:noFill/>
          <a:ln w="9525" cap="flat" cmpd="sng">
            <a:solidFill>
              <a:schemeClr val="dk1"/>
            </a:solidFill>
            <a:prstDash val="solid"/>
            <a:round/>
            <a:headEnd type="none" w="sm" len="sm"/>
            <a:tailEnd type="none" w="sm" len="sm"/>
          </a:ln>
        </p:spPr>
      </p:cxnSp>
      <p:cxnSp>
        <p:nvCxnSpPr>
          <p:cNvPr id="175" name="Google Shape;175;gda528d9e31_0_415"/>
          <p:cNvCxnSpPr>
            <a:stCxn id="176" idx="3"/>
            <a:endCxn id="177" idx="2"/>
          </p:cNvCxnSpPr>
          <p:nvPr/>
        </p:nvCxnSpPr>
        <p:spPr>
          <a:xfrm rot="10800000" flipH="1">
            <a:off x="6434573" y="2228813"/>
            <a:ext cx="691500" cy="348900"/>
          </a:xfrm>
          <a:prstGeom prst="bentConnector3">
            <a:avLst>
              <a:gd name="adj1" fmla="val 50000"/>
            </a:avLst>
          </a:prstGeom>
          <a:noFill/>
          <a:ln w="9525" cap="flat" cmpd="sng">
            <a:solidFill>
              <a:schemeClr val="dk1"/>
            </a:solidFill>
            <a:prstDash val="solid"/>
            <a:round/>
            <a:headEnd type="none" w="sm" len="sm"/>
            <a:tailEnd type="none" w="sm" len="sm"/>
          </a:ln>
        </p:spPr>
      </p:cxnSp>
      <p:cxnSp>
        <p:nvCxnSpPr>
          <p:cNvPr id="178" name="Google Shape;178;gda528d9e31_0_415"/>
          <p:cNvCxnSpPr>
            <a:stCxn id="176" idx="3"/>
            <a:endCxn id="179" idx="2"/>
          </p:cNvCxnSpPr>
          <p:nvPr/>
        </p:nvCxnSpPr>
        <p:spPr>
          <a:xfrm>
            <a:off x="6434573" y="2577713"/>
            <a:ext cx="691800" cy="567000"/>
          </a:xfrm>
          <a:prstGeom prst="bentConnector3">
            <a:avLst>
              <a:gd name="adj1" fmla="val 49996"/>
            </a:avLst>
          </a:prstGeom>
          <a:noFill/>
          <a:ln w="9525" cap="flat" cmpd="sng">
            <a:solidFill>
              <a:schemeClr val="dk1"/>
            </a:solidFill>
            <a:prstDash val="solid"/>
            <a:round/>
            <a:headEnd type="none" w="sm" len="sm"/>
            <a:tailEnd type="none" w="sm" len="sm"/>
          </a:ln>
        </p:spPr>
      </p:cxnSp>
      <p:grpSp>
        <p:nvGrpSpPr>
          <p:cNvPr id="180" name="Google Shape;180;gda528d9e31_0_415"/>
          <p:cNvGrpSpPr/>
          <p:nvPr/>
        </p:nvGrpSpPr>
        <p:grpSpPr>
          <a:xfrm>
            <a:off x="7126074" y="2068862"/>
            <a:ext cx="1571621" cy="320030"/>
            <a:chOff x="5592550" y="1018958"/>
            <a:chExt cx="1530303" cy="319200"/>
          </a:xfrm>
        </p:grpSpPr>
        <p:sp>
          <p:nvSpPr>
            <p:cNvPr id="181" name="Google Shape;181;gda528d9e31_0_415"/>
            <p:cNvSpPr/>
            <p:nvPr/>
          </p:nvSpPr>
          <p:spPr>
            <a:xfrm>
              <a:off x="5766553" y="1018958"/>
              <a:ext cx="1356300" cy="319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b="1">
                  <a:solidFill>
                    <a:srgbClr val="AC1145"/>
                  </a:solidFill>
                  <a:latin typeface="Merriweather"/>
                  <a:ea typeface="Merriweather"/>
                  <a:cs typeface="Merriweather"/>
                  <a:sym typeface="Merriweather"/>
                </a:rPr>
                <a:t>DEFAULT !</a:t>
              </a:r>
              <a:endParaRPr sz="1500" b="1">
                <a:solidFill>
                  <a:srgbClr val="AC1145"/>
                </a:solidFill>
                <a:latin typeface="Merriweather"/>
                <a:ea typeface="Merriweather"/>
                <a:cs typeface="Merriweather"/>
                <a:sym typeface="Merriweather"/>
              </a:endParaRPr>
            </a:p>
          </p:txBody>
        </p:sp>
        <p:sp>
          <p:nvSpPr>
            <p:cNvPr id="177" name="Google Shape;177;gda528d9e31_0_415"/>
            <p:cNvSpPr/>
            <p:nvPr/>
          </p:nvSpPr>
          <p:spPr>
            <a:xfrm>
              <a:off x="5592550" y="1091550"/>
              <a:ext cx="174000" cy="174000"/>
            </a:xfrm>
            <a:prstGeom prst="ellipse">
              <a:avLst/>
            </a:prstGeom>
            <a:solidFill>
              <a:srgbClr val="E1165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2" name="Google Shape;182;gda528d9e31_0_415"/>
          <p:cNvGrpSpPr/>
          <p:nvPr/>
        </p:nvGrpSpPr>
        <p:grpSpPr>
          <a:xfrm>
            <a:off x="5131155" y="2334626"/>
            <a:ext cx="1303418" cy="486175"/>
            <a:chOff x="3650050" y="1414496"/>
            <a:chExt cx="1356314" cy="442500"/>
          </a:xfrm>
        </p:grpSpPr>
        <p:sp>
          <p:nvSpPr>
            <p:cNvPr id="176" name="Google Shape;176;gda528d9e31_0_415"/>
            <p:cNvSpPr/>
            <p:nvPr/>
          </p:nvSpPr>
          <p:spPr>
            <a:xfrm>
              <a:off x="3824064" y="1414496"/>
              <a:ext cx="1182300" cy="4425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b="1">
                  <a:solidFill>
                    <a:srgbClr val="AC1145"/>
                  </a:solidFill>
                  <a:latin typeface="Merriweather"/>
                  <a:ea typeface="Merriweather"/>
                  <a:cs typeface="Merriweather"/>
                  <a:sym typeface="Merriweather"/>
                </a:rPr>
                <a:t>Loan accepted </a:t>
              </a:r>
              <a:endParaRPr sz="1500" b="1">
                <a:solidFill>
                  <a:srgbClr val="AC1145"/>
                </a:solidFill>
                <a:latin typeface="Merriweather"/>
                <a:ea typeface="Merriweather"/>
                <a:cs typeface="Merriweather"/>
                <a:sym typeface="Merriweather"/>
              </a:endParaRPr>
            </a:p>
          </p:txBody>
        </p:sp>
        <p:sp>
          <p:nvSpPr>
            <p:cNvPr id="174" name="Google Shape;174;gda528d9e31_0_415"/>
            <p:cNvSpPr/>
            <p:nvPr/>
          </p:nvSpPr>
          <p:spPr>
            <a:xfrm>
              <a:off x="3650050" y="1548750"/>
              <a:ext cx="174000" cy="174000"/>
            </a:xfrm>
            <a:prstGeom prst="ellipse">
              <a:avLst/>
            </a:prstGeom>
            <a:solidFill>
              <a:srgbClr val="B612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3" name="Google Shape;183;gda528d9e31_0_415"/>
          <p:cNvGrpSpPr/>
          <p:nvPr/>
        </p:nvGrpSpPr>
        <p:grpSpPr>
          <a:xfrm>
            <a:off x="1115376" y="3047213"/>
            <a:ext cx="3294490" cy="1183870"/>
            <a:chOff x="-248852" y="1981344"/>
            <a:chExt cx="3207877" cy="1180800"/>
          </a:xfrm>
        </p:grpSpPr>
        <p:sp>
          <p:nvSpPr>
            <p:cNvPr id="184" name="Google Shape;184;gda528d9e31_0_415"/>
            <p:cNvSpPr/>
            <p:nvPr/>
          </p:nvSpPr>
          <p:spPr>
            <a:xfrm>
              <a:off x="-248852" y="1981344"/>
              <a:ext cx="2961600" cy="11808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US" sz="3200" b="1">
                  <a:solidFill>
                    <a:srgbClr val="AC1145"/>
                  </a:solidFill>
                  <a:latin typeface="Merriweather"/>
                  <a:ea typeface="Merriweather"/>
                  <a:cs typeface="Merriweather"/>
                  <a:sym typeface="Merriweather"/>
                </a:rPr>
                <a:t>Loan dataset </a:t>
              </a:r>
              <a:endParaRPr sz="3200" b="1">
                <a:solidFill>
                  <a:srgbClr val="AC1145"/>
                </a:solidFill>
                <a:latin typeface="Merriweather"/>
                <a:ea typeface="Merriweather"/>
                <a:cs typeface="Merriweather"/>
                <a:sym typeface="Merriweather"/>
              </a:endParaRPr>
            </a:p>
          </p:txBody>
        </p:sp>
        <p:sp>
          <p:nvSpPr>
            <p:cNvPr id="171" name="Google Shape;171;gda528d9e31_0_415"/>
            <p:cNvSpPr/>
            <p:nvPr/>
          </p:nvSpPr>
          <p:spPr>
            <a:xfrm>
              <a:off x="2785025" y="2484750"/>
              <a:ext cx="174000" cy="174000"/>
            </a:xfrm>
            <a:prstGeom prst="ellipse">
              <a:avLst/>
            </a:prstGeom>
            <a:solidFill>
              <a:srgbClr val="840D3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5" name="Google Shape;185;gda528d9e31_0_415"/>
          <p:cNvGrpSpPr/>
          <p:nvPr/>
        </p:nvGrpSpPr>
        <p:grpSpPr>
          <a:xfrm>
            <a:off x="5131052" y="4240098"/>
            <a:ext cx="1392916" cy="626826"/>
            <a:chOff x="3650050" y="3171135"/>
            <a:chExt cx="1356296" cy="625200"/>
          </a:xfrm>
        </p:grpSpPr>
        <p:sp>
          <p:nvSpPr>
            <p:cNvPr id="186" name="Google Shape;186;gda528d9e31_0_415"/>
            <p:cNvSpPr/>
            <p:nvPr/>
          </p:nvSpPr>
          <p:spPr>
            <a:xfrm>
              <a:off x="3824046" y="3171135"/>
              <a:ext cx="1182300" cy="625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b="1">
                  <a:solidFill>
                    <a:srgbClr val="AC1145"/>
                  </a:solidFill>
                  <a:latin typeface="Merriweather"/>
                  <a:ea typeface="Merriweather"/>
                  <a:cs typeface="Merriweather"/>
                  <a:sym typeface="Merriweather"/>
                </a:rPr>
                <a:t>Loan Rejected/  Charged off</a:t>
              </a:r>
              <a:endParaRPr sz="1500" b="1">
                <a:solidFill>
                  <a:srgbClr val="AC1145"/>
                </a:solidFill>
                <a:latin typeface="Merriweather"/>
                <a:ea typeface="Merriweather"/>
                <a:cs typeface="Merriweather"/>
                <a:sym typeface="Merriweather"/>
              </a:endParaRPr>
            </a:p>
          </p:txBody>
        </p:sp>
        <p:sp>
          <p:nvSpPr>
            <p:cNvPr id="172" name="Google Shape;172;gda528d9e31_0_415"/>
            <p:cNvSpPr/>
            <p:nvPr/>
          </p:nvSpPr>
          <p:spPr>
            <a:xfrm>
              <a:off x="3650050" y="3420750"/>
              <a:ext cx="174000" cy="174000"/>
            </a:xfrm>
            <a:prstGeom prst="ellipse">
              <a:avLst/>
            </a:prstGeom>
            <a:solidFill>
              <a:srgbClr val="B612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7" name="Google Shape;187;gda528d9e31_0_415"/>
          <p:cNvGrpSpPr/>
          <p:nvPr/>
        </p:nvGrpSpPr>
        <p:grpSpPr>
          <a:xfrm>
            <a:off x="7126312" y="2983750"/>
            <a:ext cx="2377525" cy="335370"/>
            <a:chOff x="5592550" y="1917846"/>
            <a:chExt cx="2130017" cy="334500"/>
          </a:xfrm>
        </p:grpSpPr>
        <p:sp>
          <p:nvSpPr>
            <p:cNvPr id="188" name="Google Shape;188;gda528d9e31_0_415"/>
            <p:cNvSpPr/>
            <p:nvPr/>
          </p:nvSpPr>
          <p:spPr>
            <a:xfrm>
              <a:off x="5766567" y="1917846"/>
              <a:ext cx="1956000" cy="3345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b="1">
                  <a:solidFill>
                    <a:srgbClr val="AC1145"/>
                  </a:solidFill>
                  <a:latin typeface="Merriweather"/>
                  <a:ea typeface="Merriweather"/>
                  <a:cs typeface="Merriweather"/>
                  <a:sym typeface="Merriweather"/>
                </a:rPr>
                <a:t>NON-DEFAULTERS</a:t>
              </a:r>
              <a:endParaRPr sz="1500" b="1">
                <a:solidFill>
                  <a:srgbClr val="AC1145"/>
                </a:solidFill>
                <a:latin typeface="Merriweather"/>
                <a:ea typeface="Merriweather"/>
                <a:cs typeface="Merriweather"/>
                <a:sym typeface="Merriweather"/>
              </a:endParaRPr>
            </a:p>
          </p:txBody>
        </p:sp>
        <p:sp>
          <p:nvSpPr>
            <p:cNvPr id="179" name="Google Shape;179;gda528d9e31_0_415"/>
            <p:cNvSpPr/>
            <p:nvPr/>
          </p:nvSpPr>
          <p:spPr>
            <a:xfrm>
              <a:off x="5592550" y="1991250"/>
              <a:ext cx="174000" cy="174000"/>
            </a:xfrm>
            <a:prstGeom prst="ellipse">
              <a:avLst/>
            </a:prstGeom>
            <a:solidFill>
              <a:srgbClr val="E1165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9" name="Google Shape;189;gda528d9e31_0_415"/>
          <p:cNvSpPr/>
          <p:nvPr/>
        </p:nvSpPr>
        <p:spPr>
          <a:xfrm>
            <a:off x="3313660" y="5837588"/>
            <a:ext cx="5916300" cy="5511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a:solidFill>
                  <a:srgbClr val="AC1145"/>
                </a:solidFill>
                <a:latin typeface="Merriweather"/>
                <a:ea typeface="Merriweather"/>
                <a:cs typeface="Merriweather"/>
                <a:sym typeface="Merriweather"/>
              </a:rPr>
              <a:t>not included in the study, as it disqualifies  our conditions to be included in the analysis </a:t>
            </a:r>
            <a:endParaRPr sz="1500">
              <a:solidFill>
                <a:srgbClr val="AC1145"/>
              </a:solidFill>
              <a:latin typeface="Merriweather"/>
              <a:ea typeface="Merriweather"/>
              <a:cs typeface="Merriweather"/>
              <a:sym typeface="Merriweather"/>
            </a:endParaRPr>
          </a:p>
        </p:txBody>
      </p:sp>
      <p:sp>
        <p:nvSpPr>
          <p:cNvPr id="190" name="Google Shape;190;gda528d9e31_0_415"/>
          <p:cNvSpPr txBox="1"/>
          <p:nvPr/>
        </p:nvSpPr>
        <p:spPr>
          <a:xfrm>
            <a:off x="1525600" y="635650"/>
            <a:ext cx="81981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dirty="0">
                <a:latin typeface="Times New Roman" pitchFamily="18" charset="0"/>
                <a:ea typeface="Merriweather"/>
                <a:cs typeface="Times New Roman" pitchFamily="18" charset="0"/>
                <a:sym typeface="Merriweather"/>
              </a:rPr>
              <a:t>How we decided which columns in loan data set qualifies our analysis- </a:t>
            </a:r>
            <a:endParaRPr sz="3000" b="1" dirty="0">
              <a:latin typeface="Times New Roman" pitchFamily="18" charset="0"/>
              <a:ea typeface="Merriweather"/>
              <a:cs typeface="Times New Roman" pitchFamily="18" charset="0"/>
              <a:sym typeface="Merriweather"/>
            </a:endParaRPr>
          </a:p>
        </p:txBody>
      </p:sp>
      <p:sp>
        <p:nvSpPr>
          <p:cNvPr id="191" name="Google Shape;191;gda528d9e31_0_415"/>
          <p:cNvSpPr/>
          <p:nvPr/>
        </p:nvSpPr>
        <p:spPr>
          <a:xfrm rot="662797">
            <a:off x="6477572" y="4387138"/>
            <a:ext cx="217632" cy="207961"/>
          </a:xfrm>
          <a:prstGeom prst="flowChartSummingJunc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AC1145"/>
              </a:solidFill>
            </a:endParaRPr>
          </a:p>
        </p:txBody>
      </p:sp>
      <p:sp>
        <p:nvSpPr>
          <p:cNvPr id="192" name="Google Shape;192;gda528d9e31_0_415"/>
          <p:cNvSpPr/>
          <p:nvPr/>
        </p:nvSpPr>
        <p:spPr>
          <a:xfrm>
            <a:off x="9503796" y="3056268"/>
            <a:ext cx="219900" cy="205800"/>
          </a:xfrm>
          <a:prstGeom prst="flowChartSummingJunc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AC1145"/>
              </a:solidFill>
            </a:endParaRPr>
          </a:p>
        </p:txBody>
      </p:sp>
      <p:sp>
        <p:nvSpPr>
          <p:cNvPr id="193" name="Google Shape;193;gda528d9e31_0_415"/>
          <p:cNvSpPr/>
          <p:nvPr/>
        </p:nvSpPr>
        <p:spPr>
          <a:xfrm>
            <a:off x="3182034" y="5994249"/>
            <a:ext cx="243300" cy="233400"/>
          </a:xfrm>
          <a:prstGeom prst="flowChartSummingJunc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AC114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da528d9e31_0_771"/>
          <p:cNvSpPr txBox="1"/>
          <p:nvPr/>
        </p:nvSpPr>
        <p:spPr>
          <a:xfrm>
            <a:off x="1583050" y="575625"/>
            <a:ext cx="99663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i="1" dirty="0">
                <a:solidFill>
                  <a:srgbClr val="666666"/>
                </a:solidFill>
                <a:latin typeface="Times New Roman" pitchFamily="18" charset="0"/>
                <a:ea typeface="Merriweather"/>
                <a:cs typeface="Times New Roman" pitchFamily="18" charset="0"/>
                <a:sym typeface="Merriweather"/>
              </a:rPr>
              <a:t>In order to conclude the warning signs that the loan can be </a:t>
            </a:r>
            <a:endParaRPr sz="2200" b="1" i="1" dirty="0">
              <a:solidFill>
                <a:srgbClr val="666666"/>
              </a:solidFill>
              <a:latin typeface="Times New Roman" pitchFamily="18" charset="0"/>
              <a:ea typeface="Merriweather"/>
              <a:cs typeface="Times New Roman" pitchFamily="18" charset="0"/>
              <a:sym typeface="Merriweather"/>
            </a:endParaRPr>
          </a:p>
          <a:p>
            <a:pPr marL="0" lvl="0" indent="0" algn="l" rtl="0">
              <a:spcBef>
                <a:spcPts val="0"/>
              </a:spcBef>
              <a:spcAft>
                <a:spcPts val="0"/>
              </a:spcAft>
              <a:buNone/>
            </a:pPr>
            <a:r>
              <a:rPr lang="en-US" sz="2200" b="1" i="1" dirty="0">
                <a:solidFill>
                  <a:srgbClr val="666666"/>
                </a:solidFill>
                <a:latin typeface="Times New Roman" pitchFamily="18" charset="0"/>
                <a:ea typeface="Merriweather"/>
                <a:cs typeface="Times New Roman" pitchFamily="18" charset="0"/>
                <a:sym typeface="Merriweather"/>
              </a:rPr>
              <a:t>a defaulter, we proceeded with the following steps of analysis - </a:t>
            </a:r>
            <a:endParaRPr sz="2200" b="1" i="1" dirty="0">
              <a:solidFill>
                <a:srgbClr val="666666"/>
              </a:solidFill>
              <a:latin typeface="Times New Roman" pitchFamily="18" charset="0"/>
              <a:ea typeface="Merriweather"/>
              <a:cs typeface="Times New Roman" pitchFamily="18" charset="0"/>
              <a:sym typeface="Merriweather"/>
            </a:endParaRPr>
          </a:p>
        </p:txBody>
      </p:sp>
      <p:sp>
        <p:nvSpPr>
          <p:cNvPr id="199" name="Google Shape;199;gda528d9e31_0_771"/>
          <p:cNvSpPr txBox="1"/>
          <p:nvPr/>
        </p:nvSpPr>
        <p:spPr>
          <a:xfrm>
            <a:off x="1583050" y="1497550"/>
            <a:ext cx="9794400" cy="1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dirty="0">
                <a:latin typeface="Times New Roman" pitchFamily="18" charset="0"/>
                <a:ea typeface="Merriweather"/>
                <a:cs typeface="Times New Roman" pitchFamily="18" charset="0"/>
                <a:sym typeface="Merriweather"/>
              </a:rPr>
              <a:t>1. </a:t>
            </a:r>
            <a:r>
              <a:rPr lang="en-US" sz="1900" b="1" dirty="0" err="1">
                <a:latin typeface="Times New Roman" pitchFamily="18" charset="0"/>
                <a:ea typeface="Merriweather"/>
                <a:cs typeface="Times New Roman" pitchFamily="18" charset="0"/>
                <a:sym typeface="Merriweather"/>
              </a:rPr>
              <a:t>Univariate</a:t>
            </a:r>
            <a:r>
              <a:rPr lang="en-US" sz="1900" b="1" dirty="0">
                <a:latin typeface="Times New Roman" pitchFamily="18" charset="0"/>
                <a:ea typeface="Merriweather"/>
                <a:cs typeface="Times New Roman" pitchFamily="18" charset="0"/>
                <a:sym typeface="Merriweather"/>
              </a:rPr>
              <a:t> Analysis</a:t>
            </a:r>
            <a:r>
              <a:rPr lang="en-US" sz="1900" dirty="0">
                <a:latin typeface="Times New Roman" pitchFamily="18" charset="0"/>
                <a:ea typeface="Merriweather"/>
                <a:cs typeface="Times New Roman" pitchFamily="18" charset="0"/>
                <a:sym typeface="Merriweather"/>
              </a:rPr>
              <a:t>- It helped to visualize the density of  the occurring values for the selected variables. </a:t>
            </a:r>
            <a:br>
              <a:rPr lang="en-US" sz="1900" dirty="0">
                <a:latin typeface="Times New Roman" pitchFamily="18" charset="0"/>
                <a:ea typeface="Merriweather"/>
                <a:cs typeface="Times New Roman" pitchFamily="18" charset="0"/>
                <a:sym typeface="Merriweather"/>
              </a:rPr>
            </a:br>
            <a:endParaRPr sz="1900" dirty="0">
              <a:latin typeface="Times New Roman" pitchFamily="18" charset="0"/>
              <a:ea typeface="Merriweather"/>
              <a:cs typeface="Times New Roman" pitchFamily="18" charset="0"/>
              <a:sym typeface="Merriweather"/>
            </a:endParaRPr>
          </a:p>
          <a:p>
            <a:pPr marL="0" lvl="0" indent="0" algn="l" rtl="0">
              <a:spcBef>
                <a:spcPts val="0"/>
              </a:spcBef>
              <a:spcAft>
                <a:spcPts val="0"/>
              </a:spcAft>
              <a:buNone/>
            </a:pPr>
            <a:r>
              <a:rPr lang="en-US" dirty="0">
                <a:latin typeface="Times New Roman" pitchFamily="18" charset="0"/>
                <a:ea typeface="Merriweather"/>
                <a:cs typeface="Times New Roman" pitchFamily="18" charset="0"/>
                <a:sym typeface="Merriweather"/>
              </a:rPr>
              <a:t>For  example: we plotted a distribution and a box plot  and that more number of people took loan amount of 10000, and also median of distribution is 10000. And very few people took more than 30000 loan amount.</a:t>
            </a:r>
            <a:endParaRPr dirty="0">
              <a:latin typeface="Times New Roman" pitchFamily="18" charset="0"/>
              <a:ea typeface="Merriweather"/>
              <a:cs typeface="Times New Roman" pitchFamily="18" charset="0"/>
              <a:sym typeface="Merriweather"/>
            </a:endParaRPr>
          </a:p>
        </p:txBody>
      </p:sp>
      <p:pic>
        <p:nvPicPr>
          <p:cNvPr id="200" name="Google Shape;200;gda528d9e31_0_771"/>
          <p:cNvPicPr preferRelativeResize="0"/>
          <p:nvPr/>
        </p:nvPicPr>
        <p:blipFill>
          <a:blip r:embed="rId3">
            <a:alphaModFix/>
          </a:blip>
          <a:stretch>
            <a:fillRect/>
          </a:stretch>
        </p:blipFill>
        <p:spPr>
          <a:xfrm>
            <a:off x="1583050" y="3050675"/>
            <a:ext cx="9289798" cy="36362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888</Words>
  <Application>Microsoft Office PowerPoint</Application>
  <PresentationFormat>Custom</PresentationFormat>
  <Paragraphs>135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Merriweather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9</cp:revision>
  <dcterms:created xsi:type="dcterms:W3CDTF">2021-05-16T14:43:50Z</dcterms:created>
  <dcterms:modified xsi:type="dcterms:W3CDTF">2021-05-19T02:07:52Z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reator">
    <vt:lpwstr>Google</vt:lpwstr>
  </property>
  <property fmtid="{D5CDD505-2E9C-101B-9397-08002B2CF9AE}" pid="4" name="HiddenSlides">
    <vt:i4>0</vt:i4>
  </property>
  <property fmtid="{D5CDD505-2E9C-101B-9397-08002B2CF9AE}" pid="5" name="HyperlinksChanged">
    <vt:bool>false</vt:bool>
  </property>
  <property fmtid="{D5CDD505-2E9C-101B-9397-08002B2CF9AE}" pid="6" name="LastSaved">
    <vt:filetime>2021-05-16T00:00:00Z</vt:filetime>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Custom</vt:lpwstr>
  </property>
  <property fmtid="{D5CDD505-2E9C-101B-9397-08002B2CF9AE}" pid="11" name="ScaleCrop">
    <vt:bool>false</vt:bool>
  </property>
  <property fmtid="{D5CDD505-2E9C-101B-9397-08002B2CF9AE}" pid="12" name="ShareDoc">
    <vt:bool>false</vt:bool>
  </property>
  <property fmtid="{D5CDD505-2E9C-101B-9397-08002B2CF9AE}" pid="13" name="Slides">
    <vt:i4>12</vt:i4>
  </property>
</Properties>
</file>