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67" r:id="rId6"/>
    <p:sldId id="260" r:id="rId7"/>
    <p:sldId id="259" r:id="rId8"/>
    <p:sldId id="262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24AFEA-15F1-4547-BF35-3536A6E89924}">
          <p14:sldIdLst>
            <p14:sldId id="256"/>
            <p14:sldId id="257"/>
            <p14:sldId id="258"/>
            <p14:sldId id="269"/>
            <p14:sldId id="267"/>
            <p14:sldId id="260"/>
            <p14:sldId id="259"/>
            <p14:sldId id="262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96" d="100"/>
          <a:sy n="96" d="100"/>
        </p:scale>
        <p:origin x="-17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 err="1" smtClean="0"/>
              <a:t>Manikanta</a:t>
            </a:r>
            <a:r>
              <a:rPr lang="en-IN" sz="1800" dirty="0" smtClean="0"/>
              <a:t> </a:t>
            </a:r>
            <a:r>
              <a:rPr lang="en-IN" sz="1800" dirty="0" err="1" smtClean="0"/>
              <a:t>Sai</a:t>
            </a:r>
            <a:r>
              <a:rPr lang="en-IN" sz="1800" dirty="0" smtClean="0"/>
              <a:t> Ram </a:t>
            </a:r>
            <a:r>
              <a:rPr lang="en-IN" sz="1800" dirty="0" err="1" smtClean="0"/>
              <a:t>Alapati</a:t>
            </a:r>
            <a:r>
              <a:rPr lang="en-IN" sz="1800" dirty="0" smtClean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858742"/>
            <a:ext cx="11168742" cy="53404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 smtClean="0"/>
              <a:t>Result Analysis</a:t>
            </a:r>
          </a:p>
          <a:p>
            <a:pPr marL="0" indent="0">
              <a:buNone/>
            </a:pPr>
            <a:endParaRPr lang="en-IN" sz="1400" dirty="0"/>
          </a:p>
          <a:p>
            <a:r>
              <a:rPr lang="en-IN" sz="1200" dirty="0" smtClean="0"/>
              <a:t>Identify unique companies and handle NA values for raised_amount_usd.</a:t>
            </a:r>
          </a:p>
          <a:p>
            <a:r>
              <a:rPr lang="en-IN" sz="1200" dirty="0" smtClean="0"/>
              <a:t>List average funding for each of investment types.</a:t>
            </a:r>
          </a:p>
          <a:p>
            <a:r>
              <a:rPr lang="en-IN" sz="1200" dirty="0" smtClean="0"/>
              <a:t>Country-wise funding in sectors for any chosen investment type. List top9 countries for investment type chosen.</a:t>
            </a:r>
          </a:p>
          <a:p>
            <a:r>
              <a:rPr lang="en-IN" sz="1200" dirty="0" smtClean="0"/>
              <a:t>List top 3 English speaking courtiers for identifying investment-friendly options.</a:t>
            </a:r>
          </a:p>
          <a:p>
            <a:r>
              <a:rPr lang="en-IN" sz="1200" dirty="0" smtClean="0"/>
              <a:t>Sector-wise investment in each country. Total number of investments and Total amount of investment in USD.</a:t>
            </a:r>
          </a:p>
          <a:p>
            <a:r>
              <a:rPr lang="en-IN" sz="1200" dirty="0" smtClean="0"/>
              <a:t>Top ,second and third sectors based on count of investments.</a:t>
            </a:r>
          </a:p>
          <a:p>
            <a:r>
              <a:rPr lang="en-IN" sz="1200" dirty="0"/>
              <a:t>Top ,second and third sectors based on </a:t>
            </a:r>
            <a:r>
              <a:rPr lang="en-IN" sz="1200" dirty="0" smtClean="0"/>
              <a:t>amount sum of </a:t>
            </a:r>
            <a:r>
              <a:rPr lang="en-IN" sz="1200" dirty="0"/>
              <a:t>investments</a:t>
            </a:r>
            <a:r>
              <a:rPr lang="en-IN" sz="1200" dirty="0" smtClean="0"/>
              <a:t>.</a:t>
            </a:r>
          </a:p>
          <a:p>
            <a:r>
              <a:rPr lang="en-IN" sz="1200" dirty="0" smtClean="0"/>
              <a:t>Which companies received highest investment in top and second sectors.</a:t>
            </a:r>
          </a:p>
          <a:p>
            <a:r>
              <a:rPr lang="en-IN" sz="1200" dirty="0" smtClean="0"/>
              <a:t>Plot Representation of the above.</a:t>
            </a:r>
            <a:endParaRPr lang="en-IN" sz="12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739471"/>
            <a:ext cx="11235761" cy="565337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  <a:defRPr b="1"/>
            </a:pPr>
            <a:r>
              <a:rPr lang="en-US" sz="1800" dirty="0" smtClean="0"/>
              <a:t>Problem Analysis</a:t>
            </a:r>
          </a:p>
          <a:p>
            <a:pPr marL="0" indent="0">
              <a:buNone/>
              <a:defRPr b="1"/>
            </a:pPr>
            <a:r>
              <a:rPr lang="en-US" sz="1500" dirty="0" smtClean="0"/>
              <a:t>Spark Funds has two minor constraints for investments:</a:t>
            </a:r>
            <a:endParaRPr lang="en-US" sz="1500" dirty="0"/>
          </a:p>
          <a:p>
            <a:pPr>
              <a:defRPr b="1"/>
            </a:pPr>
            <a:r>
              <a:rPr lang="en-US" sz="1300" dirty="0"/>
              <a:t> It wants to invest between 5 to 15 million USD per round of investment.</a:t>
            </a:r>
          </a:p>
          <a:p>
            <a:pPr>
              <a:defRPr b="1"/>
            </a:pPr>
            <a:r>
              <a:rPr lang="en-US" sz="1300" dirty="0"/>
              <a:t>It wants to invest only in English-speaking countries because of the ease of communication with the companies it would invest in</a:t>
            </a:r>
            <a:r>
              <a:rPr lang="en-US" sz="1300" dirty="0" smtClean="0"/>
              <a:t>.</a:t>
            </a:r>
          </a:p>
          <a:p>
            <a:pPr>
              <a:defRPr b="1"/>
            </a:pPr>
            <a:endParaRPr lang="en-US" sz="1200" dirty="0" smtClean="0"/>
          </a:p>
          <a:p>
            <a:pPr marL="0" indent="0">
              <a:buNone/>
              <a:defRPr b="1"/>
            </a:pPr>
            <a:r>
              <a:rPr lang="en-US" sz="1500" dirty="0" smtClean="0"/>
              <a:t>On high level following are stages in the workflow.</a:t>
            </a:r>
          </a:p>
          <a:p>
            <a:pPr>
              <a:defRPr b="1"/>
            </a:pPr>
            <a:r>
              <a:rPr lang="en-US" sz="1300" dirty="0" smtClean="0"/>
              <a:t>Gather the data for the analysis.</a:t>
            </a:r>
          </a:p>
          <a:p>
            <a:pPr>
              <a:defRPr b="1"/>
            </a:pPr>
            <a:r>
              <a:rPr lang="en-US" sz="1300" dirty="0" smtClean="0"/>
              <a:t>Clean the data for readability.</a:t>
            </a:r>
          </a:p>
          <a:p>
            <a:pPr>
              <a:defRPr b="1"/>
            </a:pPr>
            <a:r>
              <a:rPr lang="en-US" sz="1300" dirty="0" smtClean="0"/>
              <a:t>Collate data into a model.</a:t>
            </a:r>
          </a:p>
          <a:p>
            <a:pPr>
              <a:defRPr b="1"/>
            </a:pPr>
            <a:r>
              <a:rPr lang="en-US" sz="1300" dirty="0" smtClean="0"/>
              <a:t>Filter model based on investment type, country code and sector.</a:t>
            </a:r>
          </a:p>
          <a:p>
            <a:pPr>
              <a:defRPr b="1"/>
            </a:pPr>
            <a:r>
              <a:rPr lang="en-US" sz="1300" dirty="0" smtClean="0"/>
              <a:t>Identify the best possible investment options</a:t>
            </a:r>
          </a:p>
          <a:p>
            <a:pPr>
              <a:defRPr b="1"/>
            </a:pPr>
            <a:r>
              <a:rPr lang="en-US" sz="1300" dirty="0" smtClean="0"/>
              <a:t>Plot on the option for graphical representation.</a:t>
            </a:r>
          </a:p>
          <a:p>
            <a:pPr>
              <a:defRPr b="1"/>
            </a:pPr>
            <a:r>
              <a:rPr lang="en-US" sz="1300" dirty="0" smtClean="0"/>
              <a:t>Account for missing mappings in the mapping file.</a:t>
            </a:r>
          </a:p>
          <a:p>
            <a:pPr marL="0" indent="0">
              <a:buNone/>
              <a:defRPr b="1"/>
            </a:pPr>
            <a:endParaRPr lang="en-US" sz="1300" dirty="0" smtClean="0"/>
          </a:p>
          <a:p>
            <a:pPr marL="0" indent="0">
              <a:buNone/>
              <a:defRPr b="1"/>
            </a:pPr>
            <a:r>
              <a:rPr lang="en-US" sz="1500" dirty="0" smtClean="0"/>
              <a:t>Tools:</a:t>
            </a:r>
          </a:p>
          <a:p>
            <a:pPr>
              <a:defRPr b="1"/>
            </a:pPr>
            <a:r>
              <a:rPr lang="en-US" sz="1300" dirty="0" err="1" smtClean="0"/>
              <a:t>Jupyter</a:t>
            </a:r>
            <a:r>
              <a:rPr lang="en-US" sz="1300" dirty="0" smtClean="0"/>
              <a:t> Note Book.</a:t>
            </a:r>
          </a:p>
          <a:p>
            <a:pPr marL="0" indent="0">
              <a:buNone/>
              <a:defRPr b="1"/>
            </a:pPr>
            <a:endParaRPr lang="en-US" sz="1300" dirty="0" smtClean="0"/>
          </a:p>
          <a:p>
            <a:pPr marL="0" indent="0">
              <a:buNone/>
              <a:defRPr b="1"/>
            </a:pPr>
            <a:r>
              <a:rPr lang="en-US" sz="1500" dirty="0" smtClean="0"/>
              <a:t>Downloads:</a:t>
            </a:r>
          </a:p>
          <a:p>
            <a:pPr>
              <a:defRPr b="1"/>
            </a:pPr>
            <a:r>
              <a:rPr lang="en-US" sz="1300" dirty="0"/>
              <a:t>c</a:t>
            </a:r>
            <a:r>
              <a:rPr lang="en-US" sz="1300" dirty="0" smtClean="0"/>
              <a:t>ompanies.csv</a:t>
            </a:r>
          </a:p>
          <a:p>
            <a:pPr>
              <a:defRPr b="1"/>
            </a:pPr>
            <a:r>
              <a:rPr lang="en-US" sz="1300" dirty="0"/>
              <a:t>r</a:t>
            </a:r>
            <a:r>
              <a:rPr lang="en-US" sz="1300" dirty="0" smtClean="0"/>
              <a:t>ounds2.csv</a:t>
            </a:r>
          </a:p>
          <a:p>
            <a:pPr>
              <a:defRPr b="1"/>
            </a:pPr>
            <a:r>
              <a:rPr lang="en-US" sz="1300" dirty="0"/>
              <a:t>m</a:t>
            </a:r>
            <a:r>
              <a:rPr lang="en-US" sz="1300" dirty="0" smtClean="0"/>
              <a:t>apping.csv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34770" y="321149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ompanies</a:t>
            </a:r>
            <a:endParaRPr lang="en-IN" dirty="0"/>
          </a:p>
        </p:txBody>
      </p:sp>
      <p:sp>
        <p:nvSpPr>
          <p:cNvPr id="12" name="Flowchart: Data 11"/>
          <p:cNvSpPr/>
          <p:nvPr/>
        </p:nvSpPr>
        <p:spPr>
          <a:xfrm>
            <a:off x="1105240" y="226250"/>
            <a:ext cx="1622057" cy="63249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Data 12"/>
          <p:cNvSpPr/>
          <p:nvPr/>
        </p:nvSpPr>
        <p:spPr>
          <a:xfrm>
            <a:off x="4573207" y="195777"/>
            <a:ext cx="1622057" cy="63249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14" name="Flowchart: Data 13"/>
          <p:cNvSpPr/>
          <p:nvPr/>
        </p:nvSpPr>
        <p:spPr>
          <a:xfrm>
            <a:off x="8771335" y="179875"/>
            <a:ext cx="1622057" cy="63249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921872" y="308833"/>
            <a:ext cx="9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rounds2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9009891" y="32652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mapping</a:t>
            </a:r>
            <a:endParaRPr lang="en-IN" dirty="0"/>
          </a:p>
        </p:txBody>
      </p:sp>
      <p:sp>
        <p:nvSpPr>
          <p:cNvPr id="17" name="Flowchart: Process 16"/>
          <p:cNvSpPr/>
          <p:nvPr/>
        </p:nvSpPr>
        <p:spPr>
          <a:xfrm>
            <a:off x="874645" y="1375583"/>
            <a:ext cx="1611465" cy="34190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/>
          <p:cNvSpPr/>
          <p:nvPr/>
        </p:nvSpPr>
        <p:spPr>
          <a:xfrm>
            <a:off x="4390318" y="1297403"/>
            <a:ext cx="1611465" cy="45188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922350" y="1387517"/>
            <a:ext cx="1611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</a:t>
            </a:r>
            <a:r>
              <a:rPr lang="en-IN" sz="1200" dirty="0" smtClean="0"/>
              <a:t>owercase permalink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390318" y="1297403"/>
            <a:ext cx="16114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l</a:t>
            </a:r>
            <a:r>
              <a:rPr lang="en-IN" sz="1100" dirty="0" smtClean="0"/>
              <a:t>owercase</a:t>
            </a:r>
            <a:r>
              <a:rPr lang="en-IN" sz="1400" dirty="0" smtClean="0"/>
              <a:t> </a:t>
            </a:r>
            <a:r>
              <a:rPr lang="en-IN" sz="1100" dirty="0" smtClean="0"/>
              <a:t>company_permalink</a:t>
            </a:r>
            <a:endParaRPr lang="en-IN" sz="1100" dirty="0"/>
          </a:p>
        </p:txBody>
      </p:sp>
      <p:sp>
        <p:nvSpPr>
          <p:cNvPr id="22" name="Flowchart: Merge 21"/>
          <p:cNvSpPr/>
          <p:nvPr/>
        </p:nvSpPr>
        <p:spPr>
          <a:xfrm>
            <a:off x="2663694" y="1812907"/>
            <a:ext cx="1502793" cy="755364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032505" y="1779312"/>
            <a:ext cx="9908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m</a:t>
            </a:r>
            <a:r>
              <a:rPr lang="en-IN" sz="1050" dirty="0" smtClean="0"/>
              <a:t>erge companies &amp; rounds2</a:t>
            </a:r>
            <a:endParaRPr lang="en-IN" dirty="0"/>
          </a:p>
        </p:txBody>
      </p:sp>
      <p:sp>
        <p:nvSpPr>
          <p:cNvPr id="30" name="Flowchart: Decision 29"/>
          <p:cNvSpPr/>
          <p:nvPr/>
        </p:nvSpPr>
        <p:spPr>
          <a:xfrm>
            <a:off x="2846588" y="3021491"/>
            <a:ext cx="1148964" cy="98596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2993684" y="3274662"/>
            <a:ext cx="1089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Columns with insufficient data</a:t>
            </a:r>
            <a:endParaRPr lang="en-IN" sz="1000" dirty="0"/>
          </a:p>
        </p:txBody>
      </p:sp>
      <p:sp>
        <p:nvSpPr>
          <p:cNvPr id="32" name="Flowchart: Process 31"/>
          <p:cNvSpPr/>
          <p:nvPr/>
        </p:nvSpPr>
        <p:spPr>
          <a:xfrm>
            <a:off x="865661" y="3196432"/>
            <a:ext cx="804113" cy="62018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ysClr val="windowText" lastClr="000000"/>
                </a:solidFill>
              </a:rPr>
              <a:t>d</a:t>
            </a:r>
            <a:r>
              <a:rPr lang="en-IN" sz="1100" dirty="0" smtClean="0">
                <a:solidFill>
                  <a:sysClr val="windowText" lastClr="000000"/>
                </a:solidFill>
              </a:rPr>
              <a:t>rop columns</a:t>
            </a:r>
            <a:endParaRPr lang="en-IN" sz="1100" dirty="0">
              <a:solidFill>
                <a:sysClr val="windowText" lastClr="000000"/>
              </a:solidFill>
            </a:endParaRPr>
          </a:p>
        </p:txBody>
      </p:sp>
      <p:sp>
        <p:nvSpPr>
          <p:cNvPr id="35" name="Flowchart: Decision 34"/>
          <p:cNvSpPr/>
          <p:nvPr/>
        </p:nvSpPr>
        <p:spPr>
          <a:xfrm>
            <a:off x="1247309" y="4405672"/>
            <a:ext cx="2322557" cy="67584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1653096" y="4558164"/>
            <a:ext cx="1877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raised_amount_usd or country_code or category_list</a:t>
            </a:r>
          </a:p>
          <a:p>
            <a:r>
              <a:rPr lang="en-IN" sz="900" dirty="0" smtClean="0"/>
              <a:t>	 is null</a:t>
            </a:r>
            <a:endParaRPr lang="en-IN" sz="900" dirty="0"/>
          </a:p>
        </p:txBody>
      </p:sp>
      <p:sp>
        <p:nvSpPr>
          <p:cNvPr id="37" name="Flowchart: Process 36"/>
          <p:cNvSpPr/>
          <p:nvPr/>
        </p:nvSpPr>
        <p:spPr>
          <a:xfrm>
            <a:off x="183207" y="5133594"/>
            <a:ext cx="802756" cy="5004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d</a:t>
            </a:r>
            <a:r>
              <a:rPr lang="en-IN" sz="1200" dirty="0" smtClean="0">
                <a:solidFill>
                  <a:sysClr val="windowText" lastClr="000000"/>
                </a:solidFill>
              </a:rPr>
              <a:t>rop rows</a:t>
            </a:r>
            <a:endParaRPr lang="en-IN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Flowchart: Summing Junction 37"/>
          <p:cNvSpPr/>
          <p:nvPr/>
        </p:nvSpPr>
        <p:spPr>
          <a:xfrm>
            <a:off x="2051436" y="5884469"/>
            <a:ext cx="715615" cy="644053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Extract 38"/>
          <p:cNvSpPr/>
          <p:nvPr/>
        </p:nvSpPr>
        <p:spPr>
          <a:xfrm>
            <a:off x="3792777" y="5398919"/>
            <a:ext cx="1256306" cy="776643"/>
          </a:xfrm>
          <a:prstGeom prst="flowChartExtra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4114811" y="5558727"/>
            <a:ext cx="77128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e</a:t>
            </a:r>
            <a:r>
              <a:rPr lang="en-IN" sz="1050" dirty="0" smtClean="0"/>
              <a:t>xtract Funding type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8596397" y="1424620"/>
            <a:ext cx="1611465" cy="34190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8596397" y="1382898"/>
            <a:ext cx="1611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encoding and </a:t>
            </a:r>
            <a:r>
              <a:rPr lang="en-IN" sz="1050" dirty="0"/>
              <a:t>clean data </a:t>
            </a:r>
            <a:r>
              <a:rPr lang="en-IN" sz="1050" dirty="0" smtClean="0"/>
              <a:t>filling  </a:t>
            </a:r>
            <a:r>
              <a:rPr lang="en-IN" sz="1050" dirty="0" err="1" smtClean="0"/>
              <a:t>NaN</a:t>
            </a:r>
            <a:r>
              <a:rPr lang="en-IN" sz="1050" dirty="0" smtClean="0"/>
              <a:t>  values</a:t>
            </a:r>
            <a:endParaRPr lang="en-IN" sz="1100" dirty="0"/>
          </a:p>
        </p:txBody>
      </p:sp>
      <p:sp>
        <p:nvSpPr>
          <p:cNvPr id="43" name="Flowchart: Decision 42"/>
          <p:cNvSpPr/>
          <p:nvPr/>
        </p:nvSpPr>
        <p:spPr>
          <a:xfrm>
            <a:off x="6154318" y="5375066"/>
            <a:ext cx="1144981" cy="8243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6257695" y="5446628"/>
            <a:ext cx="1025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 </a:t>
            </a:r>
            <a:r>
              <a:rPr lang="en-IN" sz="1000" dirty="0" smtClean="0"/>
              <a:t>          FT raised_amount</a:t>
            </a:r>
          </a:p>
          <a:p>
            <a:r>
              <a:rPr lang="en-IN" sz="1000" dirty="0" smtClean="0"/>
              <a:t>btw 5$ to 15$</a:t>
            </a:r>
            <a:endParaRPr lang="en-IN" sz="1000" dirty="0"/>
          </a:p>
        </p:txBody>
      </p:sp>
      <p:sp>
        <p:nvSpPr>
          <p:cNvPr id="45" name="Flowchart: Manual Operation 44"/>
          <p:cNvSpPr/>
          <p:nvPr/>
        </p:nvSpPr>
        <p:spPr>
          <a:xfrm>
            <a:off x="6281538" y="4128293"/>
            <a:ext cx="866692" cy="647502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6349139" y="4168048"/>
            <a:ext cx="81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Pick One      Funding</a:t>
            </a:r>
          </a:p>
        </p:txBody>
      </p:sp>
      <p:sp>
        <p:nvSpPr>
          <p:cNvPr id="47" name="Flowchart: Sort 46"/>
          <p:cNvSpPr/>
          <p:nvPr/>
        </p:nvSpPr>
        <p:spPr>
          <a:xfrm>
            <a:off x="6353097" y="2854507"/>
            <a:ext cx="731515" cy="764608"/>
          </a:xfrm>
          <a:prstGeom prst="flowChartSo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6461256" y="3034447"/>
            <a:ext cx="64721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Top9 </a:t>
            </a:r>
            <a:r>
              <a:rPr lang="en-IN" sz="800" dirty="0" smtClean="0"/>
              <a:t>countries</a:t>
            </a:r>
            <a:endParaRPr lang="en-IN" sz="1050" dirty="0"/>
          </a:p>
        </p:txBody>
      </p:sp>
      <p:sp>
        <p:nvSpPr>
          <p:cNvPr id="50" name="Flowchart: Manual Operation 49"/>
          <p:cNvSpPr/>
          <p:nvPr/>
        </p:nvSpPr>
        <p:spPr>
          <a:xfrm>
            <a:off x="7776399" y="2356393"/>
            <a:ext cx="1089315" cy="743347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7915555" y="2370271"/>
            <a:ext cx="1093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Pick Top 3 English speaking countries</a:t>
            </a:r>
            <a:endParaRPr lang="en-IN" sz="1100" dirty="0"/>
          </a:p>
        </p:txBody>
      </p:sp>
      <p:sp>
        <p:nvSpPr>
          <p:cNvPr id="52" name="Flowchart: Extract 51"/>
          <p:cNvSpPr/>
          <p:nvPr/>
        </p:nvSpPr>
        <p:spPr>
          <a:xfrm>
            <a:off x="7747628" y="3578087"/>
            <a:ext cx="1088291" cy="844129"/>
          </a:xfrm>
          <a:prstGeom prst="flowChartExtra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7943381" y="4016979"/>
            <a:ext cx="75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</a:t>
            </a:r>
            <a:r>
              <a:rPr lang="en-IN" sz="1000" dirty="0" smtClean="0"/>
              <a:t>xtract</a:t>
            </a:r>
          </a:p>
          <a:p>
            <a:r>
              <a:rPr lang="en-IN" sz="800" dirty="0" smtClean="0"/>
              <a:t>category_list</a:t>
            </a:r>
            <a:endParaRPr lang="en-IN" sz="800" dirty="0"/>
          </a:p>
        </p:txBody>
      </p:sp>
      <p:sp>
        <p:nvSpPr>
          <p:cNvPr id="55" name="Flowchart: Process 54"/>
          <p:cNvSpPr/>
          <p:nvPr/>
        </p:nvSpPr>
        <p:spPr>
          <a:xfrm>
            <a:off x="9860931" y="2419367"/>
            <a:ext cx="1611465" cy="5945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9846035" y="2386055"/>
            <a:ext cx="16114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m</a:t>
            </a:r>
            <a:r>
              <a:rPr lang="en-IN" sz="1050" dirty="0" smtClean="0"/>
              <a:t>elt encoded data and rename column variable – mian_sector</a:t>
            </a:r>
            <a:endParaRPr lang="en-IN" sz="1100" dirty="0"/>
          </a:p>
        </p:txBody>
      </p:sp>
      <p:sp>
        <p:nvSpPr>
          <p:cNvPr id="58" name="Flowchart: Merge 57"/>
          <p:cNvSpPr/>
          <p:nvPr/>
        </p:nvSpPr>
        <p:spPr>
          <a:xfrm>
            <a:off x="9846035" y="3657610"/>
            <a:ext cx="1502793" cy="755364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9985234" y="3697364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m</a:t>
            </a:r>
            <a:r>
              <a:rPr lang="en-IN" sz="1000" dirty="0" smtClean="0"/>
              <a:t>erge category_list </a:t>
            </a:r>
          </a:p>
          <a:p>
            <a:r>
              <a:rPr lang="en-IN" sz="1000" dirty="0"/>
              <a:t>	</a:t>
            </a:r>
            <a:r>
              <a:rPr lang="en-IN" sz="1000" dirty="0" smtClean="0"/>
              <a:t>left join</a:t>
            </a:r>
            <a:endParaRPr lang="en-IN" sz="1000" dirty="0"/>
          </a:p>
        </p:txBody>
      </p:sp>
      <p:sp>
        <p:nvSpPr>
          <p:cNvPr id="60" name="Flowchart: Process 59"/>
          <p:cNvSpPr/>
          <p:nvPr/>
        </p:nvSpPr>
        <p:spPr>
          <a:xfrm>
            <a:off x="9794380" y="5041919"/>
            <a:ext cx="1615716" cy="7863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9851643" y="5141918"/>
            <a:ext cx="1512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Create D1 , D2 , D3 </a:t>
            </a:r>
          </a:p>
          <a:p>
            <a:r>
              <a:rPr lang="en-IN" sz="1000" dirty="0" smtClean="0"/>
              <a:t>data frames and plot graphs</a:t>
            </a:r>
            <a:endParaRPr lang="en-IN" sz="1000" dirty="0"/>
          </a:p>
        </p:txBody>
      </p:sp>
      <p:sp>
        <p:nvSpPr>
          <p:cNvPr id="63" name="Flowchart: Terminator 62"/>
          <p:cNvSpPr/>
          <p:nvPr/>
        </p:nvSpPr>
        <p:spPr>
          <a:xfrm>
            <a:off x="9907295" y="6114556"/>
            <a:ext cx="1401184" cy="49298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Arrow Connector 66"/>
          <p:cNvCxnSpPr>
            <a:stCxn id="12" idx="3"/>
          </p:cNvCxnSpPr>
          <p:nvPr/>
        </p:nvCxnSpPr>
        <p:spPr>
          <a:xfrm flipH="1">
            <a:off x="1720133" y="858749"/>
            <a:ext cx="33930" cy="516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21" idx="0"/>
          </p:cNvCxnSpPr>
          <p:nvPr/>
        </p:nvCxnSpPr>
        <p:spPr>
          <a:xfrm flipH="1">
            <a:off x="5196051" y="828276"/>
            <a:ext cx="25979" cy="4691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7" idx="2"/>
            <a:endCxn id="22" idx="1"/>
          </p:cNvCxnSpPr>
          <p:nvPr/>
        </p:nvCxnSpPr>
        <p:spPr>
          <a:xfrm rot="16200000" flipH="1">
            <a:off x="2123335" y="1274532"/>
            <a:ext cx="473100" cy="13590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768924" y="1787264"/>
            <a:ext cx="1381486" cy="411278"/>
          </a:xfrm>
          <a:prstGeom prst="bentConnector3">
            <a:avLst>
              <a:gd name="adj1" fmla="val -122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677738" y="950195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(encoded data)</a:t>
            </a:r>
            <a:endParaRPr lang="en-IN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5145705" y="919722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(encoded data)</a:t>
            </a:r>
            <a:endParaRPr lang="en-IN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4018801" y="2007059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(left on master_frame)</a:t>
            </a:r>
            <a:endParaRPr lang="en-IN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809754" y="19765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(right on master_frame)</a:t>
            </a:r>
            <a:endParaRPr lang="en-IN" sz="800" dirty="0"/>
          </a:p>
        </p:txBody>
      </p:sp>
      <p:cxnSp>
        <p:nvCxnSpPr>
          <p:cNvPr id="92" name="Straight Arrow Connector 91"/>
          <p:cNvCxnSpPr>
            <a:stCxn id="22" idx="2"/>
            <a:endCxn id="30" idx="0"/>
          </p:cNvCxnSpPr>
          <p:nvPr/>
        </p:nvCxnSpPr>
        <p:spPr>
          <a:xfrm>
            <a:off x="3415091" y="2568271"/>
            <a:ext cx="5979" cy="453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407905" y="2533156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(master_frame)</a:t>
            </a:r>
            <a:endParaRPr lang="en-IN" sz="800" dirty="0"/>
          </a:p>
        </p:txBody>
      </p:sp>
      <p:cxnSp>
        <p:nvCxnSpPr>
          <p:cNvPr id="95" name="Straight Arrow Connector 94"/>
          <p:cNvCxnSpPr>
            <a:stCxn id="30" idx="1"/>
            <a:endCxn id="32" idx="3"/>
          </p:cNvCxnSpPr>
          <p:nvPr/>
        </p:nvCxnSpPr>
        <p:spPr>
          <a:xfrm flipH="1" flipV="1">
            <a:off x="1669774" y="3506525"/>
            <a:ext cx="1176814" cy="79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167549" y="3073824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(Yes)</a:t>
            </a:r>
            <a:endParaRPr lang="en-IN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077120" y="3902059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(No)</a:t>
            </a:r>
            <a:endParaRPr lang="en-IN" sz="800" dirty="0"/>
          </a:p>
        </p:txBody>
      </p:sp>
      <p:cxnSp>
        <p:nvCxnSpPr>
          <p:cNvPr id="129" name="Elbow Connector 128"/>
          <p:cNvCxnSpPr>
            <a:stCxn id="32" idx="2"/>
            <a:endCxn id="35" idx="0"/>
          </p:cNvCxnSpPr>
          <p:nvPr/>
        </p:nvCxnSpPr>
        <p:spPr>
          <a:xfrm rot="16200000" flipH="1">
            <a:off x="1543626" y="3540710"/>
            <a:ext cx="589054" cy="114087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35" idx="1"/>
            <a:endCxn id="37" idx="0"/>
          </p:cNvCxnSpPr>
          <p:nvPr/>
        </p:nvCxnSpPr>
        <p:spPr>
          <a:xfrm rot="10800000" flipV="1">
            <a:off x="584585" y="4743596"/>
            <a:ext cx="662724" cy="38999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37" idx="2"/>
            <a:endCxn id="38" idx="2"/>
          </p:cNvCxnSpPr>
          <p:nvPr/>
        </p:nvCxnSpPr>
        <p:spPr>
          <a:xfrm rot="16200000" flipH="1">
            <a:off x="1031774" y="5186834"/>
            <a:ext cx="572472" cy="14668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327900" y="5372994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(Yes)</a:t>
            </a:r>
            <a:endParaRPr lang="en-IN" sz="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32973" y="4376347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(No)</a:t>
            </a:r>
            <a:endParaRPr lang="en-IN" sz="800" dirty="0"/>
          </a:p>
        </p:txBody>
      </p:sp>
      <p:cxnSp>
        <p:nvCxnSpPr>
          <p:cNvPr id="170" name="Straight Arrow Connector 169"/>
          <p:cNvCxnSpPr>
            <a:stCxn id="35" idx="2"/>
            <a:endCxn id="38" idx="0"/>
          </p:cNvCxnSpPr>
          <p:nvPr/>
        </p:nvCxnSpPr>
        <p:spPr>
          <a:xfrm>
            <a:off x="2408588" y="5081519"/>
            <a:ext cx="656" cy="80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38" idx="6"/>
            <a:endCxn id="39" idx="0"/>
          </p:cNvCxnSpPr>
          <p:nvPr/>
        </p:nvCxnSpPr>
        <p:spPr>
          <a:xfrm flipV="1">
            <a:off x="2767051" y="5398919"/>
            <a:ext cx="1653879" cy="807577"/>
          </a:xfrm>
          <a:prstGeom prst="bentConnector4">
            <a:avLst>
              <a:gd name="adj1" fmla="val 31010"/>
              <a:gd name="adj2" fmla="val 12830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43" idx="1"/>
          </p:cNvCxnSpPr>
          <p:nvPr/>
        </p:nvCxnSpPr>
        <p:spPr>
          <a:xfrm flipV="1">
            <a:off x="4778735" y="5787241"/>
            <a:ext cx="1375583" cy="30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43" idx="0"/>
            <a:endCxn id="45" idx="2"/>
          </p:cNvCxnSpPr>
          <p:nvPr/>
        </p:nvCxnSpPr>
        <p:spPr>
          <a:xfrm flipH="1" flipV="1">
            <a:off x="6714884" y="4775795"/>
            <a:ext cx="11925" cy="5992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6928" y="3743771"/>
            <a:ext cx="2634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/>
              <a:t>Group </a:t>
            </a:r>
            <a:r>
              <a:rPr lang="en-IN" sz="900" dirty="0"/>
              <a:t>by </a:t>
            </a:r>
            <a:r>
              <a:rPr lang="en-IN" sz="900" dirty="0" smtClean="0"/>
              <a:t>country_code and Sort by sum investment</a:t>
            </a:r>
            <a:endParaRPr lang="en-IN" sz="9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714888" y="5026742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(median</a:t>
            </a:r>
            <a:r>
              <a:rPr lang="en-IN" sz="800" dirty="0" smtClean="0"/>
              <a:t>)</a:t>
            </a:r>
            <a:endParaRPr lang="en-IN" sz="800" dirty="0"/>
          </a:p>
        </p:txBody>
      </p:sp>
      <p:cxnSp>
        <p:nvCxnSpPr>
          <p:cNvPr id="182" name="Elbow Connector 181"/>
          <p:cNvCxnSpPr>
            <a:stCxn id="47" idx="0"/>
            <a:endCxn id="50" idx="0"/>
          </p:cNvCxnSpPr>
          <p:nvPr/>
        </p:nvCxnSpPr>
        <p:spPr>
          <a:xfrm rot="5400000" flipH="1" flipV="1">
            <a:off x="7270899" y="1804349"/>
            <a:ext cx="498114" cy="1602202"/>
          </a:xfrm>
          <a:prstGeom prst="bentConnector3">
            <a:avLst>
              <a:gd name="adj1" fmla="val 14589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613159" y="5589734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dirty="0" smtClean="0"/>
              <a:t>Venture , angel , seed , private equity</a:t>
            </a:r>
            <a:endParaRPr lang="en-IN" sz="700" dirty="0"/>
          </a:p>
        </p:txBody>
      </p:sp>
      <p:sp>
        <p:nvSpPr>
          <p:cNvPr id="184" name="TextBox 183"/>
          <p:cNvSpPr txBox="1"/>
          <p:nvPr/>
        </p:nvSpPr>
        <p:spPr>
          <a:xfrm>
            <a:off x="7221087" y="1916372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/>
              <a:t>USA , GBR , IND</a:t>
            </a:r>
            <a:endParaRPr lang="en-IN" sz="900" dirty="0"/>
          </a:p>
        </p:txBody>
      </p:sp>
      <p:cxnSp>
        <p:nvCxnSpPr>
          <p:cNvPr id="196" name="Elbow Connector 195"/>
          <p:cNvCxnSpPr>
            <a:stCxn id="52" idx="2"/>
            <a:endCxn id="58" idx="0"/>
          </p:cNvCxnSpPr>
          <p:nvPr/>
        </p:nvCxnSpPr>
        <p:spPr>
          <a:xfrm rot="5400000" flipH="1" flipV="1">
            <a:off x="9062300" y="2887084"/>
            <a:ext cx="764606" cy="2305658"/>
          </a:xfrm>
          <a:prstGeom prst="bentConnector5">
            <a:avLst>
              <a:gd name="adj1" fmla="val -29898"/>
              <a:gd name="adj2" fmla="val 45506"/>
              <a:gd name="adj3" fmla="val 1298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8398585" y="4423065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(Primary Sector)</a:t>
            </a:r>
            <a:endParaRPr lang="en-IN" sz="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9341240" y="950195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(cleaning data)</a:t>
            </a:r>
            <a:endParaRPr lang="en-IN" sz="8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0609187" y="2115147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(cleaning data)</a:t>
            </a:r>
            <a:endParaRPr lang="en-IN" sz="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0888803" y="3984963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 smtClean="0"/>
              <a:t>(final data frame)</a:t>
            </a:r>
            <a:endParaRPr lang="en-IN" sz="800" dirty="0"/>
          </a:p>
        </p:txBody>
      </p:sp>
      <p:cxnSp>
        <p:nvCxnSpPr>
          <p:cNvPr id="213" name="Straight Arrow Connector 212"/>
          <p:cNvCxnSpPr>
            <a:stCxn id="58" idx="2"/>
          </p:cNvCxnSpPr>
          <p:nvPr/>
        </p:nvCxnSpPr>
        <p:spPr>
          <a:xfrm flipH="1">
            <a:off x="10597431" y="4412974"/>
            <a:ext cx="1" cy="610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60" idx="2"/>
            <a:endCxn id="63" idx="0"/>
          </p:cNvCxnSpPr>
          <p:nvPr/>
        </p:nvCxnSpPr>
        <p:spPr>
          <a:xfrm>
            <a:off x="10602238" y="5828309"/>
            <a:ext cx="5649" cy="286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endCxn id="35" idx="3"/>
          </p:cNvCxnSpPr>
          <p:nvPr/>
        </p:nvCxnSpPr>
        <p:spPr>
          <a:xfrm rot="5400000">
            <a:off x="3164175" y="3912218"/>
            <a:ext cx="1237069" cy="42568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45" idx="0"/>
            <a:endCxn id="47" idx="2"/>
          </p:cNvCxnSpPr>
          <p:nvPr/>
        </p:nvCxnSpPr>
        <p:spPr>
          <a:xfrm flipV="1">
            <a:off x="6714884" y="3619115"/>
            <a:ext cx="3971" cy="509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endCxn id="52" idx="0"/>
          </p:cNvCxnSpPr>
          <p:nvPr/>
        </p:nvCxnSpPr>
        <p:spPr>
          <a:xfrm>
            <a:off x="8291773" y="3099740"/>
            <a:ext cx="1" cy="4783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55" idx="2"/>
          </p:cNvCxnSpPr>
          <p:nvPr/>
        </p:nvCxnSpPr>
        <p:spPr>
          <a:xfrm>
            <a:off x="10666664" y="3013923"/>
            <a:ext cx="0" cy="643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42" idx="2"/>
            <a:endCxn id="57" idx="0"/>
          </p:cNvCxnSpPr>
          <p:nvPr/>
        </p:nvCxnSpPr>
        <p:spPr>
          <a:xfrm rot="16200000" flipH="1">
            <a:off x="9740814" y="1475101"/>
            <a:ext cx="572270" cy="12496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4" idx="3"/>
            <a:endCxn id="42" idx="0"/>
          </p:cNvCxnSpPr>
          <p:nvPr/>
        </p:nvCxnSpPr>
        <p:spPr>
          <a:xfrm flipH="1">
            <a:off x="9402130" y="812374"/>
            <a:ext cx="18028" cy="570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866692"/>
            <a:ext cx="11168742" cy="53324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 smtClean="0"/>
              <a:t>Data Model Analysis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200" dirty="0" smtClean="0"/>
              <a:t>Data Import – Import data from files.</a:t>
            </a:r>
          </a:p>
          <a:p>
            <a:r>
              <a:rPr lang="en-IN" sz="1200" dirty="0" smtClean="0"/>
              <a:t>Data cleaning – Removing or correcting dirty data. Handling of NA values.</a:t>
            </a:r>
          </a:p>
          <a:p>
            <a:r>
              <a:rPr lang="en-IN" sz="1200" dirty="0" smtClean="0"/>
              <a:t>Data Merging – Merge companies and investment round data to get fully readable dataset based on unique key.</a:t>
            </a:r>
          </a:p>
          <a:p>
            <a:r>
              <a:rPr lang="en-IN" sz="1200" dirty="0" smtClean="0"/>
              <a:t>Data Mapping – Mapping dataset for identifying sectors and investment preferences and also fine the mapping by mapping the primary sectors to nearest logical main sector.</a:t>
            </a:r>
          </a:p>
          <a:p>
            <a:r>
              <a:rPr lang="en-IN" sz="1200" dirty="0" smtClean="0"/>
              <a:t>Filtering – To identify preferred investment options for Funds to invest.</a:t>
            </a:r>
          </a:p>
          <a:p>
            <a:endParaRPr lang="en-IN" sz="1000" dirty="0"/>
          </a:p>
          <a:p>
            <a:pPr marL="0" indent="0">
              <a:buNone/>
            </a:pPr>
            <a:r>
              <a:rPr lang="en-IN" sz="1400" dirty="0" smtClean="0"/>
              <a:t>Model Objectives:</a:t>
            </a:r>
          </a:p>
          <a:p>
            <a:r>
              <a:rPr lang="en-IN" sz="1200" dirty="0" smtClean="0"/>
              <a:t>Investment type analysis : Ability to identify best suited categories for the investment.</a:t>
            </a:r>
          </a:p>
          <a:p>
            <a:r>
              <a:rPr lang="en-IN" sz="1200" dirty="0" smtClean="0"/>
              <a:t>Country Analysis: List out countries having most investment in the past.</a:t>
            </a:r>
          </a:p>
          <a:p>
            <a:r>
              <a:rPr lang="en-IN" sz="1200" dirty="0" smtClean="0"/>
              <a:t>Sector Analysis: Understanding the investment distribution among sectors.</a:t>
            </a:r>
            <a:endParaRPr lang="en-IN" sz="1200" dirty="0" smtClean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921" y="616227"/>
            <a:ext cx="10543429" cy="856138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Boxplot</a:t>
            </a:r>
            <a:r>
              <a:rPr lang="en-US" b="1" dirty="0" smtClean="0"/>
              <a:t> </a:t>
            </a:r>
            <a:r>
              <a:rPr lang="en-US" b="1" dirty="0"/>
              <a:t>of a variable across various funding categories</a:t>
            </a:r>
            <a:endParaRPr lang="en-IN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3" y="1439186"/>
            <a:ext cx="11361916" cy="471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00932" y="925626"/>
            <a:ext cx="11386268" cy="5432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96490" y="3045350"/>
            <a:ext cx="6011188" cy="1264257"/>
          </a:xfrm>
        </p:spPr>
        <p:txBody>
          <a:bodyPr>
            <a:noAutofit/>
          </a:bodyPr>
          <a:lstStyle/>
          <a:p>
            <a:r>
              <a:rPr lang="en-US" sz="2800" dirty="0"/>
              <a:t>Investment trend shows huge number of </a:t>
            </a:r>
            <a:r>
              <a:rPr lang="en-US" sz="2800" dirty="0" smtClean="0"/>
              <a:t>persons investing </a:t>
            </a:r>
            <a:r>
              <a:rPr lang="en-US" sz="2800" dirty="0"/>
              <a:t>in Venture funding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430814" cy="85613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+mj-lt"/>
              </a:rPr>
              <a:t>Boxplot of a raised USD amount across various 4 targeted categories</a:t>
            </a:r>
            <a:endParaRPr lang="en-US" sz="2400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6" y="1380026"/>
            <a:ext cx="8905460" cy="4750430"/>
          </a:xfr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Autofit/>
          </a:bodyPr>
          <a:lstStyle/>
          <a:p>
            <a:r>
              <a:rPr lang="en-US" sz="2800" b="1" dirty="0"/>
              <a:t>A plot showing the top 9 countries against the total amount of investments of funding type FT.</a:t>
            </a:r>
            <a:endParaRPr lang="en-IN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1796084"/>
            <a:ext cx="6169988" cy="434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Autofit/>
          </a:bodyPr>
          <a:lstStyle/>
          <a:p>
            <a:r>
              <a:rPr lang="en-US" sz="2800" dirty="0"/>
              <a:t>A plot showing the number of investments in the top 3 sectors of the top 3 countries on one chart</a:t>
            </a:r>
            <a:endParaRPr lang="en-IN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50" y="1727960"/>
            <a:ext cx="50292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585</Words>
  <Application>Microsoft Office PowerPoint</Application>
  <PresentationFormat>Custom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INVESTMENT ASSIGNMENT  SUBMISSION </vt:lpstr>
      <vt:lpstr>PowerPoint Presentation</vt:lpstr>
      <vt:lpstr>PowerPoint Presentation</vt:lpstr>
      <vt:lpstr>PowerPoint Presentation</vt:lpstr>
      <vt:lpstr>Boxplot of a variable across various funding categories</vt:lpstr>
      <vt:lpstr>Investment trend shows huge number of persons investing in Venture funding</vt:lpstr>
      <vt:lpstr>Boxplot of a raised USD amount across various 4 targeted categories</vt:lpstr>
      <vt:lpstr>A plot showing the top 9 countries against the total amount of investments of funding type FT.</vt:lpstr>
      <vt:lpstr>A plot showing the number of investments in the top 3 sectors of the top 3 countries on one chart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hp</cp:lastModifiedBy>
  <cp:revision>137</cp:revision>
  <dcterms:created xsi:type="dcterms:W3CDTF">2016-06-09T08:16:28Z</dcterms:created>
  <dcterms:modified xsi:type="dcterms:W3CDTF">2021-04-27T04:04:30Z</dcterms:modified>
</cp:coreProperties>
</file>