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2" r:id="rId1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CC4C6-0BB4-46A1-8138-520DDF55AFC7}" type="datetimeFigureOut">
              <a:rPr lang="pt-PT" smtClean="0"/>
              <a:t>15-01-2020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0B51B-B306-4AAB-A117-E43BC9132B4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0324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96AEA-FF59-4653-9425-56B6E0745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FFE948-0788-4F84-89FE-AB7738451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1C835-2663-461D-971A-B296F32D8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DCC6-67B7-492C-BB63-3902037B82F3}" type="datetime1">
              <a:rPr lang="pt-PT" smtClean="0"/>
              <a:t>15-01-2020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F4481-77EB-4C54-927C-2FECD30E9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FB83F-7FDE-4947-805D-E8A903B23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63C2-C98D-4865-981F-28C44AC4791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2243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81A95-6EFC-49CE-B339-A2C85691B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1160F3-3AE2-40FA-A57F-BD08C0F34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86C09-5F74-4AD8-953F-23A219B31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F34A-FED4-4602-B963-C2563FD2B001}" type="datetime1">
              <a:rPr lang="pt-PT" smtClean="0"/>
              <a:t>15-01-2020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9E0B5-B324-42AF-984A-DFFC519F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D52D1-C3FC-4304-9287-EF965A05A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63C2-C98D-4865-981F-28C44AC4791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44742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D58870-8295-4596-BC1C-97BACD3FBC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5B1385-1A8B-45FB-9611-1301B34CF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2EBC9-1C28-4DE7-86AD-8AB4952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D7869-F382-4CF0-8C00-353010F281D8}" type="datetime1">
              <a:rPr lang="pt-PT" smtClean="0"/>
              <a:t>15-01-2020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92DA3-95DF-4452-AB0C-54236E7CD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5A0D4-19A6-4E9E-85E3-B49158399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63C2-C98D-4865-981F-28C44AC4791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5320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DCE7A-B00E-4122-9913-A99CF7D5A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D7636-4A3F-4B95-933E-3F5F914B6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889CB-AC44-444A-94EA-B33009B6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F786-D29A-4DD6-AF2E-BC2E28A9C063}" type="datetime1">
              <a:rPr lang="pt-PT" smtClean="0"/>
              <a:t>15-01-2020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F96D6-8774-45F2-8902-FFF6611F7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25025-A52C-48E2-9F02-29E70E082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63C2-C98D-4865-981F-28C44AC4791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15985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C531E-2DD8-4229-9293-5CEC653C6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0C928-79E4-46D1-89A1-FC8137EFB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3F142-DD97-4425-8A88-DCA6EC428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BE0C-6A76-4D47-A041-88867AE54D42}" type="datetime1">
              <a:rPr lang="pt-PT" smtClean="0"/>
              <a:t>15-01-2020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DA20B-7BEF-4996-9924-11387B557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ED351-8E09-478C-AC71-27262FC6C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63C2-C98D-4865-981F-28C44AC4791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1853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53A46-EC02-4915-851F-A083EDD12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A66B3-6375-4EED-AF4C-37967FDC54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6BED6-6F44-4443-AFA0-E5C750983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3E974-6600-49D7-83A4-7E41D3BEE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0227E-54A4-4D11-971E-97FA5FC67BB3}" type="datetime1">
              <a:rPr lang="pt-PT" smtClean="0"/>
              <a:t>15-01-2020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7E50F-270B-49F7-B83C-09921DA1D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3F966-C62A-489B-9E5D-BCB983E2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63C2-C98D-4865-981F-28C44AC4791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23034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470C0-419F-4896-831A-801636265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A1089-B7BE-499D-8C20-658ABFD91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0ADDA-F3DB-41B5-B0E7-EFE501BFA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C47B3-001A-401D-9016-42B4860E9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397EFA-76E0-4C25-B4C1-A42C247DD0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EDCCB3-F288-4FAD-968A-39DA32B3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26B8B-4F8D-4992-A4B2-F3F98195CBB7}" type="datetime1">
              <a:rPr lang="pt-PT" smtClean="0"/>
              <a:t>15-01-2020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4584C6-6355-4243-9022-FBEC539C6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F31056-B693-4F56-80DE-31E7FDB5F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63C2-C98D-4865-981F-28C44AC4791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8361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84410-EEBE-4863-8602-621342BCA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B742FE-1A41-408A-BCE8-DE7334B22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22C11-14B0-4D52-98A3-5819B404C1A0}" type="datetime1">
              <a:rPr lang="pt-PT" smtClean="0"/>
              <a:t>15-01-2020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3AF3BA-B538-4D9E-ADA8-9304BF75E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2924BE-54F0-4961-A7EF-D52EBAFDA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63C2-C98D-4865-981F-28C44AC4791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695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836DA9-82C5-40D1-9963-29F527CAC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F1BA1-D2ED-473B-90CD-693D606E05D5}" type="datetime1">
              <a:rPr lang="pt-PT" smtClean="0"/>
              <a:t>15-01-2020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76B74B-DE97-4897-9545-876920B84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8912D-16D0-4687-969F-AC9B8F4DB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63C2-C98D-4865-981F-28C44AC4791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311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16D0B-59AF-4E38-8D3B-F9D8427D3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C4150-1BCF-4280-A8EA-826C62C06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235D6-BEA7-40C8-8E9A-0CBF601E4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37493-82C4-4970-81A2-67316E1EA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C689-F997-4938-BB4F-D046C4F15D08}" type="datetime1">
              <a:rPr lang="pt-PT" smtClean="0"/>
              <a:t>15-01-2020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44399-4ED6-412D-9D1A-1392922F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0B7A1-253E-4D2C-AAB0-F0FDC3771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63C2-C98D-4865-981F-28C44AC4791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71387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6362D-DA9D-4039-85E2-7755131CF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DE6185-92F7-4877-9D8D-05CE871CC7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650434-04D2-4112-80FC-E0625B31B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4550B-3F0E-4363-B23F-4EA226482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6CC8-3AC5-4BF9-890F-E7E836473A67}" type="datetime1">
              <a:rPr lang="pt-PT" smtClean="0"/>
              <a:t>15-01-2020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FACE8-56A5-4001-93CB-431E45459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47567-177F-4C1B-8990-DE73DDF92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63C2-C98D-4865-981F-28C44AC4791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7394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C2D105-2B29-4A4D-8A0D-F81DAB2E6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56E43-4B8B-4A9E-BE40-013419148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DE7FD-778E-4CE5-AF5D-DC80CB9A9B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6E533-9912-4A22-B514-8CAB0611FC20}" type="datetime1">
              <a:rPr lang="pt-PT" smtClean="0"/>
              <a:t>15-01-2020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EE060-673E-4CDD-817A-979ADEEB7C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00A52-66DF-434D-B568-3047E13AC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D63C2-C98D-4865-981F-28C44AC4791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392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https://cdn.discordapp.com/attachments/657702708890828804/662724767006064693/unknown.png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https://cdn.discordapp.com/attachments/657702708890828804/662725075992182784/unknown.png" TargetMode="Externa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50499-AC78-4964-B60C-F73D409CC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7735" y="596398"/>
            <a:ext cx="9236529" cy="1477329"/>
          </a:xfrm>
        </p:spPr>
        <p:txBody>
          <a:bodyPr>
            <a:noAutofit/>
          </a:bodyPr>
          <a:lstStyle/>
          <a:p>
            <a:r>
              <a:rPr lang="pt-PT" sz="8800" dirty="0">
                <a:solidFill>
                  <a:schemeClr val="accent2">
                    <a:lumMod val="75000"/>
                  </a:schemeClr>
                </a:solidFill>
                <a:cs typeface="Aharoni" panose="02010803020104030203" pitchFamily="2" charset="-79"/>
              </a:rPr>
              <a:t>Clínica Pé de Atleta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E99789-5965-43F4-AFAB-6A60ECEBF2F1}"/>
              </a:ext>
            </a:extLst>
          </p:cNvPr>
          <p:cNvSpPr/>
          <p:nvPr/>
        </p:nvSpPr>
        <p:spPr>
          <a:xfrm>
            <a:off x="381000" y="391886"/>
            <a:ext cx="11430000" cy="6074228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3D3C47-7BB2-49D5-A333-1DF5FAE42BD4}"/>
              </a:ext>
            </a:extLst>
          </p:cNvPr>
          <p:cNvSpPr txBox="1"/>
          <p:nvPr/>
        </p:nvSpPr>
        <p:spPr>
          <a:xfrm>
            <a:off x="381000" y="6042921"/>
            <a:ext cx="1044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GRUPO 12 :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Filipa Santos (A83631) </a:t>
            </a:r>
            <a:r>
              <a:rPr lang="pt-PT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|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 Hugo Cardoso (A85006) </a:t>
            </a:r>
            <a:r>
              <a:rPr lang="pt-PT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|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 João Costa (A84775) </a:t>
            </a:r>
            <a:r>
              <a:rPr lang="pt-PT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|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 Válter Carvalho (A84664)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DBA149-DB9B-4A6C-8811-A70E64AAF567}"/>
              </a:ext>
            </a:extLst>
          </p:cNvPr>
          <p:cNvSpPr txBox="1"/>
          <p:nvPr/>
        </p:nvSpPr>
        <p:spPr>
          <a:xfrm>
            <a:off x="3102427" y="1812116"/>
            <a:ext cx="5987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Unidade Curricular de Bases de Dados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5E2953F-512A-45CF-B9EA-25AD8AEFA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257" y="4503241"/>
            <a:ext cx="889643" cy="8896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AEB9A0-8A6F-4B1F-96F5-8C00C9E9D4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57" b="35703"/>
          <a:stretch/>
        </p:blipFill>
        <p:spPr>
          <a:xfrm>
            <a:off x="10825843" y="5458200"/>
            <a:ext cx="889644" cy="872408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E3F0B4E-A845-4885-8626-E59C6172A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63C2-C98D-4865-981F-28C44AC47913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76193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C91E6-B092-41EB-9619-2CD44424B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113"/>
            <a:ext cx="10515600" cy="1325563"/>
          </a:xfrm>
        </p:spPr>
        <p:txBody>
          <a:bodyPr/>
          <a:lstStyle/>
          <a:p>
            <a:pPr algn="ctr"/>
            <a:r>
              <a:rPr lang="pt-PT" u="sng" dirty="0">
                <a:solidFill>
                  <a:schemeClr val="accent2">
                    <a:lumMod val="75000"/>
                  </a:schemeClr>
                </a:solidFill>
              </a:rPr>
              <a:t>Procedimentos dos requisitos</a:t>
            </a:r>
          </a:p>
        </p:txBody>
      </p:sp>
      <p:pic>
        <p:nvPicPr>
          <p:cNvPr id="5122" name="Imagem 1">
            <a:extLst>
              <a:ext uri="{FF2B5EF4-FFF2-40B4-BE49-F238E27FC236}">
                <a16:creationId xmlns:a16="http://schemas.microsoft.com/office/drawing/2014/main" id="{071AFD52-327E-4F59-89C3-940626C83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25" y="1847752"/>
            <a:ext cx="5474301" cy="2251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4E63E6-F8D1-4971-B19B-AB64F42DCF4D}"/>
              </a:ext>
            </a:extLst>
          </p:cNvPr>
          <p:cNvSpPr txBox="1"/>
          <p:nvPr/>
        </p:nvSpPr>
        <p:spPr>
          <a:xfrm>
            <a:off x="746925" y="1478420"/>
            <a:ext cx="484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i="1" dirty="0">
                <a:latin typeface="+mj-lt"/>
              </a:rPr>
              <a:t>Atletas numa prova:</a:t>
            </a:r>
          </a:p>
        </p:txBody>
      </p:sp>
      <p:pic>
        <p:nvPicPr>
          <p:cNvPr id="5123" name="Imagem 1">
            <a:extLst>
              <a:ext uri="{FF2B5EF4-FFF2-40B4-BE49-F238E27FC236}">
                <a16:creationId xmlns:a16="http://schemas.microsoft.com/office/drawing/2014/main" id="{A5445555-E613-49A4-A3F8-DEBABDB25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087" y="4405025"/>
            <a:ext cx="5975005" cy="1440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EA4A33-703B-42E9-8CD7-2DFCB762BA62}"/>
              </a:ext>
            </a:extLst>
          </p:cNvPr>
          <p:cNvSpPr txBox="1"/>
          <p:nvPr/>
        </p:nvSpPr>
        <p:spPr>
          <a:xfrm>
            <a:off x="5654100" y="4019364"/>
            <a:ext cx="538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i="1" dirty="0">
                <a:latin typeface="+mj-lt"/>
              </a:rPr>
              <a:t>Historial de multas de um certo atleta: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02022A-D465-4B3D-93D1-D55560DF7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63C2-C98D-4865-981F-28C44AC47913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4592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FB22C-CE6B-48A2-9C61-93383A70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48"/>
            <a:ext cx="10515600" cy="1325563"/>
          </a:xfrm>
        </p:spPr>
        <p:txBody>
          <a:bodyPr/>
          <a:lstStyle/>
          <a:p>
            <a:pPr algn="ctr"/>
            <a:r>
              <a:rPr lang="pt-PT" u="sng" dirty="0">
                <a:solidFill>
                  <a:schemeClr val="accent2">
                    <a:lumMod val="75000"/>
                  </a:schemeClr>
                </a:solidFill>
              </a:rPr>
              <a:t>Procedimentos de funcionalidades</a:t>
            </a:r>
          </a:p>
        </p:txBody>
      </p:sp>
      <p:pic>
        <p:nvPicPr>
          <p:cNvPr id="6146" name="Imagem 1">
            <a:extLst>
              <a:ext uri="{FF2B5EF4-FFF2-40B4-BE49-F238E27FC236}">
                <a16:creationId xmlns:a16="http://schemas.microsoft.com/office/drawing/2014/main" id="{584D14E6-D54A-490D-86BE-1FB7F0861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31" y="1962046"/>
            <a:ext cx="5457825" cy="227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774EEB-017F-4D3B-A5C8-7198DECADB99}"/>
              </a:ext>
            </a:extLst>
          </p:cNvPr>
          <p:cNvSpPr txBox="1"/>
          <p:nvPr/>
        </p:nvSpPr>
        <p:spPr>
          <a:xfrm>
            <a:off x="777931" y="1592714"/>
            <a:ext cx="597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i="1" dirty="0"/>
              <a:t>Inscrever-se numa prova:</a:t>
            </a:r>
          </a:p>
        </p:txBody>
      </p:sp>
      <p:pic>
        <p:nvPicPr>
          <p:cNvPr id="6147" name="Imagem 1">
            <a:extLst>
              <a:ext uri="{FF2B5EF4-FFF2-40B4-BE49-F238E27FC236}">
                <a16:creationId xmlns:a16="http://schemas.microsoft.com/office/drawing/2014/main" id="{C6C389BB-ABD7-4116-8D75-E2EDBB04A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756" y="4399305"/>
            <a:ext cx="5399087" cy="173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422F93-8F9A-4086-BD96-30C8916F5AB9}"/>
              </a:ext>
            </a:extLst>
          </p:cNvPr>
          <p:cNvSpPr txBox="1"/>
          <p:nvPr/>
        </p:nvSpPr>
        <p:spPr>
          <a:xfrm>
            <a:off x="6175884" y="4021592"/>
            <a:ext cx="5335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i="1" dirty="0">
                <a:latin typeface="+mj-lt"/>
              </a:rPr>
              <a:t>Atualizar uma multa após pagamento: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DA2E64-3271-4065-8402-C81CC7038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63C2-C98D-4865-981F-28C44AC47913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5670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FBC73-E015-4045-AAF2-D45E847A6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2"/>
            <a:ext cx="10515600" cy="1325563"/>
          </a:xfrm>
        </p:spPr>
        <p:txBody>
          <a:bodyPr/>
          <a:lstStyle/>
          <a:p>
            <a:pPr algn="ctr"/>
            <a:r>
              <a:rPr lang="pt-PT" u="sng" dirty="0">
                <a:solidFill>
                  <a:schemeClr val="accent2">
                    <a:lumMod val="75000"/>
                  </a:schemeClr>
                </a:solidFill>
              </a:rPr>
              <a:t>Transações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5AFFBAF-E350-440F-92B5-B7FE7AB07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322" y="1834689"/>
            <a:ext cx="5391150" cy="479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90FF73-69B0-49AE-94AB-0F48DEED639A}"/>
              </a:ext>
            </a:extLst>
          </p:cNvPr>
          <p:cNvSpPr txBox="1"/>
          <p:nvPr/>
        </p:nvSpPr>
        <p:spPr>
          <a:xfrm>
            <a:off x="4029406" y="1465357"/>
            <a:ext cx="543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i="1" dirty="0">
                <a:latin typeface="+mj-lt"/>
              </a:rPr>
              <a:t>Marcar um teste: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7626AB-6FF8-4A97-A67B-F9EA366D5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63C2-C98D-4865-981F-28C44AC47913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4450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0BCF0-95E4-4D1D-9C4D-230F44FDD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pt-PT" u="sng" dirty="0">
                <a:solidFill>
                  <a:schemeClr val="accent2">
                    <a:lumMod val="75000"/>
                  </a:schemeClr>
                </a:solidFill>
              </a:rPr>
              <a:t>Vistas de Utilização</a:t>
            </a:r>
          </a:p>
        </p:txBody>
      </p:sp>
      <p:pic>
        <p:nvPicPr>
          <p:cNvPr id="8194" name="Imagem 1">
            <a:extLst>
              <a:ext uri="{FF2B5EF4-FFF2-40B4-BE49-F238E27FC236}">
                <a16:creationId xmlns:a16="http://schemas.microsoft.com/office/drawing/2014/main" id="{6A3FAA8F-05B0-48A6-97BC-C0571755C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71" y="2308869"/>
            <a:ext cx="7165062" cy="1120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Imagem 1">
            <a:extLst>
              <a:ext uri="{FF2B5EF4-FFF2-40B4-BE49-F238E27FC236}">
                <a16:creationId xmlns:a16="http://schemas.microsoft.com/office/drawing/2014/main" id="{4FFCFF74-6BD4-4831-A2F9-FC43C1110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519" y="4469206"/>
            <a:ext cx="7236806" cy="10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C218AB-8B0A-475F-8C4A-0366FB5EDB40}"/>
              </a:ext>
            </a:extLst>
          </p:cNvPr>
          <p:cNvSpPr txBox="1"/>
          <p:nvPr/>
        </p:nvSpPr>
        <p:spPr>
          <a:xfrm>
            <a:off x="811487" y="1943103"/>
            <a:ext cx="5687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i="1" dirty="0">
                <a:latin typeface="+mj-lt"/>
              </a:rPr>
              <a:t>Multas a pagar pelos atletas: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2F13E1-EB33-4012-98AD-BDA132E747FC}"/>
              </a:ext>
            </a:extLst>
          </p:cNvPr>
          <p:cNvSpPr txBox="1"/>
          <p:nvPr/>
        </p:nvSpPr>
        <p:spPr>
          <a:xfrm>
            <a:off x="4506861" y="4132532"/>
            <a:ext cx="5687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i="1" dirty="0">
                <a:latin typeface="+mj-lt"/>
              </a:rPr>
              <a:t>Provas ganhas por nacionalidade dos atletas: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A65EE8-A310-4EB5-80C6-66890158B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63C2-C98D-4865-981F-28C44AC47913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6870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876DE-C893-4821-9973-294213BC5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pt-PT" u="sng" dirty="0" err="1">
                <a:solidFill>
                  <a:schemeClr val="accent2">
                    <a:lumMod val="75000"/>
                  </a:schemeClr>
                </a:solidFill>
              </a:rPr>
              <a:t>Triggers</a:t>
            </a:r>
            <a:endParaRPr lang="pt-PT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218" name="Imagem 1">
            <a:extLst>
              <a:ext uri="{FF2B5EF4-FFF2-40B4-BE49-F238E27FC236}">
                <a16:creationId xmlns:a16="http://schemas.microsoft.com/office/drawing/2014/main" id="{49BCC2F3-AFB0-4A37-840C-EF420DBBA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168" y="2397557"/>
            <a:ext cx="8377086" cy="2062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061D1F-DDF5-4611-ACEB-B9ADFF8C9815}"/>
              </a:ext>
            </a:extLst>
          </p:cNvPr>
          <p:cNvSpPr txBox="1"/>
          <p:nvPr/>
        </p:nvSpPr>
        <p:spPr>
          <a:xfrm>
            <a:off x="2150932" y="2028225"/>
            <a:ext cx="5536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i="1" dirty="0">
                <a:latin typeface="+mj-lt"/>
              </a:rPr>
              <a:t>Adicionar uma multa: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95C294-C9F6-4311-BFE1-C3AA7A02F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63C2-C98D-4865-981F-28C44AC47913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0723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D19E3-0E01-4049-B25A-54E6DBAE5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pt-PT" u="sng" dirty="0">
                <a:solidFill>
                  <a:schemeClr val="accent2">
                    <a:lumMod val="75000"/>
                  </a:schemeClr>
                </a:solidFill>
              </a:rPr>
              <a:t>Níveis de autorização</a:t>
            </a:r>
          </a:p>
        </p:txBody>
      </p:sp>
      <p:pic>
        <p:nvPicPr>
          <p:cNvPr id="10242" name="Imagem 1">
            <a:extLst>
              <a:ext uri="{FF2B5EF4-FFF2-40B4-BE49-F238E27FC236}">
                <a16:creationId xmlns:a16="http://schemas.microsoft.com/office/drawing/2014/main" id="{743335EB-77BA-464F-9414-F08A76E2F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162" y="1454150"/>
            <a:ext cx="4511675" cy="477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FBABCB-EDF2-4948-88CA-628E5C9A5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63C2-C98D-4865-981F-28C44AC47913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0972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20099-84EC-470A-A48A-09DD0C6A5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pt-PT" u="sng" dirty="0">
                <a:solidFill>
                  <a:schemeClr val="accent2">
                    <a:lumMod val="75000"/>
                  </a:schemeClr>
                </a:solidFill>
              </a:rPr>
              <a:t>Grafo de sistema em Neo4j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E79B7C-5739-4C8D-8A54-D9C274FC7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030" y="1646640"/>
            <a:ext cx="7113939" cy="408468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26094E-C455-42D3-B610-040913E26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63C2-C98D-4865-981F-28C44AC47913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5669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E73B3-5A54-4613-A7E2-F6B85ABC5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pt-PT" u="sng" dirty="0">
                <a:solidFill>
                  <a:schemeClr val="accent2">
                    <a:lumMod val="75000"/>
                  </a:schemeClr>
                </a:solidFill>
              </a:rPr>
              <a:t>Migração para Neo4j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811ECB-F3D5-4C49-9565-58D19984937F}"/>
              </a:ext>
            </a:extLst>
          </p:cNvPr>
          <p:cNvSpPr txBox="1"/>
          <p:nvPr/>
        </p:nvSpPr>
        <p:spPr>
          <a:xfrm>
            <a:off x="5690960" y="1523838"/>
            <a:ext cx="5100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i="1" dirty="0">
                <a:latin typeface="+mj-lt"/>
              </a:rPr>
              <a:t>Criação dos nodos: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D09DB6-AC24-4D1B-9B88-6ED98F07B660}"/>
              </a:ext>
            </a:extLst>
          </p:cNvPr>
          <p:cNvSpPr txBox="1"/>
          <p:nvPr/>
        </p:nvSpPr>
        <p:spPr>
          <a:xfrm>
            <a:off x="5775599" y="4329423"/>
            <a:ext cx="372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i="1" dirty="0">
                <a:latin typeface="+mj-lt"/>
              </a:rPr>
              <a:t>Criação dos relacionamentos: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040626-F9F0-4C40-8E33-B0D5C2EF0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798" y="2206585"/>
            <a:ext cx="2724150" cy="2762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A03274-A87F-40AB-97D7-AC3E89E7C69C}"/>
              </a:ext>
            </a:extLst>
          </p:cNvPr>
          <p:cNvSpPr txBox="1"/>
          <p:nvPr/>
        </p:nvSpPr>
        <p:spPr>
          <a:xfrm>
            <a:off x="1322469" y="1847807"/>
            <a:ext cx="298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i="1" dirty="0">
                <a:latin typeface="+mj-lt"/>
              </a:rPr>
              <a:t>Ficheiros CSV: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82808310-8544-41B9-A9C3-3163BCF26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652" y="1847807"/>
            <a:ext cx="5831985" cy="205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>
            <a:extLst>
              <a:ext uri="{FF2B5EF4-FFF2-40B4-BE49-F238E27FC236}">
                <a16:creationId xmlns:a16="http://schemas.microsoft.com/office/drawing/2014/main" id="{030F646E-4A6F-4A0D-82CB-D00B813DA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778" y="4694956"/>
            <a:ext cx="5157313" cy="1199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36C557-E3A4-4950-BF52-BD9C6BB53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63C2-C98D-4865-981F-28C44AC47913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2359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D0DC4-CA80-4C29-9F08-93112145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329"/>
            <a:ext cx="10515600" cy="1325563"/>
          </a:xfrm>
        </p:spPr>
        <p:txBody>
          <a:bodyPr/>
          <a:lstStyle/>
          <a:p>
            <a:pPr algn="ctr"/>
            <a:r>
              <a:rPr lang="pt-PT" u="sng" dirty="0">
                <a:solidFill>
                  <a:schemeClr val="accent2">
                    <a:lumMod val="75000"/>
                  </a:schemeClr>
                </a:solidFill>
              </a:rPr>
              <a:t>Queries dos requisitos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90CDCBFE-F4B7-49BC-B170-196733BB3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9" t="8540" r="15602" b="18607"/>
          <a:stretch>
            <a:fillRect/>
          </a:stretch>
        </p:blipFill>
        <p:spPr bwMode="auto">
          <a:xfrm>
            <a:off x="629728" y="2064796"/>
            <a:ext cx="5549018" cy="1364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>
            <a:extLst>
              <a:ext uri="{FF2B5EF4-FFF2-40B4-BE49-F238E27FC236}">
                <a16:creationId xmlns:a16="http://schemas.microsoft.com/office/drawing/2014/main" id="{743286FC-3DCC-4C37-B7FA-A76585108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9" t="6497" r="7655" b="5597"/>
          <a:stretch>
            <a:fillRect/>
          </a:stretch>
        </p:blipFill>
        <p:spPr bwMode="auto">
          <a:xfrm>
            <a:off x="4914899" y="4249081"/>
            <a:ext cx="6988627" cy="1230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9DAC85-272D-4C50-BF9D-E756DB7F5465}"/>
              </a:ext>
            </a:extLst>
          </p:cNvPr>
          <p:cNvSpPr txBox="1"/>
          <p:nvPr/>
        </p:nvSpPr>
        <p:spPr>
          <a:xfrm>
            <a:off x="629728" y="1690688"/>
            <a:ext cx="4392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i="1" dirty="0">
                <a:latin typeface="+mj-lt"/>
              </a:rPr>
              <a:t>Top 3 atletas que ganharam mais provas: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2207CF-C210-4177-892E-98FA1E031540}"/>
              </a:ext>
            </a:extLst>
          </p:cNvPr>
          <p:cNvSpPr txBox="1"/>
          <p:nvPr/>
        </p:nvSpPr>
        <p:spPr>
          <a:xfrm>
            <a:off x="4865913" y="3832634"/>
            <a:ext cx="5338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i="1" dirty="0">
                <a:latin typeface="+mj-lt"/>
              </a:rPr>
              <a:t>Top 3 médicos que deram mais consultas: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68D7C8-BBFB-4B81-9D05-6A54484C4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63C2-C98D-4865-981F-28C44AC47913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9878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5D667-5769-4C35-A5E8-43CA0E62D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6092" y="0"/>
            <a:ext cx="5099816" cy="1325563"/>
          </a:xfrm>
        </p:spPr>
        <p:txBody>
          <a:bodyPr/>
          <a:lstStyle/>
          <a:p>
            <a:pPr algn="ctr"/>
            <a:r>
              <a:rPr lang="pt-PT" u="sng" dirty="0">
                <a:solidFill>
                  <a:schemeClr val="accent2">
                    <a:lumMod val="75000"/>
                  </a:schemeClr>
                </a:solidFill>
              </a:rPr>
              <a:t>Requisitos levantados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F7B8B3-41A2-4746-9103-DDA9D5B7E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54" y="1874442"/>
            <a:ext cx="4943475" cy="1781175"/>
          </a:xfrm>
          <a:prstGeom prst="rect">
            <a:avLst/>
          </a:prstGeom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4B9517-B050-44AD-9451-516983975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556" y="1874442"/>
            <a:ext cx="4720743" cy="3677952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EF9779-7721-4A4E-9ECB-167CD85612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354" y="3847419"/>
            <a:ext cx="5495925" cy="1704975"/>
          </a:xfrm>
          <a:prstGeom prst="rect">
            <a:avLst/>
          </a:prstGeom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E5A156-24BE-4AD9-A2EE-5D7A1F014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63C2-C98D-4865-981F-28C44AC47913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20098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253A7-D1B5-4694-B748-FD5B75E51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7852" y="0"/>
            <a:ext cx="5416296" cy="1325563"/>
          </a:xfrm>
        </p:spPr>
        <p:txBody>
          <a:bodyPr/>
          <a:lstStyle/>
          <a:p>
            <a:r>
              <a:rPr lang="pt-PT" u="sng" dirty="0">
                <a:solidFill>
                  <a:schemeClr val="accent2">
                    <a:lumMod val="75000"/>
                  </a:schemeClr>
                </a:solidFill>
              </a:rPr>
              <a:t>Modelação Conceptual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0B4DAFD-A8A8-4AC8-9FEE-DB1300B81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506137"/>
              </p:ext>
            </p:extLst>
          </p:nvPr>
        </p:nvGraphicFramePr>
        <p:xfrm>
          <a:off x="598821" y="2472562"/>
          <a:ext cx="4968240" cy="22873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6325">
                  <a:extLst>
                    <a:ext uri="{9D8B030D-6E8A-4147-A177-3AD203B41FA5}">
                      <a16:colId xmlns:a16="http://schemas.microsoft.com/office/drawing/2014/main" val="2375292100"/>
                    </a:ext>
                  </a:extLst>
                </a:gridCol>
                <a:gridCol w="2162175">
                  <a:extLst>
                    <a:ext uri="{9D8B030D-6E8A-4147-A177-3AD203B41FA5}">
                      <a16:colId xmlns:a16="http://schemas.microsoft.com/office/drawing/2014/main" val="2683305691"/>
                    </a:ext>
                  </a:extLst>
                </a:gridCol>
                <a:gridCol w="1729740">
                  <a:extLst>
                    <a:ext uri="{9D8B030D-6E8A-4147-A177-3AD203B41FA5}">
                      <a16:colId xmlns:a16="http://schemas.microsoft.com/office/drawing/2014/main" val="2234020515"/>
                    </a:ext>
                  </a:extLst>
                </a:gridCol>
              </a:tblGrid>
              <a:tr h="2520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Entidade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Descrição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Informação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00822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000" dirty="0">
                          <a:effectLst/>
                        </a:rPr>
                        <a:t>Atleta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000" dirty="0">
                          <a:effectLst/>
                        </a:rPr>
                        <a:t>Clientes da clínica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Nome, idade, género, data de nascimento, nacionalidade e morada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9937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000" dirty="0">
                          <a:effectLst/>
                        </a:rPr>
                        <a:t>Modalidade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Variante do desporto praticada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000" dirty="0">
                          <a:effectLst/>
                        </a:rPr>
                        <a:t>Designação e género de quem a pratica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956064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Categoria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Variante da modalidade praticada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Designação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83045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Prova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000" dirty="0">
                          <a:effectLst/>
                        </a:rPr>
                        <a:t>Competição disputada pelos atletas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000" dirty="0">
                          <a:effectLst/>
                        </a:rPr>
                        <a:t>Nome, data, </a:t>
                      </a:r>
                      <a:r>
                        <a:rPr lang="pt-PT" sz="1000" dirty="0" err="1">
                          <a:effectLst/>
                        </a:rPr>
                        <a:t>flag</a:t>
                      </a:r>
                      <a:r>
                        <a:rPr lang="pt-PT" sz="1000" dirty="0">
                          <a:effectLst/>
                        </a:rPr>
                        <a:t> e vencedores (pódio)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574918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Teste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Exame feito a um atleta para testar a condição física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000" dirty="0">
                          <a:effectLst/>
                        </a:rPr>
                        <a:t>Nome do médico, data, </a:t>
                      </a:r>
                      <a:r>
                        <a:rPr lang="pt-PT" sz="1000" dirty="0" err="1">
                          <a:effectLst/>
                        </a:rPr>
                        <a:t>flag</a:t>
                      </a:r>
                      <a:r>
                        <a:rPr lang="pt-PT" sz="1000" dirty="0">
                          <a:effectLst/>
                        </a:rPr>
                        <a:t> e preço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69055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Multa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000" dirty="0">
                          <a:effectLst/>
                        </a:rPr>
                        <a:t>Coima a pagar em caso de falta de comparecência a um teste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000" dirty="0">
                          <a:effectLst/>
                        </a:rPr>
                        <a:t>Valor e </a:t>
                      </a:r>
                      <a:r>
                        <a:rPr lang="pt-PT" sz="1000" dirty="0" err="1">
                          <a:effectLst/>
                        </a:rPr>
                        <a:t>flag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4225266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E40FC5E-6B3B-4D56-B6E8-E0701D4BC3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673404"/>
              </p:ext>
            </p:extLst>
          </p:nvPr>
        </p:nvGraphicFramePr>
        <p:xfrm>
          <a:off x="6574774" y="2052510"/>
          <a:ext cx="5018405" cy="15637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8695">
                  <a:extLst>
                    <a:ext uri="{9D8B030D-6E8A-4147-A177-3AD203B41FA5}">
                      <a16:colId xmlns:a16="http://schemas.microsoft.com/office/drawing/2014/main" val="3123460860"/>
                    </a:ext>
                  </a:extLst>
                </a:gridCol>
                <a:gridCol w="997585">
                  <a:extLst>
                    <a:ext uri="{9D8B030D-6E8A-4147-A177-3AD203B41FA5}">
                      <a16:colId xmlns:a16="http://schemas.microsoft.com/office/drawing/2014/main" val="2302697141"/>
                    </a:ext>
                  </a:extLst>
                </a:gridCol>
                <a:gridCol w="1055370">
                  <a:extLst>
                    <a:ext uri="{9D8B030D-6E8A-4147-A177-3AD203B41FA5}">
                      <a16:colId xmlns:a16="http://schemas.microsoft.com/office/drawing/2014/main" val="1521488674"/>
                    </a:ext>
                  </a:extLst>
                </a:gridCol>
                <a:gridCol w="997585">
                  <a:extLst>
                    <a:ext uri="{9D8B030D-6E8A-4147-A177-3AD203B41FA5}">
                      <a16:colId xmlns:a16="http://schemas.microsoft.com/office/drawing/2014/main" val="1135817039"/>
                    </a:ext>
                  </a:extLst>
                </a:gridCol>
                <a:gridCol w="979170">
                  <a:extLst>
                    <a:ext uri="{9D8B030D-6E8A-4147-A177-3AD203B41FA5}">
                      <a16:colId xmlns:a16="http://schemas.microsoft.com/office/drawing/2014/main" val="445811964"/>
                    </a:ext>
                  </a:extLst>
                </a:gridCol>
              </a:tblGrid>
              <a:tr h="2520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Entidade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Multiplicidade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Relacionamento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Multiplicidade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Entidade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94921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Atleta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N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Pratica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1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000" dirty="0">
                          <a:effectLst/>
                        </a:rPr>
                        <a:t>Modalidade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666334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Atleta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N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Realiza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N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000" dirty="0">
                          <a:effectLst/>
                        </a:rPr>
                        <a:t>Prova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1052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Atleta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1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Realiza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N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Teste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40962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Atleta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1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Paga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000" dirty="0">
                          <a:effectLst/>
                        </a:rPr>
                        <a:t>N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Multa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3289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Modalidade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1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Possui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N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Categoria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30958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Modalidade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1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Disputada numa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N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Prova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42294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Categoria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1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Disputada numa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N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Prova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748203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Teste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1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Gera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1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000" dirty="0">
                          <a:effectLst/>
                        </a:rPr>
                        <a:t>Multa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182638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ADBCB04-814F-490E-8BE7-FC35F6704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624399"/>
              </p:ext>
            </p:extLst>
          </p:nvPr>
        </p:nvGraphicFramePr>
        <p:xfrm>
          <a:off x="7058643" y="4270493"/>
          <a:ext cx="4050665" cy="16320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7338">
                  <a:extLst>
                    <a:ext uri="{9D8B030D-6E8A-4147-A177-3AD203B41FA5}">
                      <a16:colId xmlns:a16="http://schemas.microsoft.com/office/drawing/2014/main" val="1602376470"/>
                    </a:ext>
                  </a:extLst>
                </a:gridCol>
                <a:gridCol w="1261662">
                  <a:extLst>
                    <a:ext uri="{9D8B030D-6E8A-4147-A177-3AD203B41FA5}">
                      <a16:colId xmlns:a16="http://schemas.microsoft.com/office/drawing/2014/main" val="2812525120"/>
                    </a:ext>
                  </a:extLst>
                </a:gridCol>
                <a:gridCol w="1711665">
                  <a:extLst>
                    <a:ext uri="{9D8B030D-6E8A-4147-A177-3AD203B41FA5}">
                      <a16:colId xmlns:a16="http://schemas.microsoft.com/office/drawing/2014/main" val="3869638957"/>
                    </a:ext>
                  </a:extLst>
                </a:gridCol>
              </a:tblGrid>
              <a:tr h="2520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Entidade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Chave Primária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Chaves Estrangeiras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61038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Atleta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idAtleta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idModalidade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700108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Modalidade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idModalidade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-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2107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Categoria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idCategoria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idModalidade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620415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Prova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idProva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idModalidade, idCategoria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835584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Teste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idTeste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idAtleta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37072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Multa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idMulta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idTeste, idAtleta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59607947"/>
                  </a:ext>
                </a:extLst>
              </a:tr>
              <a:tr h="396240">
                <a:tc gridSpan="3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900" dirty="0">
                          <a:effectLst/>
                        </a:rPr>
                        <a:t>*Não colocamos uma coluna para as chaves candidatas porque a única chave candidata de cada entidade é o respetivo id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00201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06FFE9-3784-4105-960E-F65EF87BA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63C2-C98D-4865-981F-28C44AC47913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8900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53284-EFBB-42F1-9FDB-D6AE6E32C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3735" y="0"/>
            <a:ext cx="4664529" cy="1325563"/>
          </a:xfrm>
        </p:spPr>
        <p:txBody>
          <a:bodyPr/>
          <a:lstStyle/>
          <a:p>
            <a:pPr algn="ctr"/>
            <a:r>
              <a:rPr lang="pt-PT" u="sng" dirty="0">
                <a:solidFill>
                  <a:schemeClr val="accent2">
                    <a:lumMod val="75000"/>
                  </a:schemeClr>
                </a:solidFill>
              </a:rPr>
              <a:t>Modelo Conceptual</a:t>
            </a:r>
          </a:p>
        </p:txBody>
      </p:sp>
      <p:pic>
        <p:nvPicPr>
          <p:cNvPr id="1026" name="Picture 2" descr="Modelo_Conceptual">
            <a:extLst>
              <a:ext uri="{FF2B5EF4-FFF2-40B4-BE49-F238E27FC236}">
                <a16:creationId xmlns:a16="http://schemas.microsoft.com/office/drawing/2014/main" id="{6D166ACC-CC46-4157-85B3-59C8F2ACF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651" y="1632463"/>
            <a:ext cx="6829381" cy="480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411A1E-7342-4315-A354-FFA83FCA9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63C2-C98D-4865-981F-28C44AC47913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71376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95D2B-1AC4-4C47-85D4-E5B73C373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935" y="0"/>
            <a:ext cx="3750129" cy="1325563"/>
          </a:xfrm>
        </p:spPr>
        <p:txBody>
          <a:bodyPr/>
          <a:lstStyle/>
          <a:p>
            <a:pPr algn="ctr"/>
            <a:r>
              <a:rPr lang="pt-PT" u="sng" dirty="0">
                <a:solidFill>
                  <a:schemeClr val="accent2">
                    <a:lumMod val="75000"/>
                  </a:schemeClr>
                </a:solidFill>
              </a:rPr>
              <a:t>Modelo Lógico</a:t>
            </a:r>
          </a:p>
        </p:txBody>
      </p:sp>
      <p:pic>
        <p:nvPicPr>
          <p:cNvPr id="2050" name="Picture 2" descr="Modelo_Lógico">
            <a:extLst>
              <a:ext uri="{FF2B5EF4-FFF2-40B4-BE49-F238E27FC236}">
                <a16:creationId xmlns:a16="http://schemas.microsoft.com/office/drawing/2014/main" id="{FEEA68AD-733E-40F9-93A5-68976DBEA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264" y="1754098"/>
            <a:ext cx="6736987" cy="4235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52FC9F-07C9-4B56-BDB9-52CBF4E0F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63C2-C98D-4865-981F-28C44AC47913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2953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B2935-D0F6-425B-928F-9F6EDE1F6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6139" y="0"/>
            <a:ext cx="6479722" cy="1325563"/>
          </a:xfrm>
        </p:spPr>
        <p:txBody>
          <a:bodyPr>
            <a:normAutofit/>
          </a:bodyPr>
          <a:lstStyle/>
          <a:p>
            <a:pPr algn="ctr"/>
            <a:r>
              <a:rPr lang="pt-PT" u="sng" dirty="0">
                <a:solidFill>
                  <a:schemeClr val="accent2">
                    <a:lumMod val="75000"/>
                  </a:schemeClr>
                </a:solidFill>
              </a:rPr>
              <a:t>Validação do Modelo Lógico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0FD03-305F-4F08-BC35-48E910844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63C2-C98D-4865-981F-28C44AC47913}" type="slidenum">
              <a:rPr lang="pt-PT" smtClean="0"/>
              <a:t>6</a:t>
            </a:fld>
            <a:endParaRPr lang="pt-PT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8E1F958-3301-4C29-8F37-B222DFAA6742}"/>
              </a:ext>
            </a:extLst>
          </p:cNvPr>
          <p:cNvSpPr txBox="1">
            <a:spLocks/>
          </p:cNvSpPr>
          <p:nvPr/>
        </p:nvSpPr>
        <p:spPr>
          <a:xfrm>
            <a:off x="9086853" y="3763850"/>
            <a:ext cx="2411185" cy="734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800" dirty="0"/>
              <a:t>Transações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4EF9F14-2F2D-4ECA-B0D3-DA4CE807934C}"/>
              </a:ext>
            </a:extLst>
          </p:cNvPr>
          <p:cNvGrpSpPr/>
          <p:nvPr/>
        </p:nvGrpSpPr>
        <p:grpSpPr>
          <a:xfrm>
            <a:off x="606880" y="1126671"/>
            <a:ext cx="9691007" cy="3427300"/>
            <a:chOff x="612322" y="1700"/>
            <a:chExt cx="9691007" cy="34273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E6E5B6A-A8BE-415A-A238-3A2E420BD2C8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700"/>
              <a:ext cx="0" cy="17944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72FFE57-809C-4F9C-8024-E507AA720D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17915" y="1796143"/>
              <a:ext cx="84854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39A4600-B1EF-47A1-8AC9-D4C1B16A3AF0}"/>
                </a:ext>
              </a:extLst>
            </p:cNvPr>
            <p:cNvCxnSpPr/>
            <p:nvPr/>
          </p:nvCxnSpPr>
          <p:spPr>
            <a:xfrm>
              <a:off x="1817915" y="1796143"/>
              <a:ext cx="0" cy="7347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E14FA306-3DEF-4964-909F-A95487BCD662}"/>
                </a:ext>
              </a:extLst>
            </p:cNvPr>
            <p:cNvSpPr txBox="1">
              <a:spLocks/>
            </p:cNvSpPr>
            <p:nvPr/>
          </p:nvSpPr>
          <p:spPr>
            <a:xfrm>
              <a:off x="612322" y="2607469"/>
              <a:ext cx="2411185" cy="73478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pt-PT" sz="2800" dirty="0"/>
                <a:t>Normalização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8407100-4510-4E12-9FD2-30A8D4AF0308}"/>
                </a:ext>
              </a:extLst>
            </p:cNvPr>
            <p:cNvCxnSpPr/>
            <p:nvPr/>
          </p:nvCxnSpPr>
          <p:spPr>
            <a:xfrm>
              <a:off x="6096000" y="1796143"/>
              <a:ext cx="0" cy="7347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itle 1">
              <a:extLst>
                <a:ext uri="{FF2B5EF4-FFF2-40B4-BE49-F238E27FC236}">
                  <a16:creationId xmlns:a16="http://schemas.microsoft.com/office/drawing/2014/main" id="{82D27927-FB58-4BF8-B14E-4CE248D31A25}"/>
                </a:ext>
              </a:extLst>
            </p:cNvPr>
            <p:cNvSpPr txBox="1">
              <a:spLocks/>
            </p:cNvSpPr>
            <p:nvPr/>
          </p:nvSpPr>
          <p:spPr>
            <a:xfrm>
              <a:off x="4890407" y="2494870"/>
              <a:ext cx="2411185" cy="934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pt-PT" sz="2800" dirty="0"/>
                <a:t>Interrogações</a:t>
              </a:r>
            </a:p>
            <a:p>
              <a:pPr algn="ctr">
                <a:lnSpc>
                  <a:spcPct val="100000"/>
                </a:lnSpc>
              </a:pPr>
              <a:r>
                <a:rPr lang="pt-PT" sz="2800" dirty="0"/>
                <a:t> do Utilizador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CD90925-14FD-40ED-B4A9-E109AB93F3D3}"/>
                </a:ext>
              </a:extLst>
            </p:cNvPr>
            <p:cNvCxnSpPr/>
            <p:nvPr/>
          </p:nvCxnSpPr>
          <p:spPr>
            <a:xfrm>
              <a:off x="10297888" y="1794784"/>
              <a:ext cx="0" cy="7347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059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7327-B3C3-43EB-B219-5013A8A51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7933" y="0"/>
            <a:ext cx="6036129" cy="1289957"/>
          </a:xfrm>
        </p:spPr>
        <p:txBody>
          <a:bodyPr/>
          <a:lstStyle/>
          <a:p>
            <a:pPr algn="ctr"/>
            <a:r>
              <a:rPr lang="pt-PT" u="sng" dirty="0">
                <a:solidFill>
                  <a:schemeClr val="accent2">
                    <a:lumMod val="75000"/>
                  </a:schemeClr>
                </a:solidFill>
              </a:rPr>
              <a:t>Criação das tabelas SQL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A1ADB5-8D62-4CFF-92CA-A21A7534E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377" y="1625374"/>
            <a:ext cx="5011243" cy="429535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FB24BB-DD3C-42BA-A612-F547A385F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63C2-C98D-4865-981F-28C44AC47913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2647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A7C8E-8B1D-497B-8203-BD70EABE4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1607" y="0"/>
            <a:ext cx="6068786" cy="1325563"/>
          </a:xfrm>
        </p:spPr>
        <p:txBody>
          <a:bodyPr/>
          <a:lstStyle/>
          <a:p>
            <a:pPr algn="ctr"/>
            <a:r>
              <a:rPr lang="pt-PT" u="sng" dirty="0">
                <a:solidFill>
                  <a:schemeClr val="accent2">
                    <a:lumMod val="75000"/>
                  </a:schemeClr>
                </a:solidFill>
              </a:rPr>
              <a:t>Povoamento das tabelas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30D20B-B372-467B-8BD6-12CB69027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75" y="1627290"/>
            <a:ext cx="6877050" cy="46101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F41C38-14C2-4750-9CBA-D9808BB24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63C2-C98D-4865-981F-28C44AC47913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3112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9E9E5-B290-4DA1-91A7-5602DBA32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8178" y="0"/>
            <a:ext cx="5415643" cy="1325563"/>
          </a:xfrm>
        </p:spPr>
        <p:txBody>
          <a:bodyPr/>
          <a:lstStyle/>
          <a:p>
            <a:pPr algn="ctr"/>
            <a:r>
              <a:rPr lang="pt-PT" u="sng" dirty="0">
                <a:solidFill>
                  <a:schemeClr val="accent2">
                    <a:lumMod val="75000"/>
                  </a:schemeClr>
                </a:solidFill>
              </a:rPr>
              <a:t>Queries dos requisitos</a:t>
            </a:r>
          </a:p>
        </p:txBody>
      </p:sp>
      <p:pic>
        <p:nvPicPr>
          <p:cNvPr id="4098" name="Imagem 1">
            <a:extLst>
              <a:ext uri="{FF2B5EF4-FFF2-40B4-BE49-F238E27FC236}">
                <a16:creationId xmlns:a16="http://schemas.microsoft.com/office/drawing/2014/main" id="{00E05361-18FD-4F80-B6BB-F940CC190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47" y="1968354"/>
            <a:ext cx="5738302" cy="178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1654DA-2361-4F82-9419-BB1415F9F0A1}"/>
              </a:ext>
            </a:extLst>
          </p:cNvPr>
          <p:cNvSpPr txBox="1"/>
          <p:nvPr/>
        </p:nvSpPr>
        <p:spPr>
          <a:xfrm>
            <a:off x="806347" y="1550035"/>
            <a:ext cx="5536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i="1" dirty="0">
                <a:latin typeface="+mj-lt"/>
              </a:rPr>
              <a:t>Top 3 atletas que ganharam mais provas: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C85BF9-1DDE-455F-AF56-6F64731A95FD}"/>
              </a:ext>
            </a:extLst>
          </p:cNvPr>
          <p:cNvSpPr txBox="1"/>
          <p:nvPr/>
        </p:nvSpPr>
        <p:spPr>
          <a:xfrm>
            <a:off x="6527343" y="4211587"/>
            <a:ext cx="4473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i="1" dirty="0">
                <a:latin typeface="+mj-lt"/>
              </a:rPr>
              <a:t>Atleta mais novo a ganhar uma prova:</a:t>
            </a:r>
          </a:p>
        </p:txBody>
      </p:sp>
      <p:pic>
        <p:nvPicPr>
          <p:cNvPr id="4100" name="Imagem 1">
            <a:extLst>
              <a:ext uri="{FF2B5EF4-FFF2-40B4-BE49-F238E27FC236}">
                <a16:creationId xmlns:a16="http://schemas.microsoft.com/office/drawing/2014/main" id="{64B28897-D3BA-4D5C-8D03-BE4F43B14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027" y="4526625"/>
            <a:ext cx="4454983" cy="159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8CDC64-8021-4544-BEF7-F9D400B85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63C2-C98D-4865-981F-28C44AC47913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4096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377</Words>
  <Application>Microsoft Office PowerPoint</Application>
  <PresentationFormat>Widescreen</PresentationFormat>
  <Paragraphs>145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Clínica Pé de Atleta</vt:lpstr>
      <vt:lpstr>Requisitos levantados</vt:lpstr>
      <vt:lpstr>Modelação Conceptual</vt:lpstr>
      <vt:lpstr>Modelo Conceptual</vt:lpstr>
      <vt:lpstr>Modelo Lógico</vt:lpstr>
      <vt:lpstr>Validação do Modelo Lógico</vt:lpstr>
      <vt:lpstr>Criação das tabelas SQL</vt:lpstr>
      <vt:lpstr>Povoamento das tabelas</vt:lpstr>
      <vt:lpstr>Queries dos requisitos</vt:lpstr>
      <vt:lpstr>Procedimentos dos requisitos</vt:lpstr>
      <vt:lpstr>Procedimentos de funcionalidades</vt:lpstr>
      <vt:lpstr>Transações</vt:lpstr>
      <vt:lpstr>Vistas de Utilização</vt:lpstr>
      <vt:lpstr>Triggers</vt:lpstr>
      <vt:lpstr>Níveis de autorização</vt:lpstr>
      <vt:lpstr>Grafo de sistema em Neo4j</vt:lpstr>
      <vt:lpstr>Migração para Neo4j</vt:lpstr>
      <vt:lpstr>Queries dos requisitos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Clínica Pé de Atleta</dc:title>
  <dc:creator>Filipa</dc:creator>
  <cp:lastModifiedBy>Filipa</cp:lastModifiedBy>
  <cp:revision>18</cp:revision>
  <dcterms:created xsi:type="dcterms:W3CDTF">2020-01-14T15:16:48Z</dcterms:created>
  <dcterms:modified xsi:type="dcterms:W3CDTF">2020-01-15T00:18:28Z</dcterms:modified>
</cp:coreProperties>
</file>