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5" r:id="rId8"/>
    <p:sldId id="262" r:id="rId9"/>
    <p:sldId id="263"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0"/>
            <a:ext cx="7772400" cy="1470025"/>
          </a:xfrm>
        </p:spPr>
        <p:txBody>
          <a:bodyPr>
            <a:normAutofit fontScale="90000"/>
          </a:bodyPr>
          <a:lstStyle/>
          <a:p>
            <a:r>
              <a:rPr lang="en-US" dirty="0"/>
              <a:t>MACHINE LEARNING</a:t>
            </a:r>
            <a:br>
              <a:rPr lang="en-US" dirty="0"/>
            </a:br>
            <a:r>
              <a:rPr lang="en-US" sz="2400" dirty="0"/>
              <a:t>PREDICTION OF CRIME HOTSPOTS USING K-MEANS CLUSTERING</a:t>
            </a:r>
            <a:endParaRPr lang="en-US" dirty="0"/>
          </a:p>
        </p:txBody>
      </p:sp>
      <p:sp>
        <p:nvSpPr>
          <p:cNvPr id="3" name="Subtitle 2"/>
          <p:cNvSpPr>
            <a:spLocks noGrp="1"/>
          </p:cNvSpPr>
          <p:nvPr>
            <p:ph type="subTitle" idx="1"/>
          </p:nvPr>
        </p:nvSpPr>
        <p:spPr>
          <a:xfrm>
            <a:off x="990600" y="3886200"/>
            <a:ext cx="7391400" cy="2133600"/>
          </a:xfrm>
        </p:spPr>
        <p:txBody>
          <a:bodyPr>
            <a:normAutofit/>
          </a:bodyPr>
          <a:lstStyle/>
          <a:p>
            <a:r>
              <a:rPr lang="en-US" dirty="0">
                <a:solidFill>
                  <a:schemeClr val="tx1"/>
                </a:solidFill>
              </a:rPr>
              <a:t>Batch No : </a:t>
            </a:r>
          </a:p>
          <a:p>
            <a:pPr algn="l"/>
            <a:r>
              <a:rPr lang="en-US" sz="2000" dirty="0">
                <a:solidFill>
                  <a:schemeClr val="tx1"/>
                </a:solidFill>
              </a:rPr>
              <a:t>DETAILS OF PROJECT MEMBERS:			SUPERVISOR:</a:t>
            </a:r>
          </a:p>
          <a:p>
            <a:pPr algn="l"/>
            <a:r>
              <a:rPr lang="en-US" sz="2000" dirty="0">
                <a:solidFill>
                  <a:schemeClr val="tx1"/>
                </a:solidFill>
              </a:rPr>
              <a:t>V. </a:t>
            </a:r>
            <a:r>
              <a:rPr lang="en-US" sz="2000" dirty="0" err="1">
                <a:solidFill>
                  <a:schemeClr val="tx1"/>
                </a:solidFill>
              </a:rPr>
              <a:t>Abhijit</a:t>
            </a:r>
            <a:r>
              <a:rPr lang="en-US" sz="2000" dirty="0">
                <a:solidFill>
                  <a:schemeClr val="tx1"/>
                </a:solidFill>
              </a:rPr>
              <a:t> – RA2011026020020			Ms. </a:t>
            </a:r>
            <a:r>
              <a:rPr lang="en-US" sz="2000" dirty="0" err="1">
                <a:solidFill>
                  <a:schemeClr val="tx1"/>
                </a:solidFill>
              </a:rPr>
              <a:t>Narmatha</a:t>
            </a:r>
            <a:endParaRPr lang="en-US" sz="2000" dirty="0">
              <a:solidFill>
                <a:schemeClr val="tx1"/>
              </a:solidFill>
            </a:endParaRPr>
          </a:p>
          <a:p>
            <a:pPr algn="l"/>
            <a:r>
              <a:rPr lang="en-US" sz="2000" dirty="0">
                <a:solidFill>
                  <a:schemeClr val="tx1"/>
                </a:solidFill>
              </a:rPr>
              <a:t>CH. </a:t>
            </a:r>
            <a:r>
              <a:rPr lang="en-US" sz="2000" dirty="0" err="1">
                <a:solidFill>
                  <a:schemeClr val="tx1"/>
                </a:solidFill>
              </a:rPr>
              <a:t>Chanikya</a:t>
            </a:r>
            <a:r>
              <a:rPr lang="en-US" sz="2000" dirty="0">
                <a:solidFill>
                  <a:schemeClr val="tx1"/>
                </a:solidFill>
              </a:rPr>
              <a:t> - RA2011026020051			Assistant</a:t>
            </a:r>
          </a:p>
          <a:p>
            <a:pPr algn="l"/>
            <a:r>
              <a:rPr lang="en-US" sz="2000" dirty="0">
                <a:solidFill>
                  <a:schemeClr val="tx1"/>
                </a:solidFill>
              </a:rPr>
              <a:t>K.V. </a:t>
            </a:r>
            <a:r>
              <a:rPr lang="en-US" sz="2000" dirty="0" err="1">
                <a:solidFill>
                  <a:schemeClr val="tx1"/>
                </a:solidFill>
              </a:rPr>
              <a:t>Sravan</a:t>
            </a:r>
            <a:r>
              <a:rPr lang="en-US" sz="2000" dirty="0">
                <a:solidFill>
                  <a:schemeClr val="tx1"/>
                </a:solidFill>
              </a:rPr>
              <a:t> – RA2011026020053			Professor</a:t>
            </a:r>
          </a:p>
          <a:p>
            <a:endParaRPr lang="en-US" dirty="0">
              <a:solidFill>
                <a:srgbClr val="FF0000"/>
              </a:solidFill>
            </a:endParaRPr>
          </a:p>
        </p:txBody>
      </p:sp>
      <p:sp>
        <p:nvSpPr>
          <p:cNvPr id="4" name="TextBox 3"/>
          <p:cNvSpPr txBox="1"/>
          <p:nvPr/>
        </p:nvSpPr>
        <p:spPr>
          <a:xfrm>
            <a:off x="990600" y="838200"/>
            <a:ext cx="7162800" cy="646331"/>
          </a:xfrm>
          <a:prstGeom prst="rect">
            <a:avLst/>
          </a:prstGeom>
          <a:noFill/>
        </p:spPr>
        <p:txBody>
          <a:bodyPr wrap="square" rtlCol="0">
            <a:spAutoFit/>
          </a:bodyPr>
          <a:lstStyle/>
          <a:p>
            <a:pPr algn="ctr"/>
            <a:r>
              <a:rPr lang="en-US" dirty="0">
                <a:latin typeface="+mj-lt"/>
              </a:rPr>
              <a:t>SRM INSTITUTE OF SCIENCE AND TECHNOLOGY, RAMAPURAM CAMPUS</a:t>
            </a:r>
          </a:p>
          <a:p>
            <a:pPr algn="ctr"/>
            <a:r>
              <a:rPr lang="en-US" dirty="0">
                <a:latin typeface="+mj-lt"/>
              </a:rPr>
              <a:t>DEPARTMENT OF COMPUTER SCIENCE 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787A-AAAA-495D-9E1E-12B5D3BBD52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BE8416E-61C7-4E66-8B8F-74C3EF41BEB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597254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Content Placeholder 2"/>
          <p:cNvSpPr>
            <a:spLocks noGrp="1"/>
          </p:cNvSpPr>
          <p:nvPr>
            <p:ph idx="1"/>
          </p:nvPr>
        </p:nvSpPr>
        <p:spPr/>
        <p:txBody>
          <a:bodyPr>
            <a:normAutofit/>
          </a:bodyPr>
          <a:lstStyle/>
          <a:p>
            <a:r>
              <a:rPr lang="en-US" sz="2400" dirty="0"/>
              <a:t>To predict crime hotspots where crime is likely to occur using Machine Learning Algorithms</a:t>
            </a:r>
          </a:p>
          <a:p>
            <a:r>
              <a:rPr lang="en-US" sz="2400" dirty="0"/>
              <a:t>To show change in different crime rates relative to time and how social safety has changed over the last few years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a:t>
            </a:r>
          </a:p>
        </p:txBody>
      </p:sp>
      <p:sp>
        <p:nvSpPr>
          <p:cNvPr id="3" name="Content Placeholder 2"/>
          <p:cNvSpPr>
            <a:spLocks noGrp="1"/>
          </p:cNvSpPr>
          <p:nvPr>
            <p:ph idx="1"/>
          </p:nvPr>
        </p:nvSpPr>
        <p:spPr/>
        <p:txBody>
          <a:bodyPr>
            <a:normAutofit/>
          </a:bodyPr>
          <a:lstStyle/>
          <a:p>
            <a:r>
              <a:rPr lang="en-US" sz="2400" dirty="0"/>
              <a:t>This project aims to improve public safety by predicting most likely place where crime occurs (Crime Hotspots) so that police authorities can increase patrols and reduce crime occurrence.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rmAutofit/>
          </a:bodyPr>
          <a:lstStyle/>
          <a:p>
            <a:r>
              <a:rPr lang="en-US" sz="2400" dirty="0"/>
              <a:t>Most recently, crime rate is increasing in most urban and rural areas. The crime activities like Assault, Vandalism, Drugs, Fraud, etc, were increasing day by day and the investigation process gets more complicated. To overcome the problem, various mining methods were implemented that solves various complicated criminal cases. One of the best methods that can be used is crime mapping. Crime mapping analysts were the law enforcement agencies which map, visualize the area, and analyze the crime. </a:t>
            </a:r>
            <a:r>
              <a:rPr lang="en-US" sz="2400"/>
              <a:t>K-Means Clustering algorithm </a:t>
            </a:r>
            <a:r>
              <a:rPr lang="en-US" sz="2400" dirty="0"/>
              <a:t>is used in this case.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98EB8-BB6B-4D35-A3CA-DA1CD34BD41D}"/>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1A4582D0-7A79-4F6E-B88D-43D0FD4D8EC8}"/>
              </a:ext>
            </a:extLst>
          </p:cNvPr>
          <p:cNvSpPr>
            <a:spLocks noGrp="1"/>
          </p:cNvSpPr>
          <p:nvPr>
            <p:ph idx="1"/>
          </p:nvPr>
        </p:nvSpPr>
        <p:spPr/>
        <p:txBody>
          <a:bodyPr>
            <a:normAutofit fontScale="70000" lnSpcReduction="20000"/>
          </a:bodyPr>
          <a:lstStyle/>
          <a:p>
            <a:pPr algn="l"/>
            <a:r>
              <a:rPr lang="en-US" b="0" i="0" dirty="0">
                <a:solidFill>
                  <a:srgbClr val="000000"/>
                </a:solidFill>
                <a:effectLst/>
                <a:latin typeface="ff3"/>
              </a:rPr>
              <a:t>In present scenario criminals are becoming technologically sophisticated in committing crime and one challenge faced by intelligence and law enforcement agencies is difficulty in analyzing large volume of data involved in crime and terrorist </a:t>
            </a:r>
            <a:r>
              <a:rPr lang="en-US" dirty="0">
                <a:solidFill>
                  <a:srgbClr val="000000"/>
                </a:solidFill>
                <a:latin typeface="ff3"/>
              </a:rPr>
              <a:t>a</a:t>
            </a:r>
            <a:r>
              <a:rPr lang="en-US" b="0" i="0" dirty="0">
                <a:solidFill>
                  <a:srgbClr val="000000"/>
                </a:solidFill>
                <a:effectLst/>
                <a:latin typeface="ff3"/>
              </a:rPr>
              <a:t>ctivities. </a:t>
            </a:r>
          </a:p>
          <a:p>
            <a:pPr algn="l"/>
            <a:r>
              <a:rPr lang="en-US" b="0" i="0" dirty="0">
                <a:solidFill>
                  <a:srgbClr val="000000"/>
                </a:solidFill>
                <a:effectLst/>
                <a:latin typeface="ff3"/>
              </a:rPr>
              <a:t>Therefore agencies need to know technique to catch criminal and remain ahead in the eternal race between the criminals and the law enforcement. </a:t>
            </a:r>
          </a:p>
          <a:p>
            <a:pPr algn="l"/>
            <a:r>
              <a:rPr lang="en-US" b="0" i="0" dirty="0">
                <a:solidFill>
                  <a:srgbClr val="000000"/>
                </a:solidFill>
                <a:effectLst/>
                <a:latin typeface="ff3"/>
              </a:rPr>
              <a:t>So appropriate field needs to chosen to perform crime analysis. </a:t>
            </a:r>
          </a:p>
          <a:p>
            <a:pPr algn="l"/>
            <a:r>
              <a:rPr lang="en-US" b="0" i="0" dirty="0">
                <a:solidFill>
                  <a:srgbClr val="000000"/>
                </a:solidFill>
                <a:effectLst/>
                <a:latin typeface="ff3"/>
              </a:rPr>
              <a:t>As data mining refers to extracting or mining knowledge from large amounts of data, data mining is used here on high volume crime dataset and knowledge gained from data mining approaches is useful and support police forces. </a:t>
            </a:r>
          </a:p>
        </p:txBody>
      </p:sp>
    </p:spTree>
    <p:extLst>
      <p:ext uri="{BB962C8B-B14F-4D97-AF65-F5344CB8AC3E}">
        <p14:creationId xmlns:p14="http://schemas.microsoft.com/office/powerpoint/2010/main" val="3311125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2240D-2D98-4A24-82F4-1D4208DD983E}"/>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BEB62E74-F5D1-42EE-AAAF-915C868EE7D6}"/>
              </a:ext>
            </a:extLst>
          </p:cNvPr>
          <p:cNvSpPr>
            <a:spLocks noGrp="1"/>
          </p:cNvSpPr>
          <p:nvPr>
            <p:ph idx="1"/>
          </p:nvPr>
        </p:nvSpPr>
        <p:spPr/>
        <p:txBody>
          <a:bodyPr>
            <a:normAutofit/>
          </a:bodyPr>
          <a:lstStyle/>
          <a:p>
            <a:r>
              <a:rPr lang="en-US" b="0" i="0" dirty="0">
                <a:solidFill>
                  <a:srgbClr val="000000"/>
                </a:solidFill>
                <a:effectLst/>
                <a:latin typeface="ff3"/>
              </a:rPr>
              <a:t>To perform crime analysis appropriate data mining approach need to be chosen and as clustering is an approach of data mining which groups a set of objects in such a way that object in the same group are more similar than those in other groups and involved various algorithms that differ significantly in their notion of what constitutes a cluster and how to efficiently find them. </a:t>
            </a:r>
          </a:p>
          <a:p>
            <a:endParaRPr lang="en-IN" dirty="0"/>
          </a:p>
        </p:txBody>
      </p:sp>
    </p:spTree>
    <p:extLst>
      <p:ext uri="{BB962C8B-B14F-4D97-AF65-F5344CB8AC3E}">
        <p14:creationId xmlns:p14="http://schemas.microsoft.com/office/powerpoint/2010/main" val="2855915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0AC77-4DB2-45AB-8154-D8027CC58CEF}"/>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B41659E7-6E68-4156-9F9F-B54D0146B488}"/>
              </a:ext>
            </a:extLst>
          </p:cNvPr>
          <p:cNvSpPr>
            <a:spLocks noGrp="1"/>
          </p:cNvSpPr>
          <p:nvPr>
            <p:ph idx="1"/>
          </p:nvPr>
        </p:nvSpPr>
        <p:spPr/>
        <p:txBody>
          <a:bodyPr>
            <a:normAutofit fontScale="92500" lnSpcReduction="10000"/>
          </a:bodyPr>
          <a:lstStyle/>
          <a:p>
            <a:r>
              <a:rPr lang="en-US" b="0" i="0" dirty="0">
                <a:solidFill>
                  <a:srgbClr val="000000"/>
                </a:solidFill>
                <a:effectLst/>
                <a:latin typeface="ff3"/>
              </a:rPr>
              <a:t>In this project ‘K-Means </a:t>
            </a:r>
            <a:r>
              <a:rPr lang="en-US" dirty="0">
                <a:solidFill>
                  <a:srgbClr val="000000"/>
                </a:solidFill>
                <a:latin typeface="ff3"/>
              </a:rPr>
              <a:t>C</a:t>
            </a:r>
            <a:r>
              <a:rPr lang="en-US" b="0" i="0" dirty="0">
                <a:solidFill>
                  <a:srgbClr val="000000"/>
                </a:solidFill>
                <a:effectLst/>
                <a:latin typeface="ff3"/>
              </a:rPr>
              <a:t>lustering’ technique of data mining used to extract useful information from the high volume crime dataset and to interpret the data which assist police in identify and analyze crime patterns to reduce further occurrences of similar incidence and provide information to reduce the crime. In this paper k mean clustering is implemented using open source data mining tool which are analytical tools used for analyzing </a:t>
            </a:r>
            <a:r>
              <a:rPr lang="en-US" dirty="0">
                <a:solidFill>
                  <a:srgbClr val="000000"/>
                </a:solidFill>
                <a:latin typeface="ff3"/>
              </a:rPr>
              <a:t>d</a:t>
            </a:r>
            <a:r>
              <a:rPr lang="en-US" b="0" i="0" dirty="0">
                <a:solidFill>
                  <a:srgbClr val="000000"/>
                </a:solidFill>
                <a:effectLst/>
                <a:latin typeface="ff3"/>
              </a:rPr>
              <a:t>ata. </a:t>
            </a:r>
          </a:p>
          <a:p>
            <a:endParaRPr lang="en-IN" dirty="0"/>
          </a:p>
        </p:txBody>
      </p:sp>
    </p:spTree>
    <p:extLst>
      <p:ext uri="{BB962C8B-B14F-4D97-AF65-F5344CB8AC3E}">
        <p14:creationId xmlns:p14="http://schemas.microsoft.com/office/powerpoint/2010/main" val="3504495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E4AD5-44C1-4BF4-B150-CD59627DBF27}"/>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9F96B51F-97BD-4BEF-9892-07FBF2DC9C19}"/>
              </a:ext>
            </a:extLst>
          </p:cNvPr>
          <p:cNvSpPr>
            <a:spLocks noGrp="1"/>
          </p:cNvSpPr>
          <p:nvPr>
            <p:ph idx="1"/>
          </p:nvPr>
        </p:nvSpPr>
        <p:spPr/>
        <p:txBody>
          <a:bodyPr>
            <a:normAutofit/>
          </a:bodyPr>
          <a:lstStyle/>
          <a:p>
            <a:pPr algn="l"/>
            <a:r>
              <a:rPr lang="en-US" b="0" i="0" dirty="0">
                <a:solidFill>
                  <a:srgbClr val="231F20"/>
                </a:solidFill>
                <a:effectLst/>
                <a:latin typeface="ff3"/>
              </a:rPr>
              <a:t>It is important to analyze crime due to following reasons : </a:t>
            </a:r>
          </a:p>
          <a:p>
            <a:pPr marL="0" indent="0" algn="l">
              <a:buNone/>
            </a:pPr>
            <a:r>
              <a:rPr lang="en-US" b="0" i="0" dirty="0">
                <a:solidFill>
                  <a:srgbClr val="000000"/>
                </a:solidFill>
                <a:effectLst/>
                <a:latin typeface="ff7"/>
              </a:rPr>
              <a:t>	1.</a:t>
            </a:r>
            <a:r>
              <a:rPr lang="en-US" b="0" i="0" dirty="0">
                <a:solidFill>
                  <a:srgbClr val="000000"/>
                </a:solidFill>
                <a:effectLst/>
                <a:latin typeface="ff9"/>
              </a:rPr>
              <a:t> </a:t>
            </a:r>
            <a:r>
              <a:rPr lang="en-US" b="0" i="0" dirty="0">
                <a:solidFill>
                  <a:srgbClr val="000000"/>
                </a:solidFill>
                <a:effectLst/>
                <a:latin typeface="ff3"/>
              </a:rPr>
              <a:t>Analyze crime to inform law enforcers about general and specific crime trends in timely manner </a:t>
            </a:r>
          </a:p>
          <a:p>
            <a:pPr marL="0" indent="0" algn="l">
              <a:buNone/>
            </a:pPr>
            <a:r>
              <a:rPr lang="en-US" b="0" i="0" dirty="0">
                <a:solidFill>
                  <a:srgbClr val="000000"/>
                </a:solidFill>
                <a:effectLst/>
                <a:latin typeface="ff7"/>
              </a:rPr>
              <a:t>	2.</a:t>
            </a:r>
            <a:r>
              <a:rPr lang="en-US" b="0" i="0" dirty="0">
                <a:solidFill>
                  <a:srgbClr val="000000"/>
                </a:solidFill>
                <a:effectLst/>
                <a:latin typeface="ff9"/>
              </a:rPr>
              <a:t> </a:t>
            </a:r>
            <a:r>
              <a:rPr lang="en-US" b="0" i="0" dirty="0">
                <a:solidFill>
                  <a:srgbClr val="000000"/>
                </a:solidFill>
                <a:effectLst/>
                <a:latin typeface="ff3"/>
              </a:rPr>
              <a:t>Analyze crime to take advantage of the plenty of information existing in justice system and public domain.</a:t>
            </a:r>
          </a:p>
          <a:p>
            <a:endParaRPr lang="en-IN" dirty="0"/>
          </a:p>
        </p:txBody>
      </p:sp>
    </p:spTree>
    <p:extLst>
      <p:ext uri="{BB962C8B-B14F-4D97-AF65-F5344CB8AC3E}">
        <p14:creationId xmlns:p14="http://schemas.microsoft.com/office/powerpoint/2010/main" val="3004834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E7C4E-F2C4-4F86-A11C-86D5D00696AD}"/>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B4E4AEDE-2D22-42F2-97EC-9F64E3B948E9}"/>
              </a:ext>
            </a:extLst>
          </p:cNvPr>
          <p:cNvSpPr>
            <a:spLocks noGrp="1"/>
          </p:cNvSpPr>
          <p:nvPr>
            <p:ph idx="1"/>
          </p:nvPr>
        </p:nvSpPr>
        <p:spPr/>
        <p:txBody>
          <a:bodyPr>
            <a:normAutofit/>
          </a:bodyPr>
          <a:lstStyle/>
          <a:p>
            <a:pPr algn="l"/>
            <a:r>
              <a:rPr lang="en-US" b="0" i="0" dirty="0">
                <a:solidFill>
                  <a:srgbClr val="000000"/>
                </a:solidFill>
                <a:effectLst/>
                <a:latin typeface="ff3"/>
              </a:rPr>
              <a:t>The main objectives of crime analysis include: </a:t>
            </a:r>
          </a:p>
          <a:p>
            <a:pPr marL="0" indent="0" algn="l">
              <a:buNone/>
            </a:pPr>
            <a:r>
              <a:rPr lang="en-US" b="0" i="0" dirty="0">
                <a:solidFill>
                  <a:srgbClr val="000000"/>
                </a:solidFill>
                <a:effectLst/>
                <a:latin typeface="ff7"/>
              </a:rPr>
              <a:t>	1.</a:t>
            </a:r>
            <a:r>
              <a:rPr lang="en-US" b="0" i="0" dirty="0">
                <a:solidFill>
                  <a:srgbClr val="000000"/>
                </a:solidFill>
                <a:effectLst/>
                <a:latin typeface="ff9"/>
              </a:rPr>
              <a:t> </a:t>
            </a:r>
            <a:r>
              <a:rPr lang="en-US" b="0" i="0" dirty="0">
                <a:solidFill>
                  <a:srgbClr val="000000"/>
                </a:solidFill>
                <a:effectLst/>
                <a:latin typeface="ff3"/>
              </a:rPr>
              <a:t>Extraction of crime patterns by analysis of available crime and criminal data </a:t>
            </a:r>
          </a:p>
          <a:p>
            <a:pPr marL="0" indent="0" algn="l">
              <a:buNone/>
            </a:pPr>
            <a:r>
              <a:rPr lang="en-US" b="0" i="0" dirty="0">
                <a:solidFill>
                  <a:srgbClr val="000000"/>
                </a:solidFill>
                <a:effectLst/>
                <a:latin typeface="ff7"/>
              </a:rPr>
              <a:t>	2.</a:t>
            </a:r>
            <a:r>
              <a:rPr lang="en-US" b="0" i="0" dirty="0">
                <a:solidFill>
                  <a:srgbClr val="000000"/>
                </a:solidFill>
                <a:effectLst/>
                <a:latin typeface="ff9"/>
              </a:rPr>
              <a:t> </a:t>
            </a:r>
            <a:r>
              <a:rPr lang="en-US" b="0" i="0" dirty="0">
                <a:solidFill>
                  <a:srgbClr val="000000"/>
                </a:solidFill>
                <a:effectLst/>
                <a:latin typeface="ff3"/>
              </a:rPr>
              <a:t>Prediction of crime based on spatial distribution of existing data and anticipation of crime rate using different data mining techniques </a:t>
            </a:r>
          </a:p>
          <a:p>
            <a:pPr marL="457200" lvl="1" indent="0">
              <a:buNone/>
            </a:pPr>
            <a:r>
              <a:rPr lang="en-US" b="0" i="0" dirty="0">
                <a:solidFill>
                  <a:srgbClr val="000000"/>
                </a:solidFill>
                <a:effectLst/>
                <a:latin typeface="ff7"/>
              </a:rPr>
              <a:t>	</a:t>
            </a:r>
            <a:r>
              <a:rPr lang="en-US" sz="3200" b="0" i="0" dirty="0">
                <a:solidFill>
                  <a:srgbClr val="000000"/>
                </a:solidFill>
                <a:effectLst/>
                <a:latin typeface="ff7"/>
              </a:rPr>
              <a:t>3.</a:t>
            </a:r>
            <a:r>
              <a:rPr lang="en-US" sz="3200" b="0" i="0" dirty="0">
                <a:solidFill>
                  <a:srgbClr val="000000"/>
                </a:solidFill>
                <a:effectLst/>
                <a:latin typeface="ff9"/>
              </a:rPr>
              <a:t> </a:t>
            </a:r>
            <a:r>
              <a:rPr lang="en-US" sz="3200" b="0" i="0" dirty="0">
                <a:solidFill>
                  <a:srgbClr val="000000"/>
                </a:solidFill>
                <a:effectLst/>
                <a:latin typeface="ff3"/>
              </a:rPr>
              <a:t>Detection of crime</a:t>
            </a:r>
            <a:endParaRPr lang="en-US" sz="3200" b="0" i="0" dirty="0">
              <a:solidFill>
                <a:srgbClr val="000000"/>
              </a:solidFill>
              <a:effectLst/>
              <a:latin typeface="ff7"/>
            </a:endParaRPr>
          </a:p>
          <a:p>
            <a:endParaRPr lang="en-IN" dirty="0"/>
          </a:p>
        </p:txBody>
      </p:sp>
    </p:spTree>
    <p:extLst>
      <p:ext uri="{BB962C8B-B14F-4D97-AF65-F5344CB8AC3E}">
        <p14:creationId xmlns:p14="http://schemas.microsoft.com/office/powerpoint/2010/main" val="37652378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596</Words>
  <Application>Microsoft Office PowerPoint</Application>
  <PresentationFormat>On-screen Show (4:3)</PresentationFormat>
  <Paragraphs>33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ff3</vt:lpstr>
      <vt:lpstr>ff7</vt:lpstr>
      <vt:lpstr>ff9</vt:lpstr>
      <vt:lpstr>Office Theme</vt:lpstr>
      <vt:lpstr>MACHINE LEARNING PREDICTION OF CRIME HOTSPOTS USING K-MEANS CLUSTERING</vt:lpstr>
      <vt:lpstr>OBJECTIVE</vt:lpstr>
      <vt:lpstr>SCOPE</vt:lpstr>
      <vt:lpstr>ABSTRACT</vt:lpstr>
      <vt:lpstr>INTRODUCTION</vt:lpstr>
      <vt:lpstr>INTRODUCTION</vt:lpstr>
      <vt:lpstr>INTRODUCTION</vt:lpstr>
      <vt:lpstr>INTRODUCTION</vt:lpstr>
      <vt:lpstr>INTRODUCTION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PREDICTION OF CRIME HOTSPOTS</dc:title>
  <dc:creator>Student</dc:creator>
  <cp:lastModifiedBy>Abhijit V</cp:lastModifiedBy>
  <cp:revision>11</cp:revision>
  <dcterms:created xsi:type="dcterms:W3CDTF">2006-08-16T00:00:00Z</dcterms:created>
  <dcterms:modified xsi:type="dcterms:W3CDTF">2022-05-11T17:27:26Z</dcterms:modified>
</cp:coreProperties>
</file>