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70" r:id="rId6"/>
    <p:sldId id="272" r:id="rId7"/>
    <p:sldId id="279" r:id="rId8"/>
    <p:sldId id="273" r:id="rId9"/>
    <p:sldId id="283" r:id="rId10"/>
    <p:sldId id="278" r:id="rId11"/>
    <p:sldId id="274" r:id="rId12"/>
    <p:sldId id="282" r:id="rId13"/>
    <p:sldId id="284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1">
          <p15:clr>
            <a:srgbClr val="A4A3A4"/>
          </p15:clr>
        </p15:guide>
        <p15:guide id="4" orient="horz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21"/>
    <a:srgbClr val="13457F"/>
    <a:srgbClr val="C00F54"/>
    <a:srgbClr val="C01054"/>
    <a:srgbClr val="376092"/>
    <a:srgbClr val="13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4"/>
  </p:normalViewPr>
  <p:slideViewPr>
    <p:cSldViewPr snapToGrid="0">
      <p:cViewPr varScale="1">
        <p:scale>
          <a:sx n="120" d="100"/>
          <a:sy n="120" d="100"/>
        </p:scale>
        <p:origin x="784" y="240"/>
      </p:cViewPr>
      <p:guideLst>
        <p:guide orient="horz" pos="1620"/>
        <p:guide pos="2880"/>
        <p:guide orient="horz" pos="2421"/>
        <p:guide orient="horz"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9A2B7-DE99-3D41-952C-797F062BE77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0244-8EE7-824A-AD6B-140E5327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627CB-CEAD-A44D-9BC7-852541B990DD}"/>
              </a:ext>
            </a:extLst>
          </p:cNvPr>
          <p:cNvSpPr/>
          <p:nvPr userDrawn="1"/>
        </p:nvSpPr>
        <p:spPr>
          <a:xfrm>
            <a:off x="-1" y="2778554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C01054"/>
                </a:solidFill>
                <a:latin typeface="Tahoma" charset="0"/>
                <a:ea typeface="Tahoma" charset="0"/>
                <a:cs typeface="Tahoma" charset="0"/>
              </a:rPr>
              <a:t>&lt;&lt;Event Title&gt;&gt;</a:t>
            </a:r>
          </a:p>
          <a:p>
            <a:pPr algn="ctr"/>
            <a:endParaRPr lang="en-GB" sz="1000" dirty="0">
              <a:solidFill>
                <a:srgbClr val="C01054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GB" sz="2600" dirty="0">
                <a:solidFill>
                  <a:srgbClr val="13457F"/>
                </a:solidFill>
                <a:latin typeface="Tahoma" charset="0"/>
                <a:ea typeface="Tahoma" charset="0"/>
                <a:cs typeface="Tahoma" charset="0"/>
              </a:rPr>
              <a:t>&lt;&lt;Talk Title&gt;&gt;</a:t>
            </a:r>
            <a:endParaRPr lang="en-US" sz="2600" dirty="0">
              <a:solidFill>
                <a:srgbClr val="13457F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Name&gt;&gt;</a:t>
            </a: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Institution&gt;&gt;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41E5CAF-0751-B045-8D41-6139F5A16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2715" y="-120686"/>
            <a:ext cx="4318568" cy="29884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D03349-9BEF-6C44-A2F9-F95EE35AAED3}"/>
              </a:ext>
            </a:extLst>
          </p:cNvPr>
          <p:cNvGrpSpPr/>
          <p:nvPr userDrawn="1"/>
        </p:nvGrpSpPr>
        <p:grpSpPr>
          <a:xfrm>
            <a:off x="957225" y="4681458"/>
            <a:ext cx="7229547" cy="363171"/>
            <a:chOff x="629962" y="4674024"/>
            <a:chExt cx="7229547" cy="3631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61939D-F4A7-D446-8612-51FAD949A8A7}"/>
                </a:ext>
              </a:extLst>
            </p:cNvPr>
            <p:cNvSpPr/>
            <p:nvPr/>
          </p:nvSpPr>
          <p:spPr>
            <a:xfrm>
              <a:off x="2079620" y="4698641"/>
              <a:ext cx="577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/>
                  <a:cs typeface="Tahoma"/>
                </a:rPr>
                <a:t>This network is EPSRC Funded under Grant No: EP/S000356/1</a:t>
              </a:r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DD89205-7B34-8644-BDDB-C728BFAF22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9962" y="4674024"/>
              <a:ext cx="1449658" cy="363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8ECA41-BB9D-EF45-899D-B699A481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C8EDE7-17D1-9743-9247-C112AB1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C4238F-5D87-604B-8F08-7775BF5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9A35989C-B218-F34F-B820-D7FBCC8E7A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88504-D6F7-3E4E-837D-0291A356D9E0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B785D2-1EFE-3540-BA5A-54F2D17565F5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21AB86-6910-B64B-8380-2C8590033172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4AA4BE72-20CA-1141-9CA0-1A3A2A8AC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58980E-C101-C14A-BBB4-869D382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BD22E9-9024-D740-BAF1-4795B683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4E118C-372A-454C-98EE-1417AEC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E1977C3-D3C0-A148-AF36-76249D18C6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2097B-8C7A-DB48-A5EF-3CE3888604A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3C4301-A670-194E-B5C0-6099663FE132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09C924-5594-984A-BB66-F06B201E90AA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4EB3D41A-9F12-D349-BE70-926790222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16EE19-F0E1-5A45-8532-7380854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2A73D-0AC4-C94B-A218-04E6C429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0D196C12-4DBD-7347-940E-6E17AC5EA6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CD7E2D-4A83-884E-AA37-DC542B8F9F3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0B4404-07F0-7E41-BD0A-4D61E1B3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BA7ED1-6F8C-BE49-9DE0-D2442FD4BB0C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8C7343A-6F71-6F46-9EFD-FF19CB887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DD/MM/YYYY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972E-51D7-024A-8870-A2B684DD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0225" y="9996141"/>
            <a:ext cx="114696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Tahoma"/>
                <a:cs typeface="Tahoma"/>
              </a:rPr>
              <a:t>This network is EPSRC Funded under Grant No: EP/S000356/1</a:t>
            </a:r>
          </a:p>
        </p:txBody>
      </p:sp>
      <p:pic>
        <p:nvPicPr>
          <p:cNvPr id="12" name="Picture 11" descr="299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317038"/>
            <a:ext cx="2743200" cy="1371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7B08BD-F60B-E5D6-5FE8-31D0C839552D}"/>
              </a:ext>
            </a:extLst>
          </p:cNvPr>
          <p:cNvSpPr txBox="1"/>
          <p:nvPr/>
        </p:nvSpPr>
        <p:spPr>
          <a:xfrm>
            <a:off x="3091866" y="2770063"/>
            <a:ext cx="29674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rgbClr val="C00F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AI4SD Hackathon</a:t>
            </a:r>
            <a:endParaRPr lang="en-GB" sz="1600" dirty="0">
              <a:solidFill>
                <a:srgbClr val="C00F5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0CCDFA-475B-95EF-7CD4-F0D60CF61C04}"/>
              </a:ext>
            </a:extLst>
          </p:cNvPr>
          <p:cNvSpPr txBox="1"/>
          <p:nvPr/>
        </p:nvSpPr>
        <p:spPr>
          <a:xfrm>
            <a:off x="1530943" y="3357081"/>
            <a:ext cx="6082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detection in Graphene Sheets</a:t>
            </a:r>
            <a:endParaRPr lang="en-GB" sz="1600" dirty="0">
              <a:solidFill>
                <a:srgbClr val="13447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EDB9BF-19CB-3517-2B66-70B51842245F}"/>
              </a:ext>
            </a:extLst>
          </p:cNvPr>
          <p:cNvSpPr txBox="1"/>
          <p:nvPr/>
        </p:nvSpPr>
        <p:spPr>
          <a:xfrm>
            <a:off x="1429861" y="3858453"/>
            <a:ext cx="62842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5. Anna Bachs Herrera,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Abdoulatif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Cisse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Emilio Alexis de la Cruz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Nuñez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Andrade, Philipp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Deussen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Ivan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Yankov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0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51BC64-5155-F0FD-A5EE-217601F7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9219"/>
            <a:ext cx="3115259" cy="120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Test new images against the correct PCA shape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Differences in scores reflect a difference of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5B413-37D3-C3D9-69C9-2B9BA2A5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44" y="960834"/>
            <a:ext cx="4450556" cy="350043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6E4EE3-0326-52C0-6A7B-1F9BADB7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576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PCA model for image analysis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4B909E-E040-967C-DD59-A737179D029D}"/>
              </a:ext>
            </a:extLst>
          </p:cNvPr>
          <p:cNvSpPr txBox="1">
            <a:spLocks/>
          </p:cNvSpPr>
          <p:nvPr/>
        </p:nvSpPr>
        <p:spPr>
          <a:xfrm>
            <a:off x="5143379" y="4508726"/>
            <a:ext cx="2946530" cy="31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 shape (correct) | </a:t>
            </a:r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Defected shape</a:t>
            </a:r>
          </a:p>
        </p:txBody>
      </p:sp>
    </p:spTree>
    <p:extLst>
      <p:ext uri="{BB962C8B-B14F-4D97-AF65-F5344CB8AC3E}">
        <p14:creationId xmlns:p14="http://schemas.microsoft.com/office/powerpoint/2010/main" val="41723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dataset</a:t>
            </a:r>
          </a:p>
          <a:p>
            <a:r>
              <a:rPr lang="en-US" dirty="0"/>
              <a:t>Relevant features extracted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</p:spTree>
    <p:extLst>
      <p:ext uri="{BB962C8B-B14F-4D97-AF65-F5344CB8AC3E}">
        <p14:creationId xmlns:p14="http://schemas.microsoft.com/office/powerpoint/2010/main" val="774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</p:spTree>
    <p:extLst>
      <p:ext uri="{BB962C8B-B14F-4D97-AF65-F5344CB8AC3E}">
        <p14:creationId xmlns:p14="http://schemas.microsoft.com/office/powerpoint/2010/main" val="148112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02" y="1200151"/>
            <a:ext cx="2663897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3447F"/>
                </a:solidFill>
              </a:rPr>
              <a:t>Classification:</a:t>
            </a:r>
          </a:p>
          <a:p>
            <a:pPr lvl="1"/>
            <a:r>
              <a:rPr lang="en-US" dirty="0">
                <a:solidFill>
                  <a:srgbClr val="13447F"/>
                </a:solidFill>
              </a:rPr>
              <a:t>Defect</a:t>
            </a:r>
          </a:p>
          <a:p>
            <a:pPr lvl="1"/>
            <a:r>
              <a:rPr lang="en-US" dirty="0">
                <a:solidFill>
                  <a:srgbClr val="13447F"/>
                </a:solidFill>
              </a:rPr>
              <a:t>No defect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2E0BE1-16A9-0A18-1F32-41D13BEA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26" y="1063229"/>
            <a:ext cx="10843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A8C498-E8BC-9694-4C49-3B2A82F1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26" y="3000271"/>
            <a:ext cx="10843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860A11-176D-0482-9273-A544E663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750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6C62E5-F122-6274-3780-9882F1C683D5}"/>
              </a:ext>
            </a:extLst>
          </p:cNvPr>
          <p:cNvSpPr>
            <a:spLocks noChangeAspect="1"/>
          </p:cNvSpPr>
          <p:nvPr/>
        </p:nvSpPr>
        <p:spPr>
          <a:xfrm>
            <a:off x="797442" y="2047536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FB041DD-8FA6-9B26-40EB-8D808F880290}"/>
              </a:ext>
            </a:extLst>
          </p:cNvPr>
          <p:cNvCxnSpPr>
            <a:cxnSpLocks/>
          </p:cNvCxnSpPr>
          <p:nvPr/>
        </p:nvCxnSpPr>
        <p:spPr>
          <a:xfrm flipV="1">
            <a:off x="1085442" y="1095841"/>
            <a:ext cx="1774716" cy="951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BEE9AFD-BEEB-F652-EC2B-10F1C0DE8199}"/>
              </a:ext>
            </a:extLst>
          </p:cNvPr>
          <p:cNvCxnSpPr>
            <a:cxnSpLocks/>
          </p:cNvCxnSpPr>
          <p:nvPr/>
        </p:nvCxnSpPr>
        <p:spPr>
          <a:xfrm flipV="1">
            <a:off x="1085442" y="2030494"/>
            <a:ext cx="1774716" cy="30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22AB61E-1196-0C47-6C56-9CD92FC93327}"/>
              </a:ext>
            </a:extLst>
          </p:cNvPr>
          <p:cNvSpPr>
            <a:spLocks noChangeAspect="1"/>
          </p:cNvSpPr>
          <p:nvPr/>
        </p:nvSpPr>
        <p:spPr>
          <a:xfrm>
            <a:off x="1684800" y="2327334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A875506-5527-7970-3225-48480B03DBC1}"/>
              </a:ext>
            </a:extLst>
          </p:cNvPr>
          <p:cNvCxnSpPr>
            <a:cxnSpLocks/>
          </p:cNvCxnSpPr>
          <p:nvPr/>
        </p:nvCxnSpPr>
        <p:spPr>
          <a:xfrm>
            <a:off x="1972800" y="2615334"/>
            <a:ext cx="862522" cy="135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C059753-174C-9EF7-DDBC-5E2BA6475F94}"/>
              </a:ext>
            </a:extLst>
          </p:cNvPr>
          <p:cNvCxnSpPr>
            <a:cxnSpLocks/>
          </p:cNvCxnSpPr>
          <p:nvPr/>
        </p:nvCxnSpPr>
        <p:spPr>
          <a:xfrm>
            <a:off x="1972800" y="2325921"/>
            <a:ext cx="862522" cy="707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A8E715-ABD4-A5CC-B360-BA4246A5F541}"/>
              </a:ext>
            </a:extLst>
          </p:cNvPr>
          <p:cNvSpPr txBox="1"/>
          <p:nvPr/>
        </p:nvSpPr>
        <p:spPr>
          <a:xfrm>
            <a:off x="518930" y="3540271"/>
            <a:ext cx="18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 micrographs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256x256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D245AB0-7AF0-E932-1FBF-BE80BD793163}"/>
              </a:ext>
            </a:extLst>
          </p:cNvPr>
          <p:cNvSpPr txBox="1"/>
          <p:nvPr/>
        </p:nvSpPr>
        <p:spPr>
          <a:xfrm>
            <a:off x="3979660" y="1098953"/>
            <a:ext cx="1744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Perfect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2279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48x48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A40933-EA40-C4FC-E7EC-EAF06C69C642}"/>
              </a:ext>
            </a:extLst>
          </p:cNvPr>
          <p:cNvSpPr txBox="1"/>
          <p:nvPr/>
        </p:nvSpPr>
        <p:spPr>
          <a:xfrm>
            <a:off x="3979660" y="3027699"/>
            <a:ext cx="169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48x48</a:t>
            </a:r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4DBE06CE-7CD1-533C-561A-D432A3D84C5D}"/>
              </a:ext>
            </a:extLst>
          </p:cNvPr>
          <p:cNvSpPr>
            <a:spLocks noChangeAspect="1"/>
          </p:cNvSpPr>
          <p:nvPr/>
        </p:nvSpPr>
        <p:spPr>
          <a:xfrm>
            <a:off x="3045622" y="1416937"/>
            <a:ext cx="292320" cy="252000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004CA-E8DF-87B3-4E9D-A2CD55EC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28"/>
            <a:ext cx="4420840" cy="1201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D6A2EC-5F0E-D89D-BDA2-83C653F0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1405934"/>
            <a:ext cx="2902282" cy="28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A83808-302A-45E5-C6F7-52B18CFB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22" y="1405934"/>
            <a:ext cx="2902282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4A672-13B2-320A-ACBB-6FF0E00B1A71}"/>
              </a:ext>
            </a:extLst>
          </p:cNvPr>
          <p:cNvSpPr txBox="1"/>
          <p:nvPr/>
        </p:nvSpPr>
        <p:spPr>
          <a:xfrm>
            <a:off x="950475" y="3613803"/>
            <a:ext cx="104952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FR" sz="1200" dirty="0"/>
              <a:t>Perfect: 2279</a:t>
            </a:r>
          </a:p>
          <a:p>
            <a:r>
              <a:rPr lang="en-FR" sz="1200" dirty="0"/>
              <a:t>Defect: 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9E2-DA52-C07E-8689-5D0DBBB95A9F}"/>
              </a:ext>
            </a:extLst>
          </p:cNvPr>
          <p:cNvSpPr txBox="1"/>
          <p:nvPr/>
        </p:nvSpPr>
        <p:spPr>
          <a:xfrm>
            <a:off x="979797" y="1728790"/>
            <a:ext cx="104952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FR" sz="1200" dirty="0"/>
              <a:t>Perfect: 2000</a:t>
            </a:r>
          </a:p>
          <a:p>
            <a:r>
              <a:rPr lang="en-FR" sz="1200" dirty="0"/>
              <a:t>Defect: 2000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763B16-B2C6-D184-AE13-28B5B63B4120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475239" y="3272589"/>
            <a:ext cx="1" cy="3412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A951A1-10CA-7837-AF65-9E94608BA7AA}"/>
              </a:ext>
            </a:extLst>
          </p:cNvPr>
          <p:cNvCxnSpPr/>
          <p:nvPr/>
        </p:nvCxnSpPr>
        <p:spPr>
          <a:xfrm flipH="1" flipV="1">
            <a:off x="1504560" y="2214518"/>
            <a:ext cx="1" cy="3412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F2986-D987-40F7-F4B4-CBA9C292C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34" r="12151" b="-5403"/>
          <a:stretch/>
        </p:blipFill>
        <p:spPr>
          <a:xfrm>
            <a:off x="7161124" y="646311"/>
            <a:ext cx="1841490" cy="297466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EF01F19-5307-7B86-B55D-675802C96B66}"/>
              </a:ext>
            </a:extLst>
          </p:cNvPr>
          <p:cNvCxnSpPr>
            <a:stCxn id="17" idx="3"/>
          </p:cNvCxnSpPr>
          <p:nvPr/>
        </p:nvCxnSpPr>
        <p:spPr>
          <a:xfrm flipV="1">
            <a:off x="8690004" y="998674"/>
            <a:ext cx="237428" cy="1847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3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ACCA5-DE2A-626D-681C-B2EAFC6283ED}"/>
              </a:ext>
            </a:extLst>
          </p:cNvPr>
          <p:cNvGrpSpPr/>
          <p:nvPr/>
        </p:nvGrpSpPr>
        <p:grpSpPr>
          <a:xfrm>
            <a:off x="681717" y="1335475"/>
            <a:ext cx="7780566" cy="2607435"/>
            <a:chOff x="681717" y="1335475"/>
            <a:chExt cx="7780566" cy="26074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BA74E5-D135-92E0-ACDB-36670166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719" b="25872"/>
            <a:stretch/>
          </p:blipFill>
          <p:spPr>
            <a:xfrm>
              <a:off x="681717" y="1335475"/>
              <a:ext cx="7210999" cy="18328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3F8CFF-8CA7-049C-3303-0DE1FDC0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51" t="65329" r="14457"/>
            <a:stretch/>
          </p:blipFill>
          <p:spPr>
            <a:xfrm>
              <a:off x="6962275" y="3085660"/>
              <a:ext cx="1500008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15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9F9F7-93F8-5811-9978-52ABE398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5" r="31895"/>
          <a:stretch/>
        </p:blipFill>
        <p:spPr>
          <a:xfrm>
            <a:off x="457200" y="1175483"/>
            <a:ext cx="3095286" cy="3070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7A98F-EE0B-7FAA-C6C3-BAE7C6919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68"/>
          <a:stretch/>
        </p:blipFill>
        <p:spPr>
          <a:xfrm>
            <a:off x="3910693" y="1284727"/>
            <a:ext cx="4776107" cy="14258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7FA74E-EB50-9425-B9C9-A150D74C6418}"/>
              </a:ext>
            </a:extLst>
          </p:cNvPr>
          <p:cNvSpPr/>
          <p:nvPr/>
        </p:nvSpPr>
        <p:spPr>
          <a:xfrm>
            <a:off x="3910693" y="1284728"/>
            <a:ext cx="2930978" cy="421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6DDF2-EE68-DA10-D06E-98D988E228C4}"/>
              </a:ext>
            </a:extLst>
          </p:cNvPr>
          <p:cNvSpPr txBox="1"/>
          <p:nvPr/>
        </p:nvSpPr>
        <p:spPr>
          <a:xfrm>
            <a:off x="786161" y="1103117"/>
            <a:ext cx="1007728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6103-5812-2371-BB53-61DF2FF564C8}"/>
              </a:ext>
            </a:extLst>
          </p:cNvPr>
          <p:cNvSpPr txBox="1"/>
          <p:nvPr/>
        </p:nvSpPr>
        <p:spPr>
          <a:xfrm>
            <a:off x="2476856" y="1364727"/>
            <a:ext cx="900007" cy="261610"/>
          </a:xfrm>
          <a:prstGeom prst="rect">
            <a:avLst/>
          </a:prstGeom>
          <a:noFill/>
          <a:ln>
            <a:solidFill>
              <a:srgbClr val="EFCF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46616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9F9F7-93F8-5811-9978-52ABE398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71" t="10828" r="9089" b="18893"/>
          <a:stretch/>
        </p:blipFill>
        <p:spPr>
          <a:xfrm>
            <a:off x="455207" y="1051760"/>
            <a:ext cx="3072520" cy="3039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Workflow - </a:t>
            </a:r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FFF059-1974-8FF5-764C-A3B3A0C5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29" y="2740190"/>
            <a:ext cx="3755174" cy="180618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28A502-BD6C-3D7F-DDCB-A87B4E1D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31" y="1963533"/>
            <a:ext cx="1106237" cy="65523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56129A-D4E8-C53C-29B5-229DC5836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416" y="1607631"/>
            <a:ext cx="2108200" cy="26141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D725EC-AF33-47E8-6F38-1F1AB20A7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797" y="1222249"/>
            <a:ext cx="2471438" cy="26788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ACD89B-9F03-D2B1-6830-FBA69B30E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31" y="860873"/>
            <a:ext cx="2304038" cy="27900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B49BD-1C03-5C29-18E3-123EA5399865}"/>
              </a:ext>
            </a:extLst>
          </p:cNvPr>
          <p:cNvCxnSpPr>
            <a:endCxn id="19" idx="1"/>
          </p:cNvCxnSpPr>
          <p:nvPr/>
        </p:nvCxnSpPr>
        <p:spPr>
          <a:xfrm flipV="1">
            <a:off x="2887579" y="1000375"/>
            <a:ext cx="2890252" cy="12907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BC3238-5D35-B12A-EFED-0691E6F1884D}"/>
              </a:ext>
            </a:extLst>
          </p:cNvPr>
          <p:cNvCxnSpPr>
            <a:endCxn id="18" idx="1"/>
          </p:cNvCxnSpPr>
          <p:nvPr/>
        </p:nvCxnSpPr>
        <p:spPr>
          <a:xfrm flipV="1">
            <a:off x="3007788" y="1356191"/>
            <a:ext cx="2688009" cy="1383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565B3D-FD35-B445-3BC7-E4D83946DDFB}"/>
              </a:ext>
            </a:extLst>
          </p:cNvPr>
          <p:cNvCxnSpPr>
            <a:endCxn id="17" idx="1"/>
          </p:cNvCxnSpPr>
          <p:nvPr/>
        </p:nvCxnSpPr>
        <p:spPr>
          <a:xfrm flipV="1">
            <a:off x="2590800" y="1738340"/>
            <a:ext cx="3286616" cy="1408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74EE3-3565-CF21-786F-F851D5BFD917}"/>
              </a:ext>
            </a:extLst>
          </p:cNvPr>
          <p:cNvCxnSpPr>
            <a:endCxn id="16" idx="1"/>
          </p:cNvCxnSpPr>
          <p:nvPr/>
        </p:nvCxnSpPr>
        <p:spPr>
          <a:xfrm flipV="1">
            <a:off x="3127303" y="2291150"/>
            <a:ext cx="3249428" cy="1250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110B58-4624-5C4F-96E3-3CAD78CC0314}"/>
              </a:ext>
            </a:extLst>
          </p:cNvPr>
          <p:cNvCxnSpPr>
            <a:endCxn id="15" idx="1"/>
          </p:cNvCxnSpPr>
          <p:nvPr/>
        </p:nvCxnSpPr>
        <p:spPr>
          <a:xfrm flipV="1">
            <a:off x="3368857" y="3643280"/>
            <a:ext cx="1685072" cy="2514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195266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attempt: PCA model for image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A713CD-0504-9D09-555F-6B4DEDD3043B}"/>
              </a:ext>
            </a:extLst>
          </p:cNvPr>
          <p:cNvSpPr txBox="1">
            <a:spLocks/>
          </p:cNvSpPr>
          <p:nvPr/>
        </p:nvSpPr>
        <p:spPr>
          <a:xfrm>
            <a:off x="457200" y="1566587"/>
            <a:ext cx="3200400" cy="16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Display Graphene images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Identify principal component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13457F"/>
                </a:solidFill>
              </a:rPr>
              <a:t>Edge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13457F"/>
                </a:solidFill>
              </a:rPr>
              <a:t>RGB density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To visualise: 2 PC’s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35997-3A6A-6E9D-35BA-F42B9D88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8" y="1707100"/>
            <a:ext cx="2433827" cy="1895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21227-C179-EC48-0D42-95518CEA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60" y="1960847"/>
            <a:ext cx="1488751" cy="1499423"/>
          </a:xfrm>
          <a:prstGeom prst="rect">
            <a:avLst/>
          </a:prstGeom>
        </p:spPr>
      </p:pic>
      <p:sp>
        <p:nvSpPr>
          <p:cNvPr id="13" name="Arrow: Right 9">
            <a:extLst>
              <a:ext uri="{FF2B5EF4-FFF2-40B4-BE49-F238E27FC236}">
                <a16:creationId xmlns:a16="http://schemas.microsoft.com/office/drawing/2014/main" id="{DB928418-3135-B34A-5514-8E0EFB814F06}"/>
              </a:ext>
            </a:extLst>
          </p:cNvPr>
          <p:cNvSpPr/>
          <p:nvPr/>
        </p:nvSpPr>
        <p:spPr>
          <a:xfrm>
            <a:off x="5878360" y="2626589"/>
            <a:ext cx="535504" cy="16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31CC3-134E-779A-4CFC-0DCD5BD9176A}"/>
                  </a:ext>
                </a:extLst>
              </p:cNvPr>
              <p:cNvSpPr txBox="1"/>
              <p:nvPr/>
            </p:nvSpPr>
            <p:spPr>
              <a:xfrm>
                <a:off x="457200" y="3392292"/>
                <a:ext cx="2365456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dirty="0">
                    <a:latin typeface="Cambria Math" panose="02040503050406030204" pitchFamily="18" charset="0"/>
                  </a:rPr>
                  <a:t>Eigenvalue Problem: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max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31CC3-134E-779A-4CFC-0DCD5BD9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2292"/>
                <a:ext cx="2365456" cy="830997"/>
              </a:xfrm>
              <a:prstGeom prst="rect">
                <a:avLst/>
              </a:prstGeom>
              <a:blipFill>
                <a:blip r:embed="rId4"/>
                <a:stretch>
                  <a:fillRect t="-7353" b="-1470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0D3BF6-9316-96B5-2454-405105D5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29"/>
            <a:ext cx="6815138" cy="847968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  Train model on ca. 2000 perfect Graphene images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Pre-process across the number of batches (images)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75918B-93A9-8911-34DA-0EB8CD37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6" y="2058710"/>
            <a:ext cx="8232224" cy="2744075"/>
          </a:xfrm>
          <a:prstGeom prst="rect">
            <a:avLst/>
          </a:prstGeom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0252A056-DABC-0DA6-5EBD-917563CEEDA1}"/>
              </a:ext>
            </a:extLst>
          </p:cNvPr>
          <p:cNvSpPr/>
          <p:nvPr/>
        </p:nvSpPr>
        <p:spPr>
          <a:xfrm>
            <a:off x="3914921" y="3280485"/>
            <a:ext cx="729392" cy="23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946788E-148F-D8C4-73FF-A6F22DA3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576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PCA model for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8152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a5ffa0-b703-450a-8dcb-1cf69b471e5e">
      <Terms xmlns="http://schemas.microsoft.com/office/infopath/2007/PartnerControls"/>
    </lcf76f155ced4ddcb4097134ff3c332f>
    <TaxCatchAll xmlns="13d776fc-c4d9-4dce-80f3-6f9132a4553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5130F8E9ABC4E93222F79D434D664" ma:contentTypeVersion="12" ma:contentTypeDescription="Create a new document." ma:contentTypeScope="" ma:versionID="be974f2e873275e8b7846a7fcc992cff">
  <xsd:schema xmlns:xsd="http://www.w3.org/2001/XMLSchema" xmlns:xs="http://www.w3.org/2001/XMLSchema" xmlns:p="http://schemas.microsoft.com/office/2006/metadata/properties" xmlns:ns2="eea5ffa0-b703-450a-8dcb-1cf69b471e5e" xmlns:ns3="13d776fc-c4d9-4dce-80f3-6f9132a45535" targetNamespace="http://schemas.microsoft.com/office/2006/metadata/properties" ma:root="true" ma:fieldsID="585eff02ae8fb8cc88657e2abe9246fb" ns2:_="" ns3:_="">
    <xsd:import namespace="eea5ffa0-b703-450a-8dcb-1cf69b471e5e"/>
    <xsd:import namespace="13d776fc-c4d9-4dce-80f3-6f9132a455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5ffa0-b703-450a-8dcb-1cf69b471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776fc-c4d9-4dce-80f3-6f9132a455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b319e7-70a5-4fcc-ae8a-6af747254aaa}" ma:internalName="TaxCatchAll" ma:showField="CatchAllData" ma:web="13d776fc-c4d9-4dce-80f3-6f9132a455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042043-3B5A-465E-AD80-0EBB83116927}">
  <ds:schemaRefs>
    <ds:schemaRef ds:uri="http://purl.org/dc/terms/"/>
    <ds:schemaRef ds:uri="be9ee8bf-86f6-4bf4-9213-ef2ede3b95e8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be01a0aa-9a2e-41f8-83ea-452f610d3f09"/>
    <ds:schemaRef ds:uri="http://schemas.microsoft.com/sharepoint/v3"/>
    <ds:schemaRef ds:uri="http://www.w3.org/XML/1998/namespace"/>
    <ds:schemaRef ds:uri="eea5ffa0-b703-450a-8dcb-1cf69b471e5e"/>
    <ds:schemaRef ds:uri="13d776fc-c4d9-4dce-80f3-6f9132a45535"/>
  </ds:schemaRefs>
</ds:datastoreItem>
</file>

<file path=customXml/itemProps2.xml><?xml version="1.0" encoding="utf-8"?>
<ds:datastoreItem xmlns:ds="http://schemas.openxmlformats.org/officeDocument/2006/customXml" ds:itemID="{8BD84398-3BC5-43AA-91F4-EA862CA463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0DED0-B7B5-46AF-BAEE-D4415E7EA6B6}"/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237</Words>
  <Application>Microsoft Office PowerPoint</Application>
  <PresentationFormat>On-screen Show (16:9)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Index</vt:lpstr>
      <vt:lpstr>Introduction</vt:lpstr>
      <vt:lpstr>Workflow</vt:lpstr>
      <vt:lpstr>Workflow</vt:lpstr>
      <vt:lpstr>Workflow</vt:lpstr>
      <vt:lpstr>Workflow - Results</vt:lpstr>
      <vt:lpstr>Other attempt: PCA model for image analysis</vt:lpstr>
      <vt:lpstr>PCA model for image analysis</vt:lpstr>
      <vt:lpstr>PCA model for image analysis</vt:lpstr>
      <vt:lpstr>Conclusions &amp; Future Work</vt:lpstr>
    </vt:vector>
  </TitlesOfParts>
  <Company>Detica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Kanza</dc:creator>
  <cp:lastModifiedBy>BACHS-HERRERA A. (2037458)</cp:lastModifiedBy>
  <cp:revision>49</cp:revision>
  <dcterms:created xsi:type="dcterms:W3CDTF">2018-09-26T12:24:37Z</dcterms:created>
  <dcterms:modified xsi:type="dcterms:W3CDTF">2022-06-24T08:41:42Z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0x0101009505130F8E9ABC4E93222F79D434D664</vt:lpwstr>
  </property>
</Properties>
</file>