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3.xml" ContentType="application/vnd.openxmlformats-officedocument.presentationml.notesSlide+xml"/>
  <Override PartName="/ppt/tags/tag4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2"/>
  </p:notesMasterIdLst>
  <p:sldIdLst>
    <p:sldId id="2860" r:id="rId2"/>
    <p:sldId id="2829" r:id="rId3"/>
    <p:sldId id="2775" r:id="rId4"/>
    <p:sldId id="3054" r:id="rId5"/>
    <p:sldId id="2862" r:id="rId6"/>
    <p:sldId id="2956" r:id="rId7"/>
    <p:sldId id="2958" r:id="rId8"/>
    <p:sldId id="2864" r:id="rId9"/>
    <p:sldId id="3055" r:id="rId10"/>
    <p:sldId id="2868" r:id="rId11"/>
    <p:sldId id="3018" r:id="rId12"/>
    <p:sldId id="2964" r:id="rId13"/>
    <p:sldId id="3019" r:id="rId14"/>
    <p:sldId id="2965" r:id="rId15"/>
    <p:sldId id="3020" r:id="rId16"/>
    <p:sldId id="2966" r:id="rId17"/>
    <p:sldId id="2869" r:id="rId18"/>
    <p:sldId id="3021" r:id="rId19"/>
    <p:sldId id="3022" r:id="rId20"/>
    <p:sldId id="3023" r:id="rId21"/>
    <p:sldId id="3024" r:id="rId22"/>
    <p:sldId id="2876" r:id="rId23"/>
    <p:sldId id="3056" r:id="rId24"/>
    <p:sldId id="2878" r:id="rId25"/>
    <p:sldId id="3025" r:id="rId26"/>
    <p:sldId id="3027" r:id="rId27"/>
    <p:sldId id="3028" r:id="rId28"/>
    <p:sldId id="3029" r:id="rId29"/>
    <p:sldId id="3030" r:id="rId30"/>
    <p:sldId id="3091" r:id="rId31"/>
    <p:sldId id="2953" r:id="rId32"/>
    <p:sldId id="3057" r:id="rId33"/>
    <p:sldId id="2994" r:id="rId34"/>
    <p:sldId id="3036" r:id="rId35"/>
    <p:sldId id="3037" r:id="rId36"/>
    <p:sldId id="3038" r:id="rId37"/>
    <p:sldId id="3039" r:id="rId38"/>
    <p:sldId id="3058" r:id="rId39"/>
    <p:sldId id="2804" r:id="rId40"/>
    <p:sldId id="3059" r:id="rId41"/>
  </p:sldIdLst>
  <p:sldSz cx="12858750" cy="7232650"/>
  <p:notesSz cx="6858000" cy="9144000"/>
  <p:custDataLst>
    <p:tags r:id="rId4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">
          <p15:clr>
            <a:srgbClr val="A4A3A4"/>
          </p15:clr>
        </p15:guide>
        <p15:guide id="2" pos="4312">
          <p15:clr>
            <a:srgbClr val="A4A3A4"/>
          </p15:clr>
        </p15:guide>
        <p15:guide id="3" pos="490">
          <p15:clr>
            <a:srgbClr val="A4A3A4"/>
          </p15:clr>
        </p15:guide>
        <p15:guide id="4" orient="horz" pos="4270">
          <p15:clr>
            <a:srgbClr val="A4A3A4"/>
          </p15:clr>
        </p15:guide>
        <p15:guide id="5" pos="77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00"/>
    <a:srgbClr val="FB2E05"/>
    <a:srgbClr val="2B2C2E"/>
    <a:srgbClr val="F1BE08"/>
    <a:srgbClr val="2A2B2D"/>
    <a:srgbClr val="18191C"/>
    <a:srgbClr val="183052"/>
    <a:srgbClr val="F2F2F2"/>
    <a:srgbClr val="192F53"/>
    <a:srgbClr val="375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2986" autoAdjust="0"/>
  </p:normalViewPr>
  <p:slideViewPr>
    <p:cSldViewPr>
      <p:cViewPr varScale="1">
        <p:scale>
          <a:sx n="151" d="100"/>
          <a:sy n="151" d="100"/>
        </p:scale>
        <p:origin x="462" y="288"/>
      </p:cViewPr>
      <p:guideLst>
        <p:guide orient="horz" pos="212"/>
        <p:guide pos="4312"/>
        <p:guide pos="490"/>
        <p:guide orient="horz" pos="4270"/>
        <p:guide pos="777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F9BD2-FE88-4D45-BD8D-65D1F34B0AD4}" type="doc">
      <dgm:prSet loTypeId="urn:microsoft.com/office/officeart/2005/8/layout/vList5" loCatId="list" qsTypeId="urn:microsoft.com/office/officeart/2005/8/quickstyle/simple1#1" qsCatId="simple" csTypeId="urn:microsoft.com/office/officeart/2005/8/colors/accent1_1#1" csCatId="accent1" phldr="0"/>
      <dgm:spPr/>
      <dgm:t>
        <a:bodyPr/>
        <a:lstStyle/>
        <a:p>
          <a:endParaRPr lang="zh-CN" altLang="en-US"/>
        </a:p>
      </dgm:t>
    </dgm:pt>
    <dgm:pt modelId="{8DFEF381-1089-498A-A2E9-536EBD00BCA1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>
              <a:ea typeface="宋体" panose="02010600030101010101" pitchFamily="2" charset="-122"/>
              <a:sym typeface="+mn-ea"/>
            </a:rPr>
            <a:t>颜色特征</a:t>
          </a:r>
          <a:endParaRPr lang="zh-CN" altLang="en-US" sz="3200">
            <a:ea typeface="宋体" panose="02010600030101010101" pitchFamily="2" charset="-122"/>
            <a:sym typeface="+mn-ea"/>
          </a:endParaRPr>
        </a:p>
      </dgm:t>
    </dgm:pt>
    <dgm:pt modelId="{7BB104C5-5E13-4BA2-8795-D771D93EFD0B}" type="parTrans" cxnId="{3808AAE3-C2E9-4C43-9C0D-54F3692EC567}">
      <dgm:prSet/>
      <dgm:spPr/>
      <dgm:t>
        <a:bodyPr/>
        <a:lstStyle/>
        <a:p>
          <a:endParaRPr lang="zh-CN" altLang="en-US"/>
        </a:p>
      </dgm:t>
    </dgm:pt>
    <dgm:pt modelId="{D8F41DAE-72AA-41BD-884F-BB8861ABB8ED}" type="sibTrans" cxnId="{3808AAE3-C2E9-4C43-9C0D-54F3692EC567}">
      <dgm:prSet/>
      <dgm:spPr/>
      <dgm:t>
        <a:bodyPr/>
        <a:lstStyle/>
        <a:p>
          <a:endParaRPr lang="zh-CN" altLang="en-US"/>
        </a:p>
      </dgm:t>
    </dgm:pt>
    <dgm:pt modelId="{67856BDB-7B34-4717-A8DD-ED955D6E994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/>
            <a:t>  </a:t>
          </a:r>
          <a:r>
            <a:rPr lang="zh-CN" altLang="en-US" sz="1800"/>
            <a:t>描述图像或图像区域所对应的景物的表面性质</a:t>
          </a:r>
        </a:p>
      </dgm:t>
    </dgm:pt>
    <dgm:pt modelId="{772BA600-C67E-4B93-B4A5-0C0DECE788A8}" type="parTrans" cxnId="{366DFC9A-2D35-441E-A576-21620CCEAC37}">
      <dgm:prSet/>
      <dgm:spPr/>
      <dgm:t>
        <a:bodyPr/>
        <a:lstStyle/>
        <a:p>
          <a:endParaRPr lang="zh-CN" altLang="en-US"/>
        </a:p>
      </dgm:t>
    </dgm:pt>
    <dgm:pt modelId="{6E0A9D10-C2CB-4F7C-BF91-F881E97D27C2}" type="sibTrans" cxnId="{366DFC9A-2D35-441E-A576-21620CCEAC37}">
      <dgm:prSet/>
      <dgm:spPr/>
      <dgm:t>
        <a:bodyPr/>
        <a:lstStyle/>
        <a:p>
          <a:endParaRPr lang="zh-CN" altLang="en-US"/>
        </a:p>
      </dgm:t>
    </dgm:pt>
    <dgm:pt modelId="{EB099D45-42E4-4FB3-8BE3-22A72863D5FC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>
              <a:ea typeface="宋体" panose="02010600030101010101" pitchFamily="2" charset="-122"/>
              <a:sym typeface="+mn-ea"/>
            </a:rPr>
            <a:t>纹理特征</a:t>
          </a:r>
          <a:endParaRPr lang="zh-CN" altLang="en-US" sz="3200">
            <a:ea typeface="宋体" panose="02010600030101010101" pitchFamily="2" charset="-122"/>
            <a:sym typeface="+mn-ea"/>
          </a:endParaRPr>
        </a:p>
      </dgm:t>
    </dgm:pt>
    <dgm:pt modelId="{C2BA91CD-5382-45C0-B4F4-75094723F4D9}" type="parTrans" cxnId="{03BE53FB-93CA-4FC9-8DA6-3B8141CE8FFB}">
      <dgm:prSet/>
      <dgm:spPr/>
      <dgm:t>
        <a:bodyPr/>
        <a:lstStyle/>
        <a:p>
          <a:endParaRPr lang="zh-CN" altLang="en-US"/>
        </a:p>
      </dgm:t>
    </dgm:pt>
    <dgm:pt modelId="{973C65EF-E3B8-4CF5-B140-FEC5A74F0B0E}" type="sibTrans" cxnId="{03BE53FB-93CA-4FC9-8DA6-3B8141CE8FFB}">
      <dgm:prSet/>
      <dgm:spPr/>
      <dgm:t>
        <a:bodyPr/>
        <a:lstStyle/>
        <a:p>
          <a:endParaRPr lang="zh-CN" altLang="en-US"/>
        </a:p>
      </dgm:t>
    </dgm:pt>
    <dgm:pt modelId="{63116591-D397-40B5-AD45-C8FD7C1AD18F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/>
            <a:t>  </a:t>
          </a:r>
          <a:r>
            <a:rPr lang="zh-CN" altLang="en-US" sz="1800"/>
            <a:t>描述了图像或图像区域所对应景物的表面性质</a:t>
          </a:r>
        </a:p>
      </dgm:t>
    </dgm:pt>
    <dgm:pt modelId="{35D9FDAB-90FC-4149-8FA1-C2011A738832}" type="parTrans" cxnId="{8D64FC68-57D7-47E0-B42D-9BF8A9977AA6}">
      <dgm:prSet/>
      <dgm:spPr/>
      <dgm:t>
        <a:bodyPr/>
        <a:lstStyle/>
        <a:p>
          <a:endParaRPr lang="zh-CN" altLang="en-US"/>
        </a:p>
      </dgm:t>
    </dgm:pt>
    <dgm:pt modelId="{B1B09198-8815-4821-8A77-DCC2993E3086}" type="sibTrans" cxnId="{8D64FC68-57D7-47E0-B42D-9BF8A9977AA6}">
      <dgm:prSet/>
      <dgm:spPr/>
      <dgm:t>
        <a:bodyPr/>
        <a:lstStyle/>
        <a:p>
          <a:endParaRPr lang="zh-CN" altLang="en-US"/>
        </a:p>
      </dgm:t>
    </dgm:pt>
    <dgm:pt modelId="{0C7614AF-FE1B-474B-8B3D-B1D06ACF75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>
              <a:ea typeface="宋体" panose="02010600030101010101" pitchFamily="2" charset="-122"/>
              <a:sym typeface="+mn-ea"/>
            </a:rPr>
            <a:t>形状特征</a:t>
          </a:r>
          <a:endParaRPr lang="zh-CN" altLang="en-US" sz="3200">
            <a:ea typeface="宋体" panose="02010600030101010101" pitchFamily="2" charset="-122"/>
            <a:sym typeface="+mn-ea"/>
          </a:endParaRPr>
        </a:p>
      </dgm:t>
    </dgm:pt>
    <dgm:pt modelId="{6405A9A7-2A86-4BF1-8D9D-4D36DE3099F5}" type="parTrans" cxnId="{50EEC2D5-9FA0-4BB9-B9C0-7B426F1557BB}">
      <dgm:prSet/>
      <dgm:spPr/>
      <dgm:t>
        <a:bodyPr/>
        <a:lstStyle/>
        <a:p>
          <a:endParaRPr lang="zh-CN" altLang="en-US"/>
        </a:p>
      </dgm:t>
    </dgm:pt>
    <dgm:pt modelId="{2043401E-454D-4886-ADA9-FCC81736E837}" type="sibTrans" cxnId="{50EEC2D5-9FA0-4BB9-B9C0-7B426F1557BB}">
      <dgm:prSet/>
      <dgm:spPr/>
      <dgm:t>
        <a:bodyPr/>
        <a:lstStyle/>
        <a:p>
          <a:endParaRPr lang="zh-CN" altLang="en-US"/>
        </a:p>
      </dgm:t>
    </dgm:pt>
    <dgm:pt modelId="{1595198B-D222-4BF8-83BF-0D3CA5996A3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/>
            <a:t>  </a:t>
          </a:r>
          <a:r>
            <a:rPr lang="zh-CN" altLang="en-US" sz="1800"/>
            <a:t>一类是轮廓特征，主要针对物体的外边界</a:t>
          </a:r>
        </a:p>
      </dgm:t>
    </dgm:pt>
    <dgm:pt modelId="{9E050DE5-CBC7-4D41-8BB4-8999E754F806}" type="parTrans" cxnId="{A9DF0314-3268-4EFD-938E-F0A1C298D4E8}">
      <dgm:prSet/>
      <dgm:spPr/>
      <dgm:t>
        <a:bodyPr/>
        <a:lstStyle/>
        <a:p>
          <a:endParaRPr lang="zh-CN" altLang="en-US"/>
        </a:p>
      </dgm:t>
    </dgm:pt>
    <dgm:pt modelId="{1D266B9B-E78F-4C1C-9CA1-FAC55716A8D9}" type="sibTrans" cxnId="{A9DF0314-3268-4EFD-938E-F0A1C298D4E8}">
      <dgm:prSet/>
      <dgm:spPr/>
      <dgm:t>
        <a:bodyPr/>
        <a:lstStyle/>
        <a:p>
          <a:endParaRPr lang="zh-CN" altLang="en-US"/>
        </a:p>
      </dgm:t>
    </dgm:pt>
    <dgm:pt modelId="{79B94AFD-9ADE-42D7-B8BF-2EEC83FD768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sym typeface="+mn-ea"/>
            </a:rPr>
            <a:t>  另一类是区域特征，关系到整个形状区域</a:t>
          </a:r>
          <a:endParaRPr lang="zh-CN" altLang="en-US" sz="1800"/>
        </a:p>
      </dgm:t>
    </dgm:pt>
    <dgm:pt modelId="{3B2430EE-FEB0-4190-B37D-CF72FDACDE1C}" type="parTrans" cxnId="{2406A0A8-68C6-4F9C-A6BC-83A7A9884C55}">
      <dgm:prSet/>
      <dgm:spPr/>
    </dgm:pt>
    <dgm:pt modelId="{25EFB814-4890-45A4-9A78-693159385435}" type="sibTrans" cxnId="{2406A0A8-68C6-4F9C-A6BC-83A7A9884C55}">
      <dgm:prSet/>
      <dgm:spPr/>
    </dgm:pt>
    <dgm:pt modelId="{CFD10EBD-CE4D-4A31-8965-50672D6E6990}">
      <dgm:prSet/>
      <dgm:spPr/>
      <dgm:t>
        <a:bodyPr/>
        <a:lstStyle/>
        <a:p>
          <a:endParaRPr altLang="en-US"/>
        </a:p>
      </dgm:t>
    </dgm:pt>
    <dgm:pt modelId="{099169C8-CD96-441D-B47D-68C3416CCE6C}" type="parTrans" cxnId="{EAF263D6-6503-4E1A-84EB-3BB2BD1D20FC}">
      <dgm:prSet/>
      <dgm:spPr/>
    </dgm:pt>
    <dgm:pt modelId="{56153402-D421-4978-A606-314E82B23C2E}" type="sibTrans" cxnId="{EAF263D6-6503-4E1A-84EB-3BB2BD1D20FC}">
      <dgm:prSet/>
      <dgm:spPr/>
    </dgm:pt>
    <dgm:pt modelId="{48725B2C-1FBD-45FF-B488-D9FA0AD419CF}">
      <dgm:prSet/>
      <dgm:spPr/>
      <dgm:t>
        <a:bodyPr/>
        <a:lstStyle/>
        <a:p>
          <a:endParaRPr altLang="en-US"/>
        </a:p>
      </dgm:t>
    </dgm:pt>
    <dgm:pt modelId="{75D150F5-A6D6-41AA-BACA-477C8D405030}" type="parTrans" cxnId="{A2AC8D16-8468-4BD4-A73D-ABDC9886A09A}">
      <dgm:prSet/>
      <dgm:spPr/>
    </dgm:pt>
    <dgm:pt modelId="{76BB33CA-99DC-462F-A0DE-9E3F5B1D9D78}" type="sibTrans" cxnId="{A2AC8D16-8468-4BD4-A73D-ABDC9886A09A}">
      <dgm:prSet/>
      <dgm:spPr/>
    </dgm:pt>
    <dgm:pt modelId="{CBB719A3-638C-41E0-B0EC-B22FA0508898}" type="pres">
      <dgm:prSet presAssocID="{982F9BD2-FE88-4D45-BD8D-65D1F34B0AD4}" presName="Name0" presStyleCnt="0">
        <dgm:presLayoutVars>
          <dgm:dir/>
          <dgm:animLvl val="lvl"/>
          <dgm:resizeHandles val="exact"/>
        </dgm:presLayoutVars>
      </dgm:prSet>
      <dgm:spPr/>
    </dgm:pt>
    <dgm:pt modelId="{53879FB3-2A34-4B19-A163-E7E5A2A61ED1}" type="pres">
      <dgm:prSet presAssocID="{8DFEF381-1089-498A-A2E9-536EBD00BCA1}" presName="linNode" presStyleCnt="0"/>
      <dgm:spPr/>
    </dgm:pt>
    <dgm:pt modelId="{BD6C8DA9-0F3A-464E-ACD2-6660B6C6E5C4}" type="pres">
      <dgm:prSet presAssocID="{8DFEF381-1089-498A-A2E9-536EBD00BC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76AE918-ABC8-47B8-8DD8-96F195BFB5B5}" type="pres">
      <dgm:prSet presAssocID="{8DFEF381-1089-498A-A2E9-536EBD00BCA1}" presName="descendantText" presStyleLbl="alignAccFollowNode1" presStyleIdx="0" presStyleCnt="4">
        <dgm:presLayoutVars>
          <dgm:bulletEnabled val="1"/>
        </dgm:presLayoutVars>
      </dgm:prSet>
      <dgm:spPr/>
    </dgm:pt>
    <dgm:pt modelId="{FFE0819C-8AC4-4036-9C1A-1EC29F5C921E}" type="pres">
      <dgm:prSet presAssocID="{D8F41DAE-72AA-41BD-884F-BB8861ABB8ED}" presName="sp" presStyleCnt="0"/>
      <dgm:spPr/>
    </dgm:pt>
    <dgm:pt modelId="{F7591D7B-260A-4799-8396-533EFCB75BEB}" type="pres">
      <dgm:prSet presAssocID="{EB099D45-42E4-4FB3-8BE3-22A72863D5FC}" presName="linNode" presStyleCnt="0"/>
      <dgm:spPr/>
    </dgm:pt>
    <dgm:pt modelId="{F8FCFA27-1E37-47F3-819F-CCC620DE8027}" type="pres">
      <dgm:prSet presAssocID="{EB099D45-42E4-4FB3-8BE3-22A72863D5F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1799245-8A88-4DFD-8913-C5C978690807}" type="pres">
      <dgm:prSet presAssocID="{EB099D45-42E4-4FB3-8BE3-22A72863D5FC}" presName="descendantText" presStyleLbl="alignAccFollowNode1" presStyleIdx="1" presStyleCnt="4">
        <dgm:presLayoutVars>
          <dgm:bulletEnabled val="1"/>
        </dgm:presLayoutVars>
      </dgm:prSet>
      <dgm:spPr/>
    </dgm:pt>
    <dgm:pt modelId="{8DCDF6EC-DA1E-4BFB-B25A-DFA57323B4B5}" type="pres">
      <dgm:prSet presAssocID="{973C65EF-E3B8-4CF5-B140-FEC5A74F0B0E}" presName="sp" presStyleCnt="0"/>
      <dgm:spPr/>
    </dgm:pt>
    <dgm:pt modelId="{3F2BB2C1-5788-46C7-BBC7-A198D39677C4}" type="pres">
      <dgm:prSet presAssocID="{0C7614AF-FE1B-474B-8B3D-B1D06ACF75F6}" presName="linNode" presStyleCnt="0"/>
      <dgm:spPr/>
    </dgm:pt>
    <dgm:pt modelId="{F3A1F871-519C-4E76-89EE-B8DB3D0BD125}" type="pres">
      <dgm:prSet presAssocID="{0C7614AF-FE1B-474B-8B3D-B1D06ACF75F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00652BC-5530-4BD7-A5E2-D7101737A3B5}" type="pres">
      <dgm:prSet presAssocID="{0C7614AF-FE1B-474B-8B3D-B1D06ACF75F6}" presName="descendantText" presStyleLbl="alignAccFollowNode1" presStyleIdx="2" presStyleCnt="4">
        <dgm:presLayoutVars>
          <dgm:bulletEnabled val="1"/>
        </dgm:presLayoutVars>
      </dgm:prSet>
      <dgm:spPr/>
    </dgm:pt>
    <dgm:pt modelId="{8797FF84-ABB4-489A-B857-F4501A279346}" type="pres">
      <dgm:prSet presAssocID="{2043401E-454D-4886-ADA9-FCC81736E837}" presName="sp" presStyleCnt="0"/>
      <dgm:spPr/>
    </dgm:pt>
    <dgm:pt modelId="{B4B17A2E-5E97-41E6-9D88-2729C6F80565}" type="pres">
      <dgm:prSet presAssocID="{CFD10EBD-CE4D-4A31-8965-50672D6E6990}" presName="linNode" presStyleCnt="0"/>
      <dgm:spPr/>
    </dgm:pt>
    <dgm:pt modelId="{3BB05D91-CBDB-4684-A00A-4E5B2A687736}" type="pres">
      <dgm:prSet presAssocID="{CFD10EBD-CE4D-4A31-8965-50672D6E699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80BA380-C028-4372-B172-9B20E78D9F6E}" type="pres">
      <dgm:prSet presAssocID="{CFD10EBD-CE4D-4A31-8965-50672D6E699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EEC3E05-8117-47A2-8A47-8288A9DE643E}" type="presOf" srcId="{982F9BD2-FE88-4D45-BD8D-65D1F34B0AD4}" destId="{CBB719A3-638C-41E0-B0EC-B22FA0508898}" srcOrd="0" destOrd="0" presId="urn:microsoft.com/office/officeart/2005/8/layout/vList5"/>
    <dgm:cxn modelId="{A223BD08-370B-4E97-8F01-F20197B2F727}" type="presOf" srcId="{1595198B-D222-4BF8-83BF-0D3CA5996A3E}" destId="{F00652BC-5530-4BD7-A5E2-D7101737A3B5}" srcOrd="0" destOrd="0" presId="urn:microsoft.com/office/officeart/2005/8/layout/vList5"/>
    <dgm:cxn modelId="{CD872C0B-F8ED-43A1-A0C4-AAE4B9AD8241}" type="presOf" srcId="{67856BDB-7B34-4717-A8DD-ED955D6E994B}" destId="{D76AE918-ABC8-47B8-8DD8-96F195BFB5B5}" srcOrd="0" destOrd="0" presId="urn:microsoft.com/office/officeart/2005/8/layout/vList5"/>
    <dgm:cxn modelId="{4335D012-7D43-4B08-BDCD-D83D18069AA9}" type="presOf" srcId="{48725B2C-1FBD-45FF-B488-D9FA0AD419CF}" destId="{C80BA380-C028-4372-B172-9B20E78D9F6E}" srcOrd="0" destOrd="0" presId="urn:microsoft.com/office/officeart/2005/8/layout/vList5"/>
    <dgm:cxn modelId="{A9DF0314-3268-4EFD-938E-F0A1C298D4E8}" srcId="{0C7614AF-FE1B-474B-8B3D-B1D06ACF75F6}" destId="{1595198B-D222-4BF8-83BF-0D3CA5996A3E}" srcOrd="0" destOrd="0" parTransId="{9E050DE5-CBC7-4D41-8BB4-8999E754F806}" sibTransId="{1D266B9B-E78F-4C1C-9CA1-FAC55716A8D9}"/>
    <dgm:cxn modelId="{A2AC8D16-8468-4BD4-A73D-ABDC9886A09A}" srcId="{CFD10EBD-CE4D-4A31-8965-50672D6E6990}" destId="{48725B2C-1FBD-45FF-B488-D9FA0AD419CF}" srcOrd="0" destOrd="0" parTransId="{75D150F5-A6D6-41AA-BACA-477C8D405030}" sibTransId="{76BB33CA-99DC-462F-A0DE-9E3F5B1D9D78}"/>
    <dgm:cxn modelId="{6853481E-ED5C-46F7-A67A-1025F608A939}" type="presOf" srcId="{CFD10EBD-CE4D-4A31-8965-50672D6E6990}" destId="{3BB05D91-CBDB-4684-A00A-4E5B2A687736}" srcOrd="0" destOrd="0" presId="urn:microsoft.com/office/officeart/2005/8/layout/vList5"/>
    <dgm:cxn modelId="{CDA78942-5D32-4FDC-BD5B-CEB214CD42DF}" type="presOf" srcId="{79B94AFD-9ADE-42D7-B8BF-2EEC83FD768A}" destId="{F00652BC-5530-4BD7-A5E2-D7101737A3B5}" srcOrd="0" destOrd="1" presId="urn:microsoft.com/office/officeart/2005/8/layout/vList5"/>
    <dgm:cxn modelId="{14BEC767-56C6-4C88-B20D-A75A5933DF50}" type="presOf" srcId="{63116591-D397-40B5-AD45-C8FD7C1AD18F}" destId="{B1799245-8A88-4DFD-8913-C5C978690807}" srcOrd="0" destOrd="0" presId="urn:microsoft.com/office/officeart/2005/8/layout/vList5"/>
    <dgm:cxn modelId="{8D64FC68-57D7-47E0-B42D-9BF8A9977AA6}" srcId="{EB099D45-42E4-4FB3-8BE3-22A72863D5FC}" destId="{63116591-D397-40B5-AD45-C8FD7C1AD18F}" srcOrd="0" destOrd="0" parTransId="{35D9FDAB-90FC-4149-8FA1-C2011A738832}" sibTransId="{B1B09198-8815-4821-8A77-DCC2993E3086}"/>
    <dgm:cxn modelId="{4B4F1B7F-8A48-4DAB-B21C-364D79E90719}" type="presOf" srcId="{0C7614AF-FE1B-474B-8B3D-B1D06ACF75F6}" destId="{F3A1F871-519C-4E76-89EE-B8DB3D0BD125}" srcOrd="0" destOrd="0" presId="urn:microsoft.com/office/officeart/2005/8/layout/vList5"/>
    <dgm:cxn modelId="{366DFC9A-2D35-441E-A576-21620CCEAC37}" srcId="{8DFEF381-1089-498A-A2E9-536EBD00BCA1}" destId="{67856BDB-7B34-4717-A8DD-ED955D6E994B}" srcOrd="0" destOrd="0" parTransId="{772BA600-C67E-4B93-B4A5-0C0DECE788A8}" sibTransId="{6E0A9D10-C2CB-4F7C-BF91-F881E97D27C2}"/>
    <dgm:cxn modelId="{2406A0A8-68C6-4F9C-A6BC-83A7A9884C55}" srcId="{0C7614AF-FE1B-474B-8B3D-B1D06ACF75F6}" destId="{79B94AFD-9ADE-42D7-B8BF-2EEC83FD768A}" srcOrd="1" destOrd="0" parTransId="{3B2430EE-FEB0-4190-B37D-CF72FDACDE1C}" sibTransId="{25EFB814-4890-45A4-9A78-693159385435}"/>
    <dgm:cxn modelId="{D9AAA8B5-E890-459B-9CDD-21D0CCA419B6}" type="presOf" srcId="{EB099D45-42E4-4FB3-8BE3-22A72863D5FC}" destId="{F8FCFA27-1E37-47F3-819F-CCC620DE8027}" srcOrd="0" destOrd="0" presId="urn:microsoft.com/office/officeart/2005/8/layout/vList5"/>
    <dgm:cxn modelId="{0528FDC2-78FE-4D9E-A216-5310EB217F94}" type="presOf" srcId="{8DFEF381-1089-498A-A2E9-536EBD00BCA1}" destId="{BD6C8DA9-0F3A-464E-ACD2-6660B6C6E5C4}" srcOrd="0" destOrd="0" presId="urn:microsoft.com/office/officeart/2005/8/layout/vList5"/>
    <dgm:cxn modelId="{50EEC2D5-9FA0-4BB9-B9C0-7B426F1557BB}" srcId="{982F9BD2-FE88-4D45-BD8D-65D1F34B0AD4}" destId="{0C7614AF-FE1B-474B-8B3D-B1D06ACF75F6}" srcOrd="2" destOrd="0" parTransId="{6405A9A7-2A86-4BF1-8D9D-4D36DE3099F5}" sibTransId="{2043401E-454D-4886-ADA9-FCC81736E837}"/>
    <dgm:cxn modelId="{EAF263D6-6503-4E1A-84EB-3BB2BD1D20FC}" srcId="{982F9BD2-FE88-4D45-BD8D-65D1F34B0AD4}" destId="{CFD10EBD-CE4D-4A31-8965-50672D6E6990}" srcOrd="3" destOrd="0" parTransId="{099169C8-CD96-441D-B47D-68C3416CCE6C}" sibTransId="{56153402-D421-4978-A606-314E82B23C2E}"/>
    <dgm:cxn modelId="{3808AAE3-C2E9-4C43-9C0D-54F3692EC567}" srcId="{982F9BD2-FE88-4D45-BD8D-65D1F34B0AD4}" destId="{8DFEF381-1089-498A-A2E9-536EBD00BCA1}" srcOrd="0" destOrd="0" parTransId="{7BB104C5-5E13-4BA2-8795-D771D93EFD0B}" sibTransId="{D8F41DAE-72AA-41BD-884F-BB8861ABB8ED}"/>
    <dgm:cxn modelId="{03BE53FB-93CA-4FC9-8DA6-3B8141CE8FFB}" srcId="{982F9BD2-FE88-4D45-BD8D-65D1F34B0AD4}" destId="{EB099D45-42E4-4FB3-8BE3-22A72863D5FC}" srcOrd="1" destOrd="0" parTransId="{C2BA91CD-5382-45C0-B4F4-75094723F4D9}" sibTransId="{973C65EF-E3B8-4CF5-B140-FEC5A74F0B0E}"/>
    <dgm:cxn modelId="{6ED4A810-E527-4A1A-BF38-A9774CBABB8F}" type="presParOf" srcId="{CBB719A3-638C-41E0-B0EC-B22FA0508898}" destId="{53879FB3-2A34-4B19-A163-E7E5A2A61ED1}" srcOrd="0" destOrd="0" presId="urn:microsoft.com/office/officeart/2005/8/layout/vList5"/>
    <dgm:cxn modelId="{894349B2-64E8-4049-AA1D-1B01EB7C3E08}" type="presParOf" srcId="{53879FB3-2A34-4B19-A163-E7E5A2A61ED1}" destId="{BD6C8DA9-0F3A-464E-ACD2-6660B6C6E5C4}" srcOrd="0" destOrd="0" presId="urn:microsoft.com/office/officeart/2005/8/layout/vList5"/>
    <dgm:cxn modelId="{9BF9E03F-FE4D-4B1B-A14C-B7AF1D77D372}" type="presParOf" srcId="{53879FB3-2A34-4B19-A163-E7E5A2A61ED1}" destId="{D76AE918-ABC8-47B8-8DD8-96F195BFB5B5}" srcOrd="1" destOrd="0" presId="urn:microsoft.com/office/officeart/2005/8/layout/vList5"/>
    <dgm:cxn modelId="{932D34E6-3FE0-45B9-9DCE-6D33A7681420}" type="presParOf" srcId="{CBB719A3-638C-41E0-B0EC-B22FA0508898}" destId="{FFE0819C-8AC4-4036-9C1A-1EC29F5C921E}" srcOrd="1" destOrd="0" presId="urn:microsoft.com/office/officeart/2005/8/layout/vList5"/>
    <dgm:cxn modelId="{5D902D5B-1BF8-4D4C-A611-5D04200FD2EF}" type="presParOf" srcId="{CBB719A3-638C-41E0-B0EC-B22FA0508898}" destId="{F7591D7B-260A-4799-8396-533EFCB75BEB}" srcOrd="2" destOrd="0" presId="urn:microsoft.com/office/officeart/2005/8/layout/vList5"/>
    <dgm:cxn modelId="{B2E2CB6A-09EB-4E76-8631-1714BBF0BB5D}" type="presParOf" srcId="{F7591D7B-260A-4799-8396-533EFCB75BEB}" destId="{F8FCFA27-1E37-47F3-819F-CCC620DE8027}" srcOrd="0" destOrd="0" presId="urn:microsoft.com/office/officeart/2005/8/layout/vList5"/>
    <dgm:cxn modelId="{F9E987BE-C558-45EB-9A0C-B7DC0D60475A}" type="presParOf" srcId="{F7591D7B-260A-4799-8396-533EFCB75BEB}" destId="{B1799245-8A88-4DFD-8913-C5C978690807}" srcOrd="1" destOrd="0" presId="urn:microsoft.com/office/officeart/2005/8/layout/vList5"/>
    <dgm:cxn modelId="{C00317CF-70A5-4525-B7AA-058A925C9518}" type="presParOf" srcId="{CBB719A3-638C-41E0-B0EC-B22FA0508898}" destId="{8DCDF6EC-DA1E-4BFB-B25A-DFA57323B4B5}" srcOrd="3" destOrd="0" presId="urn:microsoft.com/office/officeart/2005/8/layout/vList5"/>
    <dgm:cxn modelId="{7A022423-007A-4196-A672-DAAFCD1761C4}" type="presParOf" srcId="{CBB719A3-638C-41E0-B0EC-B22FA0508898}" destId="{3F2BB2C1-5788-46C7-BBC7-A198D39677C4}" srcOrd="4" destOrd="0" presId="urn:microsoft.com/office/officeart/2005/8/layout/vList5"/>
    <dgm:cxn modelId="{6B22F76C-3D7C-4949-BDE2-4A7ADAAF5FBF}" type="presParOf" srcId="{3F2BB2C1-5788-46C7-BBC7-A198D39677C4}" destId="{F3A1F871-519C-4E76-89EE-B8DB3D0BD125}" srcOrd="0" destOrd="0" presId="urn:microsoft.com/office/officeart/2005/8/layout/vList5"/>
    <dgm:cxn modelId="{352E037F-A239-44FE-8FA0-D81BC60E161F}" type="presParOf" srcId="{3F2BB2C1-5788-46C7-BBC7-A198D39677C4}" destId="{F00652BC-5530-4BD7-A5E2-D7101737A3B5}" srcOrd="1" destOrd="0" presId="urn:microsoft.com/office/officeart/2005/8/layout/vList5"/>
    <dgm:cxn modelId="{955A95B8-BB0C-4EF5-8060-A4003F39EF74}" type="presParOf" srcId="{CBB719A3-638C-41E0-B0EC-B22FA0508898}" destId="{8797FF84-ABB4-489A-B857-F4501A279346}" srcOrd="5" destOrd="0" presId="urn:microsoft.com/office/officeart/2005/8/layout/vList5"/>
    <dgm:cxn modelId="{730742EF-04E2-4276-A494-5451F24A4B18}" type="presParOf" srcId="{CBB719A3-638C-41E0-B0EC-B22FA0508898}" destId="{B4B17A2E-5E97-41E6-9D88-2729C6F80565}" srcOrd="6" destOrd="0" presId="urn:microsoft.com/office/officeart/2005/8/layout/vList5"/>
    <dgm:cxn modelId="{E9EAE500-02AA-4266-8F07-554E331D4D99}" type="presParOf" srcId="{B4B17A2E-5E97-41E6-9D88-2729C6F80565}" destId="{3BB05D91-CBDB-4684-A00A-4E5B2A687736}" srcOrd="0" destOrd="0" presId="urn:microsoft.com/office/officeart/2005/8/layout/vList5"/>
    <dgm:cxn modelId="{91B55663-EF84-4C17-9C9B-04807DA1CF2A}" type="presParOf" srcId="{B4B17A2E-5E97-41E6-9D88-2729C6F80565}" destId="{C80BA380-C028-4372-B172-9B20E78D9F6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urn:microsoft.com/office/officeart/2005/8/layout/process1" loCatId="process" qsTypeId="urn:microsoft.com/office/officeart/2005/8/quickstyle/simple5#1" qsCatId="simple" csTypeId="urn:microsoft.com/office/officeart/2005/8/colors/accent0_1#1" csCatId="accent1" phldr="0"/>
      <dgm:spPr/>
    </dgm:pt>
    <dgm:pt modelId="{B9356EF3-F2BD-44EF-8989-A8C6F68A9C26}">
      <dgm:prSet phldrT="[文本]"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rPr>
            <a:t>（1）特征应当容易提取</a:t>
          </a:r>
        </a:p>
      </dgm:t>
    </dgm:pt>
    <dgm:pt modelId="{42B40A37-3B74-4139-88E7-27DB8ADAFB3B}" type="parTrans" cxnId="{82E951E1-586F-4D0F-9C2C-8DEC95784F98}">
      <dgm:prSet/>
      <dgm:spPr/>
    </dgm:pt>
    <dgm:pt modelId="{E862CC6F-EE5F-4708-AD0C-4AFC083AC1E9}" type="sibTrans" cxnId="{82E951E1-586F-4D0F-9C2C-8DEC95784F98}">
      <dgm:prSet/>
      <dgm:spPr/>
      <dgm:t>
        <a:bodyPr/>
        <a:lstStyle/>
        <a:p>
          <a:endParaRPr lang="zh-CN" altLang="en-US"/>
        </a:p>
      </dgm:t>
    </dgm:pt>
    <dgm:pt modelId="{EDABB1AF-A433-4877-8BF8-9FA85F924A2C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rPr>
            <a:t>（2）选取的特征应对噪声和不相关转换不敏感</a:t>
          </a:r>
        </a:p>
      </dgm:t>
    </dgm:pt>
    <dgm:pt modelId="{22507475-337D-4D08-A27D-19453A1EC4B8}" type="parTrans" cxnId="{BEAA8288-5766-43DF-9DD4-40C8077BFACC}">
      <dgm:prSet/>
      <dgm:spPr/>
    </dgm:pt>
    <dgm:pt modelId="{3E1956DE-23F8-4761-8F76-7ABD5A8AE770}" type="sibTrans" cxnId="{BEAA8288-5766-43DF-9DD4-40C8077BFACC}">
      <dgm:prSet/>
      <dgm:spPr/>
      <dgm:t>
        <a:bodyPr/>
        <a:lstStyle/>
        <a:p>
          <a:endParaRPr lang="zh-CN" altLang="en-US"/>
        </a:p>
      </dgm:t>
    </dgm:pt>
    <dgm:pt modelId="{16C98B6D-CC9A-459C-A148-3249240D358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rPr>
            <a:t>（3）总是应试图寻找最具区分能力的特征</a:t>
          </a:r>
        </a:p>
      </dgm:t>
    </dgm:pt>
    <dgm:pt modelId="{B2C4969C-7F63-4CB2-9C9A-A6F67CF17685}" type="parTrans" cxnId="{5CEA6922-D90A-4287-9B6F-1C41D9EC2AF8}">
      <dgm:prSet/>
      <dgm:spPr/>
    </dgm:pt>
    <dgm:pt modelId="{D9B5BE56-AD46-4CF8-8D6E-63CE26896AAC}" type="sibTrans" cxnId="{5CEA6922-D90A-4287-9B6F-1C41D9EC2AF8}">
      <dgm:prSet/>
      <dgm:spPr/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3">
        <dgm:presLayoutVars>
          <dgm:bulletEnabled val="1"/>
        </dgm:presLayoutVars>
      </dgm:prSet>
      <dgm:spPr/>
    </dgm:pt>
    <dgm:pt modelId="{56077158-A490-49C0-92A3-E1F3F4A134D1}" type="pres">
      <dgm:prSet presAssocID="{E862CC6F-EE5F-4708-AD0C-4AFC083AC1E9}" presName="sibTrans" presStyleLbl="sibTrans2D1" presStyleIdx="0" presStyleCnt="2"/>
      <dgm:spPr/>
    </dgm:pt>
    <dgm:pt modelId="{866543E3-7169-4994-AA48-DBEAD952B2D7}" type="pres">
      <dgm:prSet presAssocID="{E862CC6F-EE5F-4708-AD0C-4AFC083AC1E9}" presName="connectorText" presStyleLbl="sibTrans2D1" presStyleIdx="0" presStyleCnt="2"/>
      <dgm:spPr/>
    </dgm:pt>
    <dgm:pt modelId="{0C6A0E2D-4913-46C1-A93F-3832E34B4A9D}" type="pres">
      <dgm:prSet presAssocID="{EDABB1AF-A433-4877-8BF8-9FA85F924A2C}" presName="node" presStyleLbl="node1" presStyleIdx="1" presStyleCnt="3">
        <dgm:presLayoutVars>
          <dgm:bulletEnabled val="1"/>
        </dgm:presLayoutVars>
      </dgm:prSet>
      <dgm:spPr/>
    </dgm:pt>
    <dgm:pt modelId="{18462591-2085-43A2-8617-BA9721C35F9F}" type="pres">
      <dgm:prSet presAssocID="{3E1956DE-23F8-4761-8F76-7ABD5A8AE770}" presName="sibTrans" presStyleLbl="sibTrans2D1" presStyleIdx="1" presStyleCnt="2"/>
      <dgm:spPr/>
    </dgm:pt>
    <dgm:pt modelId="{F0328CDC-AC5A-41D2-969E-7D80009105F2}" type="pres">
      <dgm:prSet presAssocID="{3E1956DE-23F8-4761-8F76-7ABD5A8AE770}" presName="connectorText" presStyleLbl="sibTrans2D1" presStyleIdx="1" presStyleCnt="2"/>
      <dgm:spPr/>
    </dgm:pt>
    <dgm:pt modelId="{507274D1-9FFA-4CA1-8C30-ADC25E352D22}" type="pres">
      <dgm:prSet presAssocID="{16C98B6D-CC9A-459C-A148-3249240D3586}" presName="node" presStyleLbl="node1" presStyleIdx="2" presStyleCnt="3">
        <dgm:presLayoutVars>
          <dgm:bulletEnabled val="1"/>
        </dgm:presLayoutVars>
      </dgm:prSet>
      <dgm:spPr/>
    </dgm:pt>
  </dgm:ptLst>
  <dgm:cxnLst>
    <dgm:cxn modelId="{6EC66A01-E9E9-4E3F-A9D1-C547B6691AB5}" type="presOf" srcId="{E862CC6F-EE5F-4708-AD0C-4AFC083AC1E9}" destId="{56077158-A490-49C0-92A3-E1F3F4A134D1}" srcOrd="0" destOrd="0" presId="urn:microsoft.com/office/officeart/2005/8/layout/process1"/>
    <dgm:cxn modelId="{5CEA6922-D90A-4287-9B6F-1C41D9EC2AF8}" srcId="{F3AA1B95-8096-483E-937F-B7117F22143A}" destId="{16C98B6D-CC9A-459C-A148-3249240D3586}" srcOrd="2" destOrd="0" parTransId="{B2C4969C-7F63-4CB2-9C9A-A6F67CF17685}" sibTransId="{D9B5BE56-AD46-4CF8-8D6E-63CE26896AAC}"/>
    <dgm:cxn modelId="{B379C654-F805-40E7-8C88-BF2612040294}" type="presOf" srcId="{EDABB1AF-A433-4877-8BF8-9FA85F924A2C}" destId="{0C6A0E2D-4913-46C1-A93F-3832E34B4A9D}" srcOrd="0" destOrd="0" presId="urn:microsoft.com/office/officeart/2005/8/layout/process1"/>
    <dgm:cxn modelId="{0812EB55-78B9-41C7-82A3-FD6434D12782}" type="presOf" srcId="{3E1956DE-23F8-4761-8F76-7ABD5A8AE770}" destId="{F0328CDC-AC5A-41D2-969E-7D80009105F2}" srcOrd="1" destOrd="0" presId="urn:microsoft.com/office/officeart/2005/8/layout/process1"/>
    <dgm:cxn modelId="{04018057-AEDD-4F6C-BDC8-DDB26C8B4156}" type="presOf" srcId="{E862CC6F-EE5F-4708-AD0C-4AFC083AC1E9}" destId="{866543E3-7169-4994-AA48-DBEAD952B2D7}" srcOrd="1" destOrd="0" presId="urn:microsoft.com/office/officeart/2005/8/layout/process1"/>
    <dgm:cxn modelId="{BF66997A-C79D-4D81-8A23-E5DD3367F2F0}" type="presOf" srcId="{16C98B6D-CC9A-459C-A148-3249240D3586}" destId="{507274D1-9FFA-4CA1-8C30-ADC25E352D22}" srcOrd="0" destOrd="0" presId="urn:microsoft.com/office/officeart/2005/8/layout/process1"/>
    <dgm:cxn modelId="{BEAA8288-5766-43DF-9DD4-40C8077BFACC}" srcId="{F3AA1B95-8096-483E-937F-B7117F22143A}" destId="{EDABB1AF-A433-4877-8BF8-9FA85F924A2C}" srcOrd="1" destOrd="0" parTransId="{22507475-337D-4D08-A27D-19453A1EC4B8}" sibTransId="{3E1956DE-23F8-4761-8F76-7ABD5A8AE770}"/>
    <dgm:cxn modelId="{5AA65990-7229-464A-9931-2F9BBAEB4067}" type="presOf" srcId="{F3AA1B95-8096-483E-937F-B7117F22143A}" destId="{23E08954-DEFC-4A8C-B951-725E72315086}" srcOrd="0" destOrd="0" presId="urn:microsoft.com/office/officeart/2005/8/layout/process1"/>
    <dgm:cxn modelId="{8C1EC1AE-73BD-4725-9E25-FF717B143BBC}" type="presOf" srcId="{B9356EF3-F2BD-44EF-8989-A8C6F68A9C26}" destId="{A9558FAE-AE26-43A7-A5EC-E1594E2B2F93}" srcOrd="0" destOrd="0" presId="urn:microsoft.com/office/officeart/2005/8/layout/process1"/>
    <dgm:cxn modelId="{57397FC3-FBDC-446D-A419-BD15AD11A417}" type="presOf" srcId="{3E1956DE-23F8-4761-8F76-7ABD5A8AE770}" destId="{18462591-2085-43A2-8617-BA9721C35F9F}" srcOrd="0" destOrd="0" presId="urn:microsoft.com/office/officeart/2005/8/layout/process1"/>
    <dgm:cxn modelId="{82E951E1-586F-4D0F-9C2C-8DEC95784F98}" srcId="{F3AA1B95-8096-483E-937F-B7117F22143A}" destId="{B9356EF3-F2BD-44EF-8989-A8C6F68A9C26}" srcOrd="0" destOrd="0" parTransId="{42B40A37-3B74-4139-88E7-27DB8ADAFB3B}" sibTransId="{E862CC6F-EE5F-4708-AD0C-4AFC083AC1E9}"/>
    <dgm:cxn modelId="{C2F2D8F5-FE71-4D96-AFF3-0F3E710C545C}" type="presParOf" srcId="{23E08954-DEFC-4A8C-B951-725E72315086}" destId="{A9558FAE-AE26-43A7-A5EC-E1594E2B2F93}" srcOrd="0" destOrd="0" presId="urn:microsoft.com/office/officeart/2005/8/layout/process1"/>
    <dgm:cxn modelId="{E9CA80F4-E0A9-4F83-9973-3CE5EF7D70D3}" type="presParOf" srcId="{23E08954-DEFC-4A8C-B951-725E72315086}" destId="{56077158-A490-49C0-92A3-E1F3F4A134D1}" srcOrd="1" destOrd="0" presId="urn:microsoft.com/office/officeart/2005/8/layout/process1"/>
    <dgm:cxn modelId="{209FB180-0164-4B0A-B291-0AAC85B887FF}" type="presParOf" srcId="{56077158-A490-49C0-92A3-E1F3F4A134D1}" destId="{866543E3-7169-4994-AA48-DBEAD952B2D7}" srcOrd="0" destOrd="0" presId="urn:microsoft.com/office/officeart/2005/8/layout/process1"/>
    <dgm:cxn modelId="{2C4B730F-9F83-4AA4-AAA6-83F7050AC75E}" type="presParOf" srcId="{23E08954-DEFC-4A8C-B951-725E72315086}" destId="{0C6A0E2D-4913-46C1-A93F-3832E34B4A9D}" srcOrd="2" destOrd="0" presId="urn:microsoft.com/office/officeart/2005/8/layout/process1"/>
    <dgm:cxn modelId="{4089558A-1BB7-4B38-AABC-4EB430A1E821}" type="presParOf" srcId="{23E08954-DEFC-4A8C-B951-725E72315086}" destId="{18462591-2085-43A2-8617-BA9721C35F9F}" srcOrd="3" destOrd="0" presId="urn:microsoft.com/office/officeart/2005/8/layout/process1"/>
    <dgm:cxn modelId="{4A548836-748C-461F-8D8F-DA754B9DD490}" type="presParOf" srcId="{18462591-2085-43A2-8617-BA9721C35F9F}" destId="{F0328CDC-AC5A-41D2-969E-7D80009105F2}" srcOrd="0" destOrd="0" presId="urn:microsoft.com/office/officeart/2005/8/layout/process1"/>
    <dgm:cxn modelId="{D2DBC59F-0A7E-47BC-8AE1-2933A9354A80}" type="presParOf" srcId="{23E08954-DEFC-4A8C-B951-725E72315086}" destId="{507274D1-9FFA-4CA1-8C30-ADC25E352D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AE918-ABC8-47B8-8DD8-96F195BFB5B5}">
      <dsp:nvSpPr>
        <dsp:cNvPr id="0" name=""/>
        <dsp:cNvSpPr/>
      </dsp:nvSpPr>
      <dsp:spPr>
        <a:xfrm rot="5400000">
          <a:off x="5972730" y="-2476703"/>
          <a:ext cx="851362" cy="6022035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/>
            <a:t>  </a:t>
          </a:r>
          <a:r>
            <a:rPr lang="zh-CN" altLang="en-US" sz="1800" kern="1200"/>
            <a:t>描述图像或图像区域所对应的景物的表面性质</a:t>
          </a:r>
        </a:p>
      </dsp:txBody>
      <dsp:txXfrm rot="-5400000">
        <a:off x="3387394" y="150193"/>
        <a:ext cx="5980475" cy="768242"/>
      </dsp:txXfrm>
    </dsp:sp>
    <dsp:sp modelId="{BD6C8DA9-0F3A-464E-ACD2-6660B6C6E5C4}">
      <dsp:nvSpPr>
        <dsp:cNvPr id="0" name=""/>
        <dsp:cNvSpPr/>
      </dsp:nvSpPr>
      <dsp:spPr>
        <a:xfrm>
          <a:off x="0" y="2212"/>
          <a:ext cx="3387394" cy="10642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ea typeface="宋体" panose="02010600030101010101" pitchFamily="2" charset="-122"/>
              <a:sym typeface="+mn-ea"/>
            </a:rPr>
            <a:t>颜色特征</a:t>
          </a:r>
        </a:p>
      </dsp:txBody>
      <dsp:txXfrm>
        <a:off x="51950" y="54162"/>
        <a:ext cx="3283494" cy="960303"/>
      </dsp:txXfrm>
    </dsp:sp>
    <dsp:sp modelId="{B1799245-8A88-4DFD-8913-C5C978690807}">
      <dsp:nvSpPr>
        <dsp:cNvPr id="0" name=""/>
        <dsp:cNvSpPr/>
      </dsp:nvSpPr>
      <dsp:spPr>
        <a:xfrm rot="5400000">
          <a:off x="5972730" y="-1359289"/>
          <a:ext cx="851362" cy="6022035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/>
            <a:t>  </a:t>
          </a:r>
          <a:r>
            <a:rPr lang="zh-CN" altLang="en-US" sz="1800" kern="1200"/>
            <a:t>描述了图像或图像区域所对应景物的表面性质</a:t>
          </a:r>
        </a:p>
      </dsp:txBody>
      <dsp:txXfrm rot="-5400000">
        <a:off x="3387394" y="1267607"/>
        <a:ext cx="5980475" cy="768242"/>
      </dsp:txXfrm>
    </dsp:sp>
    <dsp:sp modelId="{F8FCFA27-1E37-47F3-819F-CCC620DE8027}">
      <dsp:nvSpPr>
        <dsp:cNvPr id="0" name=""/>
        <dsp:cNvSpPr/>
      </dsp:nvSpPr>
      <dsp:spPr>
        <a:xfrm>
          <a:off x="0" y="1119626"/>
          <a:ext cx="3387394" cy="10642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ea typeface="宋体" panose="02010600030101010101" pitchFamily="2" charset="-122"/>
              <a:sym typeface="+mn-ea"/>
            </a:rPr>
            <a:t>纹理特征</a:t>
          </a:r>
        </a:p>
      </dsp:txBody>
      <dsp:txXfrm>
        <a:off x="51950" y="1171576"/>
        <a:ext cx="3283494" cy="960303"/>
      </dsp:txXfrm>
    </dsp:sp>
    <dsp:sp modelId="{F00652BC-5530-4BD7-A5E2-D7101737A3B5}">
      <dsp:nvSpPr>
        <dsp:cNvPr id="0" name=""/>
        <dsp:cNvSpPr/>
      </dsp:nvSpPr>
      <dsp:spPr>
        <a:xfrm rot="5400000">
          <a:off x="5972730" y="-241875"/>
          <a:ext cx="851362" cy="6022035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/>
            <a:t>  </a:t>
          </a:r>
          <a:r>
            <a:rPr lang="zh-CN" altLang="en-US" sz="1800" kern="1200"/>
            <a:t>一类是轮廓特征，主要针对物体的外边界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sym typeface="+mn-ea"/>
            </a:rPr>
            <a:t>  另一类是区域特征，关系到整个形状区域</a:t>
          </a:r>
          <a:endParaRPr lang="zh-CN" altLang="en-US" sz="1800" kern="1200"/>
        </a:p>
      </dsp:txBody>
      <dsp:txXfrm rot="-5400000">
        <a:off x="3387394" y="2385021"/>
        <a:ext cx="5980475" cy="768242"/>
      </dsp:txXfrm>
    </dsp:sp>
    <dsp:sp modelId="{F3A1F871-519C-4E76-89EE-B8DB3D0BD125}">
      <dsp:nvSpPr>
        <dsp:cNvPr id="0" name=""/>
        <dsp:cNvSpPr/>
      </dsp:nvSpPr>
      <dsp:spPr>
        <a:xfrm>
          <a:off x="0" y="2237040"/>
          <a:ext cx="3387394" cy="10642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ea typeface="宋体" panose="02010600030101010101" pitchFamily="2" charset="-122"/>
              <a:sym typeface="+mn-ea"/>
            </a:rPr>
            <a:t>形状特征</a:t>
          </a:r>
        </a:p>
      </dsp:txBody>
      <dsp:txXfrm>
        <a:off x="51950" y="2288990"/>
        <a:ext cx="3283494" cy="960303"/>
      </dsp:txXfrm>
    </dsp:sp>
    <dsp:sp modelId="{C80BA380-C028-4372-B172-9B20E78D9F6E}">
      <dsp:nvSpPr>
        <dsp:cNvPr id="0" name=""/>
        <dsp:cNvSpPr/>
      </dsp:nvSpPr>
      <dsp:spPr>
        <a:xfrm rot="5400000">
          <a:off x="5972730" y="875538"/>
          <a:ext cx="851362" cy="6022035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4500" kern="1200"/>
        </a:p>
      </dsp:txBody>
      <dsp:txXfrm rot="-5400000">
        <a:off x="3387394" y="3502434"/>
        <a:ext cx="5980475" cy="768242"/>
      </dsp:txXfrm>
    </dsp:sp>
    <dsp:sp modelId="{3BB05D91-CBDB-4684-A00A-4E5B2A687736}">
      <dsp:nvSpPr>
        <dsp:cNvPr id="0" name=""/>
        <dsp:cNvSpPr/>
      </dsp:nvSpPr>
      <dsp:spPr>
        <a:xfrm>
          <a:off x="0" y="3354453"/>
          <a:ext cx="3387394" cy="10642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5600" kern="1200"/>
        </a:p>
      </dsp:txBody>
      <dsp:txXfrm>
        <a:off x="51950" y="3406403"/>
        <a:ext cx="3283494" cy="960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8FAE-AE26-43A7-A5EC-E1594E2B2F93}">
      <dsp:nvSpPr>
        <dsp:cNvPr id="0" name=""/>
        <dsp:cNvSpPr/>
      </dsp:nvSpPr>
      <dsp:spPr bwMode="white">
        <a:xfrm>
          <a:off x="0" y="478640"/>
          <a:ext cx="2959601" cy="1775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rPr>
            <a:t>（1）特征应当容易提取</a:t>
          </a:r>
        </a:p>
      </dsp:txBody>
      <dsp:txXfrm>
        <a:off x="0" y="478640"/>
        <a:ext cx="2959601" cy="1775761"/>
      </dsp:txXfrm>
    </dsp:sp>
    <dsp:sp modelId="{56077158-A490-49C0-92A3-E1F3F4A134D1}">
      <dsp:nvSpPr>
        <dsp:cNvPr id="0" name=""/>
        <dsp:cNvSpPr/>
      </dsp:nvSpPr>
      <dsp:spPr bwMode="white">
        <a:xfrm>
          <a:off x="3237804" y="999529"/>
          <a:ext cx="627435" cy="7339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>
            <a:tint val="60000"/>
          </a:schemeClr>
        </a:lnRef>
        <a:fillRef idx="3">
          <a:schemeClr val="dk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>
            <a:solidFill>
              <a:schemeClr val="dk1"/>
            </a:solidFill>
          </a:endParaRPr>
        </a:p>
      </dsp:txBody>
      <dsp:txXfrm>
        <a:off x="3237804" y="999529"/>
        <a:ext cx="627435" cy="733981"/>
      </dsp:txXfrm>
    </dsp:sp>
    <dsp:sp modelId="{0C6A0E2D-4913-46C1-A93F-3832E34B4A9D}">
      <dsp:nvSpPr>
        <dsp:cNvPr id="0" name=""/>
        <dsp:cNvSpPr/>
      </dsp:nvSpPr>
      <dsp:spPr bwMode="white">
        <a:xfrm>
          <a:off x="4143442" y="478640"/>
          <a:ext cx="2959601" cy="1775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rPr>
            <a:t>（2）选取的特征应对噪声和不相关转换不敏感</a:t>
          </a:r>
        </a:p>
      </dsp:txBody>
      <dsp:txXfrm>
        <a:off x="4143442" y="478640"/>
        <a:ext cx="2959601" cy="1775761"/>
      </dsp:txXfrm>
    </dsp:sp>
    <dsp:sp modelId="{18462591-2085-43A2-8617-BA9721C35F9F}">
      <dsp:nvSpPr>
        <dsp:cNvPr id="0" name=""/>
        <dsp:cNvSpPr/>
      </dsp:nvSpPr>
      <dsp:spPr bwMode="white">
        <a:xfrm>
          <a:off x="7381246" y="999529"/>
          <a:ext cx="627435" cy="7339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>
            <a:tint val="60000"/>
          </a:schemeClr>
        </a:lnRef>
        <a:fillRef idx="3">
          <a:schemeClr val="dk1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>
            <a:solidFill>
              <a:schemeClr val="dk1"/>
            </a:solidFill>
          </a:endParaRPr>
        </a:p>
      </dsp:txBody>
      <dsp:txXfrm>
        <a:off x="7381246" y="999529"/>
        <a:ext cx="627435" cy="733981"/>
      </dsp:txXfrm>
    </dsp:sp>
    <dsp:sp modelId="{507274D1-9FFA-4CA1-8C30-ADC25E352D22}">
      <dsp:nvSpPr>
        <dsp:cNvPr id="0" name=""/>
        <dsp:cNvSpPr/>
      </dsp:nvSpPr>
      <dsp:spPr bwMode="white">
        <a:xfrm>
          <a:off x="8286884" y="478640"/>
          <a:ext cx="2959601" cy="1775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>
            <a:shade val="80000"/>
          </a:schemeClr>
        </a:lnRef>
        <a:fillRef idx="3">
          <a:schemeClr val="lt1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rPr>
            <a:t>（3）总是应试图寻找最具区分能力的特征</a:t>
          </a:r>
        </a:p>
      </dsp:txBody>
      <dsp:txXfrm>
        <a:off x="8286884" y="478640"/>
        <a:ext cx="2959601" cy="1775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2023/2/27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947CC-0FDC-4083-947F-FAC7BA8D8C3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V="1">
            <a:off x="-5603" y="6992679"/>
            <a:ext cx="12858750" cy="8003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 flipV="1">
            <a:off x="-5603" y="7064688"/>
            <a:ext cx="12858750" cy="80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 flipV="1">
            <a:off x="-5603" y="7109459"/>
            <a:ext cx="12858750" cy="119486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2542" y="1659371"/>
            <a:ext cx="2960029" cy="73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220" dirty="0">
                <a:solidFill>
                  <a:srgbClr val="165878"/>
                </a:solidFill>
                <a:latin typeface="Impact" panose="020B0806030902050204" pitchFamily="34" charset="0"/>
              </a:rPr>
              <a:t>第六章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11607" y="2608523"/>
            <a:ext cx="6616535" cy="73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220" dirty="0">
                <a:solidFill>
                  <a:srgbClr val="165878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特征提取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92242" y="3903546"/>
            <a:ext cx="2274267" cy="31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汇报人：陈西</a:t>
            </a:r>
            <a:r>
              <a:rPr lang="en-US" altLang="zh-CN" sz="1475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PPT</a:t>
            </a:r>
            <a:r>
              <a:rPr lang="zh-CN" altLang="en-US" sz="1475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工作室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787714" y="2032389"/>
            <a:ext cx="5664906" cy="110499"/>
            <a:chOff x="4469765" y="1429639"/>
            <a:chExt cx="3293110" cy="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959600" y="1429639"/>
              <a:ext cx="803275" cy="0"/>
            </a:xfrm>
            <a:prstGeom prst="line">
              <a:avLst/>
            </a:prstGeom>
            <a:ln w="15875">
              <a:gradFill>
                <a:gsLst>
                  <a:gs pos="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469765" y="1429639"/>
              <a:ext cx="803275" cy="0"/>
            </a:xfrm>
            <a:prstGeom prst="line">
              <a:avLst/>
            </a:prstGeom>
            <a:ln w="15875">
              <a:gradFill>
                <a:gsLst>
                  <a:gs pos="0">
                    <a:srgbClr val="165878"/>
                  </a:gs>
                  <a:gs pos="100000">
                    <a:srgbClr val="165878">
                      <a:alpha val="0"/>
                    </a:srgbClr>
                  </a:gs>
                </a:gsLst>
                <a:lin ang="0" scaled="0"/>
              </a:gradFill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/>
          <p:nvPr/>
        </p:nvCxnSpPr>
        <p:spPr>
          <a:xfrm>
            <a:off x="3442197" y="3334334"/>
            <a:ext cx="6349999" cy="0"/>
          </a:xfrm>
          <a:prstGeom prst="line">
            <a:avLst/>
          </a:prstGeom>
          <a:ln>
            <a:gradFill>
              <a:gsLst>
                <a:gs pos="0">
                  <a:srgbClr val="165878">
                    <a:alpha val="0"/>
                  </a:srgbClr>
                </a:gs>
                <a:gs pos="53000">
                  <a:srgbClr val="165878"/>
                </a:gs>
                <a:gs pos="100000">
                  <a:srgbClr val="16587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14680" y="531495"/>
            <a:ext cx="11593195" cy="5876290"/>
          </a:xfrm>
          <a:prstGeom prst="rect">
            <a:avLst/>
          </a:prstGeom>
          <a:noFill/>
          <a:ln w="76200">
            <a:gradFill flip="none" rotWithShape="1">
              <a:gsLst>
                <a:gs pos="46000">
                  <a:srgbClr val="F1BE08"/>
                </a:gs>
                <a:gs pos="44000">
                  <a:srgbClr val="1819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25"/>
          <p:cNvPicPr/>
          <p:nvPr/>
        </p:nvPicPr>
        <p:blipFill>
          <a:blip r:embed="rId3"/>
          <a:srcRect r="75675"/>
          <a:stretch>
            <a:fillRect/>
          </a:stretch>
        </p:blipFill>
        <p:spPr>
          <a:xfrm rot="660000">
            <a:off x="1249045" y="3751580"/>
            <a:ext cx="1954530" cy="1315085"/>
          </a:xfrm>
          <a:prstGeom prst="rect">
            <a:avLst/>
          </a:prstGeom>
          <a:noFill/>
          <a:ln>
            <a:noFill/>
          </a:ln>
          <a:effectLst>
            <a:softEdge rad="419100"/>
          </a:effectLst>
        </p:spPr>
      </p:pic>
      <p:pic>
        <p:nvPicPr>
          <p:cNvPr id="7" name="图片 25"/>
          <p:cNvPicPr/>
          <p:nvPr/>
        </p:nvPicPr>
        <p:blipFill>
          <a:blip r:embed="rId3"/>
          <a:srcRect l="24618" r="51382"/>
          <a:stretch>
            <a:fillRect/>
          </a:stretch>
        </p:blipFill>
        <p:spPr>
          <a:xfrm rot="20880000">
            <a:off x="3138805" y="4877435"/>
            <a:ext cx="1936115" cy="1116965"/>
          </a:xfrm>
          <a:prstGeom prst="rect">
            <a:avLst/>
          </a:prstGeom>
          <a:noFill/>
          <a:ln>
            <a:noFill/>
          </a:ln>
          <a:effectLst>
            <a:softEdge rad="419100"/>
          </a:effectLst>
        </p:spPr>
      </p:pic>
      <p:pic>
        <p:nvPicPr>
          <p:cNvPr id="12" name="图片 25"/>
          <p:cNvPicPr/>
          <p:nvPr/>
        </p:nvPicPr>
        <p:blipFill>
          <a:blip r:embed="rId3"/>
          <a:srcRect l="48422" r="26313"/>
          <a:stretch>
            <a:fillRect/>
          </a:stretch>
        </p:blipFill>
        <p:spPr>
          <a:xfrm rot="19440000">
            <a:off x="10322560" y="4098925"/>
            <a:ext cx="1575435" cy="1138555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</p:pic>
      <p:pic>
        <p:nvPicPr>
          <p:cNvPr id="14" name="图片 25"/>
          <p:cNvPicPr/>
          <p:nvPr/>
        </p:nvPicPr>
        <p:blipFill>
          <a:blip r:embed="rId3"/>
          <a:srcRect l="74386" r="3084"/>
          <a:stretch>
            <a:fillRect/>
          </a:stretch>
        </p:blipFill>
        <p:spPr>
          <a:xfrm rot="360000">
            <a:off x="8717280" y="5088255"/>
            <a:ext cx="1706245" cy="1008380"/>
          </a:xfrm>
          <a:prstGeom prst="rect">
            <a:avLst/>
          </a:prstGeom>
          <a:noFill/>
          <a:ln>
            <a:noFill/>
          </a:ln>
          <a:effectLst>
            <a:softEdge rad="2032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68" name="椭圆 67"/>
            <p:cNvSpPr/>
            <p:nvPr>
              <p:custDataLst>
                <p:tags r:id="rId1"/>
              </p:custDataLst>
            </p:nvPr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>
              <p:custDataLst>
                <p:tags r:id="rId2"/>
              </p:custDataLst>
            </p:nvPr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>
              <p:custDataLst>
                <p:tags r:id="rId3"/>
              </p:custDataLst>
            </p:nvPr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>
              <p:custDataLst>
                <p:tags r:id="rId4"/>
              </p:custDataLst>
            </p:nvPr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五边形 1"/>
          <p:cNvSpPr/>
          <p:nvPr/>
        </p:nvSpPr>
        <p:spPr>
          <a:xfrm>
            <a:off x="0" y="337185"/>
            <a:ext cx="446913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区域的面积和中心点</a:t>
            </a:r>
          </a:p>
        </p:txBody>
      </p:sp>
      <p:sp>
        <p:nvSpPr>
          <p:cNvPr id="3" name="矩形 2"/>
          <p:cNvSpPr/>
          <p:nvPr/>
        </p:nvSpPr>
        <p:spPr>
          <a:xfrm>
            <a:off x="1234440" y="1830070"/>
            <a:ext cx="10389870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1218565" eaLnBrk="1" latinLnBrk="0" hangingPunct="1">
              <a:lnSpc>
                <a:spcPct val="25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到目前为止，最简单的区域特征是区域的面积。实际工作中，经常会使用面积或中心点进行特征的选择和定位。</a:t>
            </a:r>
          </a:p>
          <a:p>
            <a:pPr indent="457200" defTabSz="1218565" eaLnBrk="1" latinLnBrk="0" hangingPunct="1">
              <a:lnSpc>
                <a:spcPct val="25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ALCON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中实现这一过程可以area_center算子：</a:t>
            </a:r>
          </a:p>
          <a:p>
            <a:pPr indent="457200" algn="ctr" defTabSz="1218565" eaLnBrk="1" latinLnBrk="0" hangingPunct="1">
              <a:lnSpc>
                <a:spcPct val="200000"/>
              </a:lnSpc>
              <a:defRPr/>
            </a:pPr>
            <a:r>
              <a:rPr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area_center(Regions : : : Area, Row, Column)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6560" y="1227455"/>
            <a:ext cx="12033250" cy="5566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492125" y="1271905"/>
            <a:ext cx="7938770" cy="54775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程序如下：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*获取图像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read_image (Image, 'fabrik')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*关闭窗口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dev_close_window ()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*打开窗口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dev_open_window (0, 0, 512, 512, 'black', WindowID)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*设置输出字体，14号字，Courier字体，粗体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set_display_font (WindowID, 14, 'mono', 'true', 'false')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*设置输出颜色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dev_set_colored (6)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*进行区域生长操作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regiongrowing (Image, Regions, 1, 1, 3, 200)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*显示区域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dev_display (Regions)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*计算所有不相连区域的面积和中心点坐标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area_center (Regions, Area, Row, Column)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*获取一个字符串的空间大小get_string_extents (WindowID, 12345, Ascent, Descent, TxtWidth, TxtHeight)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*将面积计算结果以字符串形式显示在窗口中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disp_message (WindowID, Area, 'image', Row - TxtHeight / 2, Column - TxtWidth / 2, 'white', 'false')</a:t>
            </a:r>
          </a:p>
        </p:txBody>
      </p:sp>
      <p:sp>
        <p:nvSpPr>
          <p:cNvPr id="7" name="箭头: 五边形 1"/>
          <p:cNvSpPr/>
          <p:nvPr/>
        </p:nvSpPr>
        <p:spPr>
          <a:xfrm>
            <a:off x="0" y="337185"/>
            <a:ext cx="639826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lang="zh-CN" altLang="en-US" sz="2800"/>
              <a:t>　</a:t>
            </a:r>
            <a:r>
              <a:rPr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获取区域的面积和中线点特征实例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8740775" y="1449070"/>
            <a:ext cx="3372485" cy="5151755"/>
          </a:xfrm>
          <a:prstGeom prst="rect">
            <a:avLst/>
          </a:prstGeom>
          <a:noFill/>
          <a:ln w="25400">
            <a:solidFill>
              <a:srgbClr val="FF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 flipH="1">
            <a:off x="9848215" y="3716020"/>
            <a:ext cx="14008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）原图</a:t>
            </a:r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 flipH="1">
            <a:off x="9411970" y="6078855"/>
            <a:ext cx="227330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）各个区域面积显示图</a:t>
            </a:r>
          </a:p>
        </p:txBody>
      </p:sp>
      <p:sp>
        <p:nvSpPr>
          <p:cNvPr id="26" name="矩形 25"/>
          <p:cNvSpPr/>
          <p:nvPr/>
        </p:nvSpPr>
        <p:spPr>
          <a:xfrm>
            <a:off x="8740775" y="1449070"/>
            <a:ext cx="443611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8565">
              <a:lnSpc>
                <a:spcPct val="150000"/>
              </a:lnSpc>
              <a:defRPr/>
            </a:pP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程序执行结果如图所示：</a:t>
            </a:r>
            <a:endParaRPr lang="zh-CN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1" name="图片 3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910" y="1915795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190" y="4196080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68" name="椭圆 67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五边形 1"/>
          <p:cNvSpPr/>
          <p:nvPr/>
        </p:nvSpPr>
        <p:spPr>
          <a:xfrm>
            <a:off x="0" y="337185"/>
            <a:ext cx="484124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封闭区域（孔洞）的面积</a:t>
            </a:r>
          </a:p>
        </p:txBody>
      </p:sp>
      <p:sp>
        <p:nvSpPr>
          <p:cNvPr id="3" name="矩形 2"/>
          <p:cNvSpPr/>
          <p:nvPr/>
        </p:nvSpPr>
        <p:spPr>
          <a:xfrm>
            <a:off x="839470" y="1680210"/>
            <a:ext cx="11337925" cy="443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1218565" eaLnBrk="1" latinLnBrk="0" hangingPunct="1">
              <a:lnSpc>
                <a:spcPct val="25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可以用area_center算子计算区域的面积以外，在Halcon中还可以使用area_holes算子计算图像中封闭区域（孔洞）的面积。一个区域中可能不只包含一个孔洞区域，因此该算子将返回所有孔洞区域的面积之和。area_holes算子为：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ctr" defTabSz="1218565" eaLnBrk="1" latinLnBrk="0" hangingPunct="1">
              <a:lnSpc>
                <a:spcPct val="200000"/>
              </a:lnSpc>
              <a:defRPr/>
            </a:pPr>
            <a:r>
              <a:rPr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area_holes(Regions : : : Area))</a:t>
            </a:r>
          </a:p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indent="457200" defTabSz="1218565" eaLnBrk="1" latinLnBrk="0" hangingPunct="1">
              <a:lnSpc>
                <a:spcPct val="150000"/>
              </a:lnSpc>
              <a:defRPr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2750" y="1228090"/>
            <a:ext cx="12033250" cy="5566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416560" y="1271905"/>
            <a:ext cx="7938770" cy="47078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程序如下：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*关闭窗口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dev_close_window ()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*读取图像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read_image (Image, 'rings_and_nuts')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*打开适应图像大小的窗口dev_open_window_fit_image (Image, 0, 0, -1, -1, WindowHandle)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*设置输出颜色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dev_set_color ('red')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*设置输出字体，14号字，Courier字体，粗体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set_display_font (WindowHandle, 14, 'mono', 'true', 'false')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*显示图像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dev_display (Image)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*进行阈值操作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(Image, Region, 128, 255)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计算区域中孔的面积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area_holes (Region, Area)</a:t>
            </a:r>
          </a:p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*将面积计算结果以字符串形式显示在窗口中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disp_message (WindowHandle, 'Size of enclosed area (holes): ' + Area + ' pixel', 'window', 12, 12, 'black', 'true')</a:t>
            </a:r>
          </a:p>
        </p:txBody>
      </p:sp>
      <p:sp>
        <p:nvSpPr>
          <p:cNvPr id="20" name="矩形 19"/>
          <p:cNvSpPr/>
          <p:nvPr/>
        </p:nvSpPr>
        <p:spPr>
          <a:xfrm>
            <a:off x="8600440" y="1272540"/>
            <a:ext cx="3733800" cy="5477510"/>
          </a:xfrm>
          <a:prstGeom prst="rect">
            <a:avLst/>
          </a:prstGeom>
          <a:noFill/>
          <a:ln w="25400">
            <a:solidFill>
              <a:srgbClr val="FF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 flipH="1">
            <a:off x="9026525" y="3893820"/>
            <a:ext cx="288036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）原图</a:t>
            </a:r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 flipH="1">
            <a:off x="8992870" y="6442710"/>
            <a:ext cx="294830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）孔洞面积计算结果图</a:t>
            </a:r>
          </a:p>
        </p:txBody>
      </p:sp>
      <p:sp>
        <p:nvSpPr>
          <p:cNvPr id="26" name="矩形 25"/>
          <p:cNvSpPr/>
          <p:nvPr/>
        </p:nvSpPr>
        <p:spPr>
          <a:xfrm>
            <a:off x="8600440" y="1227455"/>
            <a:ext cx="443611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8565">
              <a:lnSpc>
                <a:spcPct val="150000"/>
              </a:lnSpc>
              <a:defRPr/>
            </a:pP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程序执行结果如图所示：</a:t>
            </a:r>
            <a:endParaRPr lang="zh-CN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501078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计算封闭区域面积实例</a:t>
            </a: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160" y="1733550"/>
            <a:ext cx="2880360" cy="21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870" y="4231005"/>
            <a:ext cx="2948940" cy="221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68" name="椭圆 67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五边形 1"/>
          <p:cNvSpPr/>
          <p:nvPr/>
        </p:nvSpPr>
        <p:spPr>
          <a:xfrm>
            <a:off x="0" y="337185"/>
            <a:ext cx="473202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根据特征值选择区域</a:t>
            </a:r>
          </a:p>
        </p:txBody>
      </p:sp>
      <p:sp>
        <p:nvSpPr>
          <p:cNvPr id="3" name="矩形 2"/>
          <p:cNvSpPr/>
          <p:nvPr/>
        </p:nvSpPr>
        <p:spPr>
          <a:xfrm>
            <a:off x="760730" y="1795780"/>
            <a:ext cx="11337925" cy="270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关于提取图像的特征，比较常用的一个算子最sclect_shape算子，它能高效地根据特征提取出符合条件的区域。</a:t>
            </a:r>
          </a:p>
          <a:p>
            <a:pPr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该算子的原型如下： </a:t>
            </a:r>
          </a:p>
          <a:p>
            <a:pPr algn="ctr" defTabSz="1218565" eaLnBrk="1" latinLnBrk="0" hangingPunct="1">
              <a:lnSpc>
                <a:spcPct val="250000"/>
              </a:lnSpc>
              <a:defRPr/>
            </a:pPr>
            <a:r>
              <a:rPr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Select_shape(Regions: SelectedRegions: Features, Operation, Min, Max: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68" name="椭圆 67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五边形 1"/>
          <p:cNvSpPr/>
          <p:nvPr/>
        </p:nvSpPr>
        <p:spPr>
          <a:xfrm>
            <a:off x="0" y="337185"/>
            <a:ext cx="399351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区域的常用特征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219008" y="1133645"/>
          <a:ext cx="8938895" cy="5807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Features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代表含义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输入区域的面积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输入区域中心点的行坐标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column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输入区域中心点的列坐标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输入区域的宽度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height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输入区域的高度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circularity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输入区域的圆度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compactness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输入区域的紧密度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convexity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输入区域的凸包性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rectangularity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输入区域的矩形度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outer_radius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输入区域的最小外接圆的半径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inner_radius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输入区域的最大内接圆的半径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Inner_width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输入区域的与坐标轴平行的最大内接矩形的宽度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Inner_height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输入区域的与坐标轴平行的最大内接矩形的宽度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Connect_num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输入区域中非连通区域的数量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holes_num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输入区域包含的孔洞数量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max_diameter</a:t>
                      </a:r>
                    </a:p>
                  </a:txBody>
                  <a:tcPr marL="177800" marR="177800" marT="6350" marB="6350" anchor="ctr"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输入区域的最大直径</a:t>
                      </a:r>
                    </a:p>
                  </a:txBody>
                  <a:tcPr marL="177800" marR="177800" marT="6350" marB="6350" anchor="ctr"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2750" y="1212215"/>
            <a:ext cx="12033250" cy="5566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74040" y="1231900"/>
            <a:ext cx="6888480" cy="5507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+mn-ea"/>
                <a:cs typeface="+mn-ea"/>
              </a:rPr>
              <a:t>程序如下：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+mn-ea"/>
                <a:cs typeface="+mn-ea"/>
              </a:rPr>
              <a:t>*读取图像</a:t>
            </a:r>
            <a:r>
              <a:rPr lang="zh-CN" sz="1600" dirty="0">
                <a:solidFill>
                  <a:schemeClr val="bg1"/>
                </a:solidFill>
                <a:latin typeface="+mn-ea"/>
                <a:cs typeface="+mn-ea"/>
              </a:rPr>
              <a:t>　　　　　　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+mn-ea"/>
                <a:cs typeface="+mn-ea"/>
              </a:rPr>
              <a:t>read_image (Image, 'monkey')</a:t>
            </a:r>
            <a:r>
              <a:rPr lang="zh-CN" sz="1600" dirty="0">
                <a:solidFill>
                  <a:schemeClr val="bg1"/>
                </a:solidFill>
                <a:latin typeface="+mn-ea"/>
                <a:cs typeface="+mn-ea"/>
              </a:rPr>
              <a:t>　　　　　　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+mn-ea"/>
                <a:cs typeface="+mn-ea"/>
              </a:rPr>
              <a:t>threshold (Image, Region, 128, 255)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+mn-ea"/>
                <a:cs typeface="+mn-ea"/>
              </a:rPr>
              <a:t>*将非连通区域分割成一组区域的集合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+mn-ea"/>
                <a:cs typeface="+mn-ea"/>
              </a:rPr>
              <a:t>connection (Region, ConnectedRegions)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+mn-ea"/>
                <a:cs typeface="+mn-ea"/>
              </a:rPr>
              <a:t>*利用面积以及椭圆长轴与短轴的比值特征，将眼睛部分区域提取出来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+mn-ea"/>
                <a:cs typeface="+mn-ea"/>
              </a:rPr>
              <a:t>select_shape (ConnectedRegions, SelectedRegions, ['area','anisometry'], 'and', [500,1], [2000,1.7])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+mn-ea"/>
                <a:cs typeface="+mn-ea"/>
              </a:rPr>
              <a:t>*显示结果区域</a:t>
            </a:r>
            <a:r>
              <a:rPr lang="zh-CN" sz="1600" dirty="0">
                <a:solidFill>
                  <a:schemeClr val="bg1"/>
                </a:solidFill>
                <a:latin typeface="+mn-ea"/>
                <a:cs typeface="+mn-ea"/>
              </a:rPr>
              <a:t>　　　　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+mn-ea"/>
                <a:cs typeface="+mn-ea"/>
              </a:rPr>
              <a:t>dev_display (SelectedRegions)</a:t>
            </a:r>
          </a:p>
        </p:txBody>
      </p:sp>
      <p:sp>
        <p:nvSpPr>
          <p:cNvPr id="20" name="矩形 19"/>
          <p:cNvSpPr/>
          <p:nvPr/>
        </p:nvSpPr>
        <p:spPr>
          <a:xfrm>
            <a:off x="7821930" y="1449070"/>
            <a:ext cx="4310380" cy="5151755"/>
          </a:xfrm>
          <a:prstGeom prst="rect">
            <a:avLst/>
          </a:prstGeom>
          <a:noFill/>
          <a:ln w="25400">
            <a:solidFill>
              <a:srgbClr val="FF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 flipH="1">
            <a:off x="9457055" y="3757295"/>
            <a:ext cx="140081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）原图</a:t>
            </a:r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 flipH="1">
            <a:off x="8926195" y="6078855"/>
            <a:ext cx="267779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）Select_shape选择结果图</a:t>
            </a:r>
          </a:p>
        </p:txBody>
      </p:sp>
      <p:sp>
        <p:nvSpPr>
          <p:cNvPr id="26" name="矩形 25"/>
          <p:cNvSpPr/>
          <p:nvPr/>
        </p:nvSpPr>
        <p:spPr>
          <a:xfrm>
            <a:off x="7821295" y="1342390"/>
            <a:ext cx="4436110" cy="506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8565">
              <a:lnSpc>
                <a:spcPct val="150000"/>
              </a:lnSpc>
              <a:defRPr/>
            </a:pPr>
            <a:r>
              <a:rPr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程序执行结果如图所示</a:t>
            </a: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箭头: 五边形 1"/>
          <p:cNvSpPr/>
          <p:nvPr/>
        </p:nvSpPr>
        <p:spPr>
          <a:xfrm>
            <a:off x="0" y="337185"/>
            <a:ext cx="623824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利用Select_shape选择区域实例</a:t>
            </a:r>
          </a:p>
        </p:txBody>
      </p:sp>
      <p:pic>
        <p:nvPicPr>
          <p:cNvPr id="6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655" y="184912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290" y="4278630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801589" y="1389014"/>
            <a:ext cx="413936" cy="423199"/>
            <a:chOff x="1008474" y="1609359"/>
            <a:chExt cx="413936" cy="423199"/>
          </a:xfrm>
        </p:grpSpPr>
        <p:sp>
          <p:nvSpPr>
            <p:cNvPr id="7" name="矩形 6"/>
            <p:cNvSpPr/>
            <p:nvPr/>
          </p:nvSpPr>
          <p:spPr>
            <a:xfrm>
              <a:off x="1062370" y="1672518"/>
              <a:ext cx="360040" cy="360040"/>
            </a:xfrm>
            <a:prstGeom prst="rect">
              <a:avLst/>
            </a:prstGeom>
            <a:ln>
              <a:noFill/>
            </a:ln>
            <a:effectLst>
              <a:outerShdw blurRad="685800" dist="1143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008474" y="1609359"/>
              <a:ext cx="180020" cy="180020"/>
            </a:xfrm>
            <a:prstGeom prst="rect">
              <a:avLst/>
            </a:prstGeom>
            <a:ln>
              <a:noFill/>
            </a:ln>
            <a:effectLst>
              <a:outerShdw blurRad="279400" dist="38100" sx="102000" sy="102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68" name="椭圆 67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五边形 1"/>
          <p:cNvSpPr/>
          <p:nvPr/>
        </p:nvSpPr>
        <p:spPr>
          <a:xfrm>
            <a:off x="0" y="337185"/>
            <a:ext cx="426847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根据特征值创建区域</a:t>
            </a:r>
          </a:p>
        </p:txBody>
      </p:sp>
      <p:sp>
        <p:nvSpPr>
          <p:cNvPr id="3" name="矩形 2"/>
          <p:cNvSpPr/>
          <p:nvPr/>
        </p:nvSpPr>
        <p:spPr>
          <a:xfrm>
            <a:off x="1981200" y="1568450"/>
            <a:ext cx="9113520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根据区域的形状特征，可以从区域集合中选择特定的区域。除此之外，Halcon中还提供了一些算子，可以根据一些区域的特征创建新的形状。这些算子都以极其简洁的代码实现了几何计算的功能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计算区域内接圆可用inner_circle算子。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218565" eaLnBrk="1" latinLnBrk="0" hangingPunct="1">
              <a:lnSpc>
                <a:spcPct val="200000"/>
              </a:lnSpc>
              <a:defRPr/>
            </a:pPr>
            <a:r>
              <a:rPr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 circle(Regions: : : Row, Column, Radius)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2750" y="1212215"/>
            <a:ext cx="12033250" cy="5566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83565" y="1212215"/>
            <a:ext cx="7237730" cy="45231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程序如下：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*读取图像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read_image (Image, 'fabrik')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*关闭窗口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dev_close_window ()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dev_open_window (0, 0, 512, 512, 'black', WindowID)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*设置输出颜色为白色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dev_set_color ('white')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*设置图像模式为填充模式dev_set_draw ('fill')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*使用regiongrowing算子寻找颜色相近的邻域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regiongrowing (Image, Regions, 1, 1, 3, 500)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*找出每个区域的最大内接圆以及内接圆的中心坐标和半径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inner_circle (Regions, Row, Column, Radius)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*设置输出颜色为红色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dev_set_color ('red')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*显示每个区域的内接圆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disp_circle (WindowID, Row, Column, Radius)</a:t>
            </a:r>
          </a:p>
        </p:txBody>
      </p:sp>
      <p:sp>
        <p:nvSpPr>
          <p:cNvPr id="20" name="矩形 19"/>
          <p:cNvSpPr/>
          <p:nvPr/>
        </p:nvSpPr>
        <p:spPr>
          <a:xfrm>
            <a:off x="7821930" y="1449070"/>
            <a:ext cx="4512310" cy="5151755"/>
          </a:xfrm>
          <a:prstGeom prst="rect">
            <a:avLst/>
          </a:prstGeom>
          <a:noFill/>
          <a:ln w="25400">
            <a:solidFill>
              <a:srgbClr val="FF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 flipH="1">
            <a:off x="9445625" y="3728720"/>
            <a:ext cx="140081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）原图</a:t>
            </a:r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 flipH="1">
            <a:off x="8773160" y="5998210"/>
            <a:ext cx="289877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）区域的内接圆结果图</a:t>
            </a:r>
          </a:p>
        </p:txBody>
      </p:sp>
      <p:sp>
        <p:nvSpPr>
          <p:cNvPr id="26" name="矩形 25"/>
          <p:cNvSpPr/>
          <p:nvPr/>
        </p:nvSpPr>
        <p:spPr>
          <a:xfrm>
            <a:off x="7821295" y="1342390"/>
            <a:ext cx="4436110" cy="506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8565">
              <a:lnSpc>
                <a:spcPct val="150000"/>
              </a:lnSpc>
              <a:defRPr/>
            </a:pPr>
            <a:r>
              <a:rPr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程序执行结果如图所示</a:t>
            </a: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731456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使用inner circle算子计算图像区域内接圆</a:t>
            </a:r>
          </a:p>
        </p:txBody>
      </p:sp>
      <p:pic>
        <p:nvPicPr>
          <p:cNvPr id="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90" y="184912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235" y="403542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178019" y="1442354"/>
            <a:ext cx="413936" cy="423199"/>
            <a:chOff x="1008474" y="1609359"/>
            <a:chExt cx="413936" cy="423199"/>
          </a:xfrm>
        </p:grpSpPr>
        <p:sp>
          <p:nvSpPr>
            <p:cNvPr id="7" name="矩形 6"/>
            <p:cNvSpPr/>
            <p:nvPr/>
          </p:nvSpPr>
          <p:spPr>
            <a:xfrm>
              <a:off x="1062370" y="1672518"/>
              <a:ext cx="360040" cy="360040"/>
            </a:xfrm>
            <a:prstGeom prst="rect">
              <a:avLst/>
            </a:prstGeom>
            <a:ln>
              <a:noFill/>
            </a:ln>
            <a:effectLst>
              <a:outerShdw blurRad="685800" dist="1143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008474" y="1609359"/>
              <a:ext cx="180020" cy="180020"/>
            </a:xfrm>
            <a:prstGeom prst="rect">
              <a:avLst/>
            </a:prstGeom>
            <a:ln>
              <a:noFill/>
            </a:ln>
            <a:effectLst>
              <a:outerShdw blurRad="279400" dist="38100" sx="102000" sy="102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68" name="椭圆 67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五边形 1"/>
          <p:cNvSpPr/>
          <p:nvPr/>
        </p:nvSpPr>
        <p:spPr>
          <a:xfrm>
            <a:off x="0" y="337185"/>
            <a:ext cx="429006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根据特征值创建区域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530350" y="1361440"/>
            <a:ext cx="1062164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250000"/>
              </a:lnSpc>
            </a:pPr>
            <a:r>
              <a:rPr lang="zh-CN" sz="2000" b="0">
                <a:latin typeface="+mn-ea"/>
                <a:ea typeface="+mn-ea"/>
                <a:cs typeface="+mn-ea"/>
              </a:rPr>
              <a:t>（</a:t>
            </a:r>
            <a:r>
              <a:rPr lang="en-US" sz="2000" b="0">
                <a:latin typeface="+mn-ea"/>
                <a:ea typeface="+mn-ea"/>
                <a:cs typeface="+mn-ea"/>
              </a:rPr>
              <a:t>2</a:t>
            </a:r>
            <a:r>
              <a:rPr lang="zh-CN" sz="2000" b="0">
                <a:latin typeface="+mn-ea"/>
                <a:ea typeface="+mn-ea"/>
                <a:cs typeface="+mn-ea"/>
              </a:rPr>
              <a:t>）计算区域外接矩形</a:t>
            </a:r>
            <a:endParaRPr lang="en-US" sz="2000" b="0">
              <a:latin typeface="+mn-ea"/>
              <a:ea typeface="+mn-ea"/>
              <a:cs typeface="+mn-ea"/>
            </a:endParaRPr>
          </a:p>
          <a:p>
            <a:pPr marL="0" indent="0" algn="l">
              <a:lnSpc>
                <a:spcPct val="250000"/>
              </a:lnSpc>
            </a:pPr>
            <a:r>
              <a:rPr lang="en-US" sz="2000" b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①</a:t>
            </a:r>
            <a:r>
              <a:rPr lang="zh-CN" sz="2000" b="0">
                <a:latin typeface="+mn-ea"/>
                <a:ea typeface="+mn-ea"/>
                <a:cs typeface="+mn-ea"/>
              </a:rPr>
              <a:t>返回平行坐标最小外包矩形</a:t>
            </a:r>
            <a:r>
              <a:rPr lang="en-US" sz="2000" b="0">
                <a:latin typeface="+mn-ea"/>
                <a:ea typeface="+mn-ea"/>
                <a:cs typeface="+mn-ea"/>
              </a:rPr>
              <a:t>Smallest_rectangle1</a:t>
            </a:r>
            <a:r>
              <a:rPr lang="zh-CN" sz="2000" b="0">
                <a:latin typeface="+mn-ea"/>
                <a:ea typeface="+mn-ea"/>
                <a:cs typeface="+mn-ea"/>
              </a:rPr>
              <a:t>算子。</a:t>
            </a:r>
            <a:endParaRPr lang="en-US" sz="2000" b="0">
              <a:latin typeface="+mn-ea"/>
              <a:ea typeface="+mn-ea"/>
              <a:cs typeface="+mn-ea"/>
            </a:endParaRPr>
          </a:p>
          <a:p>
            <a:pPr marL="0" indent="0" algn="ctr">
              <a:lnSpc>
                <a:spcPct val="250000"/>
              </a:lnSpc>
            </a:pPr>
            <a:r>
              <a:rPr lang="en-US" sz="2000" b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smallest_rectangle1(Regions : : : Row1, Column1, Row2, Column2)</a:t>
            </a:r>
            <a:endParaRPr lang="en-US" sz="2000" b="0">
              <a:solidFill>
                <a:srgbClr val="4D4D4D"/>
              </a:solidFill>
              <a:latin typeface="+mn-ea"/>
              <a:ea typeface="+mn-ea"/>
              <a:cs typeface="+mn-ea"/>
            </a:endParaRPr>
          </a:p>
          <a:p>
            <a:pPr marL="0" indent="0" algn="l">
              <a:lnSpc>
                <a:spcPct val="250000"/>
              </a:lnSpc>
            </a:pPr>
            <a:r>
              <a:rPr lang="en-US" sz="2000" b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②</a:t>
            </a:r>
            <a:r>
              <a:rPr lang="zh-CN" sz="2000" b="0">
                <a:solidFill>
                  <a:srgbClr val="4D4D4D"/>
                </a:solidFill>
                <a:latin typeface="+mn-ea"/>
                <a:ea typeface="+mn-ea"/>
                <a:cs typeface="+mn-ea"/>
              </a:rPr>
              <a:t>返回最小外包矩形</a:t>
            </a:r>
            <a:endParaRPr lang="en-US" sz="2000" b="0">
              <a:solidFill>
                <a:srgbClr val="4D4D4D"/>
              </a:solidFill>
              <a:latin typeface="+mn-ea"/>
              <a:ea typeface="+mn-ea"/>
              <a:cs typeface="+mn-ea"/>
            </a:endParaRPr>
          </a:p>
          <a:p>
            <a:pPr marL="0" indent="0" algn="ctr">
              <a:lnSpc>
                <a:spcPct val="250000"/>
              </a:lnSpc>
            </a:pPr>
            <a:r>
              <a:rPr lang="en-US" sz="2000" b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smallest_rectangle2 (Regions , Row, Column, Phi, Length1, Length2)</a:t>
            </a:r>
            <a:endParaRPr lang="en-US" sz="2000" b="0"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250000"/>
              </a:lnSpc>
            </a:pPr>
            <a:endParaRPr lang="zh-CN" altLang="en-US" sz="20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2"/>
          <p:cNvSpPr/>
          <p:nvPr/>
        </p:nvSpPr>
        <p:spPr>
          <a:xfrm>
            <a:off x="1494120" y="5097169"/>
            <a:ext cx="3208496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箭头: 五边形 7"/>
          <p:cNvSpPr/>
          <p:nvPr/>
        </p:nvSpPr>
        <p:spPr>
          <a:xfrm>
            <a:off x="0" y="223520"/>
            <a:ext cx="1889760" cy="76327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15" name="椭圆 14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任意多边形 23"/>
          <p:cNvSpPr/>
          <p:nvPr/>
        </p:nvSpPr>
        <p:spPr>
          <a:xfrm>
            <a:off x="2030783" y="4601381"/>
            <a:ext cx="3208495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494120" y="4075454"/>
            <a:ext cx="3208496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1"/>
          <p:cNvSpPr/>
          <p:nvPr/>
        </p:nvSpPr>
        <p:spPr>
          <a:xfrm>
            <a:off x="2030783" y="3670250"/>
            <a:ext cx="3208495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0"/>
          <p:cNvSpPr/>
          <p:nvPr/>
        </p:nvSpPr>
        <p:spPr>
          <a:xfrm>
            <a:off x="1494120" y="3030096"/>
            <a:ext cx="3208496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 18"/>
          <p:cNvSpPr/>
          <p:nvPr/>
        </p:nvSpPr>
        <p:spPr>
          <a:xfrm>
            <a:off x="2030783" y="2633782"/>
            <a:ext cx="3208495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 19"/>
          <p:cNvSpPr/>
          <p:nvPr/>
        </p:nvSpPr>
        <p:spPr>
          <a:xfrm>
            <a:off x="1494120" y="1972673"/>
            <a:ext cx="3208496" cy="754380"/>
          </a:xfrm>
          <a:prstGeom prst="chevr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17"/>
          <p:cNvSpPr/>
          <p:nvPr/>
        </p:nvSpPr>
        <p:spPr>
          <a:xfrm>
            <a:off x="2030783" y="1585249"/>
            <a:ext cx="3208495" cy="754380"/>
          </a:xfrm>
          <a:prstGeom prst="chevron">
            <a:avLst/>
          </a:prstGeom>
          <a:gradFill flip="none" rotWithShape="1">
            <a:gsLst>
              <a:gs pos="0">
                <a:srgbClr val="FFBD00"/>
              </a:gs>
              <a:gs pos="100000">
                <a:srgbClr val="FB2E0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60400" dist="431800" dir="8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782034" y="1885839"/>
            <a:ext cx="2109464" cy="172966"/>
            <a:chOff x="4143418" y="1675028"/>
            <a:chExt cx="2109464" cy="17296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295775" y="1762092"/>
              <a:ext cx="1957107" cy="0"/>
            </a:xfrm>
            <a:prstGeom prst="line">
              <a:avLst/>
            </a:prstGeom>
            <a:ln w="38100">
              <a:solidFill>
                <a:srgbClr val="F1BE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4143418" y="1675028"/>
              <a:ext cx="304800" cy="1729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BE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hlinkClick r:id="rId3" action="ppaction://hlinksldjump"/>
          </p:cNvPr>
          <p:cNvSpPr txBox="1"/>
          <p:nvPr/>
        </p:nvSpPr>
        <p:spPr>
          <a:xfrm>
            <a:off x="7132126" y="1699251"/>
            <a:ext cx="5341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图像特征概述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656126" y="2778751"/>
            <a:ext cx="4202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区域形状特征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344851" y="3849996"/>
            <a:ext cx="5049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基于灰度值的特征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905349" y="4715501"/>
            <a:ext cx="40890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基于图像纹理的特征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10609" y="2927263"/>
            <a:ext cx="3609706" cy="172966"/>
            <a:chOff x="4143418" y="2856787"/>
            <a:chExt cx="3609706" cy="17296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4267200" y="2940750"/>
              <a:ext cx="3485924" cy="0"/>
            </a:xfrm>
            <a:prstGeom prst="line">
              <a:avLst/>
            </a:prstGeom>
            <a:ln w="38100">
              <a:solidFill>
                <a:srgbClr val="F1BE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4143418" y="2856787"/>
              <a:ext cx="304800" cy="1729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BE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82034" y="3963528"/>
            <a:ext cx="2109464" cy="172966"/>
            <a:chOff x="4143418" y="3990842"/>
            <a:chExt cx="2109464" cy="172966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267200" y="4074671"/>
              <a:ext cx="1985682" cy="0"/>
            </a:xfrm>
            <a:prstGeom prst="line">
              <a:avLst/>
            </a:prstGeom>
            <a:ln w="38100">
              <a:solidFill>
                <a:srgbClr val="F1BE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4143418" y="3990842"/>
              <a:ext cx="304800" cy="1729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BE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72509" y="4890795"/>
            <a:ext cx="3316230" cy="172966"/>
            <a:chOff x="4143418" y="5247039"/>
            <a:chExt cx="3316230" cy="172966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4276725" y="5334896"/>
              <a:ext cx="3182923" cy="0"/>
            </a:xfrm>
            <a:prstGeom prst="line">
              <a:avLst/>
            </a:prstGeom>
            <a:ln w="38100">
              <a:solidFill>
                <a:srgbClr val="F1BE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4143418" y="5247039"/>
              <a:ext cx="304800" cy="1729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BE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7510" y="342265"/>
            <a:ext cx="902970" cy="525780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89555" y="1699260"/>
            <a:ext cx="1691005" cy="52578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964565"/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89555" y="2778760"/>
            <a:ext cx="1691005" cy="52578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964565"/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94965" y="3784600"/>
            <a:ext cx="1691005" cy="52578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964565"/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第三部分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4965" y="4715510"/>
            <a:ext cx="1691005" cy="52578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964565"/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2750" y="1241425"/>
            <a:ext cx="12033250" cy="5566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48005" y="1410970"/>
            <a:ext cx="10795635" cy="45231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程序如下：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*关闭窗口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dev_close_window ()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*读取图像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read_image (Shubiao, 'D:/shubiao.png')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*获取图像尺寸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get_image_size (Shubiao, Width, Height)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*打开适应图像大小的窗口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dev_open_window (0, 0, Width, Height, 'black', WindowHandle)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*灰度化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rgb1_to_gray (Shubiao, GrayImage)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*使用阈值处理提取较暗的部分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(GrayImage, Regions, 0, 253)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*求平行坐标的最小外接矩形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smallest_rectangle1 (Regions, Row1, Column1, Row2, Column2)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*填充模式为轮廓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dev_set_draw ('margin')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*根据矩形参数绘制矩形的轮廓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gen_rectangle1 (Rectangle, Row1, Column1, Row2, Column2)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*求区域的最小外接矩形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smallest_rectangle2 (Regions, Row, Column, Phi, Length1, Length2)</a:t>
            </a:r>
          </a:p>
          <a:p>
            <a:pPr algn="l" defTabSz="1218565" eaLnBrk="1" latinLnBrk="0" hangingPunct="1">
              <a:lnSpc>
                <a:spcPct val="15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*根据矩形参数绘制矩形的轮廓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gen_rectangle2 (Rectangle1, Row, Column, Phi, Length1, Length2)</a:t>
            </a: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509143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求图像中的外接矩形实例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2750" y="1212215"/>
            <a:ext cx="12033250" cy="5566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981075" y="1419860"/>
            <a:ext cx="11353165" cy="5151755"/>
          </a:xfrm>
          <a:prstGeom prst="rect">
            <a:avLst/>
          </a:prstGeom>
          <a:noFill/>
          <a:ln w="25400">
            <a:solidFill>
              <a:srgbClr val="FF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 flipH="1">
            <a:off x="3348355" y="3883025"/>
            <a:ext cx="198247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）原图</a:t>
            </a:r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 flipH="1">
            <a:off x="6953250" y="3883025"/>
            <a:ext cx="236664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buClrTx/>
              <a:buSzTx/>
              <a:buFontTx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b）阈值处理提取部分</a:t>
            </a:r>
          </a:p>
        </p:txBody>
      </p:sp>
      <p:sp>
        <p:nvSpPr>
          <p:cNvPr id="26" name="矩形 25"/>
          <p:cNvSpPr/>
          <p:nvPr/>
        </p:nvSpPr>
        <p:spPr>
          <a:xfrm>
            <a:off x="1103630" y="1419860"/>
            <a:ext cx="4436110" cy="506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8565">
              <a:lnSpc>
                <a:spcPct val="150000"/>
              </a:lnSpc>
              <a:defRPr/>
            </a:pPr>
            <a:r>
              <a:rPr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程序执行结果如图所示：</a:t>
            </a:r>
            <a:endParaRPr 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485457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根据特征值创建区域</a:t>
            </a:r>
          </a:p>
        </p:txBody>
      </p:sp>
      <p:pic>
        <p:nvPicPr>
          <p:cNvPr id="5" name="图片 22" descr="1587378239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545" y="2082800"/>
            <a:ext cx="2885269" cy="1800000"/>
          </a:xfrm>
          <a:prstGeom prst="rect">
            <a:avLst/>
          </a:prstGeom>
        </p:spPr>
      </p:pic>
      <p:pic>
        <p:nvPicPr>
          <p:cNvPr id="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535" y="2082800"/>
            <a:ext cx="2885483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3" descr="1587378253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545" y="4329430"/>
            <a:ext cx="2885269" cy="1800000"/>
          </a:xfrm>
          <a:prstGeom prst="rect">
            <a:avLst/>
          </a:prstGeom>
        </p:spPr>
      </p:pic>
      <p:pic>
        <p:nvPicPr>
          <p:cNvPr id="25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535" y="4326255"/>
            <a:ext cx="2885821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14"/>
          <p:cNvSpPr>
            <a:spLocks noChangeArrowheads="1"/>
          </p:cNvSpPr>
          <p:nvPr/>
        </p:nvSpPr>
        <p:spPr bwMode="auto">
          <a:xfrm flipH="1">
            <a:off x="2289175" y="6129655"/>
            <a:ext cx="410019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（c）平行坐标的最小外接矩形  </a:t>
            </a:r>
            <a:endParaRPr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14"/>
          <p:cNvSpPr>
            <a:spLocks noChangeArrowheads="1"/>
          </p:cNvSpPr>
          <p:nvPr/>
        </p:nvSpPr>
        <p:spPr bwMode="auto">
          <a:xfrm flipH="1">
            <a:off x="6845935" y="6126480"/>
            <a:ext cx="258127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d）区域的最小外接矩形</a:t>
            </a:r>
            <a:endParaRPr sz="1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57"/>
          <p:cNvSpPr>
            <a:spLocks noChangeAspect="1"/>
          </p:cNvSpPr>
          <p:nvPr/>
        </p:nvSpPr>
        <p:spPr>
          <a:xfrm>
            <a:off x="4109861" y="2000630"/>
            <a:ext cx="7962647" cy="2920486"/>
          </a:xfrm>
          <a:prstGeom prst="rect">
            <a:avLst/>
          </a:prstGeom>
          <a:solidFill>
            <a:srgbClr val="2A2B2D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5029200" y="2907665"/>
            <a:ext cx="640270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基于灰度值的特征</a:t>
            </a:r>
          </a:p>
        </p:txBody>
      </p:sp>
      <p:sp>
        <p:nvSpPr>
          <p:cNvPr id="6" name="KSO_Shape"/>
          <p:cNvSpPr/>
          <p:nvPr/>
        </p:nvSpPr>
        <p:spPr>
          <a:xfrm>
            <a:off x="581025" y="2000885"/>
            <a:ext cx="3396615" cy="2835275"/>
          </a:xfrm>
          <a:prstGeom prst="rect">
            <a:avLst/>
          </a:prstGeom>
          <a:solidFill>
            <a:schemeClr val="accent1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663881" y="2911592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zh-CN" sz="6000" b="1" kern="100" dirty="0">
                <a:solidFill>
                  <a:schemeClr val="bg1"/>
                </a:solidFill>
                <a:effectLst>
                  <a:outerShdw blurRad="393700" dist="38100" dir="5400000" algn="t" rotWithShape="0">
                    <a:prstClr val="black">
                      <a:alpha val="23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4962278" y="2662742"/>
            <a:ext cx="66816" cy="15058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9" name="椭圆 8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>
            <p:custDataLst>
              <p:tags r:id="rId2"/>
            </p:custDataLst>
          </p:nvPr>
        </p:nvSpPr>
        <p:spPr>
          <a:xfrm>
            <a:off x="1078230" y="2024380"/>
            <a:ext cx="10943590" cy="4556760"/>
          </a:xfrm>
          <a:prstGeom prst="roundRect">
            <a:avLst>
              <a:gd name="adj" fmla="val 4249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>
            <p:custDataLst>
              <p:tags r:id="rId3"/>
            </p:custDataLst>
          </p:nvPr>
        </p:nvSpPr>
        <p:spPr>
          <a:xfrm>
            <a:off x="381362" y="187325"/>
            <a:ext cx="12096026" cy="775504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748884" y="955503"/>
            <a:ext cx="9362251" cy="775504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灰度直方图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741170" y="2682240"/>
            <a:ext cx="9617075" cy="371538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eaLnBrk="1" latinLnBrk="0" hangingPunct="1">
              <a:lnSpc>
                <a:spcPct val="200000"/>
              </a:lnSpc>
              <a:buClrTx/>
              <a:buSzTx/>
              <a:buFont typeface="Wingdings" panose="05000000000000000000" charset="0"/>
              <a:buNone/>
              <a:tabLst>
                <a:tab pos="266700" algn="l"/>
                <a:tab pos="1200150" algn="l"/>
                <a:tab pos="1333500" algn="l"/>
              </a:tabLst>
            </a:pPr>
            <a:r>
              <a:rPr lang="en-US" altLang="zh-CN" sz="2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ea typeface="微软雅黑" panose="020B0503020204020204" pitchFamily="34" charset="-122"/>
                <a:sym typeface="+mn-ea"/>
              </a:rPr>
              <a:t>  在前面章节中，我们已经学习过直方图的概念和计算方法，当时直方图更多的是作为一种辅助图像分析的工具。在本节灰度直方图作为图像特征识别的一种有力手段。</a:t>
            </a:r>
          </a:p>
        </p:txBody>
      </p:sp>
      <p:sp>
        <p:nvSpPr>
          <p:cNvPr id="2" name="任意多边形: 形状 8"/>
          <p:cNvSpPr/>
          <p:nvPr>
            <p:custDataLst>
              <p:tags r:id="rId6"/>
            </p:custDataLst>
          </p:nvPr>
        </p:nvSpPr>
        <p:spPr>
          <a:xfrm>
            <a:off x="381362" y="187325"/>
            <a:ext cx="12096026" cy="630152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1190325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 flipH="1" flipV="1">
            <a:off x="1078399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任意多边形: 形状 15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任意多边形: 形状 1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29" name="椭圆 28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55980" y="1237615"/>
            <a:ext cx="1114679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200000"/>
              </a:lnSpc>
              <a:buFont typeface="Wingdings" panose="05000000000000000000" charset="0"/>
              <a:buNone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在Halcon中子用于计算指定区域的灰度特征值可用gray_features算子：</a:t>
            </a:r>
          </a:p>
          <a:p>
            <a:pPr marL="0" indent="0" algn="ctr" eaLnBrk="1" latinLnBrk="0" hangingPunct="1">
              <a:lnSpc>
                <a:spcPct val="200000"/>
              </a:lnSpc>
              <a:buFont typeface="Wingdings" panose="05000000000000000000" charset="0"/>
              <a:buNone/>
            </a:pPr>
            <a:r>
              <a:rPr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gray_features(Regions, Image : : Features : Value)</a:t>
            </a:r>
          </a:p>
        </p:txBody>
      </p:sp>
      <p:sp>
        <p:nvSpPr>
          <p:cNvPr id="3" name="箭头: 五边形 1"/>
          <p:cNvSpPr/>
          <p:nvPr/>
        </p:nvSpPr>
        <p:spPr>
          <a:xfrm>
            <a:off x="0" y="337185"/>
            <a:ext cx="435165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区域的灰度特征值</a:t>
            </a:r>
          </a:p>
        </p:txBody>
      </p:sp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389890" y="1521045"/>
          <a:ext cx="11944350" cy="294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2000" b="1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典型的灰度值的特征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0" spc="120">
                          <a:solidFill>
                            <a:srgbClr val="646464"/>
                          </a:solidFill>
                          <a:latin typeface="+mn-ea"/>
                          <a:cs typeface="+mn-ea"/>
                        </a:rPr>
                        <a:t>灰度区域面积（area）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0" spc="120">
                          <a:solidFill>
                            <a:srgbClr val="646464"/>
                          </a:solidFill>
                          <a:latin typeface="+mn-ea"/>
                          <a:cs typeface="+mn-ea"/>
                        </a:rPr>
                        <a:t>中心点的行坐标和列坐标（row，colum）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0" spc="120">
                          <a:solidFill>
                            <a:srgbClr val="646464"/>
                          </a:solidFill>
                          <a:latin typeface="+mn-ea"/>
                          <a:cs typeface="+mn-ea"/>
                        </a:rPr>
                        <a:t>椭圆的长轴（ra）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0" spc="120">
                          <a:solidFill>
                            <a:srgbClr val="646464"/>
                          </a:solidFill>
                          <a:latin typeface="+mn-ea"/>
                          <a:cs typeface="+mn-ea"/>
                        </a:rPr>
                        <a:t>椭圆的短轴（rb）、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0" spc="120">
                          <a:solidFill>
                            <a:srgbClr val="646464"/>
                          </a:solidFill>
                          <a:latin typeface="+mn-ea"/>
                          <a:cs typeface="+mn-ea"/>
                        </a:rPr>
                        <a:t>等效椭圆的角度（phi）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0" spc="120">
                          <a:solidFill>
                            <a:srgbClr val="646464"/>
                          </a:solidFill>
                          <a:latin typeface="+mn-ea"/>
                          <a:cs typeface="+mn-ea"/>
                        </a:rPr>
                        <a:t>灰度的最小值（min）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0" spc="120">
                          <a:solidFill>
                            <a:srgbClr val="404040"/>
                          </a:solidFill>
                          <a:latin typeface="+mn-ea"/>
                          <a:cs typeface="+mn-ea"/>
                        </a:rPr>
                        <a:t>灰度的最大值（max）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0" spc="120">
                          <a:solidFill>
                            <a:srgbClr val="404040"/>
                          </a:solidFill>
                          <a:latin typeface="+mn-ea"/>
                          <a:cs typeface="+mn-ea"/>
                        </a:rPr>
                        <a:t>灰度的均值（mean）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0" spc="120">
                          <a:solidFill>
                            <a:srgbClr val="404040"/>
                          </a:solidFill>
                          <a:latin typeface="+mn-ea"/>
                          <a:cs typeface="+mn-ea"/>
                        </a:rPr>
                        <a:t>灰度值的偏差（deviation）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0" spc="120">
                          <a:solidFill>
                            <a:srgbClr val="404040"/>
                          </a:solidFill>
                          <a:latin typeface="+mn-ea"/>
                          <a:cs typeface="+mn-ea"/>
                        </a:rPr>
                        <a:t>近似平面的偏差（plane_deviation）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05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</a:p>
                  </a:txBody>
                  <a:tcPr marL="127000" marR="1270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2750" y="1212215"/>
            <a:ext cx="12033250" cy="5566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565150" y="1419225"/>
            <a:ext cx="5845810" cy="45231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程序如下：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读取图片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read_image (Image, 'monkey')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*对图像进行阈值处理，主要是将图像转化为区域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(Image, Region, 1, 255)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*提取区域中最小灰度值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gray_features (Region, Image, 'min',MinDisp)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*提取区域中最大灰度值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gray_features (Region, Image, 'max', MaxDisp)</a:t>
            </a:r>
          </a:p>
        </p:txBody>
      </p:sp>
      <p:sp>
        <p:nvSpPr>
          <p:cNvPr id="20" name="矩形 19"/>
          <p:cNvSpPr/>
          <p:nvPr/>
        </p:nvSpPr>
        <p:spPr>
          <a:xfrm>
            <a:off x="6964045" y="1449070"/>
            <a:ext cx="5370195" cy="5151755"/>
          </a:xfrm>
          <a:prstGeom prst="rect">
            <a:avLst/>
          </a:prstGeom>
          <a:noFill/>
          <a:ln w="25400">
            <a:solidFill>
              <a:srgbClr val="FF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 flipH="1">
            <a:off x="8991600" y="3726180"/>
            <a:ext cx="140081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）原图</a:t>
            </a:r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 flipH="1">
            <a:off x="7752715" y="6017260"/>
            <a:ext cx="38785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）gray_features算子提取结果图</a:t>
            </a:r>
          </a:p>
        </p:txBody>
      </p:sp>
      <p:sp>
        <p:nvSpPr>
          <p:cNvPr id="26" name="矩形 25"/>
          <p:cNvSpPr/>
          <p:nvPr/>
        </p:nvSpPr>
        <p:spPr>
          <a:xfrm>
            <a:off x="6964045" y="1419225"/>
            <a:ext cx="4436110" cy="506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8565">
              <a:lnSpc>
                <a:spcPct val="150000"/>
              </a:lnSpc>
              <a:defRPr/>
            </a:pPr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程序执行结果如图所示：</a:t>
            </a:r>
            <a:endParaRPr lang="zh-CN" sz="180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箭头: 五边形 1"/>
          <p:cNvSpPr/>
          <p:nvPr/>
        </p:nvSpPr>
        <p:spPr>
          <a:xfrm>
            <a:off x="0" y="337185"/>
            <a:ext cx="481520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218565" eaLnBrk="1" latinLnBrk="0" hangingPunct="1">
              <a:lnSpc>
                <a:spcPts val="3000"/>
              </a:lnSpc>
              <a:defRPr/>
            </a:pPr>
            <a:r>
              <a:rPr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gray_features算子实例</a:t>
            </a:r>
            <a:endParaRPr lang="zh-CN" altLang="en-US" sz="2800" b="1"/>
          </a:p>
        </p:txBody>
      </p:sp>
      <p:pic>
        <p:nvPicPr>
          <p:cNvPr id="18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545" y="1925955"/>
            <a:ext cx="2448595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95" y="4217035"/>
            <a:ext cx="2456037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2750" y="1212215"/>
            <a:ext cx="12033250" cy="5566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633095" y="1212215"/>
            <a:ext cx="11324590" cy="5507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程序如下：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读取图像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　　　 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read_image (Image, 'mreut')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*关闭窗口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　　　　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dev_close_window ()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*获得图像尺寸 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 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get_image_size (Image, Width, Height)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*打开适应图像大小的窗口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dev_open_window (0, 0, Width, Height, 'black', WindowID)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*显示图像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　　　 　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dev_display (Image)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*设置填充模式为轮廓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dev_set_draw ('margin')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创建两个矩形区域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gen_rectangle1 (Rectangle1, 350, 100, 450, 200)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　　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gen_rectangle1 (Rectangle2, 100, 200, 200, 300)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*提取区域1中灰度值的平均值与偏差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intensity (Rectangle1, Image, Mean1, Deviation1)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*提取区域2中灰度值的平均值与偏差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intensity (Rectangle2, Image, Mean2, Deviation2)</a:t>
            </a:r>
          </a:p>
        </p:txBody>
      </p:sp>
      <p:sp>
        <p:nvSpPr>
          <p:cNvPr id="3" name="箭头: 五边形 1"/>
          <p:cNvSpPr/>
          <p:nvPr/>
        </p:nvSpPr>
        <p:spPr>
          <a:xfrm>
            <a:off x="0" y="337185"/>
            <a:ext cx="862965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运用intensity算子计算区域的灰度值平均值和偏差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2750" y="1212215"/>
            <a:ext cx="12033250" cy="5566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1839595" y="1419860"/>
            <a:ext cx="9417050" cy="5151755"/>
          </a:xfrm>
          <a:prstGeom prst="rect">
            <a:avLst/>
          </a:prstGeom>
          <a:noFill/>
          <a:ln w="25400">
            <a:solidFill>
              <a:srgbClr val="FF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 flipH="1">
            <a:off x="3691255" y="3794125"/>
            <a:ext cx="198247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）原图</a:t>
            </a:r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 flipH="1">
            <a:off x="6818630" y="3794125"/>
            <a:ext cx="236664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）矩形区域1 </a:t>
            </a:r>
          </a:p>
        </p:txBody>
      </p:sp>
      <p:sp>
        <p:nvSpPr>
          <p:cNvPr id="26" name="矩形 25"/>
          <p:cNvSpPr/>
          <p:nvPr/>
        </p:nvSpPr>
        <p:spPr>
          <a:xfrm>
            <a:off x="1839595" y="1303020"/>
            <a:ext cx="4436110" cy="506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8565">
              <a:lnSpc>
                <a:spcPct val="150000"/>
              </a:lnSpc>
              <a:defRPr/>
            </a:pPr>
            <a:r>
              <a:rPr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程序执行结果如图所示：</a:t>
            </a:r>
            <a:endParaRPr 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矩形 14"/>
          <p:cNvSpPr>
            <a:spLocks noChangeArrowheads="1"/>
          </p:cNvSpPr>
          <p:nvPr/>
        </p:nvSpPr>
        <p:spPr bwMode="auto">
          <a:xfrm flipH="1">
            <a:off x="3691255" y="6031865"/>
            <a:ext cx="198691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（c）矩形区域</a:t>
            </a:r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</a:p>
        </p:txBody>
      </p:sp>
      <p:sp>
        <p:nvSpPr>
          <p:cNvPr id="9" name="矩形 14"/>
          <p:cNvSpPr>
            <a:spLocks noChangeArrowheads="1"/>
          </p:cNvSpPr>
          <p:nvPr/>
        </p:nvSpPr>
        <p:spPr bwMode="auto">
          <a:xfrm flipH="1">
            <a:off x="5967095" y="6031865"/>
            <a:ext cx="431927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（d）灰度值的平均值与偏差结果</a:t>
            </a:r>
          </a:p>
        </p:txBody>
      </p:sp>
      <p:sp>
        <p:nvSpPr>
          <p:cNvPr id="3" name="箭头: 五边形 1"/>
          <p:cNvSpPr/>
          <p:nvPr/>
        </p:nvSpPr>
        <p:spPr>
          <a:xfrm>
            <a:off x="0" y="337185"/>
            <a:ext cx="861695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>
                <a:sym typeface="+mn-ea"/>
              </a:rPr>
              <a:t>运用intensity算子计算区域的灰度值平均值和偏差</a:t>
            </a:r>
            <a:endParaRPr lang="zh-CN" altLang="en-US" sz="2800"/>
          </a:p>
        </p:txBody>
      </p:sp>
      <p:pic>
        <p:nvPicPr>
          <p:cNvPr id="4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60" y="19939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40" y="19939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695" y="423164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205" y="4231640"/>
            <a:ext cx="2466115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29" name="椭圆 28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23695" y="1570355"/>
            <a:ext cx="913765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457200" eaLnBrk="1" latinLnBrk="0" hangingPunct="1">
              <a:lnSpc>
                <a:spcPct val="250000"/>
              </a:lnSpc>
              <a:buFont typeface="Wingdings" panose="05000000000000000000" charset="0"/>
              <a:buNone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min_max_ gray算子的原理是基于灰度直方图，取波峰和谷底之间的区域，区域两端各向内收缩一定的百分比，然后在这段范围内计算出最小灰度值和最大灰度值。</a:t>
            </a:r>
          </a:p>
          <a:p>
            <a:pPr marL="0" indent="457200" eaLnBrk="1" latinLnBrk="0" hangingPunct="1">
              <a:lnSpc>
                <a:spcPct val="250000"/>
              </a:lnSpc>
              <a:buFont typeface="Wingdings" panose="05000000000000000000" charset="0"/>
              <a:buNone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该算子的原型如下：</a:t>
            </a:r>
          </a:p>
          <a:p>
            <a:pPr marL="0" indent="0" algn="ctr" eaLnBrk="1" latinLnBrk="0" hangingPunct="1">
              <a:lnSpc>
                <a:spcPct val="250000"/>
              </a:lnSpc>
              <a:buFont typeface="Wingdings" panose="05000000000000000000" charset="0"/>
              <a:buNone/>
            </a:pPr>
            <a:r>
              <a:rPr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min_max_gray(Regions, Image: : Percent: Min, Max, Range)</a:t>
            </a:r>
          </a:p>
        </p:txBody>
      </p:sp>
      <p:sp>
        <p:nvSpPr>
          <p:cNvPr id="7" name="箭头: 五边形 1"/>
          <p:cNvSpPr/>
          <p:nvPr/>
        </p:nvSpPr>
        <p:spPr>
          <a:xfrm>
            <a:off x="0" y="337185"/>
            <a:ext cx="506095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区域的最大、最小灰度值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49910" y="1313815"/>
            <a:ext cx="11324590" cy="5507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程序如下：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读取图像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　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read_image (Image, 'mreut')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*关闭窗口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　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dev_close_window ()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*获得图像尺寸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get_image_size (Image, Width, Height)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*打开适应图像大小的窗口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dev_open_window (0, 0, Width, Height, 'black', WindowID)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*显示图像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　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dev_display (Image)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*设置填充模式为轮廓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 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dev_set_draw ('margin')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创建两个矩形区域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 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gen_rectangle1 (Rectangle1, 350, 100, 450, 200)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　　　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gen_rectangle1 (Rectangle2, 100, 200, 200, 300)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*提取区域1中最大与最小灰度值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min_max_gray (Rectangle1, Image, 5, Min1, Max1, Range1)</a:t>
            </a:r>
          </a:p>
          <a:p>
            <a:pPr algn="l" defTabSz="1218565" eaLnBrk="1" latinLnBrk="0" hangingPunct="1">
              <a:lnSpc>
                <a:spcPct val="200000"/>
              </a:lnSpc>
              <a:defRPr/>
            </a:pP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*提取区域2中最大与最小灰度值</a:t>
            </a:r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min_max_gray (Rectangle2, Image, 5, Min2, Max2, Range2)</a:t>
            </a:r>
          </a:p>
        </p:txBody>
      </p:sp>
      <p:sp>
        <p:nvSpPr>
          <p:cNvPr id="7" name="箭头: 五边形 1"/>
          <p:cNvSpPr/>
          <p:nvPr/>
        </p:nvSpPr>
        <p:spPr>
          <a:xfrm>
            <a:off x="0" y="337185"/>
            <a:ext cx="991489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min_max_gray算子提取区域中最大灰度以及最小灰度值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57"/>
          <p:cNvSpPr>
            <a:spLocks noChangeAspect="1"/>
          </p:cNvSpPr>
          <p:nvPr/>
        </p:nvSpPr>
        <p:spPr>
          <a:xfrm>
            <a:off x="4109861" y="2000630"/>
            <a:ext cx="7962647" cy="2920486"/>
          </a:xfrm>
          <a:prstGeom prst="rect">
            <a:avLst/>
          </a:prstGeom>
          <a:solidFill>
            <a:srgbClr val="2A2B2D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5029200" y="2907665"/>
            <a:ext cx="637159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图像特征概述</a:t>
            </a:r>
          </a:p>
        </p:txBody>
      </p:sp>
      <p:sp>
        <p:nvSpPr>
          <p:cNvPr id="6" name="KSO_Shape"/>
          <p:cNvSpPr/>
          <p:nvPr/>
        </p:nvSpPr>
        <p:spPr>
          <a:xfrm>
            <a:off x="581025" y="2000885"/>
            <a:ext cx="3396615" cy="2835275"/>
          </a:xfrm>
          <a:prstGeom prst="rect">
            <a:avLst/>
          </a:prstGeom>
          <a:solidFill>
            <a:schemeClr val="accent1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663881" y="2911592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zh-CN" sz="6000" b="1" kern="100" dirty="0">
                <a:solidFill>
                  <a:schemeClr val="bg1"/>
                </a:solidFill>
                <a:effectLst>
                  <a:outerShdw blurRad="393700" dist="38100" dir="5400000" algn="t" rotWithShape="0">
                    <a:prstClr val="black">
                      <a:alpha val="23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4962278" y="2662742"/>
            <a:ext cx="66816" cy="15058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9" name="椭圆 8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2750" y="1212215"/>
            <a:ext cx="12033250" cy="5566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1839595" y="1419860"/>
            <a:ext cx="9417050" cy="5151755"/>
          </a:xfrm>
          <a:prstGeom prst="rect">
            <a:avLst/>
          </a:prstGeom>
          <a:noFill/>
          <a:ln w="25400">
            <a:solidFill>
              <a:srgbClr val="FFB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4"/>
          <p:cNvSpPr>
            <a:spLocks noChangeArrowheads="1"/>
          </p:cNvSpPr>
          <p:nvPr/>
        </p:nvSpPr>
        <p:spPr bwMode="auto">
          <a:xfrm flipH="1">
            <a:off x="3691255" y="3794125"/>
            <a:ext cx="198247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）原图</a:t>
            </a:r>
          </a:p>
        </p:txBody>
      </p:sp>
      <p:sp>
        <p:nvSpPr>
          <p:cNvPr id="24" name="矩形 14"/>
          <p:cNvSpPr>
            <a:spLocks noChangeArrowheads="1"/>
          </p:cNvSpPr>
          <p:nvPr/>
        </p:nvSpPr>
        <p:spPr bwMode="auto">
          <a:xfrm flipH="1">
            <a:off x="6818630" y="3794125"/>
            <a:ext cx="236664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）矩形区域1 </a:t>
            </a:r>
          </a:p>
        </p:txBody>
      </p:sp>
      <p:sp>
        <p:nvSpPr>
          <p:cNvPr id="26" name="矩形 25"/>
          <p:cNvSpPr/>
          <p:nvPr/>
        </p:nvSpPr>
        <p:spPr>
          <a:xfrm>
            <a:off x="1839595" y="1303020"/>
            <a:ext cx="4436110" cy="506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8565">
              <a:lnSpc>
                <a:spcPct val="150000"/>
              </a:lnSpc>
              <a:defRPr/>
            </a:pPr>
            <a:r>
              <a:rPr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程序执行结果如图所示：</a:t>
            </a:r>
            <a:endParaRPr 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矩形 14"/>
          <p:cNvSpPr>
            <a:spLocks noChangeArrowheads="1"/>
          </p:cNvSpPr>
          <p:nvPr/>
        </p:nvSpPr>
        <p:spPr bwMode="auto">
          <a:xfrm flipH="1">
            <a:off x="3691255" y="6031865"/>
            <a:ext cx="198691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（c）矩形区域</a:t>
            </a:r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</a:p>
        </p:txBody>
      </p:sp>
      <p:sp>
        <p:nvSpPr>
          <p:cNvPr id="9" name="矩形 14"/>
          <p:cNvSpPr>
            <a:spLocks noChangeArrowheads="1"/>
          </p:cNvSpPr>
          <p:nvPr/>
        </p:nvSpPr>
        <p:spPr bwMode="auto">
          <a:xfrm flipH="1">
            <a:off x="5967095" y="6031865"/>
            <a:ext cx="431927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spcAft>
                <a:spcPct val="0"/>
              </a:spcAft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（d）min_max_gray处理结果</a:t>
            </a:r>
          </a:p>
        </p:txBody>
      </p:sp>
      <p:sp>
        <p:nvSpPr>
          <p:cNvPr id="3" name="箭头: 五边形 1"/>
          <p:cNvSpPr/>
          <p:nvPr/>
        </p:nvSpPr>
        <p:spPr>
          <a:xfrm>
            <a:off x="0" y="337185"/>
            <a:ext cx="936180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>
                <a:sym typeface="+mn-ea"/>
              </a:rPr>
              <a:t>min_max_gray算子提取区域中最大灰度以及最小灰度值</a:t>
            </a:r>
            <a:endParaRPr lang="zh-CN" altLang="en-US" sz="2800"/>
          </a:p>
        </p:txBody>
      </p:sp>
      <p:pic>
        <p:nvPicPr>
          <p:cNvPr id="4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60" y="19939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40" y="199390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695" y="4231640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360" y="4231640"/>
            <a:ext cx="2110018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57"/>
          <p:cNvSpPr>
            <a:spLocks noChangeAspect="1"/>
          </p:cNvSpPr>
          <p:nvPr/>
        </p:nvSpPr>
        <p:spPr>
          <a:xfrm>
            <a:off x="4142246" y="2000630"/>
            <a:ext cx="7962647" cy="2920486"/>
          </a:xfrm>
          <a:prstGeom prst="rect">
            <a:avLst/>
          </a:prstGeom>
          <a:solidFill>
            <a:srgbClr val="2A2B2D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5029200" y="2809240"/>
            <a:ext cx="713486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基于图像纹理的特征</a:t>
            </a:r>
          </a:p>
        </p:txBody>
      </p:sp>
      <p:sp>
        <p:nvSpPr>
          <p:cNvPr id="6" name="KSO_Shape"/>
          <p:cNvSpPr/>
          <p:nvPr/>
        </p:nvSpPr>
        <p:spPr>
          <a:xfrm>
            <a:off x="581025" y="2000885"/>
            <a:ext cx="3396615" cy="2835275"/>
          </a:xfrm>
          <a:prstGeom prst="rect">
            <a:avLst/>
          </a:prstGeom>
          <a:solidFill>
            <a:schemeClr val="accent1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663881" y="2911592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zh-CN" sz="6000" b="1" kern="100" dirty="0">
                <a:solidFill>
                  <a:schemeClr val="bg1"/>
                </a:solidFill>
                <a:effectLst>
                  <a:outerShdw blurRad="393700" dist="38100" dir="5400000" algn="t" rotWithShape="0">
                    <a:prstClr val="black">
                      <a:alpha val="23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4962278" y="2662742"/>
            <a:ext cx="66816" cy="15058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9" name="椭圆 8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>
            <p:custDataLst>
              <p:tags r:id="rId2"/>
            </p:custDataLst>
          </p:nvPr>
        </p:nvSpPr>
        <p:spPr>
          <a:xfrm>
            <a:off x="1078230" y="2024380"/>
            <a:ext cx="10943590" cy="4556760"/>
          </a:xfrm>
          <a:prstGeom prst="roundRect">
            <a:avLst>
              <a:gd name="adj" fmla="val 4249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>
            <p:custDataLst>
              <p:tags r:id="rId3"/>
            </p:custDataLst>
          </p:nvPr>
        </p:nvSpPr>
        <p:spPr>
          <a:xfrm>
            <a:off x="381362" y="187325"/>
            <a:ext cx="12096026" cy="775504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748884" y="955503"/>
            <a:ext cx="9362251" cy="775504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图像纹理特征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741170" y="2343150"/>
            <a:ext cx="9617075" cy="371538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eaLnBrk="1" latinLnBrk="0" hangingPunct="1">
              <a:lnSpc>
                <a:spcPct val="200000"/>
              </a:lnSpc>
              <a:buClrTx/>
              <a:buSzTx/>
              <a:buFont typeface="Wingdings" panose="05000000000000000000" charset="0"/>
              <a:buNone/>
              <a:tabLst>
                <a:tab pos="266700" algn="l"/>
                <a:tab pos="1200150" algn="l"/>
                <a:tab pos="1333500" algn="l"/>
              </a:tabLst>
            </a:pPr>
            <a:r>
              <a:rPr lang="en-US" altLang="zh-CN" sz="2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ea typeface="微软雅黑" panose="020B0503020204020204" pitchFamily="34" charset="-122"/>
                <a:sym typeface="+mn-ea"/>
              </a:rPr>
              <a:t>  纹理特征是在包多个像素点的区域进行统计和分析，反映的是物体表面的一些特性。它可以用来反映物体表面灰度像素的排列状况。图像的纹理特征一般包括图像的能量、相关性、局部均匀性、对比度等。该特征也与区域的形状有关，也是一种区域特征，具有旋转不变性，但是容易受到光照变化的影响。</a:t>
            </a:r>
          </a:p>
        </p:txBody>
      </p:sp>
      <p:sp>
        <p:nvSpPr>
          <p:cNvPr id="2" name="任意多边形: 形状 8"/>
          <p:cNvSpPr/>
          <p:nvPr>
            <p:custDataLst>
              <p:tags r:id="rId6"/>
            </p:custDataLst>
          </p:nvPr>
        </p:nvSpPr>
        <p:spPr>
          <a:xfrm>
            <a:off x="381362" y="187325"/>
            <a:ext cx="12096026" cy="630152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1190325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 flipH="1" flipV="1">
            <a:off x="1078399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任意多边形: 形状 15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任意多边形: 形状 1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3725" y="1168400"/>
            <a:ext cx="11653520" cy="5636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8710" y="1338580"/>
            <a:ext cx="10598785" cy="505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灰度共生矩阵是分析纹理特征的一种有效方法，该方法研究了图像纹理中灰度级的空间依赖关系。</a:t>
            </a:r>
          </a:p>
          <a:p>
            <a:pPr indent="457200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具体来说，在图像上取任意两点，坐标分别为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将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设为原像素，将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      </a:t>
            </a:r>
          </a:p>
          <a:p>
            <a:pPr indent="457200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设为原像素偏移一点分量后的像素，这一对像素点的灰度值为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。灰度共生阵就是表现这一对灰度值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的取值范围和频率的矩阵，该矩阵的行或者列的维度为原图的灰度等级数。</a:t>
            </a:r>
          </a:p>
          <a:p>
            <a:pPr indent="457200" defTabSz="1218565" eaLnBrk="1" latinLnBrk="0" hangingPunct="1">
              <a:lnSpc>
                <a:spcPct val="15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图为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灰度共生矩阵原理示意图：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defTabSz="1218565" eaLnBrk="1" latinLnBrk="0" hangingPunct="1">
              <a:lnSpc>
                <a:spcPct val="1250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218565">
              <a:lnSpc>
                <a:spcPct val="1250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　　　 　</a:t>
            </a:r>
          </a:p>
          <a:p>
            <a:pPr defTabSz="1218565">
              <a:lnSpc>
                <a:spcPct val="125000"/>
              </a:lnSpc>
              <a:defRPr/>
            </a:pP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25000"/>
              </a:lnSpc>
              <a:defRPr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（a）                                                   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（b）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33" name="椭圆 32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五边形 1"/>
          <p:cNvSpPr/>
          <p:nvPr/>
        </p:nvSpPr>
        <p:spPr>
          <a:xfrm>
            <a:off x="0" y="337185"/>
            <a:ext cx="352298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灰度共生矩阵</a:t>
            </a:r>
          </a:p>
        </p:txBody>
      </p:sp>
      <p:graphicFrame>
        <p:nvGraphicFramePr>
          <p:cNvPr id="4" name="对象 -2147482601"/>
          <p:cNvGraphicFramePr>
            <a:graphicFrameLocks noChangeAspect="1"/>
          </p:cNvGraphicFramePr>
          <p:nvPr/>
        </p:nvGraphicFramePr>
        <p:xfrm>
          <a:off x="6741795" y="2456815"/>
          <a:ext cx="605790" cy="33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8300" imgH="203200" progId="Equation.KSEE3">
                  <p:embed/>
                </p:oleObj>
              </mc:Choice>
              <mc:Fallback>
                <p:oleObj r:id="rId3" imgW="3683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1795" y="2456815"/>
                        <a:ext cx="605790" cy="334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9"/>
          <p:cNvGraphicFramePr>
            <a:graphicFrameLocks noChangeAspect="1"/>
          </p:cNvGraphicFramePr>
          <p:nvPr/>
        </p:nvGraphicFramePr>
        <p:xfrm>
          <a:off x="7676515" y="2456815"/>
          <a:ext cx="676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93700" imgH="203200" progId="Equation.KSEE3">
                  <p:embed/>
                </p:oleObj>
              </mc:Choice>
              <mc:Fallback>
                <p:oleObj r:id="rId5" imgW="393700" imgH="203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76515" y="2456815"/>
                        <a:ext cx="67627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-2147482601"/>
          <p:cNvGraphicFramePr>
            <a:graphicFrameLocks noChangeAspect="1"/>
          </p:cNvGraphicFramePr>
          <p:nvPr/>
        </p:nvGraphicFramePr>
        <p:xfrm>
          <a:off x="9003030" y="2464435"/>
          <a:ext cx="605790" cy="33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68300" imgH="203200" progId="Equation.KSEE3">
                  <p:embed/>
                </p:oleObj>
              </mc:Choice>
              <mc:Fallback>
                <p:oleObj r:id="rId7" imgW="3683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3030" y="2464435"/>
                        <a:ext cx="605790" cy="334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619"/>
          <p:cNvGraphicFramePr>
            <a:graphicFrameLocks noChangeAspect="1"/>
          </p:cNvGraphicFramePr>
          <p:nvPr/>
        </p:nvGraphicFramePr>
        <p:xfrm>
          <a:off x="1108710" y="2903220"/>
          <a:ext cx="676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93700" imgH="203200" progId="Equation.KSEE3">
                  <p:embed/>
                </p:oleObj>
              </mc:Choice>
              <mc:Fallback>
                <p:oleObj r:id="rId8" imgW="393700" imgH="203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8710" y="2903220"/>
                        <a:ext cx="67627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16"/>
          <p:cNvGraphicFramePr>
            <a:graphicFrameLocks noChangeAspect="1"/>
          </p:cNvGraphicFramePr>
          <p:nvPr/>
        </p:nvGraphicFramePr>
        <p:xfrm>
          <a:off x="8669655" y="2903220"/>
          <a:ext cx="544195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30200" imgH="203200" progId="Equation.KSEE3">
                  <p:embed/>
                </p:oleObj>
              </mc:Choice>
              <mc:Fallback>
                <p:oleObj r:id="rId9" imgW="330200" imgH="203200" progId="Equation.KSEE3">
                  <p:embed/>
                  <p:pic>
                    <p:nvPicPr>
                      <p:cNvPr id="0" name="图片 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69655" y="2903220"/>
                        <a:ext cx="544195" cy="334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-2147482616"/>
          <p:cNvGraphicFramePr>
            <a:graphicFrameLocks noChangeAspect="1"/>
          </p:cNvGraphicFramePr>
          <p:nvPr/>
        </p:nvGraphicFramePr>
        <p:xfrm>
          <a:off x="2978785" y="3342005"/>
          <a:ext cx="544195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0200" imgH="203200" progId="Equation.KSEE3">
                  <p:embed/>
                </p:oleObj>
              </mc:Choice>
              <mc:Fallback>
                <p:oleObj r:id="rId11" imgW="330200" imgH="203200" progId="Equation.KSEE3">
                  <p:embed/>
                  <p:pic>
                    <p:nvPicPr>
                      <p:cNvPr id="0" name="图片 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8785" y="3342005"/>
                        <a:ext cx="544195" cy="334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7087" y="4685030"/>
            <a:ext cx="5524500" cy="181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615" y="1450340"/>
            <a:ext cx="11653520" cy="4700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8710" y="1450340"/>
            <a:ext cx="10598785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1218565" eaLnBrk="1" latinLnBrk="0" hangingPunct="1">
              <a:lnSpc>
                <a:spcPct val="25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然而，灰度共生矩阵表达的是一种概率，因此图(b)中的矩阵还需要将统计数目归一化成概率，这样得到的才是灰度共生矩阵。</a:t>
            </a:r>
          </a:p>
          <a:p>
            <a:pPr indent="457200" defTabSz="1218565" eaLnBrk="1" latinLnBrk="0" hangingPunct="1">
              <a:lnSpc>
                <a:spcPct val="25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该矩阵有如下特性：</a:t>
            </a: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33" name="椭圆 32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五边形 1"/>
          <p:cNvSpPr/>
          <p:nvPr/>
        </p:nvSpPr>
        <p:spPr>
          <a:xfrm>
            <a:off x="0" y="337185"/>
            <a:ext cx="370141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灰度共生矩阵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1108710" y="4240530"/>
          <a:ext cx="10726420" cy="9074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8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1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41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（1）能量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（2）相关性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（3）局部均匀性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（4）反差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615" y="1450340"/>
            <a:ext cx="11653520" cy="4700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30300" y="1450340"/>
            <a:ext cx="10598785" cy="4169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Halcon中使gen_cooc_matrix算子来创建图像中的共生矩阵。灰度共生矩阵的方向通常取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°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°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°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°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该算子根据输入区域的灰度像素来确定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在某个方向彼此相邻的频率，将该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存储在共生矩阵中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的位置。</a:t>
            </a:r>
          </a:p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该算子的原型如下：</a:t>
            </a:r>
          </a:p>
          <a:p>
            <a:pPr algn="ctr" defTabSz="1218565" eaLnBrk="1" latinLnBrk="0" hangingPunct="1">
              <a:lnSpc>
                <a:spcPct val="200000"/>
              </a:lnSpc>
              <a:defRPr/>
            </a:pPr>
            <a:r>
              <a:rPr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gen_cooc_matrix(Regions, Image : Matrix : LdGray, Direction : )</a:t>
            </a:r>
          </a:p>
          <a:p>
            <a:pPr defTabSz="1218565">
              <a:lnSpc>
                <a:spcPct val="125000"/>
              </a:lnSpc>
              <a:defRPr/>
            </a:pPr>
            <a:endParaRPr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33" name="椭圆 32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五边形 1"/>
          <p:cNvSpPr/>
          <p:nvPr/>
        </p:nvSpPr>
        <p:spPr>
          <a:xfrm>
            <a:off x="0" y="337185"/>
            <a:ext cx="409575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创建灰度共生矩阵</a:t>
            </a:r>
          </a:p>
        </p:txBody>
      </p:sp>
      <p:graphicFrame>
        <p:nvGraphicFramePr>
          <p:cNvPr id="4" name="对象 -2147482605"/>
          <p:cNvGraphicFramePr>
            <a:graphicFrameLocks noChangeAspect="1"/>
          </p:cNvGraphicFramePr>
          <p:nvPr/>
        </p:nvGraphicFramePr>
        <p:xfrm>
          <a:off x="6117590" y="2972435"/>
          <a:ext cx="62293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0200" imgH="203200" progId="Equation.KSEE3">
                  <p:embed/>
                </p:oleObj>
              </mc:Choice>
              <mc:Fallback>
                <p:oleObj r:id="rId3" imgW="3302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7590" y="2972435"/>
                        <a:ext cx="622935" cy="383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05"/>
          <p:cNvGraphicFramePr>
            <a:graphicFrameLocks noChangeAspect="1"/>
          </p:cNvGraphicFramePr>
          <p:nvPr/>
        </p:nvGraphicFramePr>
        <p:xfrm>
          <a:off x="2823210" y="3535680"/>
          <a:ext cx="62293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0200" imgH="203200" progId="Equation.KSEE3">
                  <p:embed/>
                </p:oleObj>
              </mc:Choice>
              <mc:Fallback>
                <p:oleObj r:id="rId5" imgW="3302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3210" y="3535680"/>
                        <a:ext cx="622935" cy="383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615" y="1450340"/>
            <a:ext cx="11653520" cy="5174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19505" y="1450340"/>
            <a:ext cx="10960100" cy="532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经gen_cooc_matrix得到灰度共生矩阵之后，接下来可以使用cooc_feature_matrix 算子根据灰度共生钜阵（Coo_Matrix)计算能量（Energy)、相关性（Correlation)、局部均匀性（Homogeneity)和对比度（Contrast)。</a:t>
            </a:r>
          </a:p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该算子一般与gen_cooc_matrix算子搭配使用，根据gen_cooc_matrix算子生成的输入矩阵计算纹理图像的灰度值特征。</a:t>
            </a:r>
          </a:p>
          <a:p>
            <a:pPr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该算子的原型如下：</a:t>
            </a:r>
          </a:p>
          <a:p>
            <a:pPr algn="ctr" defTabSz="1218565" eaLnBrk="1" latinLnBrk="0" hangingPunct="1">
              <a:lnSpc>
                <a:spcPct val="200000"/>
              </a:lnSpc>
              <a:defRPr/>
            </a:pPr>
            <a:r>
              <a:rPr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cooc_feature_matrix(CoocMatrix : : : Energy, Correlation, Homogeneity, Contrast)</a:t>
            </a:r>
          </a:p>
          <a:p>
            <a:pPr defTabSz="1218565">
              <a:lnSpc>
                <a:spcPct val="125000"/>
              </a:lnSpc>
              <a:defRPr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lnSpc>
                <a:spcPct val="125000"/>
              </a:lnSpc>
              <a:defRPr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33" name="椭圆 32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五边形 1"/>
          <p:cNvSpPr/>
          <p:nvPr/>
        </p:nvSpPr>
        <p:spPr>
          <a:xfrm>
            <a:off x="0" y="337185"/>
            <a:ext cx="3689985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灰度共生矩阵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615" y="1450340"/>
            <a:ext cx="11653520" cy="5174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29665" y="1637030"/>
            <a:ext cx="1059878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cooc_feature_matrix算子用一步操作代替了上文中生成矩阵和输出矩阵这两步操作。</a:t>
            </a:r>
          </a:p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这里参数Direction多了一种选择mean, 这种方式表示在方向为mean的情况下，灰度值取的是在相邻4个方向上的灰度均值。</a:t>
            </a:r>
          </a:p>
          <a:p>
            <a:pPr indent="457200" defTabSz="1218565" eaLnBrk="1" latinLnBrk="0" hangingPunct="1">
              <a:lnSpc>
                <a:spcPct val="200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该算子的原型如下：</a:t>
            </a:r>
          </a:p>
          <a:p>
            <a:pPr algn="ctr" defTabSz="1218565" eaLnBrk="1" latinLnBrk="0" hangingPunct="1">
              <a:lnSpc>
                <a:spcPct val="200000"/>
              </a:lnSpc>
              <a:defRPr/>
            </a:pPr>
            <a:r>
              <a:rPr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cooc_feature_image(Regions, Image : : LdGray, Direction : Energy, Correlation, Homogeneity, Contrast)</a:t>
            </a:r>
          </a:p>
          <a:p>
            <a:pPr defTabSz="1218565" eaLnBrk="1" latinLnBrk="0" hangingPunct="1">
              <a:lnSpc>
                <a:spcPct val="200000"/>
              </a:lnSpc>
              <a:defRPr/>
            </a:pPr>
            <a:endParaRPr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33" name="椭圆 32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五边形 1"/>
          <p:cNvSpPr/>
          <p:nvPr/>
        </p:nvSpPr>
        <p:spPr>
          <a:xfrm>
            <a:off x="0" y="337185"/>
            <a:ext cx="681863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计算共生矩阵并导出其灰度值特征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959168" y="1721485"/>
            <a:ext cx="10940415" cy="4761230"/>
          </a:xfrm>
          <a:prstGeom prst="roundRect">
            <a:avLst>
              <a:gd name="adj" fmla="val 6601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552575" y="2331720"/>
            <a:ext cx="9753600" cy="288671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altLang="zh-CN" sz="24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sz="24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特征提取是计算机视觉和图像处理中的一个概念。它指的是使用计算机提取图像信息，决定每个图像的点是否属于一个图像特征。特征提取的结果是把图像上的点分为不同的子集，这些子集往往属于孤立的点、连续的曲线或者连续的区域。至今为止特征没有万能和精确的定义。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333375" y="174496"/>
            <a:ext cx="12192000" cy="1016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kumimoji="1" lang="zh-CN" altLang="en-US" sz="1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83895" y="428625"/>
            <a:ext cx="11490960" cy="50800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None/>
            </a:pPr>
            <a:r>
              <a:rPr lang="en-US" altLang="zh-CN" sz="3200" b="1" spc="300">
                <a:solidFill>
                  <a:schemeClr val="bg1"/>
                </a:solidFill>
                <a:latin typeface="+mn-ea"/>
                <a:ea typeface="+mn-ea"/>
              </a:rPr>
              <a:t>本章小结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箭头: 五边形 38"/>
          <p:cNvSpPr/>
          <p:nvPr/>
        </p:nvSpPr>
        <p:spPr>
          <a:xfrm>
            <a:off x="0" y="264795"/>
            <a:ext cx="2578100" cy="76327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437765" y="1927860"/>
            <a:ext cx="8531860" cy="16300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 defTabSz="1218565">
              <a:lnSpc>
                <a:spcPct val="12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什么是图像特征？图像特征可以分为哪几类？</a:t>
            </a:r>
          </a:p>
          <a:p>
            <a:pPr algn="l" defTabSz="1218565">
              <a:lnSpc>
                <a:spcPct val="12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在Halcon中计算出图像1中字母A的区域面积和中心点坐标。</a:t>
            </a:r>
          </a:p>
          <a:p>
            <a:pPr algn="l" defTabSz="1218565">
              <a:lnSpc>
                <a:spcPct val="125000"/>
              </a:lnSpc>
              <a:defRPr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在Halcon中运用intensity算子计算出图像1中字母A的灰度值平均值和偏差。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07365" y="353060"/>
            <a:ext cx="1508125" cy="587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习　题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1" name="椭圆 40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167856" y="1523812"/>
            <a:ext cx="5881688" cy="7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B2E05"/>
              </a:gs>
            </a:gsLst>
            <a:lin ang="0" scaled="0"/>
          </a:gradFill>
          <a:ln>
            <a:noFill/>
          </a:ln>
          <a:effectLst>
            <a:outerShdw blurRad="279400" dist="635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167856" y="5625277"/>
            <a:ext cx="5881688" cy="7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FB2E05"/>
              </a:gs>
            </a:gsLst>
            <a:lin ang="0" scaled="0"/>
          </a:gradFill>
          <a:ln>
            <a:noFill/>
          </a:ln>
          <a:effectLst>
            <a:outerShdw blurRad="279400" dist="635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9"/>
          <p:cNvPicPr>
            <a:picLocks noChangeAspect="1"/>
          </p:cNvPicPr>
          <p:nvPr/>
        </p:nvPicPr>
        <p:blipFill>
          <a:blip r:embed="rId3"/>
          <a:srcRect r="9325"/>
          <a:stretch>
            <a:fillRect/>
          </a:stretch>
        </p:blipFill>
        <p:spPr>
          <a:xfrm>
            <a:off x="4634865" y="3366135"/>
            <a:ext cx="2140585" cy="16776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318125" y="5150485"/>
            <a:ext cx="7740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>
            <p:custDataLst>
              <p:tags r:id="rId2"/>
            </p:custDataLst>
          </p:nvPr>
        </p:nvSpPr>
        <p:spPr>
          <a:xfrm>
            <a:off x="1078230" y="2024380"/>
            <a:ext cx="10943590" cy="4556760"/>
          </a:xfrm>
          <a:prstGeom prst="roundRect">
            <a:avLst>
              <a:gd name="adj" fmla="val 4249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>
            <p:custDataLst>
              <p:tags r:id="rId3"/>
            </p:custDataLst>
          </p:nvPr>
        </p:nvSpPr>
        <p:spPr>
          <a:xfrm>
            <a:off x="381362" y="187325"/>
            <a:ext cx="12096026" cy="775504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748884" y="955503"/>
            <a:ext cx="9362251" cy="775504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图像特征提取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741170" y="2682240"/>
            <a:ext cx="9617075" cy="371538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eaLnBrk="1" latinLnBrk="0" hangingPunct="1">
              <a:lnSpc>
                <a:spcPct val="200000"/>
              </a:lnSpc>
              <a:buClrTx/>
              <a:buSzTx/>
              <a:buFont typeface="Wingdings" panose="05000000000000000000" charset="0"/>
              <a:buNone/>
              <a:tabLst>
                <a:tab pos="266700" algn="l"/>
                <a:tab pos="1200150" algn="l"/>
                <a:tab pos="1333500" algn="l"/>
              </a:tabLst>
            </a:pPr>
            <a:r>
              <a:rPr lang="en-US" altLang="zh-CN" sz="2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ea typeface="微软雅黑" panose="020B0503020204020204" pitchFamily="34" charset="-122"/>
                <a:sym typeface="+mn-ea"/>
              </a:rPr>
              <a:t>  为了使计算机能够</a:t>
            </a:r>
            <a:r>
              <a:rPr lang="en-US" sz="2400" dirty="0">
                <a:ea typeface="微软雅黑" panose="020B0503020204020204" pitchFamily="34" charset="-122"/>
                <a:sym typeface="+mn-ea"/>
              </a:rPr>
              <a:t>“</a:t>
            </a:r>
            <a:r>
              <a:rPr sz="2400" dirty="0">
                <a:ea typeface="微软雅黑" panose="020B0503020204020204" pitchFamily="34" charset="-122"/>
                <a:sym typeface="+mn-ea"/>
              </a:rPr>
              <a:t>理解”图像，我们需要从图像中提取有用的数据或信息，因此需要确定一个或多个特征量。这些我们确定的特征量被称为特征，这一过程就是特征提取。</a:t>
            </a:r>
          </a:p>
        </p:txBody>
      </p:sp>
      <p:sp>
        <p:nvSpPr>
          <p:cNvPr id="2" name="任意多边形: 形状 8"/>
          <p:cNvSpPr/>
          <p:nvPr>
            <p:custDataLst>
              <p:tags r:id="rId6"/>
            </p:custDataLst>
          </p:nvPr>
        </p:nvSpPr>
        <p:spPr>
          <a:xfrm>
            <a:off x="381362" y="187325"/>
            <a:ext cx="12096026" cy="630152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1190325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 flipH="1" flipV="1">
            <a:off x="1078399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任意多边形: 形状 15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任意多边形: 形状 1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831838" cy="7232650"/>
          </a:xfrm>
          <a:prstGeom prst="rect">
            <a:avLst/>
          </a:prstGeom>
          <a:solidFill>
            <a:srgbClr val="F1B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31838" y="0"/>
            <a:ext cx="7026912" cy="7232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4408" y="824781"/>
            <a:ext cx="11593304" cy="5583088"/>
          </a:xfrm>
          <a:prstGeom prst="rect">
            <a:avLst/>
          </a:prstGeom>
          <a:noFill/>
          <a:ln w="31750">
            <a:gradFill flip="none" rotWithShape="1">
              <a:gsLst>
                <a:gs pos="46000">
                  <a:srgbClr val="F1BE08"/>
                </a:gs>
                <a:gs pos="44000">
                  <a:srgbClr val="18191C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558127" y="3870215"/>
            <a:ext cx="4741767" cy="0"/>
          </a:xfrm>
          <a:prstGeom prst="line">
            <a:avLst/>
          </a:prstGeom>
          <a:ln w="38100" cap="rnd" cmpd="sng">
            <a:gradFill flip="none" rotWithShape="1">
              <a:gsLst>
                <a:gs pos="100000">
                  <a:srgbClr val="FFC000">
                    <a:alpha val="0"/>
                  </a:srgbClr>
                </a:gs>
                <a:gs pos="0">
                  <a:srgbClr val="FFC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358913" y="2423481"/>
            <a:ext cx="5264070" cy="1446550"/>
            <a:chOff x="6379598" y="2106796"/>
            <a:chExt cx="5264070" cy="1446550"/>
          </a:xfrm>
        </p:grpSpPr>
        <p:sp>
          <p:nvSpPr>
            <p:cNvPr id="5" name="文本框 4"/>
            <p:cNvSpPr txBox="1"/>
            <p:nvPr/>
          </p:nvSpPr>
          <p:spPr>
            <a:xfrm>
              <a:off x="6379598" y="2106796"/>
              <a:ext cx="131318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buNone/>
                <a:defRPr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/>
              </a:lvl2pPr>
              <a:lvl3pPr marL="1143000" indent="-228600">
                <a:defRPr sz="1300"/>
              </a:lvl3pPr>
              <a:lvl4pPr marL="1600200" indent="-228600">
                <a:defRPr sz="1300"/>
              </a:lvl4pPr>
              <a:lvl5pPr marL="2057400" indent="-228600">
                <a:defRPr sz="1300"/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9pPr>
            </a:lstStyle>
            <a:p>
              <a:r>
                <a:rPr lang="zh-CN" altLang="en-US" sz="88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rPr>
                <a:t>谢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696561" y="2106796"/>
              <a:ext cx="131318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buNone/>
                <a:defRPr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/>
              </a:lvl2pPr>
              <a:lvl3pPr marL="1143000" indent="-228600">
                <a:defRPr sz="1300"/>
              </a:lvl3pPr>
              <a:lvl4pPr marL="1600200" indent="-228600">
                <a:defRPr sz="1300"/>
              </a:lvl4pPr>
              <a:lvl5pPr marL="2057400" indent="-228600">
                <a:defRPr sz="1300"/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9pPr>
            </a:lstStyle>
            <a:p>
              <a:r>
                <a:rPr lang="zh-CN" altLang="en-US" sz="88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rPr>
                <a:t>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13524" y="2106796"/>
              <a:ext cx="131318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buNone/>
                <a:defRPr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/>
              </a:lvl2pPr>
              <a:lvl3pPr marL="1143000" indent="-228600">
                <a:defRPr sz="1300"/>
              </a:lvl3pPr>
              <a:lvl4pPr marL="1600200" indent="-228600">
                <a:defRPr sz="1300"/>
              </a:lvl4pPr>
              <a:lvl5pPr marL="2057400" indent="-228600">
                <a:defRPr sz="1300"/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9pPr>
            </a:lstStyle>
            <a:p>
              <a:r>
                <a:rPr lang="zh-CN" altLang="en-US" sz="88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rPr>
                <a:t>聆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330488" y="2106796"/>
              <a:ext cx="131318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buNone/>
                <a:defRPr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/>
              </a:lvl2pPr>
              <a:lvl3pPr marL="1143000" indent="-228600">
                <a:defRPr sz="1300"/>
              </a:lvl3pPr>
              <a:lvl4pPr marL="1600200" indent="-228600">
                <a:defRPr sz="1300"/>
              </a:lvl4pPr>
              <a:lvl5pPr marL="2057400" indent="-228600">
                <a:defRPr sz="1300"/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/>
              </a:lvl9pPr>
            </a:lstStyle>
            <a:p>
              <a:r>
                <a:rPr lang="zh-CN" altLang="en-US" sz="88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rPr>
                <a:t>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2" name="椭圆 41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1610360" y="1355090"/>
            <a:ext cx="9457055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altLang="en-US" sz="20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特征是某一类对象区别于其他类对象的相应（本质）特点或特性，或这些特点和特性的集合。</a:t>
            </a: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altLang="en-US" sz="20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对于图像而言，每一幅图像都具有能够区别于其他类图像的自身特征，有些是可以直观地感受到的自然特征，如亮度、边缘、纹理和色彩等，有些则是需要通过变换或处理才能得到的，如矩阵、直方图以及主成分等。　　　　　　　　　　　　　　　　　　　　　　　　　               　　　</a:t>
            </a: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302006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图像特征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624330" y="1704340"/>
          <a:ext cx="9409430" cy="442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2" name="椭圆 41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箭头: 五边形 1"/>
          <p:cNvSpPr/>
          <p:nvPr/>
        </p:nvSpPr>
        <p:spPr>
          <a:xfrm>
            <a:off x="0" y="337185"/>
            <a:ext cx="433959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图像特征的分类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537970" y="5302250"/>
            <a:ext cx="35839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lang="zh-CN" sz="3200" b="0">
                <a:solidFill>
                  <a:schemeClr val="tx1"/>
                </a:solidFill>
                <a:ea typeface="宋体" panose="02010600030101010101" pitchFamily="2" charset="-122"/>
              </a:rPr>
              <a:t>空间关系特征</a:t>
            </a:r>
            <a:endParaRPr lang="zh-CN" altLang="en-US" sz="3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48555" y="5364480"/>
            <a:ext cx="63157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buFont typeface="Arial" panose="020B0604020202020204" pitchFamily="34" charset="0"/>
              <a:buChar char="•"/>
            </a:pPr>
            <a:r>
              <a:rPr lang="zh-CN" sz="1800" b="0">
                <a:latin typeface="+mn-ea"/>
                <a:ea typeface="+mn-ea"/>
                <a:cs typeface="+mn-ea"/>
              </a:rPr>
              <a:t>连接/邻接关系、交叠/重叠关系和包含/包容关系等。</a:t>
            </a:r>
          </a:p>
          <a:p>
            <a:pPr marL="0" indent="0" eaLnBrk="1" latinLnBrk="0" hangingPunct="1">
              <a:buFont typeface="Arial" panose="020B0604020202020204" pitchFamily="34" charset="0"/>
              <a:buNone/>
            </a:pPr>
            <a:endParaRPr lang="zh-CN" altLang="en-US" sz="18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42" name="椭圆 41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90880" y="1580515"/>
            <a:ext cx="1124712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latinLnBrk="0" hangingPunct="1"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altLang="en-US" sz="20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图像识别实际上是一个分类的过程，为了识别出某图像所属的类别，需要将它与其他不同类别的图像区分开来。这就要求选取的特征不仅要能够很好地描述图像，更重要的是还要能够很好地区分不同类别的图像。</a:t>
            </a:r>
          </a:p>
          <a:p>
            <a:pPr>
              <a:lnSpc>
                <a:spcPct val="200000"/>
              </a:lnSpc>
              <a:tabLst>
                <a:tab pos="266700" algn="l"/>
                <a:tab pos="1200150" algn="l"/>
                <a:tab pos="1333500" algn="l"/>
              </a:tabLst>
            </a:pPr>
            <a:r>
              <a:rPr lang="zh-CN" altLang="en-US" sz="24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　　　</a:t>
            </a:r>
            <a:r>
              <a:rPr lang="zh-CN" altLang="en-US" sz="20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　　　　　　　　　　　　　　　　               　　　</a:t>
            </a:r>
          </a:p>
        </p:txBody>
      </p:sp>
      <p:sp>
        <p:nvSpPr>
          <p:cNvPr id="2" name="箭头: 五边形 1"/>
          <p:cNvSpPr/>
          <p:nvPr/>
        </p:nvSpPr>
        <p:spPr>
          <a:xfrm>
            <a:off x="0" y="337185"/>
            <a:ext cx="4635500" cy="7200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/>
              <a:t>特征提取的一般原则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690880" y="4070350"/>
          <a:ext cx="11246485" cy="1321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57"/>
          <p:cNvSpPr>
            <a:spLocks noChangeAspect="1"/>
          </p:cNvSpPr>
          <p:nvPr/>
        </p:nvSpPr>
        <p:spPr>
          <a:xfrm>
            <a:off x="4109861" y="2000630"/>
            <a:ext cx="7962647" cy="2920486"/>
          </a:xfrm>
          <a:prstGeom prst="rect">
            <a:avLst/>
          </a:prstGeom>
          <a:solidFill>
            <a:srgbClr val="2A2B2D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5029200" y="2809240"/>
            <a:ext cx="643953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区域形状特征</a:t>
            </a:r>
          </a:p>
        </p:txBody>
      </p:sp>
      <p:sp>
        <p:nvSpPr>
          <p:cNvPr id="6" name="KSO_Shape"/>
          <p:cNvSpPr/>
          <p:nvPr/>
        </p:nvSpPr>
        <p:spPr>
          <a:xfrm>
            <a:off x="581025" y="2000885"/>
            <a:ext cx="3396615" cy="2835275"/>
          </a:xfrm>
          <a:prstGeom prst="rect">
            <a:avLst/>
          </a:prstGeom>
          <a:solidFill>
            <a:schemeClr val="accent1"/>
          </a:solidFill>
          <a:ln w="63500">
            <a:noFill/>
          </a:ln>
          <a:effectLst>
            <a:outerShdw blurRad="5080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 descr="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"/>
          <p:cNvSpPr txBox="1"/>
          <p:nvPr/>
        </p:nvSpPr>
        <p:spPr>
          <a:xfrm>
            <a:off x="663881" y="2911592"/>
            <a:ext cx="323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zh-CN" sz="6000" b="1" kern="100" dirty="0">
                <a:solidFill>
                  <a:schemeClr val="bg1"/>
                </a:solidFill>
                <a:effectLst>
                  <a:outerShdw blurRad="393700" dist="38100" dir="5400000" algn="t" rotWithShape="0">
                    <a:prstClr val="black">
                      <a:alpha val="23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4962278" y="2662742"/>
            <a:ext cx="66816" cy="15058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334031" y="-183501"/>
            <a:ext cx="660785" cy="1134091"/>
            <a:chOff x="12262780" y="-243178"/>
            <a:chExt cx="732036" cy="1256377"/>
          </a:xfrm>
        </p:grpSpPr>
        <p:sp>
          <p:nvSpPr>
            <p:cNvPr id="9" name="椭圆 8"/>
            <p:cNvSpPr/>
            <p:nvPr/>
          </p:nvSpPr>
          <p:spPr>
            <a:xfrm>
              <a:off x="12417803" y="-243178"/>
              <a:ext cx="577013" cy="577013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329675" y="45328"/>
              <a:ext cx="467156" cy="467155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62780" y="448435"/>
              <a:ext cx="363468" cy="363468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294278" y="712727"/>
              <a:ext cx="300472" cy="300472"/>
            </a:xfrm>
            <a:prstGeom prst="ellipse">
              <a:avLst/>
            </a:prstGeom>
            <a:noFill/>
            <a:ln>
              <a:solidFill>
                <a:srgbClr val="FFB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>
            <p:custDataLst>
              <p:tags r:id="rId2"/>
            </p:custDataLst>
          </p:nvPr>
        </p:nvSpPr>
        <p:spPr>
          <a:xfrm>
            <a:off x="1078230" y="2024380"/>
            <a:ext cx="10943590" cy="4556760"/>
          </a:xfrm>
          <a:prstGeom prst="roundRect">
            <a:avLst>
              <a:gd name="adj" fmla="val 4249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>
            <p:custDataLst>
              <p:tags r:id="rId3"/>
            </p:custDataLst>
          </p:nvPr>
        </p:nvSpPr>
        <p:spPr>
          <a:xfrm>
            <a:off x="381362" y="187325"/>
            <a:ext cx="12096026" cy="775504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748884" y="955503"/>
            <a:ext cx="9362251" cy="775504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区域形状特征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741170" y="2682240"/>
            <a:ext cx="9617075" cy="371538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eaLnBrk="1" latinLnBrk="0" hangingPunct="1">
              <a:lnSpc>
                <a:spcPct val="200000"/>
              </a:lnSpc>
              <a:buClrTx/>
              <a:buSzTx/>
              <a:buFont typeface="Wingdings" panose="05000000000000000000" charset="0"/>
              <a:buNone/>
              <a:tabLst>
                <a:tab pos="266700" algn="l"/>
                <a:tab pos="1200150" algn="l"/>
                <a:tab pos="1333500" algn="l"/>
              </a:tabLst>
            </a:pPr>
            <a:r>
              <a:rPr lang="en-US" altLang="zh-CN" sz="21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rgbClr val="2A2B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ea typeface="微软雅黑" panose="020B0503020204020204" pitchFamily="34" charset="-122"/>
                <a:sym typeface="+mn-ea"/>
              </a:rPr>
              <a:t>  在场景中选择物体的特征是图像测量或者识别的重要基础。在特征提取中，区域的形状特征是非常常用的特征，包括区域面积、中心点坐标、区域的宽度和高度等特征量</a:t>
            </a:r>
          </a:p>
        </p:txBody>
      </p:sp>
      <p:sp>
        <p:nvSpPr>
          <p:cNvPr id="2" name="任意多边形: 形状 8"/>
          <p:cNvSpPr/>
          <p:nvPr>
            <p:custDataLst>
              <p:tags r:id="rId6"/>
            </p:custDataLst>
          </p:nvPr>
        </p:nvSpPr>
        <p:spPr>
          <a:xfrm>
            <a:off x="381362" y="187325"/>
            <a:ext cx="12096026" cy="630152"/>
          </a:xfrm>
          <a:custGeom>
            <a:avLst/>
            <a:gdLst>
              <a:gd name="connsiteX0" fmla="*/ 0 w 12096026"/>
              <a:gd name="connsiteY0" fmla="*/ 0 h 879200"/>
              <a:gd name="connsiteX1" fmla="*/ 12096026 w 12096026"/>
              <a:gd name="connsiteY1" fmla="*/ 0 h 879200"/>
              <a:gd name="connsiteX2" fmla="*/ 11987519 w 12096026"/>
              <a:gd name="connsiteY2" fmla="*/ 47063 h 879200"/>
              <a:gd name="connsiteX3" fmla="*/ 6048013 w 12096026"/>
              <a:gd name="connsiteY3" fmla="*/ 879200 h 879200"/>
              <a:gd name="connsiteX4" fmla="*/ 108507 w 12096026"/>
              <a:gd name="connsiteY4" fmla="*/ 47063 h 87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026" h="879200">
                <a:moveTo>
                  <a:pt x="0" y="0"/>
                </a:moveTo>
                <a:lnTo>
                  <a:pt x="12096026" y="0"/>
                </a:lnTo>
                <a:lnTo>
                  <a:pt x="11987519" y="47063"/>
                </a:lnTo>
                <a:cubicBezTo>
                  <a:pt x="10700312" y="549115"/>
                  <a:pt x="8520454" y="879200"/>
                  <a:pt x="6048013" y="879200"/>
                </a:cubicBezTo>
                <a:cubicBezTo>
                  <a:pt x="3575573" y="879200"/>
                  <a:pt x="1395714" y="549115"/>
                  <a:pt x="108507" y="470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1190325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 flipH="1" flipV="1">
            <a:off x="1078399" y="1337944"/>
            <a:ext cx="590026" cy="392892"/>
            <a:chOff x="7077800" y="1423980"/>
            <a:chExt cx="720000" cy="479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任意多边形: 形状 15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7077800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任意多边形: 形状 1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486504" y="1423980"/>
              <a:ext cx="311296" cy="479441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青春榜样个人介绍简历通用PPT模板.pptx"/>
  <p:tag name="ISPRING_ULTRA_SCORM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622_1*i*8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622_1*i*9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622_1*i*5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622_1*i*6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462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2*513"/>
  <p:tag name="KSO_WM_SLIDE_POSITION" val="3*0"/>
  <p:tag name="KSO_WM_TAG_VERSION" val="1.0"/>
  <p:tag name="KSO_WM_BEAUTIFY_FLAG" val="#wm#"/>
  <p:tag name="KSO_WM_TEMPLATE_CATEGORY" val="diagram"/>
  <p:tag name="KSO_WM_TEMPLATE_INDEX" val="20204622"/>
  <p:tag name="KSO_WM_SLIDE_LAYOUT" val="a_f"/>
  <p:tag name="KSO_WM_SLIDE_LAYOUT_CNT" val="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622_1*i*1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622_1*i*2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622_1*a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622_1*f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622_1*i*3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462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2*513"/>
  <p:tag name="KSO_WM_SLIDE_POSITION" val="3*0"/>
  <p:tag name="KSO_WM_TAG_VERSION" val="1.0"/>
  <p:tag name="KSO_WM_BEAUTIFY_FLAG" val="#wm#"/>
  <p:tag name="KSO_WM_TEMPLATE_CATEGORY" val="diagram"/>
  <p:tag name="KSO_WM_TEMPLATE_INDEX" val="20204622"/>
  <p:tag name="KSO_WM_SLIDE_LAYOUT" val="a_f"/>
  <p:tag name="KSO_WM_SLIDE_LAYOUT_CNT" val="1_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622_1*i*4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622_1*i*7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622_1*i*8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622_1*i*9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622_1*i*5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622_1*i*6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3150518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315036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315053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31505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622_1*i*1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5899db-ab24-472b-99b4-cf15cf9e0586}"/>
  <p:tag name="TABLE_RECT" val="154.325*148.713*703.85*373.55"/>
  <p:tag name="TABLE_EMPHASIZE_COLOR" val="8684935"/>
  <p:tag name="TABLE_ONEKEY_SKIN_IDX" val="0"/>
  <p:tag name="TABLE_SKINIDX" val="0"/>
  <p:tag name="TABLE_COLORIDX" val="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462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2*513"/>
  <p:tag name="KSO_WM_SLIDE_POSITION" val="3*0"/>
  <p:tag name="KSO_WM_TAG_VERSION" val="1.0"/>
  <p:tag name="KSO_WM_BEAUTIFY_FLAG" val="#wm#"/>
  <p:tag name="KSO_WM_TEMPLATE_CATEGORY" val="diagram"/>
  <p:tag name="KSO_WM_TEMPLATE_INDEX" val="20204622"/>
  <p:tag name="KSO_WM_SLIDE_LAYOUT" val="a_f"/>
  <p:tag name="KSO_WM_SLIDE_LAYOUT_CNT" val="1_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622_1*i*1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622_1*i*2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622_1*a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622_1*f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622_1*i*3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622_1*i*4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622_1*i*7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622_1*i*8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622_1*i*2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622_1*i*9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622_1*i*5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622_1*i*6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c524f33-09fc-4cee-b00f-09b535e1da7c}"/>
  <p:tag name="TABLE_RECT" val="36*211.067*940.5*197.45"/>
  <p:tag name="TABLE_EMPHASIZE_COLOR" val="6579300"/>
  <p:tag name="TABLE_ONEKEY_SKIN_IDX" val="0"/>
  <p:tag name="TABLE_SKINIDX" val="-1"/>
  <p:tag name="TABLE_COLORIDX" val="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462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2*513"/>
  <p:tag name="KSO_WM_SLIDE_POSITION" val="3*0"/>
  <p:tag name="KSO_WM_TAG_VERSION" val="1.0"/>
  <p:tag name="KSO_WM_BEAUTIFY_FLAG" val="#wm#"/>
  <p:tag name="KSO_WM_TEMPLATE_CATEGORY" val="diagram"/>
  <p:tag name="KSO_WM_TEMPLATE_INDEX" val="20204622"/>
  <p:tag name="KSO_WM_SLIDE_LAYOUT" val="a_f"/>
  <p:tag name="KSO_WM_SLIDE_LAYOUT_CNT" val="1_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622_1*i*1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622_1*i*2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622_1*a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622_1*f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622_1*i*3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622_1*a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622_1*i*4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622_1*i*7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622_1*i*8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622_1*i*9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622_1*i*5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622_1*i*6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8654_1"/>
  <p:tag name="KSO_WM_TEMPLATE_SUBCATEGORY" val="8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5"/>
  <p:tag name="KSO_WM_SLIDE_POSITION" val="0*-1"/>
  <p:tag name="KSO_WM_TAG_VERSION" val="1.0"/>
  <p:tag name="KSO_WM_BEAUTIFY_FLAG" val="#wm#"/>
  <p:tag name="KSO_WM_TEMPLATE_CATEGORY" val="diagram"/>
  <p:tag name="KSO_WM_TEMPLATE_INDEX" val="20198654"/>
  <p:tag name="KSO_WM_SLIDE_LAYOUT" val="a_f_y"/>
  <p:tag name="KSO_WM_SLIDE_LAYOUT_CNT" val="1_1_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diagram20198654_1*y*1"/>
  <p:tag name="KSO_WM_TEMPLATE_CATEGORY" val="diagram"/>
  <p:tag name="KSO_WM_TEMPLATE_INDEX" val="20198654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54_1*f*1"/>
  <p:tag name="KSO_WM_TEMPLATE_CATEGORY" val="diagram"/>
  <p:tag name="KSO_WM_TEMPLATE_INDEX" val="20198654"/>
  <p:tag name="KSO_WM_UNIT_LAYERLEVEL" val="1"/>
  <p:tag name="KSO_WM_TAG_VERSION" val="1.0"/>
  <p:tag name="KSO_WM_BEAUTIFY_FLAG" val="#wm#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SUBTYPE" val="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ADJUSTLAYOUT_ID" val="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54_1*i*1"/>
  <p:tag name="KSO_WM_TEMPLATE_CATEGORY" val="diagram"/>
  <p:tag name="KSO_WM_TEMPLATE_INDEX" val="20198654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622_1*f*1"/>
  <p:tag name="KSO_WM_TEMPLATE_CATEGORY" val="diagram"/>
  <p:tag name="KSO_WM_TEMPLATE_INDEX" val="202046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b-3-1"/>
  <p:tag name="KSO_WM_UNIT_ADJUSTLAYOUT_ID" val="4"/>
  <p:tag name="KSO_WM_UNIT_ISCONTENTSTITLE" val="0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54_1*a*1"/>
  <p:tag name="KSO_WM_TEMPLATE_CATEGORY" val="diagram"/>
  <p:tag name="KSO_WM_TEMPLATE_INDEX" val="20198654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622_1*i*3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622_1*i*4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622_1*i*7"/>
  <p:tag name="KSO_WM_TEMPLATE_CATEGORY" val="diagram"/>
  <p:tag name="KSO_WM_TEMPLATE_INDEX" val="2020462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D00"/>
      </a:accent1>
      <a:accent2>
        <a:srgbClr val="18191C"/>
      </a:accent2>
      <a:accent3>
        <a:srgbClr val="FFBD00"/>
      </a:accent3>
      <a:accent4>
        <a:srgbClr val="18191C"/>
      </a:accent4>
      <a:accent5>
        <a:srgbClr val="FFBD00"/>
      </a:accent5>
      <a:accent6>
        <a:srgbClr val="18191C"/>
      </a:accent6>
      <a:hlink>
        <a:srgbClr val="FFBD00"/>
      </a:hlink>
      <a:folHlink>
        <a:srgbClr val="18191C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defTabSz="1218565">
          <a:lnSpc>
            <a:spcPct val="125000"/>
          </a:lnSpc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Microsoft Office PowerPoint</Application>
  <PresentationFormat>自定义</PresentationFormat>
  <Paragraphs>344</Paragraphs>
  <Slides>40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思源黑体 Light</vt:lpstr>
      <vt:lpstr>思源黑体 Normal</vt:lpstr>
      <vt:lpstr>宋体</vt:lpstr>
      <vt:lpstr>微软雅黑</vt:lpstr>
      <vt:lpstr>Arial</vt:lpstr>
      <vt:lpstr>Arial Black</vt:lpstr>
      <vt:lpstr>Calibri</vt:lpstr>
      <vt:lpstr>Impact</vt:lpstr>
      <vt:lpstr>Times New Roman</vt:lpstr>
      <vt:lpstr>Wingdings</vt:lpstr>
      <vt:lpstr>1_自定义设计方案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青春榜样个人介绍简历通用PPT模板.pptx</dc:title>
  <dc:creator/>
  <cp:lastModifiedBy/>
  <cp:revision>16</cp:revision>
  <dcterms:created xsi:type="dcterms:W3CDTF">2016-09-18T06:51:00Z</dcterms:created>
  <dcterms:modified xsi:type="dcterms:W3CDTF">2023-02-27T06:07:34Z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