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5"/>
  </p:notesMasterIdLst>
  <p:sldIdLst>
    <p:sldId id="2860" r:id="rId2"/>
    <p:sldId id="2862" r:id="rId3"/>
    <p:sldId id="2864" r:id="rId4"/>
    <p:sldId id="2953" r:id="rId5"/>
    <p:sldId id="2861" r:id="rId6"/>
    <p:sldId id="2863" r:id="rId7"/>
    <p:sldId id="2841" r:id="rId8"/>
    <p:sldId id="2865" r:id="rId9"/>
    <p:sldId id="2867" r:id="rId10"/>
    <p:sldId id="2870" r:id="rId11"/>
    <p:sldId id="2897" r:id="rId12"/>
    <p:sldId id="2896" r:id="rId13"/>
    <p:sldId id="2871" r:id="rId14"/>
    <p:sldId id="2872" r:id="rId15"/>
    <p:sldId id="2874" r:id="rId16"/>
    <p:sldId id="2898" r:id="rId17"/>
    <p:sldId id="2899" r:id="rId18"/>
    <p:sldId id="2875" r:id="rId19"/>
    <p:sldId id="2901" r:id="rId20"/>
    <p:sldId id="2902" r:id="rId21"/>
    <p:sldId id="2876" r:id="rId22"/>
    <p:sldId id="2903" r:id="rId23"/>
    <p:sldId id="2904" r:id="rId24"/>
    <p:sldId id="2970" r:id="rId25"/>
    <p:sldId id="2825" r:id="rId26"/>
    <p:sldId id="2843" r:id="rId27"/>
    <p:sldId id="2938" r:id="rId28"/>
    <p:sldId id="2956" r:id="rId29"/>
    <p:sldId id="2957" r:id="rId30"/>
    <p:sldId id="2958" r:id="rId31"/>
    <p:sldId id="2959" r:id="rId32"/>
    <p:sldId id="2960" r:id="rId33"/>
    <p:sldId id="2961" r:id="rId34"/>
    <p:sldId id="2842" r:id="rId35"/>
    <p:sldId id="2962" r:id="rId36"/>
    <p:sldId id="2955" r:id="rId37"/>
    <p:sldId id="2964" r:id="rId38"/>
    <p:sldId id="2965" r:id="rId39"/>
    <p:sldId id="2963" r:id="rId40"/>
    <p:sldId id="2966" r:id="rId41"/>
    <p:sldId id="2967" r:id="rId42"/>
    <p:sldId id="2968" r:id="rId43"/>
    <p:sldId id="2969" r:id="rId44"/>
  </p:sldIdLst>
  <p:sldSz cx="12858750" cy="7232650"/>
  <p:notesSz cx="6858000" cy="9144000"/>
  <p:custDataLst>
    <p:tags r:id="rId4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34">
          <p15:clr>
            <a:srgbClr val="A4A3A4"/>
          </p15:clr>
        </p15:guide>
        <p15:guide id="2" pos="4020">
          <p15:clr>
            <a:srgbClr val="A4A3A4"/>
          </p15:clr>
        </p15:guide>
        <p15:guide id="3" pos="580">
          <p15:clr>
            <a:srgbClr val="A4A3A4"/>
          </p15:clr>
        </p15:guide>
        <p15:guide id="4" orient="horz" pos="4183">
          <p15:clr>
            <a:srgbClr val="A4A3A4"/>
          </p15:clr>
        </p15:guide>
        <p15:guide id="5" pos="75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00"/>
    <a:srgbClr val="FB2E05"/>
    <a:srgbClr val="2B2C2E"/>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83" d="100"/>
          <a:sy n="83" d="100"/>
        </p:scale>
        <p:origin x="557" y="72"/>
      </p:cViewPr>
      <p:guideLst>
        <p:guide orient="horz" pos="334"/>
        <p:guide pos="4020"/>
        <p:guide pos="580"/>
        <p:guide orient="horz" pos="4183"/>
        <p:guide pos="757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1.svg"/><Relationship Id="rId3" Type="http://schemas.openxmlformats.org/officeDocument/2006/relationships/notesSlide" Target="../notesSlides/notesSlide18.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19.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5.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41.emf"/><Relationship Id="rId10" Type="http://schemas.openxmlformats.org/officeDocument/2006/relationships/image" Target="../media/image44.png"/><Relationship Id="rId4" Type="http://schemas.openxmlformats.org/officeDocument/2006/relationships/oleObject" Target="../embeddings/oleObject7.bin"/><Relationship Id="rId9" Type="http://schemas.openxmlformats.org/officeDocument/2006/relationships/image" Target="../media/image4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30.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png"/><Relationship Id="rId5" Type="http://schemas.openxmlformats.org/officeDocument/2006/relationships/image" Target="../media/image2.sv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notesSlide" Target="../notesSlides/notesSlide36.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7.png"/><Relationship Id="rId5" Type="http://schemas.openxmlformats.org/officeDocument/2006/relationships/image" Target="../media/image1.sv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39.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sv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notesSlide" Target="../notesSlides/notesSlide4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第七章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图像的形态学处理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1662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51536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Halcon中的腐蚀运算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895985" y="1600835"/>
            <a:ext cx="11134725" cy="4399915"/>
          </a:xfrm>
          <a:prstGeom prst="rect">
            <a:avLst/>
          </a:prstGeom>
          <a:noFill/>
        </p:spPr>
        <p:txBody>
          <a:bodyPr wrap="square" rtlCol="0">
            <a:spAutoFit/>
          </a:bodyPr>
          <a:lstStyle/>
          <a:p>
            <a:pPr marL="457200" indent="-457200" eaLnBrk="1" latinLnBrk="0" hangingPunct="1">
              <a:lnSpc>
                <a:spcPct val="250000"/>
              </a:lnSpc>
              <a:buFont typeface="Wingdings" panose="05000000000000000000" charset="0"/>
              <a:buChar char=""/>
            </a:pPr>
            <a:r>
              <a:rPr lang="zh-CN" altLang="en-US" sz="2000" dirty="0">
                <a:latin typeface="+mn-ea"/>
                <a:ea typeface="+mn-ea"/>
                <a:sym typeface="+mn-ea"/>
              </a:rPr>
              <a:t>用生成的结构元素对区域进行腐蚀操作(可设置参考点位置)如下：</a:t>
            </a:r>
            <a:endParaRPr lang="zh-CN" altLang="en-US" sz="2000" dirty="0">
              <a:latin typeface="+mn-ea"/>
              <a:ea typeface="+mn-ea"/>
            </a:endParaRPr>
          </a:p>
          <a:p>
            <a:pPr marL="0" indent="0" eaLnBrk="1" latinLnBrk="0" hangingPunct="1">
              <a:lnSpc>
                <a:spcPct val="250000"/>
              </a:lnSpc>
              <a:buFont typeface="Wingdings" panose="05000000000000000000" charset="0"/>
              <a:buNone/>
            </a:pPr>
            <a:r>
              <a:rPr lang="zh-CN" altLang="en-US" sz="2000" dirty="0">
                <a:latin typeface="+mn-ea"/>
                <a:ea typeface="+mn-ea"/>
                <a:sym typeface="+mn-ea"/>
              </a:rPr>
              <a:t>erosion2(Region, StructElement : RegionErosion : Row, Column, Iterations : )</a:t>
            </a:r>
          </a:p>
          <a:p>
            <a:pPr marL="0" indent="0" eaLnBrk="1" latinLnBrk="0" hangingPunct="1">
              <a:lnSpc>
                <a:spcPct val="250000"/>
              </a:lnSpc>
              <a:buFont typeface="Wingdings" panose="05000000000000000000" charset="0"/>
              <a:buNone/>
            </a:pPr>
            <a:r>
              <a:rPr lang="zh-CN" altLang="en-US" sz="2000" dirty="0">
                <a:latin typeface="华文楷体" panose="02010600040101010101" charset="-122"/>
                <a:ea typeface="华文楷体" panose="02010600040101010101" charset="-122"/>
                <a:cs typeface="华文楷体" panose="02010600040101010101" charset="-122"/>
                <a:sym typeface="+mn-ea"/>
              </a:rPr>
              <a:t>    Row、Column： 设置参考点位置，一般即原点位置。</a:t>
            </a:r>
          </a:p>
          <a:p>
            <a:pPr marL="0" indent="0" eaLnBrk="1" latinLnBrk="0" hangingPunct="1">
              <a:lnSpc>
                <a:spcPct val="250000"/>
              </a:lnSpc>
              <a:buFont typeface="Wingdings" panose="05000000000000000000" charset="0"/>
              <a:buNone/>
            </a:pPr>
            <a:r>
              <a:rPr lang="zh-CN" altLang="en-US" sz="2000" dirty="0">
                <a:latin typeface="华文楷体" panose="02010600040101010101" charset="-122"/>
                <a:ea typeface="华文楷体" panose="02010600040101010101" charset="-122"/>
                <a:cs typeface="华文楷体" panose="02010600040101010101" charset="-122"/>
                <a:sym typeface="+mn-ea"/>
              </a:rPr>
              <a:t>    Iterations： 迭代次数,即腐蚀的次数。</a:t>
            </a:r>
          </a:p>
          <a:p>
            <a:pPr marL="0" indent="0" eaLnBrk="1" latinLnBrk="0" hangingPunct="1">
              <a:lnSpc>
                <a:spcPct val="200000"/>
              </a:lnSpc>
              <a:buFont typeface="Wingdings" panose="05000000000000000000" charset="0"/>
              <a:buNone/>
            </a:pPr>
            <a:endParaRPr lang="zh-CN" altLang="en-US" sz="2000" dirty="0">
              <a:latin typeface="+mn-ea"/>
              <a:ea typeface="+mn-ea"/>
            </a:endParaRPr>
          </a:p>
          <a:p>
            <a:pPr marL="0" indent="0" eaLnBrk="1" latinLnBrk="0" hangingPunct="1">
              <a:lnSpc>
                <a:spcPct val="200000"/>
              </a:lnSpc>
              <a:buFont typeface="Wingdings" panose="05000000000000000000" charset="0"/>
              <a:buNone/>
            </a:pPr>
            <a:endParaRPr lang="zh-CN" altLang="en-US" sz="2000" dirty="0">
              <a:latin typeface="华文楷体" panose="02010600040101010101" charset="-122"/>
              <a:ea typeface="华文楷体" panose="02010600040101010101" charset="-122"/>
              <a:cs typeface="华文楷体" panose="02010600040101010101" charset="-122"/>
            </a:endParaRPr>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可选过程 2"/>
          <p:cNvSpPr/>
          <p:nvPr/>
        </p:nvSpPr>
        <p:spPr>
          <a:xfrm>
            <a:off x="7567295" y="3768090"/>
            <a:ext cx="3916680" cy="209359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eaLnBrk="1" latinLnBrk="0" hangingPunct="1">
              <a:lnSpc>
                <a:spcPct val="200000"/>
              </a:lnSpc>
              <a:buFont typeface="Wingdings" panose="05000000000000000000" charset="0"/>
              <a:buNone/>
            </a:pPr>
            <a:r>
              <a:rPr lang="zh-CN" altLang="en-US" dirty="0">
                <a:latin typeface="华文楷体" panose="02010600040101010101" charset="-122"/>
                <a:ea typeface="华文楷体" panose="02010600040101010101" charset="-122"/>
                <a:cs typeface="华文楷体" panose="02010600040101010101" charset="-122"/>
                <a:sym typeface="+mn-ea"/>
              </a:rPr>
              <a:t>算子erosionl 与erosion2区别：</a:t>
            </a:r>
          </a:p>
          <a:p>
            <a:pPr marL="0" indent="0" eaLnBrk="1" latinLnBrk="0" hangingPunct="1">
              <a:lnSpc>
                <a:spcPct val="200000"/>
              </a:lnSpc>
              <a:buFont typeface="Wingdings" panose="05000000000000000000" charset="0"/>
              <a:buNone/>
            </a:pPr>
            <a:r>
              <a:rPr lang="zh-CN" altLang="en-US" dirty="0">
                <a:latin typeface="华文楷体" panose="02010600040101010101" charset="-122"/>
                <a:ea typeface="华文楷体" panose="02010600040101010101" charset="-122"/>
                <a:cs typeface="华文楷体" panose="02010600040101010101" charset="-122"/>
                <a:sym typeface="+mn-ea"/>
              </a:rPr>
              <a:t>      erosionl参考点为结构元素中心，                                                                                                                 erosion2可自行设置参考点。</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383442"/>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6522382" y="2176799"/>
            <a:ext cx="5548481" cy="3672408"/>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18185" y="950595"/>
            <a:ext cx="5891530" cy="540067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read_image (Image, 'D:/腐蚀.png')</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get_image_size (Image, Width, Height)</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dev_open_window (0, 0, Width, Height, 'black',</a:t>
            </a:r>
            <a:r>
              <a:rPr lang="en-US" sz="1600" dirty="0">
                <a:solidFill>
                  <a:schemeClr val="bg1"/>
                </a:solidFill>
                <a:latin typeface="Times New Roman" panose="02020603050405020304" pitchFamily="18" charset="0"/>
                <a:cs typeface="Times New Roman" panose="02020603050405020304" pitchFamily="18" charset="0"/>
              </a:rPr>
              <a:t>WindowHandle</a:t>
            </a:r>
            <a:r>
              <a:rPr lang="zh-CN" altLang="en-US" sz="1600" dirty="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dev_display (Image)</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*将图像转化为灰度图像</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rgb1_to_gray (Image, GrayImage)</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*将图像通过阈值处理转化为二值化图像</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threshold (GrayImage, Regions, 134, 239)</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*使用半径为11的圆形结构腐蚀得到区域</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erosion_circle (Regions, RegionErosion, 11)</a:t>
            </a:r>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55"/>
          <p:cNvPicPr>
            <a:picLocks noChangeAspect="1"/>
          </p:cNvPicPr>
          <p:nvPr/>
        </p:nvPicPr>
        <p:blipFill>
          <a:blip r:embed="rId3"/>
          <a:stretch>
            <a:fillRect/>
          </a:stretch>
        </p:blipFill>
        <p:spPr>
          <a:xfrm>
            <a:off x="6802120" y="2946718"/>
            <a:ext cx="1525926" cy="1800000"/>
          </a:xfrm>
          <a:prstGeom prst="rect">
            <a:avLst/>
          </a:prstGeom>
          <a:noFill/>
          <a:ln>
            <a:noFill/>
          </a:ln>
        </p:spPr>
      </p:pic>
      <p:pic>
        <p:nvPicPr>
          <p:cNvPr id="27" name="图片 56"/>
          <p:cNvPicPr>
            <a:picLocks noChangeAspect="1"/>
          </p:cNvPicPr>
          <p:nvPr/>
        </p:nvPicPr>
        <p:blipFill>
          <a:blip r:embed="rId4"/>
          <a:stretch>
            <a:fillRect/>
          </a:stretch>
        </p:blipFill>
        <p:spPr>
          <a:xfrm>
            <a:off x="8533130" y="2947353"/>
            <a:ext cx="1525926" cy="1800000"/>
          </a:xfrm>
          <a:prstGeom prst="rect">
            <a:avLst/>
          </a:prstGeom>
          <a:noFill/>
          <a:ln>
            <a:noFill/>
          </a:ln>
        </p:spPr>
      </p:pic>
      <p:sp>
        <p:nvSpPr>
          <p:cNvPr id="9" name="文本框 8"/>
          <p:cNvSpPr txBox="1"/>
          <p:nvPr/>
        </p:nvSpPr>
        <p:spPr>
          <a:xfrm>
            <a:off x="6522085" y="4856480"/>
            <a:ext cx="5989955" cy="614045"/>
          </a:xfrm>
          <a:prstGeom prst="rect">
            <a:avLst/>
          </a:prstGeom>
          <a:noFill/>
        </p:spPr>
        <p:txBody>
          <a:bodyPr wrap="square" rtlCol="0">
            <a:spAutoFit/>
          </a:bodyPr>
          <a:lstStyle/>
          <a:p>
            <a:r>
              <a:rPr lang="en-US" altLang="zh-CN" sz="1600">
                <a:solidFill>
                  <a:schemeClr val="bg1"/>
                </a:solidFill>
                <a:latin typeface="华文楷体" panose="02010600040101010101" charset="-122"/>
                <a:ea typeface="华文楷体" panose="02010600040101010101" charset="-122"/>
                <a:cs typeface="华文楷体" panose="02010600040101010101" charset="-122"/>
                <a:sym typeface="+mn-ea"/>
              </a:rPr>
              <a:t>         </a:t>
            </a:r>
            <a:r>
              <a:rPr lang="zh-CN" altLang="en-US" sz="1600">
                <a:solidFill>
                  <a:schemeClr val="bg1"/>
                </a:solidFill>
                <a:latin typeface="华文楷体" panose="02010600040101010101" charset="-122"/>
                <a:ea typeface="华文楷体" panose="02010600040101010101" charset="-122"/>
                <a:cs typeface="华文楷体" panose="02010600040101010101" charset="-122"/>
                <a:sym typeface="+mn-ea"/>
              </a:rPr>
              <a:t>（a）原图          （b）二值化图像    （c）圆形结构腐蚀</a:t>
            </a:r>
            <a:endParaRPr lang="zh-CN" altLang="en-US">
              <a:solidFill>
                <a:schemeClr val="bg1"/>
              </a:solidFill>
              <a:latin typeface="华文楷体" panose="02010600040101010101" charset="-122"/>
              <a:ea typeface="华文楷体" panose="02010600040101010101" charset="-122"/>
              <a:cs typeface="华文楷体" panose="02010600040101010101" charset="-122"/>
            </a:endParaRPr>
          </a:p>
          <a:p>
            <a:endParaRPr lang="zh-CN" altLang="en-US">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10" name="箭头: 五边形 7"/>
          <p:cNvSpPr/>
          <p:nvPr/>
        </p:nvSpPr>
        <p:spPr>
          <a:xfrm>
            <a:off x="0" y="264795"/>
            <a:ext cx="249872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16141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腐蚀实例</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19" name="图片 51"/>
          <p:cNvPicPr>
            <a:picLocks noChangeAspect="1"/>
          </p:cNvPicPr>
          <p:nvPr/>
        </p:nvPicPr>
        <p:blipFill>
          <a:blip r:embed="rId5"/>
          <a:stretch>
            <a:fillRect/>
          </a:stretch>
        </p:blipFill>
        <p:spPr>
          <a:xfrm>
            <a:off x="10288905" y="2946718"/>
            <a:ext cx="1525926"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23520"/>
            <a:ext cx="256667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12750" y="342265"/>
            <a:ext cx="1614170" cy="525780"/>
          </a:xfrm>
          <a:prstGeom prst="rect">
            <a:avLst/>
          </a:prstGeom>
          <a:noFill/>
        </p:spPr>
        <p:txBody>
          <a:bodyPr wrap="none" lIns="96434" tIns="48217" rIns="96434" bIns="48217" rtlCol="0">
            <a:spAutoFit/>
          </a:bodyPr>
          <a:lstStyle/>
          <a:p>
            <a:pPr algn="l" defTabSz="964565"/>
            <a:r>
              <a:rPr sz="2800" b="1">
                <a:solidFill>
                  <a:schemeClr val="lt1"/>
                </a:solidFill>
                <a:latin typeface="+mn-lt"/>
                <a:ea typeface="+mn-ea"/>
                <a:sym typeface="+mn-lt"/>
              </a:rPr>
              <a:t>腐蚀实例</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12597" y="1384077"/>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6522382" y="2176799"/>
            <a:ext cx="5548481" cy="3672408"/>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18845" y="1710055"/>
            <a:ext cx="4983480" cy="4399915"/>
          </a:xfrm>
          <a:prstGeom prst="rect">
            <a:avLst/>
          </a:prstGeom>
        </p:spPr>
        <p:txBody>
          <a:bodyPr wrap="square">
            <a:spAutoFit/>
          </a:bodyPr>
          <a:lstStyle/>
          <a:p>
            <a:pPr algn="ctr"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*使用长</a:t>
            </a:r>
            <a:r>
              <a:rPr lang="zh-CN" sz="1600" dirty="0">
                <a:solidFill>
                  <a:schemeClr val="bg1"/>
                </a:solidFill>
                <a:latin typeface="Times New Roman" panose="02020603050405020304" pitchFamily="18" charset="0"/>
                <a:cs typeface="Times New Roman" panose="02020603050405020304" pitchFamily="18" charset="0"/>
              </a:rPr>
              <a:t>和</a:t>
            </a:r>
            <a:r>
              <a:rPr sz="1600" dirty="0">
                <a:solidFill>
                  <a:schemeClr val="bg1"/>
                </a:solidFill>
                <a:latin typeface="Times New Roman" panose="02020603050405020304" pitchFamily="18" charset="0"/>
                <a:cs typeface="Times New Roman" panose="02020603050405020304" pitchFamily="18" charset="0"/>
              </a:rPr>
              <a:t>宽</a:t>
            </a:r>
            <a:r>
              <a:rPr lang="zh-CN" sz="1600" dirty="0">
                <a:solidFill>
                  <a:schemeClr val="bg1"/>
                </a:solidFill>
                <a:latin typeface="Times New Roman" panose="02020603050405020304" pitchFamily="18" charset="0"/>
                <a:cs typeface="Times New Roman" panose="02020603050405020304" pitchFamily="18" charset="0"/>
              </a:rPr>
              <a:t>均</a:t>
            </a:r>
            <a:r>
              <a:rPr sz="1600" dirty="0">
                <a:solidFill>
                  <a:schemeClr val="bg1"/>
                </a:solidFill>
                <a:latin typeface="Times New Roman" panose="02020603050405020304" pitchFamily="18" charset="0"/>
                <a:cs typeface="Times New Roman" panose="02020603050405020304" pitchFamily="18" charset="0"/>
              </a:rPr>
              <a:t>为11的矩形结构元素</a:t>
            </a:r>
            <a:r>
              <a:rPr lang="zh-CN" sz="1600" dirty="0">
                <a:solidFill>
                  <a:schemeClr val="bg1"/>
                </a:solidFill>
                <a:latin typeface="Times New Roman" panose="02020603050405020304" pitchFamily="18" charset="0"/>
                <a:cs typeface="Times New Roman" panose="02020603050405020304" pitchFamily="18" charset="0"/>
              </a:rPr>
              <a:t>腐蚀</a:t>
            </a:r>
            <a:r>
              <a:rPr sz="1600" dirty="0">
                <a:solidFill>
                  <a:schemeClr val="bg1"/>
                </a:solidFill>
                <a:latin typeface="Times New Roman" panose="02020603050405020304" pitchFamily="18" charset="0"/>
                <a:cs typeface="Times New Roman" panose="02020603050405020304" pitchFamily="18" charset="0"/>
              </a:rPr>
              <a:t>得到区域</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dilation_rectangle1 (Regions, RegionDilation1, 11, 13)</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*生成短轴11，长轴13的椭圆形区域，作为结构元素</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gen_ellipse (Ellipse, 100, 100, 0, 13, 11)</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*使用生成的椭圆形结构元素</a:t>
            </a:r>
            <a:r>
              <a:rPr lang="zh-CN" sz="1600" dirty="0">
                <a:solidFill>
                  <a:schemeClr val="bg1"/>
                </a:solidFill>
                <a:latin typeface="Times New Roman" panose="02020603050405020304" pitchFamily="18" charset="0"/>
                <a:cs typeface="Times New Roman" panose="02020603050405020304" pitchFamily="18" charset="0"/>
              </a:rPr>
              <a:t>腐蚀</a:t>
            </a:r>
            <a:r>
              <a:rPr sz="1600" dirty="0">
                <a:solidFill>
                  <a:schemeClr val="bg1"/>
                </a:solidFill>
                <a:latin typeface="Times New Roman" panose="02020603050405020304" pitchFamily="18" charset="0"/>
                <a:cs typeface="Times New Roman" panose="02020603050405020304" pitchFamily="18" charset="0"/>
              </a:rPr>
              <a:t>得到区域</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erosion1 (Regions, Ellipse, RegionErosion2, 1)</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*使用生成的椭圆形结构元素</a:t>
            </a:r>
            <a:r>
              <a:rPr lang="zh-CN" sz="1600" dirty="0">
                <a:solidFill>
                  <a:schemeClr val="bg1"/>
                </a:solidFill>
                <a:latin typeface="Times New Roman" panose="02020603050405020304" pitchFamily="18" charset="0"/>
                <a:cs typeface="Times New Roman" panose="02020603050405020304" pitchFamily="18" charset="0"/>
              </a:rPr>
              <a:t>腐蚀</a:t>
            </a:r>
            <a:r>
              <a:rPr sz="1600" dirty="0">
                <a:solidFill>
                  <a:schemeClr val="bg1"/>
                </a:solidFill>
                <a:latin typeface="Times New Roman" panose="02020603050405020304" pitchFamily="18" charset="0"/>
                <a:cs typeface="Times New Roman" panose="02020603050405020304" pitchFamily="18" charset="0"/>
              </a:rPr>
              <a:t>得到区域</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（可设置参考点）</a:t>
            </a: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rPr>
              <a:t>    erosion2 (Regions, Ellipse, RegionErosion3, 0, 0, 1)</a:t>
            </a:r>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6606540" y="4618990"/>
            <a:ext cx="5866765" cy="521970"/>
          </a:xfrm>
          <a:prstGeom prst="rect">
            <a:avLst/>
          </a:prstGeom>
          <a:noFill/>
        </p:spPr>
        <p:txBody>
          <a:bodyPr wrap="square" rtlCol="0">
            <a:spAutoFit/>
          </a:bodyPr>
          <a:lstStyle/>
          <a:p>
            <a:r>
              <a:rPr lang="en-US" altLang="zh-CN" sz="1400">
                <a:solidFill>
                  <a:schemeClr val="bg1"/>
                </a:solidFill>
                <a:latin typeface="华文楷体" panose="02010600040101010101" charset="-122"/>
                <a:ea typeface="华文楷体" panose="02010600040101010101" charset="-122"/>
                <a:cs typeface="华文楷体" panose="02010600040101010101" charset="-122"/>
              </a:rPr>
              <a:t> </a:t>
            </a:r>
            <a:r>
              <a:rPr lang="zh-CN" altLang="en-US" sz="1400">
                <a:solidFill>
                  <a:schemeClr val="bg1"/>
                </a:solidFill>
                <a:latin typeface="华文楷体" panose="02010600040101010101" charset="-122"/>
                <a:ea typeface="华文楷体" panose="02010600040101010101" charset="-122"/>
                <a:cs typeface="华文楷体" panose="02010600040101010101" charset="-122"/>
              </a:rPr>
              <a:t>（d）矩形结构腐蚀       （e）生成结构腐蚀     （f）生成结构腐蚀</a:t>
            </a:r>
          </a:p>
          <a:p>
            <a:r>
              <a:rPr lang="zh-CN" altLang="en-US" sz="1400">
                <a:solidFill>
                  <a:schemeClr val="bg1"/>
                </a:solidFill>
                <a:latin typeface="华文楷体" panose="02010600040101010101" charset="-122"/>
                <a:ea typeface="华文楷体" panose="02010600040101010101" charset="-122"/>
                <a:cs typeface="华文楷体" panose="02010600040101010101" charset="-122"/>
              </a:rPr>
              <a:t>                                                                                    （指定参考点）</a:t>
            </a:r>
          </a:p>
        </p:txBody>
      </p:sp>
      <p:pic>
        <p:nvPicPr>
          <p:cNvPr id="23" name="图片 52"/>
          <p:cNvPicPr>
            <a:picLocks noChangeAspect="1"/>
          </p:cNvPicPr>
          <p:nvPr/>
        </p:nvPicPr>
        <p:blipFill>
          <a:blip r:embed="rId3"/>
          <a:stretch>
            <a:fillRect/>
          </a:stretch>
        </p:blipFill>
        <p:spPr>
          <a:xfrm>
            <a:off x="6743700" y="2715578"/>
            <a:ext cx="1525926" cy="1800000"/>
          </a:xfrm>
          <a:prstGeom prst="rect">
            <a:avLst/>
          </a:prstGeom>
          <a:noFill/>
          <a:ln>
            <a:noFill/>
          </a:ln>
        </p:spPr>
      </p:pic>
      <p:pic>
        <p:nvPicPr>
          <p:cNvPr id="24" name="图片 53"/>
          <p:cNvPicPr>
            <a:picLocks noChangeAspect="1"/>
          </p:cNvPicPr>
          <p:nvPr/>
        </p:nvPicPr>
        <p:blipFill>
          <a:blip r:embed="rId4"/>
          <a:stretch>
            <a:fillRect/>
          </a:stretch>
        </p:blipFill>
        <p:spPr>
          <a:xfrm>
            <a:off x="8533765" y="2715578"/>
            <a:ext cx="1525926" cy="1800000"/>
          </a:xfrm>
          <a:prstGeom prst="rect">
            <a:avLst/>
          </a:prstGeom>
          <a:noFill/>
          <a:ln>
            <a:noFill/>
          </a:ln>
        </p:spPr>
      </p:pic>
      <p:pic>
        <p:nvPicPr>
          <p:cNvPr id="25" name="图片 54"/>
          <p:cNvPicPr>
            <a:picLocks noChangeAspect="1"/>
          </p:cNvPicPr>
          <p:nvPr/>
        </p:nvPicPr>
        <p:blipFill>
          <a:blip r:embed="rId5"/>
          <a:stretch>
            <a:fillRect/>
          </a:stretch>
        </p:blipFill>
        <p:spPr>
          <a:xfrm>
            <a:off x="10325735" y="2715578"/>
            <a:ext cx="1525926"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027420" y="950595"/>
            <a:ext cx="6605905" cy="535241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179324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9029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膨胀</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921385" y="1475105"/>
            <a:ext cx="5461000" cy="2794635"/>
          </a:xfrm>
          <a:prstGeom prst="rect">
            <a:avLst/>
          </a:prstGeom>
          <a:effectLst/>
        </p:spPr>
        <p:txBody>
          <a:bodyPr wrap="square">
            <a:spAutoFit/>
          </a:bodyPr>
          <a:lstStyle/>
          <a:p>
            <a:pPr algn="l" defTabSz="1218565">
              <a:lnSpc>
                <a:spcPct val="105000"/>
              </a:lnSpc>
              <a:defRPr/>
            </a:pP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集合A被集合B</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膨胀表示为：</a:t>
            </a:r>
          </a:p>
          <a:p>
            <a:pPr algn="l" defTabSz="1218565">
              <a:lnSpc>
                <a:spcPct val="10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0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0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：空集</a:t>
            </a:r>
          </a:p>
          <a:p>
            <a:pPr algn="l"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B ：结构元素</a:t>
            </a: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706485" y="1076325"/>
            <a:ext cx="1570355" cy="398780"/>
          </a:xfrm>
          <a:prstGeom prst="rect">
            <a:avLst/>
          </a:prstGeom>
          <a:noFill/>
          <a:ln w="9525">
            <a:noFill/>
          </a:ln>
        </p:spPr>
        <p:txBody>
          <a:bodyPr wrap="square">
            <a:spAutoFit/>
          </a:bodyPr>
          <a:lstStyle/>
          <a:p>
            <a:pPr marL="0" indent="0"/>
            <a:r>
              <a:rPr lang="zh-CN" sz="2000" b="0">
                <a:solidFill>
                  <a:srgbClr val="000000"/>
                </a:solidFill>
                <a:ea typeface="宋体" panose="02010600030101010101" pitchFamily="2" charset="-122"/>
              </a:rPr>
              <a:t>膨胀原理图</a:t>
            </a:r>
            <a:endParaRPr lang="zh-CN" altLang="en-US" sz="2000"/>
          </a:p>
        </p:txBody>
      </p:sp>
      <p:sp>
        <p:nvSpPr>
          <p:cNvPr id="13" name="文本框 12"/>
          <p:cNvSpPr txBox="1"/>
          <p:nvPr/>
        </p:nvSpPr>
        <p:spPr>
          <a:xfrm>
            <a:off x="8213090" y="3697605"/>
            <a:ext cx="5080000" cy="398780"/>
          </a:xfrm>
          <a:prstGeom prst="rect">
            <a:avLst/>
          </a:prstGeom>
          <a:noFill/>
          <a:ln w="9525">
            <a:noFill/>
          </a:ln>
        </p:spPr>
        <p:txBody>
          <a:bodyPr>
            <a:spAutoFit/>
          </a:bodyPr>
          <a:lstStyle/>
          <a:p>
            <a:pPr marL="0" indent="0"/>
            <a:r>
              <a:rPr lang="zh-CN" sz="2000" b="0">
                <a:latin typeface="Times New Roman" panose="02020603050405020304" pitchFamily="18" charset="0"/>
                <a:ea typeface="宋体" panose="02010600030101010101" pitchFamily="2" charset="-122"/>
              </a:rPr>
              <a:t>二值图像的实际膨胀过程</a:t>
            </a:r>
            <a:endParaRPr lang="zh-CN" altLang="en-US" sz="2000"/>
          </a:p>
        </p:txBody>
      </p:sp>
      <p:sp>
        <p:nvSpPr>
          <p:cNvPr id="14" name="文本框 13"/>
          <p:cNvSpPr txBox="1"/>
          <p:nvPr/>
        </p:nvSpPr>
        <p:spPr>
          <a:xfrm>
            <a:off x="645160" y="4749165"/>
            <a:ext cx="5142865" cy="1076325"/>
          </a:xfrm>
          <a:prstGeom prst="rect">
            <a:avLst/>
          </a:prstGeom>
          <a:noFill/>
          <a:ln w="9525">
            <a:noFill/>
          </a:ln>
        </p:spPr>
        <p:txBody>
          <a:bodyPr wrap="square">
            <a:spAutoFit/>
          </a:bodyPr>
          <a:lstStyle/>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a:t>
            </a:r>
            <a:r>
              <a:rPr sz="2000" b="0">
                <a:solidFill>
                  <a:srgbClr val="000000"/>
                </a:solidFill>
                <a:latin typeface="华文楷体" panose="02010600040101010101" charset="-122"/>
                <a:ea typeface="华文楷体" panose="02010600040101010101" charset="-122"/>
                <a:cs typeface="华文楷体" panose="02010600040101010101" charset="-122"/>
              </a:rPr>
              <a:t>膨胀可以填充图像内部的小孔及图像边缘处的小凹陷部分，并能够磨平图像向外的尖角</a:t>
            </a:r>
            <a:r>
              <a:rPr lang="en-US" sz="2400" b="0">
                <a:solidFill>
                  <a:srgbClr val="000000"/>
                </a:solidFill>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p:txBody>
      </p:sp>
      <p:graphicFrame>
        <p:nvGraphicFramePr>
          <p:cNvPr id="2" name="对象 -2147482559"/>
          <p:cNvGraphicFramePr>
            <a:graphicFrameLocks noChangeAspect="1"/>
          </p:cNvGraphicFramePr>
          <p:nvPr/>
        </p:nvGraphicFramePr>
        <p:xfrm>
          <a:off x="1480820" y="2105025"/>
          <a:ext cx="3222625" cy="955040"/>
        </p:xfrm>
        <a:graphic>
          <a:graphicData uri="http://schemas.openxmlformats.org/presentationml/2006/ole">
            <mc:AlternateContent xmlns:mc="http://schemas.openxmlformats.org/markup-compatibility/2006">
              <mc:Choice xmlns:v="urn:schemas-microsoft-com:vml" Requires="v">
                <p:oleObj spid="_x0000_s5123" r:id="rId4" imgW="1625600" imgH="457200" progId="Equation.3">
                  <p:embed/>
                </p:oleObj>
              </mc:Choice>
              <mc:Fallback>
                <p:oleObj r:id="rId4" imgW="1625600" imgH="457200" progId="Equation.3">
                  <p:embed/>
                  <p:pic>
                    <p:nvPicPr>
                      <p:cNvPr id="0" name="图片 2"/>
                      <p:cNvPicPr/>
                      <p:nvPr/>
                    </p:nvPicPr>
                    <p:blipFill>
                      <a:blip r:embed="rId5"/>
                      <a:stretch>
                        <a:fillRect/>
                      </a:stretch>
                    </p:blipFill>
                    <p:spPr>
                      <a:xfrm>
                        <a:off x="1480820" y="2105025"/>
                        <a:ext cx="3222625" cy="955040"/>
                      </a:xfrm>
                      <a:prstGeom prst="rect">
                        <a:avLst/>
                      </a:prstGeom>
                      <a:noFill/>
                      <a:ln w="38100">
                        <a:noFill/>
                        <a:miter/>
                      </a:ln>
                    </p:spPr>
                  </p:pic>
                </p:oleObj>
              </mc:Fallback>
            </mc:AlternateContent>
          </a:graphicData>
        </a:graphic>
      </p:graphicFrame>
      <p:graphicFrame>
        <p:nvGraphicFramePr>
          <p:cNvPr id="4" name="对象 -2147482607"/>
          <p:cNvGraphicFramePr>
            <a:graphicFrameLocks noChangeAspect="1"/>
          </p:cNvGraphicFramePr>
          <p:nvPr/>
        </p:nvGraphicFramePr>
        <p:xfrm>
          <a:off x="1226185" y="3166745"/>
          <a:ext cx="319445" cy="288000"/>
        </p:xfrm>
        <a:graphic>
          <a:graphicData uri="http://schemas.openxmlformats.org/presentationml/2006/ole">
            <mc:AlternateContent xmlns:mc="http://schemas.openxmlformats.org/markup-compatibility/2006">
              <mc:Choice xmlns:v="urn:schemas-microsoft-com:vml" Requires="v">
                <p:oleObj spid="_x0000_s5124" r:id="rId6" imgW="165100" imgH="177165" progId="Equation.KSEE3">
                  <p:embed/>
                </p:oleObj>
              </mc:Choice>
              <mc:Fallback>
                <p:oleObj r:id="rId6" imgW="165100" imgH="177165" progId="Equation.KSEE3">
                  <p:embed/>
                  <p:pic>
                    <p:nvPicPr>
                      <p:cNvPr id="0" name="图片 3"/>
                      <p:cNvPicPr/>
                      <p:nvPr/>
                    </p:nvPicPr>
                    <p:blipFill>
                      <a:blip r:embed="rId7"/>
                      <a:stretch>
                        <a:fillRect/>
                      </a:stretch>
                    </p:blipFill>
                    <p:spPr>
                      <a:xfrm>
                        <a:off x="1226185" y="3166745"/>
                        <a:ext cx="319445" cy="288000"/>
                      </a:xfrm>
                      <a:prstGeom prst="rect">
                        <a:avLst/>
                      </a:prstGeom>
                      <a:noFill/>
                      <a:ln w="38100">
                        <a:noFill/>
                        <a:miter/>
                      </a:ln>
                    </p:spPr>
                  </p:pic>
                </p:oleObj>
              </mc:Fallback>
            </mc:AlternateContent>
          </a:graphicData>
        </a:graphic>
      </p:graphicFrame>
      <p:pic>
        <p:nvPicPr>
          <p:cNvPr id="6" name="图片 31"/>
          <p:cNvPicPr>
            <a:picLocks noChangeAspect="1"/>
          </p:cNvPicPr>
          <p:nvPr/>
        </p:nvPicPr>
        <p:blipFill>
          <a:blip r:embed="rId8"/>
          <a:stretch>
            <a:fillRect/>
          </a:stretch>
        </p:blipFill>
        <p:spPr>
          <a:xfrm>
            <a:off x="7172960" y="1600200"/>
            <a:ext cx="4486910" cy="1788795"/>
          </a:xfrm>
          <a:prstGeom prst="rect">
            <a:avLst/>
          </a:prstGeom>
          <a:noFill/>
          <a:ln>
            <a:noFill/>
          </a:ln>
        </p:spPr>
      </p:pic>
      <p:pic>
        <p:nvPicPr>
          <p:cNvPr id="16" name="图片 30"/>
          <p:cNvPicPr>
            <a:picLocks noChangeAspect="1"/>
          </p:cNvPicPr>
          <p:nvPr/>
        </p:nvPicPr>
        <p:blipFill>
          <a:blip r:embed="rId9"/>
          <a:stretch>
            <a:fillRect/>
          </a:stretch>
        </p:blipFill>
        <p:spPr>
          <a:xfrm>
            <a:off x="7172960" y="4211955"/>
            <a:ext cx="4486910" cy="18973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1662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51536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Halcon中的膨胀运算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798830" y="1389380"/>
            <a:ext cx="8199120" cy="4707890"/>
          </a:xfrm>
          <a:prstGeom prst="rect">
            <a:avLst/>
          </a:prstGeom>
          <a:noFill/>
        </p:spPr>
        <p:txBody>
          <a:bodyPr wrap="square" rtlCol="0">
            <a:spAutoFit/>
          </a:bodyPr>
          <a:lstStyle/>
          <a:p>
            <a:pPr marL="457200" indent="-457200" eaLnBrk="1" latinLnBrk="0" hangingPunct="1">
              <a:lnSpc>
                <a:spcPct val="250000"/>
              </a:lnSpc>
              <a:buFont typeface="Wingdings" panose="05000000000000000000" charset="0"/>
              <a:buChar char=""/>
            </a:pPr>
            <a:r>
              <a:rPr lang="zh-CN" altLang="en-US" sz="2000" dirty="0">
                <a:latin typeface="+mn-ea"/>
                <a:ea typeface="+mn-ea"/>
              </a:rPr>
              <a:t>使用圆形结构元素对区域进行膨胀操作如下：</a:t>
            </a:r>
          </a:p>
          <a:p>
            <a:pPr marL="0" indent="0" algn="ctr" eaLnBrk="1" latinLnBrk="0" hangingPunct="1">
              <a:lnSpc>
                <a:spcPct val="250000"/>
              </a:lnSpc>
              <a:buFont typeface="Wingdings" panose="05000000000000000000" charset="0"/>
              <a:buNone/>
            </a:pPr>
            <a:r>
              <a:rPr lang="zh-CN" altLang="en-US" sz="2000" dirty="0"/>
              <a:t>dilation_circle(Region : RegionDilation : Radius : )</a:t>
            </a:r>
          </a:p>
          <a:p>
            <a:pPr marL="457200" indent="-457200" eaLnBrk="1" latinLnBrk="0" hangingPunct="1">
              <a:lnSpc>
                <a:spcPct val="250000"/>
              </a:lnSpc>
              <a:buClrTx/>
              <a:buSzTx/>
              <a:buFont typeface="Wingdings" panose="05000000000000000000" charset="0"/>
              <a:buChar char=""/>
            </a:pPr>
            <a:r>
              <a:rPr lang="zh-CN" altLang="en-US" sz="2000" dirty="0">
                <a:latin typeface="+mn-ea"/>
                <a:ea typeface="+mn-ea"/>
              </a:rPr>
              <a:t>使用矩形结构元素对区域进行膨胀操作如下：</a:t>
            </a:r>
          </a:p>
          <a:p>
            <a:pPr marL="0" indent="0" eaLnBrk="1" latinLnBrk="0" hangingPunct="1">
              <a:lnSpc>
                <a:spcPct val="250000"/>
              </a:lnSpc>
              <a:buClrTx/>
              <a:buSzTx/>
              <a:buFont typeface="Wingdings" panose="05000000000000000000" charset="0"/>
              <a:buNone/>
            </a:pPr>
            <a:r>
              <a:rPr lang="zh-CN" altLang="en-US" sz="2000" dirty="0"/>
              <a:t>dilation_rectangle1(Region : RegionDilation : Width, Height : )</a:t>
            </a:r>
          </a:p>
          <a:p>
            <a:pPr marL="457200" indent="-457200" eaLnBrk="1" latinLnBrk="0" hangingPunct="1">
              <a:lnSpc>
                <a:spcPct val="250000"/>
              </a:lnSpc>
              <a:buFont typeface="Wingdings" panose="05000000000000000000" charset="0"/>
              <a:buChar char=""/>
            </a:pPr>
            <a:r>
              <a:rPr lang="zh-CN" altLang="en-US" sz="2000" dirty="0">
                <a:latin typeface="+mn-ea"/>
                <a:ea typeface="+mn-ea"/>
              </a:rPr>
              <a:t>使用生成的结构元素对区域进行膨胀操作如下：</a:t>
            </a:r>
          </a:p>
          <a:p>
            <a:pPr marL="0" indent="0" eaLnBrk="1" latinLnBrk="0" hangingPunct="1">
              <a:lnSpc>
                <a:spcPct val="250000"/>
              </a:lnSpc>
              <a:buFont typeface="Wingdings" panose="05000000000000000000" charset="0"/>
              <a:buNone/>
            </a:pPr>
            <a:r>
              <a:rPr lang="zh-CN" altLang="en-US" sz="2000" dirty="0"/>
              <a:t>dilation1(Region, StructElement : RegionDilation : Iterations : )</a:t>
            </a:r>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745220" y="1299845"/>
            <a:ext cx="33020" cy="5003165"/>
          </a:xfrm>
          <a:prstGeom prst="line">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7" name="文本框 6"/>
          <p:cNvSpPr txBox="1"/>
          <p:nvPr/>
        </p:nvSpPr>
        <p:spPr>
          <a:xfrm>
            <a:off x="8778240" y="1389380"/>
            <a:ext cx="3480435" cy="2122805"/>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要进行膨胀操作的区域</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RegionErosion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膨胀后获得的区域</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Radius</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圆形结构元素的半径</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8778240" y="3636645"/>
            <a:ext cx="3480435" cy="768350"/>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Width</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r>
              <a:rPr lang="en-US" sz="2000" b="0">
                <a:solidFill>
                  <a:srgbClr val="000000"/>
                </a:solidFill>
                <a:latin typeface="华文楷体" panose="02010600040101010101" charset="-122"/>
                <a:ea typeface="华文楷体" panose="02010600040101010101" charset="-122"/>
                <a:cs typeface="华文楷体" panose="02010600040101010101" charset="-122"/>
              </a:rPr>
              <a:t>Height</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矩形结构元素的宽和高</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10" name="文本框 9"/>
          <p:cNvSpPr txBox="1"/>
          <p:nvPr/>
        </p:nvSpPr>
        <p:spPr>
          <a:xfrm>
            <a:off x="8778240" y="4533265"/>
            <a:ext cx="3513455" cy="1322070"/>
          </a:xfrm>
          <a:prstGeom prst="rect">
            <a:avLst/>
          </a:prstGeom>
          <a:noFill/>
          <a:ln w="9525">
            <a:noFill/>
          </a:ln>
        </p:spPr>
        <p:txBody>
          <a:bodyPr wrap="square">
            <a:spAutoFit/>
          </a:bodyPr>
          <a:lstStyle/>
          <a:p>
            <a:pPr marL="0" indent="0" eaLnBrk="1" latinLnBrk="0" hangingPunct="1"/>
            <a:r>
              <a:rPr lang="en-US" sz="2000" b="0">
                <a:solidFill>
                  <a:srgbClr val="000000"/>
                </a:solidFill>
                <a:latin typeface="华文楷体" panose="02010600040101010101" charset="-122"/>
                <a:ea typeface="华文楷体" panose="02010600040101010101" charset="-122"/>
                <a:cs typeface="华文楷体" panose="02010600040101010101" charset="-122"/>
              </a:rPr>
              <a:t>StructElement</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生成的结构元素</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r>
              <a:rPr lang="en-US" sz="2000" b="0">
                <a:solidFill>
                  <a:srgbClr val="000000"/>
                </a:solidFill>
                <a:latin typeface="华文楷体" panose="02010600040101010101" charset="-122"/>
                <a:ea typeface="华文楷体" panose="02010600040101010101" charset="-122"/>
                <a:cs typeface="华文楷体" panose="02010600040101010101" charset="-122"/>
              </a:rPr>
              <a:t>Iterations</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迭代次数</a:t>
            </a:r>
            <a:r>
              <a:rPr lang="en-US" sz="2000" b="0">
                <a:solidFill>
                  <a:srgbClr val="000000"/>
                </a:solidFill>
                <a:latin typeface="华文楷体" panose="02010600040101010101" charset="-122"/>
                <a:ea typeface="华文楷体" panose="02010600040101010101" charset="-122"/>
                <a:cs typeface="华文楷体" panose="02010600040101010101" charset="-122"/>
              </a:rPr>
              <a:t>,</a:t>
            </a:r>
            <a:r>
              <a:rPr lang="zh-CN" sz="2000" b="0">
                <a:solidFill>
                  <a:srgbClr val="000000"/>
                </a:solidFill>
                <a:latin typeface="华文楷体" panose="02010600040101010101" charset="-122"/>
                <a:ea typeface="华文楷体" panose="02010600040101010101" charset="-122"/>
                <a:cs typeface="华文楷体" panose="02010600040101010101" charset="-122"/>
              </a:rPr>
              <a:t>即膨胀的次数</a:t>
            </a:r>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1662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51536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Halcon中的膨胀运算</a:t>
            </a:r>
          </a:p>
        </p:txBody>
      </p:sp>
      <p:sp>
        <p:nvSpPr>
          <p:cNvPr id="5" name="文本框 4"/>
          <p:cNvSpPr txBox="1"/>
          <p:nvPr/>
        </p:nvSpPr>
        <p:spPr>
          <a:xfrm>
            <a:off x="895985" y="1600835"/>
            <a:ext cx="11134725" cy="4769485"/>
          </a:xfrm>
          <a:prstGeom prst="rect">
            <a:avLst/>
          </a:prstGeom>
          <a:noFill/>
        </p:spPr>
        <p:txBody>
          <a:bodyPr wrap="square" rtlCol="0">
            <a:spAutoFit/>
          </a:bodyPr>
          <a:lstStyle/>
          <a:p>
            <a:pPr marL="457200" indent="-457200" eaLnBrk="1" latinLnBrk="0" hangingPunct="1">
              <a:lnSpc>
                <a:spcPct val="200000"/>
              </a:lnSpc>
              <a:buFont typeface="Wingdings" panose="05000000000000000000" charset="0"/>
              <a:buChar char=""/>
            </a:pPr>
            <a:r>
              <a:rPr lang="zh-CN" altLang="en-US" sz="2400" dirty="0">
                <a:latin typeface="+mn-ea"/>
                <a:ea typeface="+mn-ea"/>
                <a:sym typeface="+mn-ea"/>
              </a:rPr>
              <a:t>使用生成的结构元素对区域进行膨胀操作(可设置参考点位置)如下：</a:t>
            </a:r>
            <a:endParaRPr lang="zh-CN" altLang="en-US" sz="2400" dirty="0">
              <a:latin typeface="+mn-ea"/>
              <a:ea typeface="+mn-ea"/>
            </a:endParaRPr>
          </a:p>
          <a:p>
            <a:pPr marL="0" indent="0" algn="l" eaLnBrk="1" latinLnBrk="0" hangingPunct="1">
              <a:lnSpc>
                <a:spcPct val="200000"/>
              </a:lnSpc>
              <a:buFont typeface="Wingdings" panose="05000000000000000000" charset="0"/>
              <a:buNone/>
            </a:pPr>
            <a:r>
              <a:rPr lang="zh-CN" altLang="en-US" sz="2400" dirty="0">
                <a:sym typeface="+mn-ea"/>
              </a:rPr>
              <a:t>erosion2(Region, StructElement : RegionErosion : Row, Column, Iterations : )</a:t>
            </a:r>
            <a:endParaRPr lang="zh-CN" altLang="en-US" sz="2400" dirty="0">
              <a:latin typeface="宋体" panose="02010600030101010101" pitchFamily="2" charset="-122"/>
              <a:sym typeface="+mn-ea"/>
            </a:endParaRPr>
          </a:p>
          <a:p>
            <a:pPr marL="0" indent="0" eaLnBrk="1" latinLnBrk="0" hangingPunct="1">
              <a:lnSpc>
                <a:spcPct val="200000"/>
              </a:lnSpc>
              <a:buFont typeface="Wingdings" panose="05000000000000000000" charset="0"/>
              <a:buNone/>
            </a:pPr>
            <a:r>
              <a:rPr lang="zh-CN" altLang="en-US" sz="2000" dirty="0">
                <a:latin typeface="华文楷体" panose="02010600040101010101" charset="-122"/>
                <a:ea typeface="华文楷体" panose="02010600040101010101" charset="-122"/>
                <a:cs typeface="华文楷体" panose="02010600040101010101" charset="-122"/>
                <a:sym typeface="+mn-ea"/>
              </a:rPr>
              <a:t>    Row、Column： 设置参考点位置，一般即原点位置。</a:t>
            </a:r>
          </a:p>
          <a:p>
            <a:pPr marL="0" indent="0" eaLnBrk="1" latinLnBrk="0" hangingPunct="1">
              <a:lnSpc>
                <a:spcPct val="200000"/>
              </a:lnSpc>
              <a:buFont typeface="Wingdings" panose="05000000000000000000" charset="0"/>
              <a:buNone/>
            </a:pPr>
            <a:r>
              <a:rPr lang="zh-CN" altLang="en-US" sz="2000" dirty="0">
                <a:latin typeface="华文楷体" panose="02010600040101010101" charset="-122"/>
                <a:ea typeface="华文楷体" panose="02010600040101010101" charset="-122"/>
                <a:cs typeface="华文楷体" panose="02010600040101010101" charset="-122"/>
                <a:sym typeface="+mn-ea"/>
              </a:rPr>
              <a:t>    Iterations： 迭代次数,即膨胀的次数。</a:t>
            </a:r>
          </a:p>
          <a:p>
            <a:pPr marL="0" indent="0" eaLnBrk="1" latinLnBrk="0" hangingPunct="1">
              <a:lnSpc>
                <a:spcPct val="200000"/>
              </a:lnSpc>
              <a:buFont typeface="Wingdings" panose="05000000000000000000" charset="0"/>
              <a:buNone/>
            </a:pPr>
            <a:endParaRPr lang="zh-CN" altLang="en-US" sz="2400" dirty="0">
              <a:latin typeface="+mn-ea"/>
              <a:ea typeface="+mn-ea"/>
            </a:endParaRPr>
          </a:p>
          <a:p>
            <a:pPr marL="0" indent="0" eaLnBrk="1" latinLnBrk="0" hangingPunct="1">
              <a:lnSpc>
                <a:spcPct val="200000"/>
              </a:lnSpc>
              <a:buFont typeface="Wingdings" panose="05000000000000000000" charset="0"/>
              <a:buNone/>
            </a:pPr>
            <a:endParaRPr lang="zh-CN" altLang="en-US" sz="2000" dirty="0">
              <a:latin typeface="+mn-ea"/>
              <a:ea typeface="+mn-ea"/>
            </a:endParaRPr>
          </a:p>
          <a:p>
            <a:pPr marL="0" indent="0" eaLnBrk="1" latinLnBrk="0" hangingPunct="1">
              <a:lnSpc>
                <a:spcPct val="200000"/>
              </a:lnSpc>
              <a:buFont typeface="Wingdings" panose="05000000000000000000" charset="0"/>
              <a:buNone/>
            </a:pPr>
            <a:endParaRPr lang="zh-CN" altLang="en-US" sz="2000" dirty="0">
              <a:latin typeface="华文楷体" panose="02010600040101010101" charset="-122"/>
              <a:ea typeface="华文楷体" panose="02010600040101010101" charset="-122"/>
              <a:cs typeface="华文楷体" panose="02010600040101010101" charset="-122"/>
            </a:endParaRPr>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可选过程 1"/>
          <p:cNvSpPr/>
          <p:nvPr/>
        </p:nvSpPr>
        <p:spPr>
          <a:xfrm>
            <a:off x="7567295" y="4154805"/>
            <a:ext cx="3729355" cy="170688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eaLnBrk="1" latinLnBrk="0" hangingPunct="1">
              <a:lnSpc>
                <a:spcPct val="200000"/>
              </a:lnSpc>
              <a:buFont typeface="Wingdings" panose="05000000000000000000" charset="0"/>
              <a:buNone/>
            </a:pPr>
            <a:r>
              <a:rPr lang="zh-CN" altLang="en-US" dirty="0">
                <a:latin typeface="华文楷体" panose="02010600040101010101" charset="-122"/>
                <a:ea typeface="华文楷体" panose="02010600040101010101" charset="-122"/>
                <a:cs typeface="华文楷体" panose="02010600040101010101" charset="-122"/>
                <a:sym typeface="+mn-ea"/>
              </a:rPr>
              <a:t>dilation2 与 dilationl 的的不同于类似于 erosion2 与 erosionl 的区别</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383442"/>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6522382" y="2176799"/>
            <a:ext cx="5548481" cy="3672408"/>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10610" y="1384571"/>
            <a:ext cx="5891530" cy="5002530"/>
            <a:chOff x="7566045" y="1867171"/>
            <a:chExt cx="5891530" cy="5002530"/>
          </a:xfrm>
        </p:grpSpPr>
        <p:sp>
          <p:nvSpPr>
            <p:cNvPr id="11" name="矩形 10"/>
            <p:cNvSpPr/>
            <p:nvPr/>
          </p:nvSpPr>
          <p:spPr>
            <a:xfrm>
              <a:off x="7566045" y="2392316"/>
              <a:ext cx="5891530" cy="447738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read_image (Image, 'D:/膨胀.png')</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get_image_size (Image, Width, Height)</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dev_open_window (0, 0, Width, Height, 'black',</a:t>
              </a:r>
              <a:r>
                <a:rPr lang="en-US" sz="1600" dirty="0">
                  <a:solidFill>
                    <a:schemeClr val="bg1"/>
                  </a:solidFill>
                  <a:latin typeface="Times New Roman" panose="02020603050405020304" pitchFamily="18" charset="0"/>
                  <a:cs typeface="Times New Roman" panose="02020603050405020304" pitchFamily="18" charset="0"/>
                </a:rPr>
                <a:t>WindowHandle</a:t>
              </a:r>
              <a:r>
                <a:rPr lang="zh-CN" altLang="en-US" sz="1600" dirty="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dev_display (Image)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*将图像转化为灰度图像</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rgb1_to_gray (Image, GrayImage)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*将图像通过阈值处理转化为二值化图像</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threshold (GrayImage, Regions, 134, 239)</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*使用半径为11的圆形结构</a:t>
              </a:r>
              <a:r>
                <a:rPr lang="zh-CN" sz="1600" dirty="0">
                  <a:solidFill>
                    <a:schemeClr val="bg1"/>
                  </a:solidFill>
                  <a:latin typeface="Times New Roman" panose="02020603050405020304" pitchFamily="18" charset="0"/>
                  <a:cs typeface="Times New Roman" panose="02020603050405020304" pitchFamily="18" charset="0"/>
                </a:rPr>
                <a:t>膨胀</a:t>
              </a:r>
              <a:r>
                <a:rPr sz="1600" dirty="0">
                  <a:solidFill>
                    <a:schemeClr val="bg1"/>
                  </a:solidFill>
                  <a:latin typeface="Times New Roman" panose="02020603050405020304" pitchFamily="18" charset="0"/>
                  <a:cs typeface="Times New Roman" panose="02020603050405020304" pitchFamily="18" charset="0"/>
                </a:rPr>
                <a:t>得到区域</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dilation_circle (Regions, RegionDilation, 11)</a:t>
              </a:r>
            </a:p>
            <a:p>
              <a:pPr algn="ctr" defTabSz="1218565">
                <a:lnSpc>
                  <a:spcPct val="125000"/>
                </a:lnSpc>
                <a:defRPr/>
              </a:pPr>
              <a:endParaRPr sz="1600"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8025169" y="1867171"/>
              <a:ext cx="3312368" cy="645160"/>
            </a:xfrm>
            <a:prstGeom prst="rect">
              <a:avLst/>
            </a:prstGeom>
            <a:noFill/>
          </p:spPr>
          <p:txBody>
            <a:bodyPr wrap="square" rtlCol="0">
              <a:spAutoFit/>
            </a:bodyPr>
            <a:lstStyle/>
            <a:p>
              <a:pPr algn="ctr"/>
              <a:r>
                <a:rPr lang="zh-CN" altLang="en-US" sz="3600" b="1" spc="300" dirty="0">
                  <a:solidFill>
                    <a:schemeClr val="bg1"/>
                  </a:solidFill>
                  <a:latin typeface="微软雅黑" panose="020B0503020204020204" pitchFamily="34" charset="-122"/>
                  <a:ea typeface="微软雅黑" panose="020B0503020204020204" pitchFamily="34" charset="-122"/>
                </a:rPr>
                <a:t>例题</a:t>
              </a:r>
            </a:p>
          </p:txBody>
        </p:sp>
        <p:sp>
          <p:nvSpPr>
            <p:cNvPr id="4" name="等腰三角形 3"/>
            <p:cNvSpPr/>
            <p:nvPr/>
          </p:nvSpPr>
          <p:spPr>
            <a:xfrm rot="10800000">
              <a:off x="9573341" y="2596697"/>
              <a:ext cx="216024" cy="186228"/>
            </a:xfrm>
            <a:prstGeom prst="triangl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55"/>
          <p:cNvPicPr>
            <a:picLocks noChangeAspect="1"/>
          </p:cNvPicPr>
          <p:nvPr/>
        </p:nvPicPr>
        <p:blipFill>
          <a:blip r:embed="rId3"/>
          <a:stretch>
            <a:fillRect/>
          </a:stretch>
        </p:blipFill>
        <p:spPr>
          <a:xfrm>
            <a:off x="6802120" y="2946718"/>
            <a:ext cx="1525926" cy="1800000"/>
          </a:xfrm>
          <a:prstGeom prst="rect">
            <a:avLst/>
          </a:prstGeom>
          <a:noFill/>
          <a:ln>
            <a:noFill/>
          </a:ln>
        </p:spPr>
      </p:pic>
      <p:pic>
        <p:nvPicPr>
          <p:cNvPr id="27" name="图片 56"/>
          <p:cNvPicPr>
            <a:picLocks noChangeAspect="1"/>
          </p:cNvPicPr>
          <p:nvPr/>
        </p:nvPicPr>
        <p:blipFill>
          <a:blip r:embed="rId4"/>
          <a:stretch>
            <a:fillRect/>
          </a:stretch>
        </p:blipFill>
        <p:spPr>
          <a:xfrm>
            <a:off x="8533130" y="2947353"/>
            <a:ext cx="1525926" cy="1800000"/>
          </a:xfrm>
          <a:prstGeom prst="rect">
            <a:avLst/>
          </a:prstGeom>
          <a:noFill/>
          <a:ln>
            <a:noFill/>
          </a:ln>
        </p:spPr>
      </p:pic>
      <p:pic>
        <p:nvPicPr>
          <p:cNvPr id="28" name="图片 57"/>
          <p:cNvPicPr>
            <a:picLocks noChangeAspect="1"/>
          </p:cNvPicPr>
          <p:nvPr/>
        </p:nvPicPr>
        <p:blipFill>
          <a:blip r:embed="rId5"/>
          <a:stretch>
            <a:fillRect/>
          </a:stretch>
        </p:blipFill>
        <p:spPr>
          <a:xfrm>
            <a:off x="10309860" y="2947353"/>
            <a:ext cx="1525926" cy="1800000"/>
          </a:xfrm>
          <a:prstGeom prst="rect">
            <a:avLst/>
          </a:prstGeom>
          <a:noFill/>
          <a:ln>
            <a:noFill/>
          </a:ln>
        </p:spPr>
      </p:pic>
      <p:sp>
        <p:nvSpPr>
          <p:cNvPr id="9" name="文本框 8"/>
          <p:cNvSpPr txBox="1"/>
          <p:nvPr/>
        </p:nvSpPr>
        <p:spPr>
          <a:xfrm>
            <a:off x="6522085" y="4856480"/>
            <a:ext cx="5989955" cy="614045"/>
          </a:xfrm>
          <a:prstGeom prst="rect">
            <a:avLst/>
          </a:prstGeom>
          <a:noFill/>
        </p:spPr>
        <p:txBody>
          <a:bodyPr wrap="square" rtlCol="0">
            <a:spAutoFit/>
          </a:bodyPr>
          <a:lstStyle/>
          <a:p>
            <a:r>
              <a:rPr lang="en-US" altLang="zh-CN" sz="1600">
                <a:solidFill>
                  <a:schemeClr val="bg1"/>
                </a:solidFill>
                <a:latin typeface="华文楷体" panose="02010600040101010101" charset="-122"/>
                <a:ea typeface="华文楷体" panose="02010600040101010101" charset="-122"/>
                <a:cs typeface="华文楷体" panose="02010600040101010101" charset="-122"/>
                <a:sym typeface="+mn-ea"/>
              </a:rPr>
              <a:t>         </a:t>
            </a:r>
            <a:r>
              <a:rPr lang="zh-CN" altLang="en-US" sz="1600">
                <a:solidFill>
                  <a:schemeClr val="bg1"/>
                </a:solidFill>
                <a:latin typeface="华文楷体" panose="02010600040101010101" charset="-122"/>
                <a:ea typeface="华文楷体" panose="02010600040101010101" charset="-122"/>
                <a:cs typeface="华文楷体" panose="02010600040101010101" charset="-122"/>
                <a:sym typeface="+mn-ea"/>
              </a:rPr>
              <a:t>（a）原图          （b）二值化图像    （c）圆形结构膨胀</a:t>
            </a:r>
            <a:endParaRPr lang="zh-CN" altLang="en-US">
              <a:solidFill>
                <a:schemeClr val="bg1"/>
              </a:solidFill>
              <a:latin typeface="华文楷体" panose="02010600040101010101" charset="-122"/>
              <a:ea typeface="华文楷体" panose="02010600040101010101" charset="-122"/>
              <a:cs typeface="华文楷体" panose="02010600040101010101" charset="-122"/>
            </a:endParaRPr>
          </a:p>
          <a:p>
            <a:endParaRPr lang="zh-CN" altLang="en-US">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10" name="箭头: 五边形 7"/>
          <p:cNvSpPr/>
          <p:nvPr/>
        </p:nvSpPr>
        <p:spPr>
          <a:xfrm>
            <a:off x="0" y="264795"/>
            <a:ext cx="180784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9029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膨胀</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597" y="1384077"/>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6522382" y="2176799"/>
            <a:ext cx="5548481" cy="3672408"/>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196995" y="1384571"/>
            <a:ext cx="4983480" cy="4513580"/>
            <a:chOff x="7564140" y="1867171"/>
            <a:chExt cx="4983480" cy="4513580"/>
          </a:xfrm>
        </p:grpSpPr>
        <p:sp>
          <p:nvSpPr>
            <p:cNvPr id="11" name="矩形 10"/>
            <p:cNvSpPr/>
            <p:nvPr/>
          </p:nvSpPr>
          <p:spPr>
            <a:xfrm>
              <a:off x="7564140" y="2596151"/>
              <a:ext cx="4983480" cy="3784600"/>
            </a:xfrm>
            <a:prstGeom prst="rect">
              <a:avLst/>
            </a:prstGeom>
          </p:spPr>
          <p:txBody>
            <a:bodyPr wrap="square">
              <a:spAutoFit/>
            </a:bodyPr>
            <a:lstStyle/>
            <a:p>
              <a:pPr algn="ctr" defTabSz="1218565">
                <a:lnSpc>
                  <a:spcPct val="150000"/>
                </a:lnSpc>
                <a:defRPr/>
              </a:pPr>
              <a:endParaRPr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*使用长</a:t>
              </a:r>
              <a:r>
                <a:rPr lang="zh-CN" sz="1600" dirty="0">
                  <a:solidFill>
                    <a:schemeClr val="bg1"/>
                  </a:solidFill>
                  <a:latin typeface="Times New Roman" panose="02020603050405020304" pitchFamily="18" charset="0"/>
                  <a:cs typeface="Times New Roman" panose="02020603050405020304" pitchFamily="18" charset="0"/>
                </a:rPr>
                <a:t>为</a:t>
              </a:r>
              <a:r>
                <a:rPr lang="en-US" altLang="zh-CN" sz="1600" dirty="0">
                  <a:solidFill>
                    <a:schemeClr val="bg1"/>
                  </a:solidFill>
                  <a:latin typeface="Times New Roman" panose="02020603050405020304" pitchFamily="18" charset="0"/>
                  <a:cs typeface="Times New Roman" panose="02020603050405020304" pitchFamily="18" charset="0"/>
                </a:rPr>
                <a:t>13</a:t>
              </a:r>
              <a:r>
                <a:rPr lang="zh-CN" altLang="en-US" sz="1600" dirty="0">
                  <a:solidFill>
                    <a:schemeClr val="bg1"/>
                  </a:solidFill>
                  <a:latin typeface="Times New Roman" panose="02020603050405020304" pitchFamily="18" charset="0"/>
                  <a:cs typeface="Times New Roman" panose="02020603050405020304" pitchFamily="18" charset="0"/>
                </a:rPr>
                <a:t>，</a:t>
              </a:r>
              <a:r>
                <a:rPr sz="1600" dirty="0">
                  <a:solidFill>
                    <a:schemeClr val="bg1"/>
                  </a:solidFill>
                  <a:latin typeface="Times New Roman" panose="02020603050405020304" pitchFamily="18" charset="0"/>
                  <a:cs typeface="Times New Roman" panose="02020603050405020304" pitchFamily="18" charset="0"/>
                </a:rPr>
                <a:t>宽为11的矩形结构元素膨胀得到区域</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dilation_rectangle1 (Regions, RegionDilation1, 11, 13)</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*生成短轴11，长轴13的椭圆形区域，作为结构元素</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gen_ellipse (Ellipse, 100, 100, 0, 13, 11)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*使用生成的椭圆形结构元素膨胀得到区域</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dilation1 (Regions, Ellipse, RegionDilation2, 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*使用生成的椭圆形结构元素膨胀得到区域</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（可设置参考点）</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dilation2 (Regions, Ellipse, RegionDilation3, 0, 0, 1)</a:t>
              </a:r>
            </a:p>
          </p:txBody>
        </p:sp>
        <p:sp>
          <p:nvSpPr>
            <p:cNvPr id="3" name="文本框 2"/>
            <p:cNvSpPr txBox="1"/>
            <p:nvPr/>
          </p:nvSpPr>
          <p:spPr>
            <a:xfrm>
              <a:off x="8025169" y="1867171"/>
              <a:ext cx="3312368" cy="645160"/>
            </a:xfrm>
            <a:prstGeom prst="rect">
              <a:avLst/>
            </a:prstGeom>
            <a:noFill/>
          </p:spPr>
          <p:txBody>
            <a:bodyPr wrap="square" rtlCol="0">
              <a:spAutoFit/>
            </a:bodyPr>
            <a:lstStyle/>
            <a:p>
              <a:pPr algn="ctr"/>
              <a:r>
                <a:rPr lang="zh-CN" altLang="en-US" sz="3600" b="1" spc="300" dirty="0">
                  <a:solidFill>
                    <a:schemeClr val="bg1"/>
                  </a:solidFill>
                  <a:latin typeface="微软雅黑" panose="020B0503020204020204" pitchFamily="34" charset="-122"/>
                  <a:ea typeface="微软雅黑" panose="020B0503020204020204" pitchFamily="34" charset="-122"/>
                </a:rPr>
                <a:t>例题</a:t>
              </a:r>
            </a:p>
          </p:txBody>
        </p:sp>
        <p:sp>
          <p:nvSpPr>
            <p:cNvPr id="4" name="等腰三角形 3"/>
            <p:cNvSpPr/>
            <p:nvPr/>
          </p:nvSpPr>
          <p:spPr>
            <a:xfrm rot="10800000">
              <a:off x="9573341" y="2596697"/>
              <a:ext cx="216024" cy="186228"/>
            </a:xfrm>
            <a:prstGeom prst="triangl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58"/>
          <p:cNvPicPr>
            <a:picLocks noChangeAspect="1"/>
          </p:cNvPicPr>
          <p:nvPr/>
        </p:nvPicPr>
        <p:blipFill>
          <a:blip r:embed="rId3"/>
          <a:stretch>
            <a:fillRect/>
          </a:stretch>
        </p:blipFill>
        <p:spPr>
          <a:xfrm>
            <a:off x="6786880" y="2715578"/>
            <a:ext cx="1525926" cy="1800000"/>
          </a:xfrm>
          <a:prstGeom prst="rect">
            <a:avLst/>
          </a:prstGeom>
          <a:noFill/>
          <a:ln>
            <a:noFill/>
          </a:ln>
        </p:spPr>
      </p:pic>
      <p:pic>
        <p:nvPicPr>
          <p:cNvPr id="30" name="图片 59"/>
          <p:cNvPicPr>
            <a:picLocks noChangeAspect="1"/>
          </p:cNvPicPr>
          <p:nvPr/>
        </p:nvPicPr>
        <p:blipFill>
          <a:blip r:embed="rId4"/>
          <a:stretch>
            <a:fillRect/>
          </a:stretch>
        </p:blipFill>
        <p:spPr>
          <a:xfrm>
            <a:off x="8533765" y="2716213"/>
            <a:ext cx="1525926" cy="1800000"/>
          </a:xfrm>
          <a:prstGeom prst="rect">
            <a:avLst/>
          </a:prstGeom>
          <a:noFill/>
          <a:ln>
            <a:noFill/>
          </a:ln>
        </p:spPr>
      </p:pic>
      <p:pic>
        <p:nvPicPr>
          <p:cNvPr id="31" name="图片 60"/>
          <p:cNvPicPr>
            <a:picLocks noChangeAspect="1"/>
          </p:cNvPicPr>
          <p:nvPr/>
        </p:nvPicPr>
        <p:blipFill>
          <a:blip r:embed="rId5"/>
          <a:stretch>
            <a:fillRect/>
          </a:stretch>
        </p:blipFill>
        <p:spPr>
          <a:xfrm>
            <a:off x="10281920" y="2715578"/>
            <a:ext cx="1525926" cy="1800000"/>
          </a:xfrm>
          <a:prstGeom prst="rect">
            <a:avLst/>
          </a:prstGeom>
          <a:noFill/>
          <a:ln>
            <a:noFill/>
          </a:ln>
        </p:spPr>
      </p:pic>
      <p:sp>
        <p:nvSpPr>
          <p:cNvPr id="20" name="文本框 19"/>
          <p:cNvSpPr txBox="1"/>
          <p:nvPr/>
        </p:nvSpPr>
        <p:spPr>
          <a:xfrm>
            <a:off x="6606540" y="4618990"/>
            <a:ext cx="5866765" cy="583565"/>
          </a:xfrm>
          <a:prstGeom prst="rect">
            <a:avLst/>
          </a:prstGeom>
          <a:noFill/>
        </p:spPr>
        <p:txBody>
          <a:bodyPr wrap="square" rtlCol="0">
            <a:spAutoFit/>
          </a:bodyPr>
          <a:lstStyle/>
          <a:p>
            <a:r>
              <a:rPr lang="zh-CN" altLang="en-US" sz="1600">
                <a:solidFill>
                  <a:schemeClr val="bg1"/>
                </a:solidFill>
                <a:latin typeface="华文楷体" panose="02010600040101010101" charset="-122"/>
                <a:ea typeface="华文楷体" panose="02010600040101010101" charset="-122"/>
                <a:cs typeface="华文楷体" panose="02010600040101010101" charset="-122"/>
              </a:rPr>
              <a:t>（d）矩形结构膨胀 （e）生成结构膨胀（f）生成结构膨胀</a:t>
            </a:r>
          </a:p>
          <a:p>
            <a:r>
              <a:rPr lang="zh-CN" altLang="en-US" sz="1600">
                <a:solidFill>
                  <a:schemeClr val="bg1"/>
                </a:solidFill>
                <a:latin typeface="华文楷体" panose="02010600040101010101" charset="-122"/>
                <a:ea typeface="华文楷体" panose="02010600040101010101" charset="-122"/>
                <a:cs typeface="华文楷体" panose="02010600040101010101" charset="-122"/>
              </a:rPr>
              <a:t>                                                                           （指定参考点）</a:t>
            </a:r>
          </a:p>
        </p:txBody>
      </p:sp>
      <p:sp>
        <p:nvSpPr>
          <p:cNvPr id="10" name="箭头: 五边形 7"/>
          <p:cNvSpPr/>
          <p:nvPr/>
        </p:nvSpPr>
        <p:spPr>
          <a:xfrm>
            <a:off x="0" y="264795"/>
            <a:ext cx="180784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9029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膨胀</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027420" y="950595"/>
            <a:ext cx="6605905" cy="535241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21056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2585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开运算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323850" y="1475105"/>
            <a:ext cx="6058535" cy="2851785"/>
          </a:xfrm>
          <a:prstGeom prst="rect">
            <a:avLst/>
          </a:prstGeom>
          <a:effectLst/>
        </p:spPr>
        <p:txBody>
          <a:bodyPr wrap="square">
            <a:spAutoFit/>
          </a:bodyPr>
          <a:lstStyle/>
          <a:p>
            <a:pPr algn="l" defTabSz="1218565">
              <a:lnSpc>
                <a:spcPct val="125000"/>
              </a:lnSpc>
              <a:defRPr/>
            </a:pP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结构元B对集合A的的开</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运算表示为：</a:t>
            </a:r>
          </a:p>
          <a:p>
            <a:pPr algn="l" defTabSz="1218565">
              <a:lnSpc>
                <a:spcPct val="12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35000"/>
              </a:lnSpc>
              <a:defRPr/>
            </a:pPr>
            <a:r>
              <a:rPr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开运算的计算步骤：</a:t>
            </a:r>
          </a:p>
          <a:p>
            <a:pPr algn="l" defTabSz="1218565">
              <a:lnSpc>
                <a:spcPct val="13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先腐蚀，后膨胀。</a:t>
            </a:r>
            <a:endParaRPr sz="2000" b="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r>
              <a:rPr 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12" name="文本框 11"/>
          <p:cNvSpPr txBox="1"/>
          <p:nvPr/>
        </p:nvSpPr>
        <p:spPr>
          <a:xfrm>
            <a:off x="8434070" y="1651000"/>
            <a:ext cx="1792605" cy="398780"/>
          </a:xfrm>
          <a:prstGeom prst="rect">
            <a:avLst/>
          </a:prstGeom>
          <a:noFill/>
          <a:ln w="9525">
            <a:noFill/>
          </a:ln>
        </p:spPr>
        <p:txBody>
          <a:bodyPr wrap="square">
            <a:spAutoFit/>
          </a:bodyPr>
          <a:lstStyle/>
          <a:p>
            <a:pPr marL="0" indent="0"/>
            <a:r>
              <a:rPr lang="zh-CN" altLang="en-US" sz="2000"/>
              <a:t>开运算过程图</a:t>
            </a:r>
          </a:p>
        </p:txBody>
      </p:sp>
      <p:sp>
        <p:nvSpPr>
          <p:cNvPr id="14" name="文本框 13"/>
          <p:cNvSpPr txBox="1"/>
          <p:nvPr/>
        </p:nvSpPr>
        <p:spPr>
          <a:xfrm>
            <a:off x="485140" y="4521200"/>
            <a:ext cx="5142865" cy="1383665"/>
          </a:xfrm>
          <a:prstGeom prst="rect">
            <a:avLst/>
          </a:prstGeom>
          <a:noFill/>
          <a:ln w="9525">
            <a:noFill/>
          </a:ln>
        </p:spPr>
        <p:txBody>
          <a:bodyPr wrap="square">
            <a:spAutoFit/>
          </a:bodyPr>
          <a:lstStyle/>
          <a:p>
            <a:pPr marL="0" indent="0" eaLnBrk="1" latinLnBrk="0" hangingPunct="1"/>
            <a:r>
              <a:rPr lang="en-US" altLang="zh-CN" sz="2000" b="0">
                <a:solidFill>
                  <a:srgbClr val="000000"/>
                </a:solidFill>
                <a:latin typeface="华文楷体" panose="02010600040101010101" charset="-122"/>
                <a:ea typeface="华文楷体" panose="02010600040101010101" charset="-122"/>
                <a:cs typeface="华文楷体" panose="02010600040101010101" charset="-122"/>
              </a:rPr>
              <a:t>        </a:t>
            </a:r>
            <a:r>
              <a:rPr lang="zh-CN" sz="2000" b="0">
                <a:solidFill>
                  <a:srgbClr val="000000"/>
                </a:solidFill>
                <a:latin typeface="华文楷体" panose="02010600040101010101" charset="-122"/>
                <a:ea typeface="华文楷体" panose="02010600040101010101" charset="-122"/>
                <a:cs typeface="华文楷体" panose="02010600040101010101" charset="-122"/>
              </a:rPr>
              <a:t>通过开运算能去除一些孤立的、细小的点，平滑毛糙的边缘线，同时原区域面积也不会有明显的改变，类似于一种“去毛刺”的效果。</a:t>
            </a:r>
            <a:r>
              <a:rPr lang="en-US" sz="2400" b="0">
                <a:solidFill>
                  <a:srgbClr val="000000"/>
                </a:solidFill>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p:txBody>
      </p:sp>
      <p:graphicFrame>
        <p:nvGraphicFramePr>
          <p:cNvPr id="2" name="对象 -2147482605"/>
          <p:cNvGraphicFramePr>
            <a:graphicFrameLocks noChangeAspect="1"/>
          </p:cNvGraphicFramePr>
          <p:nvPr/>
        </p:nvGraphicFramePr>
        <p:xfrm>
          <a:off x="1294765" y="2301240"/>
          <a:ext cx="2485960" cy="360000"/>
        </p:xfrm>
        <a:graphic>
          <a:graphicData uri="http://schemas.openxmlformats.org/presentationml/2006/ole">
            <mc:AlternateContent xmlns:mc="http://schemas.openxmlformats.org/markup-compatibility/2006">
              <mc:Choice xmlns:v="urn:schemas-microsoft-com:vml" Requires="v">
                <p:oleObj spid="_x0000_s6146" r:id="rId4" imgW="1244600" imgH="190500" progId="Equation.KSEE3">
                  <p:embed/>
                </p:oleObj>
              </mc:Choice>
              <mc:Fallback>
                <p:oleObj r:id="rId4" imgW="1244600" imgH="190500" progId="Equation.KSEE3">
                  <p:embed/>
                  <p:pic>
                    <p:nvPicPr>
                      <p:cNvPr id="0" name="图片 2"/>
                      <p:cNvPicPr/>
                      <p:nvPr/>
                    </p:nvPicPr>
                    <p:blipFill>
                      <a:blip r:embed="rId5"/>
                      <a:stretch>
                        <a:fillRect/>
                      </a:stretch>
                    </p:blipFill>
                    <p:spPr>
                      <a:xfrm>
                        <a:off x="1294765" y="2301240"/>
                        <a:ext cx="2485960" cy="360000"/>
                      </a:xfrm>
                      <a:prstGeom prst="rect">
                        <a:avLst/>
                      </a:prstGeom>
                      <a:noFill/>
                      <a:ln w="38100">
                        <a:noFill/>
                        <a:miter/>
                      </a:ln>
                    </p:spPr>
                  </p:pic>
                </p:oleObj>
              </mc:Fallback>
            </mc:AlternateContent>
          </a:graphicData>
        </a:graphic>
      </p:graphicFrame>
      <p:pic>
        <p:nvPicPr>
          <p:cNvPr id="21" name="图片 40"/>
          <p:cNvPicPr>
            <a:picLocks noChangeAspect="1"/>
          </p:cNvPicPr>
          <p:nvPr/>
        </p:nvPicPr>
        <p:blipFill>
          <a:blip r:embed="rId6"/>
          <a:stretch>
            <a:fillRect/>
          </a:stretch>
        </p:blipFill>
        <p:spPr>
          <a:xfrm>
            <a:off x="6505575" y="2462530"/>
            <a:ext cx="5649595" cy="2190750"/>
          </a:xfrm>
          <a:prstGeom prst="rect">
            <a:avLst/>
          </a:prstGeom>
          <a:noFill/>
          <a:ln>
            <a:noFill/>
          </a:ln>
        </p:spPr>
      </p:pic>
      <p:pic>
        <p:nvPicPr>
          <p:cNvPr id="4" name="图片 3" descr="20254900"/>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7485" y="5904865"/>
            <a:ext cx="1097280" cy="1062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027420" y="950595"/>
            <a:ext cx="6605905" cy="535241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21056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2585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闭运算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563245" y="1843405"/>
            <a:ext cx="6058535" cy="2614930"/>
          </a:xfrm>
          <a:prstGeom prst="rect">
            <a:avLst/>
          </a:prstGeom>
          <a:effectLst/>
        </p:spPr>
        <p:txBody>
          <a:bodyPr wrap="square">
            <a:spAutoFit/>
          </a:bodyPr>
          <a:lstStyle/>
          <a:p>
            <a:pPr algn="l" defTabSz="1218565">
              <a:lnSpc>
                <a:spcPct val="125000"/>
              </a:lnSpc>
              <a:defRPr/>
            </a:pP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结构元B对集合A的的</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闭运算表示为：</a:t>
            </a: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3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闭</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运算的计算步骤：</a:t>
            </a:r>
          </a:p>
          <a:p>
            <a:pPr algn="l" defTabSz="1218565">
              <a:lnSpc>
                <a:spcPct val="13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先</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膨胀</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腐蚀</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sz="2000" b="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r>
              <a:rPr 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12" name="文本框 11"/>
          <p:cNvSpPr txBox="1"/>
          <p:nvPr/>
        </p:nvSpPr>
        <p:spPr>
          <a:xfrm>
            <a:off x="8434070" y="1843405"/>
            <a:ext cx="1792605" cy="398780"/>
          </a:xfrm>
          <a:prstGeom prst="rect">
            <a:avLst/>
          </a:prstGeom>
          <a:noFill/>
          <a:ln w="9525">
            <a:noFill/>
          </a:ln>
        </p:spPr>
        <p:txBody>
          <a:bodyPr wrap="square">
            <a:spAutoFit/>
          </a:bodyPr>
          <a:lstStyle/>
          <a:p>
            <a:pPr marL="0" indent="0"/>
            <a:r>
              <a:rPr lang="zh-CN" altLang="en-US" sz="2000"/>
              <a:t>闭运算过程图</a:t>
            </a:r>
          </a:p>
        </p:txBody>
      </p:sp>
      <p:graphicFrame>
        <p:nvGraphicFramePr>
          <p:cNvPr id="2" name="对象 -2147482564"/>
          <p:cNvGraphicFramePr>
            <a:graphicFrameLocks noChangeAspect="1"/>
          </p:cNvGraphicFramePr>
          <p:nvPr/>
        </p:nvGraphicFramePr>
        <p:xfrm>
          <a:off x="1889760" y="2611120"/>
          <a:ext cx="2389655" cy="360000"/>
        </p:xfrm>
        <a:graphic>
          <a:graphicData uri="http://schemas.openxmlformats.org/presentationml/2006/ole">
            <mc:AlternateContent xmlns:mc="http://schemas.openxmlformats.org/markup-compatibility/2006">
              <mc:Choice xmlns:v="urn:schemas-microsoft-com:vml" Requires="v">
                <p:oleObj spid="_x0000_s7170" r:id="rId4" imgW="1181100" imgH="203200" progId="Equation.KSEE3">
                  <p:embed/>
                </p:oleObj>
              </mc:Choice>
              <mc:Fallback>
                <p:oleObj r:id="rId4" imgW="1181100" imgH="203200" progId="Equation.KSEE3">
                  <p:embed/>
                  <p:pic>
                    <p:nvPicPr>
                      <p:cNvPr id="0" name="图片 3075"/>
                      <p:cNvPicPr/>
                      <p:nvPr/>
                    </p:nvPicPr>
                    <p:blipFill>
                      <a:blip r:embed="rId5"/>
                      <a:stretch>
                        <a:fillRect/>
                      </a:stretch>
                    </p:blipFill>
                    <p:spPr>
                      <a:xfrm>
                        <a:off x="1889760" y="2611120"/>
                        <a:ext cx="2389655" cy="360000"/>
                      </a:xfrm>
                      <a:prstGeom prst="rect">
                        <a:avLst/>
                      </a:prstGeom>
                      <a:noFill/>
                      <a:ln w="38100">
                        <a:noFill/>
                        <a:miter/>
                      </a:ln>
                    </p:spPr>
                  </p:pic>
                </p:oleObj>
              </mc:Fallback>
            </mc:AlternateContent>
          </a:graphicData>
        </a:graphic>
      </p:graphicFrame>
      <p:pic>
        <p:nvPicPr>
          <p:cNvPr id="22" name="图片 44"/>
          <p:cNvPicPr>
            <a:picLocks noChangeAspect="1"/>
          </p:cNvPicPr>
          <p:nvPr/>
        </p:nvPicPr>
        <p:blipFill>
          <a:blip r:embed="rId6"/>
          <a:stretch>
            <a:fillRect/>
          </a:stretch>
        </p:blipFill>
        <p:spPr>
          <a:xfrm>
            <a:off x="6530340" y="2413000"/>
            <a:ext cx="5708650" cy="2656205"/>
          </a:xfrm>
          <a:prstGeom prst="rect">
            <a:avLst/>
          </a:prstGeom>
          <a:noFill/>
          <a:ln>
            <a:noFill/>
          </a:ln>
        </p:spPr>
      </p:pic>
      <p:pic>
        <p:nvPicPr>
          <p:cNvPr id="5" name="图片 4" descr="20254899"/>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23215" y="5664835"/>
            <a:ext cx="1375410" cy="1172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21" name="任意多边形 23"/>
          <p:cNvSpPr/>
          <p:nvPr/>
        </p:nvSpPr>
        <p:spPr>
          <a:xfrm>
            <a:off x="1889813" y="519129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121375" y="45713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889813" y="398584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121375" y="3400301"/>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889813" y="2814757"/>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121375" y="222921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889813" y="1643669"/>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409289" y="1861074"/>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p:cNvSpPr txBox="1"/>
          <p:nvPr/>
        </p:nvSpPr>
        <p:spPr>
          <a:xfrm>
            <a:off x="4933756" y="1717031"/>
            <a:ext cx="5341620"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形态学基础</a:t>
            </a:r>
          </a:p>
        </p:txBody>
      </p:sp>
      <p:sp>
        <p:nvSpPr>
          <p:cNvPr id="33" name="文本框 32"/>
          <p:cNvSpPr txBox="1"/>
          <p:nvPr/>
        </p:nvSpPr>
        <p:spPr>
          <a:xfrm>
            <a:off x="7207885" y="2896235"/>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二值图像的基本形态学运算</a:t>
            </a:r>
          </a:p>
        </p:txBody>
      </p:sp>
      <p:sp>
        <p:nvSpPr>
          <p:cNvPr id="34" name="文本框 33"/>
          <p:cNvSpPr txBox="1"/>
          <p:nvPr/>
        </p:nvSpPr>
        <p:spPr>
          <a:xfrm>
            <a:off x="6518716" y="4031606"/>
            <a:ext cx="5049520" cy="460375"/>
          </a:xfrm>
          <a:prstGeom prst="rect">
            <a:avLst/>
          </a:prstGeom>
          <a:noFill/>
        </p:spPr>
        <p:txBody>
          <a:bodyPr wrap="square" rtlCol="0">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灰度图像的形态学运算</a:t>
            </a:r>
          </a:p>
        </p:txBody>
      </p:sp>
      <p:sp>
        <p:nvSpPr>
          <p:cNvPr id="35" name="文本框 34"/>
          <p:cNvSpPr txBox="1"/>
          <p:nvPr/>
        </p:nvSpPr>
        <p:spPr>
          <a:xfrm>
            <a:off x="7760444" y="5288906"/>
            <a:ext cx="4089097" cy="460375"/>
          </a:xfrm>
          <a:prstGeom prst="rect">
            <a:avLst/>
          </a:prstGeom>
          <a:noFill/>
        </p:spPr>
        <p:txBody>
          <a:bodyPr wrap="square" rtlCol="0">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15——16年度优秀心理委员</a:t>
            </a:r>
          </a:p>
        </p:txBody>
      </p:sp>
      <p:grpSp>
        <p:nvGrpSpPr>
          <p:cNvPr id="36" name="组合 35"/>
          <p:cNvGrpSpPr/>
          <p:nvPr/>
        </p:nvGrpSpPr>
        <p:grpSpPr>
          <a:xfrm>
            <a:off x="4409289" y="304283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09289" y="4176888"/>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409289" y="5433085"/>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3000">
                                          <p:cBhvr additive="base">
                                            <p:cTn id="7" dur="750" fill="hold"/>
                                            <p:tgtEl>
                                              <p:spTgt spid="8"/>
                                            </p:tgtEl>
                                            <p:attrNameLst>
                                              <p:attrName>ppt_x</p:attrName>
                                            </p:attrNameLst>
                                          </p:cBhvr>
                                          <p:tavLst>
                                            <p:tav tm="0">
                                              <p:val>
                                                <p:strVal val="0-#ppt_w/2"/>
                                              </p:val>
                                            </p:tav>
                                            <p:tav tm="100000">
                                              <p:val>
                                                <p:strVal val="#ppt_x"/>
                                              </p:val>
                                            </p:tav>
                                          </p:tavLst>
                                        </p:anim>
                                        <p:anim calcmode="lin" valueType="num" p14:bounceEnd="53000">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par>
                                    <p:cTn id="55" presetID="22" presetClass="entr" presetSubtype="8" fill="hold" nodeType="withEffect">
                                      <p:stCondLst>
                                        <p:cond delay="50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250"/>
                                            <p:tgtEl>
                                              <p:spTgt spid="36"/>
                                            </p:tgtEl>
                                          </p:cBhvr>
                                        </p:animEffect>
                                      </p:childTnLst>
                                    </p:cTn>
                                  </p:par>
                                  <p:par>
                                    <p:cTn id="58" presetID="18" presetClass="entr" presetSubtype="6" fill="hold" grpId="0" nodeType="withEffect">
                                      <p:stCondLst>
                                        <p:cond delay="500"/>
                                      </p:stCondLst>
                                      <p:childTnLst>
                                        <p:set>
                                          <p:cBhvr>
                                            <p:cTn id="59" dur="1" fill="hold">
                                              <p:stCondLst>
                                                <p:cond delay="0"/>
                                              </p:stCondLst>
                                            </p:cTn>
                                            <p:tgtEl>
                                              <p:spTgt spid="33"/>
                                            </p:tgtEl>
                                            <p:attrNameLst>
                                              <p:attrName>style.visibility</p:attrName>
                                            </p:attrNameLst>
                                          </p:cBhvr>
                                          <p:to>
                                            <p:strVal val="visible"/>
                                          </p:to>
                                        </p:set>
                                        <p:animEffect transition="in" filter="strips(downRight)">
                                          <p:cBhvr>
                                            <p:cTn id="60" dur="500"/>
                                            <p:tgtEl>
                                              <p:spTgt spid="33"/>
                                            </p:tgtEl>
                                          </p:cBhvr>
                                        </p:animEffect>
                                      </p:childTnLst>
                                    </p:cTn>
                                  </p:par>
                                  <p:par>
                                    <p:cTn id="61" presetID="22" presetClass="entr" presetSubtype="8" fill="hold" nodeType="withEffect">
                                      <p:stCondLst>
                                        <p:cond delay="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18" presetClass="entr" presetSubtype="6" fill="hold" grpId="0" nodeType="withEffect">
                                      <p:stCondLst>
                                        <p:cond delay="750"/>
                                      </p:stCondLst>
                                      <p:childTnLst>
                                        <p:set>
                                          <p:cBhvr>
                                            <p:cTn id="65" dur="1" fill="hold">
                                              <p:stCondLst>
                                                <p:cond delay="0"/>
                                              </p:stCondLst>
                                            </p:cTn>
                                            <p:tgtEl>
                                              <p:spTgt spid="34"/>
                                            </p:tgtEl>
                                            <p:attrNameLst>
                                              <p:attrName>style.visibility</p:attrName>
                                            </p:attrNameLst>
                                          </p:cBhvr>
                                          <p:to>
                                            <p:strVal val="visible"/>
                                          </p:to>
                                        </p:set>
                                        <p:animEffect transition="in" filter="strips(downRight)">
                                          <p:cBhvr>
                                            <p:cTn id="66" dur="500"/>
                                            <p:tgtEl>
                                              <p:spTgt spid="34"/>
                                            </p:tgtEl>
                                          </p:cBhvr>
                                        </p:animEffect>
                                      </p:childTnLst>
                                    </p:cTn>
                                  </p:par>
                                  <p:par>
                                    <p:cTn id="67" presetID="22" presetClass="entr" presetSubtype="8" fill="hold" nodeType="withEffect">
                                      <p:stCondLst>
                                        <p:cond delay="100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250"/>
                                            <p:tgtEl>
                                              <p:spTgt spid="42"/>
                                            </p:tgtEl>
                                          </p:cBhvr>
                                        </p:animEffect>
                                      </p:childTnLst>
                                    </p:cTn>
                                  </p:par>
                                  <p:par>
                                    <p:cTn id="70" presetID="18" presetClass="entr" presetSubtype="6" fill="hold" grpId="0" nodeType="withEffect">
                                      <p:stCondLst>
                                        <p:cond delay="1000"/>
                                      </p:stCondLst>
                                      <p:childTnLst>
                                        <p:set>
                                          <p:cBhvr>
                                            <p:cTn id="71" dur="1" fill="hold">
                                              <p:stCondLst>
                                                <p:cond delay="0"/>
                                              </p:stCondLst>
                                            </p:cTn>
                                            <p:tgtEl>
                                              <p:spTgt spid="35"/>
                                            </p:tgtEl>
                                            <p:attrNameLst>
                                              <p:attrName>style.visibility</p:attrName>
                                            </p:attrNameLst>
                                          </p:cBhvr>
                                          <p:to>
                                            <p:strVal val="visible"/>
                                          </p:to>
                                        </p:set>
                                        <p:animEffect transition="in" filter="strips(downRight)">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par>
                                    <p:cTn id="55" presetID="22" presetClass="entr" presetSubtype="8" fill="hold" nodeType="withEffect">
                                      <p:stCondLst>
                                        <p:cond delay="50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250"/>
                                            <p:tgtEl>
                                              <p:spTgt spid="36"/>
                                            </p:tgtEl>
                                          </p:cBhvr>
                                        </p:animEffect>
                                      </p:childTnLst>
                                    </p:cTn>
                                  </p:par>
                                  <p:par>
                                    <p:cTn id="58" presetID="18" presetClass="entr" presetSubtype="6" fill="hold" grpId="0" nodeType="withEffect">
                                      <p:stCondLst>
                                        <p:cond delay="500"/>
                                      </p:stCondLst>
                                      <p:childTnLst>
                                        <p:set>
                                          <p:cBhvr>
                                            <p:cTn id="59" dur="1" fill="hold">
                                              <p:stCondLst>
                                                <p:cond delay="0"/>
                                              </p:stCondLst>
                                            </p:cTn>
                                            <p:tgtEl>
                                              <p:spTgt spid="33"/>
                                            </p:tgtEl>
                                            <p:attrNameLst>
                                              <p:attrName>style.visibility</p:attrName>
                                            </p:attrNameLst>
                                          </p:cBhvr>
                                          <p:to>
                                            <p:strVal val="visible"/>
                                          </p:to>
                                        </p:set>
                                        <p:animEffect transition="in" filter="strips(downRight)">
                                          <p:cBhvr>
                                            <p:cTn id="60" dur="500"/>
                                            <p:tgtEl>
                                              <p:spTgt spid="33"/>
                                            </p:tgtEl>
                                          </p:cBhvr>
                                        </p:animEffect>
                                      </p:childTnLst>
                                    </p:cTn>
                                  </p:par>
                                  <p:par>
                                    <p:cTn id="61" presetID="22" presetClass="entr" presetSubtype="8" fill="hold" nodeType="withEffect">
                                      <p:stCondLst>
                                        <p:cond delay="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18" presetClass="entr" presetSubtype="6" fill="hold" grpId="0" nodeType="withEffect">
                                      <p:stCondLst>
                                        <p:cond delay="750"/>
                                      </p:stCondLst>
                                      <p:childTnLst>
                                        <p:set>
                                          <p:cBhvr>
                                            <p:cTn id="65" dur="1" fill="hold">
                                              <p:stCondLst>
                                                <p:cond delay="0"/>
                                              </p:stCondLst>
                                            </p:cTn>
                                            <p:tgtEl>
                                              <p:spTgt spid="34"/>
                                            </p:tgtEl>
                                            <p:attrNameLst>
                                              <p:attrName>style.visibility</p:attrName>
                                            </p:attrNameLst>
                                          </p:cBhvr>
                                          <p:to>
                                            <p:strVal val="visible"/>
                                          </p:to>
                                        </p:set>
                                        <p:animEffect transition="in" filter="strips(downRight)">
                                          <p:cBhvr>
                                            <p:cTn id="66" dur="500"/>
                                            <p:tgtEl>
                                              <p:spTgt spid="34"/>
                                            </p:tgtEl>
                                          </p:cBhvr>
                                        </p:animEffect>
                                      </p:childTnLst>
                                    </p:cTn>
                                  </p:par>
                                  <p:par>
                                    <p:cTn id="67" presetID="22" presetClass="entr" presetSubtype="8" fill="hold" nodeType="withEffect">
                                      <p:stCondLst>
                                        <p:cond delay="100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250"/>
                                            <p:tgtEl>
                                              <p:spTgt spid="42"/>
                                            </p:tgtEl>
                                          </p:cBhvr>
                                        </p:animEffect>
                                      </p:childTnLst>
                                    </p:cTn>
                                  </p:par>
                                  <p:par>
                                    <p:cTn id="70" presetID="18" presetClass="entr" presetSubtype="6" fill="hold" grpId="0" nodeType="withEffect">
                                      <p:stCondLst>
                                        <p:cond delay="1000"/>
                                      </p:stCondLst>
                                      <p:childTnLst>
                                        <p:set>
                                          <p:cBhvr>
                                            <p:cTn id="71" dur="1" fill="hold">
                                              <p:stCondLst>
                                                <p:cond delay="0"/>
                                              </p:stCondLst>
                                            </p:cTn>
                                            <p:tgtEl>
                                              <p:spTgt spid="35"/>
                                            </p:tgtEl>
                                            <p:attrNameLst>
                                              <p:attrName>style.visibility</p:attrName>
                                            </p:attrNameLst>
                                          </p:cBhvr>
                                          <p:to>
                                            <p:strVal val="visible"/>
                                          </p:to>
                                        </p:set>
                                        <p:animEffect transition="in" filter="strips(downRight)">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3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5726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87096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Halcon中的开、闭运算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798830" y="1389380"/>
            <a:ext cx="8199120" cy="5323205"/>
          </a:xfrm>
          <a:prstGeom prst="rect">
            <a:avLst/>
          </a:prstGeom>
          <a:noFill/>
        </p:spPr>
        <p:txBody>
          <a:bodyPr wrap="square" rtlCol="0">
            <a:spAutoFit/>
          </a:bodyPr>
          <a:lstStyle/>
          <a:p>
            <a:pPr marL="457200" indent="-457200" eaLnBrk="1" latinLnBrk="0" hangingPunct="1">
              <a:lnSpc>
                <a:spcPct val="250000"/>
              </a:lnSpc>
              <a:buFont typeface="Wingdings" panose="05000000000000000000" charset="0"/>
              <a:buChar char=""/>
            </a:pPr>
            <a:r>
              <a:rPr lang="zh-CN" altLang="en-US" sz="2000" dirty="0">
                <a:latin typeface="+mn-ea"/>
                <a:ea typeface="+mn-ea"/>
              </a:rPr>
              <a:t>使用生成的结构元素对区域进行开运算操作如下：</a:t>
            </a:r>
          </a:p>
          <a:p>
            <a:pPr marL="0" indent="0" algn="ctr" eaLnBrk="1" latinLnBrk="0" hangingPunct="1">
              <a:lnSpc>
                <a:spcPct val="250000"/>
              </a:lnSpc>
              <a:buFont typeface="Wingdings" panose="05000000000000000000" charset="0"/>
              <a:buNone/>
            </a:pPr>
            <a:r>
              <a:rPr lang="zh-CN" altLang="en-US" sz="2000" dirty="0"/>
              <a:t>opening(Region, StructElement : RegionOpening : : )</a:t>
            </a:r>
          </a:p>
          <a:p>
            <a:pPr marL="457200" indent="-457200" eaLnBrk="1" latinLnBrk="0" hangingPunct="1">
              <a:lnSpc>
                <a:spcPct val="250000"/>
              </a:lnSpc>
              <a:buClrTx/>
              <a:buSzTx/>
              <a:buFont typeface="Wingdings" panose="05000000000000000000" charset="0"/>
              <a:buChar char=""/>
            </a:pPr>
            <a:r>
              <a:rPr lang="zh-CN" altLang="en-US" sz="2000" dirty="0">
                <a:latin typeface="+mn-ea"/>
                <a:ea typeface="+mn-ea"/>
              </a:rPr>
              <a:t>用圆形结构元素对区域进行开运算操作如下：</a:t>
            </a:r>
          </a:p>
          <a:p>
            <a:pPr marL="0" indent="0" algn="ctr" eaLnBrk="1" latinLnBrk="0" hangingPunct="1">
              <a:lnSpc>
                <a:spcPct val="250000"/>
              </a:lnSpc>
              <a:buFont typeface="Wingdings" panose="05000000000000000000" charset="0"/>
              <a:buNone/>
            </a:pPr>
            <a:r>
              <a:rPr lang="zh-CN" altLang="en-US" sz="2000" dirty="0"/>
              <a:t>opening_circle(Region : RegionOpening : Radius : )</a:t>
            </a:r>
          </a:p>
          <a:p>
            <a:pPr marL="457200" indent="-457200" eaLnBrk="1" latinLnBrk="0" hangingPunct="1">
              <a:lnSpc>
                <a:spcPct val="250000"/>
              </a:lnSpc>
              <a:buFont typeface="Wingdings" panose="05000000000000000000" charset="0"/>
              <a:buChar char=""/>
            </a:pPr>
            <a:r>
              <a:rPr lang="zh-CN" altLang="en-US" sz="2000" dirty="0">
                <a:latin typeface="+mn-ea"/>
                <a:ea typeface="+mn-ea"/>
              </a:rPr>
              <a:t>使用矩形结构元素对区域进行开运算操作如下：</a:t>
            </a:r>
          </a:p>
          <a:p>
            <a:pPr marL="0" indent="0" eaLnBrk="1" latinLnBrk="0" hangingPunct="1">
              <a:lnSpc>
                <a:spcPct val="250000"/>
              </a:lnSpc>
              <a:buFont typeface="Wingdings" panose="05000000000000000000" charset="0"/>
              <a:buNone/>
            </a:pPr>
            <a:r>
              <a:rPr lang="zh-CN" altLang="en-US" sz="2000" dirty="0"/>
              <a:t>opening_rectangle1(Region : RegionOpening : Width, Height : )</a:t>
            </a:r>
          </a:p>
          <a:p>
            <a:pPr marL="457200" indent="-457200" eaLnBrk="1" latinLnBrk="0" hangingPunct="1">
              <a:lnSpc>
                <a:spcPct val="200000"/>
              </a:lnSpc>
              <a:buFont typeface="Wingdings" panose="05000000000000000000" charset="0"/>
              <a:buChar char=""/>
            </a:pPr>
            <a:endParaRPr lang="zh-CN" altLang="en-US" sz="2000" dirty="0"/>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745220" y="1299845"/>
            <a:ext cx="33020" cy="5003165"/>
          </a:xfrm>
          <a:prstGeom prst="line">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7" name="文本框 6"/>
          <p:cNvSpPr txBox="1"/>
          <p:nvPr/>
        </p:nvSpPr>
        <p:spPr>
          <a:xfrm>
            <a:off x="8778240" y="1389380"/>
            <a:ext cx="3480435" cy="2122805"/>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a:t>
            </a:r>
            <a:r>
              <a:rPr sz="2000" b="0">
                <a:solidFill>
                  <a:srgbClr val="000000"/>
                </a:solidFill>
                <a:latin typeface="华文楷体" panose="02010600040101010101" charset="-122"/>
                <a:ea typeface="华文楷体" panose="02010600040101010101" charset="-122"/>
                <a:cs typeface="华文楷体" panose="02010600040101010101" charset="-122"/>
              </a:rPr>
              <a:t>要进行开运算操作的区域StructElement：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生成的结构元素</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sz="2000" b="0">
                <a:solidFill>
                  <a:srgbClr val="000000"/>
                </a:solidFill>
                <a:latin typeface="华文楷体" panose="02010600040101010101" charset="-122"/>
                <a:ea typeface="华文楷体" panose="02010600040101010101" charset="-122"/>
                <a:cs typeface="华文楷体" panose="02010600040101010101" charset="-122"/>
              </a:rPr>
              <a:t>RegionOpening：</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开运算后获得的区域</a:t>
            </a:r>
          </a:p>
        </p:txBody>
      </p:sp>
      <p:sp>
        <p:nvSpPr>
          <p:cNvPr id="9" name="文本框 8"/>
          <p:cNvSpPr txBox="1"/>
          <p:nvPr/>
        </p:nvSpPr>
        <p:spPr>
          <a:xfrm>
            <a:off x="8778240" y="3636645"/>
            <a:ext cx="3480435" cy="768350"/>
          </a:xfrm>
          <a:prstGeom prst="rect">
            <a:avLst/>
          </a:prstGeom>
          <a:noFill/>
          <a:ln w="9525">
            <a:noFill/>
          </a:ln>
        </p:spPr>
        <p:txBody>
          <a:bodyPr wrap="square">
            <a:spAutoFit/>
          </a:bodyPr>
          <a:lstStyle/>
          <a:p>
            <a:pPr marL="0" indent="0" eaLnBrk="1" latinLnBrk="0" hangingPunct="1">
              <a:lnSpc>
                <a:spcPct val="110000"/>
              </a:lnSpc>
            </a:pPr>
            <a:r>
              <a:rPr sz="2000" b="0">
                <a:solidFill>
                  <a:srgbClr val="000000"/>
                </a:solidFill>
                <a:latin typeface="华文楷体" panose="02010600040101010101" charset="-122"/>
                <a:ea typeface="华文楷体" panose="02010600040101010101" charset="-122"/>
                <a:cs typeface="华文楷体" panose="02010600040101010101" charset="-122"/>
              </a:rPr>
              <a:t>Radius：</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圆形结构元素的半径</a:t>
            </a:r>
          </a:p>
        </p:txBody>
      </p:sp>
      <p:sp>
        <p:nvSpPr>
          <p:cNvPr id="10" name="文本框 9"/>
          <p:cNvSpPr txBox="1"/>
          <p:nvPr/>
        </p:nvSpPr>
        <p:spPr>
          <a:xfrm>
            <a:off x="8820785" y="4994275"/>
            <a:ext cx="3513455" cy="706755"/>
          </a:xfrm>
          <a:prstGeom prst="rect">
            <a:avLst/>
          </a:prstGeom>
          <a:noFill/>
          <a:ln w="9525">
            <a:noFill/>
          </a:ln>
        </p:spPr>
        <p:txBody>
          <a:bodyPr wrap="square">
            <a:spAutoFit/>
          </a:bodyPr>
          <a:lstStyle/>
          <a:p>
            <a:pPr marL="0" indent="0" eaLnBrk="1" latinLnBrk="0" hangingPunct="1"/>
            <a:r>
              <a:rPr sz="2000" b="0">
                <a:solidFill>
                  <a:srgbClr val="000000"/>
                </a:solidFill>
                <a:latin typeface="华文楷体" panose="02010600040101010101" charset="-122"/>
                <a:ea typeface="华文楷体" panose="02010600040101010101" charset="-122"/>
                <a:cs typeface="华文楷体" panose="02010600040101010101" charset="-122"/>
              </a:rPr>
              <a:t>Width. Height：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矩形结构元素的宽和高</a:t>
            </a:r>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5726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87096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Halcon中的开、闭运算</a:t>
            </a:r>
          </a:p>
        </p:txBody>
      </p:sp>
      <p:sp>
        <p:nvSpPr>
          <p:cNvPr id="5" name="文本框 4"/>
          <p:cNvSpPr txBox="1"/>
          <p:nvPr/>
        </p:nvSpPr>
        <p:spPr>
          <a:xfrm>
            <a:off x="798830" y="1389380"/>
            <a:ext cx="8199120" cy="4707890"/>
          </a:xfrm>
          <a:prstGeom prst="rect">
            <a:avLst/>
          </a:prstGeom>
          <a:noFill/>
        </p:spPr>
        <p:txBody>
          <a:bodyPr wrap="square" rtlCol="0">
            <a:spAutoFit/>
          </a:bodyPr>
          <a:lstStyle/>
          <a:p>
            <a:pPr marL="457200" indent="-457200" eaLnBrk="1" latinLnBrk="0" hangingPunct="1">
              <a:lnSpc>
                <a:spcPct val="250000"/>
              </a:lnSpc>
              <a:buFont typeface="Wingdings" panose="05000000000000000000" charset="0"/>
              <a:buChar char=""/>
            </a:pPr>
            <a:r>
              <a:rPr lang="zh-CN" altLang="en-US" sz="2000" dirty="0">
                <a:latin typeface="+mn-ea"/>
                <a:ea typeface="+mn-ea"/>
              </a:rPr>
              <a:t>使用生成的结构元素对区域进行闭运算操作如下：    </a:t>
            </a:r>
            <a:r>
              <a:rPr lang="zh-CN" altLang="en-US" sz="2000" dirty="0"/>
              <a:t>closing(Region, StructElement : RegionClosing : : )</a:t>
            </a:r>
          </a:p>
          <a:p>
            <a:pPr marL="457200" indent="-457200" eaLnBrk="1" latinLnBrk="0" hangingPunct="1">
              <a:lnSpc>
                <a:spcPct val="250000"/>
              </a:lnSpc>
              <a:buClrTx/>
              <a:buSzTx/>
              <a:buFont typeface="Wingdings" panose="05000000000000000000" charset="0"/>
              <a:buChar char=""/>
            </a:pPr>
            <a:r>
              <a:rPr lang="zh-CN" altLang="en-US" sz="2000" dirty="0">
                <a:latin typeface="+mn-ea"/>
                <a:ea typeface="+mn-ea"/>
              </a:rPr>
              <a:t>使用圆形结构元素对图像进行闭运算操作如下：  </a:t>
            </a:r>
            <a:r>
              <a:rPr lang="zh-CN" altLang="en-US" sz="2000" dirty="0"/>
              <a:t>closing_circle(Region : RegionClosing : Radius : )</a:t>
            </a:r>
          </a:p>
          <a:p>
            <a:pPr marL="457200" indent="-457200" eaLnBrk="1" latinLnBrk="0" hangingPunct="1">
              <a:lnSpc>
                <a:spcPct val="250000"/>
              </a:lnSpc>
              <a:buFont typeface="Wingdings" panose="05000000000000000000" charset="0"/>
              <a:buChar char=""/>
            </a:pPr>
            <a:r>
              <a:rPr lang="zh-CN" altLang="en-US" sz="2000" dirty="0">
                <a:latin typeface="+mn-ea"/>
                <a:ea typeface="+mn-ea"/>
              </a:rPr>
              <a:t>使用矩形结构元素对区域进行闭运算操作如下：</a:t>
            </a:r>
          </a:p>
          <a:p>
            <a:pPr marL="0" indent="0" eaLnBrk="1" latinLnBrk="0" hangingPunct="1">
              <a:lnSpc>
                <a:spcPct val="250000"/>
              </a:lnSpc>
              <a:buFont typeface="Wingdings" panose="05000000000000000000" charset="0"/>
              <a:buNone/>
            </a:pPr>
            <a:r>
              <a:rPr lang="zh-CN" altLang="en-US" sz="2000" dirty="0"/>
              <a:t>closing_rectangle1(Region : RegionClosing : Width, Height : )</a:t>
            </a:r>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745220" y="1299845"/>
            <a:ext cx="33020" cy="5003165"/>
          </a:xfrm>
          <a:prstGeom prst="line">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 name="文本框 1"/>
          <p:cNvSpPr txBox="1"/>
          <p:nvPr/>
        </p:nvSpPr>
        <p:spPr>
          <a:xfrm>
            <a:off x="8778240" y="1389380"/>
            <a:ext cx="3480435" cy="2122805"/>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a:t>
            </a:r>
            <a:r>
              <a:rPr sz="2000" b="0">
                <a:solidFill>
                  <a:srgbClr val="000000"/>
                </a:solidFill>
                <a:latin typeface="华文楷体" panose="02010600040101010101" charset="-122"/>
                <a:ea typeface="华文楷体" panose="02010600040101010101" charset="-122"/>
                <a:cs typeface="华文楷体" panose="02010600040101010101" charset="-122"/>
              </a:rPr>
              <a:t>要进行</a:t>
            </a:r>
            <a:r>
              <a:rPr lang="zh-CN" sz="2000" b="0">
                <a:solidFill>
                  <a:srgbClr val="000000"/>
                </a:solidFill>
                <a:latin typeface="华文楷体" panose="02010600040101010101" charset="-122"/>
                <a:ea typeface="华文楷体" panose="02010600040101010101" charset="-122"/>
                <a:cs typeface="华文楷体" panose="02010600040101010101" charset="-122"/>
              </a:rPr>
              <a:t>闭</a:t>
            </a:r>
            <a:r>
              <a:rPr sz="2000" b="0">
                <a:solidFill>
                  <a:srgbClr val="000000"/>
                </a:solidFill>
                <a:latin typeface="华文楷体" panose="02010600040101010101" charset="-122"/>
                <a:ea typeface="华文楷体" panose="02010600040101010101" charset="-122"/>
                <a:cs typeface="华文楷体" panose="02010600040101010101" charset="-122"/>
              </a:rPr>
              <a:t>运算操作的区域StructElement：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生成的结构元素</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sz="2000" b="0">
                <a:solidFill>
                  <a:srgbClr val="000000"/>
                </a:solidFill>
                <a:latin typeface="华文楷体" panose="02010600040101010101" charset="-122"/>
                <a:ea typeface="华文楷体" panose="02010600040101010101" charset="-122"/>
                <a:cs typeface="华文楷体" panose="02010600040101010101" charset="-122"/>
              </a:rPr>
              <a:t>RegionOpening：</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闭运算后获得的区域</a:t>
            </a:r>
          </a:p>
        </p:txBody>
      </p:sp>
      <p:sp>
        <p:nvSpPr>
          <p:cNvPr id="3" name="文本框 2"/>
          <p:cNvSpPr txBox="1"/>
          <p:nvPr/>
        </p:nvSpPr>
        <p:spPr>
          <a:xfrm>
            <a:off x="8778240" y="3636645"/>
            <a:ext cx="3480435" cy="768350"/>
          </a:xfrm>
          <a:prstGeom prst="rect">
            <a:avLst/>
          </a:prstGeom>
          <a:noFill/>
          <a:ln w="9525">
            <a:noFill/>
          </a:ln>
        </p:spPr>
        <p:txBody>
          <a:bodyPr wrap="square">
            <a:spAutoFit/>
          </a:bodyPr>
          <a:lstStyle/>
          <a:p>
            <a:pPr marL="0" indent="0" eaLnBrk="1" latinLnBrk="0" hangingPunct="1">
              <a:lnSpc>
                <a:spcPct val="110000"/>
              </a:lnSpc>
            </a:pPr>
            <a:r>
              <a:rPr sz="2000" b="0">
                <a:solidFill>
                  <a:srgbClr val="000000"/>
                </a:solidFill>
                <a:latin typeface="华文楷体" panose="02010600040101010101" charset="-122"/>
                <a:ea typeface="华文楷体" panose="02010600040101010101" charset="-122"/>
                <a:cs typeface="华文楷体" panose="02010600040101010101" charset="-122"/>
              </a:rPr>
              <a:t>Radius：</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圆形结构元素的半径</a:t>
            </a:r>
          </a:p>
        </p:txBody>
      </p:sp>
      <p:sp>
        <p:nvSpPr>
          <p:cNvPr id="4" name="文本框 3"/>
          <p:cNvSpPr txBox="1"/>
          <p:nvPr/>
        </p:nvSpPr>
        <p:spPr>
          <a:xfrm>
            <a:off x="8820785" y="4994275"/>
            <a:ext cx="3513455" cy="706755"/>
          </a:xfrm>
          <a:prstGeom prst="rect">
            <a:avLst/>
          </a:prstGeom>
          <a:noFill/>
          <a:ln w="9525">
            <a:noFill/>
          </a:ln>
        </p:spPr>
        <p:txBody>
          <a:bodyPr wrap="square">
            <a:spAutoFit/>
          </a:bodyPr>
          <a:lstStyle/>
          <a:p>
            <a:pPr marL="0" indent="0" eaLnBrk="1" latinLnBrk="0" hangingPunct="1"/>
            <a:r>
              <a:rPr sz="2000" b="0">
                <a:solidFill>
                  <a:srgbClr val="000000"/>
                </a:solidFill>
                <a:latin typeface="华文楷体" panose="02010600040101010101" charset="-122"/>
                <a:ea typeface="华文楷体" panose="02010600040101010101" charset="-122"/>
                <a:cs typeface="华文楷体" panose="02010600040101010101" charset="-122"/>
              </a:rPr>
              <a:t>Width. Height：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矩形结构元素的宽和高</a:t>
            </a:r>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383442"/>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1795780" y="4723765"/>
            <a:ext cx="9160510" cy="179959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10610" y="1383936"/>
            <a:ext cx="6364832" cy="3587115"/>
            <a:chOff x="7566045" y="1866536"/>
            <a:chExt cx="6364832" cy="3587115"/>
          </a:xfrm>
        </p:grpSpPr>
        <p:sp>
          <p:nvSpPr>
            <p:cNvPr id="11" name="矩形 10"/>
            <p:cNvSpPr/>
            <p:nvPr/>
          </p:nvSpPr>
          <p:spPr>
            <a:xfrm>
              <a:off x="7566045" y="2392316"/>
              <a:ext cx="5891530" cy="306133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read_image (Image, 'D:/Image 开运算.png')</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rgb1_to_gray (Image, GrayImage)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get_image_size (GrayImage, Width, Height)</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dev_open_window (0, 0, Width / 2, Height / 2, 'black', WindowID)</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dev_display (GrayImage)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threshold (GrayImage, Regions1, 25, 189)</a:t>
              </a:r>
            </a:p>
            <a:p>
              <a:pPr algn="l" defTabSz="1218565">
                <a:lnSpc>
                  <a:spcPct val="150000"/>
                </a:lnSpc>
                <a:defRPr/>
              </a:pPr>
              <a:endParaRPr sz="1600"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0618509" y="1866536"/>
              <a:ext cx="3312368" cy="645160"/>
            </a:xfrm>
            <a:prstGeom prst="rect">
              <a:avLst/>
            </a:prstGeom>
            <a:noFill/>
          </p:spPr>
          <p:txBody>
            <a:bodyPr wrap="square" rtlCol="0">
              <a:spAutoFit/>
            </a:bodyPr>
            <a:lstStyle/>
            <a:p>
              <a:pPr algn="ctr"/>
              <a:r>
                <a:rPr lang="zh-CN" altLang="en-US" sz="3600" b="1" spc="300" dirty="0">
                  <a:solidFill>
                    <a:schemeClr val="bg1"/>
                  </a:solidFill>
                  <a:latin typeface="微软雅黑" panose="020B0503020204020204" pitchFamily="34" charset="-122"/>
                  <a:ea typeface="微软雅黑" panose="020B0503020204020204" pitchFamily="34" charset="-122"/>
                </a:rPr>
                <a:t>例题</a:t>
              </a:r>
            </a:p>
          </p:txBody>
        </p:sp>
        <p:sp>
          <p:nvSpPr>
            <p:cNvPr id="4" name="等腰三角形 3"/>
            <p:cNvSpPr/>
            <p:nvPr/>
          </p:nvSpPr>
          <p:spPr>
            <a:xfrm rot="10800000">
              <a:off x="12166681" y="2511607"/>
              <a:ext cx="216024" cy="186228"/>
            </a:xfrm>
            <a:prstGeom prst="triangl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21945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12585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开运算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6802140" y="1585231"/>
            <a:ext cx="5891530" cy="306133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opening_circle (Regions1, RegionOpening,11)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opening_rectangle1 (Regions1, RegionOpening1,11, 11)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gen_ellipse (Ellipse, 200, 200, 0, 11, 13)</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opening (Regions1, Ellipse, RegionOpening2)</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(RegionOpening)</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(RegionOpening1)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(RegionOpening2)</a:t>
            </a:r>
          </a:p>
        </p:txBody>
      </p:sp>
      <p:pic>
        <p:nvPicPr>
          <p:cNvPr id="44" name="图片 74"/>
          <p:cNvPicPr>
            <a:picLocks noChangeAspect="1"/>
          </p:cNvPicPr>
          <p:nvPr/>
        </p:nvPicPr>
        <p:blipFill>
          <a:blip r:embed="rId3"/>
          <a:stretch>
            <a:fillRect/>
          </a:stretch>
        </p:blipFill>
        <p:spPr>
          <a:xfrm>
            <a:off x="2326640" y="4970780"/>
            <a:ext cx="1026160" cy="1029970"/>
          </a:xfrm>
          <a:prstGeom prst="rect">
            <a:avLst/>
          </a:prstGeom>
          <a:noFill/>
          <a:ln>
            <a:noFill/>
          </a:ln>
        </p:spPr>
      </p:pic>
      <p:pic>
        <p:nvPicPr>
          <p:cNvPr id="45" name="图片 75"/>
          <p:cNvPicPr>
            <a:picLocks noChangeAspect="1"/>
          </p:cNvPicPr>
          <p:nvPr/>
        </p:nvPicPr>
        <p:blipFill>
          <a:blip r:embed="rId4"/>
          <a:stretch>
            <a:fillRect/>
          </a:stretch>
        </p:blipFill>
        <p:spPr>
          <a:xfrm>
            <a:off x="3963035" y="4970780"/>
            <a:ext cx="1026160" cy="1029970"/>
          </a:xfrm>
          <a:prstGeom prst="rect">
            <a:avLst/>
          </a:prstGeom>
          <a:noFill/>
          <a:ln>
            <a:noFill/>
          </a:ln>
        </p:spPr>
      </p:pic>
      <p:pic>
        <p:nvPicPr>
          <p:cNvPr id="46" name="图片 76"/>
          <p:cNvPicPr>
            <a:picLocks noChangeAspect="1"/>
          </p:cNvPicPr>
          <p:nvPr/>
        </p:nvPicPr>
        <p:blipFill>
          <a:blip r:embed="rId5"/>
          <a:stretch>
            <a:fillRect/>
          </a:stretch>
        </p:blipFill>
        <p:spPr>
          <a:xfrm>
            <a:off x="5727065" y="4970780"/>
            <a:ext cx="1026160" cy="1029970"/>
          </a:xfrm>
          <a:prstGeom prst="rect">
            <a:avLst/>
          </a:prstGeom>
          <a:noFill/>
          <a:ln>
            <a:noFill/>
          </a:ln>
        </p:spPr>
      </p:pic>
      <p:pic>
        <p:nvPicPr>
          <p:cNvPr id="47" name="图片 77"/>
          <p:cNvPicPr>
            <a:picLocks noChangeAspect="1"/>
          </p:cNvPicPr>
          <p:nvPr/>
        </p:nvPicPr>
        <p:blipFill>
          <a:blip r:embed="rId6"/>
          <a:stretch>
            <a:fillRect/>
          </a:stretch>
        </p:blipFill>
        <p:spPr>
          <a:xfrm>
            <a:off x="7538085" y="4970780"/>
            <a:ext cx="1026160" cy="1029970"/>
          </a:xfrm>
          <a:prstGeom prst="rect">
            <a:avLst/>
          </a:prstGeom>
          <a:noFill/>
          <a:ln>
            <a:noFill/>
          </a:ln>
        </p:spPr>
      </p:pic>
      <p:pic>
        <p:nvPicPr>
          <p:cNvPr id="48" name="图片 78"/>
          <p:cNvPicPr>
            <a:picLocks noChangeAspect="1"/>
          </p:cNvPicPr>
          <p:nvPr/>
        </p:nvPicPr>
        <p:blipFill>
          <a:blip r:embed="rId7"/>
          <a:stretch>
            <a:fillRect/>
          </a:stretch>
        </p:blipFill>
        <p:spPr>
          <a:xfrm>
            <a:off x="9411970" y="4970780"/>
            <a:ext cx="1026160" cy="1029970"/>
          </a:xfrm>
          <a:prstGeom prst="rect">
            <a:avLst/>
          </a:prstGeom>
          <a:noFill/>
          <a:ln>
            <a:noFill/>
          </a:ln>
        </p:spPr>
      </p:pic>
      <p:sp>
        <p:nvSpPr>
          <p:cNvPr id="7" name="文本框 6"/>
          <p:cNvSpPr txBox="1"/>
          <p:nvPr/>
        </p:nvSpPr>
        <p:spPr>
          <a:xfrm>
            <a:off x="2171065" y="6085205"/>
            <a:ext cx="9149715" cy="337185"/>
          </a:xfrm>
          <a:prstGeom prst="rect">
            <a:avLst/>
          </a:prstGeom>
          <a:noFill/>
        </p:spPr>
        <p:txBody>
          <a:bodyPr wrap="square" rtlCol="0">
            <a:spAutoFit/>
          </a:bodyPr>
          <a:lstStyle/>
          <a:p>
            <a:r>
              <a:rPr lang="zh-CN" altLang="en-US" sz="1600">
                <a:solidFill>
                  <a:schemeClr val="bg1"/>
                </a:solidFill>
                <a:latin typeface="华文楷体" panose="02010600040101010101" charset="-122"/>
                <a:ea typeface="华文楷体" panose="02010600040101010101" charset="-122"/>
                <a:cs typeface="华文楷体" panose="02010600040101010101" charset="-122"/>
              </a:rPr>
              <a:t>（a）原图         （b）二值化图像  （c）圆形结构开运算（d）矩形结构开运算（f）生成结构开运算</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383442"/>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1795780" y="4723765"/>
            <a:ext cx="9160510" cy="179959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10610" y="1383936"/>
            <a:ext cx="6364832" cy="3217545"/>
            <a:chOff x="7566045" y="1866536"/>
            <a:chExt cx="6364832" cy="3217545"/>
          </a:xfrm>
        </p:grpSpPr>
        <p:sp>
          <p:nvSpPr>
            <p:cNvPr id="11" name="矩形 10"/>
            <p:cNvSpPr/>
            <p:nvPr/>
          </p:nvSpPr>
          <p:spPr>
            <a:xfrm>
              <a:off x="7566045" y="2392316"/>
              <a:ext cx="5891530" cy="269176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read_image (Image, 'D:/Image 闭运算.png')</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rgb1_to_gray (Image, GrayImage)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get_image_size (GrayImage, Width, Height)</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dev_open_window (0, 0, Width / 2, Height / 2, 'black', WindowID)</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(GrayImage)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threshold (GrayImage, Regions1, 25, 189)</a:t>
              </a:r>
            </a:p>
          </p:txBody>
        </p:sp>
        <p:sp>
          <p:nvSpPr>
            <p:cNvPr id="3" name="文本框 2"/>
            <p:cNvSpPr txBox="1"/>
            <p:nvPr/>
          </p:nvSpPr>
          <p:spPr>
            <a:xfrm>
              <a:off x="10618509" y="1866536"/>
              <a:ext cx="3312368" cy="645160"/>
            </a:xfrm>
            <a:prstGeom prst="rect">
              <a:avLst/>
            </a:prstGeom>
            <a:noFill/>
          </p:spPr>
          <p:txBody>
            <a:bodyPr wrap="square" rtlCol="0">
              <a:spAutoFit/>
            </a:bodyPr>
            <a:lstStyle/>
            <a:p>
              <a:pPr algn="ctr"/>
              <a:r>
                <a:rPr lang="zh-CN" altLang="en-US" sz="3600" b="1" spc="300" dirty="0">
                  <a:solidFill>
                    <a:schemeClr val="bg1"/>
                  </a:solidFill>
                  <a:latin typeface="微软雅黑" panose="020B0503020204020204" pitchFamily="34" charset="-122"/>
                  <a:ea typeface="微软雅黑" panose="020B0503020204020204" pitchFamily="34" charset="-122"/>
                </a:rPr>
                <a:t>例题</a:t>
              </a:r>
            </a:p>
          </p:txBody>
        </p:sp>
        <p:sp>
          <p:nvSpPr>
            <p:cNvPr id="4" name="等腰三角形 3"/>
            <p:cNvSpPr/>
            <p:nvPr/>
          </p:nvSpPr>
          <p:spPr>
            <a:xfrm rot="10800000">
              <a:off x="12166681" y="2511607"/>
              <a:ext cx="216024" cy="186228"/>
            </a:xfrm>
            <a:prstGeom prst="triangl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21945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12585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闭运算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6802140" y="1585231"/>
            <a:ext cx="5891530" cy="306133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closing_circle (Regions1, RegionClosing, 7)</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closing_rectangle1 (Regions1, RegionClosing1, 9, 9)</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gen_ellipse (Ellipse, 200, 200, 0, 5, 7)</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closing (Regions1, Ellipse, RegionClosing2)</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(RegionClosing)</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(RegionClosing1)</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(RegionClosing2)</a:t>
            </a:r>
          </a:p>
        </p:txBody>
      </p:sp>
      <p:sp>
        <p:nvSpPr>
          <p:cNvPr id="7" name="文本框 6"/>
          <p:cNvSpPr txBox="1"/>
          <p:nvPr/>
        </p:nvSpPr>
        <p:spPr>
          <a:xfrm>
            <a:off x="2171065" y="6085205"/>
            <a:ext cx="9149715" cy="337185"/>
          </a:xfrm>
          <a:prstGeom prst="rect">
            <a:avLst/>
          </a:prstGeom>
          <a:noFill/>
        </p:spPr>
        <p:txBody>
          <a:bodyPr wrap="square" rtlCol="0">
            <a:spAutoFit/>
          </a:bodyPr>
          <a:lstStyle/>
          <a:p>
            <a:r>
              <a:rPr lang="zh-CN" altLang="en-US" sz="1600">
                <a:solidFill>
                  <a:schemeClr val="bg1"/>
                </a:solidFill>
                <a:latin typeface="华文楷体" panose="02010600040101010101" charset="-122"/>
                <a:ea typeface="华文楷体" panose="02010600040101010101" charset="-122"/>
                <a:cs typeface="华文楷体" panose="02010600040101010101" charset="-122"/>
              </a:rPr>
              <a:t>（a）原图         （b）二值化图像  （c）圆形结构闭运算（d）矩形结构闭运算（f）生成结构闭</a:t>
            </a:r>
            <a:r>
              <a:rPr lang="en-US" altLang="zh-CN" sz="1600">
                <a:solidFill>
                  <a:schemeClr val="bg1"/>
                </a:solidFill>
                <a:latin typeface="华文楷体" panose="02010600040101010101" charset="-122"/>
                <a:ea typeface="华文楷体" panose="02010600040101010101" charset="-122"/>
                <a:cs typeface="华文楷体" panose="02010600040101010101" charset="-122"/>
              </a:rPr>
              <a:t>bi</a:t>
            </a:r>
            <a:r>
              <a:rPr lang="zh-CN" altLang="en-US" sz="1600">
                <a:solidFill>
                  <a:schemeClr val="bg1"/>
                </a:solidFill>
                <a:latin typeface="华文楷体" panose="02010600040101010101" charset="-122"/>
                <a:ea typeface="华文楷体" panose="02010600040101010101" charset="-122"/>
                <a:cs typeface="华文楷体" panose="02010600040101010101" charset="-122"/>
              </a:rPr>
              <a:t>运算</a:t>
            </a:r>
          </a:p>
        </p:txBody>
      </p:sp>
      <p:pic>
        <p:nvPicPr>
          <p:cNvPr id="38" name="图片 68"/>
          <p:cNvPicPr>
            <a:picLocks noChangeAspect="1"/>
          </p:cNvPicPr>
          <p:nvPr/>
        </p:nvPicPr>
        <p:blipFill>
          <a:blip r:embed="rId3"/>
          <a:stretch>
            <a:fillRect/>
          </a:stretch>
        </p:blipFill>
        <p:spPr>
          <a:xfrm>
            <a:off x="2194560" y="5004753"/>
            <a:ext cx="1026160" cy="1080135"/>
          </a:xfrm>
          <a:prstGeom prst="rect">
            <a:avLst/>
          </a:prstGeom>
          <a:noFill/>
          <a:ln>
            <a:noFill/>
          </a:ln>
        </p:spPr>
      </p:pic>
      <p:pic>
        <p:nvPicPr>
          <p:cNvPr id="39" name="图片 69"/>
          <p:cNvPicPr>
            <a:picLocks noChangeAspect="1"/>
          </p:cNvPicPr>
          <p:nvPr/>
        </p:nvPicPr>
        <p:blipFill>
          <a:blip r:embed="rId4"/>
          <a:stretch>
            <a:fillRect/>
          </a:stretch>
        </p:blipFill>
        <p:spPr>
          <a:xfrm>
            <a:off x="4055110" y="4945698"/>
            <a:ext cx="1026160" cy="1080135"/>
          </a:xfrm>
          <a:prstGeom prst="rect">
            <a:avLst/>
          </a:prstGeom>
          <a:noFill/>
          <a:ln>
            <a:noFill/>
          </a:ln>
        </p:spPr>
      </p:pic>
      <p:pic>
        <p:nvPicPr>
          <p:cNvPr id="41" name="图片 71"/>
          <p:cNvPicPr>
            <a:picLocks noChangeAspect="1"/>
          </p:cNvPicPr>
          <p:nvPr/>
        </p:nvPicPr>
        <p:blipFill>
          <a:blip r:embed="rId5"/>
          <a:stretch>
            <a:fillRect/>
          </a:stretch>
        </p:blipFill>
        <p:spPr>
          <a:xfrm>
            <a:off x="5916295" y="4920298"/>
            <a:ext cx="1026160" cy="1080135"/>
          </a:xfrm>
          <a:prstGeom prst="rect">
            <a:avLst/>
          </a:prstGeom>
          <a:noFill/>
          <a:ln>
            <a:noFill/>
          </a:ln>
        </p:spPr>
      </p:pic>
      <p:pic>
        <p:nvPicPr>
          <p:cNvPr id="42" name="图片 72"/>
          <p:cNvPicPr>
            <a:picLocks noChangeAspect="1"/>
          </p:cNvPicPr>
          <p:nvPr/>
        </p:nvPicPr>
        <p:blipFill>
          <a:blip r:embed="rId6"/>
          <a:stretch>
            <a:fillRect/>
          </a:stretch>
        </p:blipFill>
        <p:spPr>
          <a:xfrm>
            <a:off x="7816850" y="4945698"/>
            <a:ext cx="1026160" cy="1080135"/>
          </a:xfrm>
          <a:prstGeom prst="rect">
            <a:avLst/>
          </a:prstGeom>
          <a:noFill/>
          <a:ln>
            <a:noFill/>
          </a:ln>
        </p:spPr>
      </p:pic>
      <p:pic>
        <p:nvPicPr>
          <p:cNvPr id="43" name="图片 73"/>
          <p:cNvPicPr>
            <a:picLocks noChangeAspect="1"/>
          </p:cNvPicPr>
          <p:nvPr/>
        </p:nvPicPr>
        <p:blipFill>
          <a:blip r:embed="rId7"/>
          <a:stretch>
            <a:fillRect/>
          </a:stretch>
        </p:blipFill>
        <p:spPr>
          <a:xfrm>
            <a:off x="9716770" y="5004753"/>
            <a:ext cx="1026160" cy="10801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40392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973" y="266550"/>
            <a:ext cx="318770" cy="744007"/>
            <a:chOff x="372973" y="266550"/>
            <a:chExt cx="318770" cy="744007"/>
          </a:xfrm>
        </p:grpSpPr>
        <p:sp>
          <p:nvSpPr>
            <p:cNvPr id="43" name="文本框 42"/>
            <p:cNvSpPr txBox="1"/>
            <p:nvPr/>
          </p:nvSpPr>
          <p:spPr>
            <a:xfrm>
              <a:off x="372973" y="266550"/>
              <a:ext cx="318770" cy="525780"/>
            </a:xfrm>
            <a:prstGeom prst="rect">
              <a:avLst/>
            </a:prstGeom>
            <a:noFill/>
          </p:spPr>
          <p:txBody>
            <a:bodyPr wrap="none" lIns="96434" tIns="48217" rIns="96434" bIns="48217" rtlCol="0">
              <a:spAutoFit/>
            </a:bodyPr>
            <a:lstStyle/>
            <a:p>
              <a:pPr defTabSz="964565"/>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372973" y="731157"/>
              <a:ext cx="318770" cy="279400"/>
            </a:xfrm>
            <a:prstGeom prst="rect">
              <a:avLst/>
            </a:prstGeom>
            <a:noFill/>
          </p:spPr>
          <p:txBody>
            <a:bodyPr wrap="none" lIns="96434" tIns="48217" rIns="96434" bIns="48217" rtlCol="0">
              <a:spAutoFit/>
            </a:bodyPr>
            <a:lstStyle/>
            <a:p>
              <a:pPr defTabSz="964565"/>
              <a:endParaRPr lang="zh-CN" altLang="en-US" sz="1200" dirty="0">
                <a:solidFill>
                  <a:srgbClr val="E7E6E6">
                    <a:lumMod val="25000"/>
                  </a:srgbClr>
                </a:solidFill>
                <a:latin typeface="Arial" panose="020B0604020202020204" pitchFamily="34" charset="0"/>
                <a:cs typeface="Arial" panose="020B0604020202020204" pitchFamily="34" charset="0"/>
                <a:sym typeface="+mn-lt"/>
              </a:endParaRPr>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47345" y="383540"/>
            <a:ext cx="33921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击中与击不中原理图</a:t>
            </a:r>
          </a:p>
        </p:txBody>
      </p:sp>
      <p:pic>
        <p:nvPicPr>
          <p:cNvPr id="2" name="图片 1"/>
          <p:cNvPicPr>
            <a:picLocks noChangeAspect="1"/>
          </p:cNvPicPr>
          <p:nvPr/>
        </p:nvPicPr>
        <p:blipFill>
          <a:blip r:embed="rId3"/>
          <a:srcRect r="5364" b="51799"/>
          <a:stretch>
            <a:fillRect/>
          </a:stretch>
        </p:blipFill>
        <p:spPr>
          <a:xfrm>
            <a:off x="882015" y="1173480"/>
            <a:ext cx="5568315" cy="4778375"/>
          </a:xfrm>
          <a:prstGeom prst="rect">
            <a:avLst/>
          </a:prstGeom>
        </p:spPr>
      </p:pic>
      <p:pic>
        <p:nvPicPr>
          <p:cNvPr id="22" name="图片 21"/>
          <p:cNvPicPr>
            <a:picLocks noChangeAspect="1"/>
          </p:cNvPicPr>
          <p:nvPr/>
        </p:nvPicPr>
        <p:blipFill>
          <a:blip r:embed="rId3"/>
          <a:srcRect t="48517"/>
          <a:stretch>
            <a:fillRect/>
          </a:stretch>
        </p:blipFill>
        <p:spPr>
          <a:xfrm>
            <a:off x="6798945" y="1045210"/>
            <a:ext cx="5182235" cy="4906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335534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973" y="266550"/>
            <a:ext cx="318770" cy="744007"/>
            <a:chOff x="372973" y="266550"/>
            <a:chExt cx="318770" cy="744007"/>
          </a:xfrm>
        </p:grpSpPr>
        <p:sp>
          <p:nvSpPr>
            <p:cNvPr id="43" name="文本框 42"/>
            <p:cNvSpPr txBox="1"/>
            <p:nvPr/>
          </p:nvSpPr>
          <p:spPr>
            <a:xfrm>
              <a:off x="372973" y="266550"/>
              <a:ext cx="318770" cy="525780"/>
            </a:xfrm>
            <a:prstGeom prst="rect">
              <a:avLst/>
            </a:prstGeom>
            <a:noFill/>
          </p:spPr>
          <p:txBody>
            <a:bodyPr wrap="none" lIns="96434" tIns="48217" rIns="96434" bIns="48217" rtlCol="0">
              <a:spAutoFit/>
            </a:bodyPr>
            <a:lstStyle/>
            <a:p>
              <a:pPr defTabSz="964565"/>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372973" y="731157"/>
              <a:ext cx="318770" cy="279400"/>
            </a:xfrm>
            <a:prstGeom prst="rect">
              <a:avLst/>
            </a:prstGeom>
            <a:noFill/>
          </p:spPr>
          <p:txBody>
            <a:bodyPr wrap="none" lIns="96434" tIns="48217" rIns="96434" bIns="48217" rtlCol="0">
              <a:spAutoFit/>
            </a:bodyPr>
            <a:lstStyle/>
            <a:p>
              <a:pPr defTabSz="964565"/>
              <a:endParaRPr lang="zh-CN" altLang="en-US" sz="1200" dirty="0">
                <a:solidFill>
                  <a:srgbClr val="E7E6E6">
                    <a:lumMod val="25000"/>
                  </a:srgbClr>
                </a:solidFill>
                <a:latin typeface="Arial" panose="020B0604020202020204" pitchFamily="34" charset="0"/>
                <a:cs typeface="Arial" panose="020B0604020202020204" pitchFamily="34" charset="0"/>
                <a:sym typeface="+mn-lt"/>
              </a:endParaRPr>
            </a:p>
          </p:txBody>
        </p:sp>
      </p:gr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47345" y="383540"/>
            <a:ext cx="23253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击中与击不中</a:t>
            </a:r>
          </a:p>
        </p:txBody>
      </p:sp>
      <p:sp>
        <p:nvSpPr>
          <p:cNvPr id="10" name="文本框 9"/>
          <p:cNvSpPr txBox="1"/>
          <p:nvPr/>
        </p:nvSpPr>
        <p:spPr>
          <a:xfrm>
            <a:off x="1581150" y="3291840"/>
            <a:ext cx="9735185" cy="4061460"/>
          </a:xfrm>
          <a:prstGeom prst="rect">
            <a:avLst/>
          </a:prstGeom>
          <a:noFill/>
        </p:spPr>
        <p:txBody>
          <a:bodyPr wrap="square" rtlCol="0" anchor="t">
            <a:spAutoFit/>
          </a:bodyPr>
          <a:lstStyle/>
          <a:p>
            <a:pPr indent="457200" eaLnBrk="1" latinLnBrk="0" hangingPunct="1">
              <a:lnSpc>
                <a:spcPct val="200000"/>
              </a:lnSpc>
            </a:pPr>
            <a:r>
              <a:rPr lang="zh-CN" altLang="en-US" sz="2000">
                <a:latin typeface="+mn-ea"/>
                <a:ea typeface="+mn-ea"/>
                <a:cs typeface="+mn-ea"/>
              </a:rPr>
              <a:t>A被B击中或者击不中变换定义为           。其中，结构元素B不是单个像素，而是                 。击中或击不中变换由这两个结构元素定义为：</a:t>
            </a:r>
          </a:p>
          <a:p>
            <a:pPr indent="457200" eaLnBrk="1" latinLnBrk="0" hangingPunct="1">
              <a:lnSpc>
                <a:spcPct val="200000"/>
              </a:lnSpc>
            </a:pPr>
            <a:endParaRPr lang="zh-CN" altLang="en-US" sz="2000">
              <a:latin typeface="+mn-ea"/>
              <a:ea typeface="+mn-ea"/>
              <a:cs typeface="+mn-ea"/>
            </a:endParaRPr>
          </a:p>
          <a:p>
            <a:pPr indent="457200" algn="l" defTabSz="1218565" eaLnBrk="1" latinLnBrk="0" hangingPunct="1">
              <a:lnSpc>
                <a:spcPct val="200000"/>
              </a:lnSpc>
              <a:defRPr/>
            </a:pPr>
            <a:r>
              <a:rPr lang="zh-CN" altLang="en-US" sz="2000" dirty="0">
                <a:latin typeface="+mn-ea"/>
                <a:ea typeface="+mn-ea"/>
                <a:cs typeface="+mn-ea"/>
                <a:sym typeface="+mn-ea"/>
              </a:rPr>
              <a:t>在HALCON中击中与击不中变换算子如下：</a:t>
            </a:r>
            <a:endParaRPr lang="zh-CN" altLang="en-US" sz="2000" dirty="0">
              <a:solidFill>
                <a:schemeClr val="tx1"/>
              </a:solidFill>
              <a:latin typeface="+mn-ea"/>
              <a:ea typeface="+mn-ea"/>
              <a:cs typeface="+mn-ea"/>
            </a:endParaRPr>
          </a:p>
          <a:p>
            <a:pPr indent="457200" algn="l" defTabSz="1218565" eaLnBrk="1" latinLnBrk="0" hangingPunct="1">
              <a:lnSpc>
                <a:spcPct val="200000"/>
              </a:lnSpc>
              <a:defRPr/>
            </a:pPr>
            <a:r>
              <a:rPr lang="zh-CN" altLang="en-US" sz="2000" kern="0" dirty="0">
                <a:latin typeface="+mn-ea"/>
                <a:ea typeface="+mn-ea"/>
                <a:cs typeface="+mn-ea"/>
                <a:sym typeface="+mn-ea"/>
              </a:rPr>
              <a:t>hit_or_miss(Region, StructElement1, StructElement2 : RegionHitMiss : Row, Column : )</a:t>
            </a:r>
            <a:endParaRPr lang="zh-CN" altLang="en-US" sz="2000"/>
          </a:p>
          <a:p>
            <a:pPr indent="457200" eaLnBrk="1" latinLnBrk="0" hangingPunct="1"/>
            <a:r>
              <a:rPr lang="zh-CN" altLang="en-US"/>
              <a:t>           </a:t>
            </a:r>
          </a:p>
        </p:txBody>
      </p:sp>
      <p:graphicFrame>
        <p:nvGraphicFramePr>
          <p:cNvPr id="12" name="对象 11"/>
          <p:cNvGraphicFramePr/>
          <p:nvPr/>
        </p:nvGraphicFramePr>
        <p:xfrm>
          <a:off x="5765165" y="3544570"/>
          <a:ext cx="748030" cy="360000"/>
        </p:xfrm>
        <a:graphic>
          <a:graphicData uri="http://schemas.openxmlformats.org/presentationml/2006/ole">
            <mc:AlternateContent xmlns:mc="http://schemas.openxmlformats.org/markup-compatibility/2006">
              <mc:Choice xmlns:v="urn:schemas-microsoft-com:vml" Requires="v">
                <p:oleObj spid="_x0000_s8196" r:id="rId4" imgW="382270" imgH="153670" progId="Word.Document.12">
                  <p:embed/>
                </p:oleObj>
              </mc:Choice>
              <mc:Fallback>
                <p:oleObj r:id="rId4" imgW="382270" imgH="153670" progId="Word.Document.12">
                  <p:embed/>
                  <p:pic>
                    <p:nvPicPr>
                      <p:cNvPr id="0" name="图片 12"/>
                      <p:cNvPicPr/>
                      <p:nvPr/>
                    </p:nvPicPr>
                    <p:blipFill>
                      <a:blip r:embed="rId5"/>
                      <a:stretch>
                        <a:fillRect/>
                      </a:stretch>
                    </p:blipFill>
                    <p:spPr>
                      <a:xfrm>
                        <a:off x="5765165" y="3544570"/>
                        <a:ext cx="748030" cy="360000"/>
                      </a:xfrm>
                      <a:prstGeom prst="rect">
                        <a:avLst/>
                      </a:prstGeom>
                    </p:spPr>
                  </p:pic>
                </p:oleObj>
              </mc:Fallback>
            </mc:AlternateContent>
          </a:graphicData>
        </a:graphic>
      </p:graphicFrame>
      <p:graphicFrame>
        <p:nvGraphicFramePr>
          <p:cNvPr id="19" name="对象 18"/>
          <p:cNvGraphicFramePr/>
          <p:nvPr/>
        </p:nvGraphicFramePr>
        <p:xfrm>
          <a:off x="1984375" y="4168775"/>
          <a:ext cx="1166495" cy="432000"/>
        </p:xfrm>
        <a:graphic>
          <a:graphicData uri="http://schemas.openxmlformats.org/presentationml/2006/ole">
            <mc:AlternateContent xmlns:mc="http://schemas.openxmlformats.org/markup-compatibility/2006">
              <mc:Choice xmlns:v="urn:schemas-microsoft-com:vml" Requires="v">
                <p:oleObj spid="_x0000_s8197" r:id="rId6" imgW="763270" imgH="229870" progId="Word.Document.12">
                  <p:embed/>
                </p:oleObj>
              </mc:Choice>
              <mc:Fallback>
                <p:oleObj r:id="rId6" imgW="763270" imgH="229870" progId="Word.Document.12">
                  <p:embed/>
                  <p:pic>
                    <p:nvPicPr>
                      <p:cNvPr id="0" name="图片 19"/>
                      <p:cNvPicPr/>
                      <p:nvPr/>
                    </p:nvPicPr>
                    <p:blipFill>
                      <a:blip r:embed="rId7"/>
                      <a:stretch>
                        <a:fillRect/>
                      </a:stretch>
                    </p:blipFill>
                    <p:spPr>
                      <a:xfrm>
                        <a:off x="1984375" y="4168775"/>
                        <a:ext cx="1166495" cy="432000"/>
                      </a:xfrm>
                      <a:prstGeom prst="rect">
                        <a:avLst/>
                      </a:prstGeom>
                    </p:spPr>
                  </p:pic>
                </p:oleObj>
              </mc:Fallback>
            </mc:AlternateContent>
          </a:graphicData>
        </a:graphic>
      </p:graphicFrame>
      <p:graphicFrame>
        <p:nvGraphicFramePr>
          <p:cNvPr id="21" name="对象 20"/>
          <p:cNvGraphicFramePr/>
          <p:nvPr/>
        </p:nvGraphicFramePr>
        <p:xfrm>
          <a:off x="4044315" y="4736465"/>
          <a:ext cx="5128260" cy="540000"/>
        </p:xfrm>
        <a:graphic>
          <a:graphicData uri="http://schemas.openxmlformats.org/presentationml/2006/ole">
            <mc:AlternateContent xmlns:mc="http://schemas.openxmlformats.org/markup-compatibility/2006">
              <mc:Choice xmlns:v="urn:schemas-microsoft-com:vml" Requires="v">
                <p:oleObj spid="_x0000_s8198" r:id="rId8" imgW="1677670" imgH="229870" progId="Word.Document.12">
                  <p:embed/>
                </p:oleObj>
              </mc:Choice>
              <mc:Fallback>
                <p:oleObj r:id="rId8" imgW="1677670" imgH="229870" progId="Word.Document.12">
                  <p:embed/>
                  <p:pic>
                    <p:nvPicPr>
                      <p:cNvPr id="0" name="图片 22"/>
                      <p:cNvPicPr/>
                      <p:nvPr/>
                    </p:nvPicPr>
                    <p:blipFill>
                      <a:blip r:embed="rId9"/>
                      <a:stretch>
                        <a:fillRect/>
                      </a:stretch>
                    </p:blipFill>
                    <p:spPr>
                      <a:xfrm>
                        <a:off x="4044315" y="4736465"/>
                        <a:ext cx="5128260" cy="540000"/>
                      </a:xfrm>
                      <a:prstGeom prst="rect">
                        <a:avLst/>
                      </a:prstGeom>
                    </p:spPr>
                  </p:pic>
                </p:oleObj>
              </mc:Fallback>
            </mc:AlternateContent>
          </a:graphicData>
        </a:graphic>
      </p:graphicFrame>
      <p:pic>
        <p:nvPicPr>
          <p:cNvPr id="24" name="图片 23"/>
          <p:cNvPicPr>
            <a:picLocks noChangeAspect="1"/>
          </p:cNvPicPr>
          <p:nvPr/>
        </p:nvPicPr>
        <p:blipFill>
          <a:blip r:embed="rId10"/>
          <a:stretch>
            <a:fillRect/>
          </a:stretch>
        </p:blipFill>
        <p:spPr>
          <a:xfrm>
            <a:off x="4319270" y="895350"/>
            <a:ext cx="4279900" cy="2317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15983" y="2914132"/>
            <a:ext cx="2693046" cy="1015663"/>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PART3</a:t>
            </a:r>
            <a:endPar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285120" y="2662785"/>
            <a:ext cx="3611880" cy="1817370"/>
          </a:xfrm>
          <a:prstGeom prst="rect">
            <a:avLst/>
          </a:prstGeom>
          <a:noFill/>
          <a:effectLst/>
        </p:spPr>
        <p:txBody>
          <a:bodyPr wrap="none" rtlCol="0">
            <a:spAutoFit/>
          </a:bodyPr>
          <a:lstStyle/>
          <a:p>
            <a:pPr lvl="0" algn="l">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灰度图像的</a:t>
            </a:r>
          </a:p>
          <a:p>
            <a:pPr lvl="0" algn="l">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形态学运算</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224280" y="2510790"/>
            <a:ext cx="10943590" cy="385635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灰度图像的形态学运算</a:t>
            </a:r>
          </a:p>
        </p:txBody>
      </p:sp>
      <p:sp>
        <p:nvSpPr>
          <p:cNvPr id="13" name="矩形 12"/>
          <p:cNvSpPr/>
          <p:nvPr>
            <p:custDataLst>
              <p:tags r:id="rId5"/>
            </p:custDataLst>
          </p:nvPr>
        </p:nvSpPr>
        <p:spPr>
          <a:xfrm>
            <a:off x="1494062" y="2510800"/>
            <a:ext cx="10111926" cy="3715094"/>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在上一节的介绍中，所有的算子都是基于区域的，输入的参数类型是Region。区域的灰度是二值的，不会发生变化，如通过腐蚀使区域面积变小，或者通过彤胀使区域面积变大等。而如果要对灰度图像进行形态学操作，变的则是像素的灰度，表现为灰度图像上的亮区域或暗区域的变化。在本节的内容中，我们将一起来学习关于灰度图像的形态学运算相关内容，在本节中，所运用到的算子的输入类型均是灰度的Image图像。</a:t>
            </a: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15710" y="1591945"/>
            <a:ext cx="6317615" cy="373824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238569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6141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灰度腐蚀</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532130" y="1591945"/>
            <a:ext cx="5641340" cy="3322955"/>
          </a:xfrm>
          <a:prstGeom prst="rect">
            <a:avLst/>
          </a:prstGeom>
          <a:effectLst/>
        </p:spPr>
        <p:txBody>
          <a:bodyPr wrap="square">
            <a:spAutoFit/>
          </a:bodyPr>
          <a:lstStyle/>
          <a:p>
            <a:pPr indent="457200" algn="l"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与区域腐蚀类似，灰度值腐蚀收缩前景并扩大背景。所以，灰度值腐蚀能够被用来分开相互连接的亮物体和连接支离破碎的暗物体。设</a:t>
            </a:r>
            <a:r>
              <a:rPr lang="en-US" sz="20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 </a:t>
            </a:r>
            <a:r>
              <a:rPr sz="2000" dirty="0">
                <a:solidFill>
                  <a:schemeClr val="tx1">
                    <a:lumMod val="75000"/>
                    <a:lumOff val="25000"/>
                  </a:schemeClr>
                </a:solidFill>
                <a:latin typeface="微软雅黑" panose="020B0503020204020204" pitchFamily="34" charset="-122"/>
                <a:ea typeface="微软雅黑" panose="020B0503020204020204" pitchFamily="34" charset="-122"/>
              </a:rPr>
              <a:t>是输入函数，</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b</a:t>
            </a:r>
            <a:r>
              <a:rPr sz="2000" dirty="0">
                <a:solidFill>
                  <a:schemeClr val="tx1">
                    <a:lumMod val="75000"/>
                    <a:lumOff val="25000"/>
                  </a:schemeClr>
                </a:solidFill>
                <a:latin typeface="微软雅黑" panose="020B0503020204020204" pitchFamily="34" charset="-122"/>
                <a:ea typeface="微软雅黑" panose="020B0503020204020204" pitchFamily="34" charset="-122"/>
              </a:rPr>
              <a:t>是结构元素，不过此处的b可以看作是一个子图像函数，利用结构元素b对f进行腐蚀</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原理图如右图所示。</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l" defTabSz="1218565">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descr="20254899"/>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23215" y="5664835"/>
            <a:ext cx="1375410" cy="1172210"/>
          </a:xfrm>
          <a:prstGeom prst="rect">
            <a:avLst/>
          </a:prstGeom>
        </p:spPr>
      </p:pic>
      <p:pic>
        <p:nvPicPr>
          <p:cNvPr id="3" name="图片 2"/>
          <p:cNvPicPr>
            <a:picLocks noChangeAspect="1"/>
          </p:cNvPicPr>
          <p:nvPr/>
        </p:nvPicPr>
        <p:blipFill>
          <a:blip r:embed="rId5"/>
          <a:stretch>
            <a:fillRect/>
          </a:stretch>
        </p:blipFill>
        <p:spPr>
          <a:xfrm>
            <a:off x="6381750" y="1918335"/>
            <a:ext cx="6012815" cy="31032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503110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4226560" cy="525780"/>
          </a:xfrm>
          <a:prstGeom prst="rect">
            <a:avLst/>
          </a:prstGeom>
          <a:noFill/>
        </p:spPr>
        <p:txBody>
          <a:bodyPr wrap="none" lIns="96434" tIns="48217" rIns="96434" bIns="48217" rtlCol="0">
            <a:spAutoFit/>
          </a:bodyPr>
          <a:lstStyle/>
          <a:p>
            <a:pPr algn="l" defTabSz="964565"/>
            <a:r>
              <a:rPr sz="2800" b="1">
                <a:solidFill>
                  <a:schemeClr val="lt1"/>
                </a:solidFill>
                <a:latin typeface="+mn-lt"/>
                <a:ea typeface="+mn-ea"/>
                <a:sym typeface="+mn-lt"/>
              </a:rPr>
              <a:t>Halcon中的灰度腐蚀算子</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2496185" y="1231265"/>
            <a:ext cx="8444865" cy="4092575"/>
          </a:xfrm>
          <a:prstGeom prst="rect">
            <a:avLst/>
          </a:prstGeom>
          <a:noFill/>
        </p:spPr>
        <p:txBody>
          <a:bodyPr wrap="square" rtlCol="0">
            <a:spAutoFit/>
          </a:bodyPr>
          <a:lstStyle/>
          <a:p>
            <a:pPr marL="457200" indent="-457200" eaLnBrk="1" latinLnBrk="0" hangingPunct="1">
              <a:lnSpc>
                <a:spcPct val="200000"/>
              </a:lnSpc>
              <a:buFont typeface="Wingdings" panose="05000000000000000000" charset="0"/>
              <a:buChar char=""/>
            </a:pPr>
            <a:r>
              <a:rPr lang="zh-CN" altLang="en-US" sz="2000" dirty="0">
                <a:latin typeface="+mn-ea"/>
                <a:ea typeface="+mn-ea"/>
              </a:rPr>
              <a:t>使用生成结构元素对灰度图像进行腐蚀操作：</a:t>
            </a:r>
          </a:p>
          <a:p>
            <a:pPr marL="457200" indent="-457200" eaLnBrk="1" latinLnBrk="0" hangingPunct="1">
              <a:lnSpc>
                <a:spcPct val="200000"/>
              </a:lnSpc>
              <a:buFont typeface="Wingdings" panose="05000000000000000000" charset="0"/>
              <a:buChar char=""/>
            </a:pPr>
            <a:endParaRPr lang="zh-CN" altLang="en-US" sz="2000" dirty="0">
              <a:latin typeface="+mn-ea"/>
              <a:ea typeface="+mn-ea"/>
            </a:endParaRPr>
          </a:p>
          <a:p>
            <a:pPr marL="457200" indent="-457200" eaLnBrk="1" latinLnBrk="0" hangingPunct="1">
              <a:lnSpc>
                <a:spcPct val="250000"/>
              </a:lnSpc>
              <a:buClrTx/>
              <a:buSzTx/>
              <a:buFont typeface="Wingdings" panose="05000000000000000000" charset="0"/>
              <a:buChar char=""/>
            </a:pPr>
            <a:r>
              <a:rPr lang="zh-CN" altLang="en-US" sz="2000" dirty="0">
                <a:latin typeface="+mn-ea"/>
                <a:ea typeface="+mn-ea"/>
              </a:rPr>
              <a:t>使用矩形结构元素对灰度图像进行腐蚀操作：</a:t>
            </a:r>
          </a:p>
          <a:p>
            <a:pPr marL="457200" indent="-457200" eaLnBrk="1" latinLnBrk="0" hangingPunct="1">
              <a:lnSpc>
                <a:spcPct val="250000"/>
              </a:lnSpc>
              <a:buFont typeface="Wingdings" panose="05000000000000000000" charset="0"/>
              <a:buChar char=""/>
            </a:pPr>
            <a:endParaRPr lang="zh-CN" altLang="en-US" sz="2000" dirty="0">
              <a:latin typeface="+mn-ea"/>
              <a:ea typeface="+mn-ea"/>
            </a:endParaRPr>
          </a:p>
          <a:p>
            <a:pPr marL="457200" indent="-457200" eaLnBrk="1" latinLnBrk="0" hangingPunct="1">
              <a:lnSpc>
                <a:spcPct val="200000"/>
              </a:lnSpc>
              <a:buFont typeface="Wingdings" panose="05000000000000000000" charset="0"/>
              <a:buChar char=""/>
            </a:pPr>
            <a:r>
              <a:rPr lang="zh-CN" altLang="en-US" sz="2000" dirty="0">
                <a:latin typeface="+mn-ea"/>
                <a:ea typeface="+mn-ea"/>
              </a:rPr>
              <a:t>使用多边形结构元素对灰度图像进行腐蚀操作：</a:t>
            </a:r>
          </a:p>
          <a:p>
            <a:pPr marL="0" indent="0" eaLnBrk="1" latinLnBrk="0" hangingPunct="1">
              <a:lnSpc>
                <a:spcPct val="200000"/>
              </a:lnSpc>
              <a:buFont typeface="Wingdings" panose="05000000000000000000" charset="0"/>
              <a:buNone/>
            </a:pPr>
            <a:endParaRPr lang="zh-CN" altLang="en-US" sz="2000" dirty="0"/>
          </a:p>
        </p:txBody>
      </p:sp>
      <p:sp>
        <p:nvSpPr>
          <p:cNvPr id="18" name="矩形 17"/>
          <p:cNvSpPr/>
          <p:nvPr/>
        </p:nvSpPr>
        <p:spPr>
          <a:xfrm>
            <a:off x="1993900" y="1262380"/>
            <a:ext cx="9271000" cy="545719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文本框 547"/>
          <p:cNvSpPr txBox="1"/>
          <p:nvPr/>
        </p:nvSpPr>
        <p:spPr>
          <a:xfrm>
            <a:off x="3068320" y="2122805"/>
            <a:ext cx="5265420" cy="555625"/>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304800" algn="l">
              <a:lnSpc>
                <a:spcPct val="100000"/>
              </a:lnSpc>
              <a:spcAft>
                <a:spcPts val="0"/>
              </a:spcAft>
            </a:pPr>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gray_erosion(Image, SE : ImageErosion : :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49" name="文本框 549"/>
          <p:cNvSpPr txBox="1"/>
          <p:nvPr/>
        </p:nvSpPr>
        <p:spPr>
          <a:xfrm>
            <a:off x="3068320" y="3478530"/>
            <a:ext cx="7595235" cy="567690"/>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263525" algn="just">
              <a:lnSpc>
                <a:spcPct val="150000"/>
              </a:lnSpc>
              <a:spcAft>
                <a:spcPts val="0"/>
              </a:spcAft>
            </a:pPr>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gray_erosion_rect(Image : ImageMin : MaskHeight, MaskWidth : )</a:t>
            </a:r>
          </a:p>
          <a:p>
            <a:pPr algn="just"/>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p:txBody>
      </p:sp>
      <p:sp>
        <p:nvSpPr>
          <p:cNvPr id="550" name="文本框 550"/>
          <p:cNvSpPr txBox="1"/>
          <p:nvPr/>
        </p:nvSpPr>
        <p:spPr>
          <a:xfrm>
            <a:off x="3068320" y="4792980"/>
            <a:ext cx="7595235" cy="952500"/>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304800" algn="l">
              <a:lnSpc>
                <a:spcPct val="150000"/>
              </a:lnSpc>
              <a:spcAft>
                <a:spcPts val="0"/>
              </a:spcAft>
            </a:pPr>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gray_erosion_shape(Image : ImageMin : MaskHeight, MaskWidth, MaskShape : )</a:t>
            </a:r>
          </a:p>
          <a:p>
            <a:pPr algn="just"/>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166142" y="2831733"/>
            <a:ext cx="3611880" cy="922020"/>
          </a:xfrm>
          <a:prstGeom prst="rect">
            <a:avLst/>
          </a:prstGeom>
          <a:noFill/>
          <a:effectLst/>
        </p:spPr>
        <p:txBody>
          <a:bodyPr wrap="none" rtlCol="0">
            <a:spAutoFit/>
          </a:bodyPr>
          <a:lstStyle/>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形态学基础</a:t>
            </a: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28689" y="2914132"/>
            <a:ext cx="2667635" cy="1014730"/>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PART1</a:t>
            </a:r>
            <a:endPar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箭头: 五边形 41"/>
          <p:cNvSpPr/>
          <p:nvPr/>
        </p:nvSpPr>
        <p:spPr>
          <a:xfrm>
            <a:off x="0" y="264795"/>
            <a:ext cx="238569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61417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灰度膨胀</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2366010" y="1130935"/>
            <a:ext cx="8126095" cy="937260"/>
          </a:xfrm>
          <a:prstGeom prst="rect">
            <a:avLst/>
          </a:prstGeom>
          <a:effectLst/>
        </p:spPr>
        <p:txBody>
          <a:bodyPr wrap="square">
            <a:spAutoFit/>
          </a:bodyPr>
          <a:lstStyle/>
          <a:p>
            <a:pPr indent="457200" algn="l"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与灰度腐蚀相似，函数</a:t>
            </a:r>
            <a:r>
              <a:rPr sz="20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sz="2000" dirty="0">
                <a:solidFill>
                  <a:schemeClr val="tx1">
                    <a:lumMod val="75000"/>
                    <a:lumOff val="25000"/>
                  </a:schemeClr>
                </a:solidFill>
                <a:latin typeface="微软雅黑" panose="020B0503020204020204" pitchFamily="34" charset="-122"/>
                <a:ea typeface="微软雅黑" panose="020B0503020204020204" pitchFamily="34" charset="-122"/>
              </a:rPr>
              <a:t>对函数</a:t>
            </a:r>
            <a:r>
              <a:rPr sz="20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 </a:t>
            </a:r>
            <a:r>
              <a:rPr sz="2000" dirty="0">
                <a:solidFill>
                  <a:schemeClr val="tx1">
                    <a:lumMod val="75000"/>
                    <a:lumOff val="25000"/>
                  </a:schemeClr>
                </a:solidFill>
                <a:latin typeface="微软雅黑" panose="020B0503020204020204" pitchFamily="34" charset="-122"/>
                <a:ea typeface="微软雅黑" panose="020B0503020204020204" pitchFamily="34" charset="-122"/>
              </a:rPr>
              <a:t>进行灰度膨胀运算可定义为：</a:t>
            </a:r>
          </a:p>
          <a:p>
            <a:pPr algn="l"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descr="20254899"/>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23215" y="5664835"/>
            <a:ext cx="1375410" cy="1172210"/>
          </a:xfrm>
          <a:prstGeom prst="rect">
            <a:avLst/>
          </a:prstGeom>
        </p:spPr>
      </p:pic>
      <p:grpSp>
        <p:nvGrpSpPr>
          <p:cNvPr id="7" name="组合 6"/>
          <p:cNvGrpSpPr/>
          <p:nvPr/>
        </p:nvGrpSpPr>
        <p:grpSpPr>
          <a:xfrm>
            <a:off x="3183890" y="3026410"/>
            <a:ext cx="6605270" cy="2720340"/>
            <a:chOff x="5045" y="5642"/>
            <a:chExt cx="10402" cy="4284"/>
          </a:xfrm>
        </p:grpSpPr>
        <p:sp>
          <p:nvSpPr>
            <p:cNvPr id="18" name="矩形 17"/>
            <p:cNvSpPr/>
            <p:nvPr/>
          </p:nvSpPr>
          <p:spPr>
            <a:xfrm>
              <a:off x="5045" y="5642"/>
              <a:ext cx="10403" cy="4284"/>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6"/>
            <a:stretch>
              <a:fillRect/>
            </a:stretch>
          </p:blipFill>
          <p:spPr>
            <a:xfrm>
              <a:off x="5256" y="5643"/>
              <a:ext cx="9765" cy="3969"/>
            </a:xfrm>
            <a:prstGeom prst="rect">
              <a:avLst/>
            </a:prstGeom>
          </p:spPr>
        </p:pic>
      </p:grpSp>
      <p:graphicFrame>
        <p:nvGraphicFramePr>
          <p:cNvPr id="2" name="对象 -2147482086"/>
          <p:cNvGraphicFramePr>
            <a:graphicFrameLocks noChangeAspect="1"/>
          </p:cNvGraphicFramePr>
          <p:nvPr/>
        </p:nvGraphicFramePr>
        <p:xfrm>
          <a:off x="2004060" y="2068195"/>
          <a:ext cx="9243529" cy="540000"/>
        </p:xfrm>
        <a:graphic>
          <a:graphicData uri="http://schemas.openxmlformats.org/presentationml/2006/ole">
            <mc:AlternateContent xmlns:mc="http://schemas.openxmlformats.org/markup-compatibility/2006">
              <mc:Choice xmlns:v="urn:schemas-microsoft-com:vml" Requires="v">
                <p:oleObj spid="_x0000_s9218" r:id="rId7" imgW="4800600" imgH="279400" progId="Equation.KSEE3">
                  <p:embed/>
                </p:oleObj>
              </mc:Choice>
              <mc:Fallback>
                <p:oleObj r:id="rId7" imgW="4800600" imgH="279400" progId="Equation.KSEE3">
                  <p:embed/>
                  <p:pic>
                    <p:nvPicPr>
                      <p:cNvPr id="0" name="图片 3075"/>
                      <p:cNvPicPr/>
                      <p:nvPr/>
                    </p:nvPicPr>
                    <p:blipFill>
                      <a:blip r:embed="rId8"/>
                      <a:stretch>
                        <a:fillRect/>
                      </a:stretch>
                    </p:blipFill>
                    <p:spPr>
                      <a:xfrm>
                        <a:off x="2004060" y="2068195"/>
                        <a:ext cx="9243529" cy="540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503110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4239895" cy="525780"/>
          </a:xfrm>
          <a:prstGeom prst="rect">
            <a:avLst/>
          </a:prstGeom>
          <a:noFill/>
        </p:spPr>
        <p:txBody>
          <a:bodyPr wrap="none" lIns="96434" tIns="48217" rIns="96434" bIns="48217" rtlCol="0">
            <a:spAutoFit/>
          </a:bodyPr>
          <a:lstStyle/>
          <a:p>
            <a:pPr algn="l" defTabSz="964565"/>
            <a:r>
              <a:rPr sz="2800" b="1">
                <a:solidFill>
                  <a:schemeClr val="lt1"/>
                </a:solidFill>
                <a:latin typeface="+mn-lt"/>
                <a:ea typeface="+mn-ea"/>
                <a:sym typeface="+mn-lt"/>
              </a:rPr>
              <a:t>Halcon中的灰度腐蚀算子</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2136140" y="1354455"/>
            <a:ext cx="8199120" cy="3784600"/>
          </a:xfrm>
          <a:prstGeom prst="rect">
            <a:avLst/>
          </a:prstGeom>
          <a:noFill/>
        </p:spPr>
        <p:txBody>
          <a:bodyPr wrap="square" rtlCol="0">
            <a:spAutoFit/>
          </a:bodyPr>
          <a:lstStyle/>
          <a:p>
            <a:pPr marL="457200" indent="-457200" eaLnBrk="1" latinLnBrk="0" hangingPunct="1">
              <a:lnSpc>
                <a:spcPct val="200000"/>
              </a:lnSpc>
              <a:buFont typeface="Wingdings" panose="05000000000000000000" charset="0"/>
              <a:buChar char=""/>
            </a:pPr>
            <a:r>
              <a:rPr lang="zh-CN" altLang="en-US" sz="2000" dirty="0">
                <a:latin typeface="+mn-ea"/>
                <a:ea typeface="+mn-ea"/>
              </a:rPr>
              <a:t>使用生成的结构元素对灰度图像进行膨胀操作：</a:t>
            </a:r>
          </a:p>
          <a:p>
            <a:pPr marL="457200" indent="-457200" eaLnBrk="1" latinLnBrk="0" hangingPunct="1">
              <a:lnSpc>
                <a:spcPct val="200000"/>
              </a:lnSpc>
              <a:buFont typeface="Wingdings" panose="05000000000000000000" charset="0"/>
              <a:buChar char=""/>
            </a:pPr>
            <a:endParaRPr lang="zh-CN" altLang="en-US" sz="2000" dirty="0">
              <a:latin typeface="+mn-ea"/>
              <a:ea typeface="+mn-ea"/>
            </a:endParaRPr>
          </a:p>
          <a:p>
            <a:pPr marL="457200" indent="-457200" algn="l" eaLnBrk="1" latinLnBrk="0" hangingPunct="1">
              <a:lnSpc>
                <a:spcPct val="200000"/>
              </a:lnSpc>
              <a:buClrTx/>
              <a:buSzTx/>
              <a:buFont typeface="Wingdings" panose="05000000000000000000" charset="0"/>
              <a:buChar char=""/>
            </a:pPr>
            <a:r>
              <a:rPr lang="zh-CN" altLang="en-US" sz="2000" dirty="0">
                <a:latin typeface="+mn-ea"/>
                <a:ea typeface="+mn-ea"/>
              </a:rPr>
              <a:t>使用矩形结构元素对灰度图像进行腐蚀操作：</a:t>
            </a:r>
          </a:p>
          <a:p>
            <a:pPr marL="457200" indent="-457200" algn="l" eaLnBrk="1" latinLnBrk="0" hangingPunct="1">
              <a:lnSpc>
                <a:spcPct val="200000"/>
              </a:lnSpc>
              <a:buClrTx/>
              <a:buSzTx/>
              <a:buFont typeface="Wingdings" panose="05000000000000000000" charset="0"/>
              <a:buChar char=""/>
            </a:pPr>
            <a:endParaRPr lang="zh-CN" altLang="en-US" sz="2000" dirty="0">
              <a:latin typeface="+mn-ea"/>
              <a:ea typeface="+mn-ea"/>
            </a:endParaRPr>
          </a:p>
          <a:p>
            <a:pPr marL="457200" indent="-457200" algn="l" eaLnBrk="1" latinLnBrk="0" hangingPunct="1">
              <a:lnSpc>
                <a:spcPct val="200000"/>
              </a:lnSpc>
              <a:buClrTx/>
              <a:buSzTx/>
              <a:buFont typeface="Wingdings" panose="05000000000000000000" charset="0"/>
              <a:buChar char=""/>
            </a:pPr>
            <a:r>
              <a:rPr lang="zh-CN" altLang="en-US" sz="2000" dirty="0">
                <a:latin typeface="+mn-ea"/>
                <a:ea typeface="+mn-ea"/>
              </a:rPr>
              <a:t>使用多边形结构元素对灰度图像进行膨胀操作：</a:t>
            </a:r>
          </a:p>
          <a:p>
            <a:pPr marL="457200" indent="-457200" algn="l" eaLnBrk="1" latinLnBrk="0" hangingPunct="1">
              <a:lnSpc>
                <a:spcPct val="200000"/>
              </a:lnSpc>
              <a:buClrTx/>
              <a:buSzTx/>
              <a:buFont typeface="Wingdings" panose="05000000000000000000" charset="0"/>
              <a:buChar char=""/>
            </a:pPr>
            <a:endParaRPr lang="zh-CN" altLang="en-US" sz="2000" dirty="0">
              <a:latin typeface="+mn-ea"/>
              <a:ea typeface="+mn-ea"/>
            </a:endParaRPr>
          </a:p>
        </p:txBody>
      </p:sp>
      <p:sp>
        <p:nvSpPr>
          <p:cNvPr id="18" name="矩形 17"/>
          <p:cNvSpPr/>
          <p:nvPr/>
        </p:nvSpPr>
        <p:spPr>
          <a:xfrm>
            <a:off x="668020" y="1262380"/>
            <a:ext cx="11590655" cy="527558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文本框 551"/>
          <p:cNvSpPr txBox="1"/>
          <p:nvPr/>
        </p:nvSpPr>
        <p:spPr>
          <a:xfrm>
            <a:off x="2673985" y="2166620"/>
            <a:ext cx="7510145" cy="448945"/>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304800" algn="l">
              <a:lnSpc>
                <a:spcPct val="100000"/>
              </a:lnSpc>
              <a:spcAft>
                <a:spcPts val="0"/>
              </a:spcAft>
            </a:pPr>
            <a:r>
              <a:rPr lang="en-US" altLang="zh-CN" sz="20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a:rPr>
              <a:t>gray_dilation(Image, SE : ImageDilation : : )</a:t>
            </a:r>
          </a:p>
          <a:p>
            <a:pPr algn="just"/>
            <a:r>
              <a:rPr lang="en-US" altLang="zh-CN" sz="2000" kern="1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a:rPr>
              <a:t> </a:t>
            </a:r>
          </a:p>
        </p:txBody>
      </p:sp>
      <p:sp>
        <p:nvSpPr>
          <p:cNvPr id="553" name="文本框 553"/>
          <p:cNvSpPr txBox="1"/>
          <p:nvPr/>
        </p:nvSpPr>
        <p:spPr>
          <a:xfrm>
            <a:off x="2673985" y="3516630"/>
            <a:ext cx="7509510" cy="511175"/>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0" algn="l">
              <a:lnSpc>
                <a:spcPct val="100000"/>
              </a:lnSpc>
              <a:spcAft>
                <a:spcPts val="400"/>
              </a:spcAft>
              <a:tabLst>
                <a:tab pos="492760" algn="l"/>
              </a:tabLst>
            </a:pPr>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gray_dilation_rect(Image : ImageMax : MaskHeight, MaskWidth : )</a:t>
            </a: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p>
        </p:txBody>
      </p:sp>
      <p:sp>
        <p:nvSpPr>
          <p:cNvPr id="554" name="文本框 554"/>
          <p:cNvSpPr txBox="1"/>
          <p:nvPr/>
        </p:nvSpPr>
        <p:spPr>
          <a:xfrm>
            <a:off x="2708275" y="4722495"/>
            <a:ext cx="7509510" cy="972185"/>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304800" algn="l">
              <a:lnSpc>
                <a:spcPct val="141000"/>
              </a:lnSpc>
              <a:spcAft>
                <a:spcPts val="0"/>
              </a:spcAft>
            </a:pPr>
            <a:r>
              <a:rPr lang="en-US" altLang="zh-CN" sz="2000"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gray_dilation_shape(Image : ImageMax : MaskHeight, MaskWidth, MaskShape : )</a:t>
            </a:r>
          </a:p>
          <a:p>
            <a:pPr indent="266700" algn="l"/>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690" y="1276350"/>
            <a:ext cx="12033250" cy="53638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2299335" y="4831080"/>
            <a:ext cx="8208645" cy="163893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883412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80149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灰度图像的腐蚀与膨胀、开运算与闭运算操作实例</a:t>
            </a:r>
          </a:p>
        </p:txBody>
      </p:sp>
      <p:sp>
        <p:nvSpPr>
          <p:cNvPr id="5" name="矩形 4"/>
          <p:cNvSpPr/>
          <p:nvPr/>
        </p:nvSpPr>
        <p:spPr>
          <a:xfrm>
            <a:off x="6802140" y="1585231"/>
            <a:ext cx="5891530" cy="84518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endParaRPr sz="1600" dirty="0">
              <a:solidFill>
                <a:schemeClr val="bg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2299335" y="6046470"/>
            <a:ext cx="9854565" cy="306705"/>
          </a:xfrm>
          <a:prstGeom prst="rect">
            <a:avLst/>
          </a:prstGeom>
          <a:noFill/>
        </p:spPr>
        <p:txBody>
          <a:bodyPr wrap="square" rtlCol="0">
            <a:spAutoFit/>
          </a:bodyPr>
          <a:lstStyle/>
          <a:p>
            <a:r>
              <a:rPr lang="en-US" altLang="zh-CN" sz="1400">
                <a:solidFill>
                  <a:schemeClr val="bg1"/>
                </a:solidFill>
                <a:latin typeface="华文楷体" panose="02010600040101010101" charset="-122"/>
                <a:ea typeface="华文楷体" panose="02010600040101010101" charset="-122"/>
                <a:cs typeface="华文楷体" panose="02010600040101010101" charset="-122"/>
              </a:rPr>
              <a:t> </a:t>
            </a:r>
            <a:r>
              <a:rPr lang="zh-CN" altLang="en-US" sz="1400">
                <a:solidFill>
                  <a:schemeClr val="bg1"/>
                </a:solidFill>
                <a:latin typeface="华文楷体" panose="02010600040101010101" charset="-122"/>
                <a:ea typeface="华文楷体" panose="02010600040101010101" charset="-122"/>
                <a:cs typeface="华文楷体" panose="02010600040101010101" charset="-122"/>
              </a:rPr>
              <a:t>（a）原图                 （b）腐蚀操作          （c）膨胀操作      （d）开运算操作        （e）闭运算操作  </a:t>
            </a:r>
          </a:p>
        </p:txBody>
      </p:sp>
      <p:pic>
        <p:nvPicPr>
          <p:cNvPr id="254" name="图片 75"/>
          <p:cNvPicPr>
            <a:picLocks noChangeAspect="1"/>
          </p:cNvPicPr>
          <p:nvPr/>
        </p:nvPicPr>
        <p:blipFill>
          <a:blip r:embed="rId3"/>
          <a:stretch>
            <a:fillRect/>
          </a:stretch>
        </p:blipFill>
        <p:spPr>
          <a:xfrm>
            <a:off x="2500630" y="4966335"/>
            <a:ext cx="1080000" cy="1080000"/>
          </a:xfrm>
          <a:prstGeom prst="rect">
            <a:avLst/>
          </a:prstGeom>
          <a:noFill/>
          <a:ln>
            <a:noFill/>
          </a:ln>
        </p:spPr>
      </p:pic>
      <p:pic>
        <p:nvPicPr>
          <p:cNvPr id="255" name="图片 76"/>
          <p:cNvPicPr>
            <a:picLocks noChangeAspect="1"/>
          </p:cNvPicPr>
          <p:nvPr/>
        </p:nvPicPr>
        <p:blipFill>
          <a:blip r:embed="rId4"/>
          <a:stretch>
            <a:fillRect/>
          </a:stretch>
        </p:blipFill>
        <p:spPr>
          <a:xfrm>
            <a:off x="4070985" y="4966335"/>
            <a:ext cx="1080000" cy="1080000"/>
          </a:xfrm>
          <a:prstGeom prst="rect">
            <a:avLst/>
          </a:prstGeom>
          <a:noFill/>
          <a:ln>
            <a:noFill/>
          </a:ln>
        </p:spPr>
      </p:pic>
      <p:pic>
        <p:nvPicPr>
          <p:cNvPr id="256" name="图片 77"/>
          <p:cNvPicPr>
            <a:picLocks noChangeAspect="1"/>
          </p:cNvPicPr>
          <p:nvPr/>
        </p:nvPicPr>
        <p:blipFill>
          <a:blip r:embed="rId5"/>
          <a:stretch>
            <a:fillRect/>
          </a:stretch>
        </p:blipFill>
        <p:spPr>
          <a:xfrm>
            <a:off x="5721985" y="4966335"/>
            <a:ext cx="1080000" cy="1080000"/>
          </a:xfrm>
          <a:prstGeom prst="rect">
            <a:avLst/>
          </a:prstGeom>
          <a:noFill/>
          <a:ln>
            <a:noFill/>
          </a:ln>
        </p:spPr>
      </p:pic>
      <p:pic>
        <p:nvPicPr>
          <p:cNvPr id="257" name="图片 78"/>
          <p:cNvPicPr>
            <a:picLocks noChangeAspect="1"/>
          </p:cNvPicPr>
          <p:nvPr/>
        </p:nvPicPr>
        <p:blipFill>
          <a:blip r:embed="rId6"/>
          <a:stretch>
            <a:fillRect/>
          </a:stretch>
        </p:blipFill>
        <p:spPr>
          <a:xfrm>
            <a:off x="7272655" y="4966335"/>
            <a:ext cx="1080000" cy="1080000"/>
          </a:xfrm>
          <a:prstGeom prst="rect">
            <a:avLst/>
          </a:prstGeom>
          <a:noFill/>
          <a:ln>
            <a:noFill/>
          </a:ln>
        </p:spPr>
      </p:pic>
      <p:pic>
        <p:nvPicPr>
          <p:cNvPr id="258" name="图片 79"/>
          <p:cNvPicPr>
            <a:picLocks noChangeAspect="1"/>
          </p:cNvPicPr>
          <p:nvPr/>
        </p:nvPicPr>
        <p:blipFill>
          <a:blip r:embed="rId7"/>
          <a:stretch>
            <a:fillRect/>
          </a:stretch>
        </p:blipFill>
        <p:spPr>
          <a:xfrm>
            <a:off x="8927465" y="4966335"/>
            <a:ext cx="1080000" cy="1080000"/>
          </a:xfrm>
          <a:prstGeom prst="rect">
            <a:avLst/>
          </a:prstGeom>
          <a:noFill/>
          <a:ln>
            <a:noFill/>
          </a:ln>
        </p:spPr>
      </p:pic>
      <p:sp>
        <p:nvSpPr>
          <p:cNvPr id="8" name="文本框 7"/>
          <p:cNvSpPr txBox="1"/>
          <p:nvPr/>
        </p:nvSpPr>
        <p:spPr>
          <a:xfrm>
            <a:off x="605155" y="1276350"/>
            <a:ext cx="7623810" cy="4030980"/>
          </a:xfrm>
          <a:prstGeom prst="rect">
            <a:avLst/>
          </a:prstGeom>
          <a:noFill/>
        </p:spPr>
        <p:txBody>
          <a:bodyPr wrap="square" rtlCol="0">
            <a:spAutoFit/>
          </a:bodyPr>
          <a:lstStyle/>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*获取图像</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read_image (Picture, 'D:/picture.png')</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*获取图像尺寸大小</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get_image_size (Picture, Width, Height)</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*打开与图像适应大小的窗口，并显示图像</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dev_open_window (0, 0, Width, Height, 'black', WindowHandle)</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dev_display (Picture)</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endParaRPr lang="zh-CN" altLang="en-US" sz="1600"/>
          </a:p>
        </p:txBody>
      </p:sp>
      <p:sp>
        <p:nvSpPr>
          <p:cNvPr id="9" name="文本框 8"/>
          <p:cNvSpPr txBox="1"/>
          <p:nvPr/>
        </p:nvSpPr>
        <p:spPr>
          <a:xfrm>
            <a:off x="6929120" y="1276350"/>
            <a:ext cx="5704205" cy="3969385"/>
          </a:xfrm>
          <a:prstGeom prst="rect">
            <a:avLst/>
          </a:prstGeom>
          <a:noFill/>
        </p:spPr>
        <p:txBody>
          <a:bodyPr wrap="square" rtlCol="0">
            <a:spAutoFit/>
          </a:bodyPr>
          <a:lstStyle/>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gray_erosion_shape (Picture, ImageMin, 5, 5, 'octagon')</a:t>
            </a: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*对灰度图像进行膨胀操作</a:t>
            </a:r>
            <a:endParaRPr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gray_dilation_shape (Picture, ImageMax, 5, 5, 'octagon')</a:t>
            </a:r>
            <a:endParaRPr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*对灰度图像进行开运算操作</a:t>
            </a:r>
            <a:endParaRPr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gray_opening_shape (Picture, ImageOpening, 5, 5, 'octagon')</a:t>
            </a:r>
            <a:endParaRPr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*对灰度图像进行闭运算操作</a:t>
            </a:r>
            <a:endParaRPr dirty="0">
              <a:solidFill>
                <a:schemeClr val="bg1"/>
              </a:solidFill>
              <a:latin typeface="Times New Roman" panose="02020603050405020304" pitchFamily="18" charset="0"/>
              <a:cs typeface="Times New Roman" panose="02020603050405020304" pitchFamily="18" charset="0"/>
            </a:endParaRPr>
          </a:p>
          <a:p>
            <a:pPr algn="l" defTabSz="1218565">
              <a:lnSpc>
                <a:spcPct val="150000"/>
              </a:lnSpc>
              <a:defRPr/>
            </a:pPr>
            <a:r>
              <a:rPr dirty="0">
                <a:solidFill>
                  <a:schemeClr val="bg1"/>
                </a:solidFill>
                <a:latin typeface="Times New Roman" panose="02020603050405020304" pitchFamily="18" charset="0"/>
                <a:cs typeface="Times New Roman" panose="02020603050405020304" pitchFamily="18" charset="0"/>
                <a:sym typeface="+mn-ea"/>
              </a:rPr>
              <a:t>gray_closing_shape (Picture, ImageClosing, 5, 5, 'octagon')</a:t>
            </a:r>
            <a:endParaRPr dirty="0">
              <a:solidFill>
                <a:schemeClr val="bg1"/>
              </a:solidFill>
              <a:latin typeface="Times New Roman" panose="02020603050405020304" pitchFamily="18" charset="0"/>
              <a:cs typeface="Times New Roman" panose="02020603050405020304" pitchFamily="18" charset="0"/>
            </a:endParaRPr>
          </a:p>
          <a:p>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690" y="1153795"/>
            <a:ext cx="12033250" cy="548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2738120" y="4958080"/>
            <a:ext cx="6903720" cy="168211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551116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4564380" cy="525780"/>
          </a:xfrm>
          <a:prstGeom prst="rect">
            <a:avLst/>
          </a:prstGeom>
          <a:noFill/>
        </p:spPr>
        <p:txBody>
          <a:bodyPr wrap="none" lIns="96434" tIns="48217" rIns="96434" bIns="48217" rtlCol="0">
            <a:spAutoFit/>
          </a:bodyPr>
          <a:lstStyle/>
          <a:p>
            <a:pPr algn="l"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 </a:t>
            </a:r>
            <a:r>
              <a:rPr sz="2800" b="1">
                <a:solidFill>
                  <a:schemeClr val="lt1"/>
                </a:solidFill>
                <a:latin typeface="+mn-lt"/>
                <a:ea typeface="+mn-ea"/>
                <a:sym typeface="+mn-lt"/>
              </a:rPr>
              <a:t>灰度图像的顶帽、底帽运算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6802140" y="1585231"/>
            <a:ext cx="5891530" cy="845185"/>
          </a:xfrm>
          <a:prstGeom prst="rect">
            <a:avLst/>
          </a:prstGeom>
        </p:spPr>
        <p:txBody>
          <a:bodyPr wrap="square">
            <a:spAutoFit/>
          </a:bodyPr>
          <a:lstStyle/>
          <a:p>
            <a:pPr algn="ctr" defTabSz="1218565">
              <a:lnSpc>
                <a:spcPct val="125000"/>
              </a:lnSpc>
              <a:defRPr/>
            </a:pPr>
            <a:endParaRPr sz="20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endParaRPr sz="1600" dirty="0">
              <a:solidFill>
                <a:schemeClr val="bg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2640965" y="6213475"/>
            <a:ext cx="9149715" cy="337185"/>
          </a:xfrm>
          <a:prstGeom prst="rect">
            <a:avLst/>
          </a:prstGeom>
          <a:noFill/>
        </p:spPr>
        <p:txBody>
          <a:bodyPr wrap="square" rtlCol="0">
            <a:spAutoFit/>
          </a:bodyPr>
          <a:lstStyle/>
          <a:p>
            <a:r>
              <a:rPr lang="en-US" altLang="zh-CN" sz="1600">
                <a:solidFill>
                  <a:schemeClr val="bg1"/>
                </a:solidFill>
                <a:latin typeface="华文楷体" panose="02010600040101010101" charset="-122"/>
                <a:ea typeface="华文楷体" panose="02010600040101010101" charset="-122"/>
                <a:cs typeface="华文楷体" panose="02010600040101010101" charset="-122"/>
              </a:rPr>
              <a:t>      </a:t>
            </a:r>
            <a:r>
              <a:rPr lang="zh-CN" altLang="en-US" sz="1600">
                <a:solidFill>
                  <a:schemeClr val="bg1"/>
                </a:solidFill>
                <a:latin typeface="华文楷体" panose="02010600040101010101" charset="-122"/>
                <a:ea typeface="华文楷体" panose="02010600040101010101" charset="-122"/>
                <a:cs typeface="华文楷体" panose="02010600040101010101" charset="-122"/>
              </a:rPr>
              <a:t>（a）灰度图像                   （b）顶帽运算结果              （c）底帽运算结果</a:t>
            </a:r>
          </a:p>
        </p:txBody>
      </p:sp>
      <p:pic>
        <p:nvPicPr>
          <p:cNvPr id="259" name="图片 85"/>
          <p:cNvPicPr>
            <a:picLocks noChangeAspect="1"/>
          </p:cNvPicPr>
          <p:nvPr/>
        </p:nvPicPr>
        <p:blipFill>
          <a:blip r:embed="rId3"/>
          <a:stretch>
            <a:fillRect/>
          </a:stretch>
        </p:blipFill>
        <p:spPr>
          <a:xfrm>
            <a:off x="2919095" y="5133340"/>
            <a:ext cx="1500678" cy="1080000"/>
          </a:xfrm>
          <a:prstGeom prst="rect">
            <a:avLst/>
          </a:prstGeom>
          <a:noFill/>
          <a:ln>
            <a:noFill/>
          </a:ln>
        </p:spPr>
      </p:pic>
      <p:pic>
        <p:nvPicPr>
          <p:cNvPr id="260" name="图片 83"/>
          <p:cNvPicPr>
            <a:picLocks noChangeAspect="1"/>
          </p:cNvPicPr>
          <p:nvPr/>
        </p:nvPicPr>
        <p:blipFill>
          <a:blip r:embed="rId4"/>
          <a:stretch>
            <a:fillRect/>
          </a:stretch>
        </p:blipFill>
        <p:spPr>
          <a:xfrm>
            <a:off x="5501640" y="5133023"/>
            <a:ext cx="1490720" cy="1080000"/>
          </a:xfrm>
          <a:prstGeom prst="rect">
            <a:avLst/>
          </a:prstGeom>
          <a:noFill/>
          <a:ln>
            <a:noFill/>
          </a:ln>
        </p:spPr>
      </p:pic>
      <p:pic>
        <p:nvPicPr>
          <p:cNvPr id="261" name="图片 84"/>
          <p:cNvPicPr>
            <a:picLocks noChangeAspect="1"/>
          </p:cNvPicPr>
          <p:nvPr/>
        </p:nvPicPr>
        <p:blipFill>
          <a:blip r:embed="rId5"/>
          <a:stretch>
            <a:fillRect/>
          </a:stretch>
        </p:blipFill>
        <p:spPr>
          <a:xfrm>
            <a:off x="7886700" y="5126990"/>
            <a:ext cx="1485412" cy="1080000"/>
          </a:xfrm>
          <a:prstGeom prst="rect">
            <a:avLst/>
          </a:prstGeom>
          <a:noFill/>
          <a:ln>
            <a:noFill/>
          </a:ln>
        </p:spPr>
      </p:pic>
      <p:sp>
        <p:nvSpPr>
          <p:cNvPr id="8" name="文本框 7"/>
          <p:cNvSpPr txBox="1"/>
          <p:nvPr/>
        </p:nvSpPr>
        <p:spPr>
          <a:xfrm>
            <a:off x="7588250" y="1028065"/>
            <a:ext cx="4319270" cy="4523105"/>
          </a:xfrm>
          <a:prstGeom prst="rect">
            <a:avLst/>
          </a:prstGeom>
          <a:noFill/>
        </p:spPr>
        <p:txBody>
          <a:bodyPr wrap="square" rtlCol="0">
            <a:spAutoFit/>
          </a:bodyPr>
          <a:lstStyle/>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rgb1_to_gray (image2, GrayImage)</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*生成结构半径为5的圆形结构</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gen_disc_se (SE, 'byte', 5, 5, 0)</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*对图像进行顶帽运算处理</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gray_tophat (GrayImage, SE, ImageTopHat)</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*对图像进行底帽运算处理</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gray_bothat (GrayImage, SE, ImageBotHat)</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endParaRPr sz="1600" dirty="0">
              <a:solidFill>
                <a:schemeClr val="bg1"/>
              </a:solidFill>
              <a:latin typeface="Times New Roman" panose="02020603050405020304" pitchFamily="18" charset="0"/>
              <a:cs typeface="Times New Roman" panose="02020603050405020304" pitchFamily="18" charset="0"/>
            </a:endParaRPr>
          </a:p>
          <a:p>
            <a:pPr algn="l">
              <a:lnSpc>
                <a:spcPct val="200000"/>
              </a:lnSpc>
            </a:pPr>
            <a:endParaRPr lang="zh-CN" altLang="en-US" sz="1600"/>
          </a:p>
        </p:txBody>
      </p:sp>
      <p:sp>
        <p:nvSpPr>
          <p:cNvPr id="9" name="文本框 8"/>
          <p:cNvSpPr txBox="1"/>
          <p:nvPr/>
        </p:nvSpPr>
        <p:spPr>
          <a:xfrm>
            <a:off x="753745" y="950595"/>
            <a:ext cx="5401945" cy="4584700"/>
          </a:xfrm>
          <a:prstGeom prst="rect">
            <a:avLst/>
          </a:prstGeom>
          <a:noFill/>
        </p:spPr>
        <p:txBody>
          <a:bodyPr wrap="square" rtlCol="0">
            <a:spAutoFit/>
          </a:bodyPr>
          <a:lstStyle/>
          <a:p>
            <a:pPr algn="l" defTabSz="1218565">
              <a:lnSpc>
                <a:spcPct val="200000"/>
              </a:lnSpc>
              <a:defRPr/>
            </a:pPr>
            <a:r>
              <a:rPr dirty="0">
                <a:solidFill>
                  <a:schemeClr val="bg1"/>
                </a:solidFill>
                <a:latin typeface="Times New Roman" panose="02020603050405020304" pitchFamily="18" charset="0"/>
                <a:cs typeface="Times New Roman" panose="02020603050405020304" pitchFamily="18" charset="0"/>
                <a:sym typeface="+mn-ea"/>
              </a:rPr>
              <a:t> </a:t>
            </a:r>
            <a:r>
              <a:rPr sz="1600" dirty="0">
                <a:solidFill>
                  <a:schemeClr val="bg1"/>
                </a:solidFill>
                <a:latin typeface="Times New Roman" panose="02020603050405020304" pitchFamily="18" charset="0"/>
                <a:cs typeface="Times New Roman" panose="02020603050405020304" pitchFamily="18" charset="0"/>
                <a:sym typeface="+mn-ea"/>
              </a:rPr>
              <a:t>*关闭窗口</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dev_close_window ()</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*获取图像</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read_image (image, 'D:/orange.png')</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*获取图像尺寸大小打开适应图像大小的窗口</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get_image_size (image, Width, Height)</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dev_open_window (0, 0, Width, Height, 'black', WindowHandle)</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ct val="200000"/>
              </a:lnSpc>
              <a:defRPr/>
            </a:pPr>
            <a:r>
              <a:rPr sz="1600" dirty="0">
                <a:solidFill>
                  <a:schemeClr val="bg1"/>
                </a:solidFill>
                <a:latin typeface="Times New Roman" panose="02020603050405020304" pitchFamily="18" charset="0"/>
                <a:cs typeface="Times New Roman" panose="02020603050405020304" pitchFamily="18" charset="0"/>
                <a:sym typeface="+mn-ea"/>
              </a:rPr>
              <a:t>dev_display (image)</a:t>
            </a:r>
          </a:p>
          <a:p>
            <a:pPr algn="l" defTabSz="1218565">
              <a:lnSpc>
                <a:spcPct val="200000"/>
              </a:lnSpc>
              <a:defRPr/>
            </a:pPr>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15983" y="2914132"/>
            <a:ext cx="2693046" cy="1015663"/>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PART4</a:t>
            </a:r>
            <a:endPar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256633" y="2914245"/>
            <a:ext cx="5669280" cy="922020"/>
          </a:xfrm>
          <a:prstGeom prst="rect">
            <a:avLst/>
          </a:prstGeom>
          <a:noFill/>
          <a:effectLst/>
        </p:spPr>
        <p:txBody>
          <a:bodyPr wrap="none" rtlCol="0">
            <a:spAutoFit/>
          </a:bodyPr>
          <a:lstStyle/>
          <a:p>
            <a:pPr lvl="0">
              <a:spcBef>
                <a:spcPts val="500"/>
              </a:spcBef>
              <a:spcAft>
                <a:spcPts val="0"/>
              </a:spcAft>
              <a:defRPr/>
            </a:pPr>
            <a:r>
              <a:rPr lang="zh-CN" altLang="en-US" sz="5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二值图像的形态学</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84746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边界提取</a:t>
            </a:r>
          </a:p>
        </p:txBody>
      </p:sp>
      <p:sp>
        <p:nvSpPr>
          <p:cNvPr id="13" name="矩形 12"/>
          <p:cNvSpPr/>
          <p:nvPr>
            <p:custDataLst>
              <p:tags r:id="rId5"/>
            </p:custDataLst>
          </p:nvPr>
        </p:nvSpPr>
        <p:spPr>
          <a:xfrm>
            <a:off x="1494062" y="2495560"/>
            <a:ext cx="10111926" cy="3715094"/>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要在二值图像中提取物体的边界，容易想到的一个方法是将所有物体内部的点删除 （置为背景色）。当我们逐行扫描原图像时，如果发现一个黑点的8邻域都是黑点，那么该点被认为是内部点，对于内部点需要在目标图像上将它删除，只有那些8邻域都是黑点的内部点被保存，这相当于釆用一个c 的结构元素对原图像进行腐蚀，再用原图像减去腐蚀后的图像，这样就恰好删除了这些内部点留下了边界。</a:t>
            </a:r>
          </a:p>
          <a:p>
            <a:pPr lvl="0" indent="0" algn="l" fontAlgn="ctr">
              <a:lnSpc>
                <a:spcPct val="170000"/>
              </a:lnSpc>
              <a:spcBef>
                <a:spcPts val="1000"/>
              </a:spcBef>
              <a:spcAft>
                <a:spcPts val="0"/>
              </a:spcAft>
              <a:buSzPct val="100000"/>
              <a:buFont typeface="Wingdings" panose="05000000000000000000" charset="0"/>
              <a:buNone/>
            </a:pPr>
            <a:endPar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箭头: 五边形 41"/>
          <p:cNvSpPr/>
          <p:nvPr/>
        </p:nvSpPr>
        <p:spPr>
          <a:xfrm>
            <a:off x="0" y="264795"/>
            <a:ext cx="259651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6141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边界提取</a:t>
            </a: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937385" y="1266190"/>
            <a:ext cx="9277985" cy="589280"/>
          </a:xfrm>
          <a:prstGeom prst="rect">
            <a:avLst/>
          </a:prstGeom>
          <a:effectLst/>
        </p:spPr>
        <p:txBody>
          <a:bodyPr wrap="square">
            <a:spAutoFit/>
          </a:bodyPr>
          <a:lstStyle/>
          <a:p>
            <a:pPr indent="457200" algn="l" defTabSz="1218565" eaLnBrk="1" latinLnBrk="0" hangingPunct="1">
              <a:lnSpc>
                <a:spcPct val="135000"/>
              </a:lnSpc>
              <a:defRPr/>
            </a:pPr>
            <a:r>
              <a:rPr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集合A的边界记为 ,设B为一个合适的结构元素，边界提取可表示为：</a:t>
            </a:r>
            <a:r>
              <a:rPr 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pic>
        <p:nvPicPr>
          <p:cNvPr id="4" name="图片 3" descr="20254900"/>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7485" y="5904865"/>
            <a:ext cx="1097280" cy="1062990"/>
          </a:xfrm>
          <a:prstGeom prst="rect">
            <a:avLst/>
          </a:prstGeom>
        </p:spPr>
      </p:pic>
      <p:pic>
        <p:nvPicPr>
          <p:cNvPr id="5" name="图片 4"/>
          <p:cNvPicPr>
            <a:picLocks noChangeAspect="1"/>
          </p:cNvPicPr>
          <p:nvPr/>
        </p:nvPicPr>
        <p:blipFill>
          <a:blip r:embed="rId6"/>
          <a:stretch>
            <a:fillRect/>
          </a:stretch>
        </p:blipFill>
        <p:spPr>
          <a:xfrm>
            <a:off x="2929890" y="2453005"/>
            <a:ext cx="6918325" cy="2710815"/>
          </a:xfrm>
          <a:prstGeom prst="rect">
            <a:avLst/>
          </a:prstGeom>
        </p:spPr>
      </p:pic>
      <p:graphicFrame>
        <p:nvGraphicFramePr>
          <p:cNvPr id="7" name="对象 6"/>
          <p:cNvGraphicFramePr/>
          <p:nvPr/>
        </p:nvGraphicFramePr>
        <p:xfrm>
          <a:off x="5365750" y="2016125"/>
          <a:ext cx="2126615" cy="431800"/>
        </p:xfrm>
        <a:graphic>
          <a:graphicData uri="http://schemas.openxmlformats.org/presentationml/2006/ole">
            <mc:AlternateContent xmlns:mc="http://schemas.openxmlformats.org/markup-compatibility/2006">
              <mc:Choice xmlns:v="urn:schemas-microsoft-com:vml" Requires="v">
                <p:oleObj spid="_x0000_s10242" r:id="rId7" imgW="1164590" imgH="201295" progId="Word.Document.12">
                  <p:embed/>
                </p:oleObj>
              </mc:Choice>
              <mc:Fallback>
                <p:oleObj r:id="rId7" imgW="1164590" imgH="201295" progId="Word.Document.12">
                  <p:embed/>
                  <p:pic>
                    <p:nvPicPr>
                      <p:cNvPr id="0" name="图片 7"/>
                      <p:cNvPicPr/>
                      <p:nvPr/>
                    </p:nvPicPr>
                    <p:blipFill>
                      <a:blip r:embed="rId8"/>
                      <a:stretch>
                        <a:fillRect/>
                      </a:stretch>
                    </p:blipFill>
                    <p:spPr>
                      <a:xfrm>
                        <a:off x="5365750" y="2016125"/>
                        <a:ext cx="2126615" cy="431800"/>
                      </a:xfrm>
                      <a:prstGeom prst="rect">
                        <a:avLst/>
                      </a:prstGeom>
                    </p:spPr>
                  </p:pic>
                </p:oleObj>
              </mc:Fallback>
            </mc:AlternateContent>
          </a:graphicData>
        </a:graphic>
      </p:graphicFrame>
      <p:sp>
        <p:nvSpPr>
          <p:cNvPr id="9" name="文本框 8"/>
          <p:cNvSpPr txBox="1"/>
          <p:nvPr/>
        </p:nvSpPr>
        <p:spPr>
          <a:xfrm>
            <a:off x="2596515" y="5163820"/>
            <a:ext cx="7665085" cy="398780"/>
          </a:xfrm>
          <a:prstGeom prst="rect">
            <a:avLst/>
          </a:prstGeom>
          <a:noFill/>
        </p:spPr>
        <p:txBody>
          <a:bodyPr wrap="square" rtlCol="0" anchor="t">
            <a:spAutoFit/>
          </a:bodyPr>
          <a:lstStyle/>
          <a:p>
            <a:r>
              <a:rPr lang="zh-CN" altLang="en-US" sz="2000">
                <a:latin typeface="+mn-ea"/>
                <a:ea typeface="+mn-ea"/>
                <a:cs typeface="+mn-ea"/>
              </a:rPr>
              <a:t>在HALCON中求取区域的边界的算子如下：</a:t>
            </a:r>
          </a:p>
        </p:txBody>
      </p:sp>
      <p:sp>
        <p:nvSpPr>
          <p:cNvPr id="566" name="文本框 566"/>
          <p:cNvSpPr txBox="1"/>
          <p:nvPr/>
        </p:nvSpPr>
        <p:spPr>
          <a:xfrm>
            <a:off x="3081020" y="5736590"/>
            <a:ext cx="6089650" cy="587375"/>
          </a:xfrm>
          <a:prstGeom prst="rect">
            <a:avLst/>
          </a:prstGeom>
          <a:solidFill>
            <a:schemeClr val="bg2"/>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304800" algn="l">
              <a:lnSpc>
                <a:spcPct val="150000"/>
              </a:lnSpc>
              <a:spcAft>
                <a:spcPts val="0"/>
              </a:spcAft>
            </a:pPr>
            <a:r>
              <a:rPr lang="en-US" sz="2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boundary(Region : RegionBorder : BoundaryType :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050" kern="100">
                <a:effectLst/>
                <a:ea typeface="宋体" panose="02010600030101010101" pitchFamily="2" charset="-122"/>
                <a:cs typeface="Times New Roman" panose="02020603050405020304" pitchFamily="18" charset="0"/>
              </a:rPr>
              <a:t> </a:t>
            </a:r>
            <a:endParaRPr lang="zh-CN" sz="1050" kern="100">
              <a:effectLst/>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266602"/>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3249930" y="4578350"/>
            <a:ext cx="6369050" cy="179959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785610" y="1266825"/>
            <a:ext cx="5548630" cy="1938020"/>
          </a:xfrm>
          <a:prstGeom prst="rect">
            <a:avLst/>
          </a:prstGeom>
        </p:spPr>
        <p:txBody>
          <a:bodyPr wrap="square">
            <a:spAutoFit/>
          </a:bodyPr>
          <a:lstStyle/>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sym typeface="+mn-ea"/>
              </a:rPr>
              <a:t>*显示图像</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sym typeface="+mn-ea"/>
              </a:rPr>
              <a:t>dev_display (Image)</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rPr>
              <a:t>*将图像二值化</a:t>
            </a:r>
          </a:p>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rPr>
              <a:t>threshold (Image12, Regions, 76, 255)</a:t>
            </a:r>
          </a:p>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rPr>
              <a:t>*边界提取</a:t>
            </a:r>
          </a:p>
          <a:p>
            <a:pPr algn="l" defTabSz="1218565">
              <a:lnSpc>
                <a:spcPct val="125000"/>
              </a:lnSpc>
              <a:defRPr/>
            </a:pPr>
            <a:r>
              <a:rPr sz="1600" dirty="0">
                <a:solidFill>
                  <a:schemeClr val="bg1"/>
                </a:solidFill>
                <a:latin typeface="微软雅黑" panose="020B0503020204020204" pitchFamily="34" charset="-122"/>
                <a:ea typeface="微软雅黑" panose="020B0503020204020204" pitchFamily="34" charset="-122"/>
              </a:rPr>
              <a:t>boundary (Regions, RegionBorder, 'inner')</a:t>
            </a:r>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336169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2430780" cy="525780"/>
          </a:xfrm>
          <a:prstGeom prst="rect">
            <a:avLst/>
          </a:prstGeom>
          <a:noFill/>
        </p:spPr>
        <p:txBody>
          <a:bodyPr wrap="none" lIns="96434" tIns="48217" rIns="96434" bIns="48217" rtlCol="0">
            <a:spAutoFit/>
          </a:bodyPr>
          <a:lstStyle/>
          <a:p>
            <a:pPr algn="ctr">
              <a:buClrTx/>
              <a:buSzTx/>
              <a:buFontTx/>
            </a:pP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 </a:t>
            </a:r>
            <a:r>
              <a:rPr sz="2800" b="1">
                <a:solidFill>
                  <a:schemeClr val="lt1"/>
                </a:solidFill>
                <a:latin typeface="+mn-lt"/>
                <a:ea typeface="+mn-ea"/>
                <a:sym typeface="+mn-lt"/>
              </a:rPr>
              <a:t>边界提取实例</a:t>
            </a:r>
          </a:p>
        </p:txBody>
      </p:sp>
      <p:sp>
        <p:nvSpPr>
          <p:cNvPr id="7" name="文本框 6"/>
          <p:cNvSpPr txBox="1"/>
          <p:nvPr/>
        </p:nvSpPr>
        <p:spPr>
          <a:xfrm>
            <a:off x="3650615" y="6040755"/>
            <a:ext cx="6080125" cy="337185"/>
          </a:xfrm>
          <a:prstGeom prst="rect">
            <a:avLst/>
          </a:prstGeom>
          <a:noFill/>
        </p:spPr>
        <p:txBody>
          <a:bodyPr wrap="square" rtlCol="0">
            <a:spAutoFit/>
          </a:bodyPr>
          <a:lstStyle/>
          <a:p>
            <a:r>
              <a:rPr lang="en-US" altLang="zh-CN" sz="1600">
                <a:solidFill>
                  <a:schemeClr val="bg1"/>
                </a:solidFill>
                <a:latin typeface="华文楷体" panose="02010600040101010101" charset="-122"/>
                <a:ea typeface="华文楷体" panose="02010600040101010101" charset="-122"/>
                <a:cs typeface="华文楷体" panose="02010600040101010101" charset="-122"/>
              </a:rPr>
              <a:t> </a:t>
            </a:r>
            <a:r>
              <a:rPr lang="zh-CN" altLang="en-US" sz="1600">
                <a:solidFill>
                  <a:schemeClr val="bg1"/>
                </a:solidFill>
                <a:latin typeface="华文楷体" panose="02010600040101010101" charset="-122"/>
                <a:ea typeface="华文楷体" panose="02010600040101010101" charset="-122"/>
                <a:cs typeface="华文楷体" panose="02010600040101010101" charset="-122"/>
              </a:rPr>
              <a:t>（</a:t>
            </a:r>
            <a:r>
              <a:rPr lang="en-US" altLang="zh-CN" sz="1600">
                <a:solidFill>
                  <a:schemeClr val="bg1"/>
                </a:solidFill>
                <a:latin typeface="华文楷体" panose="02010600040101010101" charset="-122"/>
                <a:ea typeface="华文楷体" panose="02010600040101010101" charset="-122"/>
                <a:cs typeface="华文楷体" panose="02010600040101010101" charset="-122"/>
              </a:rPr>
              <a:t>a</a:t>
            </a:r>
            <a:r>
              <a:rPr lang="zh-CN" altLang="en-US" sz="1600">
                <a:solidFill>
                  <a:schemeClr val="bg1"/>
                </a:solidFill>
                <a:latin typeface="华文楷体" panose="02010600040101010101" charset="-122"/>
                <a:ea typeface="华文楷体" panose="02010600040101010101" charset="-122"/>
                <a:cs typeface="华文楷体" panose="02010600040101010101" charset="-122"/>
              </a:rPr>
              <a:t>）原图         （b）二值化提取区域     （c）提取区域边界</a:t>
            </a:r>
          </a:p>
        </p:txBody>
      </p:sp>
      <p:pic>
        <p:nvPicPr>
          <p:cNvPr id="263" name="图片 88"/>
          <p:cNvPicPr/>
          <p:nvPr/>
        </p:nvPicPr>
        <p:blipFill>
          <a:blip r:embed="rId3"/>
          <a:stretch>
            <a:fillRect/>
          </a:stretch>
        </p:blipFill>
        <p:spPr>
          <a:xfrm>
            <a:off x="3830320" y="4819968"/>
            <a:ext cx="1200150" cy="1080135"/>
          </a:xfrm>
          <a:prstGeom prst="rect">
            <a:avLst/>
          </a:prstGeom>
          <a:noFill/>
          <a:ln>
            <a:noFill/>
          </a:ln>
        </p:spPr>
      </p:pic>
      <p:pic>
        <p:nvPicPr>
          <p:cNvPr id="264" name="图片 87"/>
          <p:cNvPicPr/>
          <p:nvPr/>
        </p:nvPicPr>
        <p:blipFill>
          <a:blip r:embed="rId4"/>
          <a:stretch>
            <a:fillRect/>
          </a:stretch>
        </p:blipFill>
        <p:spPr>
          <a:xfrm>
            <a:off x="5729605" y="4819968"/>
            <a:ext cx="1200150" cy="1080135"/>
          </a:xfrm>
          <a:prstGeom prst="rect">
            <a:avLst/>
          </a:prstGeom>
          <a:noFill/>
          <a:ln>
            <a:noFill/>
          </a:ln>
        </p:spPr>
      </p:pic>
      <p:pic>
        <p:nvPicPr>
          <p:cNvPr id="265" name="图片 89"/>
          <p:cNvPicPr/>
          <p:nvPr/>
        </p:nvPicPr>
        <p:blipFill>
          <a:blip r:embed="rId5"/>
          <a:stretch>
            <a:fillRect/>
          </a:stretch>
        </p:blipFill>
        <p:spPr>
          <a:xfrm>
            <a:off x="7682230" y="4819968"/>
            <a:ext cx="1200150" cy="1080135"/>
          </a:xfrm>
          <a:prstGeom prst="rect">
            <a:avLst/>
          </a:prstGeom>
          <a:noFill/>
          <a:ln>
            <a:noFill/>
          </a:ln>
        </p:spPr>
      </p:pic>
      <p:sp>
        <p:nvSpPr>
          <p:cNvPr id="8" name="文本框 7"/>
          <p:cNvSpPr txBox="1"/>
          <p:nvPr/>
        </p:nvSpPr>
        <p:spPr>
          <a:xfrm>
            <a:off x="790575" y="1266825"/>
            <a:ext cx="5457190" cy="3784600"/>
          </a:xfrm>
          <a:prstGeom prst="rect">
            <a:avLst/>
          </a:prstGeom>
          <a:noFill/>
        </p:spPr>
        <p:txBody>
          <a:bodyPr wrap="square" rtlCol="0">
            <a:spAutoFit/>
          </a:bodyPr>
          <a:lstStyle/>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*关闭窗口</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dev_close_window ()</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*获取图像</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read_image (Image, 'D:/Image.png')</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*获取图像大小</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get_image_size (Image, Width, Height)</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*打开适应图像大小的窗口</a:t>
            </a:r>
            <a:endParaRPr sz="1600" dirty="0">
              <a:solidFill>
                <a:schemeClr val="bg1"/>
              </a:solidFill>
              <a:latin typeface="微软雅黑" panose="020B0503020204020204" pitchFamily="34" charset="-122"/>
              <a:ea typeface="微软雅黑" panose="020B0503020204020204" pitchFamily="34" charset="-122"/>
            </a:endParaRPr>
          </a:p>
          <a:p>
            <a:pPr algn="l" defTabSz="1218565">
              <a:lnSpc>
                <a:spcPct val="150000"/>
              </a:lnSpc>
              <a:defRPr/>
            </a:pPr>
            <a:r>
              <a:rPr sz="1600" dirty="0">
                <a:solidFill>
                  <a:schemeClr val="bg1"/>
                </a:solidFill>
                <a:latin typeface="微软雅黑" panose="020B0503020204020204" pitchFamily="34" charset="-122"/>
                <a:ea typeface="微软雅黑" panose="020B0503020204020204" pitchFamily="34" charset="-122"/>
                <a:sym typeface="+mn-ea"/>
              </a:rPr>
              <a:t>dev_open_window (0, 0, Width, Height, 'black', WindowHandle)</a:t>
            </a:r>
            <a:endParaRPr sz="1600" dirty="0">
              <a:solidFill>
                <a:schemeClr val="bg1"/>
              </a:solidFill>
              <a:latin typeface="微软雅黑" panose="020B0503020204020204" pitchFamily="34" charset="-122"/>
              <a:ea typeface="微软雅黑" panose="020B0503020204020204" pitchFamily="34" charset="-122"/>
            </a:endParaRPr>
          </a:p>
          <a:p>
            <a:pPr algn="l">
              <a:lnSpc>
                <a:spcPct val="150000"/>
              </a:lnSpc>
            </a:pPr>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孔洞填充</a:t>
            </a:r>
          </a:p>
        </p:txBody>
      </p:sp>
      <p:sp>
        <p:nvSpPr>
          <p:cNvPr id="13" name="矩形 12"/>
          <p:cNvSpPr/>
          <p:nvPr>
            <p:custDataLst>
              <p:tags r:id="rId5"/>
            </p:custDataLst>
          </p:nvPr>
        </p:nvSpPr>
        <p:spPr>
          <a:xfrm>
            <a:off x="1494062" y="258065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dirty="0">
                <a:ea typeface="微软雅黑" panose="020B0503020204020204" pitchFamily="34" charset="-122"/>
              </a:rPr>
              <a:t>一个孔洞可以定义为由前景像素相连接的边界所包围的一个背景区域。这一节我们将针对填充图像的孔洞介绍一种基于集合膨胀、求补集和交集的算法。令A表示包含一个子集的集合，子集的元素是8连通的边界。每个边界包围一个背景区域(即一个孔洞)，给定每一个孔洞中一个点，然后从该点开始填充整个边界包围的区域，</a:t>
            </a: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722745" y="950595"/>
            <a:ext cx="4883785" cy="535241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259651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16141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孔洞填充</a:t>
            </a: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323850" y="1475105"/>
            <a:ext cx="6058535" cy="589280"/>
          </a:xfrm>
          <a:prstGeom prst="rect">
            <a:avLst/>
          </a:prstGeom>
          <a:effectLst/>
        </p:spPr>
        <p:txBody>
          <a:bodyPr wrap="square">
            <a:spAutoFit/>
          </a:bodyPr>
          <a:lstStyle/>
          <a:p>
            <a:pPr algn="l" defTabSz="1218565">
              <a:lnSpc>
                <a:spcPct val="135000"/>
              </a:lnSpc>
              <a:defRPr/>
            </a:pPr>
            <a:r>
              <a:rPr 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pic>
        <p:nvPicPr>
          <p:cNvPr id="4" name="图片 3" descr="20254900"/>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7485" y="5904865"/>
            <a:ext cx="1097280" cy="1062990"/>
          </a:xfrm>
          <a:prstGeom prst="rect">
            <a:avLst/>
          </a:prstGeom>
        </p:spPr>
      </p:pic>
      <p:sp>
        <p:nvSpPr>
          <p:cNvPr id="2" name="文本框 1"/>
          <p:cNvSpPr txBox="1"/>
          <p:nvPr/>
        </p:nvSpPr>
        <p:spPr>
          <a:xfrm>
            <a:off x="451485" y="1357630"/>
            <a:ext cx="5585460" cy="1938020"/>
          </a:xfrm>
          <a:prstGeom prst="rect">
            <a:avLst/>
          </a:prstGeom>
          <a:noFill/>
        </p:spPr>
        <p:txBody>
          <a:bodyPr wrap="square" rtlCol="0" anchor="t">
            <a:spAutoFit/>
          </a:bodyPr>
          <a:lstStyle/>
          <a:p>
            <a:pPr indent="457200" eaLnBrk="1" latinLnBrk="0" hangingPunct="1">
              <a:lnSpc>
                <a:spcPct val="200000"/>
              </a:lnSpc>
            </a:pPr>
            <a:r>
              <a:rPr lang="zh-CN" altLang="en-US" sz="2000">
                <a:latin typeface="+mn-ea"/>
                <a:ea typeface="+mn-ea"/>
                <a:cs typeface="+mn-ea"/>
              </a:rPr>
              <a:t>每个边界包围一个背景区域(即一个孔洞)，给定每一个孔洞中一个点，然后从该点开始填充整个边界包围的区域，公式如下：</a:t>
            </a:r>
          </a:p>
        </p:txBody>
      </p:sp>
      <p:graphicFrame>
        <p:nvGraphicFramePr>
          <p:cNvPr id="3" name="对象 2"/>
          <p:cNvGraphicFramePr/>
          <p:nvPr/>
        </p:nvGraphicFramePr>
        <p:xfrm>
          <a:off x="1497965" y="3493770"/>
          <a:ext cx="3791585" cy="539750"/>
        </p:xfrm>
        <a:graphic>
          <a:graphicData uri="http://schemas.openxmlformats.org/presentationml/2006/ole">
            <mc:AlternateContent xmlns:mc="http://schemas.openxmlformats.org/markup-compatibility/2006">
              <mc:Choice xmlns:v="urn:schemas-microsoft-com:vml" Requires="v">
                <p:oleObj spid="_x0000_s11266" r:id="rId6" imgW="2155190" imgH="239395" progId="Word.Document.12">
                  <p:embed/>
                </p:oleObj>
              </mc:Choice>
              <mc:Fallback>
                <p:oleObj r:id="rId6" imgW="2155190" imgH="239395" progId="Word.Document.12">
                  <p:embed/>
                  <p:pic>
                    <p:nvPicPr>
                      <p:cNvPr id="0" name="图片 9"/>
                      <p:cNvPicPr/>
                      <p:nvPr/>
                    </p:nvPicPr>
                    <p:blipFill>
                      <a:blip r:embed="rId7"/>
                      <a:stretch>
                        <a:fillRect/>
                      </a:stretch>
                    </p:blipFill>
                    <p:spPr>
                      <a:xfrm>
                        <a:off x="1497965" y="3493770"/>
                        <a:ext cx="3791585" cy="539750"/>
                      </a:xfrm>
                      <a:prstGeom prst="rect">
                        <a:avLst/>
                      </a:prstGeom>
                    </p:spPr>
                  </p:pic>
                </p:oleObj>
              </mc:Fallback>
            </mc:AlternateContent>
          </a:graphicData>
        </a:graphic>
      </p:graphicFrame>
      <p:pic>
        <p:nvPicPr>
          <p:cNvPr id="11" name="图片 10"/>
          <p:cNvPicPr>
            <a:picLocks noChangeAspect="1"/>
          </p:cNvPicPr>
          <p:nvPr/>
        </p:nvPicPr>
        <p:blipFill>
          <a:blip r:embed="rId8"/>
          <a:stretch>
            <a:fillRect/>
          </a:stretch>
        </p:blipFill>
        <p:spPr>
          <a:xfrm>
            <a:off x="6972300" y="1028065"/>
            <a:ext cx="4634230" cy="5054600"/>
          </a:xfrm>
          <a:prstGeom prst="rect">
            <a:avLst/>
          </a:prstGeom>
        </p:spPr>
      </p:pic>
      <p:sp>
        <p:nvSpPr>
          <p:cNvPr id="12" name="文本框 11"/>
          <p:cNvSpPr txBox="1"/>
          <p:nvPr/>
        </p:nvSpPr>
        <p:spPr>
          <a:xfrm>
            <a:off x="323215" y="4336415"/>
            <a:ext cx="4837430" cy="398780"/>
          </a:xfrm>
          <a:prstGeom prst="rect">
            <a:avLst/>
          </a:prstGeom>
          <a:noFill/>
        </p:spPr>
        <p:txBody>
          <a:bodyPr wrap="square" rtlCol="0" anchor="t">
            <a:spAutoFit/>
          </a:bodyPr>
          <a:lstStyle/>
          <a:p>
            <a:pPr indent="457200" eaLnBrk="1" latinLnBrk="0" hangingPunct="1"/>
            <a:r>
              <a:rPr lang="zh-CN" altLang="en-US" sz="2000">
                <a:latin typeface="+mn-ea"/>
                <a:ea typeface="+mn-ea"/>
                <a:cs typeface="+mn-ea"/>
              </a:rPr>
              <a:t>过程如右图所示。</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形态学</a:t>
            </a:r>
          </a:p>
        </p:txBody>
      </p:sp>
      <p:sp>
        <p:nvSpPr>
          <p:cNvPr id="13" name="矩形 12"/>
          <p:cNvSpPr/>
          <p:nvPr>
            <p:custDataLst>
              <p:tags r:id="rId5"/>
            </p:custDataLst>
          </p:nvPr>
        </p:nvSpPr>
        <p:spPr>
          <a:xfrm>
            <a:off x="1494062" y="274448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形态学，即数学形态学, 是图像处理中应用最为广泛的技术之一。数学形态学的语言是集合论，其主要应用是从图像中提取对于表达和描绘区域形状有用的图像分量，如边界和连通区域等，方便后续的识别工作能够抓住目标对象最为本质的形状特征。</a:t>
            </a:r>
          </a:p>
          <a:p>
            <a:pPr lvl="0" indent="0" algn="l" fontAlgn="ctr">
              <a:lnSpc>
                <a:spcPct val="170000"/>
              </a:lnSpc>
              <a:spcBef>
                <a:spcPts val="1000"/>
              </a:spcBef>
              <a:spcAft>
                <a:spcPts val="0"/>
              </a:spcAft>
              <a:buSzPct val="100000"/>
              <a:buFont typeface="Wingdings" panose="05000000000000000000" charset="0"/>
              <a:buNone/>
            </a:pPr>
            <a:endPar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537" y="1298987"/>
            <a:ext cx="12033065" cy="52565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r>
              <a:rPr lang="zh-CN" altLang="en-US" sz="1600">
                <a:solidFill>
                  <a:schemeClr val="bg1"/>
                </a:solidFill>
                <a:latin typeface="华文楷体" panose="02010600040101010101" charset="-122"/>
                <a:ea typeface="华文楷体" panose="02010600040101010101" charset="-122"/>
                <a:cs typeface="华文楷体" panose="02010600040101010101" charset="-122"/>
                <a:sym typeface="+mn-ea"/>
              </a:rPr>
              <a:t>（</a:t>
            </a:r>
            <a:r>
              <a:rPr lang="en-US" altLang="zh-CN" sz="1600">
                <a:solidFill>
                  <a:schemeClr val="bg1"/>
                </a:solidFill>
                <a:latin typeface="华文楷体" panose="02010600040101010101" charset="-122"/>
                <a:ea typeface="华文楷体" panose="02010600040101010101" charset="-122"/>
                <a:cs typeface="华文楷体" panose="02010600040101010101" charset="-122"/>
                <a:sym typeface="+mn-ea"/>
              </a:rPr>
              <a:t>a</a:t>
            </a:r>
            <a:r>
              <a:rPr lang="zh-CN" altLang="en-US" sz="1600">
                <a:solidFill>
                  <a:schemeClr val="bg1"/>
                </a:solidFill>
                <a:latin typeface="华文楷体" panose="02010600040101010101" charset="-122"/>
                <a:ea typeface="华文楷体" panose="02010600040101010101" charset="-122"/>
                <a:cs typeface="华文楷体" panose="02010600040101010101" charset="-122"/>
                <a:sym typeface="+mn-ea"/>
              </a:rPr>
              <a:t>）原图     </a:t>
            </a:r>
            <a:r>
              <a:rPr lang="zh-CN" altLang="en-US" sz="2400">
                <a:solidFill>
                  <a:schemeClr val="bg1"/>
                </a:solidFill>
                <a:latin typeface="华文楷体" panose="02010600040101010101" charset="-122"/>
                <a:ea typeface="华文楷体" panose="02010600040101010101" charset="-122"/>
                <a:cs typeface="华文楷体" panose="02010600040101010101" charset="-122"/>
                <a:sym typeface="+mn-ea"/>
              </a:rPr>
              <a:t>        </a:t>
            </a: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矩形 1"/>
          <p:cNvSpPr/>
          <p:nvPr/>
        </p:nvSpPr>
        <p:spPr>
          <a:xfrm>
            <a:off x="6490970" y="1964690"/>
            <a:ext cx="4957445" cy="418338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07135" y="2165350"/>
            <a:ext cx="4585970" cy="3046095"/>
          </a:xfrm>
          <a:prstGeom prst="rect">
            <a:avLst/>
          </a:prstGeom>
        </p:spPr>
        <p:txBody>
          <a:bodyPr wrap="square">
            <a:spAutoFit/>
          </a:bodyPr>
          <a:lstStyle/>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*获取图像</a:t>
            </a:r>
          </a:p>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read_image (Aegyt1, 'egypt1')</a:t>
            </a:r>
          </a:p>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*将图像二值化</a:t>
            </a:r>
          </a:p>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threshold (Aegyt1, Region, 0, 140)</a:t>
            </a:r>
          </a:p>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*填充孔洞</a:t>
            </a:r>
          </a:p>
          <a:p>
            <a:pPr algn="l" defTabSz="1218565">
              <a:lnSpc>
                <a:spcPct val="200000"/>
              </a:lnSpc>
              <a:defRPr/>
            </a:pPr>
            <a:r>
              <a:rPr sz="1600" dirty="0">
                <a:solidFill>
                  <a:schemeClr val="bg1"/>
                </a:solidFill>
                <a:latin typeface="微软雅黑" panose="020B0503020204020204" pitchFamily="34" charset="-122"/>
                <a:ea typeface="微软雅黑" panose="020B0503020204020204" pitchFamily="34" charset="-122"/>
              </a:rPr>
              <a:t>fill_up (Region, RegionFillUp)</a:t>
            </a:r>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箭头: 五边形 7"/>
          <p:cNvSpPr/>
          <p:nvPr/>
        </p:nvSpPr>
        <p:spPr>
          <a:xfrm>
            <a:off x="0" y="264795"/>
            <a:ext cx="278320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2750" y="342265"/>
            <a:ext cx="1719580" cy="956945"/>
          </a:xfrm>
          <a:prstGeom prst="rect">
            <a:avLst/>
          </a:prstGeom>
          <a:noFill/>
        </p:spPr>
        <p:txBody>
          <a:bodyPr wrap="none" lIns="96434" tIns="48217" rIns="96434" bIns="48217" rtlCol="0">
            <a:spAutoFit/>
          </a:bodyPr>
          <a:lstStyle/>
          <a:p>
            <a:pPr algn="ctr">
              <a:buClrTx/>
              <a:buSzTx/>
              <a:buFontTx/>
            </a:pP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 </a:t>
            </a:r>
            <a:r>
              <a:rPr sz="2800" b="1">
                <a:solidFill>
                  <a:schemeClr val="lt1"/>
                </a:solidFill>
                <a:latin typeface="+mn-lt"/>
                <a:ea typeface="+mn-ea"/>
                <a:sym typeface="+mn-lt"/>
              </a:rPr>
              <a:t>孔洞填充</a:t>
            </a:r>
          </a:p>
          <a:p>
            <a:pPr algn="l" defTabSz="964565"/>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6640830" y="5606415"/>
            <a:ext cx="5184140" cy="337185"/>
          </a:xfrm>
          <a:prstGeom prst="rect">
            <a:avLst/>
          </a:prstGeom>
          <a:noFill/>
        </p:spPr>
        <p:txBody>
          <a:bodyPr wrap="square" rtlCol="0">
            <a:spAutoFit/>
          </a:bodyPr>
          <a:lstStyle/>
          <a:p>
            <a:r>
              <a:rPr lang="zh-CN" altLang="en-US" sz="1600">
                <a:solidFill>
                  <a:schemeClr val="bg1"/>
                </a:solidFill>
                <a:latin typeface="华文楷体" panose="02010600040101010101" charset="-122"/>
                <a:ea typeface="华文楷体" panose="02010600040101010101" charset="-122"/>
                <a:cs typeface="华文楷体" panose="02010600040101010101" charset="-122"/>
              </a:rPr>
              <a:t>（b）阈值分割后图像                   （c）孔洞填充</a:t>
            </a:r>
          </a:p>
        </p:txBody>
      </p:sp>
      <p:pic>
        <p:nvPicPr>
          <p:cNvPr id="269" name="图片 90"/>
          <p:cNvPicPr/>
          <p:nvPr/>
        </p:nvPicPr>
        <p:blipFill>
          <a:blip r:embed="rId3"/>
          <a:stretch>
            <a:fillRect/>
          </a:stretch>
        </p:blipFill>
        <p:spPr>
          <a:xfrm>
            <a:off x="7881303" y="2292985"/>
            <a:ext cx="1654175" cy="1259840"/>
          </a:xfrm>
          <a:prstGeom prst="rect">
            <a:avLst/>
          </a:prstGeom>
          <a:noFill/>
          <a:ln>
            <a:noFill/>
          </a:ln>
        </p:spPr>
      </p:pic>
      <p:pic>
        <p:nvPicPr>
          <p:cNvPr id="270" name="图片 91"/>
          <p:cNvPicPr/>
          <p:nvPr/>
        </p:nvPicPr>
        <p:blipFill>
          <a:blip r:embed="rId4"/>
          <a:stretch>
            <a:fillRect/>
          </a:stretch>
        </p:blipFill>
        <p:spPr>
          <a:xfrm>
            <a:off x="6837680" y="4271645"/>
            <a:ext cx="1653540" cy="1259840"/>
          </a:xfrm>
          <a:prstGeom prst="rect">
            <a:avLst/>
          </a:prstGeom>
          <a:noFill/>
          <a:ln>
            <a:noFill/>
          </a:ln>
        </p:spPr>
      </p:pic>
      <p:pic>
        <p:nvPicPr>
          <p:cNvPr id="271" name="图片 92"/>
          <p:cNvPicPr/>
          <p:nvPr/>
        </p:nvPicPr>
        <p:blipFill>
          <a:blip r:embed="rId5"/>
          <a:stretch>
            <a:fillRect/>
          </a:stretch>
        </p:blipFill>
        <p:spPr>
          <a:xfrm>
            <a:off x="9535795" y="4346575"/>
            <a:ext cx="1653540" cy="1259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2"/>
            </p:custDataLst>
          </p:nvPr>
        </p:nvSpPr>
        <p:spPr>
          <a:xfrm>
            <a:off x="959168" y="1721485"/>
            <a:ext cx="10940415" cy="4761230"/>
          </a:xfrm>
          <a:prstGeom prst="roundRect">
            <a:avLst>
              <a:gd name="adj" fmla="val 6601"/>
            </a:avLst>
          </a:prstGeom>
          <a:solidFill>
            <a:schemeClr val="bg1"/>
          </a:solidFill>
          <a:ln>
            <a:noFill/>
          </a:ln>
          <a:effectLst>
            <a:outerShdw blurRad="2159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pPr>
            <a:endParaRPr lang="zh-CN" altLang="en-US" sz="1800">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3"/>
            </p:custDataLst>
          </p:nvPr>
        </p:nvSpPr>
        <p:spPr>
          <a:xfrm>
            <a:off x="1552575" y="2331720"/>
            <a:ext cx="9753600" cy="2886710"/>
          </a:xfrm>
          <a:prstGeom prst="rect">
            <a:avLst/>
          </a:prstGeom>
          <a:noFill/>
        </p:spPr>
        <p:txBody>
          <a:bodyPr wrap="square" lIns="91440" tIns="45720" rIns="91440" bIns="45720" rtlCol="0" anchor="ctr" anchorCtr="0">
            <a:noAutofit/>
          </a:bodyPr>
          <a:lstStyle>
            <a:defPPr>
              <a:defRPr lang="zh-CN"/>
            </a:defPPr>
            <a:lvl1pPr fontAlgn="auto">
              <a:lnSpc>
                <a:spcPct val="130000"/>
              </a:lnSpc>
              <a:spcAft>
                <a:spcPts val="1000"/>
              </a:spcAft>
              <a:defRPr sz="1600" spc="150"/>
            </a:lvl1pPr>
          </a:lstStyle>
          <a:p>
            <a:pPr marL="0" lvl="0" indent="0" algn="l">
              <a:lnSpc>
                <a:spcPct val="150000"/>
              </a:lnSpc>
              <a:spcBef>
                <a:spcPts val="1000"/>
              </a:spcBef>
              <a:spcAft>
                <a:spcPts val="0"/>
              </a:spcAft>
              <a:buSzPct val="100000"/>
              <a:buNone/>
              <a:defRPr/>
            </a:pPr>
            <a:r>
              <a:rPr lang="en-US" altLang="zh-CN" sz="1900" spc="0" dirty="0">
                <a:solidFill>
                  <a:schemeClr val="tx1">
                    <a:lumMod val="75000"/>
                    <a:lumOff val="25000"/>
                  </a:schemeClr>
                </a:solidFill>
                <a:latin typeface="Arial" panose="020B0604020202020204" pitchFamily="34" charset="0"/>
                <a:ea typeface="微软雅黑" panose="020B0503020204020204" pitchFamily="34" charset="-122"/>
              </a:rPr>
              <a:t>       </a:t>
            </a:r>
            <a:r>
              <a:rPr sz="1900" spc="0" dirty="0">
                <a:solidFill>
                  <a:schemeClr val="tx1">
                    <a:lumMod val="75000"/>
                    <a:lumOff val="25000"/>
                  </a:schemeClr>
                </a:solidFill>
                <a:latin typeface="Arial" panose="020B0604020202020204" pitchFamily="34" charset="0"/>
                <a:ea typeface="微软雅黑" panose="020B0503020204020204" pitchFamily="34" charset="-122"/>
              </a:rPr>
              <a:t>在本章中，介绍了形态学的基本概念并学习了多种常见的形态学算法及其典型应用。腐蚀、膨胀和击中－击不中是3种最基本的形态学算法，其中腐蚀计算用于消除图像中相对背景亮度较高的孤立像素点、收缩细化亮度较高的目标轮廓，并扩展较暗的背景。膨胀操作与其作用刚好相反。击中－击不中操作则用于从图像中寻找具有某种像素排列特征的目标。经过对3种基本算法按照不同的作用顺序组合，可以得到更多的形态学处理算法。图像的数学形态学处理通常使用具有一定形态的结构元素与图像进行形态学运算，并进而研究图像各部分的关系，以解决噪声抑制、特征提取、边缘检测、图像分割、形状识别、纹理分析、图像恢复与重建、图像压缩等图像处理问题。</a:t>
            </a:r>
          </a:p>
        </p:txBody>
      </p:sp>
      <p:sp>
        <p:nvSpPr>
          <p:cNvPr id="7" name="矩形 6"/>
          <p:cNvSpPr/>
          <p:nvPr>
            <p:custDataLst>
              <p:tags r:id="rId4"/>
            </p:custDataLst>
          </p:nvPr>
        </p:nvSpPr>
        <p:spPr>
          <a:xfrm>
            <a:off x="333375" y="174496"/>
            <a:ext cx="12192000" cy="1016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800">
              <a:solidFill>
                <a:schemeClr val="tx1">
                  <a:lumMod val="50000"/>
                  <a:lumOff val="50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5"/>
            </p:custDataLst>
          </p:nvPr>
        </p:nvSpPr>
        <p:spPr>
          <a:xfrm>
            <a:off x="683895" y="428625"/>
            <a:ext cx="11490960" cy="508004"/>
          </a:xfrm>
          <a:prstGeom prst="rect">
            <a:avLst/>
          </a:prstGeom>
          <a:noFill/>
        </p:spPr>
        <p:txBody>
          <a:bodyPr wrap="square" lIns="91440" tIns="45720" rIns="91440" bIns="45720" rtlCol="0" anchor="ctr" anchorCtr="0">
            <a:normAutofit fontScale="77500" lnSpcReduction="1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ctr">
              <a:lnSpc>
                <a:spcPct val="120000"/>
              </a:lnSpc>
              <a:spcBef>
                <a:spcPts val="300"/>
              </a:spcBef>
              <a:spcAft>
                <a:spcPts val="300"/>
              </a:spcAft>
              <a:buSzPct val="100000"/>
              <a:buFontTx/>
              <a:buNone/>
            </a:pPr>
            <a:r>
              <a:rPr lang="en-US" altLang="zh-CN" sz="3200" b="1" spc="300">
                <a:solidFill>
                  <a:schemeClr val="bg1"/>
                </a:solidFill>
                <a:latin typeface="+mn-ea"/>
                <a:ea typeface="+mn-ea"/>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57810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50845" y="1778000"/>
            <a:ext cx="8172450" cy="3507740"/>
          </a:xfrm>
          <a:prstGeom prst="rect">
            <a:avLst/>
          </a:prstGeom>
          <a:effectLst/>
        </p:spPr>
        <p:txBody>
          <a:bodyPr wrap="square">
            <a:spAutoFit/>
          </a:bodyPr>
          <a:lstStyle/>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7.1数学形态学具有哪些用途？</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7.2若采用一个半径为0.5cm的圆形作为结构元素，对半径为2cm的圆进行腐蚀和膨胀运算，分析其结果。</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7.3根据二值腐蚀运算的原理，给出编程实现腐蚀运算的步骤。</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7.4.根据二值膨胀运算的原理，给出编程实现膨胀运算的步骤。</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7.</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5</a:t>
            </a:r>
            <a:r>
              <a:rPr sz="2000" dirty="0">
                <a:solidFill>
                  <a:schemeClr val="tx1">
                    <a:lumMod val="75000"/>
                    <a:lumOff val="25000"/>
                  </a:schemeClr>
                </a:solidFill>
                <a:latin typeface="微软雅黑" panose="020B0503020204020204" pitchFamily="34" charset="-122"/>
                <a:ea typeface="微软雅黑" panose="020B0503020204020204" pitchFamily="34" charset="-122"/>
              </a:rPr>
              <a:t> 什么是图像的骨架？试简述骨架提取的基本原理。</a:t>
            </a:r>
          </a:p>
        </p:txBody>
      </p:sp>
      <p:sp>
        <p:nvSpPr>
          <p:cNvPr id="37" name="文本框 36"/>
          <p:cNvSpPr txBox="1"/>
          <p:nvPr/>
        </p:nvSpPr>
        <p:spPr>
          <a:xfrm>
            <a:off x="507365" y="353060"/>
            <a:ext cx="1508125" cy="587375"/>
          </a:xfrm>
          <a:prstGeom prst="rect">
            <a:avLst/>
          </a:prstGeom>
          <a:noFill/>
        </p:spPr>
        <p:txBody>
          <a:bodyPr wrap="square" lIns="96434" tIns="48217" rIns="96434" bIns="48217" rtlCol="0">
            <a:spAutoFit/>
          </a:bodyPr>
          <a:lstStyle/>
          <a:p>
            <a:pPr defTabSz="964565"/>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习　题</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3167856" y="152381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167856" y="5625277"/>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359410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405071" y="2828731"/>
            <a:ext cx="9982732" cy="284623"/>
            <a:chOff x="1192981" y="3290376"/>
            <a:chExt cx="9982732" cy="284623"/>
          </a:xfrm>
        </p:grpSpPr>
        <p:cxnSp>
          <p:nvCxnSpPr>
            <p:cNvPr id="11" name="直接箭头连接符 10"/>
            <p:cNvCxnSpPr/>
            <p:nvPr/>
          </p:nvCxnSpPr>
          <p:spPr>
            <a:xfrm>
              <a:off x="1192981" y="3429000"/>
              <a:ext cx="9982732" cy="0"/>
            </a:xfrm>
            <a:prstGeom prst="straightConnector1">
              <a:avLst/>
            </a:prstGeom>
            <a:ln>
              <a:solidFill>
                <a:schemeClr val="bg2"/>
              </a:solidFill>
              <a:tailEnd type="triangle"/>
            </a:ln>
            <a:effectLst/>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957376" y="3290376"/>
              <a:ext cx="277249" cy="27724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A2B2D"/>
                </a:solidFill>
                <a:latin typeface="微软雅黑" panose="020B0503020204020204" pitchFamily="34" charset="-122"/>
                <a:ea typeface="微软雅黑" panose="020B0503020204020204" pitchFamily="34" charset="-122"/>
              </a:endParaRPr>
            </a:p>
          </p:txBody>
        </p:sp>
        <p:sp>
          <p:nvSpPr>
            <p:cNvPr id="13" name="椭圆 12"/>
            <p:cNvSpPr/>
            <p:nvPr/>
          </p:nvSpPr>
          <p:spPr>
            <a:xfrm>
              <a:off x="2066322" y="3297750"/>
              <a:ext cx="277249" cy="27724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A2B2D"/>
                </a:solidFill>
                <a:latin typeface="微软雅黑" panose="020B0503020204020204" pitchFamily="34" charset="-122"/>
                <a:ea typeface="微软雅黑" panose="020B0503020204020204" pitchFamily="34" charset="-122"/>
              </a:endParaRPr>
            </a:p>
          </p:txBody>
        </p:sp>
        <p:sp>
          <p:nvSpPr>
            <p:cNvPr id="14" name="椭圆 13"/>
            <p:cNvSpPr/>
            <p:nvPr/>
          </p:nvSpPr>
          <p:spPr>
            <a:xfrm>
              <a:off x="9853473" y="3290376"/>
              <a:ext cx="277249" cy="27724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A2B2D"/>
                </a:solidFill>
                <a:latin typeface="微软雅黑" panose="020B0503020204020204" pitchFamily="34" charset="-122"/>
                <a:ea typeface="微软雅黑" panose="020B0503020204020204" pitchFamily="34" charset="-122"/>
              </a:endParaRPr>
            </a:p>
          </p:txBody>
        </p:sp>
      </p:grpSp>
      <p:sp>
        <p:nvSpPr>
          <p:cNvPr id="18" name="矩形 14"/>
          <p:cNvSpPr>
            <a:spLocks noChangeArrowheads="1"/>
          </p:cNvSpPr>
          <p:nvPr/>
        </p:nvSpPr>
        <p:spPr bwMode="auto">
          <a:xfrm>
            <a:off x="1612900" y="3217545"/>
            <a:ext cx="160782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865" dirty="0">
                <a:solidFill>
                  <a:srgbClr val="2A2B2D"/>
                </a:solidFill>
                <a:latin typeface="微软雅黑" panose="020B0503020204020204" pitchFamily="34" charset="-122"/>
              </a:rPr>
              <a:t>属于与不属于</a:t>
            </a:r>
          </a:p>
        </p:txBody>
      </p:sp>
      <p:sp>
        <p:nvSpPr>
          <p:cNvPr id="31" name="矩形 14"/>
          <p:cNvSpPr>
            <a:spLocks noChangeArrowheads="1"/>
          </p:cNvSpPr>
          <p:nvPr/>
        </p:nvSpPr>
        <p:spPr bwMode="auto">
          <a:xfrm>
            <a:off x="6117590" y="3217545"/>
            <a:ext cx="65786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865" dirty="0">
                <a:solidFill>
                  <a:srgbClr val="2A2B2D"/>
                </a:solidFill>
                <a:latin typeface="微软雅黑" panose="020B0503020204020204" pitchFamily="34" charset="-122"/>
              </a:rPr>
              <a:t>并集</a:t>
            </a:r>
          </a:p>
        </p:txBody>
      </p:sp>
      <p:sp>
        <p:nvSpPr>
          <p:cNvPr id="35" name="矩形 14"/>
          <p:cNvSpPr>
            <a:spLocks noChangeArrowheads="1"/>
          </p:cNvSpPr>
          <p:nvPr/>
        </p:nvSpPr>
        <p:spPr bwMode="auto">
          <a:xfrm>
            <a:off x="9919335" y="3217545"/>
            <a:ext cx="65786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865" dirty="0">
                <a:solidFill>
                  <a:srgbClr val="2A2B2D"/>
                </a:solidFill>
                <a:latin typeface="微软雅黑" panose="020B0503020204020204" pitchFamily="34" charset="-122"/>
              </a:rPr>
              <a:t>交集</a:t>
            </a:r>
          </a:p>
        </p:txBody>
      </p:sp>
      <p:sp>
        <p:nvSpPr>
          <p:cNvPr id="37" name="文本框 36"/>
          <p:cNvSpPr txBox="1"/>
          <p:nvPr/>
        </p:nvSpPr>
        <p:spPr>
          <a:xfrm>
            <a:off x="333375" y="383540"/>
            <a:ext cx="2680970" cy="525780"/>
          </a:xfrm>
          <a:prstGeom prst="rect">
            <a:avLst/>
          </a:prstGeom>
          <a:noFill/>
        </p:spPr>
        <p:txBody>
          <a:bodyPr wrap="none" lIns="96434" tIns="48217" rIns="96434" bIns="48217" rtlCol="0">
            <a:spAutoFit/>
          </a:bodyPr>
          <a:lstStyle/>
          <a:p>
            <a:pPr algn="l" defTabSz="964565"/>
            <a:r>
              <a:rPr sz="2800" b="1">
                <a:solidFill>
                  <a:schemeClr val="lt1"/>
                </a:solidFill>
                <a:latin typeface="+mn-lt"/>
                <a:ea typeface="+mn-ea"/>
                <a:sym typeface="+mn-lt"/>
              </a:rPr>
              <a:t>重要的集合关系</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4" descr="1586151263(1)"/>
          <p:cNvPicPr>
            <a:picLocks noChangeAspect="1"/>
          </p:cNvPicPr>
          <p:nvPr/>
        </p:nvPicPr>
        <p:blipFill>
          <a:blip r:embed="rId3"/>
          <a:stretch>
            <a:fillRect/>
          </a:stretch>
        </p:blipFill>
        <p:spPr>
          <a:xfrm>
            <a:off x="1384300" y="1188403"/>
            <a:ext cx="2065608" cy="1440000"/>
          </a:xfrm>
          <a:prstGeom prst="rect">
            <a:avLst/>
          </a:prstGeom>
        </p:spPr>
      </p:pic>
      <p:pic>
        <p:nvPicPr>
          <p:cNvPr id="9" name="图片 25"/>
          <p:cNvPicPr/>
          <p:nvPr/>
        </p:nvPicPr>
        <p:blipFill>
          <a:blip r:embed="rId4"/>
          <a:srcRect r="75675"/>
          <a:stretch>
            <a:fillRect/>
          </a:stretch>
        </p:blipFill>
        <p:spPr>
          <a:xfrm>
            <a:off x="5006975" y="1268095"/>
            <a:ext cx="2880000" cy="1440000"/>
          </a:xfrm>
          <a:prstGeom prst="rect">
            <a:avLst/>
          </a:prstGeom>
          <a:noFill/>
          <a:ln>
            <a:noFill/>
          </a:ln>
        </p:spPr>
      </p:pic>
      <p:pic>
        <p:nvPicPr>
          <p:cNvPr id="10" name="图片 25"/>
          <p:cNvPicPr/>
          <p:nvPr/>
        </p:nvPicPr>
        <p:blipFill>
          <a:blip r:embed="rId4"/>
          <a:srcRect l="24618" r="51382"/>
          <a:stretch>
            <a:fillRect/>
          </a:stretch>
        </p:blipFill>
        <p:spPr>
          <a:xfrm>
            <a:off x="8850630" y="1388745"/>
            <a:ext cx="2880000" cy="1440000"/>
          </a:xfrm>
          <a:prstGeom prst="rect">
            <a:avLst/>
          </a:prstGeom>
          <a:noFill/>
          <a:ln>
            <a:noFill/>
          </a:ln>
        </p:spPr>
      </p:pic>
      <p:pic>
        <p:nvPicPr>
          <p:cNvPr id="15" name="图片 25"/>
          <p:cNvPicPr/>
          <p:nvPr/>
        </p:nvPicPr>
        <p:blipFill>
          <a:blip r:embed="rId4"/>
          <a:srcRect l="48422" r="26313"/>
          <a:stretch>
            <a:fillRect/>
          </a:stretch>
        </p:blipFill>
        <p:spPr>
          <a:xfrm>
            <a:off x="6676390" y="3997325"/>
            <a:ext cx="2880000" cy="1440000"/>
          </a:xfrm>
          <a:prstGeom prst="rect">
            <a:avLst/>
          </a:prstGeom>
          <a:noFill/>
          <a:ln>
            <a:noFill/>
          </a:ln>
        </p:spPr>
      </p:pic>
      <p:pic>
        <p:nvPicPr>
          <p:cNvPr id="16" name="图片 25"/>
          <p:cNvPicPr/>
          <p:nvPr/>
        </p:nvPicPr>
        <p:blipFill>
          <a:blip r:embed="rId4"/>
          <a:srcRect l="74386" r="3084"/>
          <a:stretch>
            <a:fillRect/>
          </a:stretch>
        </p:blipFill>
        <p:spPr>
          <a:xfrm>
            <a:off x="2967990" y="4133850"/>
            <a:ext cx="2880000" cy="1440000"/>
          </a:xfrm>
          <a:prstGeom prst="rect">
            <a:avLst/>
          </a:prstGeom>
          <a:noFill/>
          <a:ln>
            <a:noFill/>
          </a:ln>
        </p:spPr>
      </p:pic>
      <p:grpSp>
        <p:nvGrpSpPr>
          <p:cNvPr id="17" name="组合 16"/>
          <p:cNvGrpSpPr/>
          <p:nvPr/>
        </p:nvGrpSpPr>
        <p:grpSpPr>
          <a:xfrm>
            <a:off x="4086225" y="5566851"/>
            <a:ext cx="4764405" cy="284623"/>
            <a:chOff x="2066290" y="3290376"/>
            <a:chExt cx="4764405" cy="284623"/>
          </a:xfrm>
        </p:grpSpPr>
        <p:cxnSp>
          <p:nvCxnSpPr>
            <p:cNvPr id="21" name="直接箭头连接符 20"/>
            <p:cNvCxnSpPr/>
            <p:nvPr/>
          </p:nvCxnSpPr>
          <p:spPr>
            <a:xfrm>
              <a:off x="2066290" y="3436620"/>
              <a:ext cx="4764405" cy="0"/>
            </a:xfrm>
            <a:prstGeom prst="straightConnector1">
              <a:avLst/>
            </a:prstGeom>
            <a:ln>
              <a:solidFill>
                <a:schemeClr val="bg2"/>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57376" y="3290376"/>
              <a:ext cx="277249" cy="27724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A2B2D"/>
                </a:solidFill>
                <a:latin typeface="微软雅黑" panose="020B0503020204020204" pitchFamily="34" charset="-122"/>
                <a:ea typeface="微软雅黑" panose="020B0503020204020204" pitchFamily="34" charset="-122"/>
              </a:endParaRPr>
            </a:p>
          </p:txBody>
        </p:sp>
        <p:sp>
          <p:nvSpPr>
            <p:cNvPr id="24" name="椭圆 23"/>
            <p:cNvSpPr/>
            <p:nvPr/>
          </p:nvSpPr>
          <p:spPr>
            <a:xfrm>
              <a:off x="2066322" y="3297750"/>
              <a:ext cx="277249" cy="27724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A2B2D"/>
                </a:solidFill>
                <a:latin typeface="微软雅黑" panose="020B0503020204020204" pitchFamily="34" charset="-122"/>
                <a:ea typeface="微软雅黑" panose="020B0503020204020204" pitchFamily="34" charset="-122"/>
              </a:endParaRPr>
            </a:p>
          </p:txBody>
        </p:sp>
      </p:grpSp>
      <p:sp>
        <p:nvSpPr>
          <p:cNvPr id="26" name="矩形 14"/>
          <p:cNvSpPr>
            <a:spLocks noChangeArrowheads="1"/>
          </p:cNvSpPr>
          <p:nvPr/>
        </p:nvSpPr>
        <p:spPr bwMode="auto">
          <a:xfrm>
            <a:off x="3924935" y="6118225"/>
            <a:ext cx="65786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865" dirty="0">
                <a:solidFill>
                  <a:srgbClr val="2A2B2D"/>
                </a:solidFill>
                <a:latin typeface="微软雅黑" panose="020B0503020204020204" pitchFamily="34" charset="-122"/>
              </a:rPr>
              <a:t>差集</a:t>
            </a:r>
          </a:p>
        </p:txBody>
      </p:sp>
      <p:sp>
        <p:nvSpPr>
          <p:cNvPr id="27" name="矩形 14"/>
          <p:cNvSpPr>
            <a:spLocks noChangeArrowheads="1"/>
          </p:cNvSpPr>
          <p:nvPr/>
        </p:nvSpPr>
        <p:spPr bwMode="auto">
          <a:xfrm>
            <a:off x="7787005" y="6118225"/>
            <a:ext cx="65786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865" dirty="0">
                <a:solidFill>
                  <a:srgbClr val="2A2B2D"/>
                </a:solidFill>
                <a:latin typeface="微软雅黑" panose="020B0503020204020204" pitchFamily="34" charset="-122"/>
              </a:rPr>
              <a:t>补集</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68735" y="1528600"/>
            <a:ext cx="11077245" cy="4679577"/>
            <a:chOff x="850901" y="1528602"/>
            <a:chExt cx="11077245" cy="4679577"/>
          </a:xfrm>
        </p:grpSpPr>
        <p:cxnSp>
          <p:nvCxnSpPr>
            <p:cNvPr id="15" name="直接连接符 14"/>
            <p:cNvCxnSpPr/>
            <p:nvPr/>
          </p:nvCxnSpPr>
          <p:spPr>
            <a:xfrm>
              <a:off x="850901" y="3868391"/>
              <a:ext cx="11077245" cy="149"/>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50901" y="1528602"/>
              <a:ext cx="1107065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0901" y="6208178"/>
              <a:ext cx="1107065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853261" y="1528602"/>
              <a:ext cx="0" cy="4679577"/>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928146" y="1528602"/>
              <a:ext cx="0" cy="4679577"/>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箭头: 五边形 35"/>
          <p:cNvSpPr/>
          <p:nvPr/>
        </p:nvSpPr>
        <p:spPr>
          <a:xfrm>
            <a:off x="-1" y="264679"/>
            <a:ext cx="3117007" cy="76333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72745" y="383540"/>
            <a:ext cx="19697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平移与反射</a:t>
            </a:r>
          </a:p>
        </p:txBody>
      </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4240156" y="1831091"/>
            <a:ext cx="7751190" cy="1322070"/>
          </a:xfrm>
          <a:prstGeom prst="rect">
            <a:avLst/>
          </a:prstGeom>
        </p:spPr>
        <p:txBody>
          <a:bodyPr wrap="square">
            <a:spAutoFit/>
          </a:bodyPr>
          <a:lstStyle/>
          <a:p>
            <a:pPr>
              <a:lnSpc>
                <a:spcPct val="200000"/>
              </a:lnSpc>
              <a:tabLst>
                <a:tab pos="266700" algn="l"/>
                <a:tab pos="1200150" algn="l"/>
                <a:tab pos="1333500" algn="l"/>
              </a:tabLst>
            </a:pPr>
            <a:r>
              <a:rPr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平移：将一个集合A平移距离x</a:t>
            </a:r>
            <a:r>
              <a:rPr lang="en-US" altLang="zh-CN"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solidFill>
                <a:srgbClr val="2A2B2D"/>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200000"/>
              </a:lnSpc>
              <a:tabLst>
                <a:tab pos="266700" algn="l"/>
                <a:tab pos="1200150" algn="l"/>
                <a:tab pos="1333500" algn="l"/>
              </a:tabLst>
            </a:pPr>
            <a:r>
              <a:rPr lang="zh-CN" altLang="en-US" sz="20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solidFill>
                <a:srgbClr val="E1328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4240009" y="4162841"/>
            <a:ext cx="8497870" cy="1322070"/>
          </a:xfrm>
          <a:prstGeom prst="rect">
            <a:avLst/>
          </a:prstGeom>
        </p:spPr>
        <p:txBody>
          <a:bodyPr wrap="square">
            <a:spAutoFit/>
          </a:bodyPr>
          <a:lstStyle/>
          <a:p>
            <a:pPr>
              <a:lnSpc>
                <a:spcPct val="200000"/>
              </a:lnSpc>
              <a:tabLst>
                <a:tab pos="266700" algn="l"/>
                <a:tab pos="1200150" algn="l"/>
                <a:tab pos="1333500" algn="l"/>
              </a:tabLst>
            </a:pPr>
            <a:r>
              <a:rPr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反射：A中所有元素相对原点旋转180°, </a:t>
            </a:r>
          </a:p>
          <a:p>
            <a:pPr>
              <a:lnSpc>
                <a:spcPct val="200000"/>
              </a:lnSpc>
              <a:tabLst>
                <a:tab pos="266700" algn="l"/>
                <a:tab pos="1200150" algn="l"/>
                <a:tab pos="1333500" algn="l"/>
              </a:tabLst>
            </a:pPr>
            <a:r>
              <a:rPr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所得到的新集合称为A的反射集</a:t>
            </a:r>
            <a:r>
              <a:rPr lang="zh-CN"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7" name="图片 27"/>
          <p:cNvPicPr>
            <a:picLocks noChangeAspect="1"/>
          </p:cNvPicPr>
          <p:nvPr/>
        </p:nvPicPr>
        <p:blipFill>
          <a:blip r:embed="rId4"/>
          <a:stretch>
            <a:fillRect/>
          </a:stretch>
        </p:blipFill>
        <p:spPr>
          <a:xfrm>
            <a:off x="972820" y="1831340"/>
            <a:ext cx="2145030" cy="1733550"/>
          </a:xfrm>
          <a:prstGeom prst="rect">
            <a:avLst/>
          </a:prstGeom>
          <a:noFill/>
          <a:ln>
            <a:noFill/>
          </a:ln>
        </p:spPr>
      </p:pic>
      <p:pic>
        <p:nvPicPr>
          <p:cNvPr id="8" name="图片 28"/>
          <p:cNvPicPr>
            <a:picLocks noChangeAspect="1"/>
          </p:cNvPicPr>
          <p:nvPr/>
        </p:nvPicPr>
        <p:blipFill>
          <a:blip r:embed="rId5"/>
          <a:stretch>
            <a:fillRect/>
          </a:stretch>
        </p:blipFill>
        <p:spPr>
          <a:xfrm>
            <a:off x="1127760" y="4163060"/>
            <a:ext cx="1834515" cy="1751965"/>
          </a:xfrm>
          <a:prstGeom prst="rect">
            <a:avLst/>
          </a:prstGeom>
          <a:noFill/>
          <a:ln>
            <a:noFill/>
          </a:ln>
        </p:spPr>
      </p:pic>
      <p:graphicFrame>
        <p:nvGraphicFramePr>
          <p:cNvPr id="2" name="对象 -2147482613"/>
          <p:cNvGraphicFramePr>
            <a:graphicFrameLocks noChangeAspect="1"/>
          </p:cNvGraphicFramePr>
          <p:nvPr/>
        </p:nvGraphicFramePr>
        <p:xfrm>
          <a:off x="5065395" y="2613660"/>
          <a:ext cx="3171795" cy="540000"/>
        </p:xfrm>
        <a:graphic>
          <a:graphicData uri="http://schemas.openxmlformats.org/presentationml/2006/ole">
            <mc:AlternateContent xmlns:mc="http://schemas.openxmlformats.org/markup-compatibility/2006">
              <mc:Choice xmlns:v="urn:schemas-microsoft-com:vml" Requires="v">
                <p:oleObj spid="_x0000_s3079" r:id="rId6" imgW="1244600" imgH="254000" progId="Equation.3">
                  <p:embed/>
                </p:oleObj>
              </mc:Choice>
              <mc:Fallback>
                <p:oleObj r:id="rId6" imgW="1244600" imgH="254000" progId="Equation.3">
                  <p:embed/>
                  <p:pic>
                    <p:nvPicPr>
                      <p:cNvPr id="0" name="图片 3075"/>
                      <p:cNvPicPr/>
                      <p:nvPr/>
                    </p:nvPicPr>
                    <p:blipFill>
                      <a:blip r:embed="rId7"/>
                      <a:stretch>
                        <a:fillRect/>
                      </a:stretch>
                    </p:blipFill>
                    <p:spPr>
                      <a:xfrm>
                        <a:off x="5065395" y="2613660"/>
                        <a:ext cx="3171795" cy="540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467642" y="2506613"/>
            <a:ext cx="4983480" cy="1817370"/>
          </a:xfrm>
          <a:prstGeom prst="rect">
            <a:avLst/>
          </a:prstGeom>
          <a:noFill/>
          <a:effectLst/>
        </p:spPr>
        <p:txBody>
          <a:bodyPr wrap="none" rtlCol="0">
            <a:spAutoFit/>
          </a:bodyPr>
          <a:lstStyle/>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二值图像的</a:t>
            </a:r>
          </a:p>
          <a:p>
            <a:pPr algn="l">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基本形态学运算</a:t>
            </a: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15983" y="2914132"/>
            <a:ext cx="2693046" cy="1015663"/>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PART2</a:t>
            </a:r>
            <a:endPar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027420" y="950595"/>
            <a:ext cx="6605905" cy="5352415"/>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五边形 41"/>
          <p:cNvSpPr/>
          <p:nvPr/>
        </p:nvSpPr>
        <p:spPr>
          <a:xfrm>
            <a:off x="0" y="264795"/>
            <a:ext cx="179324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23215" y="383540"/>
            <a:ext cx="902970" cy="525780"/>
          </a:xfrm>
          <a:prstGeom prst="rect">
            <a:avLst/>
          </a:prstGeom>
          <a:noFill/>
        </p:spPr>
        <p:txBody>
          <a:bodyPr wrap="none" lIns="96434" tIns="48217" rIns="96434" bIns="48217" rtlCol="0">
            <a:spAutoFit/>
          </a:bodyPr>
          <a:lstStyle/>
          <a:p>
            <a:pPr algn="ctr">
              <a:buClrTx/>
              <a:buSzTx/>
              <a:buFontTx/>
            </a:pPr>
            <a:r>
              <a:rPr sz="2800" b="1">
                <a:solidFill>
                  <a:schemeClr val="lt1"/>
                </a:solidFill>
                <a:latin typeface="+mn-lt"/>
                <a:ea typeface="+mn-ea"/>
                <a:sym typeface="+mn-lt"/>
              </a:rPr>
              <a:t>腐蚀</a:t>
            </a:r>
          </a:p>
        </p:txBody>
      </p:sp>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p:nvPr/>
        </p:nvPicPr>
        <p:blipFill>
          <a:blip r:embed="rId4"/>
          <a:stretch>
            <a:fillRect/>
          </a:stretch>
        </p:blipFill>
        <p:spPr>
          <a:xfrm>
            <a:off x="9768840" y="1762125"/>
            <a:ext cx="1293495" cy="1385570"/>
          </a:xfrm>
          <a:prstGeom prst="rect">
            <a:avLst/>
          </a:prstGeom>
          <a:noFill/>
          <a:ln w="9525">
            <a:noFill/>
          </a:ln>
        </p:spPr>
      </p:pic>
      <p:pic>
        <p:nvPicPr>
          <p:cNvPr id="104" name="图片 103"/>
          <p:cNvPicPr/>
          <p:nvPr/>
        </p:nvPicPr>
        <p:blipFill>
          <a:blip r:embed="rId5"/>
          <a:stretch>
            <a:fillRect/>
          </a:stretch>
        </p:blipFill>
        <p:spPr>
          <a:xfrm>
            <a:off x="7212330" y="1475105"/>
            <a:ext cx="2154555" cy="1960245"/>
          </a:xfrm>
          <a:prstGeom prst="rect">
            <a:avLst/>
          </a:prstGeom>
          <a:noFill/>
          <a:ln w="9525">
            <a:noFill/>
          </a:ln>
        </p:spPr>
      </p:pic>
      <p:sp>
        <p:nvSpPr>
          <p:cNvPr id="23" name="矩形 22"/>
          <p:cNvSpPr/>
          <p:nvPr/>
        </p:nvSpPr>
        <p:spPr>
          <a:xfrm>
            <a:off x="921385" y="1475105"/>
            <a:ext cx="5461000" cy="2876550"/>
          </a:xfrm>
          <a:prstGeom prst="rect">
            <a:avLst/>
          </a:prstGeom>
          <a:effectLst/>
        </p:spPr>
        <p:txBody>
          <a:bodyPr wrap="square">
            <a:spAutoFit/>
          </a:bodyPr>
          <a:lstStyle/>
          <a:p>
            <a:pPr algn="l" defTabSz="1218565">
              <a:lnSpc>
                <a:spcPct val="150000"/>
              </a:lnSpc>
              <a:defRPr/>
            </a:pP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集合A被集合B腐蚀</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表示为：</a:t>
            </a:r>
          </a:p>
          <a:p>
            <a:pPr algn="l" defTabSz="1218565">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A：输入图像</a:t>
            </a:r>
          </a:p>
          <a:p>
            <a:pPr algn="l" defTabSz="1218565">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B：结构元素</a:t>
            </a: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对象 -2147482610"/>
          <p:cNvGraphicFramePr>
            <a:graphicFrameLocks noChangeAspect="1"/>
          </p:cNvGraphicFramePr>
          <p:nvPr/>
        </p:nvGraphicFramePr>
        <p:xfrm>
          <a:off x="1793240" y="2260600"/>
          <a:ext cx="3321685" cy="579755"/>
        </p:xfrm>
        <a:graphic>
          <a:graphicData uri="http://schemas.openxmlformats.org/presentationml/2006/ole">
            <mc:AlternateContent xmlns:mc="http://schemas.openxmlformats.org/markup-compatibility/2006">
              <mc:Choice xmlns:v="urn:schemas-microsoft-com:vml" Requires="v">
                <p:oleObj spid="_x0000_s4098" r:id="rId6" imgW="1231265" imgH="254000" progId="Equation.3">
                  <p:embed/>
                </p:oleObj>
              </mc:Choice>
              <mc:Fallback>
                <p:oleObj r:id="rId6" imgW="1231265" imgH="254000" progId="Equation.3">
                  <p:embed/>
                  <p:pic>
                    <p:nvPicPr>
                      <p:cNvPr id="0" name="图片 3075"/>
                      <p:cNvPicPr/>
                      <p:nvPr/>
                    </p:nvPicPr>
                    <p:blipFill>
                      <a:blip r:embed="rId7"/>
                      <a:stretch>
                        <a:fillRect/>
                      </a:stretch>
                    </p:blipFill>
                    <p:spPr>
                      <a:xfrm>
                        <a:off x="1793240" y="2260600"/>
                        <a:ext cx="3321685" cy="579755"/>
                      </a:xfrm>
                      <a:prstGeom prst="rect">
                        <a:avLst/>
                      </a:prstGeom>
                      <a:noFill/>
                      <a:ln w="38100">
                        <a:noFill/>
                        <a:miter/>
                      </a:ln>
                    </p:spPr>
                  </p:pic>
                </p:oleObj>
              </mc:Fallback>
            </mc:AlternateContent>
          </a:graphicData>
        </a:graphic>
      </p:graphicFrame>
      <p:pic>
        <p:nvPicPr>
          <p:cNvPr id="11" name="图片 10"/>
          <p:cNvPicPr/>
          <p:nvPr/>
        </p:nvPicPr>
        <p:blipFill>
          <a:blip r:embed="rId8"/>
          <a:stretch>
            <a:fillRect/>
          </a:stretch>
        </p:blipFill>
        <p:spPr>
          <a:xfrm>
            <a:off x="7285990" y="4184015"/>
            <a:ext cx="4088765" cy="1856740"/>
          </a:xfrm>
          <a:prstGeom prst="rect">
            <a:avLst/>
          </a:prstGeom>
          <a:noFill/>
          <a:ln w="9525">
            <a:noFill/>
          </a:ln>
        </p:spPr>
      </p:pic>
      <p:sp>
        <p:nvSpPr>
          <p:cNvPr id="12" name="文本框 11"/>
          <p:cNvSpPr txBox="1"/>
          <p:nvPr/>
        </p:nvSpPr>
        <p:spPr>
          <a:xfrm>
            <a:off x="8706485" y="1076325"/>
            <a:ext cx="1570355" cy="398780"/>
          </a:xfrm>
          <a:prstGeom prst="rect">
            <a:avLst/>
          </a:prstGeom>
          <a:noFill/>
          <a:ln w="9525">
            <a:noFill/>
          </a:ln>
        </p:spPr>
        <p:txBody>
          <a:bodyPr wrap="square">
            <a:spAutoFit/>
          </a:bodyPr>
          <a:lstStyle/>
          <a:p>
            <a:pPr marL="0" indent="0"/>
            <a:r>
              <a:rPr lang="zh-CN" sz="2000" b="0">
                <a:solidFill>
                  <a:srgbClr val="000000"/>
                </a:solidFill>
                <a:ea typeface="宋体" panose="02010600030101010101" pitchFamily="2" charset="-122"/>
              </a:rPr>
              <a:t>腐蚀原理图</a:t>
            </a:r>
            <a:endParaRPr lang="zh-CN" altLang="en-US" sz="2000"/>
          </a:p>
        </p:txBody>
      </p:sp>
      <p:sp>
        <p:nvSpPr>
          <p:cNvPr id="13" name="文本框 12"/>
          <p:cNvSpPr txBox="1"/>
          <p:nvPr/>
        </p:nvSpPr>
        <p:spPr>
          <a:xfrm>
            <a:off x="8213090" y="3697605"/>
            <a:ext cx="5080000" cy="398780"/>
          </a:xfrm>
          <a:prstGeom prst="rect">
            <a:avLst/>
          </a:prstGeom>
          <a:noFill/>
          <a:ln w="9525">
            <a:noFill/>
          </a:ln>
        </p:spPr>
        <p:txBody>
          <a:bodyPr>
            <a:spAutoFit/>
          </a:bodyPr>
          <a:lstStyle/>
          <a:p>
            <a:pPr marL="0" indent="0"/>
            <a:r>
              <a:rPr lang="zh-CN" sz="2000" b="0">
                <a:latin typeface="Times New Roman" panose="02020603050405020304" pitchFamily="18" charset="0"/>
                <a:ea typeface="宋体" panose="02010600030101010101" pitchFamily="2" charset="-122"/>
              </a:rPr>
              <a:t>二值图像的实际腐蚀过程</a:t>
            </a:r>
            <a:endParaRPr lang="zh-CN" altLang="en-US" sz="2000"/>
          </a:p>
        </p:txBody>
      </p:sp>
      <p:sp>
        <p:nvSpPr>
          <p:cNvPr id="14" name="文本框 13"/>
          <p:cNvSpPr txBox="1"/>
          <p:nvPr/>
        </p:nvSpPr>
        <p:spPr>
          <a:xfrm>
            <a:off x="657860" y="4574540"/>
            <a:ext cx="5142865" cy="1076325"/>
          </a:xfrm>
          <a:prstGeom prst="rect">
            <a:avLst/>
          </a:prstGeom>
          <a:noFill/>
          <a:ln w="9525">
            <a:noFill/>
          </a:ln>
        </p:spPr>
        <p:txBody>
          <a:bodyPr wrap="square">
            <a:spAutoFit/>
          </a:bodyPr>
          <a:lstStyle/>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结构元素：</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设有两幅图像</a:t>
            </a:r>
            <a:r>
              <a:rPr lang="en-US" sz="2000" b="0">
                <a:solidFill>
                  <a:srgbClr val="000000"/>
                </a:solidFill>
                <a:latin typeface="华文楷体" panose="02010600040101010101" charset="-122"/>
                <a:ea typeface="华文楷体" panose="02010600040101010101" charset="-122"/>
                <a:cs typeface="华文楷体" panose="02010600040101010101" charset="-122"/>
              </a:rPr>
              <a:t>A</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r>
              <a:rPr lang="en-US" sz="2000" b="0">
                <a:solidFill>
                  <a:srgbClr val="000000"/>
                </a:solidFill>
                <a:latin typeface="华文楷体" panose="02010600040101010101" charset="-122"/>
                <a:ea typeface="华文楷体" panose="02010600040101010101" charset="-122"/>
                <a:cs typeface="华文楷体" panose="02010600040101010101" charset="-122"/>
              </a:rPr>
              <a:t>B,</a:t>
            </a:r>
            <a:r>
              <a:rPr lang="zh-CN" sz="2000" b="0">
                <a:solidFill>
                  <a:srgbClr val="000000"/>
                </a:solidFill>
                <a:latin typeface="华文楷体" panose="02010600040101010101" charset="-122"/>
                <a:ea typeface="华文楷体" panose="02010600040101010101" charset="-122"/>
                <a:cs typeface="华文楷体" panose="02010600040101010101" charset="-122"/>
              </a:rPr>
              <a:t>若</a:t>
            </a:r>
            <a:r>
              <a:rPr lang="en-US" sz="2000" b="0">
                <a:solidFill>
                  <a:srgbClr val="000000"/>
                </a:solidFill>
                <a:latin typeface="华文楷体" panose="02010600040101010101" charset="-122"/>
                <a:ea typeface="华文楷体" panose="02010600040101010101" charset="-122"/>
                <a:cs typeface="华文楷体" panose="02010600040101010101" charset="-122"/>
              </a:rPr>
              <a:t>A</a:t>
            </a:r>
            <a:r>
              <a:rPr lang="zh-CN" sz="2000" b="0">
                <a:solidFill>
                  <a:srgbClr val="000000"/>
                </a:solidFill>
                <a:latin typeface="华文楷体" panose="02010600040101010101" charset="-122"/>
                <a:ea typeface="华文楷体" panose="02010600040101010101" charset="-122"/>
                <a:cs typeface="华文楷体" panose="02010600040101010101" charset="-122"/>
              </a:rPr>
              <a:t>是被处理的图像，</a:t>
            </a:r>
            <a:r>
              <a:rPr lang="en-US" sz="2000" b="0">
                <a:solidFill>
                  <a:srgbClr val="000000"/>
                </a:solidFill>
                <a:latin typeface="华文楷体" panose="02010600040101010101" charset="-122"/>
                <a:ea typeface="华文楷体" panose="02010600040101010101" charset="-122"/>
                <a:cs typeface="华文楷体" panose="02010600040101010101" charset="-122"/>
              </a:rPr>
              <a:t>B</a:t>
            </a:r>
            <a:r>
              <a:rPr lang="zh-CN" sz="2000" b="0">
                <a:solidFill>
                  <a:srgbClr val="000000"/>
                </a:solidFill>
                <a:latin typeface="华文楷体" panose="02010600040101010101" charset="-122"/>
                <a:ea typeface="华文楷体" panose="02010600040101010101" charset="-122"/>
                <a:cs typeface="华文楷体" panose="02010600040101010101" charset="-122"/>
              </a:rPr>
              <a:t>是用来处理</a:t>
            </a:r>
            <a:r>
              <a:rPr lang="en-US" sz="2000" b="0">
                <a:solidFill>
                  <a:srgbClr val="000000"/>
                </a:solidFill>
                <a:latin typeface="华文楷体" panose="02010600040101010101" charset="-122"/>
                <a:ea typeface="华文楷体" panose="02010600040101010101" charset="-122"/>
                <a:cs typeface="华文楷体" panose="02010600040101010101" charset="-122"/>
              </a:rPr>
              <a:t>A</a:t>
            </a:r>
            <a:r>
              <a:rPr lang="zh-CN" sz="2000" b="0">
                <a:solidFill>
                  <a:srgbClr val="000000"/>
                </a:solidFill>
                <a:latin typeface="华文楷体" panose="02010600040101010101" charset="-122"/>
                <a:ea typeface="华文楷体" panose="02010600040101010101" charset="-122"/>
                <a:cs typeface="华文楷体" panose="02010600040101010101" charset="-122"/>
              </a:rPr>
              <a:t>的图像，则称</a:t>
            </a:r>
            <a:r>
              <a:rPr lang="en-US" sz="2000" b="0">
                <a:solidFill>
                  <a:srgbClr val="000000"/>
                </a:solidFill>
                <a:latin typeface="华文楷体" panose="02010600040101010101" charset="-122"/>
                <a:ea typeface="华文楷体" panose="02010600040101010101" charset="-122"/>
                <a:cs typeface="华文楷体" panose="02010600040101010101" charset="-122"/>
              </a:rPr>
              <a:t>B</a:t>
            </a:r>
            <a:r>
              <a:rPr lang="zh-CN" sz="2000" b="0">
                <a:solidFill>
                  <a:srgbClr val="000000"/>
                </a:solidFill>
                <a:latin typeface="华文楷体" panose="02010600040101010101" charset="-122"/>
                <a:ea typeface="华文楷体" panose="02010600040101010101" charset="-122"/>
                <a:cs typeface="华文楷体" panose="02010600040101010101" charset="-122"/>
              </a:rPr>
              <a:t>为结构元素。</a:t>
            </a:r>
            <a:r>
              <a:rPr lang="en-US" sz="2400" b="0">
                <a:solidFill>
                  <a:srgbClr val="000000"/>
                </a:solidFill>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箭头: 五边形 10"/>
          <p:cNvSpPr/>
          <p:nvPr/>
        </p:nvSpPr>
        <p:spPr>
          <a:xfrm>
            <a:off x="0" y="264795"/>
            <a:ext cx="416623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47345" y="383540"/>
            <a:ext cx="3515360" cy="525780"/>
          </a:xfrm>
          <a:prstGeom prst="rect">
            <a:avLst/>
          </a:prstGeom>
          <a:noFill/>
        </p:spPr>
        <p:txBody>
          <a:bodyPr wrap="none" lIns="96434" tIns="48217" rIns="96434" bIns="48217" rtlCol="0">
            <a:spAutoFit/>
          </a:bodyPr>
          <a:lstStyle/>
          <a:p>
            <a:pPr defTabSz="964565"/>
            <a:r>
              <a:rPr sz="2800" b="1">
                <a:solidFill>
                  <a:schemeClr val="lt1"/>
                </a:solidFill>
                <a:latin typeface="+mn-lt"/>
                <a:ea typeface="+mn-ea"/>
                <a:sym typeface="+mn-lt"/>
              </a:rPr>
              <a:t>Halcon中的腐蚀运算</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798830" y="1389380"/>
            <a:ext cx="8199120" cy="5323205"/>
          </a:xfrm>
          <a:prstGeom prst="rect">
            <a:avLst/>
          </a:prstGeom>
          <a:noFill/>
        </p:spPr>
        <p:txBody>
          <a:bodyPr wrap="square" rtlCol="0">
            <a:spAutoFit/>
          </a:bodyPr>
          <a:lstStyle/>
          <a:p>
            <a:pPr marL="457200" indent="-457200" eaLnBrk="1" latinLnBrk="0" hangingPunct="1">
              <a:lnSpc>
                <a:spcPct val="250000"/>
              </a:lnSpc>
              <a:buFont typeface="Wingdings" panose="05000000000000000000" charset="0"/>
              <a:buChar char=""/>
            </a:pPr>
            <a:r>
              <a:rPr lang="zh-CN" altLang="en-US" sz="2000" dirty="0">
                <a:latin typeface="+mn-ea"/>
                <a:ea typeface="+mn-ea"/>
              </a:rPr>
              <a:t>使用圆形结构元素对区域进行腐蚀操作下：</a:t>
            </a:r>
          </a:p>
          <a:p>
            <a:pPr marL="0" indent="0" algn="ctr" eaLnBrk="1" latinLnBrk="0" hangingPunct="1">
              <a:lnSpc>
                <a:spcPct val="250000"/>
              </a:lnSpc>
              <a:buFont typeface="Wingdings" panose="05000000000000000000" charset="0"/>
              <a:buNone/>
            </a:pPr>
            <a:r>
              <a:rPr lang="zh-CN" altLang="en-US" sz="2000" dirty="0"/>
              <a:t>erosion_circle(Region : RegionErosion : Radius : )</a:t>
            </a:r>
          </a:p>
          <a:p>
            <a:pPr marL="457200" indent="-457200" eaLnBrk="1" latinLnBrk="0" hangingPunct="1">
              <a:lnSpc>
                <a:spcPct val="250000"/>
              </a:lnSpc>
              <a:buClrTx/>
              <a:buSzTx/>
              <a:buFont typeface="Wingdings" panose="05000000000000000000" charset="0"/>
              <a:buChar char=""/>
            </a:pPr>
            <a:r>
              <a:rPr lang="zh-CN" altLang="en-US" sz="2000" dirty="0">
                <a:latin typeface="+mn-ea"/>
                <a:ea typeface="+mn-ea"/>
              </a:rPr>
              <a:t>使用矩形结构元素对区域进行腐蚀操作如下：</a:t>
            </a:r>
          </a:p>
          <a:p>
            <a:pPr marL="0" indent="0" algn="ctr" eaLnBrk="1" latinLnBrk="0" hangingPunct="1">
              <a:lnSpc>
                <a:spcPct val="250000"/>
              </a:lnSpc>
              <a:buFont typeface="Wingdings" panose="05000000000000000000" charset="0"/>
              <a:buNone/>
            </a:pPr>
            <a:r>
              <a:rPr lang="zh-CN" altLang="en-US" sz="2000" dirty="0"/>
              <a:t>erosion_rectangle1(Region : RegionErosion : Width, Height : )</a:t>
            </a:r>
          </a:p>
          <a:p>
            <a:pPr marL="457200" indent="-457200" eaLnBrk="1" latinLnBrk="0" hangingPunct="1">
              <a:lnSpc>
                <a:spcPct val="250000"/>
              </a:lnSpc>
              <a:buFont typeface="Wingdings" panose="05000000000000000000" charset="0"/>
              <a:buChar char=""/>
            </a:pPr>
            <a:r>
              <a:rPr lang="zh-CN" altLang="en-US" sz="2000" dirty="0">
                <a:latin typeface="+mn-ea"/>
                <a:ea typeface="+mn-ea"/>
              </a:rPr>
              <a:t>使用生成的结构元素对区域进行腐蚀操作如下：</a:t>
            </a:r>
          </a:p>
          <a:p>
            <a:pPr marL="0" indent="0" eaLnBrk="1" latinLnBrk="0" hangingPunct="1">
              <a:lnSpc>
                <a:spcPct val="250000"/>
              </a:lnSpc>
              <a:buFont typeface="Wingdings" panose="05000000000000000000" charset="0"/>
              <a:buNone/>
            </a:pPr>
            <a:r>
              <a:rPr lang="zh-CN" altLang="en-US" sz="2000" dirty="0"/>
              <a:t>erosion1(Region, StructElement : RegionErosion : Iterations : )</a:t>
            </a:r>
          </a:p>
          <a:p>
            <a:pPr marL="457200" indent="-457200" eaLnBrk="1" latinLnBrk="0" hangingPunct="1">
              <a:lnSpc>
                <a:spcPct val="200000"/>
              </a:lnSpc>
              <a:buFont typeface="Wingdings" panose="05000000000000000000" charset="0"/>
              <a:buChar char=""/>
            </a:pPr>
            <a:endParaRPr lang="zh-CN" altLang="en-US" sz="2000" dirty="0"/>
          </a:p>
        </p:txBody>
      </p:sp>
      <p:sp>
        <p:nvSpPr>
          <p:cNvPr id="18" name="矩形 17"/>
          <p:cNvSpPr/>
          <p:nvPr/>
        </p:nvSpPr>
        <p:spPr>
          <a:xfrm>
            <a:off x="668020" y="1262380"/>
            <a:ext cx="11590655" cy="504063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745220" y="1299845"/>
            <a:ext cx="33020" cy="5003165"/>
          </a:xfrm>
          <a:prstGeom prst="line">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7" name="文本框 6"/>
          <p:cNvSpPr txBox="1"/>
          <p:nvPr/>
        </p:nvSpPr>
        <p:spPr>
          <a:xfrm>
            <a:off x="8778240" y="1389380"/>
            <a:ext cx="3480435" cy="2122805"/>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要进行腐蚀操作的区域</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RegionErosion</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腐蚀后获得的区域</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Radius</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圆形结构元素的半径</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8778240" y="3636645"/>
            <a:ext cx="3480435" cy="768350"/>
          </a:xfrm>
          <a:prstGeom prst="rect">
            <a:avLst/>
          </a:prstGeom>
          <a:noFill/>
          <a:ln w="9525">
            <a:noFill/>
          </a:ln>
        </p:spPr>
        <p:txBody>
          <a:bodyPr wrap="square">
            <a:spAutoFit/>
          </a:bodyPr>
          <a:lstStyle/>
          <a:p>
            <a:pPr marL="0" indent="0" eaLnBrk="1" latinLnBrk="0" hangingPunct="1">
              <a:lnSpc>
                <a:spcPct val="110000"/>
              </a:lnSpc>
            </a:pPr>
            <a:r>
              <a:rPr lang="en-US" sz="2000" b="0">
                <a:solidFill>
                  <a:srgbClr val="000000"/>
                </a:solidFill>
                <a:latin typeface="华文楷体" panose="02010600040101010101" charset="-122"/>
                <a:ea typeface="华文楷体" panose="02010600040101010101" charset="-122"/>
                <a:cs typeface="华文楷体" panose="02010600040101010101" charset="-122"/>
              </a:rPr>
              <a:t>Width</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r>
              <a:rPr lang="en-US" sz="2000" b="0">
                <a:solidFill>
                  <a:srgbClr val="000000"/>
                </a:solidFill>
                <a:latin typeface="华文楷体" panose="02010600040101010101" charset="-122"/>
                <a:ea typeface="华文楷体" panose="02010600040101010101" charset="-122"/>
                <a:cs typeface="华文楷体" panose="02010600040101010101" charset="-122"/>
              </a:rPr>
              <a:t>Height</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lnSpc>
                <a:spcPct val="110000"/>
              </a:lnSpc>
            </a:pPr>
            <a:r>
              <a:rPr lang="zh-CN" sz="2000" b="0">
                <a:solidFill>
                  <a:srgbClr val="000000"/>
                </a:solidFill>
                <a:latin typeface="华文楷体" panose="02010600040101010101" charset="-122"/>
                <a:ea typeface="华文楷体" panose="02010600040101010101" charset="-122"/>
                <a:cs typeface="华文楷体" panose="02010600040101010101" charset="-122"/>
              </a:rPr>
              <a:t>     矩形结构元素的宽和高</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10" name="文本框 9"/>
          <p:cNvSpPr txBox="1"/>
          <p:nvPr/>
        </p:nvSpPr>
        <p:spPr>
          <a:xfrm>
            <a:off x="8778240" y="4533265"/>
            <a:ext cx="3513455" cy="1322070"/>
          </a:xfrm>
          <a:prstGeom prst="rect">
            <a:avLst/>
          </a:prstGeom>
          <a:noFill/>
          <a:ln w="9525">
            <a:noFill/>
          </a:ln>
        </p:spPr>
        <p:txBody>
          <a:bodyPr wrap="square">
            <a:spAutoFit/>
          </a:bodyPr>
          <a:lstStyle/>
          <a:p>
            <a:pPr marL="0" indent="0" eaLnBrk="1" latinLnBrk="0" hangingPunct="1"/>
            <a:r>
              <a:rPr lang="en-US" sz="2000" b="0">
                <a:solidFill>
                  <a:srgbClr val="000000"/>
                </a:solidFill>
                <a:latin typeface="华文楷体" panose="02010600040101010101" charset="-122"/>
                <a:ea typeface="华文楷体" panose="02010600040101010101" charset="-122"/>
                <a:cs typeface="华文楷体" panose="02010600040101010101" charset="-122"/>
              </a:rPr>
              <a:t>StructElement</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生成的结构元素</a:t>
            </a:r>
            <a:endParaRPr lang="en-US" sz="2000" b="0">
              <a:solidFill>
                <a:srgbClr val="00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r>
              <a:rPr lang="en-US" sz="2000" b="0">
                <a:solidFill>
                  <a:srgbClr val="000000"/>
                </a:solidFill>
                <a:latin typeface="华文楷体" panose="02010600040101010101" charset="-122"/>
                <a:ea typeface="华文楷体" panose="02010600040101010101" charset="-122"/>
                <a:cs typeface="华文楷体" panose="02010600040101010101" charset="-122"/>
              </a:rPr>
              <a:t>Iterations</a:t>
            </a:r>
            <a:r>
              <a:rPr lang="zh-CN" sz="2000" b="0">
                <a:solidFill>
                  <a:srgbClr val="000000"/>
                </a:solidFill>
                <a:latin typeface="华文楷体" panose="02010600040101010101" charset="-122"/>
                <a:ea typeface="华文楷体" panose="02010600040101010101" charset="-122"/>
                <a:cs typeface="华文楷体" panose="02010600040101010101" charset="-122"/>
              </a:rPr>
              <a:t>：</a:t>
            </a:r>
          </a:p>
          <a:p>
            <a:pPr marL="0" indent="0" eaLnBrk="1" latinLnBrk="0" hangingPunct="1"/>
            <a:r>
              <a:rPr lang="zh-CN" sz="2000" b="0">
                <a:solidFill>
                  <a:srgbClr val="000000"/>
                </a:solidFill>
                <a:latin typeface="华文楷体" panose="02010600040101010101" charset="-122"/>
                <a:ea typeface="华文楷体" panose="02010600040101010101" charset="-122"/>
                <a:cs typeface="华文楷体" panose="02010600040101010101" charset="-122"/>
              </a:rPr>
              <a:t>     迭代次数</a:t>
            </a:r>
            <a:r>
              <a:rPr lang="en-US" sz="2000" b="0">
                <a:solidFill>
                  <a:srgbClr val="000000"/>
                </a:solidFill>
                <a:latin typeface="华文楷体" panose="02010600040101010101" charset="-122"/>
                <a:ea typeface="华文楷体" panose="02010600040101010101" charset="-122"/>
                <a:cs typeface="华文楷体" panose="02010600040101010101" charset="-122"/>
              </a:rPr>
              <a:t>,</a:t>
            </a:r>
            <a:r>
              <a:rPr lang="zh-CN" sz="2000" b="0">
                <a:solidFill>
                  <a:srgbClr val="000000"/>
                </a:solidFill>
                <a:latin typeface="华文楷体" panose="02010600040101010101" charset="-122"/>
                <a:ea typeface="华文楷体" panose="02010600040101010101" charset="-122"/>
                <a:cs typeface="华文楷体" panose="02010600040101010101" charset="-122"/>
              </a:rPr>
              <a:t>即腐蚀的次数</a:t>
            </a:r>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50.xml><?xml version="1.0" encoding="utf-8"?>
<p:tagLst xmlns:a="http://schemas.openxmlformats.org/drawingml/2006/main" xmlns:r="http://schemas.openxmlformats.org/officeDocument/2006/relationships" xmlns:p="http://schemas.openxmlformats.org/presentationml/2006/main">
  <p:tag name="KSO_WM_SLIDE_ID" val="diagram20198654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495"/>
  <p:tag name="KSO_WM_SLIDE_POSITION" val="0*-1"/>
  <p:tag name="KSO_WM_TAG_VERSION" val="1.0"/>
  <p:tag name="KSO_WM_BEAUTIFY_FLAG" val="#wm#"/>
  <p:tag name="KSO_WM_TEMPLATE_CATEGORY" val="diagram"/>
  <p:tag name="KSO_WM_TEMPLATE_INDEX" val="20198654"/>
  <p:tag name="KSO_WM_SLIDE_LAYOUT" val="a_f_y"/>
  <p:tag name="KSO_WM_SLIDE_LAYOUT_CNT" val="1_1_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198654_1*y*1"/>
  <p:tag name="KSO_WM_TEMPLATE_CATEGORY" val="diagram"/>
  <p:tag name="KSO_WM_TEMPLATE_INDEX" val="2019865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VALUE" val="186"/>
  <p:tag name="KSO_WM_UNIT_HIGHLIGHT" val="0"/>
  <p:tag name="KSO_WM_UNIT_COMPATIBLE" val="0"/>
  <p:tag name="KSO_WM_UNIT_DIAGRAM_ISNUMVISUAL" val="0"/>
  <p:tag name="KSO_WM_UNIT_DIAGRAM_ISREFERUNIT" val="0"/>
  <p:tag name="KSO_WM_UNIT_TYPE" val="f"/>
  <p:tag name="KSO_WM_UNIT_INDEX" val="1"/>
  <p:tag name="KSO_WM_UNIT_ID" val="diagram20198654_1*f*1"/>
  <p:tag name="KSO_WM_TEMPLATE_CATEGORY" val="diagram"/>
  <p:tag name="KSO_WM_TEMPLATE_INDEX" val="2019865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654_1*i*1"/>
  <p:tag name="KSO_WM_TEMPLATE_CATEGORY" val="diagram"/>
  <p:tag name="KSO_WM_TEMPLATE_INDEX" val="2019865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54_1*a*1"/>
  <p:tag name="KSO_WM_TEMPLATE_CATEGORY" val="diagram"/>
  <p:tag name="KSO_WM_TEMPLATE_INDEX" val="20198654"/>
  <p:tag name="KSO_WM_UNIT_LAYERLEVEL" val="1"/>
  <p:tag name="KSO_WM_TAG_VERSION" val="1.0"/>
  <p:tag name="KSO_WM_BEAUTIFY_FLAG" val="#wm#"/>
  <p:tag name="KSO_WM_UNIT_PRESET_TEXT" val="单击此处添加标题"/>
  <p:tag name="KSO_WM_UNIT_ISNUMDGMTITLE" val="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2622</Words>
  <Application>Microsoft Office PowerPoint</Application>
  <PresentationFormat>自定义</PresentationFormat>
  <Paragraphs>439</Paragraphs>
  <Slides>43</Slides>
  <Notes>43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8" baseType="lpstr">
      <vt:lpstr>华文楷体</vt: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Microsoft 公式 3.0</vt:lpstr>
      <vt:lpstr>Equation.KSEE3</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21</cp:revision>
  <dcterms:created xsi:type="dcterms:W3CDTF">2016-09-18T06:51:00Z</dcterms:created>
  <dcterms:modified xsi:type="dcterms:W3CDTF">2021-05-23T03:19:49Z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