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0.xml" ContentType="application/vnd.openxmlformats-officedocument.presentationml.notesSlide+xml"/>
  <Override PartName="/ppt/tags/tag4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4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5"/>
  </p:notesMasterIdLst>
  <p:sldIdLst>
    <p:sldId id="2860" r:id="rId2"/>
    <p:sldId id="2829" r:id="rId3"/>
    <p:sldId id="2775" r:id="rId4"/>
    <p:sldId id="3086" r:id="rId5"/>
    <p:sldId id="2862" r:id="rId6"/>
    <p:sldId id="3089" r:id="rId7"/>
    <p:sldId id="3117" r:id="rId8"/>
    <p:sldId id="2956" r:id="rId9"/>
    <p:sldId id="2958" r:id="rId10"/>
    <p:sldId id="3060" r:id="rId11"/>
    <p:sldId id="2864" r:id="rId12"/>
    <p:sldId id="3087" r:id="rId13"/>
    <p:sldId id="2868" r:id="rId14"/>
    <p:sldId id="3090" r:id="rId15"/>
    <p:sldId id="3061" r:id="rId16"/>
    <p:sldId id="3062" r:id="rId17"/>
    <p:sldId id="3063" r:id="rId18"/>
    <p:sldId id="3064" r:id="rId19"/>
    <p:sldId id="3018" r:id="rId20"/>
    <p:sldId id="3066" r:id="rId21"/>
    <p:sldId id="3067" r:id="rId22"/>
    <p:sldId id="2876" r:id="rId23"/>
    <p:sldId id="3091" r:id="rId24"/>
    <p:sldId id="2878" r:id="rId25"/>
    <p:sldId id="3068" r:id="rId26"/>
    <p:sldId id="3069" r:id="rId27"/>
    <p:sldId id="3070" r:id="rId28"/>
    <p:sldId id="3026" r:id="rId29"/>
    <p:sldId id="3072" r:id="rId30"/>
    <p:sldId id="2999" r:id="rId31"/>
    <p:sldId id="3088" r:id="rId32"/>
    <p:sldId id="2804" r:id="rId33"/>
    <p:sldId id="3092" r:id="rId34"/>
  </p:sldIdLst>
  <p:sldSz cx="12858750" cy="7232650"/>
  <p:notesSz cx="6858000" cy="9144000"/>
  <p:custDataLst>
    <p:tags r:id="rId3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
          <p15:clr>
            <a:srgbClr val="A4A3A4"/>
          </p15:clr>
        </p15:guide>
        <p15:guide id="2" pos="4288">
          <p15:clr>
            <a:srgbClr val="A4A3A4"/>
          </p15:clr>
        </p15:guide>
        <p15:guide id="3" pos="565">
          <p15:clr>
            <a:srgbClr val="A4A3A4"/>
          </p15:clr>
        </p15:guide>
        <p15:guide id="4" orient="horz" pos="4290">
          <p15:clr>
            <a:srgbClr val="A4A3A4"/>
          </p15:clr>
        </p15:guide>
        <p15:guide id="5" pos="777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00"/>
    <a:srgbClr val="FB2E05"/>
    <a:srgbClr val="2B2C2E"/>
    <a:srgbClr val="F1BE08"/>
    <a:srgbClr val="2A2B2D"/>
    <a:srgbClr val="18191C"/>
    <a:srgbClr val="183052"/>
    <a:srgbClr val="F2F2F2"/>
    <a:srgbClr val="192F53"/>
    <a:srgbClr val="375D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2986" autoAdjust="0"/>
  </p:normalViewPr>
  <p:slideViewPr>
    <p:cSldViewPr>
      <p:cViewPr varScale="1">
        <p:scale>
          <a:sx n="151" d="100"/>
          <a:sy n="151" d="100"/>
        </p:scale>
        <p:origin x="462" y="162"/>
      </p:cViewPr>
      <p:guideLst>
        <p:guide orient="horz" pos="212"/>
        <p:guide pos="4288"/>
        <p:guide pos="565"/>
        <p:guide orient="horz" pos="4290"/>
        <p:guide pos="777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2023/3/7 Tuesday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4947CC-0FDC-4083-947F-FAC7BA8D8C3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2023/3/7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flipV="1">
            <a:off x="-5603" y="6992679"/>
            <a:ext cx="12858750" cy="8003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flipV="1">
            <a:off x="-5603" y="706468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V="1">
            <a:off x="-5603" y="7109459"/>
            <a:ext cx="12858750" cy="119486"/>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2023/3/7 Tuesday</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slideLayout" Target="../slideLayouts/slideLayout2.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slideLayout" Target="../slideLayouts/slideLayout2.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notesSlide" Target="../notesSlides/notesSlide2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2.xml"/><Relationship Id="rId5" Type="http://schemas.openxmlformats.org/officeDocument/2006/relationships/tags" Target="../tags/tag46.xml"/><Relationship Id="rId4" Type="http://schemas.openxmlformats.org/officeDocument/2006/relationships/tags" Target="../tags/tag4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152542" y="1659371"/>
            <a:ext cx="2960029" cy="739775"/>
          </a:xfrm>
          <a:prstGeom prst="rect">
            <a:avLst/>
          </a:prstGeom>
          <a:noFill/>
        </p:spPr>
        <p:txBody>
          <a:bodyPr wrap="square" rtlCol="0">
            <a:spAutoFit/>
          </a:bodyPr>
          <a:lstStyle/>
          <a:p>
            <a:pPr algn="dist"/>
            <a:r>
              <a:rPr lang="zh-CN" altLang="en-US" sz="4220" dirty="0">
                <a:solidFill>
                  <a:srgbClr val="165878"/>
                </a:solidFill>
                <a:latin typeface="Impact" panose="020B0806030902050204" pitchFamily="34" charset="0"/>
              </a:rPr>
              <a:t>第九章</a:t>
            </a:r>
          </a:p>
        </p:txBody>
      </p:sp>
      <p:sp>
        <p:nvSpPr>
          <p:cNvPr id="8" name="文本框 7"/>
          <p:cNvSpPr txBox="1"/>
          <p:nvPr/>
        </p:nvSpPr>
        <p:spPr>
          <a:xfrm>
            <a:off x="3311607" y="2608523"/>
            <a:ext cx="6616535" cy="739775"/>
          </a:xfrm>
          <a:prstGeom prst="rect">
            <a:avLst/>
          </a:prstGeom>
          <a:noFill/>
        </p:spPr>
        <p:txBody>
          <a:bodyPr wrap="square" rtlCol="0">
            <a:spAutoFit/>
          </a:bodyPr>
          <a:lstStyle/>
          <a:p>
            <a:pPr algn="dist"/>
            <a:r>
              <a:rPr lang="zh-CN" altLang="en-US" sz="4220" dirty="0">
                <a:solidFill>
                  <a:srgbClr val="165878"/>
                </a:solidFill>
                <a:latin typeface="思源黑体 Light" panose="020B0300000000000000" pitchFamily="34" charset="-122"/>
                <a:ea typeface="思源黑体 Light" panose="020B0300000000000000" pitchFamily="34" charset="-122"/>
              </a:rPr>
              <a:t>3D视觉基础   </a:t>
            </a:r>
          </a:p>
        </p:txBody>
      </p:sp>
      <p:sp>
        <p:nvSpPr>
          <p:cNvPr id="11" name="文本框 10"/>
          <p:cNvSpPr txBox="1"/>
          <p:nvPr/>
        </p:nvSpPr>
        <p:spPr>
          <a:xfrm>
            <a:off x="5292242" y="3903546"/>
            <a:ext cx="2274267" cy="318770"/>
          </a:xfrm>
          <a:prstGeom prst="rect">
            <a:avLst/>
          </a:prstGeom>
          <a:noFill/>
        </p:spPr>
        <p:txBody>
          <a:bodyPr wrap="square" rtlCol="0">
            <a:spAutoFit/>
          </a:bodyPr>
          <a:lstStyle/>
          <a:p>
            <a:pPr algn="ctr"/>
            <a:r>
              <a:rPr lang="zh-CN" altLang="en-US" sz="1475" dirty="0">
                <a:solidFill>
                  <a:schemeClr val="bg1"/>
                </a:solidFill>
                <a:latin typeface="思源黑体 Normal" panose="020B0400000000000000" pitchFamily="34" charset="-122"/>
                <a:ea typeface="思源黑体 Normal" panose="020B0400000000000000" pitchFamily="34" charset="-122"/>
              </a:rPr>
              <a:t>汇报人：陈西</a:t>
            </a:r>
            <a:r>
              <a:rPr lang="en-US" altLang="zh-CN" sz="1475" dirty="0">
                <a:solidFill>
                  <a:schemeClr val="bg1"/>
                </a:solidFill>
                <a:latin typeface="思源黑体 Normal" panose="020B0400000000000000" pitchFamily="34" charset="-122"/>
                <a:ea typeface="思源黑体 Normal" panose="020B0400000000000000" pitchFamily="34" charset="-122"/>
              </a:rPr>
              <a:t>PPT</a:t>
            </a:r>
            <a:r>
              <a:rPr lang="zh-CN" altLang="en-US" sz="1475" dirty="0">
                <a:solidFill>
                  <a:schemeClr val="bg1"/>
                </a:solidFill>
                <a:latin typeface="思源黑体 Normal" panose="020B0400000000000000" pitchFamily="34" charset="-122"/>
                <a:ea typeface="思源黑体 Normal" panose="020B0400000000000000" pitchFamily="34" charset="-122"/>
              </a:rPr>
              <a:t>工作室</a:t>
            </a:r>
          </a:p>
        </p:txBody>
      </p:sp>
      <p:grpSp>
        <p:nvGrpSpPr>
          <p:cNvPr id="16" name="组合 15"/>
          <p:cNvGrpSpPr/>
          <p:nvPr/>
        </p:nvGrpSpPr>
        <p:grpSpPr>
          <a:xfrm>
            <a:off x="3787714" y="2032389"/>
            <a:ext cx="5664906" cy="110499"/>
            <a:chOff x="4469765" y="1429639"/>
            <a:chExt cx="3293110" cy="0"/>
          </a:xfrm>
        </p:grpSpPr>
        <p:cxnSp>
          <p:nvCxnSpPr>
            <p:cNvPr id="13" name="直接连接符 12"/>
            <p:cNvCxnSpPr/>
            <p:nvPr/>
          </p:nvCxnSpPr>
          <p:spPr>
            <a:xfrm>
              <a:off x="6959600"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469765"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p:nvPr/>
        </p:nvCxnSpPr>
        <p:spPr>
          <a:xfrm>
            <a:off x="3442197" y="3334334"/>
            <a:ext cx="6349999" cy="0"/>
          </a:xfrm>
          <a:prstGeom prst="line">
            <a:avLst/>
          </a:prstGeom>
          <a:ln>
            <a:gradFill>
              <a:gsLst>
                <a:gs pos="0">
                  <a:srgbClr val="165878">
                    <a:alpha val="0"/>
                  </a:srgbClr>
                </a:gs>
                <a:gs pos="53000">
                  <a:srgbClr val="165878"/>
                </a:gs>
                <a:gs pos="100000">
                  <a:srgbClr val="16587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14680" y="531495"/>
            <a:ext cx="11593195" cy="5876290"/>
          </a:xfrm>
          <a:prstGeom prst="rect">
            <a:avLst/>
          </a:prstGeom>
          <a:noFill/>
          <a:ln w="7620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25"/>
          <p:cNvPicPr/>
          <p:nvPr/>
        </p:nvPicPr>
        <p:blipFill>
          <a:blip r:embed="rId3"/>
          <a:srcRect r="75675"/>
          <a:stretch>
            <a:fillRect/>
          </a:stretch>
        </p:blipFill>
        <p:spPr>
          <a:xfrm rot="660000">
            <a:off x="1249045" y="3751580"/>
            <a:ext cx="1954530" cy="1315085"/>
          </a:xfrm>
          <a:prstGeom prst="rect">
            <a:avLst/>
          </a:prstGeom>
          <a:noFill/>
          <a:ln>
            <a:noFill/>
          </a:ln>
          <a:effectLst>
            <a:softEdge rad="419100"/>
          </a:effectLst>
        </p:spPr>
      </p:pic>
      <p:pic>
        <p:nvPicPr>
          <p:cNvPr id="7" name="图片 25"/>
          <p:cNvPicPr/>
          <p:nvPr/>
        </p:nvPicPr>
        <p:blipFill>
          <a:blip r:embed="rId3"/>
          <a:srcRect l="24618" r="51382"/>
          <a:stretch>
            <a:fillRect/>
          </a:stretch>
        </p:blipFill>
        <p:spPr>
          <a:xfrm rot="20880000">
            <a:off x="3138805" y="4877435"/>
            <a:ext cx="1936115" cy="1116965"/>
          </a:xfrm>
          <a:prstGeom prst="rect">
            <a:avLst/>
          </a:prstGeom>
          <a:noFill/>
          <a:ln>
            <a:noFill/>
          </a:ln>
          <a:effectLst>
            <a:softEdge rad="419100"/>
          </a:effectLst>
        </p:spPr>
      </p:pic>
      <p:pic>
        <p:nvPicPr>
          <p:cNvPr id="12" name="图片 25"/>
          <p:cNvPicPr/>
          <p:nvPr/>
        </p:nvPicPr>
        <p:blipFill>
          <a:blip r:embed="rId3"/>
          <a:srcRect l="48422" r="26313"/>
          <a:stretch>
            <a:fillRect/>
          </a:stretch>
        </p:blipFill>
        <p:spPr>
          <a:xfrm rot="19440000">
            <a:off x="10322560" y="4098925"/>
            <a:ext cx="1575435" cy="1138555"/>
          </a:xfrm>
          <a:prstGeom prst="rect">
            <a:avLst/>
          </a:prstGeom>
          <a:noFill/>
          <a:ln>
            <a:noFill/>
          </a:ln>
          <a:effectLst>
            <a:softEdge rad="317500"/>
          </a:effectLst>
        </p:spPr>
      </p:pic>
      <p:pic>
        <p:nvPicPr>
          <p:cNvPr id="14" name="图片 25"/>
          <p:cNvPicPr/>
          <p:nvPr/>
        </p:nvPicPr>
        <p:blipFill>
          <a:blip r:embed="rId3"/>
          <a:srcRect l="74386" r="3084"/>
          <a:stretch>
            <a:fillRect/>
          </a:stretch>
        </p:blipFill>
        <p:spPr>
          <a:xfrm rot="360000">
            <a:off x="8717280" y="5088255"/>
            <a:ext cx="1706245" cy="1008380"/>
          </a:xfrm>
          <a:prstGeom prst="rect">
            <a:avLst/>
          </a:prstGeom>
          <a:noFill/>
          <a:ln>
            <a:noFill/>
          </a:ln>
          <a:effectLst>
            <a:softEdge rad="203200"/>
          </a:effectLst>
        </p:spPr>
      </p:pic>
    </p:spTree>
  </p:cSld>
  <p:clrMapOvr>
    <a:masterClrMapping/>
  </p:clrMapOvr>
  <mc:AlternateContent xmlns:mc="http://schemas.openxmlformats.org/markup-compatibility/2006" xmlns:p14="http://schemas.microsoft.com/office/powerpoint/2010/main">
    <mc:Choice Requires="p14">
      <p:transition spd="slow" p14:dur="1400" advClick="0" advTm="0">
        <p14:ripple/>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805815" y="1057275"/>
            <a:ext cx="11247120" cy="5139055"/>
          </a:xfrm>
          <a:prstGeom prst="rect">
            <a:avLst/>
          </a:prstGeom>
        </p:spPr>
        <p:txBody>
          <a:bodyPr wrap="square">
            <a:spAutoFit/>
          </a:bodyPr>
          <a:lstStyle/>
          <a:p>
            <a:pPr>
              <a:lnSpc>
                <a:spcPct val="200000"/>
              </a:lnSpc>
              <a:tabLst>
                <a:tab pos="266700" algn="l"/>
                <a:tab pos="1200150" algn="l"/>
                <a:tab pos="1333500" algn="l"/>
              </a:tabLst>
            </a:pPr>
            <a:r>
              <a:rPr lang="en-US" altLang="zh-CN"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初始化一个相机的参数；</a:t>
            </a:r>
          </a:p>
          <a:p>
            <a:pPr>
              <a:lnSpc>
                <a:spcPct val="200000"/>
              </a:lnSpc>
              <a:tabLst>
                <a:tab pos="266700" algn="l"/>
                <a:tab pos="1200150" algn="l"/>
                <a:tab pos="1333500" algn="l"/>
              </a:tabLst>
            </a:pPr>
            <a:r>
              <a:rPr lang="en-US" altLang="zh-CN"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接着设置相机的类型；</a:t>
            </a:r>
          </a:p>
          <a:p>
            <a:pPr>
              <a:lnSpc>
                <a:spcPct val="200000"/>
              </a:lnSpc>
              <a:tabLst>
                <a:tab pos="266700" algn="l"/>
                <a:tab pos="1200150" algn="l"/>
                <a:tab pos="1333500" algn="l"/>
              </a:tabLst>
            </a:pPr>
            <a:r>
              <a:rPr lang="en-US" altLang="zh-CN"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设置标定板数据的路径；</a:t>
            </a:r>
          </a:p>
          <a:p>
            <a:pPr>
              <a:lnSpc>
                <a:spcPct val="200000"/>
              </a:lnSpc>
              <a:tabLst>
                <a:tab pos="266700" algn="l"/>
                <a:tab pos="1200150" algn="l"/>
                <a:tab pos="1333500" algn="l"/>
              </a:tabLst>
            </a:pPr>
            <a:r>
              <a:rPr lang="en-US" altLang="zh-CN"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按下来读取采集的标定板的图像。读取到图片之后，使用find_calib_object算子提取标定板图像的角点中心、轮廓等信息，计算这些点与世界坐标系的对应点坐标，并将检测到的这些信息自动存储在数据模型CalibDataID中；</a:t>
            </a:r>
          </a:p>
          <a:p>
            <a:pPr>
              <a:lnSpc>
                <a:spcPct val="200000"/>
              </a:lnSpc>
              <a:tabLst>
                <a:tab pos="266700" algn="l"/>
                <a:tab pos="1200150" algn="l"/>
                <a:tab pos="1333500" algn="l"/>
              </a:tabLst>
            </a:pPr>
            <a:r>
              <a:rPr lang="en-US" altLang="zh-CN"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8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读取完标定图像后，可以使用calibrate_cameras算子对相机进行标定，用于计算相机的内外参数；获取到相机的内部参数与外部参数后，接下来的应用步骤就与上一小节的例子完全相同，可以进行标定后的操作，如图像校正、测量等。</a:t>
            </a:r>
            <a:r>
              <a:rPr lang="zh-CN" altLang="en-US" sz="18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2" name="箭头: 五边形 1"/>
          <p:cNvSpPr/>
          <p:nvPr/>
        </p:nvSpPr>
        <p:spPr>
          <a:xfrm>
            <a:off x="0" y="337185"/>
            <a:ext cx="382587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Halcon标定流程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910840"/>
            <a:ext cx="643953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双目立体视觉</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第二部分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024380"/>
            <a:ext cx="10943590" cy="4556760"/>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884" y="955503"/>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200" b="1" spc="300">
                <a:solidFill>
                  <a:schemeClr val="tx1">
                    <a:lumMod val="85000"/>
                    <a:lumOff val="15000"/>
                  </a:schemeClr>
                </a:solidFill>
                <a:latin typeface="+mn-ea"/>
                <a:sym typeface="+mn-ea"/>
              </a:rPr>
              <a:t>双目立体视觉</a:t>
            </a:r>
          </a:p>
        </p:txBody>
      </p:sp>
      <p:sp>
        <p:nvSpPr>
          <p:cNvPr id="13" name="矩形 12"/>
          <p:cNvSpPr/>
          <p:nvPr>
            <p:custDataLst>
              <p:tags r:id="rId5"/>
            </p:custDataLst>
          </p:nvPr>
        </p:nvSpPr>
        <p:spPr>
          <a:xfrm>
            <a:off x="1493520" y="2512695"/>
            <a:ext cx="9697085" cy="3715385"/>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eaLnBrk="1" latinLnBrk="0" hangingPunct="1">
              <a:lnSpc>
                <a:spcPct val="200000"/>
              </a:lnSpc>
              <a:buClrTx/>
              <a:buSzTx/>
              <a:buFont typeface="Wingdings" panose="05000000000000000000" charset="0"/>
              <a:buNone/>
              <a:tabLst>
                <a:tab pos="266700" algn="l"/>
                <a:tab pos="1200150" algn="l"/>
                <a:tab pos="1333500" algn="l"/>
              </a:tabLst>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mn-ea"/>
              </a:rPr>
              <a:t>双目立体视觉的开创性工作始于上世纪的60年代中期。美国MIT的Roberts通过从数字图像中提取立方体、楔形体和棱柱体等简单规则多面体的三维结构，并对物体的形状和空间关系进行描述，把过去的简单二维图像分析推广到了复杂的三维场景，标志着立体视觉技术的诞生。</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455930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双目立体视觉原理</a:t>
            </a:r>
          </a:p>
        </p:txBody>
      </p:sp>
      <p:sp>
        <p:nvSpPr>
          <p:cNvPr id="3" name="矩形 2"/>
          <p:cNvSpPr/>
          <p:nvPr/>
        </p:nvSpPr>
        <p:spPr>
          <a:xfrm>
            <a:off x="1234440" y="1364615"/>
            <a:ext cx="10389870" cy="3938270"/>
          </a:xfrm>
          <a:prstGeom prst="rect">
            <a:avLst/>
          </a:prstGeom>
        </p:spPr>
        <p:txBody>
          <a:bodyPr wrap="square">
            <a:spAutoFit/>
          </a:bodyPr>
          <a:lstStyle/>
          <a:p>
            <a:pPr indent="457200" defTabSz="1218565" eaLnBrk="1" latinLnBrk="0" hangingPunct="1">
              <a:lnSpc>
                <a:spcPct val="2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人之所以能够感受到立体视觉，是因为人的左右眼之间有6到7cm的间隔，因此，左眼与右眼看到的影像会有细微的差别，所以我们很容易判断物体的远近以及多个物体的前后关系。</a:t>
            </a:r>
          </a:p>
          <a:p>
            <a:pPr indent="457200" defTabSz="1218565" eaLnBrk="1" latinLnBrk="0" hangingPunct="1">
              <a:lnSpc>
                <a:spcPct val="2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双目立体视觉的基本原理与人眼观察世界的方式类似，双目立体视觉获取图像是通过不同位置的两台摄像机或者一台摄像机经过平移或旋转拍摄同一幅场景，来获取立体图像对。</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 name="图片 792"/>
          <p:cNvPicPr/>
          <p:nvPr/>
        </p:nvPicPr>
        <p:blipFill>
          <a:blip r:embed="rId3"/>
          <a:stretch>
            <a:fillRect/>
          </a:stretch>
        </p:blipFill>
        <p:spPr>
          <a:xfrm>
            <a:off x="7971155" y="768985"/>
            <a:ext cx="3198495" cy="5471795"/>
          </a:xfrm>
          <a:prstGeom prst="rect">
            <a:avLst/>
          </a:prstGeom>
          <a:noFill/>
          <a:ln>
            <a:noFill/>
          </a:ln>
        </p:spPr>
      </p:pic>
      <p:sp>
        <p:nvSpPr>
          <p:cNvPr id="3" name="箭头: 五边形 1"/>
          <p:cNvSpPr/>
          <p:nvPr/>
        </p:nvSpPr>
        <p:spPr>
          <a:xfrm>
            <a:off x="0" y="337185"/>
            <a:ext cx="455930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双目立体视觉</a:t>
            </a:r>
            <a:r>
              <a:rPr lang="zh-CN" sz="2800" b="1"/>
              <a:t>系统</a:t>
            </a:r>
          </a:p>
        </p:txBody>
      </p:sp>
      <p:sp>
        <p:nvSpPr>
          <p:cNvPr id="11" name="矩形: 圆角 10"/>
          <p:cNvSpPr/>
          <p:nvPr>
            <p:custDataLst>
              <p:tags r:id="rId1"/>
            </p:custDataLst>
          </p:nvPr>
        </p:nvSpPr>
        <p:spPr>
          <a:xfrm>
            <a:off x="756285" y="1757045"/>
            <a:ext cx="6130290" cy="4077970"/>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1285875" y="2211070"/>
            <a:ext cx="5188585" cy="3169285"/>
          </a:xfrm>
          <a:prstGeom prst="rect">
            <a:avLst/>
          </a:prstGeom>
          <a:noFill/>
        </p:spPr>
        <p:txBody>
          <a:bodyPr wrap="square" rtlCol="0" anchor="t">
            <a:spAutoFit/>
          </a:bodyPr>
          <a:lstStyle/>
          <a:p>
            <a:pPr indent="457200" eaLnBrk="1" latinLnBrk="0" hangingPunct="1">
              <a:lnSpc>
                <a:spcPct val="250000"/>
              </a:lnSpc>
            </a:pPr>
            <a:r>
              <a:rPr lang="zh-CN" altLang="en-US" sz="2000">
                <a:latin typeface="+mn-ea"/>
                <a:ea typeface="+mn-ea"/>
              </a:rPr>
              <a:t>一个完整的双目立体视觉系统通常可分为数字图像采集、相机标定、图像预处理与特征提取、图像校正、立体匹配、三维重建六大部分。如右图所示。</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45548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sym typeface="+mn-ea"/>
              </a:rPr>
              <a:t>双目立体视觉</a:t>
            </a:r>
            <a:r>
              <a:rPr lang="zh-CN" sz="2800" b="1">
                <a:sym typeface="+mn-ea"/>
              </a:rPr>
              <a:t>系统</a:t>
            </a:r>
            <a:endParaRPr sz="2800"/>
          </a:p>
        </p:txBody>
      </p:sp>
      <p:sp>
        <p:nvSpPr>
          <p:cNvPr id="3" name="矩形 2"/>
          <p:cNvSpPr/>
          <p:nvPr/>
        </p:nvSpPr>
        <p:spPr>
          <a:xfrm>
            <a:off x="1129030" y="1057275"/>
            <a:ext cx="10389870" cy="4092575"/>
          </a:xfrm>
          <a:prstGeom prst="rect">
            <a:avLst/>
          </a:prstGeom>
        </p:spPr>
        <p:txBody>
          <a:bodyPr wrap="square">
            <a:spAutoFit/>
          </a:bodyPr>
          <a:lstStyle/>
          <a:p>
            <a:pPr defTabSz="1218565">
              <a:lnSpc>
                <a:spcPct val="250000"/>
              </a:lnSpc>
              <a:defRPr/>
            </a:pPr>
            <a:r>
              <a:rPr sz="2400" b="1" dirty="0">
                <a:solidFill>
                  <a:schemeClr val="tx1">
                    <a:lumMod val="75000"/>
                    <a:lumOff val="25000"/>
                  </a:schemeClr>
                </a:solidFill>
                <a:latin typeface="微软雅黑" panose="020B0503020204020204" pitchFamily="34" charset="-122"/>
                <a:ea typeface="微软雅黑" panose="020B0503020204020204" pitchFamily="34" charset="-122"/>
              </a:rPr>
              <a:t>1.图像的获取</a:t>
            </a:r>
            <a:endParaRPr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2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图像的采集是图像处理的前提和立体视觉的物质基础。数字图像采集中常用的硬件设备有扫描仪、数码相机、工业 CCD 相机和视频采集卡。进行视频采集时，不但要满足双目立体视觉系统的应用要求，而且要考虑视点差异、光照条件、相机性能及景物特点等因素的影响。</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416941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sym typeface="+mn-ea"/>
              </a:rPr>
              <a:t>双目立体视觉</a:t>
            </a:r>
            <a:r>
              <a:rPr lang="zh-CN" sz="2800" b="1">
                <a:sym typeface="+mn-ea"/>
              </a:rPr>
              <a:t>系统</a:t>
            </a:r>
            <a:endParaRPr sz="2800"/>
          </a:p>
        </p:txBody>
      </p:sp>
      <p:sp>
        <p:nvSpPr>
          <p:cNvPr id="3" name="矩形 2"/>
          <p:cNvSpPr/>
          <p:nvPr/>
        </p:nvSpPr>
        <p:spPr>
          <a:xfrm>
            <a:off x="1128395" y="950595"/>
            <a:ext cx="10389870" cy="5754370"/>
          </a:xfrm>
          <a:prstGeom prst="rect">
            <a:avLst/>
          </a:prstGeom>
        </p:spPr>
        <p:txBody>
          <a:bodyPr wrap="square">
            <a:spAutoFit/>
          </a:bodyPr>
          <a:lstStyle/>
          <a:p>
            <a:pPr defTabSz="1218565">
              <a:lnSpc>
                <a:spcPct val="200000"/>
              </a:lnSpc>
              <a:defRPr/>
            </a:pPr>
            <a:r>
              <a:rPr sz="2400" b="1" dirty="0">
                <a:solidFill>
                  <a:schemeClr val="tx1">
                    <a:lumMod val="75000"/>
                    <a:lumOff val="25000"/>
                  </a:schemeClr>
                </a:solidFill>
                <a:latin typeface="微软雅黑" panose="020B0503020204020204" pitchFamily="34" charset="-122"/>
                <a:ea typeface="微软雅黑" panose="020B0503020204020204" pitchFamily="34" charset="-122"/>
              </a:rPr>
              <a:t>2.相机标定</a:t>
            </a:r>
            <a:endParaRPr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对双目体视而言，对它们的标定是实现立体视觉基本而又关键的一步。通常先采用单目相机的标定方法，分别得到两个摄像机的内、外参数，再通过同一世界坐标中的一组定标点来建立两个相机之间的位置关系。</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双目相机标定时需要注意以下几个方面。</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（1）相机安装的位置应考虑与被测物体的距离。</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（2）相机位置确定后，应将两个相机进行固定。</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（3）将标定板放置在两个相机都能够完全拍到的位置上。</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（4）两个相机的光照环境应尽可能一致。</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412242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sym typeface="+mn-ea"/>
              </a:rPr>
              <a:t>双目立体视觉</a:t>
            </a:r>
            <a:r>
              <a:rPr lang="zh-CN" sz="2800" b="1">
                <a:sym typeface="+mn-ea"/>
              </a:rPr>
              <a:t>系统</a:t>
            </a:r>
            <a:endParaRPr sz="2800"/>
          </a:p>
        </p:txBody>
      </p:sp>
      <p:sp>
        <p:nvSpPr>
          <p:cNvPr id="3" name="矩形 2"/>
          <p:cNvSpPr/>
          <p:nvPr/>
        </p:nvSpPr>
        <p:spPr>
          <a:xfrm>
            <a:off x="994410" y="1305560"/>
            <a:ext cx="10389870" cy="3907790"/>
          </a:xfrm>
          <a:prstGeom prst="rect">
            <a:avLst/>
          </a:prstGeom>
        </p:spPr>
        <p:txBody>
          <a:bodyPr wrap="square">
            <a:spAutoFit/>
          </a:bodyPr>
          <a:lstStyle/>
          <a:p>
            <a:pPr defTabSz="1218565">
              <a:lnSpc>
                <a:spcPct val="200000"/>
              </a:lnSpc>
              <a:defRPr/>
            </a:pPr>
            <a:r>
              <a:rPr sz="2400" b="1" dirty="0">
                <a:solidFill>
                  <a:schemeClr val="tx1">
                    <a:lumMod val="75000"/>
                    <a:lumOff val="25000"/>
                  </a:schemeClr>
                </a:solidFill>
                <a:latin typeface="微软雅黑" panose="020B0503020204020204" pitchFamily="34" charset="-122"/>
                <a:ea typeface="微软雅黑" panose="020B0503020204020204" pitchFamily="34" charset="-122"/>
              </a:rPr>
              <a:t>3.图像预处理与特征提取</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获得图像后，需对获取的图像进行预处理。因为在图像获取过程中，存在一系列的噪声源，通过此处理可显著改进图像质量，使图像中特征点更加突出。然后进行特征点的提取，</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对立体像对中需要提取的特征点应满足以下要求：</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①与传感器类型及抽取特征所用技术等相适应；</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②具有足够的鲁棒性和一致性。</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392938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sym typeface="+mn-ea"/>
              </a:rPr>
              <a:t>双目立体视觉</a:t>
            </a:r>
            <a:r>
              <a:rPr lang="zh-CN" sz="2800" b="1">
                <a:sym typeface="+mn-ea"/>
              </a:rPr>
              <a:t>系统</a:t>
            </a:r>
            <a:endParaRPr sz="2800"/>
          </a:p>
        </p:txBody>
      </p:sp>
      <p:sp>
        <p:nvSpPr>
          <p:cNvPr id="3" name="矩形 2"/>
          <p:cNvSpPr/>
          <p:nvPr/>
        </p:nvSpPr>
        <p:spPr>
          <a:xfrm>
            <a:off x="1061720" y="950595"/>
            <a:ext cx="10389870" cy="5754370"/>
          </a:xfrm>
          <a:prstGeom prst="rect">
            <a:avLst/>
          </a:prstGeom>
        </p:spPr>
        <p:txBody>
          <a:bodyPr wrap="square">
            <a:spAutoFit/>
          </a:bodyPr>
          <a:lstStyle/>
          <a:p>
            <a:pPr defTabSz="1218565">
              <a:lnSpc>
                <a:spcPct val="200000"/>
              </a:lnSpc>
              <a:defRPr/>
            </a:pPr>
            <a:r>
              <a:rPr sz="2400" b="1" dirty="0">
                <a:solidFill>
                  <a:schemeClr val="tx1">
                    <a:lumMod val="75000"/>
                    <a:lumOff val="25000"/>
                  </a:schemeClr>
                </a:solidFill>
                <a:latin typeface="微软雅黑" panose="020B0503020204020204" pitchFamily="34" charset="-122"/>
                <a:ea typeface="微软雅黑" panose="020B0503020204020204" pitchFamily="34" charset="-122"/>
              </a:rPr>
              <a:t>4.图像校正</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标定结束后，可以使用双目相机拍摄被测物体，获取立体图像对。此时注意不要改变相机的内部参数或者移动相机，以免使通过标定获得的相机内部参数和外部参数失效。</a:t>
            </a:r>
          </a:p>
          <a:p>
            <a:pPr defTabSz="1218565">
              <a:lnSpc>
                <a:spcPct val="200000"/>
              </a:lnSpc>
              <a:defRPr/>
            </a:pPr>
            <a:r>
              <a:rPr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5.立体匹配</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为了获得测量对象的深度信息，需要先求出立体图像对的视差图，这就需要对校正后的图像对进行立体匹配。立体匹配是双目体视中最关键、困难的一步。与普通的图像配准不同，立体像对之间的差异是由摄像时观察点的不同引起的，而不是由其它如景物本身的变化、运动所引起的。</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200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6560" y="1227455"/>
            <a:ext cx="12033250" cy="556641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492125" y="1271905"/>
            <a:ext cx="11842750" cy="2014855"/>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binocular_disparity算子运行程序如下：</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*读取双目图像          read_image(Imagel, 'data/stereo-left')</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                                    read image(Image2, 'data/stereo-right')</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*进行立体匹配并返回视差图和匹配分数图</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binocular_disparity (LImage, RImage, DisparityNCC, Score, 'ncc', 11, 11, 0, -45, 10, 3, 0.3, 'left_right_check', 'interpolation')</a:t>
            </a:r>
          </a:p>
        </p:txBody>
      </p:sp>
      <p:sp>
        <p:nvSpPr>
          <p:cNvPr id="20" name="矩形 19"/>
          <p:cNvSpPr/>
          <p:nvPr/>
        </p:nvSpPr>
        <p:spPr>
          <a:xfrm>
            <a:off x="728345" y="3495040"/>
            <a:ext cx="11452860" cy="309689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28345" y="3386455"/>
            <a:ext cx="11453495" cy="3091815"/>
          </a:xfrm>
          <a:prstGeom prst="rect">
            <a:avLst/>
          </a:prstGeom>
        </p:spPr>
        <p:txBody>
          <a:bodyPr wrap="square">
            <a:spAutoFit/>
            <a:scene3d>
              <a:camera prst="orthographicFront"/>
              <a:lightRig rig="threePt" dir="t"/>
            </a:scene3d>
          </a:bodyPr>
          <a:lstStyle/>
          <a:p>
            <a:pPr algn="l" defTabSz="1218565">
              <a:lnSpc>
                <a:spcPct val="150000"/>
              </a:lnSpc>
              <a:defRPr/>
            </a:pPr>
            <a:r>
              <a:rPr sz="1800" b="1" dirty="0">
                <a:solidFill>
                  <a:schemeClr val="bg1"/>
                </a:solidFill>
                <a:latin typeface="Times New Roman" panose="02020603050405020304" pitchFamily="18" charset="0"/>
                <a:cs typeface="Times New Roman" panose="02020603050405020304" pitchFamily="18" charset="0"/>
                <a:sym typeface="+mn-ea"/>
              </a:rPr>
              <a:t>程序执行结果如图所示：</a:t>
            </a:r>
          </a:p>
          <a:p>
            <a:pPr algn="l" defTabSz="1218565">
              <a:lnSpc>
                <a:spcPct val="150000"/>
              </a:lnSpc>
              <a:defRPr/>
            </a:pPr>
            <a:endParaRPr sz="1600" b="1" dirty="0">
              <a:solidFill>
                <a:schemeClr val="bg1"/>
              </a:solidFill>
              <a:latin typeface="Times New Roman" panose="02020603050405020304" pitchFamily="18" charset="0"/>
              <a:cs typeface="Times New Roman" panose="02020603050405020304" pitchFamily="18" charset="0"/>
              <a:sym typeface="+mn-ea"/>
            </a:endParaRPr>
          </a:p>
          <a:p>
            <a:pPr algn="l" defTabSz="1218565">
              <a:lnSpc>
                <a:spcPct val="150000"/>
              </a:lnSpc>
              <a:defRPr/>
            </a:pPr>
            <a:endParaRPr sz="1600" b="1" dirty="0">
              <a:solidFill>
                <a:schemeClr val="bg1"/>
              </a:solidFill>
              <a:latin typeface="Times New Roman" panose="02020603050405020304" pitchFamily="18" charset="0"/>
              <a:cs typeface="Times New Roman" panose="02020603050405020304" pitchFamily="18" charset="0"/>
              <a:sym typeface="+mn-ea"/>
            </a:endParaRPr>
          </a:p>
          <a:p>
            <a:pPr algn="l" defTabSz="1218565">
              <a:lnSpc>
                <a:spcPct val="150000"/>
              </a:lnSpc>
              <a:defRPr/>
            </a:pPr>
            <a:endParaRPr sz="1600" b="1" dirty="0">
              <a:solidFill>
                <a:schemeClr val="bg1"/>
              </a:solidFill>
              <a:latin typeface="Times New Roman" panose="02020603050405020304" pitchFamily="18" charset="0"/>
              <a:cs typeface="Times New Roman" panose="02020603050405020304" pitchFamily="18" charset="0"/>
              <a:sym typeface="+mn-ea"/>
            </a:endParaRPr>
          </a:p>
          <a:p>
            <a:pPr algn="l" defTabSz="1218565">
              <a:lnSpc>
                <a:spcPct val="150000"/>
              </a:lnSpc>
              <a:defRPr/>
            </a:pPr>
            <a:endParaRPr sz="1600" b="1" dirty="0">
              <a:solidFill>
                <a:schemeClr val="bg1"/>
              </a:solidFill>
              <a:latin typeface="Times New Roman" panose="02020603050405020304" pitchFamily="18" charset="0"/>
              <a:cs typeface="Times New Roman" panose="02020603050405020304" pitchFamily="18" charset="0"/>
              <a:sym typeface="+mn-ea"/>
            </a:endParaRPr>
          </a:p>
          <a:p>
            <a:pPr algn="l" defTabSz="1218565">
              <a:lnSpc>
                <a:spcPct val="150000"/>
              </a:lnSpc>
              <a:defRPr/>
            </a:pPr>
            <a:endParaRPr sz="1600" b="1" dirty="0">
              <a:solidFill>
                <a:schemeClr val="bg1"/>
              </a:solidFill>
              <a:latin typeface="Times New Roman" panose="02020603050405020304" pitchFamily="18" charset="0"/>
              <a:cs typeface="Times New Roman" panose="02020603050405020304" pitchFamily="18" charset="0"/>
              <a:sym typeface="+mn-ea"/>
            </a:endParaRPr>
          </a:p>
          <a:p>
            <a:pPr algn="l" defTabSz="1218565">
              <a:lnSpc>
                <a:spcPct val="150000"/>
              </a:lnSpc>
              <a:defRPr/>
            </a:pPr>
            <a:endParaRPr sz="1600" b="1" dirty="0">
              <a:solidFill>
                <a:schemeClr val="bg1"/>
              </a:solidFill>
              <a:latin typeface="Times New Roman" panose="02020603050405020304" pitchFamily="18" charset="0"/>
              <a:cs typeface="Times New Roman" panose="02020603050405020304" pitchFamily="18" charset="0"/>
              <a:sym typeface="+mn-ea"/>
            </a:endParaRPr>
          </a:p>
          <a:p>
            <a:pPr algn="l" defTabSz="1218565">
              <a:lnSpc>
                <a:spcPct val="150000"/>
              </a:lnSpc>
              <a:defRPr/>
            </a:pPr>
            <a:r>
              <a:rPr sz="1600" b="1" dirty="0">
                <a:solidFill>
                  <a:schemeClr val="bg1"/>
                </a:solidFill>
                <a:latin typeface="Times New Roman" panose="02020603050405020304" pitchFamily="18" charset="0"/>
                <a:cs typeface="Times New Roman" panose="02020603050405020304" pitchFamily="18" charset="0"/>
                <a:sym typeface="+mn-ea"/>
              </a:rPr>
              <a:t>                               </a:t>
            </a:r>
            <a:r>
              <a:rPr sz="1400" b="1" dirty="0">
                <a:solidFill>
                  <a:schemeClr val="bg1"/>
                </a:solidFill>
                <a:latin typeface="Times New Roman" panose="02020603050405020304" pitchFamily="18" charset="0"/>
                <a:cs typeface="Times New Roman" panose="02020603050405020304" pitchFamily="18" charset="0"/>
                <a:sym typeface="+mn-ea"/>
              </a:rPr>
              <a:t> （a）                                          （b）                                                （c）                                            （d）</a:t>
            </a:r>
          </a:p>
        </p:txBody>
      </p:sp>
      <p:sp>
        <p:nvSpPr>
          <p:cNvPr id="2" name="箭头: 五边形 1"/>
          <p:cNvSpPr/>
          <p:nvPr/>
        </p:nvSpPr>
        <p:spPr>
          <a:xfrm>
            <a:off x="0" y="337185"/>
            <a:ext cx="573532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dirty="0">
                <a:solidFill>
                  <a:schemeClr val="bg1"/>
                </a:solidFill>
                <a:latin typeface="Times New Roman" panose="02020603050405020304" pitchFamily="18" charset="0"/>
                <a:cs typeface="Times New Roman" panose="02020603050405020304" pitchFamily="18" charset="0"/>
                <a:sym typeface="+mn-ea"/>
              </a:rPr>
              <a:t>binocular_disparity算子运行</a:t>
            </a:r>
            <a:r>
              <a:rPr lang="zh-CN" sz="2800" b="1" dirty="0">
                <a:solidFill>
                  <a:schemeClr val="bg1"/>
                </a:solidFill>
                <a:latin typeface="Times New Roman" panose="02020603050405020304" pitchFamily="18" charset="0"/>
                <a:cs typeface="Times New Roman" panose="02020603050405020304" pitchFamily="18" charset="0"/>
                <a:sym typeface="+mn-ea"/>
              </a:rPr>
              <a:t>实例</a:t>
            </a:r>
          </a:p>
        </p:txBody>
      </p:sp>
      <p:pic>
        <p:nvPicPr>
          <p:cNvPr id="12" name="图片 44"/>
          <p:cNvPicPr>
            <a:picLocks noChangeAspect="1"/>
          </p:cNvPicPr>
          <p:nvPr/>
        </p:nvPicPr>
        <p:blipFill>
          <a:blip r:embed="rId3"/>
          <a:stretch>
            <a:fillRect/>
          </a:stretch>
        </p:blipFill>
        <p:spPr>
          <a:xfrm>
            <a:off x="1644015" y="4040505"/>
            <a:ext cx="2005330" cy="2005330"/>
          </a:xfrm>
          <a:prstGeom prst="rect">
            <a:avLst/>
          </a:prstGeom>
          <a:noFill/>
          <a:ln>
            <a:noFill/>
          </a:ln>
        </p:spPr>
      </p:pic>
      <p:pic>
        <p:nvPicPr>
          <p:cNvPr id="13" name="图片 45"/>
          <p:cNvPicPr>
            <a:picLocks noChangeAspect="1"/>
          </p:cNvPicPr>
          <p:nvPr/>
        </p:nvPicPr>
        <p:blipFill>
          <a:blip r:embed="rId4"/>
          <a:stretch>
            <a:fillRect/>
          </a:stretch>
        </p:blipFill>
        <p:spPr>
          <a:xfrm>
            <a:off x="4065270" y="4050030"/>
            <a:ext cx="2005965" cy="2005965"/>
          </a:xfrm>
          <a:prstGeom prst="rect">
            <a:avLst/>
          </a:prstGeom>
          <a:noFill/>
          <a:ln>
            <a:noFill/>
          </a:ln>
        </p:spPr>
      </p:pic>
      <p:pic>
        <p:nvPicPr>
          <p:cNvPr id="16" name="图片 47"/>
          <p:cNvPicPr>
            <a:picLocks noChangeAspect="1"/>
          </p:cNvPicPr>
          <p:nvPr/>
        </p:nvPicPr>
        <p:blipFill>
          <a:blip r:embed="rId5"/>
          <a:stretch>
            <a:fillRect/>
          </a:stretch>
        </p:blipFill>
        <p:spPr>
          <a:xfrm>
            <a:off x="6487160" y="4040505"/>
            <a:ext cx="2015490" cy="2015490"/>
          </a:xfrm>
          <a:prstGeom prst="rect">
            <a:avLst/>
          </a:prstGeom>
          <a:noFill/>
          <a:ln>
            <a:noFill/>
          </a:ln>
        </p:spPr>
      </p:pic>
      <p:pic>
        <p:nvPicPr>
          <p:cNvPr id="14" name="图片 46"/>
          <p:cNvPicPr>
            <a:picLocks noChangeAspect="1"/>
          </p:cNvPicPr>
          <p:nvPr/>
        </p:nvPicPr>
        <p:blipFill>
          <a:blip r:embed="rId6"/>
          <a:stretch>
            <a:fillRect/>
          </a:stretch>
        </p:blipFill>
        <p:spPr>
          <a:xfrm>
            <a:off x="8900160" y="4041140"/>
            <a:ext cx="2014855" cy="2014855"/>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箭头: 五边形 7"/>
          <p:cNvSpPr/>
          <p:nvPr/>
        </p:nvSpPr>
        <p:spPr>
          <a:xfrm>
            <a:off x="0" y="223520"/>
            <a:ext cx="18897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任意多边形 23"/>
          <p:cNvSpPr/>
          <p:nvPr/>
        </p:nvSpPr>
        <p:spPr>
          <a:xfrm>
            <a:off x="1769163" y="5071916"/>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22"/>
          <p:cNvSpPr/>
          <p:nvPr/>
        </p:nvSpPr>
        <p:spPr>
          <a:xfrm>
            <a:off x="1311875" y="4509159"/>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任意多边形 21"/>
          <p:cNvSpPr/>
          <p:nvPr/>
        </p:nvSpPr>
        <p:spPr>
          <a:xfrm>
            <a:off x="1769163" y="3903295"/>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20"/>
          <p:cNvSpPr/>
          <p:nvPr/>
        </p:nvSpPr>
        <p:spPr>
          <a:xfrm>
            <a:off x="1356325" y="3439671"/>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任意多边形 18"/>
          <p:cNvSpPr/>
          <p:nvPr/>
        </p:nvSpPr>
        <p:spPr>
          <a:xfrm>
            <a:off x="1769163" y="2870002"/>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任意多边形 19"/>
          <p:cNvSpPr/>
          <p:nvPr/>
        </p:nvSpPr>
        <p:spPr>
          <a:xfrm>
            <a:off x="1311875" y="2409553"/>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任意多边形 17"/>
          <p:cNvSpPr/>
          <p:nvPr/>
        </p:nvSpPr>
        <p:spPr>
          <a:xfrm>
            <a:off x="1705028" y="1883064"/>
            <a:ext cx="3208495" cy="754380"/>
          </a:xfrm>
          <a:prstGeom prst="chevron">
            <a:avLst/>
          </a:prstGeom>
          <a:gradFill flip="none" rotWithShape="1">
            <a:gsLst>
              <a:gs pos="0">
                <a:srgbClr val="FFBD00"/>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9" name="组合 28"/>
          <p:cNvGrpSpPr/>
          <p:nvPr/>
        </p:nvGrpSpPr>
        <p:grpSpPr>
          <a:xfrm>
            <a:off x="4387064" y="2172859"/>
            <a:ext cx="2109464" cy="172966"/>
            <a:chOff x="4143418" y="1675028"/>
            <a:chExt cx="2109464" cy="172966"/>
          </a:xfrm>
        </p:grpSpPr>
        <p:cxnSp>
          <p:nvCxnSpPr>
            <p:cNvPr id="30" name="直接连接符 29"/>
            <p:cNvCxnSpPr/>
            <p:nvPr/>
          </p:nvCxnSpPr>
          <p:spPr>
            <a:xfrm>
              <a:off x="4295775" y="1762092"/>
              <a:ext cx="1957107"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143418" y="1675028"/>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2" name="文本框 31">
            <a:hlinkClick r:id="rId3" action="ppaction://hlinksldjump"/>
          </p:cNvPr>
          <p:cNvSpPr txBox="1"/>
          <p:nvPr/>
        </p:nvSpPr>
        <p:spPr>
          <a:xfrm>
            <a:off x="7020366" y="2030086"/>
            <a:ext cx="5341620"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相机标定</a:t>
            </a:r>
          </a:p>
        </p:txBody>
      </p:sp>
      <p:sp>
        <p:nvSpPr>
          <p:cNvPr id="33" name="文本框 32"/>
          <p:cNvSpPr txBox="1"/>
          <p:nvPr/>
        </p:nvSpPr>
        <p:spPr>
          <a:xfrm>
            <a:off x="8131616" y="3244206"/>
            <a:ext cx="4202430"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双目立体视觉</a:t>
            </a:r>
          </a:p>
        </p:txBody>
      </p:sp>
      <p:sp>
        <p:nvSpPr>
          <p:cNvPr id="34" name="文本框 33"/>
          <p:cNvSpPr txBox="1"/>
          <p:nvPr/>
        </p:nvSpPr>
        <p:spPr>
          <a:xfrm>
            <a:off x="6861616" y="4017636"/>
            <a:ext cx="5049520"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激光三角测量</a:t>
            </a:r>
          </a:p>
        </p:txBody>
      </p:sp>
      <p:sp>
        <p:nvSpPr>
          <p:cNvPr id="35" name="文本框 34"/>
          <p:cNvSpPr txBox="1"/>
          <p:nvPr/>
        </p:nvSpPr>
        <p:spPr>
          <a:xfrm>
            <a:off x="7968089" y="5186036"/>
            <a:ext cx="4089097"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小结</a:t>
            </a:r>
          </a:p>
        </p:txBody>
      </p:sp>
      <p:grpSp>
        <p:nvGrpSpPr>
          <p:cNvPr id="36" name="组合 35"/>
          <p:cNvGrpSpPr/>
          <p:nvPr/>
        </p:nvGrpSpPr>
        <p:grpSpPr>
          <a:xfrm>
            <a:off x="4397224" y="3163483"/>
            <a:ext cx="3609706" cy="172966"/>
            <a:chOff x="4143418" y="2856787"/>
            <a:chExt cx="3609706" cy="172966"/>
          </a:xfrm>
        </p:grpSpPr>
        <p:cxnSp>
          <p:nvCxnSpPr>
            <p:cNvPr id="37" name="直接连接符 36"/>
            <p:cNvCxnSpPr/>
            <p:nvPr/>
          </p:nvCxnSpPr>
          <p:spPr>
            <a:xfrm>
              <a:off x="4267200" y="2940750"/>
              <a:ext cx="3485924"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4143418" y="2856787"/>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9" name="组合 38"/>
          <p:cNvGrpSpPr/>
          <p:nvPr/>
        </p:nvGrpSpPr>
        <p:grpSpPr>
          <a:xfrm>
            <a:off x="4441039" y="4194033"/>
            <a:ext cx="2109464" cy="172966"/>
            <a:chOff x="4143418" y="3990842"/>
            <a:chExt cx="2109464" cy="172966"/>
          </a:xfrm>
        </p:grpSpPr>
        <p:cxnSp>
          <p:nvCxnSpPr>
            <p:cNvPr id="40" name="直接连接符 39"/>
            <p:cNvCxnSpPr/>
            <p:nvPr/>
          </p:nvCxnSpPr>
          <p:spPr>
            <a:xfrm>
              <a:off x="4267200" y="4074671"/>
              <a:ext cx="1985682"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4143418" y="3990842"/>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2" name="组合 41"/>
          <p:cNvGrpSpPr/>
          <p:nvPr/>
        </p:nvGrpSpPr>
        <p:grpSpPr>
          <a:xfrm>
            <a:off x="4307689" y="5361330"/>
            <a:ext cx="3316230" cy="172966"/>
            <a:chOff x="4143418" y="5247039"/>
            <a:chExt cx="3316230" cy="172966"/>
          </a:xfrm>
        </p:grpSpPr>
        <p:cxnSp>
          <p:nvCxnSpPr>
            <p:cNvPr id="45" name="直接连接符 44"/>
            <p:cNvCxnSpPr/>
            <p:nvPr/>
          </p:nvCxnSpPr>
          <p:spPr>
            <a:xfrm>
              <a:off x="4276725" y="5334896"/>
              <a:ext cx="3182923"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143418" y="5247039"/>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 name="文本框 2"/>
          <p:cNvSpPr txBox="1"/>
          <p:nvPr/>
        </p:nvSpPr>
        <p:spPr>
          <a:xfrm>
            <a:off x="397510" y="342265"/>
            <a:ext cx="9029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目录</a:t>
            </a:r>
          </a:p>
        </p:txBody>
      </p:sp>
      <p:sp>
        <p:nvSpPr>
          <p:cNvPr id="4" name="文本框 3"/>
          <p:cNvSpPr txBox="1"/>
          <p:nvPr/>
        </p:nvSpPr>
        <p:spPr>
          <a:xfrm>
            <a:off x="2633345" y="1997075"/>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第一部分</a:t>
            </a:r>
          </a:p>
        </p:txBody>
      </p:sp>
      <p:sp>
        <p:nvSpPr>
          <p:cNvPr id="6" name="文本框 5"/>
          <p:cNvSpPr txBox="1"/>
          <p:nvPr/>
        </p:nvSpPr>
        <p:spPr>
          <a:xfrm>
            <a:off x="2633345" y="2984500"/>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第二部分</a:t>
            </a:r>
          </a:p>
        </p:txBody>
      </p:sp>
      <p:sp>
        <p:nvSpPr>
          <p:cNvPr id="7" name="文本框 6"/>
          <p:cNvSpPr txBox="1"/>
          <p:nvPr/>
        </p:nvSpPr>
        <p:spPr>
          <a:xfrm>
            <a:off x="2633345" y="4017645"/>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第三部分</a:t>
            </a:r>
          </a:p>
        </p:txBody>
      </p:sp>
      <p:sp>
        <p:nvSpPr>
          <p:cNvPr id="9" name="文本框 8"/>
          <p:cNvSpPr txBox="1"/>
          <p:nvPr/>
        </p:nvSpPr>
        <p:spPr>
          <a:xfrm>
            <a:off x="2633345" y="5186045"/>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第四部分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prestige"/>
      </p:transition>
    </mc:Choice>
    <mc:Fallback xmlns="">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457327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sym typeface="+mn-ea"/>
              </a:rPr>
              <a:t>双目立体视觉</a:t>
            </a:r>
            <a:r>
              <a:rPr lang="zh-CN" sz="2800" b="1">
                <a:sym typeface="+mn-ea"/>
              </a:rPr>
              <a:t>系统</a:t>
            </a:r>
            <a:endParaRPr sz="2800"/>
          </a:p>
        </p:txBody>
      </p:sp>
      <p:sp>
        <p:nvSpPr>
          <p:cNvPr id="3" name="矩形 2"/>
          <p:cNvSpPr/>
          <p:nvPr/>
        </p:nvSpPr>
        <p:spPr>
          <a:xfrm>
            <a:off x="1129030" y="1057275"/>
            <a:ext cx="10389870" cy="5646420"/>
          </a:xfrm>
          <a:prstGeom prst="rect">
            <a:avLst/>
          </a:prstGeom>
        </p:spPr>
        <p:txBody>
          <a:bodyPr wrap="square">
            <a:spAutoFit/>
          </a:bodyPr>
          <a:lstStyle/>
          <a:p>
            <a:pPr defTabSz="1218565">
              <a:lnSpc>
                <a:spcPct val="150000"/>
              </a:lnSpc>
              <a:defRPr/>
            </a:pPr>
            <a:r>
              <a:rPr sz="2400" b="1" dirty="0">
                <a:solidFill>
                  <a:schemeClr val="tx1">
                    <a:lumMod val="75000"/>
                    <a:lumOff val="25000"/>
                  </a:schemeClr>
                </a:solidFill>
                <a:latin typeface="微软雅黑" panose="020B0503020204020204" pitchFamily="34" charset="-122"/>
                <a:ea typeface="微软雅黑" panose="020B0503020204020204" pitchFamily="34" charset="-122"/>
              </a:rPr>
              <a:t>6.三维重建</a:t>
            </a:r>
          </a:p>
          <a:p>
            <a:pPr indent="457200" defTabSz="1218565" eaLnBrk="1" latinLnBrk="0" hangingPunct="1">
              <a:lnSpc>
                <a:spcPct val="2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三维重建的目的是由二维景物图像重构出景物的空间结构。在得到视差图像后，如果要进行三维重建，可以使用一些算子计算其三维坐标。例如，使用disparity_to_point_3d算子可以计算选定的视差图中的点的三维坐标，也可以使用 disparity_ image_to_xyz算子将整张视差图像转换为3D点图。该算子的原型如下：</a:t>
            </a:r>
            <a:endParaRPr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18565" eaLnBrk="1" latinLnBrk="0" hangingPunct="1">
              <a:lnSpc>
                <a:spcPct val="25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disparity_image_to_xyz(Disparity : X, Y, Z : CamParamRect1, CamParamRect2, RelPoseRect : )</a:t>
            </a:r>
          </a:p>
          <a:p>
            <a:pPr defTabSz="1218565">
              <a:lnSpc>
                <a:spcPct val="125000"/>
              </a:lnSpc>
              <a:defRPr/>
            </a:pPr>
            <a:endPar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2334031" y="-183501"/>
            <a:ext cx="660785" cy="1134091"/>
            <a:chOff x="12262780" y="-243178"/>
            <a:chExt cx="732036" cy="1256377"/>
          </a:xfrm>
        </p:grpSpPr>
        <p:sp>
          <p:nvSpPr>
            <p:cNvPr id="68" name="椭圆 67"/>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345948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多目立体视觉</a:t>
            </a:r>
          </a:p>
        </p:txBody>
      </p:sp>
      <p:sp>
        <p:nvSpPr>
          <p:cNvPr id="3" name="矩形 2"/>
          <p:cNvSpPr/>
          <p:nvPr/>
        </p:nvSpPr>
        <p:spPr>
          <a:xfrm>
            <a:off x="1176655" y="1648460"/>
            <a:ext cx="10389870" cy="3169285"/>
          </a:xfrm>
          <a:prstGeom prst="rect">
            <a:avLst/>
          </a:prstGeom>
        </p:spPr>
        <p:txBody>
          <a:bodyPr wrap="square">
            <a:spAutoFit/>
          </a:bodyPr>
          <a:lstStyle/>
          <a:p>
            <a:pPr indent="457200" defTabSz="1218565" eaLnBrk="1" latinLnBrk="0" hangingPunct="1">
              <a:lnSpc>
                <a:spcPct val="25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多目立体视觉使用两个以上的相机，多目相机的标定与前文提到的双目相机标定大致相同。三（多）目视觉的最大优点是可以利用第三个（或多个）相机所提供的额外的极线约束来解决局部双目匹配存在的，由多个候选匹配点的不确定性而引起的误匹配问题。同时可以呈现出更多的视角，不仅能反映物体的表面信息，甚至还能还原整个三维场景。</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720" y="2000885"/>
            <a:ext cx="7962900" cy="2835275"/>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907665"/>
            <a:ext cx="640270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激光三角测量</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第三部分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024380"/>
            <a:ext cx="10943590" cy="4556760"/>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884" y="955503"/>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200" b="1" spc="300">
                <a:solidFill>
                  <a:schemeClr val="tx1">
                    <a:lumMod val="85000"/>
                    <a:lumOff val="15000"/>
                  </a:schemeClr>
                </a:solidFill>
                <a:latin typeface="+mn-ea"/>
                <a:sym typeface="+mn-ea"/>
              </a:rPr>
              <a:t>激光三角测量</a:t>
            </a:r>
          </a:p>
        </p:txBody>
      </p:sp>
      <p:sp>
        <p:nvSpPr>
          <p:cNvPr id="13" name="矩形 12"/>
          <p:cNvSpPr/>
          <p:nvPr>
            <p:custDataLst>
              <p:tags r:id="rId5"/>
            </p:custDataLst>
          </p:nvPr>
        </p:nvSpPr>
        <p:spPr>
          <a:xfrm>
            <a:off x="1493520" y="2282190"/>
            <a:ext cx="9697085" cy="3715385"/>
          </a:xfrm>
          <a:prstGeom prst="rect">
            <a:avLst/>
          </a:prstGeom>
        </p:spPr>
        <p:txBody>
          <a:bodyP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eaLnBrk="1" latinLnBrk="0" hangingPunct="1">
              <a:lnSpc>
                <a:spcPct val="200000"/>
              </a:lnSpc>
              <a:buClrTx/>
              <a:buSzTx/>
              <a:buFont typeface="Wingdings" panose="05000000000000000000" charset="0"/>
              <a:buNone/>
              <a:tabLst>
                <a:tab pos="266700" algn="l"/>
                <a:tab pos="1200150" algn="l"/>
                <a:tab pos="1333500" algn="l"/>
              </a:tabLst>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mn-ea"/>
              </a:rPr>
              <a:t> 三角测量法是一种位移测量方法 ,其最大优点是非接触性测量。通过三维激光扫描获取的图像纹理丰富、分辨率高、具有更好的深度和范围信息，能更好地满足微小产品的视觉检测需求，故在工业应用和基础科学研究中被广泛使用，对微小产品平面度测量技术的研究就显得尤为重要，成为近年来机器视觉研究领域中的热点。</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672465" y="1144905"/>
            <a:ext cx="6309995" cy="4707890"/>
          </a:xfrm>
          <a:prstGeom prst="rect">
            <a:avLst/>
          </a:prstGeom>
          <a:noFill/>
        </p:spPr>
        <p:txBody>
          <a:bodyPr wrap="square" rtlCol="0">
            <a:spAutoFit/>
          </a:bodyPr>
          <a:lstStyle/>
          <a:p>
            <a:pPr marL="0" indent="457200" eaLnBrk="1" latinLnBrk="0" hangingPunct="1">
              <a:lnSpc>
                <a:spcPct val="15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激光三角法的原理是激光器发出激光照射到被测表面，激光在被测物表面形成反射，返回到成像器，从而计算出物体的高度。</a:t>
            </a:r>
          </a:p>
          <a:p>
            <a:pPr marL="0" indent="457200" eaLnBrk="1" latinLnBrk="0" hangingPunct="1">
              <a:lnSpc>
                <a:spcPct val="15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由于入射光和反射光构成一个三角形 ,所以这种方法被称为三角测量法。</a:t>
            </a:r>
          </a:p>
          <a:p>
            <a:pPr marL="0" indent="457200" eaLnBrk="1" latinLnBrk="0" hangingPunct="1">
              <a:lnSpc>
                <a:spcPct val="15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如果激光线投射到物体表面的高度不同，则发光线条不会是一条直线，而是一条表现物体表面高度轮廓的线。</a:t>
            </a:r>
          </a:p>
          <a:p>
            <a:pPr marL="0" indent="457200" eaLnBrk="1" latinLnBrk="0" hangingPunct="1">
              <a:lnSpc>
                <a:spcPct val="15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通过这条轮廓线，就可以得到物体表面的高度差。</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右图</a:t>
            </a:r>
            <a:r>
              <a:rPr sz="2000" dirty="0">
                <a:solidFill>
                  <a:schemeClr val="tx1">
                    <a:lumMod val="75000"/>
                    <a:lumOff val="25000"/>
                  </a:schemeClr>
                </a:solidFill>
                <a:latin typeface="微软雅黑" panose="020B0503020204020204" pitchFamily="34" charset="-122"/>
                <a:ea typeface="微软雅黑" panose="020B0503020204020204" pitchFamily="34" charset="-122"/>
              </a:rPr>
              <a:t>为激光三角测量示意图。</a:t>
            </a:r>
          </a:p>
        </p:txBody>
      </p:sp>
      <p:sp>
        <p:nvSpPr>
          <p:cNvPr id="3" name="箭头: 五边形 1"/>
          <p:cNvSpPr/>
          <p:nvPr/>
        </p:nvSpPr>
        <p:spPr>
          <a:xfrm>
            <a:off x="0" y="337185"/>
            <a:ext cx="422275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激光三角法原理</a:t>
            </a:r>
          </a:p>
        </p:txBody>
      </p:sp>
      <p:pic>
        <p:nvPicPr>
          <p:cNvPr id="18" name="图片 31"/>
          <p:cNvPicPr>
            <a:picLocks noChangeAspect="1"/>
          </p:cNvPicPr>
          <p:nvPr>
            <p:custDataLst>
              <p:tags r:id="rId1"/>
            </p:custDataLst>
          </p:nvPr>
        </p:nvPicPr>
        <p:blipFill>
          <a:blip r:embed="rId4"/>
          <a:stretch>
            <a:fillRect/>
          </a:stretch>
        </p:blipFill>
        <p:spPr>
          <a:xfrm>
            <a:off x="7819390" y="2146935"/>
            <a:ext cx="3908425" cy="3627120"/>
          </a:xfrm>
          <a:prstGeom prst="rect">
            <a:avLst/>
          </a:prstGeom>
          <a:noFill/>
          <a:ln>
            <a:noFill/>
          </a:ln>
        </p:spPr>
      </p:pic>
    </p:spTree>
  </p:cSld>
  <p:clrMapOvr>
    <a:masterClrMapping/>
  </p:clrMapOvr>
  <p:transition spd="slow" advClick="0" advTm="0">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605790" y="1206500"/>
            <a:ext cx="11228705" cy="3107690"/>
          </a:xfrm>
          <a:prstGeom prst="rect">
            <a:avLst/>
          </a:prstGeom>
          <a:noFill/>
        </p:spPr>
        <p:txBody>
          <a:bodyPr wrap="square" rtlCol="0">
            <a:spAutoFit/>
          </a:bodyPr>
          <a:lstStyle/>
          <a:p>
            <a:pPr marL="0" indent="0" eaLnBrk="1" latinLnBrk="0" hangingPunct="1">
              <a:lnSpc>
                <a:spcPct val="150000"/>
              </a:lnSpc>
              <a:buFont typeface="Wingdings" panose="05000000000000000000" charset="0"/>
              <a:buNone/>
            </a:pPr>
            <a:r>
              <a:rPr sz="2400" b="1" dirty="0">
                <a:solidFill>
                  <a:schemeClr val="tx1">
                    <a:lumMod val="75000"/>
                    <a:lumOff val="25000"/>
                  </a:schemeClr>
                </a:solidFill>
                <a:latin typeface="微软雅黑" panose="020B0503020204020204" pitchFamily="34" charset="-122"/>
                <a:ea typeface="微软雅黑" panose="020B0503020204020204" pitchFamily="34" charset="-122"/>
              </a:rPr>
              <a:t>1.直射式 </a:t>
            </a:r>
          </a:p>
          <a:p>
            <a:pPr marL="0" indent="457200" eaLnBrk="1" latinLnBrk="0" hangingPunct="1">
              <a:lnSpc>
                <a:spcPct val="2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直射式三角法测量等效光路如图9-3-1所示。激光器发出的光线,经会聚透镜聚焦后垂直入射到被测物体表面上 ,物体移动或表面变化导致入射光点沿入射光轴移动。 接收透镜接收来自入射光点处的散射光,并将其成像在光点位置探测器 (如 PSD、CCD)敏感面上。但由于传感器激光光束与被测面垂直，因此只有一个准确的调焦位置，其余位置的像都处于不同程度的离焦状态。</a:t>
            </a:r>
          </a:p>
        </p:txBody>
      </p:sp>
      <p:sp>
        <p:nvSpPr>
          <p:cNvPr id="3" name="箭头: 五边形 1"/>
          <p:cNvSpPr/>
          <p:nvPr/>
        </p:nvSpPr>
        <p:spPr>
          <a:xfrm>
            <a:off x="0" y="337185"/>
            <a:ext cx="297561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技术原理</a:t>
            </a:r>
          </a:p>
        </p:txBody>
      </p:sp>
      <p:pic>
        <p:nvPicPr>
          <p:cNvPr id="8" name="图片 40"/>
          <p:cNvPicPr>
            <a:picLocks noChangeAspect="1"/>
          </p:cNvPicPr>
          <p:nvPr/>
        </p:nvPicPr>
        <p:blipFill>
          <a:blip r:embed="rId3"/>
          <a:stretch>
            <a:fillRect/>
          </a:stretch>
        </p:blipFill>
        <p:spPr>
          <a:xfrm>
            <a:off x="4914265" y="4439285"/>
            <a:ext cx="2896235" cy="2219960"/>
          </a:xfrm>
          <a:prstGeom prst="rect">
            <a:avLst/>
          </a:prstGeom>
          <a:noFill/>
          <a:ln>
            <a:noFill/>
          </a:ln>
        </p:spPr>
      </p:pic>
    </p:spTree>
  </p:cSld>
  <p:clrMapOvr>
    <a:masterClrMapping/>
  </p:clrMapOvr>
  <p:transition spd="slow" advClick="0" advTm="0">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814705" y="1367155"/>
            <a:ext cx="11228705" cy="1691640"/>
          </a:xfrm>
          <a:prstGeom prst="rect">
            <a:avLst/>
          </a:prstGeom>
          <a:noFill/>
        </p:spPr>
        <p:txBody>
          <a:bodyPr wrap="square" rtlCol="0">
            <a:spAutoFit/>
          </a:bodyPr>
          <a:lstStyle/>
          <a:p>
            <a:pPr marL="0" indent="0" eaLnBrk="1" latinLnBrk="0" hangingPunct="1">
              <a:lnSpc>
                <a:spcPct val="100000"/>
              </a:lnSpc>
              <a:buFont typeface="Wingdings" panose="05000000000000000000" charset="0"/>
              <a:buNone/>
            </a:pPr>
            <a:r>
              <a:rPr sz="2400" b="1" dirty="0">
                <a:solidFill>
                  <a:schemeClr val="tx1">
                    <a:lumMod val="75000"/>
                    <a:lumOff val="25000"/>
                  </a:schemeClr>
                </a:solidFill>
                <a:latin typeface="微软雅黑" panose="020B0503020204020204" pitchFamily="34" charset="-122"/>
                <a:ea typeface="微软雅黑" panose="020B0503020204020204" pitchFamily="34" charset="-122"/>
              </a:rPr>
              <a:t>2.斜射式</a:t>
            </a:r>
            <a:endParaRPr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eaLnBrk="1" latinLnBrk="0" hangingPunct="1">
              <a:lnSpc>
                <a:spcPct val="200000"/>
              </a:lnSpc>
              <a:buFont typeface="Wingdings" panose="05000000000000000000" charset="0"/>
              <a:buNone/>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     下图</a:t>
            </a:r>
            <a:r>
              <a:rPr sz="2000" dirty="0">
                <a:solidFill>
                  <a:schemeClr val="tx1">
                    <a:lumMod val="75000"/>
                    <a:lumOff val="25000"/>
                  </a:schemeClr>
                </a:solidFill>
                <a:latin typeface="微软雅黑" panose="020B0503020204020204" pitchFamily="34" charset="-122"/>
                <a:ea typeface="微软雅黑" panose="020B0503020204020204" pitchFamily="34" charset="-122"/>
              </a:rPr>
              <a:t>为斜射式三角测量原理图。激光器发出的光与被测面的法线方向成一定角度入射到被测面上，同样用接收透镜接收光点在被测面的散射光或反射光。</a:t>
            </a:r>
          </a:p>
        </p:txBody>
      </p:sp>
      <p:sp>
        <p:nvSpPr>
          <p:cNvPr id="3" name="箭头: 五边形 1"/>
          <p:cNvSpPr/>
          <p:nvPr/>
        </p:nvSpPr>
        <p:spPr>
          <a:xfrm>
            <a:off x="0" y="337185"/>
            <a:ext cx="320484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ym typeface="+mn-ea"/>
              </a:rPr>
              <a:t>技术原理</a:t>
            </a:r>
            <a:endParaRPr lang="zh-CN" altLang="en-US" sz="2800"/>
          </a:p>
        </p:txBody>
      </p:sp>
      <p:pic>
        <p:nvPicPr>
          <p:cNvPr id="17" name="图片 41"/>
          <p:cNvPicPr>
            <a:picLocks noChangeAspect="1"/>
          </p:cNvPicPr>
          <p:nvPr/>
        </p:nvPicPr>
        <p:blipFill>
          <a:blip r:embed="rId3"/>
          <a:stretch>
            <a:fillRect/>
          </a:stretch>
        </p:blipFill>
        <p:spPr>
          <a:xfrm>
            <a:off x="4931410" y="3543300"/>
            <a:ext cx="3208020" cy="2757170"/>
          </a:xfrm>
          <a:prstGeom prst="rect">
            <a:avLst/>
          </a:prstGeom>
          <a:noFill/>
          <a:ln>
            <a:noFill/>
          </a:ln>
        </p:spPr>
      </p:pic>
    </p:spTree>
  </p:cSld>
  <p:clrMapOvr>
    <a:masterClrMapping/>
  </p:clrMapOvr>
  <p:transition spd="slow" advClick="0" advTm="0">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605155" y="1369695"/>
            <a:ext cx="11228705" cy="4707890"/>
          </a:xfrm>
          <a:prstGeom prst="rect">
            <a:avLst/>
          </a:prstGeom>
          <a:noFill/>
        </p:spPr>
        <p:txBody>
          <a:bodyPr wrap="square" rtlCol="0">
            <a:spAutoFit/>
          </a:bodyPr>
          <a:lstStyle/>
          <a:p>
            <a:pPr marL="0" indent="457200" eaLnBrk="1" latinLnBrk="0" hangingPunct="1">
              <a:lnSpc>
                <a:spcPct val="1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这两种传感器都可以对被测面进行高精度、高速度的非接触测量，但比较起来有以下几点区别：</a:t>
            </a:r>
          </a:p>
          <a:p>
            <a:pPr marL="0" indent="457200" eaLnBrk="1" latinLnBrk="0" hangingPunct="1">
              <a:lnSpc>
                <a:spcPct val="200000"/>
              </a:lnSpc>
              <a:buFont typeface="Wingdings" panose="05000000000000000000" charset="0"/>
              <a:buNone/>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sz="2000" dirty="0">
                <a:solidFill>
                  <a:schemeClr val="tx1">
                    <a:lumMod val="75000"/>
                    <a:lumOff val="25000"/>
                  </a:schemeClr>
                </a:solidFill>
                <a:latin typeface="微软雅黑" panose="020B0503020204020204" pitchFamily="34" charset="-122"/>
                <a:ea typeface="微软雅黑" panose="020B0503020204020204" pitchFamily="34" charset="-122"/>
              </a:rPr>
              <a:t>斜射式可接收来自被测物体的正反射光，比较适合测量表面接近镜面的物体。直射式由于其接收散射光的特点，适合于测量散射性能好的表面。</a:t>
            </a:r>
          </a:p>
          <a:p>
            <a:pPr marL="0" indent="457200" eaLnBrk="1" latinLnBrk="0" hangingPunct="1">
              <a:lnSpc>
                <a:spcPct val="200000"/>
              </a:lnSpc>
              <a:buFont typeface="Wingdings" panose="05000000000000000000" charset="0"/>
              <a:buNone/>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sz="2000" dirty="0">
                <a:solidFill>
                  <a:schemeClr val="tx1">
                    <a:lumMod val="75000"/>
                    <a:lumOff val="25000"/>
                  </a:schemeClr>
                </a:solidFill>
                <a:latin typeface="微软雅黑" panose="020B0503020204020204" pitchFamily="34" charset="-122"/>
                <a:ea typeface="微软雅黑" panose="020B0503020204020204" pitchFamily="34" charset="-122"/>
              </a:rPr>
              <a:t>直射式光斑较小，光强集中，不会因被测面不垂直而扩大光斑，而且一般体积较 小。斜射式传感器分辨率高于直射式 ,但它的测量范围较小，体积较大。斜入射直接收式传感器的体积和直入射式相当，并且分辨率高于直射式，因此较为常用。</a:t>
            </a:r>
          </a:p>
          <a:p>
            <a:pPr marL="0" indent="457200" eaLnBrk="1" latinLnBrk="0" hangingPunct="1">
              <a:lnSpc>
                <a:spcPct val="2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应该根据实际情况，如被测面的粗糙度、工作距离、测量范范围、安装位置、精度要求等来决定选择哪种类型。</a:t>
            </a:r>
          </a:p>
        </p:txBody>
      </p:sp>
      <p:sp>
        <p:nvSpPr>
          <p:cNvPr id="3" name="箭头: 五边形 1"/>
          <p:cNvSpPr/>
          <p:nvPr/>
        </p:nvSpPr>
        <p:spPr>
          <a:xfrm>
            <a:off x="0" y="337185"/>
            <a:ext cx="642239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两种三角位移传感器特性的比较</a:t>
            </a:r>
          </a:p>
        </p:txBody>
      </p:sp>
    </p:spTree>
  </p:cSld>
  <p:clrMapOvr>
    <a:masterClrMapping/>
  </p:clrMapOvr>
  <p:transition spd="slow" advClick="0" advTm="0">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855980" y="1237615"/>
            <a:ext cx="11146790" cy="1198880"/>
          </a:xfrm>
          <a:prstGeom prst="rect">
            <a:avLst/>
          </a:prstGeom>
          <a:noFill/>
        </p:spPr>
        <p:txBody>
          <a:bodyPr wrap="square" rtlCol="0">
            <a:spAutoFit/>
          </a:bodyPr>
          <a:lstStyle/>
          <a:p>
            <a:pPr marL="0" indent="457200" eaLnBrk="1" latinLnBrk="0" hangingPunct="1">
              <a:lnSpc>
                <a:spcPct val="150000"/>
              </a:lnSpc>
              <a:buFont typeface="Wingdings" panose="05000000000000000000" charset="0"/>
              <a:buNone/>
            </a:pPr>
            <a:r>
              <a:rPr sz="2400" dirty="0">
                <a:solidFill>
                  <a:schemeClr val="tx1">
                    <a:lumMod val="75000"/>
                    <a:lumOff val="25000"/>
                  </a:schemeClr>
                </a:solidFill>
                <a:latin typeface="微软雅黑" panose="020B0503020204020204" pitchFamily="34" charset="-122"/>
                <a:ea typeface="微软雅黑" panose="020B0503020204020204" pitchFamily="34" charset="-122"/>
              </a:rPr>
              <a:t> 激光三角传感器组成部分包括摄像机、激光器等，在本节中，我们将对激光三角传感器的参数进行介绍，在表9-1中列举了激光三角传感器的基本参数。</a:t>
            </a:r>
          </a:p>
        </p:txBody>
      </p:sp>
      <p:sp>
        <p:nvSpPr>
          <p:cNvPr id="3" name="箭头: 五边形 1"/>
          <p:cNvSpPr/>
          <p:nvPr/>
        </p:nvSpPr>
        <p:spPr>
          <a:xfrm>
            <a:off x="0" y="337185"/>
            <a:ext cx="538099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激光三角传感器硬件参数</a:t>
            </a:r>
          </a:p>
        </p:txBody>
      </p:sp>
      <p:graphicFrame>
        <p:nvGraphicFramePr>
          <p:cNvPr id="11" name="表格 10"/>
          <p:cNvGraphicFramePr/>
          <p:nvPr>
            <p:custDataLst>
              <p:tags r:id="rId1"/>
            </p:custDataLst>
          </p:nvPr>
        </p:nvGraphicFramePr>
        <p:xfrm>
          <a:off x="3879850" y="2961640"/>
          <a:ext cx="6135370" cy="3314065"/>
        </p:xfrm>
        <a:graphic>
          <a:graphicData uri="http://schemas.openxmlformats.org/drawingml/2006/table">
            <a:tbl>
              <a:tblPr firstRow="1" bandRow="1">
                <a:tableStyleId>{5940675A-B579-460E-94D1-54222C63F5DA}</a:tableStyleId>
              </a:tblPr>
              <a:tblGrid>
                <a:gridCol w="3067685">
                  <a:extLst>
                    <a:ext uri="{9D8B030D-6E8A-4147-A177-3AD203B41FA5}">
                      <a16:colId xmlns:a16="http://schemas.microsoft.com/office/drawing/2014/main" val="20000"/>
                    </a:ext>
                  </a:extLst>
                </a:gridCol>
                <a:gridCol w="3067685">
                  <a:extLst>
                    <a:ext uri="{9D8B030D-6E8A-4147-A177-3AD203B41FA5}">
                      <a16:colId xmlns:a16="http://schemas.microsoft.com/office/drawing/2014/main" val="20001"/>
                    </a:ext>
                  </a:extLst>
                </a:gridCol>
              </a:tblGrid>
              <a:tr h="470535">
                <a:tc>
                  <a:txBody>
                    <a:bodyPr/>
                    <a:lstStyle/>
                    <a:p>
                      <a:pPr indent="0" algn="ctr">
                        <a:buNone/>
                      </a:pPr>
                      <a:r>
                        <a:rPr lang="en-US" sz="1600" b="0">
                          <a:latin typeface="+mn-ea"/>
                          <a:cs typeface="宋体" panose="02010600030101010101" pitchFamily="2" charset="-122"/>
                        </a:rPr>
                        <a:t>视野范围</a:t>
                      </a:r>
                      <a:endParaRPr lang="en-US" altLang="en-US" sz="1600" b="0">
                        <a:latin typeface="+mn-ea"/>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mn-ea"/>
                          <a:cs typeface="+mn-ea"/>
                        </a:rPr>
                        <a:t>近|中|远 10.5|11|11.5毫米</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0535">
                <a:tc>
                  <a:txBody>
                    <a:bodyPr/>
                    <a:lstStyle/>
                    <a:p>
                      <a:pPr indent="0" algn="ctr">
                        <a:buNone/>
                      </a:pPr>
                      <a:r>
                        <a:rPr lang="en-US" sz="1600" b="0">
                          <a:latin typeface="+mn-ea"/>
                          <a:cs typeface="宋体" panose="02010600030101010101" pitchFamily="2" charset="-122"/>
                        </a:rPr>
                        <a:t>测量范围</a:t>
                      </a:r>
                      <a:endParaRPr lang="en-US" altLang="en-US" sz="1600" b="0">
                        <a:latin typeface="+mn-ea"/>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mn-ea"/>
                          <a:cs typeface="+mn-ea"/>
                        </a:rPr>
                        <a:t>5毫米</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0535">
                <a:tc>
                  <a:txBody>
                    <a:bodyPr/>
                    <a:lstStyle/>
                    <a:p>
                      <a:pPr indent="0" algn="ctr">
                        <a:buNone/>
                      </a:pPr>
                      <a:r>
                        <a:rPr lang="en-US" sz="1600" b="0">
                          <a:latin typeface="+mn-ea"/>
                          <a:cs typeface="宋体" panose="02010600030101010101" pitchFamily="2" charset="-122"/>
                        </a:rPr>
                        <a:t>最佳工作距离</a:t>
                      </a:r>
                      <a:endParaRPr lang="en-US" altLang="en-US" sz="1600" b="0">
                        <a:latin typeface="+mn-ea"/>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mn-ea"/>
                          <a:cs typeface="+mn-ea"/>
                        </a:rPr>
                        <a:t>23.5毫米</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0535">
                <a:tc>
                  <a:txBody>
                    <a:bodyPr/>
                    <a:lstStyle/>
                    <a:p>
                      <a:pPr indent="0" algn="ctr">
                        <a:buNone/>
                      </a:pPr>
                      <a:r>
                        <a:rPr lang="en-US" sz="1600" b="0">
                          <a:latin typeface="+mn-ea"/>
                          <a:cs typeface="+mn-ea"/>
                        </a:rPr>
                        <a:t>垂直分辨率（Z）</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mn-ea"/>
                          <a:cs typeface="+mn-ea"/>
                        </a:rPr>
                        <a:t>0.37-0.45微米</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0535">
                <a:tc>
                  <a:txBody>
                    <a:bodyPr/>
                    <a:lstStyle/>
                    <a:p>
                      <a:pPr indent="0" algn="ctr">
                        <a:buNone/>
                      </a:pPr>
                      <a:r>
                        <a:rPr lang="en-US" sz="1600" b="0">
                          <a:latin typeface="+mn-ea"/>
                          <a:cs typeface="+mn-ea"/>
                        </a:rPr>
                        <a:t>水平分辨率（Y）</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mn-ea"/>
                          <a:cs typeface="+mn-ea"/>
                        </a:rPr>
                        <a:t>5.8-6.8微米</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0535">
                <a:tc>
                  <a:txBody>
                    <a:bodyPr/>
                    <a:lstStyle/>
                    <a:p>
                      <a:pPr indent="0" algn="ctr">
                        <a:buNone/>
                      </a:pPr>
                      <a:r>
                        <a:rPr lang="en-US" sz="1600" b="0">
                          <a:latin typeface="+mn-ea"/>
                          <a:cs typeface="+mn-ea"/>
                        </a:rPr>
                        <a:t>Z线性度</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mn-ea"/>
                          <a:cs typeface="+mn-ea"/>
                        </a:rPr>
                        <a:t>0.015%（0.015微米/毫米）</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0855">
                <a:tc>
                  <a:txBody>
                    <a:bodyPr/>
                    <a:lstStyle/>
                    <a:p>
                      <a:pPr indent="0" algn="ctr">
                        <a:buNone/>
                      </a:pPr>
                      <a:r>
                        <a:rPr lang="en-US" sz="1600" b="0">
                          <a:latin typeface="+mn-ea"/>
                          <a:cs typeface="+mn-ea"/>
                        </a:rPr>
                        <a:t>Z重复精度</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mn-ea"/>
                          <a:cs typeface="+mn-ea"/>
                        </a:rPr>
                        <a:t>0，1微米</a:t>
                      </a:r>
                      <a:endParaRPr lang="en-US" altLang="en-US" sz="1600" b="0">
                        <a:latin typeface="+mn-ea"/>
                        <a:cs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文本框 1"/>
          <p:cNvSpPr txBox="1"/>
          <p:nvPr/>
        </p:nvSpPr>
        <p:spPr>
          <a:xfrm>
            <a:off x="3879850" y="2482850"/>
            <a:ext cx="6134735" cy="368300"/>
          </a:xfrm>
          <a:prstGeom prst="rect">
            <a:avLst/>
          </a:prstGeom>
          <a:noFill/>
        </p:spPr>
        <p:txBody>
          <a:bodyPr wrap="square" rtlCol="0">
            <a:spAutoFit/>
          </a:bodyPr>
          <a:lstStyle/>
          <a:p>
            <a:pPr algn="ctr"/>
            <a:r>
              <a:rPr lang="zh-CN" altLang="en-US"/>
              <a:t>表</a:t>
            </a:r>
            <a:r>
              <a:rPr lang="en-US" altLang="zh-CN"/>
              <a:t>9-1</a:t>
            </a:r>
          </a:p>
        </p:txBody>
      </p:sp>
    </p:spTree>
  </p:cSld>
  <p:clrMapOvr>
    <a:masterClrMapping/>
  </p:clrMapOvr>
  <p:transition spd="slow" advClick="0" advTm="0">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1151255" y="1298575"/>
            <a:ext cx="10330180" cy="4954270"/>
          </a:xfrm>
          <a:prstGeom prst="rect">
            <a:avLst/>
          </a:prstGeom>
          <a:noFill/>
        </p:spPr>
        <p:txBody>
          <a:bodyPr wrap="square" rtlCol="0">
            <a:spAutoFit/>
          </a:bodyPr>
          <a:lstStyle/>
          <a:p>
            <a:pPr marL="0" indent="0" eaLnBrk="1" latinLnBrk="0" hangingPunct="1">
              <a:lnSpc>
                <a:spcPct val="150000"/>
              </a:lnSpc>
              <a:buFont typeface="Wingdings" panose="05000000000000000000" charset="0"/>
              <a:buNone/>
            </a:pPr>
            <a:r>
              <a:rPr sz="2400" b="1" dirty="0">
                <a:solidFill>
                  <a:schemeClr val="tx1">
                    <a:lumMod val="75000"/>
                    <a:lumOff val="25000"/>
                  </a:schemeClr>
                </a:solidFill>
                <a:latin typeface="微软雅黑" panose="020B0503020204020204" pitchFamily="34" charset="-122"/>
                <a:ea typeface="微软雅黑" panose="020B0503020204020204" pitchFamily="34" charset="-122"/>
              </a:rPr>
              <a:t>测量的主要步骤如下：</a:t>
            </a:r>
            <a:endParaRPr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eaLnBrk="1" latinLnBrk="0" hangingPunct="1">
              <a:lnSpc>
                <a:spcPct val="2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（1）对测量系统（包括激光平面、相机）进行标定。</a:t>
            </a:r>
          </a:p>
          <a:p>
            <a:pPr marL="0" indent="0" eaLnBrk="1" latinLnBrk="0" hangingPunct="1">
              <a:lnSpc>
                <a:spcPct val="2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（2）使用create_sheet_of_light算子创建激光三角技术模型。</a:t>
            </a:r>
          </a:p>
          <a:p>
            <a:pPr marL="0" indent="0" eaLnBrk="1" latinLnBrk="0" hangingPunct="1">
              <a:lnSpc>
                <a:spcPct val="2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（3）采集每个轮廓线的图像。</a:t>
            </a:r>
          </a:p>
          <a:p>
            <a:pPr marL="0" indent="0" eaLnBrk="1" latinLnBrk="0" hangingPunct="1">
              <a:lnSpc>
                <a:spcPct val="2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（4）使用measure_profile_sheet_of_light算子测量每张图中的轮廓线。</a:t>
            </a:r>
          </a:p>
          <a:p>
            <a:pPr marL="0" indent="0" eaLnBrk="1" latinLnBrk="0" hangingPunct="1">
              <a:lnSpc>
                <a:spcPct val="2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（5）使用get_sheet_of_light_result算子获取测量的结果。如果需要访问结果中的3D模型，可以使用get _sheet_of_light _result_object_model_3d算子。</a:t>
            </a:r>
          </a:p>
          <a:p>
            <a:pPr marL="0" indent="0" eaLnBrk="1" latinLnBrk="0" hangingPunct="1">
              <a:lnSpc>
                <a:spcPct val="200000"/>
              </a:lnSpc>
              <a:buFont typeface="Wingdings" panose="05000000000000000000" charset="0"/>
              <a:buNone/>
            </a:pPr>
            <a:r>
              <a:rPr sz="2000" dirty="0">
                <a:solidFill>
                  <a:schemeClr val="tx1">
                    <a:lumMod val="75000"/>
                    <a:lumOff val="25000"/>
                  </a:schemeClr>
                </a:solidFill>
                <a:latin typeface="微软雅黑" panose="020B0503020204020204" pitchFamily="34" charset="-122"/>
                <a:ea typeface="微软雅黑" panose="020B0503020204020204" pitchFamily="34" charset="-122"/>
              </a:rPr>
              <a:t>（6）使用clear_sheet_of_light_model算子从内存中清除激光三角模型。</a:t>
            </a:r>
          </a:p>
        </p:txBody>
      </p:sp>
      <p:sp>
        <p:nvSpPr>
          <p:cNvPr id="3" name="箭头: 五边形 1"/>
          <p:cNvSpPr/>
          <p:nvPr/>
        </p:nvSpPr>
        <p:spPr>
          <a:xfrm>
            <a:off x="0" y="337185"/>
            <a:ext cx="564959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使用激光三角技术进行测量</a:t>
            </a:r>
          </a:p>
        </p:txBody>
      </p:sp>
    </p:spTree>
  </p:cSld>
  <p:clrMapOvr>
    <a:masterClrMapping/>
  </p:clrMapOvr>
  <p:transition spd="slow" advClick="0" advTm="0">
    <p:comb/>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907665"/>
            <a:ext cx="6371590"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相机标定</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第一部分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448935" y="2809875"/>
            <a:ext cx="4861560"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　小结　　</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第四部分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2"/>
            </p:custDataLst>
          </p:nvPr>
        </p:nvSpPr>
        <p:spPr>
          <a:xfrm>
            <a:off x="959168" y="1721485"/>
            <a:ext cx="10940415" cy="4761230"/>
          </a:xfrm>
          <a:prstGeom prst="roundRect">
            <a:avLst>
              <a:gd name="adj" fmla="val 6601"/>
            </a:avLst>
          </a:prstGeom>
          <a:solidFill>
            <a:schemeClr val="bg1"/>
          </a:solidFill>
          <a:ln>
            <a:noFill/>
          </a:ln>
          <a:effectLst>
            <a:outerShdw blurRad="2159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pPr>
            <a:endParaRPr lang="zh-CN" altLang="en-US" sz="1800">
              <a:latin typeface="Arial" panose="020B0604020202020204" pitchFamily="34" charset="0"/>
              <a:ea typeface="微软雅黑" panose="020B0503020204020204" pitchFamily="34" charset="-122"/>
              <a:sym typeface="+mn-ea"/>
            </a:endParaRPr>
          </a:p>
        </p:txBody>
      </p:sp>
      <p:sp>
        <p:nvSpPr>
          <p:cNvPr id="3" name="文本框 2"/>
          <p:cNvSpPr txBox="1"/>
          <p:nvPr>
            <p:custDataLst>
              <p:tags r:id="rId3"/>
            </p:custDataLst>
          </p:nvPr>
        </p:nvSpPr>
        <p:spPr>
          <a:xfrm>
            <a:off x="1552575" y="2331720"/>
            <a:ext cx="9753600" cy="2886710"/>
          </a:xfrm>
          <a:prstGeom prst="rect">
            <a:avLst/>
          </a:prstGeom>
          <a:noFill/>
        </p:spPr>
        <p:txBody>
          <a:bodyPr wrap="square" lIns="91440" tIns="45720" rIns="91440" bIns="45720" rtlCol="0" anchor="ctr" anchorCtr="0">
            <a:normAutofit/>
          </a:bodyPr>
          <a:lstStyle>
            <a:defPPr>
              <a:defRPr lang="zh-CN"/>
            </a:defPPr>
            <a:lvl1pPr fontAlgn="auto">
              <a:lnSpc>
                <a:spcPct val="130000"/>
              </a:lnSpc>
              <a:spcAft>
                <a:spcPts val="1000"/>
              </a:spcAft>
              <a:defRPr sz="1600" spc="150"/>
            </a:lvl1pPr>
          </a:lstStyle>
          <a:p>
            <a:pPr marL="0" lvl="0" indent="0" algn="l">
              <a:lnSpc>
                <a:spcPct val="200000"/>
              </a:lnSpc>
              <a:spcBef>
                <a:spcPts val="1000"/>
              </a:spcBef>
              <a:spcAft>
                <a:spcPts val="0"/>
              </a:spcAft>
              <a:buSzPct val="100000"/>
              <a:buNone/>
              <a:defRPr/>
            </a:pP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在本章中我们介绍了如何运用相机标定将相机坐标系与世界坐标系进行对应，如何校正镜头的各种畸变，以及介绍了两种获取图像三维信息的两种方法，分别是双目立体视觉、激光三角测量。</a:t>
            </a:r>
          </a:p>
        </p:txBody>
      </p:sp>
      <p:sp>
        <p:nvSpPr>
          <p:cNvPr id="7" name="矩形 6"/>
          <p:cNvSpPr/>
          <p:nvPr>
            <p:custDataLst>
              <p:tags r:id="rId4"/>
            </p:custDataLst>
          </p:nvPr>
        </p:nvSpPr>
        <p:spPr>
          <a:xfrm>
            <a:off x="333375" y="174496"/>
            <a:ext cx="12192000" cy="1016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buClrTx/>
              <a:buSzTx/>
              <a:buFontTx/>
            </a:pPr>
            <a:endParaRPr kumimoji="1" lang="zh-CN" altLang="en-US" sz="1800">
              <a:solidFill>
                <a:schemeClr val="tx1">
                  <a:lumMod val="50000"/>
                  <a:lumOff val="50000"/>
                </a:schemeClr>
              </a:solidFill>
              <a:latin typeface="Arial" panose="020B0604020202020204" pitchFamily="34" charset="0"/>
              <a:ea typeface="微软雅黑" panose="020B0503020204020204" pitchFamily="34" charset="-122"/>
              <a:sym typeface="+mn-ea"/>
            </a:endParaRPr>
          </a:p>
        </p:txBody>
      </p:sp>
      <p:sp>
        <p:nvSpPr>
          <p:cNvPr id="4" name="文本框 3"/>
          <p:cNvSpPr txBox="1"/>
          <p:nvPr>
            <p:custDataLst>
              <p:tags r:id="rId5"/>
            </p:custDataLst>
          </p:nvPr>
        </p:nvSpPr>
        <p:spPr>
          <a:xfrm>
            <a:off x="683895" y="428625"/>
            <a:ext cx="11490960" cy="508004"/>
          </a:xfrm>
          <a:prstGeom prst="rect">
            <a:avLst/>
          </a:prstGeom>
          <a:noFill/>
        </p:spPr>
        <p:txBody>
          <a:bodyPr wrap="square" lIns="91440" tIns="45720" rIns="91440" bIns="45720" rtlCol="0" anchor="ctr" anchorCtr="0">
            <a:normAutofit fontScale="77500" lnSpcReduction="100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lvl="0" indent="0" algn="ctr">
              <a:lnSpc>
                <a:spcPct val="120000"/>
              </a:lnSpc>
              <a:spcBef>
                <a:spcPts val="300"/>
              </a:spcBef>
              <a:spcAft>
                <a:spcPts val="300"/>
              </a:spcAft>
              <a:buSzPct val="100000"/>
              <a:buFontTx/>
              <a:buNone/>
            </a:pPr>
            <a:r>
              <a:rPr lang="en-US" altLang="zh-CN" sz="3200" b="1" spc="300">
                <a:solidFill>
                  <a:schemeClr val="bg1"/>
                </a:solidFill>
                <a:latin typeface="+mn-ea"/>
                <a:ea typeface="+mn-ea"/>
              </a:rPr>
              <a:t>本章小结</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箭头: 五边形 38"/>
          <p:cNvSpPr/>
          <p:nvPr/>
        </p:nvSpPr>
        <p:spPr>
          <a:xfrm>
            <a:off x="0" y="264795"/>
            <a:ext cx="257810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61640" y="1927860"/>
            <a:ext cx="6705600" cy="3169285"/>
          </a:xfrm>
          <a:prstGeom prst="rect">
            <a:avLst/>
          </a:prstGeom>
          <a:effectLst/>
        </p:spPr>
        <p:txBody>
          <a:bodyPr wrap="square">
            <a:spAutoFit/>
          </a:bodyPr>
          <a:lstStyle/>
          <a:p>
            <a:pPr algn="l" defTabSz="1218565">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1.常用的坐标系有哪几种，分别是什么坐标系？简要说明各坐标系的代表含义。</a:t>
            </a:r>
          </a:p>
          <a:p>
            <a:pPr algn="l" defTabSz="1218565">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2.为什么要进行标定？如何Halcon对图像进行标定？</a:t>
            </a:r>
          </a:p>
          <a:p>
            <a:pPr algn="l" defTabSz="1218565">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3.双目立体视觉系统主要包括那几部分？</a:t>
            </a:r>
          </a:p>
          <a:p>
            <a:pPr algn="l" defTabSz="1218565">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4.什么是激光三角测量技术？请简要说明其原理。</a:t>
            </a:r>
          </a:p>
        </p:txBody>
      </p:sp>
      <p:sp>
        <p:nvSpPr>
          <p:cNvPr id="37" name="文本框 36"/>
          <p:cNvSpPr txBox="1"/>
          <p:nvPr/>
        </p:nvSpPr>
        <p:spPr>
          <a:xfrm>
            <a:off x="507365" y="353060"/>
            <a:ext cx="1508125" cy="587375"/>
          </a:xfrm>
          <a:prstGeom prst="rect">
            <a:avLst/>
          </a:prstGeom>
          <a:noFill/>
        </p:spPr>
        <p:txBody>
          <a:bodyPr wrap="square" lIns="96434" tIns="48217" rIns="96434" bIns="48217" rtlCol="0">
            <a:spAutoFit/>
          </a:bodyPr>
          <a:lstStyle/>
          <a:p>
            <a:pPr defTabSz="964565"/>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习　题</a:t>
            </a:r>
          </a:p>
        </p:txBody>
      </p:sp>
      <p:grpSp>
        <p:nvGrpSpPr>
          <p:cNvPr id="40" name="组合 39"/>
          <p:cNvGrpSpPr/>
          <p:nvPr/>
        </p:nvGrpSpPr>
        <p:grpSpPr>
          <a:xfrm>
            <a:off x="12334031" y="-183501"/>
            <a:ext cx="660785" cy="1134091"/>
            <a:chOff x="12262780" y="-243178"/>
            <a:chExt cx="732036" cy="1256377"/>
          </a:xfrm>
        </p:grpSpPr>
        <p:sp>
          <p:nvSpPr>
            <p:cNvPr id="41" name="椭圆 40"/>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3167856" y="1523812"/>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167856" y="5625277"/>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5831838" cy="7232650"/>
          </a:xfrm>
          <a:prstGeom prst="rect">
            <a:avLst/>
          </a:prstGeom>
          <a:solidFill>
            <a:srgbClr val="F1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831838" y="0"/>
            <a:ext cx="7026912" cy="7232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4408" y="824781"/>
            <a:ext cx="11593304" cy="5583088"/>
          </a:xfrm>
          <a:prstGeom prst="rect">
            <a:avLst/>
          </a:prstGeom>
          <a:noFill/>
          <a:ln w="3175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6558127" y="3870215"/>
            <a:ext cx="4741767" cy="0"/>
          </a:xfrm>
          <a:prstGeom prst="line">
            <a:avLst/>
          </a:prstGeom>
          <a:ln w="38100" cap="rnd" cmpd="sng">
            <a:gradFill flip="none" rotWithShape="1">
              <a:gsLst>
                <a:gs pos="100000">
                  <a:srgbClr val="FFC000">
                    <a:alpha val="0"/>
                  </a:srgbClr>
                </a:gs>
                <a:gs pos="0">
                  <a:srgbClr val="FFC000"/>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58913" y="2423481"/>
            <a:ext cx="5264070" cy="1446550"/>
            <a:chOff x="6379598" y="2106796"/>
            <a:chExt cx="5264070" cy="1446550"/>
          </a:xfrm>
        </p:grpSpPr>
        <p:sp>
          <p:nvSpPr>
            <p:cNvPr id="5" name="文本框 4"/>
            <p:cNvSpPr txBox="1"/>
            <p:nvPr/>
          </p:nvSpPr>
          <p:spPr>
            <a:xfrm>
              <a:off x="637959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6" name="文本框 5"/>
            <p:cNvSpPr txBox="1"/>
            <p:nvPr/>
          </p:nvSpPr>
          <p:spPr>
            <a:xfrm>
              <a:off x="7696561"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8" name="文本框 7"/>
            <p:cNvSpPr txBox="1"/>
            <p:nvPr/>
          </p:nvSpPr>
          <p:spPr>
            <a:xfrm>
              <a:off x="9013524"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聆</a:t>
              </a:r>
            </a:p>
          </p:txBody>
        </p:sp>
        <p:sp>
          <p:nvSpPr>
            <p:cNvPr id="15" name="文本框 14"/>
            <p:cNvSpPr txBox="1"/>
            <p:nvPr/>
          </p:nvSpPr>
          <p:spPr>
            <a:xfrm>
              <a:off x="1033048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听</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024380"/>
            <a:ext cx="10943590" cy="4556760"/>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884" y="955503"/>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200" b="1" spc="300">
                <a:solidFill>
                  <a:schemeClr val="tx1">
                    <a:lumMod val="85000"/>
                    <a:lumOff val="15000"/>
                  </a:schemeClr>
                </a:solidFill>
                <a:latin typeface="+mn-ea"/>
                <a:sym typeface="+mn-ea"/>
              </a:rPr>
              <a:t>相机标定</a:t>
            </a:r>
          </a:p>
        </p:txBody>
      </p:sp>
      <p:sp>
        <p:nvSpPr>
          <p:cNvPr id="13" name="矩形 12"/>
          <p:cNvSpPr/>
          <p:nvPr>
            <p:custDataLst>
              <p:tags r:id="rId5"/>
            </p:custDataLst>
          </p:nvPr>
        </p:nvSpPr>
        <p:spPr>
          <a:xfrm>
            <a:off x="1493520" y="2512695"/>
            <a:ext cx="9697085" cy="3715385"/>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eaLnBrk="1" latinLnBrk="0" hangingPunct="1">
              <a:lnSpc>
                <a:spcPct val="200000"/>
              </a:lnSpc>
              <a:buClrTx/>
              <a:buSzTx/>
              <a:buFont typeface="Wingdings" panose="05000000000000000000" charset="0"/>
              <a:buNone/>
              <a:tabLst>
                <a:tab pos="266700" algn="l"/>
                <a:tab pos="1200150" algn="l"/>
                <a:tab pos="1333500" algn="l"/>
              </a:tabLst>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mn-ea"/>
              </a:rPr>
              <a:t> 在机器视觉领域中，如果要从图像中获取准确的三维世界的真实信息，必须建立相机成像的几何模型，这些几何模型参数就是相机的内外参数。</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751205" y="1298575"/>
            <a:ext cx="6527800" cy="5015865"/>
          </a:xfrm>
          <a:prstGeom prst="rect">
            <a:avLst/>
          </a:prstGeom>
        </p:spPr>
        <p:txBody>
          <a:bodyPr wrap="square">
            <a:spAutoFit/>
          </a:bodyPr>
          <a:lstStyle/>
          <a:p>
            <a:pPr indent="457200" defTabSz="9144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二维空间的点，如图像平面上的点    的坐标由        两个值组成。</a:t>
            </a:r>
          </a:p>
          <a:p>
            <a:pPr indent="457200" defTabSz="9144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三维空间中的点坐标由3个值组成，即               ，这3个值也可以表示为一个三维向量。</a:t>
            </a:r>
          </a:p>
          <a:p>
            <a:pPr indent="457200" defTabSz="9144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例如，世界坐标系中的点    , 其坐标表示成向量如下所示：</a:t>
            </a:r>
          </a:p>
          <a:p>
            <a:pPr indent="457200" defTabSz="9144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indent="457200" defTabSz="9144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描述点的坐标系常涉及以下几种，如右图所示。　　　　　　　　　　　　　　　　　　　　　　　               　　　</a:t>
            </a:r>
          </a:p>
        </p:txBody>
      </p:sp>
      <p:sp>
        <p:nvSpPr>
          <p:cNvPr id="2" name="箭头: 五边形 1"/>
          <p:cNvSpPr/>
          <p:nvPr/>
        </p:nvSpPr>
        <p:spPr>
          <a:xfrm>
            <a:off x="0" y="337185"/>
            <a:ext cx="363791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三维空间坐标</a:t>
            </a:r>
          </a:p>
        </p:txBody>
      </p:sp>
      <p:graphicFrame>
        <p:nvGraphicFramePr>
          <p:cNvPr id="3" name="对象 -2147482577"/>
          <p:cNvGraphicFramePr>
            <a:graphicFrameLocks noChangeAspect="1"/>
          </p:cNvGraphicFramePr>
          <p:nvPr>
            <p:extLst>
              <p:ext uri="{D42A27DB-BD31-4B8C-83A1-F6EECF244321}">
                <p14:modId xmlns:p14="http://schemas.microsoft.com/office/powerpoint/2010/main" val="3548805346"/>
              </p:ext>
            </p:extLst>
          </p:nvPr>
        </p:nvGraphicFramePr>
        <p:xfrm>
          <a:off x="5133231" y="1553930"/>
          <a:ext cx="288032" cy="311854"/>
        </p:xfrm>
        <a:graphic>
          <a:graphicData uri="http://schemas.openxmlformats.org/presentationml/2006/ole">
            <mc:AlternateContent xmlns:mc="http://schemas.openxmlformats.org/markup-compatibility/2006">
              <mc:Choice xmlns:v="urn:schemas-microsoft-com:vml" Requires="v">
                <p:oleObj r:id="rId3" imgW="152400" imgH="165100" progId="Equation.KSEE3">
                  <p:embed/>
                </p:oleObj>
              </mc:Choice>
              <mc:Fallback>
                <p:oleObj r:id="rId3" imgW="152400" imgH="165100" progId="Equation.KSEE3">
                  <p:embed/>
                  <p:pic>
                    <p:nvPicPr>
                      <p:cNvPr id="0" name="图片 3075"/>
                      <p:cNvPicPr/>
                      <p:nvPr/>
                    </p:nvPicPr>
                    <p:blipFill>
                      <a:blip r:embed="rId4"/>
                      <a:stretch>
                        <a:fillRect/>
                      </a:stretch>
                    </p:blipFill>
                    <p:spPr>
                      <a:xfrm>
                        <a:off x="5133231" y="1553930"/>
                        <a:ext cx="288032" cy="311854"/>
                      </a:xfrm>
                      <a:prstGeom prst="rect">
                        <a:avLst/>
                      </a:prstGeom>
                      <a:noFill/>
                      <a:ln w="38100">
                        <a:noFill/>
                        <a:miter/>
                      </a:ln>
                    </p:spPr>
                  </p:pic>
                </p:oleObj>
              </mc:Fallback>
            </mc:AlternateContent>
          </a:graphicData>
        </a:graphic>
      </p:graphicFrame>
      <p:graphicFrame>
        <p:nvGraphicFramePr>
          <p:cNvPr id="4" name="对象 -2147482623"/>
          <p:cNvGraphicFramePr>
            <a:graphicFrameLocks noChangeAspect="1"/>
          </p:cNvGraphicFramePr>
          <p:nvPr/>
        </p:nvGraphicFramePr>
        <p:xfrm>
          <a:off x="6523355" y="1621155"/>
          <a:ext cx="492125" cy="281305"/>
        </p:xfrm>
        <a:graphic>
          <a:graphicData uri="http://schemas.openxmlformats.org/presentationml/2006/ole">
            <mc:AlternateContent xmlns:mc="http://schemas.openxmlformats.org/markup-compatibility/2006">
              <mc:Choice xmlns:v="urn:schemas-microsoft-com:vml" Requires="v">
                <p:oleObj r:id="rId5" imgW="355600" imgH="203200" progId="Equation.KSEE3">
                  <p:embed/>
                </p:oleObj>
              </mc:Choice>
              <mc:Fallback>
                <p:oleObj r:id="rId5" imgW="355600" imgH="203200" progId="Equation.KSEE3">
                  <p:embed/>
                  <p:pic>
                    <p:nvPicPr>
                      <p:cNvPr id="0" name="图片 2"/>
                      <p:cNvPicPr/>
                      <p:nvPr/>
                    </p:nvPicPr>
                    <p:blipFill>
                      <a:blip r:embed="rId6"/>
                      <a:stretch>
                        <a:fillRect/>
                      </a:stretch>
                    </p:blipFill>
                    <p:spPr>
                      <a:xfrm>
                        <a:off x="6523355" y="1621155"/>
                        <a:ext cx="492125" cy="281305"/>
                      </a:xfrm>
                      <a:prstGeom prst="rect">
                        <a:avLst/>
                      </a:prstGeom>
                      <a:noFill/>
                      <a:ln w="38100">
                        <a:noFill/>
                        <a:miter/>
                      </a:ln>
                    </p:spPr>
                  </p:pic>
                </p:oleObj>
              </mc:Fallback>
            </mc:AlternateContent>
          </a:graphicData>
        </a:graphic>
      </p:graphicFrame>
      <p:graphicFrame>
        <p:nvGraphicFramePr>
          <p:cNvPr id="6" name="对象 -2147482622"/>
          <p:cNvGraphicFramePr>
            <a:graphicFrameLocks noChangeAspect="1"/>
          </p:cNvGraphicFramePr>
          <p:nvPr/>
        </p:nvGraphicFramePr>
        <p:xfrm>
          <a:off x="5577205" y="2860040"/>
          <a:ext cx="1013460" cy="320040"/>
        </p:xfrm>
        <a:graphic>
          <a:graphicData uri="http://schemas.openxmlformats.org/presentationml/2006/ole">
            <mc:AlternateContent xmlns:mc="http://schemas.openxmlformats.org/markup-compatibility/2006">
              <mc:Choice xmlns:v="urn:schemas-microsoft-com:vml" Requires="v">
                <p:oleObj r:id="rId7" imgW="723900" imgH="228600" progId="Equation.KSEE3">
                  <p:embed/>
                </p:oleObj>
              </mc:Choice>
              <mc:Fallback>
                <p:oleObj r:id="rId7" imgW="723900" imgH="228600" progId="Equation.KSEE3">
                  <p:embed/>
                  <p:pic>
                    <p:nvPicPr>
                      <p:cNvPr id="0" name="图片 3"/>
                      <p:cNvPicPr/>
                      <p:nvPr/>
                    </p:nvPicPr>
                    <p:blipFill>
                      <a:blip r:embed="rId8"/>
                      <a:stretch>
                        <a:fillRect/>
                      </a:stretch>
                    </p:blipFill>
                    <p:spPr>
                      <a:xfrm>
                        <a:off x="5577205" y="2860040"/>
                        <a:ext cx="1013460" cy="320040"/>
                      </a:xfrm>
                      <a:prstGeom prst="rect">
                        <a:avLst/>
                      </a:prstGeom>
                      <a:noFill/>
                      <a:ln w="38100">
                        <a:noFill/>
                        <a:miter/>
                      </a:ln>
                    </p:spPr>
                  </p:pic>
                </p:oleObj>
              </mc:Fallback>
            </mc:AlternateContent>
          </a:graphicData>
        </a:graphic>
      </p:graphicFrame>
      <p:graphicFrame>
        <p:nvGraphicFramePr>
          <p:cNvPr id="8" name="对象 -2147482621"/>
          <p:cNvGraphicFramePr>
            <a:graphicFrameLocks noChangeAspect="1"/>
          </p:cNvGraphicFramePr>
          <p:nvPr/>
        </p:nvGraphicFramePr>
        <p:xfrm>
          <a:off x="3637915" y="4038600"/>
          <a:ext cx="304800" cy="342900"/>
        </p:xfrm>
        <a:graphic>
          <a:graphicData uri="http://schemas.openxmlformats.org/presentationml/2006/ole">
            <mc:AlternateContent xmlns:mc="http://schemas.openxmlformats.org/markup-compatibility/2006">
              <mc:Choice xmlns:v="urn:schemas-microsoft-com:vml" Requires="v">
                <p:oleObj r:id="rId9" imgW="203200" imgH="228600" progId="Equation.KSEE3">
                  <p:embed/>
                </p:oleObj>
              </mc:Choice>
              <mc:Fallback>
                <p:oleObj r:id="rId9" imgW="203200" imgH="228600" progId="Equation.KSEE3">
                  <p:embed/>
                  <p:pic>
                    <p:nvPicPr>
                      <p:cNvPr id="0" name="图片 4"/>
                      <p:cNvPicPr/>
                      <p:nvPr/>
                    </p:nvPicPr>
                    <p:blipFill>
                      <a:blip r:embed="rId10"/>
                      <a:stretch>
                        <a:fillRect/>
                      </a:stretch>
                    </p:blipFill>
                    <p:spPr>
                      <a:xfrm>
                        <a:off x="3637915" y="4038600"/>
                        <a:ext cx="304800" cy="342900"/>
                      </a:xfrm>
                      <a:prstGeom prst="rect">
                        <a:avLst/>
                      </a:prstGeom>
                      <a:noFill/>
                      <a:ln w="38100">
                        <a:noFill/>
                        <a:miter/>
                      </a:ln>
                    </p:spPr>
                  </p:pic>
                </p:oleObj>
              </mc:Fallback>
            </mc:AlternateContent>
          </a:graphicData>
        </a:graphic>
      </p:graphicFrame>
      <p:graphicFrame>
        <p:nvGraphicFramePr>
          <p:cNvPr id="10" name="对象 -2147482620"/>
          <p:cNvGraphicFramePr>
            <a:graphicFrameLocks noChangeAspect="1"/>
          </p:cNvGraphicFramePr>
          <p:nvPr/>
        </p:nvGraphicFramePr>
        <p:xfrm>
          <a:off x="2998470" y="5161280"/>
          <a:ext cx="1829435" cy="394970"/>
        </p:xfrm>
        <a:graphic>
          <a:graphicData uri="http://schemas.openxmlformats.org/presentationml/2006/ole">
            <mc:AlternateContent xmlns:mc="http://schemas.openxmlformats.org/markup-compatibility/2006">
              <mc:Choice xmlns:v="urn:schemas-microsoft-com:vml" Requires="v">
                <p:oleObj r:id="rId11" imgW="1117600" imgH="241300" progId="Equation.KSEE3">
                  <p:embed/>
                </p:oleObj>
              </mc:Choice>
              <mc:Fallback>
                <p:oleObj r:id="rId11" imgW="1117600" imgH="241300" progId="Equation.KSEE3">
                  <p:embed/>
                  <p:pic>
                    <p:nvPicPr>
                      <p:cNvPr id="0" name="图片 5"/>
                      <p:cNvPicPr/>
                      <p:nvPr/>
                    </p:nvPicPr>
                    <p:blipFill>
                      <a:blip r:embed="rId12"/>
                      <a:stretch>
                        <a:fillRect/>
                      </a:stretch>
                    </p:blipFill>
                    <p:spPr>
                      <a:xfrm>
                        <a:off x="2998470" y="5161280"/>
                        <a:ext cx="1829435" cy="394970"/>
                      </a:xfrm>
                      <a:prstGeom prst="rect">
                        <a:avLst/>
                      </a:prstGeom>
                      <a:noFill/>
                      <a:ln w="38100">
                        <a:noFill/>
                        <a:miter/>
                      </a:ln>
                    </p:spPr>
                  </p:pic>
                </p:oleObj>
              </mc:Fallback>
            </mc:AlternateContent>
          </a:graphicData>
        </a:graphic>
      </p:graphicFrame>
      <p:pic>
        <p:nvPicPr>
          <p:cNvPr id="12" name="图片 43"/>
          <p:cNvPicPr>
            <a:picLocks noChangeAspect="1"/>
          </p:cNvPicPr>
          <p:nvPr/>
        </p:nvPicPr>
        <p:blipFill>
          <a:blip r:embed="rId13"/>
          <a:stretch>
            <a:fillRect/>
          </a:stretch>
        </p:blipFill>
        <p:spPr>
          <a:xfrm>
            <a:off x="7379970" y="2618740"/>
            <a:ext cx="4663440" cy="301625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78560" y="1289050"/>
            <a:ext cx="9911715" cy="5477510"/>
          </a:xfrm>
          <a:prstGeom prst="rect">
            <a:avLst/>
          </a:prstGeom>
          <a:noFill/>
        </p:spPr>
        <p:txBody>
          <a:bodyPr wrap="square" rtlCol="0" anchor="t">
            <a:spAutoFit/>
          </a:bodyPr>
          <a:lstStyle/>
          <a:p>
            <a:pPr indent="457200" eaLnBrk="1" latinLnBrk="0" hangingPunct="1">
              <a:lnSpc>
                <a:spcPct val="200000"/>
              </a:lnSpc>
            </a:pPr>
            <a:r>
              <a:rPr lang="en-US" altLang="zh-CN" sz="2000">
                <a:latin typeface="+mn-ea"/>
                <a:ea typeface="+mn-ea"/>
                <a:cs typeface="+mn-ea"/>
              </a:rPr>
              <a:t>1</a:t>
            </a:r>
            <a:r>
              <a:rPr lang="zh-CN" altLang="en-US" sz="2000">
                <a:latin typeface="+mn-ea"/>
                <a:ea typeface="+mn-ea"/>
                <a:cs typeface="+mn-ea"/>
              </a:rPr>
              <a:t>、图像像素坐标系：表示场景中三维点在图像平面中的位置，其坐标系的原点一般在图像的左上角。u轴为行方向，沿着原点向右递增；v轴为列方向，从原点开始向下递增。</a:t>
            </a:r>
          </a:p>
          <a:p>
            <a:pPr indent="457200" eaLnBrk="1" latinLnBrk="0" hangingPunct="1">
              <a:lnSpc>
                <a:spcPct val="200000"/>
              </a:lnSpc>
            </a:pPr>
            <a:endParaRPr lang="zh-CN" altLang="en-US" sz="2000">
              <a:latin typeface="+mn-ea"/>
              <a:ea typeface="+mn-ea"/>
              <a:cs typeface="+mn-ea"/>
            </a:endParaRPr>
          </a:p>
          <a:p>
            <a:pPr indent="457200" eaLnBrk="1" latinLnBrk="0" hangingPunct="1">
              <a:lnSpc>
                <a:spcPct val="200000"/>
              </a:lnSpc>
            </a:pPr>
            <a:r>
              <a:rPr lang="en-US" altLang="zh-CN" sz="2000">
                <a:latin typeface="+mn-ea"/>
                <a:ea typeface="+mn-ea"/>
                <a:cs typeface="+mn-ea"/>
              </a:rPr>
              <a:t>2</a:t>
            </a:r>
            <a:r>
              <a:rPr lang="zh-CN" altLang="en-US" sz="2000">
                <a:latin typeface="+mn-ea"/>
                <a:ea typeface="+mn-ea"/>
                <a:cs typeface="+mn-ea"/>
              </a:rPr>
              <a:t>、图像物理坐标系：图像像素坐标系只是表征像素的位置，但像素并没有实际的物理意义。因此，需建立具有物理单位（如mm)的平面坐标系。其坐标原点在图像平面的中心 , X轴和Y轴分别平行于图像像素坐标系的坐标轴，坐标用 来表示。</a:t>
            </a:r>
          </a:p>
          <a:p>
            <a:pPr indent="457200" eaLnBrk="1" latinLnBrk="0" hangingPunct="1">
              <a:lnSpc>
                <a:spcPct val="200000"/>
              </a:lnSpc>
            </a:pPr>
            <a:endParaRPr lang="zh-CN" altLang="en-US" sz="2000">
              <a:latin typeface="+mn-ea"/>
              <a:ea typeface="+mn-ea"/>
              <a:cs typeface="+mn-ea"/>
            </a:endParaRPr>
          </a:p>
          <a:p>
            <a:pPr indent="457200" eaLnBrk="1" latinLnBrk="0" hangingPunct="1">
              <a:lnSpc>
                <a:spcPct val="150000"/>
              </a:lnSpc>
            </a:pPr>
            <a:endParaRPr lang="zh-CN" altLang="en-US" sz="2000">
              <a:latin typeface="+mn-ea"/>
              <a:ea typeface="+mn-ea"/>
              <a:cs typeface="+mn-ea"/>
            </a:endParaRPr>
          </a:p>
        </p:txBody>
      </p:sp>
      <p:sp>
        <p:nvSpPr>
          <p:cNvPr id="4" name="箭头: 五边形 1"/>
          <p:cNvSpPr/>
          <p:nvPr/>
        </p:nvSpPr>
        <p:spPr>
          <a:xfrm>
            <a:off x="0" y="164465"/>
            <a:ext cx="363791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三维空间坐标</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8400" y="1000125"/>
            <a:ext cx="9911715" cy="5015865"/>
          </a:xfrm>
          <a:prstGeom prst="rect">
            <a:avLst/>
          </a:prstGeom>
          <a:noFill/>
        </p:spPr>
        <p:txBody>
          <a:bodyPr wrap="square" rtlCol="0" anchor="t">
            <a:spAutoFit/>
          </a:bodyPr>
          <a:lstStyle/>
          <a:p>
            <a:pPr indent="457200" eaLnBrk="1" latinLnBrk="0" hangingPunct="1">
              <a:lnSpc>
                <a:spcPct val="200000"/>
              </a:lnSpc>
            </a:pPr>
            <a:r>
              <a:rPr lang="en-US" altLang="zh-CN" sz="2000">
                <a:latin typeface="+mn-ea"/>
                <a:ea typeface="+mn-ea"/>
                <a:cs typeface="+mn-ea"/>
              </a:rPr>
              <a:t>3</a:t>
            </a:r>
            <a:r>
              <a:rPr lang="zh-CN" altLang="en-US" sz="2000">
                <a:latin typeface="+mn-ea"/>
                <a:ea typeface="+mn-ea"/>
                <a:cs typeface="+mn-ea"/>
              </a:rPr>
              <a:t>、相机坐标系：相机坐标系的原点位于相机光心，其X轴与Y轴方向平行于图像坐标系的X轴、Y轴。相机的光轴为Z轴，坐标系满足右手法则。光轴与成像平面的交点称为图像主点。场景点在相机坐标 下的三维坐标，即将场景点表示成以观察者为中心的数据形式，可以用表示。</a:t>
            </a:r>
          </a:p>
          <a:p>
            <a:pPr indent="457200" eaLnBrk="1" latinLnBrk="0" hangingPunct="1">
              <a:lnSpc>
                <a:spcPct val="200000"/>
              </a:lnSpc>
            </a:pPr>
            <a:endParaRPr lang="zh-CN" altLang="en-US" sz="2000">
              <a:latin typeface="+mn-ea"/>
              <a:ea typeface="+mn-ea"/>
              <a:cs typeface="+mn-ea"/>
            </a:endParaRPr>
          </a:p>
          <a:p>
            <a:pPr indent="457200" eaLnBrk="1" latinLnBrk="0" hangingPunct="1">
              <a:lnSpc>
                <a:spcPct val="200000"/>
              </a:lnSpc>
            </a:pPr>
            <a:r>
              <a:rPr lang="en-US" altLang="zh-CN" sz="2000">
                <a:latin typeface="+mn-ea"/>
                <a:ea typeface="+mn-ea"/>
                <a:cs typeface="+mn-ea"/>
              </a:rPr>
              <a:t>4</a:t>
            </a:r>
            <a:r>
              <a:rPr lang="zh-CN" altLang="en-US" sz="2000">
                <a:latin typeface="+mn-ea"/>
                <a:ea typeface="+mn-ea"/>
                <a:cs typeface="+mn-ea"/>
              </a:rPr>
              <a:t>、世界坐标系：即真实世界中的坐标，也称为绝对坐标系，其原点也是以相机光心为原点的，场景点的三维坐标用 表示。标定的意义就在于，通过图像上一个点的坐标 推算出该点在世界坐标系中的坐标 。</a:t>
            </a:r>
          </a:p>
        </p:txBody>
      </p:sp>
      <p:sp>
        <p:nvSpPr>
          <p:cNvPr id="4" name="箭头: 五边形 1"/>
          <p:cNvSpPr/>
          <p:nvPr/>
        </p:nvSpPr>
        <p:spPr>
          <a:xfrm>
            <a:off x="0" y="164465"/>
            <a:ext cx="363791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三维空间坐标</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箭头: 五边形 1"/>
          <p:cNvSpPr/>
          <p:nvPr/>
        </p:nvSpPr>
        <p:spPr>
          <a:xfrm>
            <a:off x="0" y="337185"/>
            <a:ext cx="409892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标定的目的和意义</a:t>
            </a:r>
          </a:p>
        </p:txBody>
      </p:sp>
      <p:sp>
        <p:nvSpPr>
          <p:cNvPr id="100" name="文本框 99"/>
          <p:cNvSpPr txBox="1"/>
          <p:nvPr/>
        </p:nvSpPr>
        <p:spPr>
          <a:xfrm>
            <a:off x="897890" y="1238250"/>
            <a:ext cx="11063605" cy="2553335"/>
          </a:xfrm>
          <a:prstGeom prst="rect">
            <a:avLst/>
          </a:prstGeom>
          <a:noFill/>
          <a:ln w="9525">
            <a:noFill/>
          </a:ln>
        </p:spPr>
        <p:txBody>
          <a:bodyPr wrap="square">
            <a:spAutoFit/>
          </a:bodyPr>
          <a:lstStyle/>
          <a:p>
            <a:pPr marL="0" indent="266700">
              <a:lnSpc>
                <a:spcPct val="200000"/>
              </a:lnSpc>
            </a:pPr>
            <a:r>
              <a:rPr lang="en-US" altLang="zh-CN" sz="2000" b="0">
                <a:latin typeface="+mn-ea"/>
                <a:ea typeface="+mn-ea"/>
                <a:cs typeface="+mn-ea"/>
              </a:rPr>
              <a:t>   </a:t>
            </a:r>
            <a:r>
              <a:rPr lang="zh-CN" sz="2000" b="0">
                <a:latin typeface="+mn-ea"/>
                <a:ea typeface="+mn-ea"/>
                <a:cs typeface="+mn-ea"/>
              </a:rPr>
              <a:t>相机的成像过程实质上是坐标系的转换。但是由于透镜制造精度以及组装工艺的偏差会出现不同程度的畸变，导致原始图像的失真。</a:t>
            </a:r>
          </a:p>
          <a:p>
            <a:pPr marL="0" indent="266700">
              <a:lnSpc>
                <a:spcPct val="200000"/>
              </a:lnSpc>
            </a:pPr>
            <a:r>
              <a:rPr lang="zh-CN" sz="2000" b="0">
                <a:latin typeface="+mn-ea"/>
                <a:ea typeface="+mn-ea"/>
                <a:cs typeface="+mn-ea"/>
              </a:rPr>
              <a:t>  镜头的畸变分为径向畸变和切向畸变两类。径向畸变主要是由镜头形状缺陷造成的，它又分为枕形畸变和桶形畸变，如下图所示。</a:t>
            </a:r>
          </a:p>
        </p:txBody>
      </p:sp>
      <p:pic>
        <p:nvPicPr>
          <p:cNvPr id="4" name="图片 45"/>
          <p:cNvPicPr>
            <a:picLocks noChangeAspect="1"/>
          </p:cNvPicPr>
          <p:nvPr>
            <p:custDataLst>
              <p:tags r:id="rId1"/>
            </p:custDataLst>
          </p:nvPr>
        </p:nvPicPr>
        <p:blipFill>
          <a:blip r:embed="rId4"/>
          <a:stretch>
            <a:fillRect/>
          </a:stretch>
        </p:blipFill>
        <p:spPr>
          <a:xfrm>
            <a:off x="2826385" y="4120515"/>
            <a:ext cx="2265045" cy="2238375"/>
          </a:xfrm>
          <a:prstGeom prst="rect">
            <a:avLst/>
          </a:prstGeom>
          <a:noFill/>
          <a:ln>
            <a:noFill/>
          </a:ln>
        </p:spPr>
      </p:pic>
      <p:pic>
        <p:nvPicPr>
          <p:cNvPr id="3" name="图片 5" descr="1587903908(1)"/>
          <p:cNvPicPr>
            <a:picLocks noChangeAspect="1"/>
          </p:cNvPicPr>
          <p:nvPr/>
        </p:nvPicPr>
        <p:blipFill>
          <a:blip r:embed="rId5"/>
          <a:stretch>
            <a:fillRect/>
          </a:stretch>
        </p:blipFill>
        <p:spPr>
          <a:xfrm>
            <a:off x="7590155" y="4120515"/>
            <a:ext cx="2385060" cy="2255520"/>
          </a:xfrm>
          <a:prstGeom prst="rect">
            <a:avLst/>
          </a:prstGeom>
        </p:spPr>
      </p:pic>
      <p:sp>
        <p:nvSpPr>
          <p:cNvPr id="6" name="文本框 5"/>
          <p:cNvSpPr txBox="1"/>
          <p:nvPr/>
        </p:nvSpPr>
        <p:spPr>
          <a:xfrm>
            <a:off x="1517650" y="6358890"/>
            <a:ext cx="9188450" cy="368300"/>
          </a:xfrm>
          <a:prstGeom prst="rect">
            <a:avLst/>
          </a:prstGeom>
          <a:noFill/>
          <a:ln w="9525">
            <a:noFill/>
          </a:ln>
        </p:spPr>
        <p:txBody>
          <a:bodyPr wrap="square">
            <a:spAutoFit/>
          </a:bodyPr>
          <a:lstStyle/>
          <a:p>
            <a:pPr marL="0" indent="1371600"/>
            <a:r>
              <a:rPr lang="zh-CN" sz="1800" b="0">
                <a:latin typeface="+mn-ea"/>
                <a:ea typeface="+mn-ea"/>
                <a:cs typeface="+mn-ea"/>
              </a:rPr>
              <a:t>（a）枕形畸变                                                    （b）桶形畸变</a:t>
            </a:r>
            <a:endParaRPr lang="zh-CN" altLang="en-US" sz="1800">
              <a:latin typeface="+mn-ea"/>
              <a:ea typeface="+mn-ea"/>
              <a:cs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690880" y="1343025"/>
            <a:ext cx="11247120" cy="2553335"/>
          </a:xfrm>
          <a:prstGeom prst="rect">
            <a:avLst/>
          </a:prstGeom>
        </p:spPr>
        <p:txBody>
          <a:bodyPr wrap="square">
            <a:spAutoFit/>
          </a:bodyPr>
          <a:lstStyle/>
          <a:p>
            <a:pPr>
              <a:lnSpc>
                <a:spcPct val="200000"/>
              </a:lnSpc>
              <a:tabLst>
                <a:tab pos="266700" algn="l"/>
                <a:tab pos="1200150" algn="l"/>
                <a:tab pos="1333500" algn="l"/>
              </a:tabLst>
            </a:pPr>
            <a:r>
              <a:rPr lang="zh-CN" altLang="en-US" sz="2000" b="1"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1.内部参数</a:t>
            </a: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通过标定得到的相机内部参数描述了所使用的相机的特性，一般只与相机自身的内部结构有关，而与相机位置参数无关。内部参数一般包括相机的焦距、畸变系数、像素间距、中心点坐标、图像的宽和高等。　　　　　　　　　　　　　　　　　　　　　　　　　　　　　　　               　　　</a:t>
            </a:r>
          </a:p>
        </p:txBody>
      </p:sp>
      <p:sp>
        <p:nvSpPr>
          <p:cNvPr id="2" name="箭头: 五边形 1"/>
          <p:cNvSpPr/>
          <p:nvPr/>
        </p:nvSpPr>
        <p:spPr>
          <a:xfrm>
            <a:off x="0" y="337185"/>
            <a:ext cx="370014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800" b="1"/>
              <a:t>标定的参数</a:t>
            </a:r>
          </a:p>
        </p:txBody>
      </p:sp>
      <p:sp>
        <p:nvSpPr>
          <p:cNvPr id="3" name="矩形 2"/>
          <p:cNvSpPr/>
          <p:nvPr/>
        </p:nvSpPr>
        <p:spPr>
          <a:xfrm>
            <a:off x="690880" y="4029710"/>
            <a:ext cx="11247120" cy="1938020"/>
          </a:xfrm>
          <a:prstGeom prst="rect">
            <a:avLst/>
          </a:prstGeom>
        </p:spPr>
        <p:txBody>
          <a:bodyPr wrap="square">
            <a:spAutoFit/>
          </a:bodyPr>
          <a:lstStyle/>
          <a:p>
            <a:pPr>
              <a:lnSpc>
                <a:spcPct val="200000"/>
              </a:lnSpc>
              <a:tabLst>
                <a:tab pos="266700" algn="l"/>
                <a:tab pos="1200150" algn="l"/>
                <a:tab pos="1333500" algn="l"/>
              </a:tabLst>
            </a:pPr>
            <a:r>
              <a:rPr lang="zh-CN" altLang="en-US" sz="2000" b="1"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2.外部参数</a:t>
            </a: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相机的外部参数描述相机坐标系与世界坐标系的关系，即相机在世界坐标系中的三维位置，如相机的X轴坐标、Y轴坐标、Z轴坐标，以及相机的朝向（如围绕X轴、Y轴、Z轴旋转的角度）等。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青春榜样个人介绍简历通用PPT模板.pptx"/>
  <p:tag name="ISPRING_ULTRA_SCORM_SLIDE_COUNT"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REFSHAPE" val="578602084"/>
  <p:tag name="KSO_WM_UNIT_PLACING_PICTURE_USER_VIEWPORT" val="{&quot;height&quot;:2268,&quot;width&quot;:2295}"/>
</p:tagLst>
</file>

<file path=ppt/tags/tag15.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19.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2.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REFSHAPE" val="644324436"/>
  <p:tag name="KSO_WM_UNIT_PLACING_PICTURE_USER_VIEWPORT" val="{&quot;height&quot;:2835,&quot;width&quot;:3055}"/>
</p:tagLst>
</file>

<file path=ppt/tags/tag41.xml><?xml version="1.0" encoding="utf-8"?>
<p:tagLst xmlns:a="http://schemas.openxmlformats.org/drawingml/2006/main" xmlns:r="http://schemas.openxmlformats.org/officeDocument/2006/relationships" xmlns:p="http://schemas.openxmlformats.org/presentationml/2006/main">
  <p:tag name="KSO_WM_UNIT_TABLE_BEAUTIFY" val="smartTable{1190c6f2-e771-45e9-818e-7c2dceb66386}"/>
</p:tagLst>
</file>

<file path=ppt/tags/tag42.xml><?xml version="1.0" encoding="utf-8"?>
<p:tagLst xmlns:a="http://schemas.openxmlformats.org/drawingml/2006/main" xmlns:r="http://schemas.openxmlformats.org/officeDocument/2006/relationships" xmlns:p="http://schemas.openxmlformats.org/presentationml/2006/main">
  <p:tag name="KSO_WM_SLIDE_ID" val="diagram20198654_1"/>
  <p:tag name="KSO_WM_TEMPLATE_SUBCATEGORY" val="8"/>
  <p:tag name="KSO_WM_TEMPLATE_MASTER_TYPE" val="0"/>
  <p:tag name="KSO_WM_TEMPLATE_COLOR_TYPE" val="1"/>
  <p:tag name="KSO_WM_SLIDE_TYPE" val="text"/>
  <p:tag name="KSO_WM_SLIDE_SUBTYPE" val="pureTxt"/>
  <p:tag name="KSO_WM_SLIDE_ITEM_CNT" val="0"/>
  <p:tag name="KSO_WM_SLIDE_INDEX" val="1"/>
  <p:tag name="KSO_WM_SLIDE_SIZE" val="960*495"/>
  <p:tag name="KSO_WM_SLIDE_POSITION" val="0*-1"/>
  <p:tag name="KSO_WM_TAG_VERSION" val="1.0"/>
  <p:tag name="KSO_WM_BEAUTIFY_FLAG" val="#wm#"/>
  <p:tag name="KSO_WM_TEMPLATE_CATEGORY" val="diagram"/>
  <p:tag name="KSO_WM_TEMPLATE_INDEX" val="20198654"/>
  <p:tag name="KSO_WM_SLIDE_LAYOUT" val="a_f_y"/>
  <p:tag name="KSO_WM_SLIDE_LAYOUT_CNT" val="1_1_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diagram20198654_1*y*1"/>
  <p:tag name="KSO_WM_TEMPLATE_CATEGORY" val="diagram"/>
  <p:tag name="KSO_WM_TEMPLATE_INDEX" val="2019865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VALUE" val="186"/>
  <p:tag name="KSO_WM_UNIT_HIGHLIGHT" val="0"/>
  <p:tag name="KSO_WM_UNIT_COMPATIBLE" val="0"/>
  <p:tag name="KSO_WM_UNIT_DIAGRAM_ISNUMVISUAL" val="0"/>
  <p:tag name="KSO_WM_UNIT_DIAGRAM_ISREFERUNIT" val="0"/>
  <p:tag name="KSO_WM_UNIT_TYPE" val="f"/>
  <p:tag name="KSO_WM_UNIT_INDEX" val="1"/>
  <p:tag name="KSO_WM_UNIT_ID" val="diagram20198654_1*f*1"/>
  <p:tag name="KSO_WM_TEMPLATE_CATEGORY" val="diagram"/>
  <p:tag name="KSO_WM_TEMPLATE_INDEX" val="20198654"/>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ADJUSTLAYOUT_ID" val="7"/>
  <p:tag name="KSO_WM_UNIT_HIGHLIGHT" val="0"/>
  <p:tag name="KSO_WM_UNIT_COMPATIBLE" val="0"/>
  <p:tag name="KSO_WM_UNIT_DIAGRAM_ISNUMVISUAL" val="0"/>
  <p:tag name="KSO_WM_UNIT_DIAGRAM_ISREFERUNIT" val="0"/>
  <p:tag name="KSO_WM_UNIT_TYPE" val="i"/>
  <p:tag name="KSO_WM_UNIT_INDEX" val="1"/>
  <p:tag name="KSO_WM_UNIT_ID" val="diagram20198654_1*i*1"/>
  <p:tag name="KSO_WM_TEMPLATE_CATEGORY" val="diagram"/>
  <p:tag name="KSO_WM_TEMPLATE_INDEX" val="2019865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TEXT_PART_ID_V2" val="b-3-1"/>
  <p:tag name="KSO_WM_UNIT_ADJUSTLAYOUT_ID" val="4"/>
  <p:tag name="KSO_WM_UNIT_ISCONTENTSTITLE" val="0"/>
  <p:tag name="KSO_WM_UNIT_NOCLEAR" val="0"/>
  <p:tag name="KSO_WM_UNIT_VALUE" val="44"/>
  <p:tag name="KSO_WM_UNIT_HIGHLIGHT" val="0"/>
  <p:tag name="KSO_WM_UNIT_COMPATIBLE" val="0"/>
  <p:tag name="KSO_WM_UNIT_DIAGRAM_ISNUMVISUAL" val="0"/>
  <p:tag name="KSO_WM_UNIT_DIAGRAM_ISREFERUNIT" val="0"/>
  <p:tag name="KSO_WM_UNIT_TYPE" val="a"/>
  <p:tag name="KSO_WM_UNIT_INDEX" val="1"/>
  <p:tag name="KSO_WM_UNIT_ID" val="diagram20198654_1*a*1"/>
  <p:tag name="KSO_WM_TEMPLATE_CATEGORY" val="diagram"/>
  <p:tag name="KSO_WM_TEMPLATE_INDEX" val="20198654"/>
  <p:tag name="KSO_WM_UNIT_LAYERLEVEL" val="1"/>
  <p:tag name="KSO_WM_TAG_VERSION" val="1.0"/>
  <p:tag name="KSO_WM_BEAUTIFY_FLAG" val="#wm#"/>
  <p:tag name="KSO_WM_UNIT_PRESET_TEXT" val="单击此处添加标题"/>
  <p:tag name="KSO_WM_UNIT_ISNUMDGMTITLE" val="0"/>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heme/theme1.xml><?xml version="1.0" encoding="utf-8"?>
<a:theme xmlns:a="http://schemas.openxmlformats.org/drawingml/2006/main" name="1_自定义设计方案">
  <a:themeElements>
    <a:clrScheme name="自定义 120">
      <a:dk1>
        <a:sysClr val="windowText" lastClr="000000"/>
      </a:dk1>
      <a:lt1>
        <a:sysClr val="window" lastClr="FFFFFF"/>
      </a:lt1>
      <a:dk2>
        <a:srgbClr val="44546A"/>
      </a:dk2>
      <a:lt2>
        <a:srgbClr val="E7E6E6"/>
      </a:lt2>
      <a:accent1>
        <a:srgbClr val="FFBD00"/>
      </a:accent1>
      <a:accent2>
        <a:srgbClr val="18191C"/>
      </a:accent2>
      <a:accent3>
        <a:srgbClr val="FFBD00"/>
      </a:accent3>
      <a:accent4>
        <a:srgbClr val="18191C"/>
      </a:accent4>
      <a:accent5>
        <a:srgbClr val="FFBD00"/>
      </a:accent5>
      <a:accent6>
        <a:srgbClr val="18191C"/>
      </a:accent6>
      <a:hlink>
        <a:srgbClr val="FFBD00"/>
      </a:hlink>
      <a:folHlink>
        <a:srgbClr val="18191C"/>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defTabSz="1218565">
          <a:lnSpc>
            <a:spcPct val="125000"/>
          </a:lnSpc>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1700</Words>
  <Application>Microsoft Office PowerPoint</Application>
  <PresentationFormat>自定义</PresentationFormat>
  <Paragraphs>184</Paragraphs>
  <Slides>33</Slides>
  <Notes>30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思源黑体 Light</vt:lpstr>
      <vt:lpstr>思源黑体 Normal</vt:lpstr>
      <vt:lpstr>微软雅黑</vt:lpstr>
      <vt:lpstr>Arial</vt:lpstr>
      <vt:lpstr>Arial Black</vt:lpstr>
      <vt:lpstr>Calibri</vt:lpstr>
      <vt:lpstr>Impact</vt:lpstr>
      <vt:lpstr>Times New Roman</vt:lpstr>
      <vt:lpstr>Wingdings</vt:lpstr>
      <vt:lpstr>1_自定义设计方案</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青春榜样个人介绍简历通用PPT模板.pptx</dc:title>
  <dc:creator/>
  <cp:lastModifiedBy/>
  <cp:revision>16</cp:revision>
  <dcterms:created xsi:type="dcterms:W3CDTF">2016-09-18T06:51:00Z</dcterms:created>
  <dcterms:modified xsi:type="dcterms:W3CDTF">2023-03-07T02:49:46Z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