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5.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2"/>
  </p:sldMasterIdLst>
  <p:notesMasterIdLst>
    <p:notesMasterId r:id="rId31"/>
  </p:notesMasterIdLst>
  <p:sldIdLst>
    <p:sldId id="2860" r:id="rId3"/>
    <p:sldId id="3149" r:id="rId4"/>
    <p:sldId id="2775" r:id="rId5"/>
    <p:sldId id="3142" r:id="rId6"/>
    <p:sldId id="3110" r:id="rId7"/>
    <p:sldId id="3109" r:id="rId8"/>
    <p:sldId id="3116" r:id="rId9"/>
    <p:sldId id="2864" r:id="rId10"/>
    <p:sldId id="3118" r:id="rId11"/>
    <p:sldId id="3088" r:id="rId12"/>
    <p:sldId id="3122" r:id="rId13"/>
    <p:sldId id="3124" r:id="rId14"/>
    <p:sldId id="3125" r:id="rId15"/>
    <p:sldId id="2876" r:id="rId16"/>
    <p:sldId id="3127" r:id="rId17"/>
    <p:sldId id="2878" r:id="rId18"/>
    <p:sldId id="3026" r:id="rId19"/>
    <p:sldId id="3128" r:id="rId20"/>
    <p:sldId id="3090" r:id="rId21"/>
    <p:sldId id="3071" r:id="rId22"/>
    <p:sldId id="3094" r:id="rId23"/>
    <p:sldId id="3141" r:id="rId24"/>
    <p:sldId id="3144" r:id="rId25"/>
    <p:sldId id="3147" r:id="rId26"/>
    <p:sldId id="3145" r:id="rId27"/>
    <p:sldId id="3148" r:id="rId28"/>
    <p:sldId id="2804" r:id="rId29"/>
    <p:sldId id="2847" r:id="rId30"/>
  </p:sldIdLst>
  <p:sldSz cx="12858750" cy="7232650"/>
  <p:notesSz cx="6858000" cy="9144000"/>
  <p:custDataLst>
    <p:tags r:id="rId3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
          <p15:clr>
            <a:srgbClr val="A4A3A4"/>
          </p15:clr>
        </p15:guide>
        <p15:guide id="2" pos="4252">
          <p15:clr>
            <a:srgbClr val="A4A3A4"/>
          </p15:clr>
        </p15:guide>
        <p15:guide id="3" pos="679">
          <p15:clr>
            <a:srgbClr val="A4A3A4"/>
          </p15:clr>
        </p15:guide>
        <p15:guide id="4" orient="horz" pos="4169">
          <p15:clr>
            <a:srgbClr val="A4A3A4"/>
          </p15:clr>
        </p15:guide>
        <p15:guide id="5" pos="777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C2E"/>
    <a:srgbClr val="FFBD00"/>
    <a:srgbClr val="FB2E05"/>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83" d="100"/>
          <a:sy n="83" d="100"/>
        </p:scale>
        <p:origin x="557" y="72"/>
      </p:cViewPr>
      <p:guideLst>
        <p:guide orient="horz" pos="212"/>
        <p:guide pos="4252"/>
        <p:guide pos="679"/>
        <p:guide orient="horz" pos="4169"/>
        <p:guide pos="777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2021-05-23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2021-05-23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custDataLst>
              <p:tags r:id="rId1"/>
            </p:custDataLst>
          </p:nvPr>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custDataLst>
              <p:tags r:id="rId2"/>
            </p:custDataLst>
          </p:nvPr>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custDataLst>
              <p:tags r:id="rId3"/>
            </p:custDataLst>
          </p:nvPr>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2021-05-23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heme" Target="../theme/theme2.xml"/><Relationship Id="rId7" Type="http://schemas.openxmlformats.org/officeDocument/2006/relationships/tags" Target="../tags/tag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5"/>
            </p:custDataLst>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6"/>
            </p:custDataLst>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custDataLst>
              <p:tags r:id="rId7"/>
            </p:custDataLst>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8"/>
            </p:custDataLst>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64.xml"/><Relationship Id="rId7"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vmlDrawing" Target="../drawings/vmlDrawing1.vml"/><Relationship Id="rId6" Type="http://schemas.openxmlformats.org/officeDocument/2006/relationships/tags" Target="../tags/tag67.xml"/><Relationship Id="rId5" Type="http://schemas.openxmlformats.org/officeDocument/2006/relationships/tags" Target="../tags/tag66.xml"/><Relationship Id="rId10" Type="http://schemas.openxmlformats.org/officeDocument/2006/relationships/image" Target="../media/image10.wmf"/><Relationship Id="rId4" Type="http://schemas.openxmlformats.org/officeDocument/2006/relationships/tags" Target="../tags/tag65.xml"/><Relationship Id="rId9"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4.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11.pn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notesSlide" Target="../notesSlides/notesSlide1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slideLayout" Target="../slideLayouts/slideLayout4.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s>
</file>

<file path=ppt/slides/_rels/slide13.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12.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3.xml"/><Relationship Id="rId5" Type="http://schemas.openxmlformats.org/officeDocument/2006/relationships/tags" Target="../tags/tag94.xml"/><Relationship Id="rId10" Type="http://schemas.openxmlformats.org/officeDocument/2006/relationships/slideLayout" Target="../slideLayouts/slideLayout4.xml"/><Relationship Id="rId4" Type="http://schemas.openxmlformats.org/officeDocument/2006/relationships/tags" Target="../tags/tag93.xml"/><Relationship Id="rId9" Type="http://schemas.openxmlformats.org/officeDocument/2006/relationships/tags" Target="../tags/tag9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Layout" Target="../slideLayouts/slideLayout4.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tags" Target="../tags/tag112.xml"/><Relationship Id="rId7" Type="http://schemas.openxmlformats.org/officeDocument/2006/relationships/oleObject" Target="../embeddings/oleObject2.bin"/><Relationship Id="rId2" Type="http://schemas.openxmlformats.org/officeDocument/2006/relationships/tags" Target="../tags/tag111.xml"/><Relationship Id="rId1" Type="http://schemas.openxmlformats.org/officeDocument/2006/relationships/vmlDrawing" Target="../drawings/vmlDrawing2.v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3.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6.bin"/><Relationship Id="rId18" Type="http://schemas.openxmlformats.org/officeDocument/2006/relationships/image" Target="../media/image21.wmf"/><Relationship Id="rId3" Type="http://schemas.openxmlformats.org/officeDocument/2006/relationships/tags" Target="../tags/tag115.xml"/><Relationship Id="rId7" Type="http://schemas.openxmlformats.org/officeDocument/2006/relationships/oleObject" Target="../embeddings/oleObject3.bin"/><Relationship Id="rId12" Type="http://schemas.openxmlformats.org/officeDocument/2006/relationships/image" Target="../media/image18.wmf"/><Relationship Id="rId17" Type="http://schemas.openxmlformats.org/officeDocument/2006/relationships/oleObject" Target="../embeddings/oleObject8.bin"/><Relationship Id="rId2" Type="http://schemas.openxmlformats.org/officeDocument/2006/relationships/tags" Target="../tags/tag114.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notesSlide" Target="../notesSlides/notesSlide18.xml"/><Relationship Id="rId11" Type="http://schemas.openxmlformats.org/officeDocument/2006/relationships/oleObject" Target="../embeddings/oleObject5.bin"/><Relationship Id="rId5" Type="http://schemas.openxmlformats.org/officeDocument/2006/relationships/slideLayout" Target="../slideLayouts/slideLayout2.xml"/><Relationship Id="rId15" Type="http://schemas.openxmlformats.org/officeDocument/2006/relationships/oleObject" Target="../embeddings/oleObject7.bin"/><Relationship Id="rId10" Type="http://schemas.openxmlformats.org/officeDocument/2006/relationships/image" Target="../media/image17.wmf"/><Relationship Id="rId19" Type="http://schemas.openxmlformats.org/officeDocument/2006/relationships/oleObject" Target="../embeddings/oleObject9.bin"/><Relationship Id="rId4" Type="http://schemas.openxmlformats.org/officeDocument/2006/relationships/tags" Target="../tags/tag116.xml"/><Relationship Id="rId9" Type="http://schemas.openxmlformats.org/officeDocument/2006/relationships/oleObject" Target="../embeddings/oleObject4.bin"/><Relationship Id="rId14" Type="http://schemas.openxmlformats.org/officeDocument/2006/relationships/image" Target="../media/image19.wmf"/></Relationships>
</file>

<file path=ppt/slides/_rels/slide19.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7.wmf"/><Relationship Id="rId18" Type="http://schemas.openxmlformats.org/officeDocument/2006/relationships/oleObject" Target="../embeddings/oleObject17.bin"/><Relationship Id="rId3" Type="http://schemas.openxmlformats.org/officeDocument/2006/relationships/notesSlide" Target="../notesSlides/notesSlide20.xml"/><Relationship Id="rId21" Type="http://schemas.openxmlformats.org/officeDocument/2006/relationships/image" Target="../media/image31.wmf"/><Relationship Id="rId7" Type="http://schemas.openxmlformats.org/officeDocument/2006/relationships/image" Target="../media/image24.wmf"/><Relationship Id="rId12" Type="http://schemas.openxmlformats.org/officeDocument/2006/relationships/oleObject" Target="../embeddings/oleObject14.bin"/><Relationship Id="rId17"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13.bin"/><Relationship Id="rId19" Type="http://schemas.openxmlformats.org/officeDocument/2006/relationships/image" Target="../media/image30.wmf"/><Relationship Id="rId4" Type="http://schemas.openxmlformats.org/officeDocument/2006/relationships/oleObject" Target="../embeddings/oleObject10.bin"/><Relationship Id="rId9" Type="http://schemas.openxmlformats.org/officeDocument/2006/relationships/image" Target="../media/image25.wmf"/><Relationship Id="rId1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6" Type="http://schemas.openxmlformats.org/officeDocument/2006/relationships/image" Target="../media/image32.png"/><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notesSlide" Target="../notesSlides/notesSlide22.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media/image34.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33.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notesSlide" Target="../notesSlides/notesSlide23.xml"/><Relationship Id="rId5" Type="http://schemas.openxmlformats.org/officeDocument/2006/relationships/tags" Target="../tags/tag137.xml"/><Relationship Id="rId10" Type="http://schemas.openxmlformats.org/officeDocument/2006/relationships/slideLayout" Target="../slideLayouts/slideLayout2.xml"/><Relationship Id="rId4" Type="http://schemas.openxmlformats.org/officeDocument/2006/relationships/tags" Target="../tags/tag136.xml"/><Relationship Id="rId9" Type="http://schemas.openxmlformats.org/officeDocument/2006/relationships/tags" Target="../tags/tag14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35.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notesSlide" Target="../notesSlides/notesSlide2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slideLayout" Target="../slideLayouts/slideLayout4.xml"/><Relationship Id="rId5" Type="http://schemas.openxmlformats.org/officeDocument/2006/relationships/tags" Target="../tags/tag148.xml"/><Relationship Id="rId4" Type="http://schemas.openxmlformats.org/officeDocument/2006/relationships/tags" Target="../tags/tag1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1.svg"/><Relationship Id="rId2" Type="http://schemas.openxmlformats.org/officeDocument/2006/relationships/tags" Target="../tags/tag14.xml"/><Relationship Id="rId16" Type="http://schemas.openxmlformats.org/officeDocument/2006/relationships/image" Target="../media/image2.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notesSlide" Target="../notesSlides/notesSlide4.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slideLayout" Target="../slideLayouts/slideLayout4.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slideLayout" Target="../slideLayouts/slideLayout4.xml"/><Relationship Id="rId3" Type="http://schemas.openxmlformats.org/officeDocument/2006/relationships/tags" Target="../tags/tag43.xml"/><Relationship Id="rId21" Type="http://schemas.openxmlformats.org/officeDocument/2006/relationships/image" Target="../media/image5.png"/><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image" Target="../media/image4.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8.png"/><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image" Target="../media/image7.png"/><Relationship Id="rId10" Type="http://schemas.openxmlformats.org/officeDocument/2006/relationships/tags" Target="../tags/tag50.xml"/><Relationship Id="rId19" Type="http://schemas.openxmlformats.org/officeDocument/2006/relationships/notesSlide" Target="../notesSlides/notesSlide7.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60.xml"/><Relationship Id="rId7" Type="http://schemas.openxmlformats.org/officeDocument/2006/relationships/notesSlide" Target="../notesSlides/notesSlide9.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4.xml"/><Relationship Id="rId5" Type="http://schemas.openxmlformats.org/officeDocument/2006/relationships/tags" Target="../tags/tag62.xml"/><Relationship Id="rId4"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第二章</a:t>
            </a:r>
          </a:p>
        </p:txBody>
      </p:sp>
      <p:sp>
        <p:nvSpPr>
          <p:cNvPr id="8" name="文本框 7"/>
          <p:cNvSpPr txBox="1"/>
          <p:nvPr/>
        </p:nvSpPr>
        <p:spPr>
          <a:xfrm>
            <a:off x="3311607" y="2608523"/>
            <a:ext cx="661653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数字图像基础  </a:t>
            </a:r>
          </a:p>
        </p:txBody>
      </p:sp>
      <p:sp>
        <p:nvSpPr>
          <p:cNvPr id="11" name="文本框 10"/>
          <p:cNvSpPr txBox="1"/>
          <p:nvPr/>
        </p:nvSpPr>
        <p:spPr>
          <a:xfrm>
            <a:off x="5292242" y="3903546"/>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5"/>
          <p:cNvPicPr/>
          <p:nvPr/>
        </p:nvPicPr>
        <p:blipFill>
          <a:blip r:embed="rId3"/>
          <a:srcRect r="75675"/>
          <a:stretch>
            <a:fillRect/>
          </a:stretch>
        </p:blipFill>
        <p:spPr>
          <a:xfrm rot="660000">
            <a:off x="1249045" y="3751580"/>
            <a:ext cx="1954530" cy="1315085"/>
          </a:xfrm>
          <a:prstGeom prst="rect">
            <a:avLst/>
          </a:prstGeom>
          <a:noFill/>
          <a:ln>
            <a:noFill/>
          </a:ln>
          <a:effectLst>
            <a:softEdge rad="419100"/>
          </a:effectLst>
        </p:spPr>
      </p:pic>
      <p:pic>
        <p:nvPicPr>
          <p:cNvPr id="7" name="图片 25"/>
          <p:cNvPicPr/>
          <p:nvPr/>
        </p:nvPicPr>
        <p:blipFill>
          <a:blip r:embed="rId3"/>
          <a:srcRect l="24618" r="51382"/>
          <a:stretch>
            <a:fillRect/>
          </a:stretch>
        </p:blipFill>
        <p:spPr>
          <a:xfrm rot="20880000">
            <a:off x="3138805" y="4877435"/>
            <a:ext cx="1936115" cy="1116965"/>
          </a:xfrm>
          <a:prstGeom prst="rect">
            <a:avLst/>
          </a:prstGeom>
          <a:noFill/>
          <a:ln>
            <a:noFill/>
          </a:ln>
          <a:effectLst>
            <a:softEdge rad="419100"/>
          </a:effectLst>
        </p:spPr>
      </p:pic>
      <p:pic>
        <p:nvPicPr>
          <p:cNvPr id="12" name="图片 25"/>
          <p:cNvPicPr/>
          <p:nvPr/>
        </p:nvPicPr>
        <p:blipFill>
          <a:blip r:embed="rId3"/>
          <a:srcRect l="48422" r="26313"/>
          <a:stretch>
            <a:fillRect/>
          </a:stretch>
        </p:blipFill>
        <p:spPr>
          <a:xfrm rot="19440000">
            <a:off x="10322560" y="4098925"/>
            <a:ext cx="1575435" cy="1138555"/>
          </a:xfrm>
          <a:prstGeom prst="rect">
            <a:avLst/>
          </a:prstGeom>
          <a:noFill/>
          <a:ln>
            <a:noFill/>
          </a:ln>
          <a:effectLst>
            <a:softEdge rad="317500"/>
          </a:effectLst>
        </p:spPr>
      </p:pic>
      <p:pic>
        <p:nvPicPr>
          <p:cNvPr id="14" name="图片 25"/>
          <p:cNvPicPr/>
          <p:nvPr/>
        </p:nvPicPr>
        <p:blipFill>
          <a:blip r:embed="rId3"/>
          <a:srcRect l="74386" r="3084"/>
          <a:stretch>
            <a:fillRect/>
          </a:stretch>
        </p:blipFill>
        <p:spPr>
          <a:xfrm rot="360000">
            <a:off x="8717280" y="5088255"/>
            <a:ext cx="1706245" cy="1008380"/>
          </a:xfrm>
          <a:prstGeom prst="rect">
            <a:avLst/>
          </a:prstGeom>
          <a:noFill/>
          <a:ln>
            <a:noFill/>
          </a:ln>
          <a:effectLst>
            <a:softEdge rad="20320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custDataLst>
                <p:tags r:id="rId3"/>
              </p:custDataLst>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4"/>
              </p:custDataLst>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custDataLst>
                <p:tags r:id="rId5"/>
              </p:custDataLst>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custDataLst>
                <p:tags r:id="rId6"/>
              </p:custDataLst>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6410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pc="300">
                <a:solidFill>
                  <a:schemeClr val="bg1"/>
                </a:solidFill>
                <a:latin typeface="+mn-ea"/>
              </a:rPr>
              <a:t>数字图像的表示</a:t>
            </a:r>
          </a:p>
        </p:txBody>
      </p:sp>
      <p:sp>
        <p:nvSpPr>
          <p:cNvPr id="3" name="矩形 2"/>
          <p:cNvSpPr/>
          <p:nvPr/>
        </p:nvSpPr>
        <p:spPr>
          <a:xfrm>
            <a:off x="1064895" y="1346835"/>
            <a:ext cx="10728325" cy="706755"/>
          </a:xfrm>
          <a:prstGeom prst="rect">
            <a:avLst/>
          </a:prstGeom>
        </p:spPr>
        <p:txBody>
          <a:bodyPr wrap="square">
            <a:spAutoFit/>
          </a:bodyPr>
          <a:lstStyle/>
          <a:p>
            <a:pPr algn="l">
              <a:lnSpc>
                <a:spcPct val="200000"/>
              </a:lnSpc>
              <a:buClrTx/>
              <a:buSzTx/>
              <a:buNone/>
              <a:tabLst>
                <a:tab pos="266700" algn="l"/>
                <a:tab pos="1200150" algn="l"/>
                <a:tab pos="1333500" algn="l"/>
              </a:tabLst>
            </a:pP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一幅的m×n数字图像可用矩阵表示为：</a:t>
            </a:r>
          </a:p>
        </p:txBody>
      </p:sp>
      <p:graphicFrame>
        <p:nvGraphicFramePr>
          <p:cNvPr id="4" name="对象 -2147482605"/>
          <p:cNvGraphicFramePr>
            <a:graphicFrameLocks noChangeAspect="1"/>
          </p:cNvGraphicFramePr>
          <p:nvPr>
            <p:custDataLst>
              <p:tags r:id="rId2"/>
            </p:custDataLst>
          </p:nvPr>
        </p:nvGraphicFramePr>
        <p:xfrm>
          <a:off x="2347595" y="2741930"/>
          <a:ext cx="7399020" cy="2003425"/>
        </p:xfrm>
        <a:graphic>
          <a:graphicData uri="http://schemas.openxmlformats.org/presentationml/2006/ole">
            <mc:AlternateContent xmlns:mc="http://schemas.openxmlformats.org/markup-compatibility/2006">
              <mc:Choice xmlns:v="urn:schemas-microsoft-com:vml" Requires="v">
                <p:oleObj spid="_x0000_s3079" r:id="rId9" imgW="3377565" imgH="914400" progId="Equation.KSEE3">
                  <p:embed/>
                </p:oleObj>
              </mc:Choice>
              <mc:Fallback>
                <p:oleObj r:id="rId9" imgW="3377565" imgH="914400" progId="Equation.KSEE3">
                  <p:embed/>
                  <p:pic>
                    <p:nvPicPr>
                      <p:cNvPr id="0" name="图片 3075"/>
                      <p:cNvPicPr/>
                      <p:nvPr/>
                    </p:nvPicPr>
                    <p:blipFill>
                      <a:blip r:embed="rId10"/>
                      <a:stretch>
                        <a:fillRect/>
                      </a:stretch>
                    </p:blipFill>
                    <p:spPr>
                      <a:xfrm>
                        <a:off x="2347595" y="2741930"/>
                        <a:ext cx="7399020" cy="20034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采样、量化参数与数字化图像间的关系</a:t>
            </a:r>
          </a:p>
        </p:txBody>
      </p:sp>
      <p:sp>
        <p:nvSpPr>
          <p:cNvPr id="13" name="矩形 12"/>
          <p:cNvSpPr/>
          <p:nvPr>
            <p:custDataLst>
              <p:tags r:id="rId5"/>
            </p:custDataLst>
          </p:nvPr>
        </p:nvSpPr>
        <p:spPr>
          <a:xfrm>
            <a:off x="1494062" y="274448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数字化方式可分为均匀采样、量化和非均匀采样、量化。所谓“均匀”，指的是采样、量化为等间隔。图像数字化一般采用均匀采样和均匀量化方式。采用非均匀采样与量化，会使问题复杂化，因此很少采用。</a:t>
            </a:r>
            <a:endParaRPr lang="zh-CN" altLang="en-US" sz="2400" dirty="0">
              <a:solidFill>
                <a:schemeClr val="tx1">
                  <a:lumMod val="75000"/>
                  <a:lumOff val="25000"/>
                </a:schemeClr>
              </a:solidFill>
              <a:latin typeface="Arial" panose="020B0604020202020204" pitchFamily="34" charset="0"/>
              <a:ea typeface="微软雅黑" panose="020B0503020204020204" pitchFamily="34" charset="-122"/>
            </a:endParaRP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1" indent="0" algn="l">
              <a:lnSpc>
                <a:spcPct val="150000"/>
              </a:lnSpc>
              <a:spcBef>
                <a:spcPts val="800"/>
              </a:spcBef>
              <a:spcAft>
                <a:spcPts val="1000"/>
              </a:spcAft>
              <a:buSzPct val="100000"/>
              <a:buNone/>
              <a:tabLst>
                <a:tab pos="266700" algn="l"/>
                <a:tab pos="1200150" algn="l"/>
                <a:tab pos="1333500" algn="l"/>
              </a:tabLst>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custDataLst>
              <p:tags r:id="rId2"/>
            </p:custDataLst>
          </p:nvPr>
        </p:nvSpPr>
        <p:spPr>
          <a:xfrm>
            <a:off x="497205" y="677867"/>
            <a:ext cx="425087" cy="692456"/>
          </a:xfrm>
          <a:custGeom>
            <a:avLst/>
            <a:gdLst>
              <a:gd name="connsiteX0" fmla="*/ 78859 w 425087"/>
              <a:gd name="connsiteY0" fmla="*/ 0 h 692456"/>
              <a:gd name="connsiteX1" fmla="*/ 425087 w 425087"/>
              <a:gd name="connsiteY1" fmla="*/ 346228 h 692456"/>
              <a:gd name="connsiteX2" fmla="*/ 78859 w 425087"/>
              <a:gd name="connsiteY2" fmla="*/ 692456 h 692456"/>
              <a:gd name="connsiteX3" fmla="*/ 0 w 425087"/>
              <a:gd name="connsiteY3" fmla="*/ 676535 h 692456"/>
              <a:gd name="connsiteX4" fmla="*/ 0 w 425087"/>
              <a:gd name="connsiteY4" fmla="*/ 15921 h 692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087" h="692456">
                <a:moveTo>
                  <a:pt x="78859" y="0"/>
                </a:moveTo>
                <a:cubicBezTo>
                  <a:pt x="270075" y="0"/>
                  <a:pt x="425087" y="155012"/>
                  <a:pt x="425087" y="346228"/>
                </a:cubicBezTo>
                <a:cubicBezTo>
                  <a:pt x="425087" y="537444"/>
                  <a:pt x="270075" y="692456"/>
                  <a:pt x="78859" y="692456"/>
                </a:cubicBezTo>
                <a:lnTo>
                  <a:pt x="0" y="676535"/>
                </a:lnTo>
                <a:lnTo>
                  <a:pt x="0" y="15921"/>
                </a:lnTo>
                <a:close/>
              </a:path>
            </a:pathLst>
          </a:cu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600" b="1" dirty="0">
              <a:solidFill>
                <a:schemeClr val="bg1"/>
              </a:solidFill>
              <a:latin typeface="+mn-ea"/>
              <a:sym typeface="+mn-ea"/>
            </a:endParaRPr>
          </a:p>
        </p:txBody>
      </p:sp>
      <p:sp>
        <p:nvSpPr>
          <p:cNvPr id="17" name="椭圆 16"/>
          <p:cNvSpPr/>
          <p:nvPr>
            <p:custDataLst>
              <p:tags r:id="rId3"/>
            </p:custDataLst>
          </p:nvPr>
        </p:nvSpPr>
        <p:spPr>
          <a:xfrm>
            <a:off x="4945541" y="206480"/>
            <a:ext cx="2704778" cy="270477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4" name="椭圆 13"/>
          <p:cNvSpPr/>
          <p:nvPr>
            <p:custDataLst>
              <p:tags r:id="rId4"/>
            </p:custDataLst>
          </p:nvPr>
        </p:nvSpPr>
        <p:spPr>
          <a:xfrm>
            <a:off x="4760622" y="2910794"/>
            <a:ext cx="3762591" cy="3762591"/>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600" b="1" dirty="0">
              <a:solidFill>
                <a:schemeClr val="bg1"/>
              </a:solidFill>
              <a:latin typeface="+mn-ea"/>
              <a:sym typeface="+mn-ea"/>
            </a:endParaRPr>
          </a:p>
        </p:txBody>
      </p:sp>
      <p:sp>
        <p:nvSpPr>
          <p:cNvPr id="7" name="矩形 6"/>
          <p:cNvSpPr/>
          <p:nvPr>
            <p:custDataLst>
              <p:tags r:id="rId5"/>
            </p:custDataLst>
          </p:nvPr>
        </p:nvSpPr>
        <p:spPr>
          <a:xfrm>
            <a:off x="333375" y="894715"/>
            <a:ext cx="12192000" cy="5367020"/>
          </a:xfrm>
          <a:prstGeom prst="rect">
            <a:avLst/>
          </a:prstGeom>
          <a:solidFill>
            <a:schemeClr val="bg1"/>
          </a:solidFill>
          <a:ln>
            <a:noFill/>
          </a:ln>
          <a:effectLst>
            <a:outerShdw blurRad="1651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文本框 4"/>
          <p:cNvSpPr txBox="1"/>
          <p:nvPr>
            <p:custDataLst>
              <p:tags r:id="rId6"/>
            </p:custDataLst>
          </p:nvPr>
        </p:nvSpPr>
        <p:spPr>
          <a:xfrm>
            <a:off x="922020" y="1370330"/>
            <a:ext cx="5518150" cy="433070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50000"/>
              </a:lnSpc>
              <a:spcBef>
                <a:spcPts val="0"/>
              </a:spcBef>
              <a:spcAft>
                <a:spcPts val="1000"/>
              </a:spcAft>
              <a:buSzPct val="100000"/>
              <a:buNone/>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一般来说，采样间隔越大，所得图像像素数越少，图像空间分辨率低，质量差。采样间隔越小，所得图像像素数越多，图像空间分辨率高，质量好，但数据量大。</a:t>
            </a:r>
          </a:p>
          <a:p>
            <a:pPr marL="0" lvl="0" indent="0" algn="l">
              <a:lnSpc>
                <a:spcPct val="150000"/>
              </a:lnSpc>
              <a:spcBef>
                <a:spcPts val="0"/>
              </a:spcBef>
              <a:spcAft>
                <a:spcPts val="1000"/>
              </a:spcAft>
              <a:buSzPct val="100000"/>
              <a:buNone/>
            </a:pP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       如右图所示，图（</a:t>
            </a: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a</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）至（f）是采样间距递增获得的图像，像素数从256×256递减至8×8。</a:t>
            </a:r>
          </a:p>
        </p:txBody>
      </p:sp>
      <p:sp>
        <p:nvSpPr>
          <p:cNvPr id="24" name="任意多边形: 形状 23"/>
          <p:cNvSpPr/>
          <p:nvPr>
            <p:custDataLst>
              <p:tags r:id="rId7"/>
            </p:custDataLst>
          </p:nvPr>
        </p:nvSpPr>
        <p:spPr>
          <a:xfrm>
            <a:off x="333375" y="6120372"/>
            <a:ext cx="1151045" cy="924953"/>
          </a:xfrm>
          <a:custGeom>
            <a:avLst/>
            <a:gdLst>
              <a:gd name="connsiteX0" fmla="*/ 446681 w 1151045"/>
              <a:gd name="connsiteY0" fmla="*/ 0 h 924953"/>
              <a:gd name="connsiteX1" fmla="*/ 1151045 w 1151045"/>
              <a:gd name="connsiteY1" fmla="*/ 704364 h 924953"/>
              <a:gd name="connsiteX2" fmla="*/ 1136735 w 1151045"/>
              <a:gd name="connsiteY2" fmla="*/ 846318 h 924953"/>
              <a:gd name="connsiteX3" fmla="*/ 1112325 w 1151045"/>
              <a:gd name="connsiteY3" fmla="*/ 924953 h 924953"/>
              <a:gd name="connsiteX4" fmla="*/ 0 w 1151045"/>
              <a:gd name="connsiteY4" fmla="*/ 924953 h 924953"/>
              <a:gd name="connsiteX5" fmla="*/ 0 w 1151045"/>
              <a:gd name="connsiteY5" fmla="*/ 163912 h 924953"/>
              <a:gd name="connsiteX6" fmla="*/ 52865 w 1151045"/>
              <a:gd name="connsiteY6" fmla="*/ 120295 h 924953"/>
              <a:gd name="connsiteX7" fmla="*/ 446681 w 1151045"/>
              <a:gd name="connsiteY7" fmla="*/ 0 h 92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045" h="924953">
                <a:moveTo>
                  <a:pt x="446681" y="0"/>
                </a:moveTo>
                <a:cubicBezTo>
                  <a:pt x="835690" y="0"/>
                  <a:pt x="1151045" y="315355"/>
                  <a:pt x="1151045" y="704364"/>
                </a:cubicBezTo>
                <a:cubicBezTo>
                  <a:pt x="1151045" y="752990"/>
                  <a:pt x="1146118" y="800466"/>
                  <a:pt x="1136735" y="846318"/>
                </a:cubicBezTo>
                <a:lnTo>
                  <a:pt x="1112325" y="924953"/>
                </a:lnTo>
                <a:lnTo>
                  <a:pt x="0" y="924953"/>
                </a:lnTo>
                <a:lnTo>
                  <a:pt x="0" y="163912"/>
                </a:lnTo>
                <a:lnTo>
                  <a:pt x="52865" y="120295"/>
                </a:lnTo>
                <a:cubicBezTo>
                  <a:pt x="165282" y="44347"/>
                  <a:pt x="300803" y="0"/>
                  <a:pt x="446681" y="0"/>
                </a:cubicBezTo>
                <a:close/>
              </a:path>
            </a:pathLst>
          </a:cu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600" b="1" dirty="0">
              <a:solidFill>
                <a:schemeClr val="bg1"/>
              </a:solidFill>
              <a:latin typeface="+mn-ea"/>
              <a:sym typeface="+mn-ea"/>
            </a:endParaRPr>
          </a:p>
        </p:txBody>
      </p:sp>
      <p:sp>
        <p:nvSpPr>
          <p:cNvPr id="25" name="椭圆 24"/>
          <p:cNvSpPr/>
          <p:nvPr>
            <p:custDataLst>
              <p:tags r:id="rId8"/>
            </p:custDataLst>
          </p:nvPr>
        </p:nvSpPr>
        <p:spPr>
          <a:xfrm>
            <a:off x="4760622" y="6120372"/>
            <a:ext cx="258357" cy="258357"/>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26" name="椭圆 25"/>
          <p:cNvSpPr/>
          <p:nvPr>
            <p:custDataLst>
              <p:tags r:id="rId9"/>
            </p:custDataLst>
          </p:nvPr>
        </p:nvSpPr>
        <p:spPr>
          <a:xfrm>
            <a:off x="922047" y="894402"/>
            <a:ext cx="258357" cy="258357"/>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pic>
        <p:nvPicPr>
          <p:cNvPr id="16" name="图片 15"/>
          <p:cNvPicPr/>
          <p:nvPr>
            <p:custDataLst>
              <p:tags r:id="rId10"/>
            </p:custDataLst>
          </p:nvPr>
        </p:nvPicPr>
        <p:blipFill rotWithShape="1">
          <a:blip r:embed="rId13"/>
          <a:srcRect t="565" b="565"/>
          <a:stretch>
            <a:fillRect/>
          </a:stretch>
        </p:blipFill>
        <p:spPr>
          <a:xfrm>
            <a:off x="6708775" y="1554025"/>
            <a:ext cx="5499465" cy="4124596"/>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custDataLst>
              <p:tags r:id="rId2"/>
            </p:custDataLst>
          </p:nvPr>
        </p:nvSpPr>
        <p:spPr>
          <a:xfrm>
            <a:off x="497205" y="677867"/>
            <a:ext cx="425087" cy="692456"/>
          </a:xfrm>
          <a:custGeom>
            <a:avLst/>
            <a:gdLst>
              <a:gd name="connsiteX0" fmla="*/ 78859 w 425087"/>
              <a:gd name="connsiteY0" fmla="*/ 0 h 692456"/>
              <a:gd name="connsiteX1" fmla="*/ 425087 w 425087"/>
              <a:gd name="connsiteY1" fmla="*/ 346228 h 692456"/>
              <a:gd name="connsiteX2" fmla="*/ 78859 w 425087"/>
              <a:gd name="connsiteY2" fmla="*/ 692456 h 692456"/>
              <a:gd name="connsiteX3" fmla="*/ 0 w 425087"/>
              <a:gd name="connsiteY3" fmla="*/ 676535 h 692456"/>
              <a:gd name="connsiteX4" fmla="*/ 0 w 425087"/>
              <a:gd name="connsiteY4" fmla="*/ 15921 h 692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087" h="692456">
                <a:moveTo>
                  <a:pt x="78859" y="0"/>
                </a:moveTo>
                <a:cubicBezTo>
                  <a:pt x="270075" y="0"/>
                  <a:pt x="425087" y="155012"/>
                  <a:pt x="425087" y="346228"/>
                </a:cubicBezTo>
                <a:cubicBezTo>
                  <a:pt x="425087" y="537444"/>
                  <a:pt x="270075" y="692456"/>
                  <a:pt x="78859" y="692456"/>
                </a:cubicBezTo>
                <a:lnTo>
                  <a:pt x="0" y="676535"/>
                </a:lnTo>
                <a:lnTo>
                  <a:pt x="0" y="15921"/>
                </a:lnTo>
                <a:close/>
              </a:path>
            </a:pathLst>
          </a:cu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600" b="1" dirty="0">
              <a:solidFill>
                <a:schemeClr val="bg1"/>
              </a:solidFill>
              <a:latin typeface="+mn-ea"/>
              <a:sym typeface="+mn-ea"/>
            </a:endParaRPr>
          </a:p>
        </p:txBody>
      </p:sp>
      <p:sp>
        <p:nvSpPr>
          <p:cNvPr id="17" name="椭圆 16"/>
          <p:cNvSpPr/>
          <p:nvPr>
            <p:custDataLst>
              <p:tags r:id="rId3"/>
            </p:custDataLst>
          </p:nvPr>
        </p:nvSpPr>
        <p:spPr>
          <a:xfrm>
            <a:off x="4945541" y="206480"/>
            <a:ext cx="2704778" cy="270477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4" name="椭圆 13"/>
          <p:cNvSpPr/>
          <p:nvPr>
            <p:custDataLst>
              <p:tags r:id="rId4"/>
            </p:custDataLst>
          </p:nvPr>
        </p:nvSpPr>
        <p:spPr>
          <a:xfrm>
            <a:off x="4760622" y="2910794"/>
            <a:ext cx="3762591" cy="3762591"/>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600" b="1" dirty="0">
              <a:solidFill>
                <a:schemeClr val="bg1"/>
              </a:solidFill>
              <a:latin typeface="+mn-ea"/>
              <a:sym typeface="+mn-ea"/>
            </a:endParaRPr>
          </a:p>
        </p:txBody>
      </p:sp>
      <p:sp>
        <p:nvSpPr>
          <p:cNvPr id="7" name="矩形 6"/>
          <p:cNvSpPr/>
          <p:nvPr>
            <p:custDataLst>
              <p:tags r:id="rId5"/>
            </p:custDataLst>
          </p:nvPr>
        </p:nvSpPr>
        <p:spPr>
          <a:xfrm>
            <a:off x="333375" y="894715"/>
            <a:ext cx="12192000" cy="5367020"/>
          </a:xfrm>
          <a:prstGeom prst="rect">
            <a:avLst/>
          </a:prstGeom>
          <a:solidFill>
            <a:schemeClr val="bg1"/>
          </a:solidFill>
          <a:ln>
            <a:noFill/>
          </a:ln>
          <a:effectLst>
            <a:outerShdw blurRad="1651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5" name="文本框 4"/>
          <p:cNvSpPr txBox="1"/>
          <p:nvPr>
            <p:custDataLst>
              <p:tags r:id="rId6"/>
            </p:custDataLst>
          </p:nvPr>
        </p:nvSpPr>
        <p:spPr>
          <a:xfrm>
            <a:off x="922020" y="1264285"/>
            <a:ext cx="5518150" cy="433070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lvl="0" indent="0" algn="l">
              <a:lnSpc>
                <a:spcPct val="150000"/>
              </a:lnSpc>
              <a:spcBef>
                <a:spcPts val="0"/>
              </a:spcBef>
              <a:spcAft>
                <a:spcPts val="1000"/>
              </a:spcAft>
              <a:buSzPct val="100000"/>
              <a:buNone/>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量化等级越多，所得图像层次越丰富，灰度分辨率越高，质量越好，但数据量大；量化等级越少，图像层次欠丰富，灰度分辨率低，质量变差，会出现假轮廓现象，但数据量小。</a:t>
            </a:r>
          </a:p>
          <a:p>
            <a:pPr marL="0" lvl="0" indent="0" algn="l">
              <a:lnSpc>
                <a:spcPct val="150000"/>
              </a:lnSpc>
              <a:spcBef>
                <a:spcPts val="0"/>
              </a:spcBef>
              <a:spcAft>
                <a:spcPts val="1000"/>
              </a:spcAft>
              <a:buSzPct val="100000"/>
              <a:buNone/>
            </a:pP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      如右图所示，图2.7（</a:t>
            </a: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a</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）至（</a:t>
            </a: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f</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）是在采样间距相同时灰度级数从256逐次减少为64、16、8、4、2所得到的图像。</a:t>
            </a:r>
          </a:p>
        </p:txBody>
      </p:sp>
      <p:sp>
        <p:nvSpPr>
          <p:cNvPr id="24" name="任意多边形: 形状 23"/>
          <p:cNvSpPr/>
          <p:nvPr>
            <p:custDataLst>
              <p:tags r:id="rId7"/>
            </p:custDataLst>
          </p:nvPr>
        </p:nvSpPr>
        <p:spPr>
          <a:xfrm>
            <a:off x="333375" y="6120372"/>
            <a:ext cx="1151045" cy="924953"/>
          </a:xfrm>
          <a:custGeom>
            <a:avLst/>
            <a:gdLst>
              <a:gd name="connsiteX0" fmla="*/ 446681 w 1151045"/>
              <a:gd name="connsiteY0" fmla="*/ 0 h 924953"/>
              <a:gd name="connsiteX1" fmla="*/ 1151045 w 1151045"/>
              <a:gd name="connsiteY1" fmla="*/ 704364 h 924953"/>
              <a:gd name="connsiteX2" fmla="*/ 1136735 w 1151045"/>
              <a:gd name="connsiteY2" fmla="*/ 846318 h 924953"/>
              <a:gd name="connsiteX3" fmla="*/ 1112325 w 1151045"/>
              <a:gd name="connsiteY3" fmla="*/ 924953 h 924953"/>
              <a:gd name="connsiteX4" fmla="*/ 0 w 1151045"/>
              <a:gd name="connsiteY4" fmla="*/ 924953 h 924953"/>
              <a:gd name="connsiteX5" fmla="*/ 0 w 1151045"/>
              <a:gd name="connsiteY5" fmla="*/ 163912 h 924953"/>
              <a:gd name="connsiteX6" fmla="*/ 52865 w 1151045"/>
              <a:gd name="connsiteY6" fmla="*/ 120295 h 924953"/>
              <a:gd name="connsiteX7" fmla="*/ 446681 w 1151045"/>
              <a:gd name="connsiteY7" fmla="*/ 0 h 92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045" h="924953">
                <a:moveTo>
                  <a:pt x="446681" y="0"/>
                </a:moveTo>
                <a:cubicBezTo>
                  <a:pt x="835690" y="0"/>
                  <a:pt x="1151045" y="315355"/>
                  <a:pt x="1151045" y="704364"/>
                </a:cubicBezTo>
                <a:cubicBezTo>
                  <a:pt x="1151045" y="752990"/>
                  <a:pt x="1146118" y="800466"/>
                  <a:pt x="1136735" y="846318"/>
                </a:cubicBezTo>
                <a:lnTo>
                  <a:pt x="1112325" y="924953"/>
                </a:lnTo>
                <a:lnTo>
                  <a:pt x="0" y="924953"/>
                </a:lnTo>
                <a:lnTo>
                  <a:pt x="0" y="163912"/>
                </a:lnTo>
                <a:lnTo>
                  <a:pt x="52865" y="120295"/>
                </a:lnTo>
                <a:cubicBezTo>
                  <a:pt x="165282" y="44347"/>
                  <a:pt x="300803" y="0"/>
                  <a:pt x="446681" y="0"/>
                </a:cubicBezTo>
                <a:close/>
              </a:path>
            </a:pathLst>
          </a:cu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600" b="1" dirty="0">
              <a:solidFill>
                <a:schemeClr val="bg1"/>
              </a:solidFill>
              <a:latin typeface="+mn-ea"/>
              <a:sym typeface="+mn-ea"/>
            </a:endParaRPr>
          </a:p>
        </p:txBody>
      </p:sp>
      <p:sp>
        <p:nvSpPr>
          <p:cNvPr id="25" name="椭圆 24"/>
          <p:cNvSpPr/>
          <p:nvPr>
            <p:custDataLst>
              <p:tags r:id="rId8"/>
            </p:custDataLst>
          </p:nvPr>
        </p:nvSpPr>
        <p:spPr>
          <a:xfrm>
            <a:off x="4760622" y="6120372"/>
            <a:ext cx="258357" cy="258357"/>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26" name="椭圆 25"/>
          <p:cNvSpPr/>
          <p:nvPr>
            <p:custDataLst>
              <p:tags r:id="rId9"/>
            </p:custDataLst>
          </p:nvPr>
        </p:nvSpPr>
        <p:spPr>
          <a:xfrm>
            <a:off x="922047" y="894402"/>
            <a:ext cx="258357" cy="258357"/>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pic>
        <p:nvPicPr>
          <p:cNvPr id="2" name="图片 1"/>
          <p:cNvPicPr>
            <a:picLocks noChangeAspect="1"/>
          </p:cNvPicPr>
          <p:nvPr/>
        </p:nvPicPr>
        <p:blipFill>
          <a:blip r:embed="rId12"/>
          <a:stretch>
            <a:fillRect/>
          </a:stretch>
        </p:blipFill>
        <p:spPr>
          <a:xfrm>
            <a:off x="6772275" y="1370965"/>
            <a:ext cx="5471160" cy="4661535"/>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720" y="2000885"/>
            <a:ext cx="7962900" cy="2835275"/>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11475"/>
            <a:ext cx="640270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图像像素间的关系</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第三部分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图像像素间的关系</a:t>
            </a:r>
          </a:p>
        </p:txBody>
      </p:sp>
      <p:sp>
        <p:nvSpPr>
          <p:cNvPr id="13" name="矩形 12"/>
          <p:cNvSpPr/>
          <p:nvPr>
            <p:custDataLst>
              <p:tags r:id="rId5"/>
            </p:custDataLst>
          </p:nvPr>
        </p:nvSpPr>
        <p:spPr>
          <a:xfrm>
            <a:off x="1494062" y="281814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像素间的关系主要对像素与像素之间的关联进行描述，理解像素间的关系是学习图像处理的必要准备，这主要包括相邻像素，邻接性、连通性，区域、边界的概念，以及今后要用到的一些常见距离度量方法。</a:t>
            </a: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2"/>
              </p:custDataLst>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3"/>
              </p:custDataLst>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custDataLst>
                <p:tags r:id="rId4"/>
              </p:custDataLst>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72465" y="1219200"/>
            <a:ext cx="10948670" cy="6123940"/>
          </a:xfrm>
          <a:prstGeom prst="rect">
            <a:avLst/>
          </a:prstGeom>
          <a:noFill/>
        </p:spPr>
        <p:txBody>
          <a:bodyPr wrap="square" rtlCol="0">
            <a:spAutoFit/>
          </a:bodyPr>
          <a:lstStyle/>
          <a:p>
            <a:pPr marL="0" eaLnBrk="1" latinLnBrk="0" hangingPunct="1">
              <a:lnSpc>
                <a:spcPct val="200000"/>
              </a:lnSpc>
              <a:buClrTx/>
              <a:buSzTx/>
              <a:buFont typeface="Wingdings" panose="05000000000000000000" charset="0"/>
              <a:buNone/>
              <a:tabLst>
                <a:tab pos="266700" algn="l"/>
                <a:tab pos="1200150" algn="l"/>
                <a:tab pos="1333500" algn="l"/>
              </a:tabLs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邻域关系用于描述相邻像素之间的相邻关系，包括4邻域、8邻域、D邻域等类型。假定位于坐标            的一个像素p有4个水平和垂直的相邻像素，如下图所示。</a:t>
            </a:r>
          </a:p>
          <a:p>
            <a:pPr marL="0" eaLnBrk="1" latinLnBrk="0" hangingPunct="1">
              <a:lnSpc>
                <a:spcPct val="200000"/>
              </a:lnSpc>
              <a:buClrTx/>
              <a:buSzTx/>
              <a:buFont typeface="Wingdings" panose="05000000000000000000" charset="0"/>
              <a:buNone/>
              <a:tabLst>
                <a:tab pos="266700" algn="l"/>
                <a:tab pos="1200150" algn="l"/>
                <a:tab pos="1333500" algn="l"/>
              </a:tabLst>
            </a:pPr>
            <a:endParaRPr lang="zh-CN" altLang="en-US" sz="2400" dirty="0">
              <a:solidFill>
                <a:schemeClr val="tx1">
                  <a:lumMod val="75000"/>
                  <a:lumOff val="25000"/>
                </a:schemeClr>
              </a:solidFill>
              <a:latin typeface="Arial" panose="020B0604020202020204" pitchFamily="34" charset="0"/>
              <a:ea typeface="微软雅黑" panose="020B0503020204020204" pitchFamily="34" charset="-122"/>
            </a:endParaRP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marL="0" eaLnBrk="1" latinLnBrk="0" hangingPunct="1">
              <a:lnSpc>
                <a:spcPct val="200000"/>
              </a:lnSpc>
              <a:buClrTx/>
              <a:buSzTx/>
              <a:buFont typeface="Wingdings" panose="05000000000000000000" charset="0"/>
              <a:buNone/>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marL="0" eaLnBrk="1" latinLnBrk="0" hangingPunct="1">
              <a:lnSpc>
                <a:spcPct val="200000"/>
              </a:lnSpc>
              <a:buClrTx/>
              <a:buSzTx/>
              <a:buFont typeface="Wingdings" panose="05000000000000000000" charset="0"/>
              <a:buNone/>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marL="0" eaLnBrk="1" latinLnBrk="0" hangingPunct="1">
              <a:lnSpc>
                <a:spcPct val="200000"/>
              </a:lnSpc>
              <a:buClrTx/>
              <a:buSzTx/>
              <a:buFont typeface="Wingdings" panose="05000000000000000000" charset="0"/>
              <a:buNone/>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endParaRPr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箭头: 五边形 1"/>
          <p:cNvSpPr/>
          <p:nvPr/>
        </p:nvSpPr>
        <p:spPr>
          <a:xfrm>
            <a:off x="0" y="337185"/>
            <a:ext cx="328295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相邻像素</a:t>
            </a:r>
          </a:p>
        </p:txBody>
      </p:sp>
      <p:graphicFrame>
        <p:nvGraphicFramePr>
          <p:cNvPr id="2" name="对象 -2147482598"/>
          <p:cNvGraphicFramePr>
            <a:graphicFrameLocks noChangeAspect="1"/>
          </p:cNvGraphicFramePr>
          <p:nvPr/>
        </p:nvGraphicFramePr>
        <p:xfrm>
          <a:off x="3626485" y="2263140"/>
          <a:ext cx="853052" cy="468000"/>
        </p:xfrm>
        <a:graphic>
          <a:graphicData uri="http://schemas.openxmlformats.org/presentationml/2006/ole">
            <mc:AlternateContent xmlns:mc="http://schemas.openxmlformats.org/markup-compatibility/2006">
              <mc:Choice xmlns:v="urn:schemas-microsoft-com:vml" Requires="v">
                <p:oleObj spid="_x0000_s4098" r:id="rId7" imgW="393700" imgH="215900" progId="Equation.KSEE3">
                  <p:embed/>
                </p:oleObj>
              </mc:Choice>
              <mc:Fallback>
                <p:oleObj r:id="rId7" imgW="393700" imgH="215900" progId="Equation.KSEE3">
                  <p:embed/>
                  <p:pic>
                    <p:nvPicPr>
                      <p:cNvPr id="0" name="图片 3075"/>
                      <p:cNvPicPr/>
                      <p:nvPr/>
                    </p:nvPicPr>
                    <p:blipFill>
                      <a:blip r:embed="rId8"/>
                      <a:stretch>
                        <a:fillRect/>
                      </a:stretch>
                    </p:blipFill>
                    <p:spPr>
                      <a:xfrm>
                        <a:off x="3626485" y="2263140"/>
                        <a:ext cx="853052" cy="468000"/>
                      </a:xfrm>
                      <a:prstGeom prst="rect">
                        <a:avLst/>
                      </a:prstGeom>
                      <a:noFill/>
                      <a:ln w="38100">
                        <a:noFill/>
                        <a:miter/>
                      </a:ln>
                    </p:spPr>
                  </p:pic>
                </p:oleObj>
              </mc:Fallback>
            </mc:AlternateContent>
          </a:graphicData>
        </a:graphic>
      </p:graphicFrame>
      <p:pic>
        <p:nvPicPr>
          <p:cNvPr id="7" name="图片 768"/>
          <p:cNvPicPr>
            <a:picLocks noChangeAspect="1"/>
          </p:cNvPicPr>
          <p:nvPr/>
        </p:nvPicPr>
        <p:blipFill>
          <a:blip r:embed="rId9"/>
          <a:stretch>
            <a:fillRect/>
          </a:stretch>
        </p:blipFill>
        <p:spPr>
          <a:xfrm>
            <a:off x="5067935" y="3016885"/>
            <a:ext cx="2517140" cy="2528570"/>
          </a:xfrm>
          <a:prstGeom prst="rect">
            <a:avLst/>
          </a:prstGeom>
          <a:noFill/>
          <a:ln>
            <a:noFill/>
          </a:ln>
        </p:spPr>
      </p:pic>
      <p:sp>
        <p:nvSpPr>
          <p:cNvPr id="8" name="文本框 7"/>
          <p:cNvSpPr txBox="1"/>
          <p:nvPr/>
        </p:nvSpPr>
        <p:spPr>
          <a:xfrm>
            <a:off x="5067935" y="5841365"/>
            <a:ext cx="2327275" cy="368300"/>
          </a:xfrm>
          <a:prstGeom prst="rect">
            <a:avLst/>
          </a:prstGeom>
          <a:noFill/>
        </p:spPr>
        <p:txBody>
          <a:bodyPr wrap="square" rtlCol="0" anchor="t">
            <a:spAutoFit/>
          </a:bodyPr>
          <a:lstStyle/>
          <a:p>
            <a:pPr algn="ct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四邻域</a:t>
            </a: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855980" y="1315720"/>
            <a:ext cx="11146790" cy="3784600"/>
          </a:xfrm>
          <a:prstGeom prst="rect">
            <a:avLst/>
          </a:prstGeom>
          <a:noFill/>
        </p:spPr>
        <p:txBody>
          <a:bodyPr wrap="square" rtlCol="0">
            <a:spAutoFit/>
          </a:bodyPr>
          <a:lstStyle/>
          <a:p>
            <a:pPr marL="0" eaLnBrk="1" latinLnBrk="0" hangingPunct="1">
              <a:lnSpc>
                <a:spcPct val="200000"/>
              </a:lnSpc>
              <a:buClrTx/>
              <a:buSzTx/>
              <a:buFont typeface="Wingdings" panose="05000000000000000000" charset="0"/>
              <a:buNone/>
              <a:tabLst>
                <a:tab pos="266700" algn="l"/>
                <a:tab pos="1200150" algn="l"/>
                <a:tab pos="1333500" algn="l"/>
              </a:tabLs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定义V是用于定义邻接性的灰度值集合，它是一种相似性的度量，用于确定所需判断邻接性的像素之间的相似程度。这里考虑三种类型的邻接性：</a:t>
            </a:r>
          </a:p>
          <a:p>
            <a:pPr marL="0" indent="45720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（1）4邻接</a:t>
            </a:r>
          </a:p>
          <a:p>
            <a:pPr marL="0" indent="45720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（2）8邻接</a:t>
            </a:r>
          </a:p>
          <a:p>
            <a:pPr marL="0" indent="45720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（3）m邻接（混合邻接                  </a:t>
            </a:r>
          </a:p>
        </p:txBody>
      </p:sp>
      <p:sp>
        <p:nvSpPr>
          <p:cNvPr id="3" name="箭头: 五边形 1"/>
          <p:cNvSpPr/>
          <p:nvPr/>
        </p:nvSpPr>
        <p:spPr>
          <a:xfrm>
            <a:off x="0" y="337185"/>
            <a:ext cx="283781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邻接性</a:t>
            </a:r>
          </a:p>
        </p:txBody>
      </p:sp>
      <p:pic>
        <p:nvPicPr>
          <p:cNvPr id="13" name="图片 12"/>
          <p:cNvPicPr>
            <a:picLocks noChangeAspect="1"/>
          </p:cNvPicPr>
          <p:nvPr/>
        </p:nvPicPr>
        <p:blipFill>
          <a:blip r:embed="rId3"/>
          <a:stretch>
            <a:fillRect/>
          </a:stretch>
        </p:blipFill>
        <p:spPr>
          <a:xfrm>
            <a:off x="6115050" y="3167380"/>
            <a:ext cx="5198110" cy="2087880"/>
          </a:xfrm>
          <a:prstGeom prst="rect">
            <a:avLst/>
          </a:prstGeom>
        </p:spPr>
      </p:pic>
      <p:sp>
        <p:nvSpPr>
          <p:cNvPr id="100" name="文本框 99"/>
          <p:cNvSpPr txBox="1"/>
          <p:nvPr/>
        </p:nvSpPr>
        <p:spPr>
          <a:xfrm>
            <a:off x="8041640" y="5022215"/>
            <a:ext cx="2119630" cy="645160"/>
          </a:xfrm>
          <a:prstGeom prst="rect">
            <a:avLst/>
          </a:prstGeom>
          <a:noFill/>
          <a:ln w="9525">
            <a:noFill/>
          </a:ln>
        </p:spPr>
        <p:txBody>
          <a:bodyPr wrap="square">
            <a:spAutoFit/>
          </a:bodyPr>
          <a:lstStyle/>
          <a:p>
            <a:pPr marL="0" algn="l">
              <a:lnSpc>
                <a:spcPct val="200000"/>
              </a:lnSpc>
              <a:buClrTx/>
              <a:buSzTx/>
              <a:buNone/>
              <a:tabLst>
                <a:tab pos="266700" algn="l"/>
                <a:tab pos="1200150" algn="l"/>
                <a:tab pos="1333500" algn="l"/>
              </a:tabLst>
            </a:pPr>
            <a:r>
              <a:rPr lang="zh-CN" altLang="en-US" sz="1800" b="0" dirty="0">
                <a:solidFill>
                  <a:schemeClr val="tx1">
                    <a:lumMod val="75000"/>
                    <a:lumOff val="25000"/>
                  </a:schemeClr>
                </a:solidFill>
                <a:latin typeface="Arial" panose="020B0604020202020204" pitchFamily="34" charset="0"/>
                <a:ea typeface="微软雅黑" panose="020B0503020204020204" pitchFamily="34" charset="-122"/>
              </a:rPr>
              <a:t>像素邻接示意图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2"/>
              </p:custDataLst>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3"/>
              </p:custDataLst>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custDataLst>
                <p:tags r:id="rId4"/>
              </p:custDataLst>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855345" y="1168400"/>
            <a:ext cx="11146790" cy="1568450"/>
          </a:xfrm>
          <a:prstGeom prst="rect">
            <a:avLst/>
          </a:prstGeom>
          <a:noFill/>
        </p:spPr>
        <p:txBody>
          <a:bodyPr wrap="square" rtlCol="0">
            <a:spAutoFit/>
          </a:bodyPr>
          <a:lstStyle/>
          <a:p>
            <a:pPr marL="0" eaLnBrk="1" latinLnBrk="0" hangingPunct="1">
              <a:lnSpc>
                <a:spcPct val="200000"/>
              </a:lnSpc>
              <a:buClrTx/>
              <a:buSzTx/>
              <a:buFont typeface="Wingdings" panose="05000000000000000000" charset="0"/>
              <a:buNone/>
              <a:tabLst>
                <a:tab pos="266700" algn="l"/>
                <a:tab pos="1200150" algn="l"/>
                <a:tab pos="1333500" algn="l"/>
              </a:tabLs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从具有坐标           的像素p到具有坐标          的像素q的通路（或曲线）是特定的像素序列，其坐标为：</a:t>
            </a: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箭头: 五边形 1"/>
          <p:cNvSpPr/>
          <p:nvPr/>
        </p:nvSpPr>
        <p:spPr>
          <a:xfrm>
            <a:off x="0" y="337185"/>
            <a:ext cx="25184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连通性</a:t>
            </a:r>
            <a:endParaRPr lang="zh-CN" altLang="en-US" sz="3200" b="1" spc="300">
              <a:solidFill>
                <a:schemeClr val="bg1"/>
              </a:solidFill>
              <a:latin typeface="+mn-ea"/>
            </a:endParaRPr>
          </a:p>
        </p:txBody>
      </p:sp>
      <p:graphicFrame>
        <p:nvGraphicFramePr>
          <p:cNvPr id="2" name="对象 -2147482495"/>
          <p:cNvGraphicFramePr>
            <a:graphicFrameLocks noChangeAspect="1"/>
          </p:cNvGraphicFramePr>
          <p:nvPr/>
        </p:nvGraphicFramePr>
        <p:xfrm>
          <a:off x="3100705" y="1515745"/>
          <a:ext cx="852954" cy="468000"/>
        </p:xfrm>
        <a:graphic>
          <a:graphicData uri="http://schemas.openxmlformats.org/presentationml/2006/ole">
            <mc:AlternateContent xmlns:mc="http://schemas.openxmlformats.org/markup-compatibility/2006">
              <mc:Choice xmlns:v="urn:schemas-microsoft-com:vml" Requires="v">
                <p:oleObj spid="_x0000_s5128" r:id="rId7" imgW="393700" imgH="215900" progId="Equation.KSEE3">
                  <p:embed/>
                </p:oleObj>
              </mc:Choice>
              <mc:Fallback>
                <p:oleObj r:id="rId7" imgW="393700" imgH="215900" progId="Equation.KSEE3">
                  <p:embed/>
                  <p:pic>
                    <p:nvPicPr>
                      <p:cNvPr id="0" name="图片 12"/>
                      <p:cNvPicPr/>
                      <p:nvPr/>
                    </p:nvPicPr>
                    <p:blipFill>
                      <a:blip r:embed="rId8"/>
                      <a:stretch>
                        <a:fillRect/>
                      </a:stretch>
                    </p:blipFill>
                    <p:spPr>
                      <a:xfrm>
                        <a:off x="3100705" y="1515745"/>
                        <a:ext cx="852954" cy="468000"/>
                      </a:xfrm>
                      <a:prstGeom prst="rect">
                        <a:avLst/>
                      </a:prstGeom>
                      <a:noFill/>
                      <a:ln w="38100">
                        <a:noFill/>
                        <a:miter/>
                      </a:ln>
                    </p:spPr>
                  </p:pic>
                </p:oleObj>
              </mc:Fallback>
            </mc:AlternateContent>
          </a:graphicData>
        </a:graphic>
      </p:graphicFrame>
      <p:graphicFrame>
        <p:nvGraphicFramePr>
          <p:cNvPr id="4" name="对象 -2147482584"/>
          <p:cNvGraphicFramePr>
            <a:graphicFrameLocks noChangeAspect="1"/>
          </p:cNvGraphicFramePr>
          <p:nvPr/>
        </p:nvGraphicFramePr>
        <p:xfrm>
          <a:off x="6629400" y="1515745"/>
          <a:ext cx="743936" cy="468000"/>
        </p:xfrm>
        <a:graphic>
          <a:graphicData uri="http://schemas.openxmlformats.org/presentationml/2006/ole">
            <mc:AlternateContent xmlns:mc="http://schemas.openxmlformats.org/markup-compatibility/2006">
              <mc:Choice xmlns:v="urn:schemas-microsoft-com:vml" Requires="v">
                <p:oleObj spid="_x0000_s5129" r:id="rId9" imgW="342900" imgH="215900" progId="Equation.KSEE3">
                  <p:embed/>
                </p:oleObj>
              </mc:Choice>
              <mc:Fallback>
                <p:oleObj r:id="rId9" imgW="342900" imgH="215900" progId="Equation.KSEE3">
                  <p:embed/>
                  <p:pic>
                    <p:nvPicPr>
                      <p:cNvPr id="0" name="图片 13"/>
                      <p:cNvPicPr/>
                      <p:nvPr/>
                    </p:nvPicPr>
                    <p:blipFill>
                      <a:blip r:embed="rId10"/>
                      <a:stretch>
                        <a:fillRect/>
                      </a:stretch>
                    </p:blipFill>
                    <p:spPr>
                      <a:xfrm>
                        <a:off x="6629400" y="1515745"/>
                        <a:ext cx="743936" cy="468000"/>
                      </a:xfrm>
                      <a:prstGeom prst="rect">
                        <a:avLst/>
                      </a:prstGeom>
                      <a:noFill/>
                      <a:ln w="38100">
                        <a:noFill/>
                        <a:miter/>
                      </a:ln>
                    </p:spPr>
                  </p:pic>
                </p:oleObj>
              </mc:Fallback>
            </mc:AlternateContent>
          </a:graphicData>
        </a:graphic>
      </p:graphicFrame>
      <p:graphicFrame>
        <p:nvGraphicFramePr>
          <p:cNvPr id="6" name="对象 -2147482583"/>
          <p:cNvGraphicFramePr>
            <a:graphicFrameLocks noChangeAspect="1"/>
          </p:cNvGraphicFramePr>
          <p:nvPr/>
        </p:nvGraphicFramePr>
        <p:xfrm>
          <a:off x="3740150" y="3096895"/>
          <a:ext cx="5198498" cy="720000"/>
        </p:xfrm>
        <a:graphic>
          <a:graphicData uri="http://schemas.openxmlformats.org/presentationml/2006/ole">
            <mc:AlternateContent xmlns:mc="http://schemas.openxmlformats.org/markup-compatibility/2006">
              <mc:Choice xmlns:v="urn:schemas-microsoft-com:vml" Requires="v">
                <p:oleObj spid="_x0000_s5130" r:id="rId11" imgW="1651000" imgH="228600" progId="Equation.KSEE3">
                  <p:embed/>
                </p:oleObj>
              </mc:Choice>
              <mc:Fallback>
                <p:oleObj r:id="rId11" imgW="1651000" imgH="228600" progId="Equation.KSEE3">
                  <p:embed/>
                  <p:pic>
                    <p:nvPicPr>
                      <p:cNvPr id="0" name="图片 14"/>
                      <p:cNvPicPr/>
                      <p:nvPr/>
                    </p:nvPicPr>
                    <p:blipFill>
                      <a:blip r:embed="rId12"/>
                      <a:stretch>
                        <a:fillRect/>
                      </a:stretch>
                    </p:blipFill>
                    <p:spPr>
                      <a:xfrm>
                        <a:off x="3740150" y="3096895"/>
                        <a:ext cx="5198498" cy="720000"/>
                      </a:xfrm>
                      <a:prstGeom prst="rect">
                        <a:avLst/>
                      </a:prstGeom>
                      <a:noFill/>
                      <a:ln w="38100">
                        <a:noFill/>
                        <a:miter/>
                      </a:ln>
                    </p:spPr>
                  </p:pic>
                </p:oleObj>
              </mc:Fallback>
            </mc:AlternateContent>
          </a:graphicData>
        </a:graphic>
      </p:graphicFrame>
      <p:sp>
        <p:nvSpPr>
          <p:cNvPr id="23" name="文本框 22"/>
          <p:cNvSpPr txBox="1"/>
          <p:nvPr/>
        </p:nvSpPr>
        <p:spPr>
          <a:xfrm>
            <a:off x="854710" y="3933825"/>
            <a:ext cx="11147425" cy="1198880"/>
          </a:xfrm>
          <a:prstGeom prst="rect">
            <a:avLst/>
          </a:prstGeom>
          <a:noFill/>
          <a:ln w="9525">
            <a:noFill/>
          </a:ln>
        </p:spPr>
        <p:txBody>
          <a:bodyPr wrap="square">
            <a:spAutoFit/>
          </a:bodyPr>
          <a:lstStyle/>
          <a:p>
            <a:pPr marL="0" indent="304800">
              <a:lnSpc>
                <a:spcPct val="150000"/>
              </a:lnSpc>
            </a:pPr>
            <a:r>
              <a:rPr lang="en-US" altLang="zh-CN" sz="2400" b="0" dirty="0">
                <a:solidFill>
                  <a:schemeClr val="tx1">
                    <a:lumMod val="75000"/>
                    <a:lumOff val="25000"/>
                  </a:schemeClr>
                </a:solidFill>
                <a:latin typeface="Arial" panose="020B0604020202020204" pitchFamily="34" charset="0"/>
                <a:ea typeface="微软雅黑" panose="020B0503020204020204" pitchFamily="34" charset="-122"/>
              </a:rPr>
              <a:t> </a:t>
            </a:r>
            <a:r>
              <a:rPr sz="2400" b="0" dirty="0">
                <a:solidFill>
                  <a:schemeClr val="tx1">
                    <a:lumMod val="75000"/>
                    <a:lumOff val="25000"/>
                  </a:schemeClr>
                </a:solidFill>
                <a:latin typeface="Arial" panose="020B0604020202020204" pitchFamily="34" charset="0"/>
                <a:ea typeface="微软雅黑" panose="020B0503020204020204" pitchFamily="34" charset="-122"/>
              </a:rPr>
              <a:t>其中                                          并且像素             和                (对于                )是邻接的。在这种情况下，n是通路的长度。如果，则通路是闭合通路。</a:t>
            </a:r>
          </a:p>
        </p:txBody>
      </p:sp>
      <p:graphicFrame>
        <p:nvGraphicFramePr>
          <p:cNvPr id="7" name="对象 -2147482569"/>
          <p:cNvGraphicFramePr>
            <a:graphicFrameLocks noChangeAspect="1"/>
          </p:cNvGraphicFramePr>
          <p:nvPr/>
        </p:nvGraphicFramePr>
        <p:xfrm>
          <a:off x="1951355" y="4128135"/>
          <a:ext cx="3507247" cy="468000"/>
        </p:xfrm>
        <a:graphic>
          <a:graphicData uri="http://schemas.openxmlformats.org/presentationml/2006/ole">
            <mc:AlternateContent xmlns:mc="http://schemas.openxmlformats.org/markup-compatibility/2006">
              <mc:Choice xmlns:v="urn:schemas-microsoft-com:vml" Requires="v">
                <p:oleObj spid="_x0000_s5131" r:id="rId13" imgW="1905000" imgH="228600" progId="Equation.KSEE3">
                  <p:embed/>
                </p:oleObj>
              </mc:Choice>
              <mc:Fallback>
                <p:oleObj r:id="rId13" imgW="1905000" imgH="228600" progId="Equation.KSEE3">
                  <p:embed/>
                  <p:pic>
                    <p:nvPicPr>
                      <p:cNvPr id="0" name="图片 3075"/>
                      <p:cNvPicPr/>
                      <p:nvPr/>
                    </p:nvPicPr>
                    <p:blipFill>
                      <a:blip r:embed="rId14"/>
                      <a:stretch>
                        <a:fillRect/>
                      </a:stretch>
                    </p:blipFill>
                    <p:spPr>
                      <a:xfrm>
                        <a:off x="1951355" y="4128135"/>
                        <a:ext cx="3507247" cy="468000"/>
                      </a:xfrm>
                      <a:prstGeom prst="rect">
                        <a:avLst/>
                      </a:prstGeom>
                      <a:noFill/>
                      <a:ln w="38100">
                        <a:noFill/>
                        <a:miter/>
                      </a:ln>
                    </p:spPr>
                  </p:pic>
                </p:oleObj>
              </mc:Fallback>
            </mc:AlternateContent>
          </a:graphicData>
        </a:graphic>
      </p:graphicFrame>
      <p:graphicFrame>
        <p:nvGraphicFramePr>
          <p:cNvPr id="8" name="对象 -2147482568"/>
          <p:cNvGraphicFramePr>
            <a:graphicFrameLocks noChangeAspect="1"/>
          </p:cNvGraphicFramePr>
          <p:nvPr/>
        </p:nvGraphicFramePr>
        <p:xfrm>
          <a:off x="6749733" y="4128135"/>
          <a:ext cx="909847" cy="468000"/>
        </p:xfrm>
        <a:graphic>
          <a:graphicData uri="http://schemas.openxmlformats.org/presentationml/2006/ole">
            <mc:AlternateContent xmlns:mc="http://schemas.openxmlformats.org/markup-compatibility/2006">
              <mc:Choice xmlns:v="urn:schemas-microsoft-com:vml" Requires="v">
                <p:oleObj spid="_x0000_s5132" r:id="rId15" imgW="444500" imgH="228600" progId="Equation.KSEE3">
                  <p:embed/>
                </p:oleObj>
              </mc:Choice>
              <mc:Fallback>
                <p:oleObj r:id="rId15" imgW="444500" imgH="228600" progId="Equation.KSEE3">
                  <p:embed/>
                  <p:pic>
                    <p:nvPicPr>
                      <p:cNvPr id="0" name="图片 6"/>
                      <p:cNvPicPr/>
                      <p:nvPr/>
                    </p:nvPicPr>
                    <p:blipFill>
                      <a:blip r:embed="rId16"/>
                      <a:stretch>
                        <a:fillRect/>
                      </a:stretch>
                    </p:blipFill>
                    <p:spPr>
                      <a:xfrm>
                        <a:off x="6749733" y="4128135"/>
                        <a:ext cx="909847" cy="468000"/>
                      </a:xfrm>
                      <a:prstGeom prst="rect">
                        <a:avLst/>
                      </a:prstGeom>
                      <a:noFill/>
                      <a:ln w="38100">
                        <a:noFill/>
                        <a:miter/>
                      </a:ln>
                    </p:spPr>
                  </p:pic>
                </p:oleObj>
              </mc:Fallback>
            </mc:AlternateContent>
          </a:graphicData>
        </a:graphic>
      </p:graphicFrame>
      <p:graphicFrame>
        <p:nvGraphicFramePr>
          <p:cNvPr id="10" name="对象 -2147482567"/>
          <p:cNvGraphicFramePr>
            <a:graphicFrameLocks noChangeAspect="1"/>
          </p:cNvGraphicFramePr>
          <p:nvPr/>
        </p:nvGraphicFramePr>
        <p:xfrm>
          <a:off x="8161655" y="4128135"/>
          <a:ext cx="1170000" cy="468000"/>
        </p:xfrm>
        <a:graphic>
          <a:graphicData uri="http://schemas.openxmlformats.org/presentationml/2006/ole">
            <mc:AlternateContent xmlns:mc="http://schemas.openxmlformats.org/markup-compatibility/2006">
              <mc:Choice xmlns:v="urn:schemas-microsoft-com:vml" Requires="v">
                <p:oleObj spid="_x0000_s5133" r:id="rId17" imgW="571500" imgH="228600" progId="Equation.KSEE3">
                  <p:embed/>
                </p:oleObj>
              </mc:Choice>
              <mc:Fallback>
                <p:oleObj r:id="rId17" imgW="571500" imgH="228600" progId="Equation.KSEE3">
                  <p:embed/>
                  <p:pic>
                    <p:nvPicPr>
                      <p:cNvPr id="0" name="图片 7"/>
                      <p:cNvPicPr/>
                      <p:nvPr/>
                    </p:nvPicPr>
                    <p:blipFill>
                      <a:blip r:embed="rId18"/>
                      <a:stretch>
                        <a:fillRect/>
                      </a:stretch>
                    </p:blipFill>
                    <p:spPr>
                      <a:xfrm>
                        <a:off x="8161655" y="4128135"/>
                        <a:ext cx="1170000" cy="468000"/>
                      </a:xfrm>
                      <a:prstGeom prst="rect">
                        <a:avLst/>
                      </a:prstGeom>
                      <a:noFill/>
                      <a:ln w="38100">
                        <a:noFill/>
                        <a:miter/>
                      </a:ln>
                    </p:spPr>
                  </p:pic>
                </p:oleObj>
              </mc:Fallback>
            </mc:AlternateContent>
          </a:graphicData>
        </a:graphic>
      </p:graphicFrame>
      <p:graphicFrame>
        <p:nvGraphicFramePr>
          <p:cNvPr id="12" name="对象 -2147482566"/>
          <p:cNvGraphicFramePr>
            <a:graphicFrameLocks noChangeAspect="1"/>
          </p:cNvGraphicFramePr>
          <p:nvPr/>
        </p:nvGraphicFramePr>
        <p:xfrm>
          <a:off x="10204450" y="4074478"/>
          <a:ext cx="1376471" cy="468000"/>
        </p:xfrm>
        <a:graphic>
          <a:graphicData uri="http://schemas.openxmlformats.org/presentationml/2006/ole">
            <mc:AlternateContent xmlns:mc="http://schemas.openxmlformats.org/markup-compatibility/2006">
              <mc:Choice xmlns:v="urn:schemas-microsoft-com:vml" Requires="v">
                <p:oleObj spid="_x0000_s5134" r:id="rId19" imgW="520700" imgH="177165" progId="Equation.KSEE3">
                  <p:embed/>
                </p:oleObj>
              </mc:Choice>
              <mc:Fallback>
                <p:oleObj r:id="rId19" imgW="520700" imgH="177165" progId="Equation.KSEE3">
                  <p:embed/>
                  <p:pic>
                    <p:nvPicPr>
                      <p:cNvPr id="0" name="图片 8"/>
                      <p:cNvPicPr/>
                      <p:nvPr/>
                    </p:nvPicPr>
                    <p:blipFill>
                      <a:blip r:embed="rId20"/>
                      <a:stretch>
                        <a:fillRect/>
                      </a:stretch>
                    </p:blipFill>
                    <p:spPr>
                      <a:xfrm>
                        <a:off x="10204450" y="4074478"/>
                        <a:ext cx="1376471" cy="468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1"/>
              </p:custDataLst>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2"/>
              </p:custDataLst>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custDataLst>
                <p:tags r:id="rId3"/>
              </p:custDataLst>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7505" y="1276985"/>
            <a:ext cx="11146790" cy="706755"/>
          </a:xfrm>
          <a:prstGeom prst="rect">
            <a:avLst/>
          </a:prstGeom>
          <a:noFill/>
        </p:spPr>
        <p:txBody>
          <a:bodyPr wrap="square" rtlCol="0">
            <a:spAutoFit/>
          </a:bodyPr>
          <a:lstStyle/>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3" name="箭头: 五边形 1"/>
          <p:cNvSpPr/>
          <p:nvPr/>
        </p:nvSpPr>
        <p:spPr>
          <a:xfrm>
            <a:off x="0" y="337185"/>
            <a:ext cx="348996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sym typeface="+mn-ea"/>
              </a:rPr>
              <a:t>区域和边界</a:t>
            </a:r>
            <a:endParaRPr lang="zh-CN" altLang="en-US" sz="3200" b="1" spc="300">
              <a:solidFill>
                <a:schemeClr val="bg1"/>
              </a:solidFill>
              <a:latin typeface="+mn-ea"/>
            </a:endParaRPr>
          </a:p>
        </p:txBody>
      </p:sp>
      <p:sp>
        <p:nvSpPr>
          <p:cNvPr id="23" name="文本框 22"/>
          <p:cNvSpPr txBox="1"/>
          <p:nvPr/>
        </p:nvSpPr>
        <p:spPr>
          <a:xfrm>
            <a:off x="2033905" y="1806575"/>
            <a:ext cx="8180070" cy="2306955"/>
          </a:xfrm>
          <a:prstGeom prst="rect">
            <a:avLst/>
          </a:prstGeom>
          <a:noFill/>
          <a:ln w="9525">
            <a:noFill/>
          </a:ln>
        </p:spPr>
        <p:txBody>
          <a:bodyPr wrap="square">
            <a:spAutoFit/>
          </a:bodyPr>
          <a:lstStyle/>
          <a:p>
            <a:pPr marL="0" indent="304800">
              <a:lnSpc>
                <a:spcPct val="150000"/>
              </a:lnSpc>
            </a:pPr>
            <a:r>
              <a:rPr lang="en-US" altLang="zh-CN" sz="2400" b="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b="0" dirty="0">
                <a:solidFill>
                  <a:schemeClr val="tx1">
                    <a:lumMod val="75000"/>
                    <a:lumOff val="25000"/>
                  </a:schemeClr>
                </a:solidFill>
                <a:latin typeface="Arial" panose="020B0604020202020204" pitchFamily="34" charset="0"/>
                <a:ea typeface="微软雅黑" panose="020B0503020204020204" pitchFamily="34" charset="-122"/>
              </a:rPr>
              <a:t>区域的定义是建立在连通集的基础上的，令R是图像中的像素子集。如果R是连通集，则称R为一个区域。如果R是整幅图像（我们设这幅图像是像素的方形集合），则边界由图像首行、首列、末行和末列定义。</a:t>
            </a:r>
            <a:endParaRPr lang="zh-CN" altLang="en-US" sz="240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4" name="文本框 23"/>
          <p:cNvSpPr txBox="1"/>
          <p:nvPr/>
        </p:nvSpPr>
        <p:spPr>
          <a:xfrm>
            <a:off x="7885430" y="4578985"/>
            <a:ext cx="3586480" cy="1337945"/>
          </a:xfrm>
          <a:prstGeom prst="rect">
            <a:avLst/>
          </a:prstGeom>
          <a:noFill/>
        </p:spPr>
        <p:txBody>
          <a:bodyPr wrap="square" rtlCol="0" anchor="t">
            <a:spAutoFit/>
          </a:bodyPr>
          <a:lstStyle/>
          <a:p>
            <a:pPr marL="0" indent="304800">
              <a:lnSpc>
                <a:spcPct val="150000"/>
              </a:lnSpc>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mn-ea"/>
              </a:rPr>
              <a:t>注意：边界和边缘是不同的。边界是和区域有关的全局概念，而边缘表示图像函数的局部性质。</a:t>
            </a:r>
            <a:endParaRPr lang="zh-CN" altLang="en-US"/>
          </a:p>
        </p:txBody>
      </p:sp>
      <p:sp>
        <p:nvSpPr>
          <p:cNvPr id="25" name="矩形 24"/>
          <p:cNvSpPr/>
          <p:nvPr/>
        </p:nvSpPr>
        <p:spPr>
          <a:xfrm>
            <a:off x="7535545" y="4620895"/>
            <a:ext cx="4032885" cy="1296035"/>
          </a:xfrm>
          <a:prstGeom prst="rect">
            <a:avLst/>
          </a:prstGeom>
          <a:ln w="57150">
            <a:solidFill>
              <a:srgbClr val="FFC000"/>
            </a:solidFill>
          </a:ln>
        </p:spPr>
        <p:txBody>
          <a:bodyPr wrap="square">
            <a:spAutoFit/>
          </a:bodyPr>
          <a:lstStyle/>
          <a:p>
            <a:pPr defTabSz="1218565">
              <a:lnSpc>
                <a:spcPct val="125000"/>
              </a:lnSpc>
            </a:pP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64795"/>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21" name="任意多边形 23"/>
          <p:cNvSpPr/>
          <p:nvPr/>
        </p:nvSpPr>
        <p:spPr>
          <a:xfrm>
            <a:off x="1889813" y="5191296"/>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121375" y="457138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1889813" y="398584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121375" y="3400301"/>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1889813" y="2814757"/>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121375" y="222921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1889813" y="1643669"/>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4409289" y="1861074"/>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p:cNvSpPr txBox="1"/>
          <p:nvPr/>
        </p:nvSpPr>
        <p:spPr>
          <a:xfrm>
            <a:off x="6114221" y="1717031"/>
            <a:ext cx="5341620"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图像和数字图像</a:t>
            </a:r>
          </a:p>
        </p:txBody>
      </p:sp>
      <p:sp>
        <p:nvSpPr>
          <p:cNvPr id="33" name="文本框 32"/>
          <p:cNvSpPr txBox="1"/>
          <p:nvPr/>
        </p:nvSpPr>
        <p:spPr>
          <a:xfrm>
            <a:off x="5548630" y="4033520"/>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图像像素间的关系</a:t>
            </a:r>
          </a:p>
        </p:txBody>
      </p:sp>
      <p:sp>
        <p:nvSpPr>
          <p:cNvPr id="34" name="文本框 33"/>
          <p:cNvSpPr txBox="1"/>
          <p:nvPr/>
        </p:nvSpPr>
        <p:spPr>
          <a:xfrm>
            <a:off x="8670096" y="5290811"/>
            <a:ext cx="5049520" cy="460375"/>
          </a:xfrm>
          <a:prstGeom prst="rect">
            <a:avLst/>
          </a:prstGeom>
          <a:noFill/>
        </p:spPr>
        <p:txBody>
          <a:bodyPr wrap="square" rtlCol="0">
            <a:spAutoFit/>
          </a:bodyPr>
          <a:lstStyle/>
          <a:p>
            <a:r>
              <a:rPr lang="zh-CN" altLang="en-US" sz="2400" b="1" dirty="0">
                <a:solidFill>
                  <a:schemeClr val="tx1"/>
                </a:solidFill>
                <a:latin typeface="+mn-ea"/>
                <a:ea typeface="+mn-ea"/>
              </a:rPr>
              <a:t>图像灰度直方图</a:t>
            </a:r>
          </a:p>
        </p:txBody>
      </p:sp>
      <p:grpSp>
        <p:nvGrpSpPr>
          <p:cNvPr id="36" name="组合 35"/>
          <p:cNvGrpSpPr/>
          <p:nvPr/>
        </p:nvGrpSpPr>
        <p:grpSpPr>
          <a:xfrm>
            <a:off x="4409289" y="3042833"/>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4409289" y="4176888"/>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4409289" y="5433085"/>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文本框 1"/>
          <p:cNvSpPr txBox="1"/>
          <p:nvPr/>
        </p:nvSpPr>
        <p:spPr>
          <a:xfrm>
            <a:off x="7179310" y="2940050"/>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图像的数字化</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3000">
                                          <p:cBhvr additive="base">
                                            <p:cTn id="7" dur="750" fill="hold"/>
                                            <p:tgtEl>
                                              <p:spTgt spid="8"/>
                                            </p:tgtEl>
                                            <p:attrNameLst>
                                              <p:attrName>ppt_x</p:attrName>
                                            </p:attrNameLst>
                                          </p:cBhvr>
                                          <p:tavLst>
                                            <p:tav tm="0">
                                              <p:val>
                                                <p:strVal val="0-#ppt_w/2"/>
                                              </p:val>
                                            </p:tav>
                                            <p:tav tm="100000">
                                              <p:val>
                                                <p:strVal val="#ppt_x"/>
                                              </p:val>
                                            </p:tav>
                                          </p:tavLst>
                                        </p:anim>
                                        <p:anim calcmode="lin" valueType="num" p14:bounceEnd="53000">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400"/>
                                            <p:tgtEl>
                                              <p:spTgt spid="27"/>
                                            </p:tgtEl>
                                          </p:cBhvr>
                                        </p:animEffect>
                                        <p:anim calcmode="lin" valueType="num">
                                          <p:cBhvr>
                                            <p:cTn id="16" dur="400" fill="hold"/>
                                            <p:tgtEl>
                                              <p:spTgt spid="27"/>
                                            </p:tgtEl>
                                            <p:attrNameLst>
                                              <p:attrName>ppt_x</p:attrName>
                                            </p:attrNameLst>
                                          </p:cBhvr>
                                          <p:tavLst>
                                            <p:tav tm="0">
                                              <p:val>
                                                <p:strVal val="#ppt_x"/>
                                              </p:val>
                                            </p:tav>
                                            <p:tav tm="100000">
                                              <p:val>
                                                <p:strVal val="#ppt_x"/>
                                              </p:val>
                                            </p:tav>
                                          </p:tavLst>
                                        </p:anim>
                                        <p:anim calcmode="lin" valueType="num">
                                          <p:cBhvr>
                                            <p:cTn id="17" dur="4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400"/>
                                            <p:tgtEl>
                                              <p:spTgt spid="25"/>
                                            </p:tgtEl>
                                          </p:cBhvr>
                                        </p:animEffect>
                                        <p:anim calcmode="lin" valueType="num">
                                          <p:cBhvr>
                                            <p:cTn id="21" dur="400" fill="hold"/>
                                            <p:tgtEl>
                                              <p:spTgt spid="25"/>
                                            </p:tgtEl>
                                            <p:attrNameLst>
                                              <p:attrName>ppt_x</p:attrName>
                                            </p:attrNameLst>
                                          </p:cBhvr>
                                          <p:tavLst>
                                            <p:tav tm="0">
                                              <p:val>
                                                <p:strVal val="#ppt_x"/>
                                              </p:val>
                                            </p:tav>
                                            <p:tav tm="100000">
                                              <p:val>
                                                <p:strVal val="#ppt_x"/>
                                              </p:val>
                                            </p:tav>
                                          </p:tavLst>
                                        </p:anim>
                                        <p:anim calcmode="lin" valueType="num">
                                          <p:cBhvr>
                                            <p:cTn id="22" dur="4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400"/>
                                            <p:tgtEl>
                                              <p:spTgt spid="23"/>
                                            </p:tgtEl>
                                          </p:cBhvr>
                                        </p:animEffect>
                                        <p:anim calcmode="lin" valueType="num">
                                          <p:cBhvr>
                                            <p:cTn id="26" dur="400" fill="hold"/>
                                            <p:tgtEl>
                                              <p:spTgt spid="23"/>
                                            </p:tgtEl>
                                            <p:attrNameLst>
                                              <p:attrName>ppt_x</p:attrName>
                                            </p:attrNameLst>
                                          </p:cBhvr>
                                          <p:tavLst>
                                            <p:tav tm="0">
                                              <p:val>
                                                <p:strVal val="#ppt_x"/>
                                              </p:val>
                                            </p:tav>
                                            <p:tav tm="100000">
                                              <p:val>
                                                <p:strVal val="#ppt_x"/>
                                              </p:val>
                                            </p:tav>
                                          </p:tavLst>
                                        </p:anim>
                                        <p:anim calcmode="lin" valueType="num">
                                          <p:cBhvr>
                                            <p:cTn id="27" dur="400" fill="hold"/>
                                            <p:tgtEl>
                                              <p:spTgt spid="2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45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400"/>
                                            <p:tgtEl>
                                              <p:spTgt spid="28"/>
                                            </p:tgtEl>
                                          </p:cBhvr>
                                        </p:animEffect>
                                        <p:anim calcmode="lin" valueType="num">
                                          <p:cBhvr>
                                            <p:cTn id="31" dur="400" fill="hold"/>
                                            <p:tgtEl>
                                              <p:spTgt spid="28"/>
                                            </p:tgtEl>
                                            <p:attrNameLst>
                                              <p:attrName>ppt_x</p:attrName>
                                            </p:attrNameLst>
                                          </p:cBhvr>
                                          <p:tavLst>
                                            <p:tav tm="0">
                                              <p:val>
                                                <p:strVal val="#ppt_x"/>
                                              </p:val>
                                            </p:tav>
                                            <p:tav tm="100000">
                                              <p:val>
                                                <p:strVal val="#ppt_x"/>
                                              </p:val>
                                            </p:tav>
                                          </p:tavLst>
                                        </p:anim>
                                        <p:anim calcmode="lin" valueType="num">
                                          <p:cBhvr>
                                            <p:cTn id="32" dur="400" fill="hold"/>
                                            <p:tgtEl>
                                              <p:spTgt spid="2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6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400"/>
                                            <p:tgtEl>
                                              <p:spTgt spid="26"/>
                                            </p:tgtEl>
                                          </p:cBhvr>
                                        </p:animEffect>
                                        <p:anim calcmode="lin" valueType="num">
                                          <p:cBhvr>
                                            <p:cTn id="36" dur="400" fill="hold"/>
                                            <p:tgtEl>
                                              <p:spTgt spid="26"/>
                                            </p:tgtEl>
                                            <p:attrNameLst>
                                              <p:attrName>ppt_x</p:attrName>
                                            </p:attrNameLst>
                                          </p:cBhvr>
                                          <p:tavLst>
                                            <p:tav tm="0">
                                              <p:val>
                                                <p:strVal val="#ppt_x"/>
                                              </p:val>
                                            </p:tav>
                                            <p:tav tm="100000">
                                              <p:val>
                                                <p:strVal val="#ppt_x"/>
                                              </p:val>
                                            </p:tav>
                                          </p:tavLst>
                                        </p:anim>
                                        <p:anim calcmode="lin" valueType="num">
                                          <p:cBhvr>
                                            <p:cTn id="37" dur="400" fill="hold"/>
                                            <p:tgtEl>
                                              <p:spTgt spid="2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7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400"/>
                                            <p:tgtEl>
                                              <p:spTgt spid="24"/>
                                            </p:tgtEl>
                                          </p:cBhvr>
                                        </p:animEffect>
                                        <p:anim calcmode="lin" valueType="num">
                                          <p:cBhvr>
                                            <p:cTn id="41" dur="400" fill="hold"/>
                                            <p:tgtEl>
                                              <p:spTgt spid="24"/>
                                            </p:tgtEl>
                                            <p:attrNameLst>
                                              <p:attrName>ppt_x</p:attrName>
                                            </p:attrNameLst>
                                          </p:cBhvr>
                                          <p:tavLst>
                                            <p:tav tm="0">
                                              <p:val>
                                                <p:strVal val="#ppt_x"/>
                                              </p:val>
                                            </p:tav>
                                            <p:tav tm="100000">
                                              <p:val>
                                                <p:strVal val="#ppt_x"/>
                                              </p:val>
                                            </p:tav>
                                          </p:tavLst>
                                        </p:anim>
                                        <p:anim calcmode="lin" valueType="num">
                                          <p:cBhvr>
                                            <p:cTn id="42" dur="400" fill="hold"/>
                                            <p:tgtEl>
                                              <p:spTgt spid="2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9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400"/>
                                            <p:tgtEl>
                                              <p:spTgt spid="21"/>
                                            </p:tgtEl>
                                          </p:cBhvr>
                                        </p:animEffect>
                                        <p:anim calcmode="lin" valueType="num">
                                          <p:cBhvr>
                                            <p:cTn id="46" dur="400" fill="hold"/>
                                            <p:tgtEl>
                                              <p:spTgt spid="21"/>
                                            </p:tgtEl>
                                            <p:attrNameLst>
                                              <p:attrName>ppt_x</p:attrName>
                                            </p:attrNameLst>
                                          </p:cBhvr>
                                          <p:tavLst>
                                            <p:tav tm="0">
                                              <p:val>
                                                <p:strVal val="#ppt_x"/>
                                              </p:val>
                                            </p:tav>
                                            <p:tav tm="100000">
                                              <p:val>
                                                <p:strVal val="#ppt_x"/>
                                              </p:val>
                                            </p:tav>
                                          </p:tavLst>
                                        </p:anim>
                                        <p:anim calcmode="lin" valueType="num">
                                          <p:cBhvr>
                                            <p:cTn id="47" dur="4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50"/>
                                            <p:tgtEl>
                                              <p:spTgt spid="29"/>
                                            </p:tgtEl>
                                          </p:cBhvr>
                                        </p:animEffect>
                                      </p:childTnLst>
                                    </p:cTn>
                                  </p:par>
                                  <p:par>
                                    <p:cTn id="52" presetID="18" presetClass="entr" presetSubtype="6" fill="hold" grpId="0" nodeType="withEffect">
                                      <p:stCondLst>
                                        <p:cond delay="250"/>
                                      </p:stCondLst>
                                      <p:childTnLst>
                                        <p:set>
                                          <p:cBhvr>
                                            <p:cTn id="53" dur="1" fill="hold">
                                              <p:stCondLst>
                                                <p:cond delay="0"/>
                                              </p:stCondLst>
                                            </p:cTn>
                                            <p:tgtEl>
                                              <p:spTgt spid="32"/>
                                            </p:tgtEl>
                                            <p:attrNameLst>
                                              <p:attrName>style.visibility</p:attrName>
                                            </p:attrNameLst>
                                          </p:cBhvr>
                                          <p:to>
                                            <p:strVal val="visible"/>
                                          </p:to>
                                        </p:set>
                                        <p:animEffect transition="in" filter="strips(downRight)">
                                          <p:cBhvr>
                                            <p:cTn id="54" dur="500"/>
                                            <p:tgtEl>
                                              <p:spTgt spid="32"/>
                                            </p:tgtEl>
                                          </p:cBhvr>
                                        </p:animEffect>
                                      </p:childTnLst>
                                    </p:cTn>
                                  </p:par>
                                </p:childTnLst>
                              </p:cTn>
                            </p:par>
                            <p:par>
                              <p:cTn id="55" fill="hold">
                                <p:stCondLst>
                                  <p:cond delay="2000"/>
                                </p:stCondLst>
                                <p:childTnLst>
                                  <p:par>
                                    <p:cTn id="56" presetID="22" presetClass="entr" presetSubtype="8" fill="hold" nodeType="afterEffect">
                                      <p:stCondLst>
                                        <p:cond delay="50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250"/>
                                            <p:tgtEl>
                                              <p:spTgt spid="36"/>
                                            </p:tgtEl>
                                          </p:cBhvr>
                                        </p:animEffect>
                                      </p:childTnLst>
                                    </p:cTn>
                                  </p:par>
                                </p:childTnLst>
                              </p:cTn>
                            </p:par>
                            <p:par>
                              <p:cTn id="59" fill="hold">
                                <p:stCondLst>
                                  <p:cond delay="3000"/>
                                </p:stCondLst>
                                <p:childTnLst>
                                  <p:par>
                                    <p:cTn id="60" presetID="18" presetClass="entr" presetSubtype="12"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strips(downLeft)">
                                          <p:cBhvr>
                                            <p:cTn id="62" dur="500"/>
                                            <p:tgtEl>
                                              <p:spTgt spid="2"/>
                                            </p:tgtEl>
                                          </p:cBhvr>
                                        </p:animEffect>
                                      </p:childTnLst>
                                    </p:cTn>
                                  </p:par>
                                </p:childTnLst>
                              </p:cTn>
                            </p:par>
                            <p:par>
                              <p:cTn id="63" fill="hold">
                                <p:stCondLst>
                                  <p:cond delay="3500"/>
                                </p:stCondLst>
                                <p:childTnLst>
                                  <p:par>
                                    <p:cTn id="64" presetID="22" presetClass="entr" presetSubtype="8" fill="hold" nodeType="afterEffect">
                                      <p:stCondLst>
                                        <p:cond delay="75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250"/>
                                            <p:tgtEl>
                                              <p:spTgt spid="39"/>
                                            </p:tgtEl>
                                          </p:cBhvr>
                                        </p:animEffect>
                                      </p:childTnLst>
                                    </p:cTn>
                                  </p:par>
                                </p:childTnLst>
                              </p:cTn>
                            </p:par>
                            <p:par>
                              <p:cTn id="67" fill="hold">
                                <p:stCondLst>
                                  <p:cond delay="4750"/>
                                </p:stCondLst>
                                <p:childTnLst>
                                  <p:par>
                                    <p:cTn id="68" presetID="18" presetClass="entr" presetSubtype="6" fill="hold" grpId="0" nodeType="afterEffect">
                                      <p:stCondLst>
                                        <p:cond delay="500"/>
                                      </p:stCondLst>
                                      <p:childTnLst>
                                        <p:set>
                                          <p:cBhvr>
                                            <p:cTn id="69" dur="1" fill="hold">
                                              <p:stCondLst>
                                                <p:cond delay="0"/>
                                              </p:stCondLst>
                                            </p:cTn>
                                            <p:tgtEl>
                                              <p:spTgt spid="33"/>
                                            </p:tgtEl>
                                            <p:attrNameLst>
                                              <p:attrName>style.visibility</p:attrName>
                                            </p:attrNameLst>
                                          </p:cBhvr>
                                          <p:to>
                                            <p:strVal val="visible"/>
                                          </p:to>
                                        </p:set>
                                        <p:animEffect transition="in" filter="strips(downRight)">
                                          <p:cBhvr>
                                            <p:cTn id="70" dur="500"/>
                                            <p:tgtEl>
                                              <p:spTgt spid="33"/>
                                            </p:tgtEl>
                                          </p:cBhvr>
                                        </p:animEffect>
                                      </p:childTnLst>
                                    </p:cTn>
                                  </p:par>
                                </p:childTnLst>
                              </p:cTn>
                            </p:par>
                            <p:par>
                              <p:cTn id="71" fill="hold">
                                <p:stCondLst>
                                  <p:cond delay="5750"/>
                                </p:stCondLst>
                                <p:childTnLst>
                                  <p:par>
                                    <p:cTn id="72" presetID="22" presetClass="entr" presetSubtype="8" fill="hold" nodeType="afterEffect">
                                      <p:stCondLst>
                                        <p:cond delay="100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250"/>
                                            <p:tgtEl>
                                              <p:spTgt spid="42"/>
                                            </p:tgtEl>
                                          </p:cBhvr>
                                        </p:animEffect>
                                      </p:childTnLst>
                                    </p:cTn>
                                  </p:par>
                                </p:childTnLst>
                              </p:cTn>
                            </p:par>
                            <p:par>
                              <p:cTn id="75" fill="hold">
                                <p:stCondLst>
                                  <p:cond delay="7250"/>
                                </p:stCondLst>
                                <p:childTnLst>
                                  <p:par>
                                    <p:cTn id="76" presetID="18" presetClass="entr" presetSubtype="6" fill="hold" grpId="0" nodeType="afterEffect">
                                      <p:stCondLst>
                                        <p:cond delay="750"/>
                                      </p:stCondLst>
                                      <p:childTnLst>
                                        <p:set>
                                          <p:cBhvr>
                                            <p:cTn id="77" dur="1" fill="hold">
                                              <p:stCondLst>
                                                <p:cond delay="0"/>
                                              </p:stCondLst>
                                            </p:cTn>
                                            <p:tgtEl>
                                              <p:spTgt spid="34"/>
                                            </p:tgtEl>
                                            <p:attrNameLst>
                                              <p:attrName>style.visibility</p:attrName>
                                            </p:attrNameLst>
                                          </p:cBhvr>
                                          <p:to>
                                            <p:strVal val="visible"/>
                                          </p:to>
                                        </p:set>
                                        <p:animEffect transition="in" filter="strips(downRight)">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bldLvl="0" animBg="1"/>
          <p:bldP spid="23" grpId="0" bldLvl="0" animBg="1"/>
          <p:bldP spid="24" grpId="0" bldLvl="0" animBg="1"/>
          <p:bldP spid="25" grpId="0" bldLvl="0" animBg="1"/>
          <p:bldP spid="26" grpId="0" bldLvl="0" animBg="1"/>
          <p:bldP spid="27" grpId="0" bldLvl="0" animBg="1"/>
          <p:bldP spid="28" grpId="0" bldLvl="0" animBg="1"/>
          <p:bldP spid="32" grpId="0"/>
          <p:bldP spid="33" grpId="0"/>
          <p:bldP spid="34"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400"/>
                                            <p:tgtEl>
                                              <p:spTgt spid="27"/>
                                            </p:tgtEl>
                                          </p:cBhvr>
                                        </p:animEffect>
                                        <p:anim calcmode="lin" valueType="num">
                                          <p:cBhvr>
                                            <p:cTn id="16" dur="400" fill="hold"/>
                                            <p:tgtEl>
                                              <p:spTgt spid="27"/>
                                            </p:tgtEl>
                                            <p:attrNameLst>
                                              <p:attrName>ppt_x</p:attrName>
                                            </p:attrNameLst>
                                          </p:cBhvr>
                                          <p:tavLst>
                                            <p:tav tm="0">
                                              <p:val>
                                                <p:strVal val="#ppt_x"/>
                                              </p:val>
                                            </p:tav>
                                            <p:tav tm="100000">
                                              <p:val>
                                                <p:strVal val="#ppt_x"/>
                                              </p:val>
                                            </p:tav>
                                          </p:tavLst>
                                        </p:anim>
                                        <p:anim calcmode="lin" valueType="num">
                                          <p:cBhvr>
                                            <p:cTn id="17" dur="4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400"/>
                                            <p:tgtEl>
                                              <p:spTgt spid="25"/>
                                            </p:tgtEl>
                                          </p:cBhvr>
                                        </p:animEffect>
                                        <p:anim calcmode="lin" valueType="num">
                                          <p:cBhvr>
                                            <p:cTn id="21" dur="400" fill="hold"/>
                                            <p:tgtEl>
                                              <p:spTgt spid="25"/>
                                            </p:tgtEl>
                                            <p:attrNameLst>
                                              <p:attrName>ppt_x</p:attrName>
                                            </p:attrNameLst>
                                          </p:cBhvr>
                                          <p:tavLst>
                                            <p:tav tm="0">
                                              <p:val>
                                                <p:strVal val="#ppt_x"/>
                                              </p:val>
                                            </p:tav>
                                            <p:tav tm="100000">
                                              <p:val>
                                                <p:strVal val="#ppt_x"/>
                                              </p:val>
                                            </p:tav>
                                          </p:tavLst>
                                        </p:anim>
                                        <p:anim calcmode="lin" valueType="num">
                                          <p:cBhvr>
                                            <p:cTn id="22" dur="4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400"/>
                                            <p:tgtEl>
                                              <p:spTgt spid="23"/>
                                            </p:tgtEl>
                                          </p:cBhvr>
                                        </p:animEffect>
                                        <p:anim calcmode="lin" valueType="num">
                                          <p:cBhvr>
                                            <p:cTn id="26" dur="400" fill="hold"/>
                                            <p:tgtEl>
                                              <p:spTgt spid="23"/>
                                            </p:tgtEl>
                                            <p:attrNameLst>
                                              <p:attrName>ppt_x</p:attrName>
                                            </p:attrNameLst>
                                          </p:cBhvr>
                                          <p:tavLst>
                                            <p:tav tm="0">
                                              <p:val>
                                                <p:strVal val="#ppt_x"/>
                                              </p:val>
                                            </p:tav>
                                            <p:tav tm="100000">
                                              <p:val>
                                                <p:strVal val="#ppt_x"/>
                                              </p:val>
                                            </p:tav>
                                          </p:tavLst>
                                        </p:anim>
                                        <p:anim calcmode="lin" valueType="num">
                                          <p:cBhvr>
                                            <p:cTn id="27" dur="400" fill="hold"/>
                                            <p:tgtEl>
                                              <p:spTgt spid="2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45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400"/>
                                            <p:tgtEl>
                                              <p:spTgt spid="28"/>
                                            </p:tgtEl>
                                          </p:cBhvr>
                                        </p:animEffect>
                                        <p:anim calcmode="lin" valueType="num">
                                          <p:cBhvr>
                                            <p:cTn id="31" dur="400" fill="hold"/>
                                            <p:tgtEl>
                                              <p:spTgt spid="28"/>
                                            </p:tgtEl>
                                            <p:attrNameLst>
                                              <p:attrName>ppt_x</p:attrName>
                                            </p:attrNameLst>
                                          </p:cBhvr>
                                          <p:tavLst>
                                            <p:tav tm="0">
                                              <p:val>
                                                <p:strVal val="#ppt_x"/>
                                              </p:val>
                                            </p:tav>
                                            <p:tav tm="100000">
                                              <p:val>
                                                <p:strVal val="#ppt_x"/>
                                              </p:val>
                                            </p:tav>
                                          </p:tavLst>
                                        </p:anim>
                                        <p:anim calcmode="lin" valueType="num">
                                          <p:cBhvr>
                                            <p:cTn id="32" dur="400" fill="hold"/>
                                            <p:tgtEl>
                                              <p:spTgt spid="2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6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400"/>
                                            <p:tgtEl>
                                              <p:spTgt spid="26"/>
                                            </p:tgtEl>
                                          </p:cBhvr>
                                        </p:animEffect>
                                        <p:anim calcmode="lin" valueType="num">
                                          <p:cBhvr>
                                            <p:cTn id="36" dur="400" fill="hold"/>
                                            <p:tgtEl>
                                              <p:spTgt spid="26"/>
                                            </p:tgtEl>
                                            <p:attrNameLst>
                                              <p:attrName>ppt_x</p:attrName>
                                            </p:attrNameLst>
                                          </p:cBhvr>
                                          <p:tavLst>
                                            <p:tav tm="0">
                                              <p:val>
                                                <p:strVal val="#ppt_x"/>
                                              </p:val>
                                            </p:tav>
                                            <p:tav tm="100000">
                                              <p:val>
                                                <p:strVal val="#ppt_x"/>
                                              </p:val>
                                            </p:tav>
                                          </p:tavLst>
                                        </p:anim>
                                        <p:anim calcmode="lin" valueType="num">
                                          <p:cBhvr>
                                            <p:cTn id="37" dur="400" fill="hold"/>
                                            <p:tgtEl>
                                              <p:spTgt spid="2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7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400"/>
                                            <p:tgtEl>
                                              <p:spTgt spid="24"/>
                                            </p:tgtEl>
                                          </p:cBhvr>
                                        </p:animEffect>
                                        <p:anim calcmode="lin" valueType="num">
                                          <p:cBhvr>
                                            <p:cTn id="41" dur="400" fill="hold"/>
                                            <p:tgtEl>
                                              <p:spTgt spid="24"/>
                                            </p:tgtEl>
                                            <p:attrNameLst>
                                              <p:attrName>ppt_x</p:attrName>
                                            </p:attrNameLst>
                                          </p:cBhvr>
                                          <p:tavLst>
                                            <p:tav tm="0">
                                              <p:val>
                                                <p:strVal val="#ppt_x"/>
                                              </p:val>
                                            </p:tav>
                                            <p:tav tm="100000">
                                              <p:val>
                                                <p:strVal val="#ppt_x"/>
                                              </p:val>
                                            </p:tav>
                                          </p:tavLst>
                                        </p:anim>
                                        <p:anim calcmode="lin" valueType="num">
                                          <p:cBhvr>
                                            <p:cTn id="42" dur="400" fill="hold"/>
                                            <p:tgtEl>
                                              <p:spTgt spid="2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9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400"/>
                                            <p:tgtEl>
                                              <p:spTgt spid="21"/>
                                            </p:tgtEl>
                                          </p:cBhvr>
                                        </p:animEffect>
                                        <p:anim calcmode="lin" valueType="num">
                                          <p:cBhvr>
                                            <p:cTn id="46" dur="400" fill="hold"/>
                                            <p:tgtEl>
                                              <p:spTgt spid="21"/>
                                            </p:tgtEl>
                                            <p:attrNameLst>
                                              <p:attrName>ppt_x</p:attrName>
                                            </p:attrNameLst>
                                          </p:cBhvr>
                                          <p:tavLst>
                                            <p:tav tm="0">
                                              <p:val>
                                                <p:strVal val="#ppt_x"/>
                                              </p:val>
                                            </p:tav>
                                            <p:tav tm="100000">
                                              <p:val>
                                                <p:strVal val="#ppt_x"/>
                                              </p:val>
                                            </p:tav>
                                          </p:tavLst>
                                        </p:anim>
                                        <p:anim calcmode="lin" valueType="num">
                                          <p:cBhvr>
                                            <p:cTn id="47" dur="4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50"/>
                                            <p:tgtEl>
                                              <p:spTgt spid="29"/>
                                            </p:tgtEl>
                                          </p:cBhvr>
                                        </p:animEffect>
                                      </p:childTnLst>
                                    </p:cTn>
                                  </p:par>
                                  <p:par>
                                    <p:cTn id="52" presetID="18" presetClass="entr" presetSubtype="6" fill="hold" grpId="0" nodeType="withEffect">
                                      <p:stCondLst>
                                        <p:cond delay="250"/>
                                      </p:stCondLst>
                                      <p:childTnLst>
                                        <p:set>
                                          <p:cBhvr>
                                            <p:cTn id="53" dur="1" fill="hold">
                                              <p:stCondLst>
                                                <p:cond delay="0"/>
                                              </p:stCondLst>
                                            </p:cTn>
                                            <p:tgtEl>
                                              <p:spTgt spid="32"/>
                                            </p:tgtEl>
                                            <p:attrNameLst>
                                              <p:attrName>style.visibility</p:attrName>
                                            </p:attrNameLst>
                                          </p:cBhvr>
                                          <p:to>
                                            <p:strVal val="visible"/>
                                          </p:to>
                                        </p:set>
                                        <p:animEffect transition="in" filter="strips(downRight)">
                                          <p:cBhvr>
                                            <p:cTn id="54" dur="500"/>
                                            <p:tgtEl>
                                              <p:spTgt spid="32"/>
                                            </p:tgtEl>
                                          </p:cBhvr>
                                        </p:animEffect>
                                      </p:childTnLst>
                                    </p:cTn>
                                  </p:par>
                                </p:childTnLst>
                              </p:cTn>
                            </p:par>
                            <p:par>
                              <p:cTn id="55" fill="hold">
                                <p:stCondLst>
                                  <p:cond delay="2000"/>
                                </p:stCondLst>
                                <p:childTnLst>
                                  <p:par>
                                    <p:cTn id="56" presetID="22" presetClass="entr" presetSubtype="8" fill="hold" nodeType="afterEffect">
                                      <p:stCondLst>
                                        <p:cond delay="50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250"/>
                                            <p:tgtEl>
                                              <p:spTgt spid="36"/>
                                            </p:tgtEl>
                                          </p:cBhvr>
                                        </p:animEffect>
                                      </p:childTnLst>
                                    </p:cTn>
                                  </p:par>
                                </p:childTnLst>
                              </p:cTn>
                            </p:par>
                            <p:par>
                              <p:cTn id="59" fill="hold">
                                <p:stCondLst>
                                  <p:cond delay="3000"/>
                                </p:stCondLst>
                                <p:childTnLst>
                                  <p:par>
                                    <p:cTn id="60" presetID="18" presetClass="entr" presetSubtype="12"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strips(downLeft)">
                                          <p:cBhvr>
                                            <p:cTn id="62" dur="500"/>
                                            <p:tgtEl>
                                              <p:spTgt spid="2"/>
                                            </p:tgtEl>
                                          </p:cBhvr>
                                        </p:animEffect>
                                      </p:childTnLst>
                                    </p:cTn>
                                  </p:par>
                                </p:childTnLst>
                              </p:cTn>
                            </p:par>
                            <p:par>
                              <p:cTn id="63" fill="hold">
                                <p:stCondLst>
                                  <p:cond delay="3500"/>
                                </p:stCondLst>
                                <p:childTnLst>
                                  <p:par>
                                    <p:cTn id="64" presetID="22" presetClass="entr" presetSubtype="8" fill="hold" nodeType="afterEffect">
                                      <p:stCondLst>
                                        <p:cond delay="75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250"/>
                                            <p:tgtEl>
                                              <p:spTgt spid="39"/>
                                            </p:tgtEl>
                                          </p:cBhvr>
                                        </p:animEffect>
                                      </p:childTnLst>
                                    </p:cTn>
                                  </p:par>
                                </p:childTnLst>
                              </p:cTn>
                            </p:par>
                            <p:par>
                              <p:cTn id="67" fill="hold">
                                <p:stCondLst>
                                  <p:cond delay="4750"/>
                                </p:stCondLst>
                                <p:childTnLst>
                                  <p:par>
                                    <p:cTn id="68" presetID="18" presetClass="entr" presetSubtype="6" fill="hold" grpId="0" nodeType="afterEffect">
                                      <p:stCondLst>
                                        <p:cond delay="500"/>
                                      </p:stCondLst>
                                      <p:childTnLst>
                                        <p:set>
                                          <p:cBhvr>
                                            <p:cTn id="69" dur="1" fill="hold">
                                              <p:stCondLst>
                                                <p:cond delay="0"/>
                                              </p:stCondLst>
                                            </p:cTn>
                                            <p:tgtEl>
                                              <p:spTgt spid="33"/>
                                            </p:tgtEl>
                                            <p:attrNameLst>
                                              <p:attrName>style.visibility</p:attrName>
                                            </p:attrNameLst>
                                          </p:cBhvr>
                                          <p:to>
                                            <p:strVal val="visible"/>
                                          </p:to>
                                        </p:set>
                                        <p:animEffect transition="in" filter="strips(downRight)">
                                          <p:cBhvr>
                                            <p:cTn id="70" dur="500"/>
                                            <p:tgtEl>
                                              <p:spTgt spid="33"/>
                                            </p:tgtEl>
                                          </p:cBhvr>
                                        </p:animEffect>
                                      </p:childTnLst>
                                    </p:cTn>
                                  </p:par>
                                </p:childTnLst>
                              </p:cTn>
                            </p:par>
                            <p:par>
                              <p:cTn id="71" fill="hold">
                                <p:stCondLst>
                                  <p:cond delay="5750"/>
                                </p:stCondLst>
                                <p:childTnLst>
                                  <p:par>
                                    <p:cTn id="72" presetID="22" presetClass="entr" presetSubtype="8" fill="hold" nodeType="afterEffect">
                                      <p:stCondLst>
                                        <p:cond delay="100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250"/>
                                            <p:tgtEl>
                                              <p:spTgt spid="42"/>
                                            </p:tgtEl>
                                          </p:cBhvr>
                                        </p:animEffect>
                                      </p:childTnLst>
                                    </p:cTn>
                                  </p:par>
                                </p:childTnLst>
                              </p:cTn>
                            </p:par>
                            <p:par>
                              <p:cTn id="75" fill="hold">
                                <p:stCondLst>
                                  <p:cond delay="7250"/>
                                </p:stCondLst>
                                <p:childTnLst>
                                  <p:par>
                                    <p:cTn id="76" presetID="18" presetClass="entr" presetSubtype="6" fill="hold" grpId="0" nodeType="afterEffect">
                                      <p:stCondLst>
                                        <p:cond delay="750"/>
                                      </p:stCondLst>
                                      <p:childTnLst>
                                        <p:set>
                                          <p:cBhvr>
                                            <p:cTn id="77" dur="1" fill="hold">
                                              <p:stCondLst>
                                                <p:cond delay="0"/>
                                              </p:stCondLst>
                                            </p:cTn>
                                            <p:tgtEl>
                                              <p:spTgt spid="34"/>
                                            </p:tgtEl>
                                            <p:attrNameLst>
                                              <p:attrName>style.visibility</p:attrName>
                                            </p:attrNameLst>
                                          </p:cBhvr>
                                          <p:to>
                                            <p:strVal val="visible"/>
                                          </p:to>
                                        </p:set>
                                        <p:animEffect transition="in" filter="strips(downRight)">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bldLvl="0" animBg="1"/>
          <p:bldP spid="23" grpId="0" bldLvl="0" animBg="1"/>
          <p:bldP spid="24" grpId="0" bldLvl="0" animBg="1"/>
          <p:bldP spid="25" grpId="0" bldLvl="0" animBg="1"/>
          <p:bldP spid="26" grpId="0" bldLvl="0" animBg="1"/>
          <p:bldP spid="27" grpId="0" bldLvl="0" animBg="1"/>
          <p:bldP spid="28" grpId="0" bldLvl="0" animBg="1"/>
          <p:bldP spid="32" grpId="0"/>
          <p:bldP spid="33" grpId="0"/>
          <p:bldP spid="34" grpId="0"/>
          <p:bldP spid="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962025" y="1220470"/>
            <a:ext cx="10889615" cy="5262245"/>
          </a:xfrm>
          <a:prstGeom prst="rect">
            <a:avLst/>
          </a:prstGeom>
          <a:noFill/>
        </p:spPr>
        <p:txBody>
          <a:bodyPr wrap="square" rtlCol="0">
            <a:spAutoFit/>
          </a:bodyPr>
          <a:lstStyle/>
          <a:p>
            <a:pPr marL="0" eaLnBrk="1" latinLnBrk="0" hangingPunct="1">
              <a:lnSpc>
                <a:spcPct val="200000"/>
              </a:lnSpc>
              <a:buClrTx/>
              <a:buSzTx/>
              <a:buFont typeface="Wingdings" panose="05000000000000000000" charset="0"/>
              <a:buNone/>
              <a:tabLst>
                <a:tab pos="266700" algn="l"/>
                <a:tab pos="1200150" algn="l"/>
                <a:tab pos="1333500" algn="l"/>
              </a:tabLs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对于像素p、q和z，其坐标分别为          、       和           ， 如果函数D满足距离三要素，即：</a:t>
            </a: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（1）非负性，                                                                        ；</a:t>
            </a: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（2）对称性，                                 ；</a:t>
            </a: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（3）三角不等式，                                                  。</a:t>
            </a: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       则称函数D为有效距离函数或度量，常用的像素间距离度量包括欧式距离 、</a:t>
            </a:r>
          </a:p>
          <a:p>
            <a:pPr marL="0"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      距离（城市距离）及     距离（棋盘距离）。</a:t>
            </a:r>
          </a:p>
        </p:txBody>
      </p:sp>
      <p:sp>
        <p:nvSpPr>
          <p:cNvPr id="3" name="箭头: 五边形 1"/>
          <p:cNvSpPr/>
          <p:nvPr/>
        </p:nvSpPr>
        <p:spPr>
          <a:xfrm>
            <a:off x="0" y="337185"/>
            <a:ext cx="42252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en-US" altLang="zh-CN" sz="3200" b="1" spc="300">
                <a:solidFill>
                  <a:schemeClr val="bg1"/>
                </a:solidFill>
                <a:latin typeface="+mn-ea"/>
              </a:rPr>
              <a:t>像素之间的距离</a:t>
            </a:r>
          </a:p>
        </p:txBody>
      </p:sp>
      <p:graphicFrame>
        <p:nvGraphicFramePr>
          <p:cNvPr id="2" name="对象 -2147482577"/>
          <p:cNvGraphicFramePr>
            <a:graphicFrameLocks noChangeAspect="1"/>
          </p:cNvGraphicFramePr>
          <p:nvPr/>
        </p:nvGraphicFramePr>
        <p:xfrm>
          <a:off x="6127115" y="1555750"/>
          <a:ext cx="851874" cy="468000"/>
        </p:xfrm>
        <a:graphic>
          <a:graphicData uri="http://schemas.openxmlformats.org/presentationml/2006/ole">
            <mc:AlternateContent xmlns:mc="http://schemas.openxmlformats.org/markup-compatibility/2006">
              <mc:Choice xmlns:v="urn:schemas-microsoft-com:vml" Requires="v">
                <p:oleObj spid="_x0000_s6154" r:id="rId4" imgW="393700" imgH="215900" progId="Equation.KSEE3">
                  <p:embed/>
                </p:oleObj>
              </mc:Choice>
              <mc:Fallback>
                <p:oleObj r:id="rId4" imgW="393700" imgH="215900" progId="Equation.KSEE3">
                  <p:embed/>
                  <p:pic>
                    <p:nvPicPr>
                      <p:cNvPr id="0" name="图片 3075"/>
                      <p:cNvPicPr/>
                      <p:nvPr/>
                    </p:nvPicPr>
                    <p:blipFill>
                      <a:blip r:embed="rId5"/>
                      <a:stretch>
                        <a:fillRect/>
                      </a:stretch>
                    </p:blipFill>
                    <p:spPr>
                      <a:xfrm>
                        <a:off x="6127115" y="1555750"/>
                        <a:ext cx="851874" cy="468000"/>
                      </a:xfrm>
                      <a:prstGeom prst="rect">
                        <a:avLst/>
                      </a:prstGeom>
                      <a:noFill/>
                      <a:ln w="38100">
                        <a:noFill/>
                        <a:miter/>
                      </a:ln>
                    </p:spPr>
                  </p:pic>
                </p:oleObj>
              </mc:Fallback>
            </mc:AlternateContent>
          </a:graphicData>
        </a:graphic>
      </p:graphicFrame>
      <p:graphicFrame>
        <p:nvGraphicFramePr>
          <p:cNvPr id="4" name="对象 -2147482576"/>
          <p:cNvGraphicFramePr>
            <a:graphicFrameLocks noChangeAspect="1"/>
          </p:cNvGraphicFramePr>
          <p:nvPr/>
        </p:nvGraphicFramePr>
        <p:xfrm>
          <a:off x="7103745" y="1555750"/>
          <a:ext cx="743484" cy="468000"/>
        </p:xfrm>
        <a:graphic>
          <a:graphicData uri="http://schemas.openxmlformats.org/presentationml/2006/ole">
            <mc:AlternateContent xmlns:mc="http://schemas.openxmlformats.org/markup-compatibility/2006">
              <mc:Choice xmlns:v="urn:schemas-microsoft-com:vml" Requires="v">
                <p:oleObj spid="_x0000_s6155" r:id="rId6" imgW="342900" imgH="215900" progId="Equation.KSEE3">
                  <p:embed/>
                </p:oleObj>
              </mc:Choice>
              <mc:Fallback>
                <p:oleObj r:id="rId6" imgW="342900" imgH="215900" progId="Equation.KSEE3">
                  <p:embed/>
                  <p:pic>
                    <p:nvPicPr>
                      <p:cNvPr id="0" name="图片 1"/>
                      <p:cNvPicPr/>
                      <p:nvPr/>
                    </p:nvPicPr>
                    <p:blipFill>
                      <a:blip r:embed="rId7"/>
                      <a:stretch>
                        <a:fillRect/>
                      </a:stretch>
                    </p:blipFill>
                    <p:spPr>
                      <a:xfrm>
                        <a:off x="7103745" y="1555750"/>
                        <a:ext cx="743484" cy="468000"/>
                      </a:xfrm>
                      <a:prstGeom prst="rect">
                        <a:avLst/>
                      </a:prstGeom>
                      <a:noFill/>
                      <a:ln w="38100">
                        <a:noFill/>
                        <a:miter/>
                      </a:ln>
                    </p:spPr>
                  </p:pic>
                </p:oleObj>
              </mc:Fallback>
            </mc:AlternateContent>
          </a:graphicData>
        </a:graphic>
      </p:graphicFrame>
      <p:graphicFrame>
        <p:nvGraphicFramePr>
          <p:cNvPr id="7" name="对象 -2147482575"/>
          <p:cNvGraphicFramePr>
            <a:graphicFrameLocks noChangeAspect="1"/>
          </p:cNvGraphicFramePr>
          <p:nvPr/>
        </p:nvGraphicFramePr>
        <p:xfrm>
          <a:off x="8176260" y="1555750"/>
          <a:ext cx="907992" cy="468000"/>
        </p:xfrm>
        <a:graphic>
          <a:graphicData uri="http://schemas.openxmlformats.org/presentationml/2006/ole">
            <mc:AlternateContent xmlns:mc="http://schemas.openxmlformats.org/markup-compatibility/2006">
              <mc:Choice xmlns:v="urn:schemas-microsoft-com:vml" Requires="v">
                <p:oleObj spid="_x0000_s6156" r:id="rId8" imgW="419100" imgH="215900" progId="Equation.KSEE3">
                  <p:embed/>
                </p:oleObj>
              </mc:Choice>
              <mc:Fallback>
                <p:oleObj r:id="rId8" imgW="419100" imgH="215900" progId="Equation.KSEE3">
                  <p:embed/>
                  <p:pic>
                    <p:nvPicPr>
                      <p:cNvPr id="0" name="图片 3"/>
                      <p:cNvPicPr/>
                      <p:nvPr/>
                    </p:nvPicPr>
                    <p:blipFill>
                      <a:blip r:embed="rId9"/>
                      <a:stretch>
                        <a:fillRect/>
                      </a:stretch>
                    </p:blipFill>
                    <p:spPr>
                      <a:xfrm>
                        <a:off x="8176260" y="1555750"/>
                        <a:ext cx="907992" cy="468000"/>
                      </a:xfrm>
                      <a:prstGeom prst="rect">
                        <a:avLst/>
                      </a:prstGeom>
                      <a:noFill/>
                      <a:ln w="38100">
                        <a:noFill/>
                        <a:miter/>
                      </a:ln>
                    </p:spPr>
                  </p:pic>
                </p:oleObj>
              </mc:Fallback>
            </mc:AlternateContent>
          </a:graphicData>
        </a:graphic>
      </p:graphicFrame>
      <p:graphicFrame>
        <p:nvGraphicFramePr>
          <p:cNvPr id="9" name="对象 -2147482574"/>
          <p:cNvGraphicFramePr>
            <a:graphicFrameLocks noChangeAspect="1"/>
          </p:cNvGraphicFramePr>
          <p:nvPr/>
        </p:nvGraphicFramePr>
        <p:xfrm>
          <a:off x="3059430" y="3018790"/>
          <a:ext cx="1788720" cy="468000"/>
        </p:xfrm>
        <a:graphic>
          <a:graphicData uri="http://schemas.openxmlformats.org/presentationml/2006/ole">
            <mc:AlternateContent xmlns:mc="http://schemas.openxmlformats.org/markup-compatibility/2006">
              <mc:Choice xmlns:v="urn:schemas-microsoft-com:vml" Requires="v">
                <p:oleObj spid="_x0000_s6157" r:id="rId10" imgW="825500" imgH="215900" progId="Equation.KSEE3">
                  <p:embed/>
                </p:oleObj>
              </mc:Choice>
              <mc:Fallback>
                <p:oleObj r:id="rId10" imgW="825500" imgH="215900" progId="Equation.KSEE3">
                  <p:embed/>
                  <p:pic>
                    <p:nvPicPr>
                      <p:cNvPr id="0" name="图片 5"/>
                      <p:cNvPicPr/>
                      <p:nvPr/>
                    </p:nvPicPr>
                    <p:blipFill>
                      <a:blip r:embed="rId11"/>
                      <a:stretch>
                        <a:fillRect/>
                      </a:stretch>
                    </p:blipFill>
                    <p:spPr>
                      <a:xfrm>
                        <a:off x="3059430" y="3018790"/>
                        <a:ext cx="1788720" cy="468000"/>
                      </a:xfrm>
                      <a:prstGeom prst="rect">
                        <a:avLst/>
                      </a:prstGeom>
                      <a:noFill/>
                      <a:ln w="38100">
                        <a:noFill/>
                        <a:miter/>
                      </a:ln>
                    </p:spPr>
                  </p:pic>
                </p:oleObj>
              </mc:Fallback>
            </mc:AlternateContent>
          </a:graphicData>
        </a:graphic>
      </p:graphicFrame>
      <p:graphicFrame>
        <p:nvGraphicFramePr>
          <p:cNvPr id="11" name="对象 -2147482573"/>
          <p:cNvGraphicFramePr>
            <a:graphicFrameLocks noChangeAspect="1"/>
          </p:cNvGraphicFramePr>
          <p:nvPr/>
        </p:nvGraphicFramePr>
        <p:xfrm>
          <a:off x="4955540" y="3018790"/>
          <a:ext cx="4128720" cy="468000"/>
        </p:xfrm>
        <a:graphic>
          <a:graphicData uri="http://schemas.openxmlformats.org/presentationml/2006/ole">
            <mc:AlternateContent xmlns:mc="http://schemas.openxmlformats.org/markup-compatibility/2006">
              <mc:Choice xmlns:v="urn:schemas-microsoft-com:vml" Requires="v">
                <p:oleObj spid="_x0000_s6158" r:id="rId12" imgW="1905000" imgH="215900" progId="Equation.KSEE3">
                  <p:embed/>
                </p:oleObj>
              </mc:Choice>
              <mc:Fallback>
                <p:oleObj r:id="rId12" imgW="1905000" imgH="215900" progId="Equation.KSEE3">
                  <p:embed/>
                  <p:pic>
                    <p:nvPicPr>
                      <p:cNvPr id="0" name="图片 6"/>
                      <p:cNvPicPr/>
                      <p:nvPr/>
                    </p:nvPicPr>
                    <p:blipFill>
                      <a:blip r:embed="rId13"/>
                      <a:stretch>
                        <a:fillRect/>
                      </a:stretch>
                    </p:blipFill>
                    <p:spPr>
                      <a:xfrm>
                        <a:off x="4955540" y="3018790"/>
                        <a:ext cx="4128720" cy="468000"/>
                      </a:xfrm>
                      <a:prstGeom prst="rect">
                        <a:avLst/>
                      </a:prstGeom>
                      <a:noFill/>
                      <a:ln w="38100">
                        <a:noFill/>
                        <a:miter/>
                      </a:ln>
                    </p:spPr>
                  </p:pic>
                </p:oleObj>
              </mc:Fallback>
            </mc:AlternateContent>
          </a:graphicData>
        </a:graphic>
      </p:graphicFrame>
      <p:graphicFrame>
        <p:nvGraphicFramePr>
          <p:cNvPr id="13" name="对象 -2147482572"/>
          <p:cNvGraphicFramePr>
            <a:graphicFrameLocks noChangeAspect="1"/>
          </p:cNvGraphicFramePr>
          <p:nvPr/>
        </p:nvGraphicFramePr>
        <p:xfrm>
          <a:off x="2890520" y="3752215"/>
          <a:ext cx="2861512" cy="468000"/>
        </p:xfrm>
        <a:graphic>
          <a:graphicData uri="http://schemas.openxmlformats.org/presentationml/2006/ole">
            <mc:AlternateContent xmlns:mc="http://schemas.openxmlformats.org/markup-compatibility/2006">
              <mc:Choice xmlns:v="urn:schemas-microsoft-com:vml" Requires="v">
                <p:oleObj spid="_x0000_s6159" r:id="rId14" imgW="1320165" imgH="215900" progId="Equation.KSEE3">
                  <p:embed/>
                </p:oleObj>
              </mc:Choice>
              <mc:Fallback>
                <p:oleObj r:id="rId14" imgW="1320165" imgH="215900" progId="Equation.KSEE3">
                  <p:embed/>
                  <p:pic>
                    <p:nvPicPr>
                      <p:cNvPr id="0" name="图片 7"/>
                      <p:cNvPicPr/>
                      <p:nvPr/>
                    </p:nvPicPr>
                    <p:blipFill>
                      <a:blip r:embed="rId15"/>
                      <a:stretch>
                        <a:fillRect/>
                      </a:stretch>
                    </p:blipFill>
                    <p:spPr>
                      <a:xfrm>
                        <a:off x="2890520" y="3752215"/>
                        <a:ext cx="2861512" cy="468000"/>
                      </a:xfrm>
                      <a:prstGeom prst="rect">
                        <a:avLst/>
                      </a:prstGeom>
                      <a:noFill/>
                      <a:ln w="38100">
                        <a:noFill/>
                        <a:miter/>
                      </a:ln>
                    </p:spPr>
                  </p:pic>
                </p:oleObj>
              </mc:Fallback>
            </mc:AlternateContent>
          </a:graphicData>
        </a:graphic>
      </p:graphicFrame>
      <p:graphicFrame>
        <p:nvGraphicFramePr>
          <p:cNvPr id="15" name="对象 -2147482571"/>
          <p:cNvGraphicFramePr>
            <a:graphicFrameLocks noChangeAspect="1"/>
          </p:cNvGraphicFramePr>
          <p:nvPr/>
        </p:nvGraphicFramePr>
        <p:xfrm>
          <a:off x="3631565" y="4484370"/>
          <a:ext cx="4268342" cy="468000"/>
        </p:xfrm>
        <a:graphic>
          <a:graphicData uri="http://schemas.openxmlformats.org/presentationml/2006/ole">
            <mc:AlternateContent xmlns:mc="http://schemas.openxmlformats.org/markup-compatibility/2006">
              <mc:Choice xmlns:v="urn:schemas-microsoft-com:vml" Requires="v">
                <p:oleObj spid="_x0000_s6160" r:id="rId16" imgW="1968500" imgH="215900" progId="Equation.KSEE3">
                  <p:embed/>
                </p:oleObj>
              </mc:Choice>
              <mc:Fallback>
                <p:oleObj r:id="rId16" imgW="1968500" imgH="215900" progId="Equation.KSEE3">
                  <p:embed/>
                  <p:pic>
                    <p:nvPicPr>
                      <p:cNvPr id="0" name="图片 8"/>
                      <p:cNvPicPr/>
                      <p:nvPr/>
                    </p:nvPicPr>
                    <p:blipFill>
                      <a:blip r:embed="rId17"/>
                      <a:stretch>
                        <a:fillRect/>
                      </a:stretch>
                    </p:blipFill>
                    <p:spPr>
                      <a:xfrm>
                        <a:off x="3631565" y="4484370"/>
                        <a:ext cx="4268342" cy="468000"/>
                      </a:xfrm>
                      <a:prstGeom prst="rect">
                        <a:avLst/>
                      </a:prstGeom>
                      <a:noFill/>
                      <a:ln w="38100">
                        <a:noFill/>
                        <a:miter/>
                      </a:ln>
                    </p:spPr>
                  </p:pic>
                </p:oleObj>
              </mc:Fallback>
            </mc:AlternateContent>
          </a:graphicData>
        </a:graphic>
      </p:graphicFrame>
      <p:graphicFrame>
        <p:nvGraphicFramePr>
          <p:cNvPr id="17" name="对象 -2147482570"/>
          <p:cNvGraphicFramePr>
            <a:graphicFrameLocks noChangeAspect="1"/>
          </p:cNvGraphicFramePr>
          <p:nvPr/>
        </p:nvGraphicFramePr>
        <p:xfrm>
          <a:off x="1050925" y="5935345"/>
          <a:ext cx="440167" cy="468000"/>
        </p:xfrm>
        <a:graphic>
          <a:graphicData uri="http://schemas.openxmlformats.org/presentationml/2006/ole">
            <mc:AlternateContent xmlns:mc="http://schemas.openxmlformats.org/markup-compatibility/2006">
              <mc:Choice xmlns:v="urn:schemas-microsoft-com:vml" Requires="v">
                <p:oleObj spid="_x0000_s6161" r:id="rId18" imgW="203200" imgH="215900" progId="Equation.KSEE3">
                  <p:embed/>
                </p:oleObj>
              </mc:Choice>
              <mc:Fallback>
                <p:oleObj r:id="rId18" imgW="203200" imgH="215900" progId="Equation.KSEE3">
                  <p:embed/>
                  <p:pic>
                    <p:nvPicPr>
                      <p:cNvPr id="0" name="图片 9"/>
                      <p:cNvPicPr/>
                      <p:nvPr/>
                    </p:nvPicPr>
                    <p:blipFill>
                      <a:blip r:embed="rId19"/>
                      <a:stretch>
                        <a:fillRect/>
                      </a:stretch>
                    </p:blipFill>
                    <p:spPr>
                      <a:xfrm>
                        <a:off x="1050925" y="5935345"/>
                        <a:ext cx="440167" cy="468000"/>
                      </a:xfrm>
                      <a:prstGeom prst="rect">
                        <a:avLst/>
                      </a:prstGeom>
                      <a:noFill/>
                      <a:ln w="38100">
                        <a:noFill/>
                        <a:miter/>
                      </a:ln>
                    </p:spPr>
                  </p:pic>
                </p:oleObj>
              </mc:Fallback>
            </mc:AlternateContent>
          </a:graphicData>
        </a:graphic>
      </p:graphicFrame>
      <p:graphicFrame>
        <p:nvGraphicFramePr>
          <p:cNvPr id="19" name="对象 -2147482569"/>
          <p:cNvGraphicFramePr>
            <a:graphicFrameLocks noChangeAspect="1"/>
          </p:cNvGraphicFramePr>
          <p:nvPr/>
        </p:nvGraphicFramePr>
        <p:xfrm>
          <a:off x="4342130" y="5935345"/>
          <a:ext cx="415338" cy="468000"/>
        </p:xfrm>
        <a:graphic>
          <a:graphicData uri="http://schemas.openxmlformats.org/presentationml/2006/ole">
            <mc:AlternateContent xmlns:mc="http://schemas.openxmlformats.org/markup-compatibility/2006">
              <mc:Choice xmlns:v="urn:schemas-microsoft-com:vml" Requires="v">
                <p:oleObj spid="_x0000_s6162" r:id="rId20" imgW="203200" imgH="228600" progId="Equation.KSEE3">
                  <p:embed/>
                </p:oleObj>
              </mc:Choice>
              <mc:Fallback>
                <p:oleObj r:id="rId20" imgW="203200" imgH="228600" progId="Equation.KSEE3">
                  <p:embed/>
                  <p:pic>
                    <p:nvPicPr>
                      <p:cNvPr id="0" name="图片 10"/>
                      <p:cNvPicPr/>
                      <p:nvPr/>
                    </p:nvPicPr>
                    <p:blipFill>
                      <a:blip r:embed="rId21"/>
                      <a:stretch>
                        <a:fillRect/>
                      </a:stretch>
                    </p:blipFill>
                    <p:spPr>
                      <a:xfrm>
                        <a:off x="4342130" y="5935345"/>
                        <a:ext cx="415338" cy="468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720" y="2000885"/>
            <a:ext cx="7962900" cy="2835275"/>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108575" y="2907665"/>
            <a:ext cx="640270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图像灰度直方图</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第四部分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024380"/>
            <a:ext cx="10943590" cy="455676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884" y="95550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200" b="1" spc="300">
                <a:solidFill>
                  <a:schemeClr val="tx1">
                    <a:lumMod val="85000"/>
                    <a:lumOff val="15000"/>
                  </a:schemeClr>
                </a:solidFill>
                <a:latin typeface="+mn-ea"/>
                <a:sym typeface="+mn-ea"/>
              </a:rPr>
              <a:t>图像灰度直方图</a:t>
            </a:r>
          </a:p>
        </p:txBody>
      </p:sp>
      <p:sp>
        <p:nvSpPr>
          <p:cNvPr id="13" name="矩形 12"/>
          <p:cNvSpPr/>
          <p:nvPr>
            <p:custDataLst>
              <p:tags r:id="rId5"/>
            </p:custDataLst>
          </p:nvPr>
        </p:nvSpPr>
        <p:spPr>
          <a:xfrm>
            <a:off x="1494155" y="2252980"/>
            <a:ext cx="5770245" cy="3715385"/>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eaLnBrk="1" latinLnBrk="0" hangingPunct="1">
              <a:lnSpc>
                <a:spcPct val="200000"/>
              </a:lnSpc>
              <a:buClrTx/>
              <a:buSzTx/>
              <a:buFont typeface="Wingdings" panose="05000000000000000000" charset="0"/>
              <a:buNone/>
              <a:tabLst>
                <a:tab pos="266700" algn="l"/>
                <a:tab pos="1200150" algn="l"/>
                <a:tab pos="1333500" algn="l"/>
              </a:tabLst>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对一幅图像，若对应于每一个灰度值，统计出具有该灰度值的像素数，并描绘出像素数一灰度值图形，则该图形称为该图像的灰度直方图，简称直方图。如右图所示。</a:t>
            </a: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2"/>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3"/>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10"/>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1"/>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21" name="图片 38"/>
          <p:cNvPicPr>
            <a:picLocks noChangeAspect="1"/>
          </p:cNvPicPr>
          <p:nvPr>
            <p:custDataLst>
              <p:tags r:id="rId9"/>
            </p:custDataLst>
          </p:nvPr>
        </p:nvPicPr>
        <p:blipFill>
          <a:blip r:embed="rId16"/>
          <a:stretch>
            <a:fillRect/>
          </a:stretch>
        </p:blipFill>
        <p:spPr>
          <a:xfrm>
            <a:off x="7905750" y="2557145"/>
            <a:ext cx="3619500" cy="3106420"/>
          </a:xfrm>
          <a:prstGeom prst="rect">
            <a:avLst/>
          </a:prstGeom>
          <a:noFill/>
          <a:ln>
            <a:noFill/>
          </a:ln>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75793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矩形 21"/>
          <p:cNvSpPr/>
          <p:nvPr>
            <p:custDataLst>
              <p:tags r:id="rId1"/>
            </p:custDataLst>
          </p:nvPr>
        </p:nvSpPr>
        <p:spPr>
          <a:xfrm>
            <a:off x="952798" y="1707374"/>
            <a:ext cx="10953965" cy="187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800">
                <a:latin typeface="微软雅黑" panose="020B0503020204020204" pitchFamily="34" charset="-122"/>
                <a:ea typeface="微软雅黑" panose="020B0503020204020204" pitchFamily="34" charset="-122"/>
              </a:rPr>
              <a:t>不同的图像具有相同的直方图</a:t>
            </a:r>
          </a:p>
        </p:txBody>
      </p:sp>
      <p:sp>
        <p:nvSpPr>
          <p:cNvPr id="23" name="矩形 22"/>
          <p:cNvSpPr/>
          <p:nvPr>
            <p:custDataLst>
              <p:tags r:id="rId2"/>
            </p:custDataLst>
          </p:nvPr>
        </p:nvSpPr>
        <p:spPr>
          <a:xfrm>
            <a:off x="952163" y="4476428"/>
            <a:ext cx="10953965" cy="187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latin typeface="微软雅黑" panose="020B0503020204020204" pitchFamily="34" charset="-122"/>
              <a:ea typeface="微软雅黑" panose="020B0503020204020204" pitchFamily="34" charset="-122"/>
            </a:endParaRPr>
          </a:p>
        </p:txBody>
      </p:sp>
      <p:sp>
        <p:nvSpPr>
          <p:cNvPr id="2" name="文本框 1"/>
          <p:cNvSpPr txBox="1"/>
          <p:nvPr>
            <p:custDataLst>
              <p:tags r:id="rId3"/>
            </p:custDataLst>
          </p:nvPr>
        </p:nvSpPr>
        <p:spPr>
          <a:xfrm>
            <a:off x="328295" y="384810"/>
            <a:ext cx="3602990" cy="624840"/>
          </a:xfrm>
          <a:prstGeom prst="rect">
            <a:avLst/>
          </a:prstGeom>
          <a:noFill/>
        </p:spPr>
        <p:txBody>
          <a:bodyPr wrap="square" lIns="101600" tIns="38100" rIns="63500" bIns="38100" rtlCol="0">
            <a:noAutofit/>
          </a:bodyPr>
          <a:lstStyle/>
          <a:p>
            <a:pPr marL="0" indent="0">
              <a:lnSpc>
                <a:spcPct val="100000"/>
              </a:lnSpc>
              <a:spcBef>
                <a:spcPts val="0"/>
              </a:spcBef>
              <a:spcAft>
                <a:spcPts val="0"/>
              </a:spcAft>
              <a:buSzPct val="100000"/>
            </a:pPr>
            <a:r>
              <a:rPr lang="en-US" altLang="zh-CN" sz="3200" b="1" spc="300">
                <a:solidFill>
                  <a:schemeClr val="bg1"/>
                </a:solidFill>
                <a:latin typeface="+mn-ea"/>
                <a:ea typeface="+mn-ea"/>
              </a:rPr>
              <a:t>直方图的性质</a:t>
            </a:r>
            <a:endParaRPr lang="zh-CN" altLang="en-US" sz="3600" b="1" spc="3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custDataLst>
              <p:tags r:id="rId4"/>
            </p:custDataLst>
          </p:nvPr>
        </p:nvSpPr>
        <p:spPr>
          <a:xfrm>
            <a:off x="6485890" y="1455420"/>
            <a:ext cx="5210810" cy="249682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indent="0" algn="l">
              <a:lnSpc>
                <a:spcPct val="150000"/>
              </a:lnSpc>
              <a:spcBef>
                <a:spcPts val="0"/>
              </a:spcBef>
              <a:spcAft>
                <a:spcPts val="1000"/>
              </a:spcAft>
              <a:buSzPct val="100000"/>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灰度直方图只能反映图像的灰度分布情况，而不能反映图像像素的位置。如图</a:t>
            </a: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1</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所示。</a:t>
            </a:r>
          </a:p>
          <a:p>
            <a:pPr marL="0" indent="0" algn="l">
              <a:lnSpc>
                <a:spcPct val="130000"/>
              </a:lnSpc>
              <a:spcBef>
                <a:spcPts val="0"/>
              </a:spcBef>
              <a:spcAft>
                <a:spcPts val="1000"/>
              </a:spcAft>
              <a:buSzPct val="100000"/>
            </a:pPr>
            <a:endParaRPr lang="zh-CN" altLang="en-US" sz="2400" spc="0" dirty="0">
              <a:solidFill>
                <a:schemeClr val="tx1">
                  <a:lumMod val="75000"/>
                  <a:lumOff val="25000"/>
                </a:schemeClr>
              </a:solidFill>
              <a:latin typeface="Arial" panose="020B0604020202020204" pitchFamily="34" charset="0"/>
              <a:ea typeface="微软雅黑" panose="020B0503020204020204" pitchFamily="34" charset="-122"/>
            </a:endParaRPr>
          </a:p>
          <a:p>
            <a:pPr marL="0" indent="0" algn="l">
              <a:lnSpc>
                <a:spcPct val="130000"/>
              </a:lnSpc>
              <a:spcBef>
                <a:spcPts val="0"/>
              </a:spcBef>
              <a:spcAft>
                <a:spcPts val="1000"/>
              </a:spcAft>
              <a:buSzPct val="100000"/>
            </a:pPr>
            <a:endParaRPr lang="zh-CN" altLang="en-US" sz="2400" spc="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63" name="六边形 62"/>
          <p:cNvSpPr/>
          <p:nvPr>
            <p:custDataLst>
              <p:tags r:id="rId5"/>
            </p:custDataLst>
          </p:nvPr>
        </p:nvSpPr>
        <p:spPr>
          <a:xfrm rot="5400000">
            <a:off x="1463667" y="6182566"/>
            <a:ext cx="106530" cy="91836"/>
          </a:xfrm>
          <a:prstGeom prst="hex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custDataLst>
              <p:tags r:id="rId6"/>
            </p:custDataLst>
          </p:nvPr>
        </p:nvSpPr>
        <p:spPr>
          <a:xfrm>
            <a:off x="5830934" y="1455375"/>
            <a:ext cx="563880" cy="1107440"/>
          </a:xfrm>
          <a:prstGeom prst="rect">
            <a:avLst/>
          </a:prstGeom>
          <a:noFill/>
          <a:ln w="12700">
            <a:noFill/>
          </a:ln>
        </p:spPr>
        <p:txBody>
          <a:bodyPr wrap="none" lIns="0" tIns="0" rIns="0" bIns="0" rtlCol="0">
            <a:spAutoFit/>
          </a:bodyPr>
          <a:lstStyle/>
          <a:p>
            <a:r>
              <a:rPr lang="en-US" altLang="zh-CN" sz="7200" b="1" dirty="0">
                <a:ln w="12700">
                  <a:solidFill>
                    <a:schemeClr val="tx1">
                      <a:lumMod val="65000"/>
                      <a:lumOff val="35000"/>
                      <a:alpha val="92000"/>
                    </a:schemeClr>
                  </a:solidFill>
                </a:ln>
                <a:solidFill>
                  <a:schemeClr val="bg1"/>
                </a:solidFill>
                <a:latin typeface="微软雅黑" panose="020B0503020204020204" pitchFamily="34" charset="-122"/>
                <a:ea typeface="微软雅黑" panose="020B0503020204020204" pitchFamily="34" charset="-122"/>
              </a:rPr>
              <a:t>1</a:t>
            </a:r>
            <a:endParaRPr lang="zh-CN" altLang="en-US" sz="7200" b="1" dirty="0">
              <a:ln w="12700">
                <a:solidFill>
                  <a:schemeClr val="tx1">
                    <a:lumMod val="65000"/>
                    <a:lumOff val="35000"/>
                    <a:alpha val="92000"/>
                  </a:schemeClr>
                </a:solidFill>
              </a:ln>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custDataLst>
              <p:tags r:id="rId7"/>
            </p:custDataLst>
          </p:nvPr>
        </p:nvSpPr>
        <p:spPr>
          <a:xfrm>
            <a:off x="6589395" y="4476115"/>
            <a:ext cx="5181600" cy="97790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0" indent="0" algn="l">
              <a:lnSpc>
                <a:spcPct val="150000"/>
              </a:lnSpc>
              <a:spcBef>
                <a:spcPts val="0"/>
              </a:spcBef>
              <a:spcAft>
                <a:spcPts val="1000"/>
              </a:spcAft>
              <a:buSzPct val="100000"/>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sym typeface="+mn-ea"/>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sym typeface="+mn-ea"/>
              </a:rPr>
              <a:t>一幅图像各子区的直方图之和就等于该图全图的直方。如图</a:t>
            </a: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sym typeface="+mn-ea"/>
              </a:rPr>
              <a:t>2</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sym typeface="+mn-ea"/>
              </a:rPr>
              <a:t>所示。</a:t>
            </a:r>
          </a:p>
        </p:txBody>
      </p:sp>
      <p:sp>
        <p:nvSpPr>
          <p:cNvPr id="68" name="文本框 67"/>
          <p:cNvSpPr txBox="1"/>
          <p:nvPr>
            <p:custDataLst>
              <p:tags r:id="rId8"/>
            </p:custDataLst>
          </p:nvPr>
        </p:nvSpPr>
        <p:spPr>
          <a:xfrm>
            <a:off x="5921739" y="4560415"/>
            <a:ext cx="563880" cy="1107440"/>
          </a:xfrm>
          <a:prstGeom prst="rect">
            <a:avLst/>
          </a:prstGeom>
          <a:noFill/>
          <a:ln w="12700">
            <a:noFill/>
          </a:ln>
        </p:spPr>
        <p:txBody>
          <a:bodyPr wrap="none" lIns="0" tIns="0" rIns="0" bIns="0" rtlCol="0">
            <a:spAutoFit/>
          </a:bodyPr>
          <a:lstStyle>
            <a:defPPr>
              <a:defRPr lang="zh-CN"/>
            </a:defPPr>
            <a:lvl1pPr>
              <a:defRPr sz="7200" b="1">
                <a:ln w="12700">
                  <a:solidFill>
                    <a:schemeClr val="tx1">
                      <a:lumMod val="75000"/>
                      <a:lumOff val="25000"/>
                      <a:alpha val="92000"/>
                    </a:schemeClr>
                  </a:solidFill>
                </a:ln>
                <a:pattFill prst="dkUpDiag">
                  <a:fgClr>
                    <a:schemeClr val="bg1">
                      <a:lumMod val="85000"/>
                    </a:schemeClr>
                  </a:fgClr>
                  <a:bgClr>
                    <a:schemeClr val="bg1"/>
                  </a:bgClr>
                </a:pattFill>
                <a:effectLst>
                  <a:outerShdw dist="101600" dir="1800000" algn="tl" rotWithShape="0">
                    <a:schemeClr val="bg1">
                      <a:lumMod val="85000"/>
                    </a:schemeClr>
                  </a:outerShdw>
                </a:effectLst>
              </a:defRPr>
            </a:lvl1pPr>
          </a:lstStyle>
          <a:p>
            <a:r>
              <a:rPr lang="en-US" altLang="zh-CN" dirty="0">
                <a:ln w="12700">
                  <a:solidFill>
                    <a:schemeClr val="tx1">
                      <a:lumMod val="65000"/>
                      <a:lumOff val="35000"/>
                      <a:alpha val="92000"/>
                    </a:schemeClr>
                  </a:solidFill>
                </a:ln>
                <a:solidFill>
                  <a:schemeClr val="bg1"/>
                </a:solidFill>
                <a:effectLst/>
                <a:latin typeface="微软雅黑" panose="020B0503020204020204" pitchFamily="34" charset="-122"/>
                <a:ea typeface="微软雅黑" panose="020B0503020204020204" pitchFamily="34" charset="-122"/>
              </a:rPr>
              <a:t>2</a:t>
            </a:r>
            <a:endParaRPr lang="zh-CN" altLang="en-US" dirty="0">
              <a:ln w="12700">
                <a:solidFill>
                  <a:schemeClr val="tx1">
                    <a:lumMod val="65000"/>
                    <a:lumOff val="35000"/>
                    <a:alpha val="92000"/>
                  </a:schemeClr>
                </a:solidFill>
              </a:ln>
              <a:solidFill>
                <a:schemeClr val="bg1"/>
              </a:solidFill>
              <a:effectLst/>
              <a:latin typeface="微软雅黑" panose="020B0503020204020204" pitchFamily="34" charset="-122"/>
              <a:ea typeface="微软雅黑" panose="020B0503020204020204" pitchFamily="34" charset="-122"/>
            </a:endParaRPr>
          </a:p>
        </p:txBody>
      </p:sp>
      <p:cxnSp>
        <p:nvCxnSpPr>
          <p:cNvPr id="4" name="直接连接符 3"/>
          <p:cNvCxnSpPr/>
          <p:nvPr>
            <p:custDataLst>
              <p:tags r:id="rId9"/>
            </p:custDataLst>
          </p:nvPr>
        </p:nvCxnSpPr>
        <p:spPr>
          <a:xfrm>
            <a:off x="6395356" y="3800996"/>
            <a:ext cx="5210230" cy="0"/>
          </a:xfrm>
          <a:prstGeom prst="line">
            <a:avLst/>
          </a:prstGeom>
          <a:ln w="12700">
            <a:solidFill>
              <a:schemeClr val="bg1">
                <a:lumMod val="85000"/>
              </a:schemeClr>
            </a:solidFill>
            <a:prstDash val="dash"/>
            <a:headEnd type="diamond"/>
            <a:tailEnd type="diamon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2"/>
          <a:stretch>
            <a:fillRect/>
          </a:stretch>
        </p:blipFill>
        <p:spPr>
          <a:xfrm>
            <a:off x="781685" y="4191635"/>
            <a:ext cx="4206875" cy="1845310"/>
          </a:xfrm>
          <a:prstGeom prst="rect">
            <a:avLst/>
          </a:prstGeom>
        </p:spPr>
      </p:pic>
      <p:pic>
        <p:nvPicPr>
          <p:cNvPr id="7" name="图片 6"/>
          <p:cNvPicPr>
            <a:picLocks noChangeAspect="1"/>
          </p:cNvPicPr>
          <p:nvPr/>
        </p:nvPicPr>
        <p:blipFill>
          <a:blip r:embed="rId13"/>
          <a:stretch>
            <a:fillRect/>
          </a:stretch>
        </p:blipFill>
        <p:spPr>
          <a:xfrm>
            <a:off x="951865" y="1708150"/>
            <a:ext cx="3648075" cy="1589405"/>
          </a:xfrm>
          <a:prstGeom prst="rect">
            <a:avLst/>
          </a:prstGeom>
        </p:spPr>
      </p:pic>
      <p:sp>
        <p:nvSpPr>
          <p:cNvPr id="100" name="文本框 99"/>
          <p:cNvSpPr txBox="1"/>
          <p:nvPr/>
        </p:nvSpPr>
        <p:spPr>
          <a:xfrm>
            <a:off x="278130" y="3463925"/>
            <a:ext cx="5080000" cy="337185"/>
          </a:xfrm>
          <a:prstGeom prst="rect">
            <a:avLst/>
          </a:prstGeom>
          <a:noFill/>
          <a:ln w="9525">
            <a:noFill/>
          </a:ln>
        </p:spPr>
        <p:txBody>
          <a:bodyPr>
            <a:spAutoFit/>
          </a:bodyPr>
          <a:lstStyle/>
          <a:p>
            <a:pPr marL="0" indent="0" algn="ctr"/>
            <a:r>
              <a:rPr lang="zh-CN" sz="1600" b="0">
                <a:latin typeface="Times New Roman" panose="02020603050405020304" pitchFamily="18" charset="0"/>
                <a:ea typeface="宋体" panose="02010600030101010101" pitchFamily="2" charset="-122"/>
              </a:rPr>
              <a:t>图</a:t>
            </a:r>
            <a:r>
              <a:rPr lang="en-US" altLang="zh-CN" sz="1600" b="0">
                <a:latin typeface="Times New Roman" panose="02020603050405020304" pitchFamily="18" charset="0"/>
                <a:ea typeface="宋体" panose="02010600030101010101" pitchFamily="2" charset="-122"/>
              </a:rPr>
              <a:t>1  </a:t>
            </a:r>
            <a:r>
              <a:rPr lang="zh-CN" sz="1600" b="0">
                <a:latin typeface="Times New Roman" panose="02020603050405020304" pitchFamily="18" charset="0"/>
                <a:ea typeface="宋体" panose="02010600030101010101" pitchFamily="2" charset="-122"/>
              </a:rPr>
              <a:t>不同的图像具有相同的直方图</a:t>
            </a:r>
            <a:endParaRPr lang="zh-CN" altLang="en-US" sz="1600" b="0">
              <a:latin typeface="Times New Roman" panose="02020603050405020304" pitchFamily="18" charset="0"/>
              <a:ea typeface="宋体" panose="02010600030101010101" pitchFamily="2" charset="-122"/>
            </a:endParaRPr>
          </a:p>
        </p:txBody>
      </p:sp>
      <p:sp>
        <p:nvSpPr>
          <p:cNvPr id="8" name="文本框 7"/>
          <p:cNvSpPr txBox="1"/>
          <p:nvPr/>
        </p:nvSpPr>
        <p:spPr>
          <a:xfrm>
            <a:off x="849630" y="6175375"/>
            <a:ext cx="4071620" cy="337185"/>
          </a:xfrm>
          <a:prstGeom prst="rect">
            <a:avLst/>
          </a:prstGeom>
          <a:noFill/>
          <a:ln w="9525">
            <a:noFill/>
          </a:ln>
        </p:spPr>
        <p:txBody>
          <a:bodyPr wrap="square">
            <a:spAutoFit/>
          </a:bodyPr>
          <a:lstStyle/>
          <a:p>
            <a:pPr marL="0" indent="0" algn="ctr"/>
            <a:r>
              <a:rPr lang="zh-CN" sz="1600" b="0">
                <a:latin typeface="Times New Roman" panose="02020603050405020304" pitchFamily="18" charset="0"/>
                <a:ea typeface="宋体" panose="02010600030101010101" pitchFamily="2" charset="-122"/>
              </a:rPr>
              <a:t>图</a:t>
            </a:r>
            <a:r>
              <a:rPr lang="en-US" altLang="zh-CN" sz="1600" b="0">
                <a:latin typeface="Times New Roman" panose="02020603050405020304" pitchFamily="18" charset="0"/>
                <a:ea typeface="宋体" panose="02010600030101010101" pitchFamily="2" charset="-122"/>
              </a:rPr>
              <a:t>2  </a:t>
            </a:r>
            <a:r>
              <a:rPr lang="zh-CN" sz="1600" b="0">
                <a:latin typeface="Times New Roman" panose="02020603050405020304" pitchFamily="18" charset="0"/>
                <a:ea typeface="宋体" panose="02010600030101010101" pitchFamily="2" charset="-122"/>
              </a:rPr>
              <a:t>子区直方图与全面直方图的关系</a:t>
            </a:r>
            <a:endParaRPr lang="zh-CN" altLang="en-US" sz="1600" b="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363093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直方图的运用</a:t>
            </a:r>
          </a:p>
        </p:txBody>
      </p:sp>
      <p:sp>
        <p:nvSpPr>
          <p:cNvPr id="11" name="文本框 10"/>
          <p:cNvSpPr txBox="1"/>
          <p:nvPr>
            <p:custDataLst>
              <p:tags r:id="rId1"/>
            </p:custDataLst>
          </p:nvPr>
        </p:nvSpPr>
        <p:spPr>
          <a:xfrm>
            <a:off x="1871980" y="1301750"/>
            <a:ext cx="8956675" cy="2024380"/>
          </a:xfrm>
          <a:prstGeom prst="rect">
            <a:avLst/>
          </a:prstGeom>
          <a:noFill/>
        </p:spPr>
        <p:txBody>
          <a:bodyPr wrap="square" rtlCol="0">
            <a:noAutofit/>
          </a:bodyPr>
          <a:lstStyle/>
          <a:p>
            <a:pPr marL="0" lvl="0" indent="0" algn="l" fontAlgn="ctr">
              <a:lnSpc>
                <a:spcPct val="200000"/>
              </a:lnSpc>
              <a:spcBef>
                <a:spcPts val="1000"/>
              </a:spcBef>
              <a:spcAft>
                <a:spcPts val="0"/>
              </a:spcAft>
              <a:buSzPct val="100000"/>
              <a:buFont typeface="+mj-ea"/>
              <a:buNone/>
              <a:defRPr/>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1.用于判断图像量化是否恰当，直方图的快速检查可以使数字化中产生的问题及早暴露出来，以免浪费大量时间。</a:t>
            </a:r>
          </a:p>
        </p:txBody>
      </p:sp>
      <p:pic>
        <p:nvPicPr>
          <p:cNvPr id="12" name="图片 11" descr="C:\Users\kingsoft\Pictures\风景\dawn-daylight-desktop-wallpaper-1367170.jpgdawn-daylight-desktop-wallpaper-1367170"/>
          <p:cNvPicPr>
            <a:picLocks noChangeAspect="1"/>
          </p:cNvPicPr>
          <p:nvPr>
            <p:custDataLst>
              <p:tags r:id="rId2"/>
            </p:custDataLst>
          </p:nvPr>
        </p:nvPicPr>
        <p:blipFill rotWithShape="1">
          <a:blip r:embed="rId5"/>
          <a:srcRect/>
          <a:stretch>
            <a:fillRect/>
          </a:stretch>
        </p:blipFill>
        <p:spPr>
          <a:xfrm>
            <a:off x="1974850" y="3326130"/>
            <a:ext cx="9199245" cy="271526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432560" y="337185"/>
            <a:ext cx="10273665" cy="4399915"/>
          </a:xfrm>
          <a:prstGeom prst="rect">
            <a:avLst/>
          </a:prstGeom>
          <a:noFill/>
        </p:spPr>
        <p:txBody>
          <a:bodyPr wrap="square" rtlCol="0">
            <a:spAutoFit/>
          </a:bodyPr>
          <a:lstStyle/>
          <a:p>
            <a:pPr marL="0" algn="l" eaLnBrk="1" latinLnBrk="0" hangingPunct="1">
              <a:lnSpc>
                <a:spcPct val="200000"/>
              </a:lnSpc>
              <a:buClrTx/>
              <a:buSzTx/>
              <a:buFont typeface="Wingdings" panose="05000000000000000000" charset="0"/>
              <a:buNone/>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marL="0" algn="l"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2.用于确定图像二值化的阈值</a:t>
            </a:r>
          </a:p>
          <a:p>
            <a:pPr marL="0" algn="l"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        假定一幅图像如下图所示，背景是黑色，物体为灰色。容易得知直方图上的左峰由背景中的黑色像素产生，而右峰由物体中各灰度级产生。选择谷对应的灰度作为阈值T, 利用下式对图像二值化，得到一幅二值图像。</a:t>
            </a:r>
          </a:p>
          <a:p>
            <a:pPr marL="0" algn="l" eaLnBrk="1" latinLnBrk="0" hangingPunct="1">
              <a:lnSpc>
                <a:spcPct val="200000"/>
              </a:lnSpc>
              <a:buClrTx/>
              <a:buSzTx/>
              <a:buFont typeface="Wingdings" panose="05000000000000000000" charset="0"/>
              <a:buNone/>
              <a:tabLst>
                <a:tab pos="266700" algn="l"/>
                <a:tab pos="1200150" algn="l"/>
                <a:tab pos="1333500" algn="l"/>
              </a:tabLst>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              </a:t>
            </a:r>
          </a:p>
        </p:txBody>
      </p:sp>
      <p:sp>
        <p:nvSpPr>
          <p:cNvPr id="3" name="箭头: 五边形 1"/>
          <p:cNvSpPr/>
          <p:nvPr/>
        </p:nvSpPr>
        <p:spPr>
          <a:xfrm>
            <a:off x="0" y="337185"/>
            <a:ext cx="363093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直方图的运用</a:t>
            </a:r>
          </a:p>
        </p:txBody>
      </p:sp>
      <p:pic>
        <p:nvPicPr>
          <p:cNvPr id="4" name="图片 3"/>
          <p:cNvPicPr>
            <a:picLocks noChangeAspect="1"/>
          </p:cNvPicPr>
          <p:nvPr/>
        </p:nvPicPr>
        <p:blipFill>
          <a:blip r:embed="rId3"/>
          <a:stretch>
            <a:fillRect/>
          </a:stretch>
        </p:blipFill>
        <p:spPr>
          <a:xfrm>
            <a:off x="3351530" y="4083685"/>
            <a:ext cx="5501640" cy="2625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2"/>
            </p:custDataLst>
          </p:nvPr>
        </p:nvSpPr>
        <p:spPr>
          <a:xfrm>
            <a:off x="959168" y="1721485"/>
            <a:ext cx="10940415" cy="4761230"/>
          </a:xfrm>
          <a:prstGeom prst="roundRect">
            <a:avLst>
              <a:gd name="adj" fmla="val 6601"/>
            </a:avLst>
          </a:prstGeom>
          <a:solidFill>
            <a:schemeClr val="bg1"/>
          </a:solidFill>
          <a:ln>
            <a:noFill/>
          </a:ln>
          <a:effectLst>
            <a:outerShdw blurRad="2159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pPr>
            <a:endParaRPr lang="zh-CN" altLang="en-US" sz="1800">
              <a:latin typeface="Arial" panose="020B0604020202020204" pitchFamily="34" charset="0"/>
              <a:ea typeface="微软雅黑" panose="020B0503020204020204" pitchFamily="34" charset="-122"/>
              <a:sym typeface="+mn-ea"/>
            </a:endParaRPr>
          </a:p>
        </p:txBody>
      </p:sp>
      <p:sp>
        <p:nvSpPr>
          <p:cNvPr id="3" name="文本框 2"/>
          <p:cNvSpPr txBox="1"/>
          <p:nvPr>
            <p:custDataLst>
              <p:tags r:id="rId3"/>
            </p:custDataLst>
          </p:nvPr>
        </p:nvSpPr>
        <p:spPr>
          <a:xfrm>
            <a:off x="1552575" y="2331720"/>
            <a:ext cx="9753600" cy="288671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0" lvl="0" indent="0" algn="l">
              <a:lnSpc>
                <a:spcPct val="150000"/>
              </a:lnSpc>
              <a:spcBef>
                <a:spcPts val="1000"/>
              </a:spcBef>
              <a:spcAft>
                <a:spcPts val="0"/>
              </a:spcAft>
              <a:buSzPct val="100000"/>
              <a:buNone/>
              <a:defRPr/>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本章介绍了图像与数字图像相关的基础知识、像素邻域的处理技术，即像素间的基本关系。值得一提的是，图像灰度直方图也是数字图像处理的常用手段之一，对图像灰度直方图的学习能为后续图像运算内容的学习提供重要铺垫。</a:t>
            </a:r>
          </a:p>
        </p:txBody>
      </p:sp>
      <p:sp>
        <p:nvSpPr>
          <p:cNvPr id="7" name="矩形 6"/>
          <p:cNvSpPr/>
          <p:nvPr>
            <p:custDataLst>
              <p:tags r:id="rId4"/>
            </p:custDataLst>
          </p:nvPr>
        </p:nvSpPr>
        <p:spPr>
          <a:xfrm>
            <a:off x="333375" y="174496"/>
            <a:ext cx="12192000" cy="1016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kumimoji="1" lang="zh-CN" altLang="en-US" sz="1800">
              <a:solidFill>
                <a:schemeClr val="tx1">
                  <a:lumMod val="50000"/>
                  <a:lumOff val="50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5"/>
            </p:custDataLst>
          </p:nvPr>
        </p:nvSpPr>
        <p:spPr>
          <a:xfrm>
            <a:off x="683895" y="428625"/>
            <a:ext cx="11490960" cy="508004"/>
          </a:xfrm>
          <a:prstGeom prst="rect">
            <a:avLst/>
          </a:prstGeom>
          <a:noFill/>
        </p:spPr>
        <p:txBody>
          <a:bodyPr wrap="square" lIns="91440" tIns="45720" rIns="91440" bIns="45720" rtlCol="0" anchor="ctr" anchorCtr="0">
            <a:normAutofit fontScale="77500" lnSpcReduction="1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ctr">
              <a:lnSpc>
                <a:spcPct val="120000"/>
              </a:lnSpc>
              <a:spcBef>
                <a:spcPts val="300"/>
              </a:spcBef>
              <a:spcAft>
                <a:spcPts val="300"/>
              </a:spcAft>
              <a:buSzPct val="100000"/>
              <a:buFontTx/>
              <a:buNone/>
            </a:pPr>
            <a:r>
              <a:rPr lang="en-US" altLang="zh-CN" sz="3200" b="1" spc="300">
                <a:solidFill>
                  <a:schemeClr val="bg1"/>
                </a:solidFill>
                <a:latin typeface="+mn-ea"/>
                <a:ea typeface="+mn-ea"/>
              </a:rPr>
              <a:t>本章小结</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57810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61640" y="1927860"/>
            <a:ext cx="8172450" cy="3507740"/>
          </a:xfrm>
          <a:prstGeom prst="rect">
            <a:avLst/>
          </a:prstGeom>
          <a:effectLst/>
        </p:spPr>
        <p:txBody>
          <a:bodyPr wrap="square">
            <a:spAutoFit/>
          </a:bodyPr>
          <a:lstStyle/>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2.1 什么是数字图像？为什么要对图像进行数字化处理？</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2.2 图像数字化包括哪两个过程？每个过程对数字化图像质量有何影响？</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2.3 为什么要对图像进行压缩编码处理？压缩编码有什么作用？</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2.4 图像像素间一般有哪些关系？</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2.5 什么是灰度直方图，有哪些应用？</a:t>
            </a:r>
          </a:p>
          <a:p>
            <a:pPr algn="l" defTabSz="1218565">
              <a:lnSpc>
                <a:spcPct val="18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2.6 从灰度直方图你能获得哪些信息？</a:t>
            </a:r>
          </a:p>
        </p:txBody>
      </p:sp>
      <p:sp>
        <p:nvSpPr>
          <p:cNvPr id="37" name="文本框 36"/>
          <p:cNvSpPr txBox="1"/>
          <p:nvPr/>
        </p:nvSpPr>
        <p:spPr>
          <a:xfrm>
            <a:off x="507365" y="353060"/>
            <a:ext cx="1508125" cy="587375"/>
          </a:xfrm>
          <a:prstGeom prst="rect">
            <a:avLst/>
          </a:prstGeom>
          <a:noFill/>
        </p:spPr>
        <p:txBody>
          <a:bodyPr wrap="square" lIns="96434" tIns="48217" rIns="96434" bIns="48217" rtlCol="0">
            <a:spAutoFit/>
          </a:bodyPr>
          <a:lstStyle/>
          <a:p>
            <a:pPr defTabSz="964565"/>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习　题</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3167856" y="152381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167856" y="5625277"/>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831838"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31838" y="0"/>
            <a:ext cx="7026912" cy="7232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558127" y="387021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8913" y="242348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听</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118735" y="2907665"/>
            <a:ext cx="637159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图像和数字图像</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第一部分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图  像</a:t>
            </a:r>
          </a:p>
        </p:txBody>
      </p:sp>
      <p:sp>
        <p:nvSpPr>
          <p:cNvPr id="13" name="矩形 12"/>
          <p:cNvSpPr/>
          <p:nvPr>
            <p:custDataLst>
              <p:tags r:id="rId5"/>
            </p:custDataLst>
          </p:nvPr>
        </p:nvSpPr>
        <p:spPr>
          <a:xfrm>
            <a:off x="1494062" y="274448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图像是客观对象的一种相似性的、生动性的描述或写真，是人类社会活动中最常用的信息载体。或者说图像是客观对象的一种表示，它包含了被描述对象的有关信息。</a:t>
            </a:r>
            <a:endParaRPr sz="2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1" indent="0" algn="l">
              <a:lnSpc>
                <a:spcPct val="150000"/>
              </a:lnSpc>
              <a:spcBef>
                <a:spcPts val="800"/>
              </a:spcBef>
              <a:spcAft>
                <a:spcPts val="1000"/>
              </a:spcAft>
              <a:buSzPct val="100000"/>
              <a:buNone/>
              <a:tabLst>
                <a:tab pos="266700" algn="l"/>
                <a:tab pos="1200150" algn="l"/>
                <a:tab pos="1333500" algn="l"/>
              </a:tabLst>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2"/>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3"/>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10"/>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1"/>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descr="20140432"/>
          <p:cNvPicPr>
            <a:picLocks noChangeAspect="1"/>
          </p:cNvPicPr>
          <p:nvPr>
            <p:custDataLst>
              <p:tags r:id="rId9"/>
            </p:custDataLst>
          </p:nvPr>
        </p:nvPicPr>
        <p:blipFill>
          <a:blip r:embed="rId16">
            <a:extLst>
              <a:ext uri="{96DAC541-7B7A-43D3-8B79-37D633B846F1}">
                <asvg:svgBlip xmlns:asvg="http://schemas.microsoft.com/office/drawing/2016/SVG/main" xmlns="" r:embed="rId17"/>
              </a:ext>
            </a:extLst>
          </a:blip>
          <a:stretch>
            <a:fillRect/>
          </a:stretch>
        </p:blipFill>
        <p:spPr>
          <a:xfrm rot="840000">
            <a:off x="194310" y="4853305"/>
            <a:ext cx="2242820" cy="1884045"/>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2"/>
            </p:custDataLst>
          </p:nvPr>
        </p:nvSpPr>
        <p:spPr>
          <a:xfrm>
            <a:off x="6200341" y="187325"/>
            <a:ext cx="4801034" cy="6858000"/>
          </a:xfrm>
          <a:custGeom>
            <a:avLst/>
            <a:gdLst>
              <a:gd name="connsiteX0" fmla="*/ 0 w 4801034"/>
              <a:gd name="connsiteY0" fmla="*/ 0 h 6858000"/>
              <a:gd name="connsiteX1" fmla="*/ 4801034 w 4801034"/>
              <a:gd name="connsiteY1" fmla="*/ 0 h 6858000"/>
              <a:gd name="connsiteX2" fmla="*/ 4801034 w 4801034"/>
              <a:gd name="connsiteY2" fmla="*/ 6858000 h 6858000"/>
              <a:gd name="connsiteX3" fmla="*/ 0 w 4801034"/>
              <a:gd name="connsiteY3" fmla="*/ 6858000 h 6858000"/>
              <a:gd name="connsiteX4" fmla="*/ 39362 w 4801034"/>
              <a:gd name="connsiteY4" fmla="*/ 6777220 h 6858000"/>
              <a:gd name="connsiteX5" fmla="*/ 620920 w 4801034"/>
              <a:gd name="connsiteY5" fmla="*/ 3429000 h 6858000"/>
              <a:gd name="connsiteX6" fmla="*/ 39362 w 4801034"/>
              <a:gd name="connsiteY6" fmla="*/ 807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034" h="6858000">
                <a:moveTo>
                  <a:pt x="0" y="0"/>
                </a:moveTo>
                <a:lnTo>
                  <a:pt x="4801034" y="0"/>
                </a:lnTo>
                <a:lnTo>
                  <a:pt x="4801034" y="6858000"/>
                </a:lnTo>
                <a:lnTo>
                  <a:pt x="0" y="6858000"/>
                </a:lnTo>
                <a:lnTo>
                  <a:pt x="39362" y="6777220"/>
                </a:lnTo>
                <a:cubicBezTo>
                  <a:pt x="392404" y="6015256"/>
                  <a:pt x="620920" y="4799144"/>
                  <a:pt x="620920" y="3429000"/>
                </a:cubicBezTo>
                <a:cubicBezTo>
                  <a:pt x="620920" y="2058856"/>
                  <a:pt x="392404" y="842744"/>
                  <a:pt x="39362" y="80780"/>
                </a:cubicBezTo>
                <a:close/>
              </a:path>
            </a:pathLst>
          </a:custGeom>
          <a:noFill/>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30000"/>
              </a:lnSpc>
            </a:pPr>
            <a:endParaRPr lang="zh-CN" altLang="en-US" sz="1800" dirty="0" err="1" smtClean="0">
              <a:solidFill>
                <a:srgbClr val="FFFFFF"/>
              </a:solidFill>
            </a:endParaRPr>
          </a:p>
        </p:txBody>
      </p:sp>
      <p:sp>
        <p:nvSpPr>
          <p:cNvPr id="28" name="任意多边形 27"/>
          <p:cNvSpPr/>
          <p:nvPr>
            <p:custDataLst>
              <p:tags r:id="rId3"/>
            </p:custDataLst>
          </p:nvPr>
        </p:nvSpPr>
        <p:spPr>
          <a:xfrm>
            <a:off x="0" y="1"/>
            <a:ext cx="1333499" cy="6857999"/>
          </a:xfrm>
          <a:custGeom>
            <a:avLst/>
            <a:gdLst>
              <a:gd name="connsiteX0" fmla="*/ 0 w 1333499"/>
              <a:gd name="connsiteY0" fmla="*/ 0 h 6857999"/>
              <a:gd name="connsiteX1" fmla="*/ 711726 w 1333499"/>
              <a:gd name="connsiteY1" fmla="*/ 0 h 6857999"/>
              <a:gd name="connsiteX2" fmla="*/ 806634 w 1333499"/>
              <a:gd name="connsiteY2" fmla="*/ 204820 h 6857999"/>
              <a:gd name="connsiteX3" fmla="*/ 1333499 w 1333499"/>
              <a:gd name="connsiteY3" fmla="*/ 3428999 h 6857999"/>
              <a:gd name="connsiteX4" fmla="*/ 806635 w 1333499"/>
              <a:gd name="connsiteY4" fmla="*/ 6653179 h 6857999"/>
              <a:gd name="connsiteX5" fmla="*/ 711726 w 1333499"/>
              <a:gd name="connsiteY5" fmla="*/ 6857999 h 6857999"/>
              <a:gd name="connsiteX6" fmla="*/ 0 w 1333499"/>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499" h="6857999">
                <a:moveTo>
                  <a:pt x="0" y="0"/>
                </a:moveTo>
                <a:lnTo>
                  <a:pt x="711726" y="0"/>
                </a:lnTo>
                <a:lnTo>
                  <a:pt x="806634" y="204820"/>
                </a:lnTo>
                <a:cubicBezTo>
                  <a:pt x="1128404" y="971182"/>
                  <a:pt x="1333499" y="2130969"/>
                  <a:pt x="1333499" y="3428999"/>
                </a:cubicBezTo>
                <a:cubicBezTo>
                  <a:pt x="1333499" y="4727031"/>
                  <a:pt x="1128404" y="5886817"/>
                  <a:pt x="806635" y="6653179"/>
                </a:cubicBezTo>
                <a:lnTo>
                  <a:pt x="711726" y="6857999"/>
                </a:lnTo>
                <a:lnTo>
                  <a:pt x="0" y="6857999"/>
                </a:lnTo>
                <a:close/>
              </a:path>
            </a:pathLst>
          </a:custGeom>
          <a:solidFill>
            <a:schemeClr val="accent1"/>
          </a:solidFill>
        </p:spPr>
        <p:txBody>
          <a:bodyPr rot="0" spcFirstLastPara="0" vertOverflow="overflow" horzOverflow="overflow" vert="eaVert" wrap="square" lIns="91440" tIns="45720" rIns="504000" bIns="45720" numCol="1" spcCol="0" rtlCol="0" fromWordArt="0" anchor="ctr" anchorCtr="0" forceAA="0" compatLnSpc="1">
            <a:normAutofit/>
          </a:bodyPr>
          <a:lstStyle/>
          <a:p>
            <a:pPr marL="0" indent="0" algn="ctr">
              <a:lnSpc>
                <a:spcPct val="100000"/>
              </a:lnSpc>
              <a:spcBef>
                <a:spcPts val="0"/>
              </a:spcBef>
              <a:spcAft>
                <a:spcPts val="0"/>
              </a:spcAft>
              <a:buSzPct val="100000"/>
              <a:buNone/>
            </a:pPr>
            <a:r>
              <a:rPr sz="3200" b="1">
                <a:solidFill>
                  <a:srgbClr val="FFFFFF"/>
                </a:solidFill>
                <a:latin typeface="Arial" panose="020B0604020202020204" pitchFamily="34" charset="0"/>
                <a:ea typeface="微软雅黑" panose="020B0503020204020204" pitchFamily="34" charset="-122"/>
                <a:cs typeface="+mj-cs"/>
              </a:rPr>
              <a:t>图像分类</a:t>
            </a:r>
          </a:p>
        </p:txBody>
      </p:sp>
      <p:pic>
        <p:nvPicPr>
          <p:cNvPr id="4" name="图片 3"/>
          <p:cNvPicPr>
            <a:picLocks noChangeAspect="1"/>
          </p:cNvPicPr>
          <p:nvPr/>
        </p:nvPicPr>
        <p:blipFill>
          <a:blip r:embed="rId6"/>
          <a:stretch>
            <a:fillRect/>
          </a:stretch>
        </p:blipFill>
        <p:spPr>
          <a:xfrm>
            <a:off x="2870200" y="187325"/>
            <a:ext cx="7118350" cy="6249670"/>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数字图像</a:t>
            </a:r>
          </a:p>
        </p:txBody>
      </p:sp>
      <p:sp>
        <p:nvSpPr>
          <p:cNvPr id="13" name="矩形 12"/>
          <p:cNvSpPr/>
          <p:nvPr>
            <p:custDataLst>
              <p:tags r:id="rId5"/>
            </p:custDataLst>
          </p:nvPr>
        </p:nvSpPr>
        <p:spPr>
          <a:xfrm>
            <a:off x="1373412" y="256033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数字图像，即将图像转化为数字的形式。我们平时所见到的图像，在计算机中都是一组数字，当通过相机捕获现实世界的景物时，相机会捕获现实世界的光源信号，并转化为数字信号保存到存储器上。数字图像扩展了人类获取信息的渠道，可以帮人们更加客观、准确、快速地了解世界和认识世界。</a:t>
            </a:r>
          </a:p>
          <a:p>
            <a:pPr marL="285750" lvl="1" indent="0" algn="l">
              <a:lnSpc>
                <a:spcPct val="150000"/>
              </a:lnSpc>
              <a:spcBef>
                <a:spcPts val="800"/>
              </a:spcBef>
              <a:spcAft>
                <a:spcPts val="1000"/>
              </a:spcAft>
              <a:buSzPct val="100000"/>
              <a:buNone/>
              <a:tabLst>
                <a:tab pos="266700" algn="l"/>
                <a:tab pos="1200150" algn="l"/>
                <a:tab pos="1333500" algn="l"/>
              </a:tabLst>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2"/>
            </p:custDataLst>
          </p:nvPr>
        </p:nvSpPr>
        <p:spPr>
          <a:xfrm>
            <a:off x="2493921" y="552450"/>
            <a:ext cx="7870908" cy="998538"/>
          </a:xfrm>
          <a:prstGeom prst="rect">
            <a:avLst/>
          </a:prstGeom>
        </p:spPr>
        <p:txBody>
          <a:bodyPr vert="horz" lIns="90170" tIns="46990" rIns="90170" bIns="46990" rtlCol="0" anchor="ctr">
            <a:normAutofit/>
          </a:bodyPr>
          <a:lstStyle>
            <a:defPPr>
              <a:defRPr lang="zh-CN"/>
            </a:defPPr>
            <a:lvl1pPr>
              <a:lnSpc>
                <a:spcPct val="90000"/>
              </a:lnSpc>
              <a:spcBef>
                <a:spcPct val="0"/>
              </a:spcBef>
              <a:buNone/>
              <a:defRPr sz="4400" cap="all">
                <a:latin typeface="+mj-lt"/>
                <a:ea typeface="+mj-ea"/>
                <a:cs typeface="+mj-cs"/>
              </a:defRPr>
            </a:lvl1pPr>
          </a:lstStyle>
          <a:p>
            <a:pPr marL="0" algn="ctr" defTabSz="914400">
              <a:lnSpc>
                <a:spcPct val="120000"/>
              </a:lnSpc>
              <a:spcBef>
                <a:spcPts val="0"/>
              </a:spcBef>
              <a:spcAft>
                <a:spcPts val="0"/>
              </a:spcAft>
              <a:buClrTx/>
              <a:buSzTx/>
              <a:buFontTx/>
            </a:pPr>
            <a:r>
              <a:rPr lang="en-US" altLang="zh-CN" sz="3200" b="1" cap="none" spc="300">
                <a:solidFill>
                  <a:schemeClr val="tx1">
                    <a:lumMod val="85000"/>
                    <a:lumOff val="15000"/>
                  </a:schemeClr>
                </a:solidFill>
                <a:latin typeface="+mn-ea"/>
                <a:ea typeface="+mn-ea"/>
                <a:cs typeface="+mn-cs"/>
              </a:rPr>
              <a:t>数字图像分类</a:t>
            </a:r>
          </a:p>
        </p:txBody>
      </p:sp>
      <p:pic>
        <p:nvPicPr>
          <p:cNvPr id="3" name="图片 2"/>
          <p:cNvPicPr>
            <a:picLocks noChangeAspect="1"/>
          </p:cNvPicPr>
          <p:nvPr>
            <p:custDataLst>
              <p:tags r:id="rId3"/>
            </p:custDataLst>
          </p:nvPr>
        </p:nvPicPr>
        <p:blipFill rotWithShape="1">
          <a:blip r:embed="rId20"/>
          <a:srcRect l="14351" r="14351"/>
          <a:stretch>
            <a:fillRect/>
          </a:stretch>
        </p:blipFill>
        <p:spPr>
          <a:xfrm>
            <a:off x="10520036" y="1871906"/>
            <a:ext cx="1762098" cy="1647640"/>
          </a:xfrm>
          <a:prstGeom prst="rect">
            <a:avLst/>
          </a:prstGeom>
          <a:ln>
            <a:noFill/>
          </a:ln>
        </p:spPr>
      </p:pic>
      <p:sp>
        <p:nvSpPr>
          <p:cNvPr id="4" name="矩形 3"/>
          <p:cNvSpPr/>
          <p:nvPr>
            <p:custDataLst>
              <p:tags r:id="rId4"/>
            </p:custDataLst>
          </p:nvPr>
        </p:nvSpPr>
        <p:spPr>
          <a:xfrm>
            <a:off x="630845" y="1861110"/>
            <a:ext cx="1762593" cy="16476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170" tIns="46990" rIns="90170" bIns="46990" numCol="1" spcCol="0" rtlCol="0" fromWordArt="0" anchor="ctr" anchorCtr="0" forceAA="0" compatLnSpc="1">
            <a:normAutofit/>
          </a:bodyPr>
          <a:lstStyle/>
          <a:p>
            <a:pPr lvl="0" algn="ctr">
              <a:lnSpc>
                <a:spcPct val="110000"/>
              </a:lnSpc>
              <a:buClrTx/>
              <a:buSzTx/>
              <a:buFontTx/>
            </a:pPr>
            <a:endParaRPr lang="zh-CN" altLang="en-US" sz="2000">
              <a:solidFill>
                <a:prstClr val="white"/>
              </a:solidFill>
              <a:latin typeface="Arial" panose="020B0604020202020204" pitchFamily="34" charset="0"/>
              <a:ea typeface="微软雅黑" panose="020B0503020204020204" pitchFamily="34" charset="-122"/>
              <a:sym typeface="+mn-ea"/>
            </a:endParaRPr>
          </a:p>
        </p:txBody>
      </p:sp>
      <p:sp>
        <p:nvSpPr>
          <p:cNvPr id="5" name="矩形 4"/>
          <p:cNvSpPr/>
          <p:nvPr>
            <p:custDataLst>
              <p:tags r:id="rId5"/>
            </p:custDataLst>
          </p:nvPr>
        </p:nvSpPr>
        <p:spPr>
          <a:xfrm>
            <a:off x="4694178" y="1861110"/>
            <a:ext cx="1762593" cy="16476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170" tIns="46990" rIns="90170" bIns="46990" numCol="1" spcCol="0" rtlCol="0" fromWordArt="0" anchor="ctr" anchorCtr="0" forceAA="0" compatLnSpc="1">
            <a:normAutofit/>
          </a:bodyPr>
          <a:lstStyle/>
          <a:p>
            <a:pPr lvl="0" algn="ctr">
              <a:lnSpc>
                <a:spcPct val="110000"/>
              </a:lnSpc>
              <a:buClrTx/>
              <a:buSzTx/>
              <a:buFontTx/>
            </a:pPr>
            <a:endParaRPr lang="zh-CN" altLang="en-US" sz="2000">
              <a:solidFill>
                <a:prstClr val="white"/>
              </a:solidFill>
              <a:latin typeface="Arial" panose="020B0604020202020204" pitchFamily="34" charset="0"/>
              <a:ea typeface="微软雅黑" panose="020B0503020204020204" pitchFamily="34" charset="-122"/>
              <a:sym typeface="+mn-ea"/>
            </a:endParaRPr>
          </a:p>
        </p:txBody>
      </p:sp>
      <p:pic>
        <p:nvPicPr>
          <p:cNvPr id="33" name="图片 32"/>
          <p:cNvPicPr>
            <a:picLocks noChangeAspect="1"/>
          </p:cNvPicPr>
          <p:nvPr>
            <p:custDataLst>
              <p:tags r:id="rId6"/>
            </p:custDataLst>
          </p:nvPr>
        </p:nvPicPr>
        <p:blipFill rotWithShape="1">
          <a:blip r:embed="rId21"/>
          <a:srcRect l="14301" r="14301"/>
          <a:stretch>
            <a:fillRect/>
          </a:stretch>
        </p:blipFill>
        <p:spPr>
          <a:xfrm>
            <a:off x="6455106" y="1856419"/>
            <a:ext cx="1763332" cy="1646479"/>
          </a:xfrm>
          <a:prstGeom prst="rect">
            <a:avLst/>
          </a:prstGeom>
        </p:spPr>
      </p:pic>
      <p:sp>
        <p:nvSpPr>
          <p:cNvPr id="35" name="文本框 34"/>
          <p:cNvSpPr txBox="1"/>
          <p:nvPr>
            <p:custDataLst>
              <p:tags r:id="rId7"/>
            </p:custDataLst>
          </p:nvPr>
        </p:nvSpPr>
        <p:spPr>
          <a:xfrm>
            <a:off x="410210" y="2207260"/>
            <a:ext cx="2082800" cy="1207135"/>
          </a:xfrm>
          <a:prstGeom prst="rect">
            <a:avLst/>
          </a:prstGeom>
        </p:spPr>
        <p:txBody>
          <a:bodyPr wrap="square" lIns="90170" tIns="46990" rIns="90170" bIns="46990">
            <a:normAutofit/>
          </a:bodyPr>
          <a:lstStyle>
            <a:defPPr>
              <a:defRPr lang="zh-CN"/>
            </a:defPPr>
            <a:lvl1pPr algn="ctr">
              <a:defRPr>
                <a:solidFill>
                  <a:schemeClr val="bg1"/>
                </a:solidFill>
              </a:defRPr>
            </a:lvl1pPr>
          </a:lstStyle>
          <a:p>
            <a:pPr marL="0" indent="0" algn="ctr">
              <a:lnSpc>
                <a:spcPct val="110000"/>
              </a:lnSpc>
              <a:spcBef>
                <a:spcPts val="0"/>
              </a:spcBef>
              <a:spcAft>
                <a:spcPts val="0"/>
              </a:spcAft>
              <a:buSzPct val="100000"/>
            </a:pPr>
            <a:r>
              <a:rPr lang="zh-CN" altLang="en-US" sz="2000" dirty="0">
                <a:latin typeface="Arial" panose="020B0604020202020204" pitchFamily="34" charset="0"/>
                <a:ea typeface="微软雅黑" panose="020B0503020204020204" pitchFamily="34" charset="-122"/>
              </a:rPr>
              <a:t>二值图像（Binary Image)</a:t>
            </a:r>
          </a:p>
          <a:p>
            <a:pPr marL="0" indent="0" algn="ctr">
              <a:lnSpc>
                <a:spcPct val="100000"/>
              </a:lnSpc>
              <a:spcBef>
                <a:spcPts val="0"/>
              </a:spcBef>
              <a:spcAft>
                <a:spcPts val="0"/>
              </a:spcAft>
              <a:buSzPct val="100000"/>
            </a:pPr>
            <a:endParaRPr lang="zh-CN" altLang="en-US" sz="2000" dirty="0">
              <a:latin typeface="Arial" panose="020B0604020202020204" pitchFamily="34" charset="0"/>
              <a:ea typeface="微软雅黑" panose="020B0503020204020204" pitchFamily="34" charset="-122"/>
            </a:endParaRPr>
          </a:p>
        </p:txBody>
      </p:sp>
      <p:sp>
        <p:nvSpPr>
          <p:cNvPr id="37" name="文本框 36"/>
          <p:cNvSpPr txBox="1"/>
          <p:nvPr>
            <p:custDataLst>
              <p:tags r:id="rId8"/>
            </p:custDataLst>
          </p:nvPr>
        </p:nvSpPr>
        <p:spPr>
          <a:xfrm>
            <a:off x="4693920" y="2207260"/>
            <a:ext cx="1862455" cy="1207135"/>
          </a:xfrm>
          <a:prstGeom prst="rect">
            <a:avLst/>
          </a:prstGeom>
        </p:spPr>
        <p:txBody>
          <a:bodyPr wrap="square" lIns="90170" tIns="46990" rIns="90170" bIns="46990">
            <a:noAutofit/>
          </a:bodyPr>
          <a:lstStyle>
            <a:defPPr>
              <a:defRPr lang="zh-CN"/>
            </a:defPPr>
            <a:lvl1pPr algn="ctr">
              <a:defRPr>
                <a:solidFill>
                  <a:schemeClr val="bg1"/>
                </a:solidFill>
              </a:defRPr>
            </a:lvl1pPr>
          </a:lstStyle>
          <a:p>
            <a:pPr marL="0" indent="0" algn="ctr">
              <a:lnSpc>
                <a:spcPct val="110000"/>
              </a:lnSpc>
              <a:spcBef>
                <a:spcPts val="0"/>
              </a:spcBef>
              <a:spcAft>
                <a:spcPts val="0"/>
              </a:spcAft>
              <a:buSzPct val="100000"/>
            </a:pPr>
            <a:r>
              <a:rPr lang="zh-CN" altLang="en-US" sz="2000" dirty="0">
                <a:latin typeface="Arial" panose="020B0604020202020204" pitchFamily="34" charset="0"/>
                <a:ea typeface="微软雅黑" panose="020B0503020204020204" pitchFamily="34" charset="-122"/>
                <a:sym typeface="+mn-ea"/>
              </a:rPr>
              <a:t>灰度图像 (Gray Scale Image)</a:t>
            </a:r>
          </a:p>
        </p:txBody>
      </p:sp>
      <p:sp>
        <p:nvSpPr>
          <p:cNvPr id="6" name="矩形 5"/>
          <p:cNvSpPr/>
          <p:nvPr>
            <p:custDataLst>
              <p:tags r:id="rId9"/>
            </p:custDataLst>
          </p:nvPr>
        </p:nvSpPr>
        <p:spPr>
          <a:xfrm>
            <a:off x="6698911" y="4331752"/>
            <a:ext cx="1762593" cy="16476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170" tIns="46990" rIns="90170" bIns="46990" numCol="1" spcCol="0" rtlCol="0" fromWordArt="0" anchor="ctr" anchorCtr="0" forceAA="0" compatLnSpc="1">
            <a:normAutofit/>
          </a:bodyPr>
          <a:lstStyle/>
          <a:p>
            <a:pPr lvl="0" algn="ctr">
              <a:lnSpc>
                <a:spcPct val="110000"/>
              </a:lnSpc>
              <a:buClrTx/>
              <a:buSzTx/>
              <a:buFontTx/>
            </a:pPr>
            <a:endParaRPr lang="zh-CN" altLang="en-US" sz="2000">
              <a:solidFill>
                <a:prstClr val="white"/>
              </a:solidFill>
              <a:latin typeface="Arial" panose="020B0604020202020204" pitchFamily="34" charset="0"/>
              <a:ea typeface="微软雅黑" panose="020B0503020204020204" pitchFamily="34" charset="-122"/>
              <a:sym typeface="+mn-ea"/>
            </a:endParaRPr>
          </a:p>
        </p:txBody>
      </p:sp>
      <p:pic>
        <p:nvPicPr>
          <p:cNvPr id="34" name="图片 33"/>
          <p:cNvPicPr>
            <a:picLocks noChangeAspect="1"/>
          </p:cNvPicPr>
          <p:nvPr>
            <p:custDataLst>
              <p:tags r:id="rId10"/>
            </p:custDataLst>
          </p:nvPr>
        </p:nvPicPr>
        <p:blipFill rotWithShape="1">
          <a:blip r:embed="rId22"/>
          <a:srcRect l="14342" r="14342"/>
          <a:stretch>
            <a:fillRect/>
          </a:stretch>
        </p:blipFill>
        <p:spPr>
          <a:xfrm>
            <a:off x="8459840" y="4332914"/>
            <a:ext cx="1763332" cy="1648393"/>
          </a:xfrm>
          <a:prstGeom prst="rect">
            <a:avLst/>
          </a:prstGeom>
        </p:spPr>
      </p:pic>
      <p:sp>
        <p:nvSpPr>
          <p:cNvPr id="38" name="文本框 37"/>
          <p:cNvSpPr txBox="1"/>
          <p:nvPr>
            <p:custDataLst>
              <p:tags r:id="rId11"/>
            </p:custDataLst>
          </p:nvPr>
        </p:nvSpPr>
        <p:spPr>
          <a:xfrm>
            <a:off x="6821909" y="4678585"/>
            <a:ext cx="1516597" cy="1206864"/>
          </a:xfrm>
          <a:prstGeom prst="rect">
            <a:avLst/>
          </a:prstGeom>
        </p:spPr>
        <p:txBody>
          <a:bodyPr wrap="square" lIns="90170" tIns="46990" rIns="90170" bIns="46990">
            <a:normAutofit/>
          </a:bodyPr>
          <a:lstStyle>
            <a:defPPr>
              <a:defRPr lang="zh-CN"/>
            </a:defPPr>
            <a:lvl1pPr algn="ctr">
              <a:defRPr>
                <a:solidFill>
                  <a:schemeClr val="bg1"/>
                </a:solidFill>
              </a:defRPr>
            </a:lvl1pPr>
          </a:lstStyle>
          <a:p>
            <a:pPr marL="0" indent="0" algn="ctr">
              <a:lnSpc>
                <a:spcPct val="110000"/>
              </a:lnSpc>
              <a:spcBef>
                <a:spcPts val="0"/>
              </a:spcBef>
              <a:spcAft>
                <a:spcPts val="0"/>
              </a:spcAft>
              <a:buSzPct val="100000"/>
            </a:pPr>
            <a:r>
              <a:rPr lang="zh-CN" altLang="en-US" sz="2000" dirty="0">
                <a:latin typeface="Arial" panose="020B0604020202020204" pitchFamily="34" charset="0"/>
                <a:ea typeface="微软雅黑" panose="020B0503020204020204" pitchFamily="34" charset="-122"/>
                <a:sym typeface="+mn-ea"/>
              </a:rPr>
              <a:t>三维图像(3D Image)</a:t>
            </a:r>
          </a:p>
        </p:txBody>
      </p:sp>
      <p:sp>
        <p:nvSpPr>
          <p:cNvPr id="7" name="矩形 6"/>
          <p:cNvSpPr/>
          <p:nvPr>
            <p:custDataLst>
              <p:tags r:id="rId12"/>
            </p:custDataLst>
          </p:nvPr>
        </p:nvSpPr>
        <p:spPr>
          <a:xfrm>
            <a:off x="2635578" y="4332709"/>
            <a:ext cx="1762593" cy="16476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lnSpc>
                <a:spcPct val="110000"/>
              </a:lnSpc>
            </a:pPr>
            <a:endParaRPr lang="zh-CN" altLang="en-US" sz="2000">
              <a:solidFill>
                <a:prstClr val="white"/>
              </a:solidFill>
              <a:latin typeface="Arial" panose="020B0604020202020204" pitchFamily="34" charset="0"/>
              <a:ea typeface="微软雅黑" panose="020B0503020204020204" pitchFamily="34" charset="-122"/>
            </a:endParaRPr>
          </a:p>
        </p:txBody>
      </p:sp>
      <p:pic>
        <p:nvPicPr>
          <p:cNvPr id="32" name="图片 31"/>
          <p:cNvPicPr>
            <a:picLocks noChangeAspect="1"/>
          </p:cNvPicPr>
          <p:nvPr>
            <p:custDataLst>
              <p:tags r:id="rId13"/>
            </p:custDataLst>
          </p:nvPr>
        </p:nvPicPr>
        <p:blipFill rotWithShape="1">
          <a:blip r:embed="rId23"/>
          <a:srcRect l="14300" r="14300"/>
          <a:stretch>
            <a:fillRect/>
          </a:stretch>
        </p:blipFill>
        <p:spPr>
          <a:xfrm>
            <a:off x="4398169" y="4333871"/>
            <a:ext cx="1763368" cy="1646479"/>
          </a:xfrm>
          <a:prstGeom prst="rect">
            <a:avLst/>
          </a:prstGeom>
        </p:spPr>
      </p:pic>
      <p:sp>
        <p:nvSpPr>
          <p:cNvPr id="39" name="文本框 38"/>
          <p:cNvSpPr txBox="1"/>
          <p:nvPr>
            <p:custDataLst>
              <p:tags r:id="rId14"/>
            </p:custDataLst>
          </p:nvPr>
        </p:nvSpPr>
        <p:spPr>
          <a:xfrm>
            <a:off x="2635885" y="4678680"/>
            <a:ext cx="1762125" cy="1207135"/>
          </a:xfrm>
          <a:prstGeom prst="rect">
            <a:avLst/>
          </a:prstGeom>
        </p:spPr>
        <p:txBody>
          <a:bodyPr wrap="square" lIns="90170" tIns="46990" rIns="90170" bIns="46990">
            <a:normAutofit/>
          </a:bodyPr>
          <a:lstStyle>
            <a:defPPr>
              <a:defRPr lang="zh-CN"/>
            </a:defPPr>
            <a:lvl1pPr algn="ctr">
              <a:defRPr>
                <a:solidFill>
                  <a:schemeClr val="bg1"/>
                </a:solidFill>
              </a:defRPr>
            </a:lvl1pPr>
          </a:lstStyle>
          <a:p>
            <a:pPr marL="0" indent="0" algn="ctr">
              <a:lnSpc>
                <a:spcPct val="110000"/>
              </a:lnSpc>
              <a:spcBef>
                <a:spcPts val="0"/>
              </a:spcBef>
              <a:spcAft>
                <a:spcPts val="0"/>
              </a:spcAft>
              <a:buSzPct val="100000"/>
            </a:pPr>
            <a:r>
              <a:rPr lang="zh-CN" altLang="en-US" sz="2000" dirty="0">
                <a:latin typeface="Arial" panose="020B0604020202020204" pitchFamily="34" charset="0"/>
                <a:ea typeface="微软雅黑" panose="020B0503020204020204" pitchFamily="34" charset="-122"/>
                <a:sym typeface="+mn-ea"/>
              </a:rPr>
              <a:t>伪彩色图像（false-color）</a:t>
            </a:r>
          </a:p>
        </p:txBody>
      </p:sp>
      <p:sp>
        <p:nvSpPr>
          <p:cNvPr id="41" name="矩形 40"/>
          <p:cNvSpPr/>
          <p:nvPr>
            <p:custDataLst>
              <p:tags r:id="rId15"/>
            </p:custDataLst>
          </p:nvPr>
        </p:nvSpPr>
        <p:spPr>
          <a:xfrm>
            <a:off x="8757511" y="1871949"/>
            <a:ext cx="1762593" cy="16476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170" tIns="46990" rIns="90170" bIns="46990" numCol="1" spcCol="0" rtlCol="0" fromWordArt="0" anchor="ctr" anchorCtr="0" forceAA="0" compatLnSpc="1">
            <a:normAutofit/>
          </a:bodyPr>
          <a:lstStyle/>
          <a:p>
            <a:pPr lvl="0" algn="ctr">
              <a:lnSpc>
                <a:spcPct val="110000"/>
              </a:lnSpc>
              <a:buClrTx/>
              <a:buSzTx/>
              <a:buFontTx/>
            </a:pPr>
            <a:endParaRPr lang="zh-CN" altLang="en-US" sz="2000">
              <a:solidFill>
                <a:prstClr val="white"/>
              </a:solidFill>
              <a:latin typeface="Arial" panose="020B0604020202020204" pitchFamily="34" charset="0"/>
              <a:ea typeface="微软雅黑" panose="020B0503020204020204" pitchFamily="34" charset="-122"/>
              <a:sym typeface="+mn-ea"/>
            </a:endParaRPr>
          </a:p>
        </p:txBody>
      </p:sp>
      <p:sp>
        <p:nvSpPr>
          <p:cNvPr id="56" name="文本框 55"/>
          <p:cNvSpPr txBox="1"/>
          <p:nvPr>
            <p:custDataLst>
              <p:tags r:id="rId16"/>
            </p:custDataLst>
          </p:nvPr>
        </p:nvSpPr>
        <p:spPr>
          <a:xfrm>
            <a:off x="8757285" y="2218055"/>
            <a:ext cx="1762760" cy="1207135"/>
          </a:xfrm>
          <a:prstGeom prst="rect">
            <a:avLst/>
          </a:prstGeom>
        </p:spPr>
        <p:txBody>
          <a:bodyPr wrap="square" lIns="90170" tIns="46990" rIns="90170" bIns="46990">
            <a:normAutofit/>
          </a:bodyPr>
          <a:lstStyle>
            <a:defPPr>
              <a:defRPr lang="zh-CN"/>
            </a:defPPr>
            <a:lvl1pPr algn="ctr">
              <a:defRPr>
                <a:solidFill>
                  <a:schemeClr val="bg1"/>
                </a:solidFill>
              </a:defRPr>
            </a:lvl1pPr>
          </a:lstStyle>
          <a:p>
            <a:pPr marL="0" indent="0" algn="ctr">
              <a:lnSpc>
                <a:spcPct val="110000"/>
              </a:lnSpc>
              <a:spcBef>
                <a:spcPts val="0"/>
              </a:spcBef>
              <a:spcAft>
                <a:spcPts val="0"/>
              </a:spcAft>
              <a:buSzPct val="100000"/>
            </a:pPr>
            <a:r>
              <a:rPr lang="zh-CN" altLang="en-US" sz="2000" dirty="0">
                <a:latin typeface="Arial" panose="020B0604020202020204" pitchFamily="34" charset="0"/>
                <a:ea typeface="微软雅黑" panose="020B0503020204020204" pitchFamily="34" charset="-122"/>
                <a:sym typeface="+mn-ea"/>
              </a:rPr>
              <a:t>彩色图像(Color Image)</a:t>
            </a:r>
          </a:p>
        </p:txBody>
      </p:sp>
      <p:pic>
        <p:nvPicPr>
          <p:cNvPr id="63" name="图片 62"/>
          <p:cNvPicPr>
            <a:picLocks noChangeAspect="1"/>
          </p:cNvPicPr>
          <p:nvPr>
            <p:custDataLst>
              <p:tags r:id="rId17"/>
            </p:custDataLst>
          </p:nvPr>
        </p:nvPicPr>
        <p:blipFill rotWithShape="1">
          <a:blip r:embed="rId24"/>
          <a:srcRect l="14133" r="14133"/>
          <a:stretch>
            <a:fillRect/>
          </a:stretch>
        </p:blipFill>
        <p:spPr>
          <a:xfrm>
            <a:off x="2393084" y="1856074"/>
            <a:ext cx="1766248" cy="1641494"/>
          </a:xfrm>
          <a:prstGeom prst="rect">
            <a:avLst/>
          </a:prstGeom>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07665"/>
            <a:ext cx="643953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图像的数字化</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第二部分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C:\Users\2GGTFQ2\Desktop\小米图片\新建文件夹 (2)\169\TIM截图20181228114543_副本.jpgTIM截图20181228114543_副本"/>
          <p:cNvPicPr>
            <a:picLocks noChangeAspect="1"/>
          </p:cNvPicPr>
          <p:nvPr>
            <p:custDataLst>
              <p:tags r:id="rId2"/>
            </p:custDataLst>
          </p:nvPr>
        </p:nvPicPr>
        <p:blipFill>
          <a:blip r:embed="rId8"/>
          <a:srcRect/>
          <a:stretch>
            <a:fillRect/>
          </a:stretch>
        </p:blipFill>
        <p:spPr>
          <a:xfrm>
            <a:off x="5965825" y="2122805"/>
            <a:ext cx="6209030" cy="3346450"/>
          </a:xfrm>
          <a:prstGeom prst="rect">
            <a:avLst/>
          </a:prstGeom>
          <a:effectLst>
            <a:outerShdw blurRad="317500" dist="76200" dir="5400000" sx="102000" sy="102000" algn="t" rotWithShape="0">
              <a:prstClr val="black">
                <a:alpha val="11000"/>
              </a:prstClr>
            </a:outerShdw>
          </a:effectLst>
        </p:spPr>
      </p:pic>
      <p:sp>
        <p:nvSpPr>
          <p:cNvPr id="2" name="文本框 1"/>
          <p:cNvSpPr txBox="1"/>
          <p:nvPr>
            <p:custDataLst>
              <p:tags r:id="rId3"/>
            </p:custDataLst>
          </p:nvPr>
        </p:nvSpPr>
        <p:spPr>
          <a:xfrm>
            <a:off x="333375" y="1561465"/>
            <a:ext cx="5502910" cy="4273550"/>
          </a:xfrm>
          <a:prstGeom prst="rect">
            <a:avLst/>
          </a:prstGeom>
          <a:noFill/>
        </p:spPr>
        <p:txBody>
          <a:bodyPr wrap="square" lIns="101600" tIns="38100" rIns="76200" bIns="38100" rtlCol="0" anchor="ctr"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algn="l" defTabSz="914400" fontAlgn="ctr">
              <a:lnSpc>
                <a:spcPct val="170000"/>
              </a:lnSpc>
              <a:spcBef>
                <a:spcPts val="1000"/>
              </a:spcBef>
              <a:spcAft>
                <a:spcPts val="0"/>
              </a:spcAft>
              <a:buClrTx/>
              <a:buSzTx/>
              <a:buFont typeface="Wingdings" panose="05000000000000000000" charset="0"/>
              <a:buNone/>
            </a:pPr>
            <a:r>
              <a:rPr lang="en-US" sz="1600" dirty="0">
                <a:solidFill>
                  <a:schemeClr val="tx1">
                    <a:lumMod val="50000"/>
                    <a:lumOff val="50000"/>
                  </a:schemeClr>
                </a:solidFill>
                <a:latin typeface="Arial" panose="020B0604020202020204" pitchFamily="34" charset="0"/>
              </a:rPr>
              <a:t>      </a:t>
            </a:r>
            <a:r>
              <a:rPr lang="en-US" sz="1600" dirty="0">
                <a:solidFill>
                  <a:schemeClr val="tx1">
                    <a:lumMod val="50000"/>
                    <a:lumOff val="50000"/>
                  </a:schemeClr>
                </a:solidFill>
                <a:latin typeface="+mn-ea"/>
                <a:ea typeface="+mn-ea"/>
                <a:cs typeface="+mn-ea"/>
              </a:rPr>
              <a:t> </a:t>
            </a:r>
            <a:r>
              <a:rPr lang="zh-CN" altLang="en-US" spc="150" dirty="0">
                <a:solidFill>
                  <a:schemeClr val="tx1">
                    <a:lumMod val="75000"/>
                    <a:lumOff val="25000"/>
                  </a:schemeClr>
                </a:solidFill>
                <a:latin typeface="Arial" panose="020B0604020202020204" pitchFamily="34" charset="0"/>
              </a:rPr>
              <a:t>自然界的图像信息是连续的模拟信号。一般的模拟图像是不能直接用数字计算机来处理的。必须将各类图像转化为数字图像然后再用计算机进行分析处理。图像的数字化过程主要分采样、量化与编码三个步骤。</a:t>
            </a:r>
          </a:p>
        </p:txBody>
      </p:sp>
      <p:sp>
        <p:nvSpPr>
          <p:cNvPr id="7" name="矩形 6"/>
          <p:cNvSpPr/>
          <p:nvPr>
            <p:custDataLst>
              <p:tags r:id="rId4"/>
            </p:custDataLst>
          </p:nvPr>
        </p:nvSpPr>
        <p:spPr>
          <a:xfrm>
            <a:off x="333375" y="174496"/>
            <a:ext cx="12192000" cy="1016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kumimoji="1" lang="zh-CN" altLang="en-US" sz="1800">
              <a:solidFill>
                <a:schemeClr val="tx1">
                  <a:lumMod val="50000"/>
                  <a:lumOff val="50000"/>
                </a:schemeClr>
              </a:solidFill>
              <a:sym typeface="+mn-ea"/>
            </a:endParaRPr>
          </a:p>
        </p:txBody>
      </p:sp>
      <p:sp>
        <p:nvSpPr>
          <p:cNvPr id="27" name="文本框 26"/>
          <p:cNvSpPr txBox="1"/>
          <p:nvPr>
            <p:custDataLst>
              <p:tags r:id="rId5"/>
            </p:custDataLst>
          </p:nvPr>
        </p:nvSpPr>
        <p:spPr>
          <a:xfrm>
            <a:off x="740330" y="359505"/>
            <a:ext cx="10566484" cy="646331"/>
          </a:xfrm>
          <a:prstGeom prst="rect">
            <a:avLst/>
          </a:prstGeom>
          <a:noFill/>
        </p:spPr>
        <p:txBody>
          <a:bodyPr wrap="square" lIns="91440" tIns="45720" rIns="91440" bIns="45720" rtlCol="0">
            <a:normAutofit lnSpcReduction="10000"/>
          </a:bodyPr>
          <a:lstStyle/>
          <a:p>
            <a:pPr marL="0" lvl="0" algn="ctr" defTabSz="914400">
              <a:lnSpc>
                <a:spcPct val="120000"/>
              </a:lnSpc>
              <a:spcBef>
                <a:spcPts val="0"/>
              </a:spcBef>
              <a:spcAft>
                <a:spcPts val="0"/>
              </a:spcAft>
              <a:buClrTx/>
              <a:buSzTx/>
              <a:buFontTx/>
              <a:buNone/>
            </a:pPr>
            <a:r>
              <a:rPr lang="en-US" altLang="zh-CN" sz="3200" b="1" spc="300">
                <a:solidFill>
                  <a:schemeClr val="bg1"/>
                </a:solidFill>
                <a:latin typeface="+mn-ea"/>
                <a:ea typeface="+mn-ea"/>
                <a:sym typeface="+mn-ea"/>
              </a:rPr>
              <a:t>什么是图像的数字化？</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REFSHAPE" val="221749796"/>
</p:tagLst>
</file>

<file path=ppt/tags/tag112.xml><?xml version="1.0" encoding="utf-8"?>
<p:tagLst xmlns:a="http://schemas.openxmlformats.org/drawingml/2006/main" xmlns:r="http://schemas.openxmlformats.org/officeDocument/2006/relationships" xmlns:p="http://schemas.openxmlformats.org/presentationml/2006/main">
  <p:tag name="REFSHAPE" val="221753060"/>
</p:tagLst>
</file>

<file path=ppt/tags/tag113.xml><?xml version="1.0" encoding="utf-8"?>
<p:tagLst xmlns:a="http://schemas.openxmlformats.org/drawingml/2006/main" xmlns:r="http://schemas.openxmlformats.org/officeDocument/2006/relationships" xmlns:p="http://schemas.openxmlformats.org/presentationml/2006/main">
  <p:tag name="REFSHAPE" val="221749660"/>
</p:tagLst>
</file>

<file path=ppt/tags/tag114.xml><?xml version="1.0" encoding="utf-8"?>
<p:tagLst xmlns:a="http://schemas.openxmlformats.org/drawingml/2006/main" xmlns:r="http://schemas.openxmlformats.org/officeDocument/2006/relationships" xmlns:p="http://schemas.openxmlformats.org/presentationml/2006/main">
  <p:tag name="REFSHAPE" val="221742860"/>
</p:tagLst>
</file>

<file path=ppt/tags/tag115.xml><?xml version="1.0" encoding="utf-8"?>
<p:tagLst xmlns:a="http://schemas.openxmlformats.org/drawingml/2006/main" xmlns:r="http://schemas.openxmlformats.org/officeDocument/2006/relationships" xmlns:p="http://schemas.openxmlformats.org/presentationml/2006/main">
  <p:tag name="REFSHAPE" val="221744356"/>
</p:tagLst>
</file>

<file path=ppt/tags/tag116.xml><?xml version="1.0" encoding="utf-8"?>
<p:tagLst xmlns:a="http://schemas.openxmlformats.org/drawingml/2006/main" xmlns:r="http://schemas.openxmlformats.org/officeDocument/2006/relationships" xmlns:p="http://schemas.openxmlformats.org/presentationml/2006/main">
  <p:tag name="REFSHAPE" val="221741228"/>
</p:tagLst>
</file>

<file path=ppt/tags/tag117.xml><?xml version="1.0" encoding="utf-8"?>
<p:tagLst xmlns:a="http://schemas.openxmlformats.org/drawingml/2006/main" xmlns:r="http://schemas.openxmlformats.org/officeDocument/2006/relationships" xmlns:p="http://schemas.openxmlformats.org/presentationml/2006/main">
  <p:tag name="REFSHAPE" val="221742860"/>
</p:tagLst>
</file>

<file path=ppt/tags/tag118.xml><?xml version="1.0" encoding="utf-8"?>
<p:tagLst xmlns:a="http://schemas.openxmlformats.org/drawingml/2006/main" xmlns:r="http://schemas.openxmlformats.org/officeDocument/2006/relationships" xmlns:p="http://schemas.openxmlformats.org/presentationml/2006/main">
  <p:tag name="REFSHAPE" val="221744356"/>
</p:tagLst>
</file>

<file path=ppt/tags/tag119.xml><?xml version="1.0" encoding="utf-8"?>
<p:tagLst xmlns:a="http://schemas.openxmlformats.org/drawingml/2006/main" xmlns:r="http://schemas.openxmlformats.org/officeDocument/2006/relationships" xmlns:p="http://schemas.openxmlformats.org/presentationml/2006/main">
  <p:tag name="REFSHAPE" val="221741228"/>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24.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REFSHAPE" val="1039746220"/>
  <p:tag name="KSO_WM_UNIT_PLACING_PICTURE_USER_VIEWPORT" val="{&quot;height&quot;:2268,&quot;width&quot;:3009}"/>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COLOR_SCHEME_SHAPE_ID" val="22"/>
  <p:tag name="KSO_WM_UNIT_COLOR_SCHEME_PARENT_PAGE" val="0_1"/>
  <p:tag name="KSO_WM_UNIT_ADJUSTLAYOUT_ID" val="22"/>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1_1"/>
  <p:tag name="KSO_WM_UNIT_ID" val="diagram20200910_1*l_h_i*1_1_1"/>
  <p:tag name="KSO_WM_TEMPLATE_CATEGORY" val="diagram"/>
  <p:tag name="KSO_WM_TEMPLATE_INDEX" val="20200910"/>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UNIT_COLOR_SCHEME_SHAPE_ID" val="23"/>
  <p:tag name="KSO_WM_UNIT_COLOR_SCHEME_PARENT_PAGE" val="0_1"/>
  <p:tag name="KSO_WM_UNIT_ADJUSTLAYOUT_ID" val="23"/>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2_1"/>
  <p:tag name="KSO_WM_UNIT_ID" val="diagram20200910_1*l_h_i*1_2_1"/>
  <p:tag name="KSO_WM_TEMPLATE_CATEGORY" val="diagram"/>
  <p:tag name="KSO_WM_TEMPLATE_INDEX" val="20200910"/>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COLOR_SCHEME_SHAPE_ID" val="28"/>
  <p:tag name="KSO_WM_UNIT_COLOR_SCHEME_PARENT_PAGE" val="0_1"/>
  <p:tag name="KSO_WM_UNIT_ADJUSTLAYOUT_ID" val="28"/>
  <p:tag name="KSO_WM_UNIT_TEXT_PART_ID_V2" val="a-3-1"/>
  <p:tag name="KSO_WM_UNIT_ISCONTENTSTITLE" val="0"/>
  <p:tag name="KSO_WM_UNIT_TEXT_PART_ID" val="2-X"/>
  <p:tag name="KSO_WM_UNIT_TEXT_PART_SIZE" val="49.2*559"/>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00910_1*a*1"/>
  <p:tag name="KSO_WM_TEMPLATE_CATEGORY" val="diagram"/>
  <p:tag name="KSO_WM_TEMPLATE_INDEX" val="20200910"/>
  <p:tag name="KSO_WM_UNIT_LAYERLEVEL" val="1"/>
  <p:tag name="KSO_WM_TAG_VERSION" val="1.0"/>
  <p:tag name="KSO_WM_BEAUTIFY_FLAG" val="#wm#"/>
  <p:tag name="KSO_WM_UNIT_PRESET_TEXT" val="单击此处可添加您的大标题内容"/>
  <p:tag name="KSO_WM_UNIT_TEXT_FILL_FORE_SCHEMECOLOR_INDEX" val="13"/>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COLOR_SCHEME_SHAPE_ID" val="43"/>
  <p:tag name="KSO_WM_UNIT_COLOR_SCHEME_PARENT_PAGE" val="0_1"/>
  <p:tag name="KSO_WM_UNIT_ADJUSTLAYOUT_ID" val="43"/>
  <p:tag name="KSO_WM_UNIT_TEXT_PART_ID_V2" val="d-2-1"/>
  <p:tag name="KSO_WM_UNIT_DIAGRAM_MODELTYPE" val="stripeEnum"/>
  <p:tag name="KSO_WM_UNIT_TEXT_PART_ID" val="2-c"/>
  <p:tag name="KSO_WM_UNIT_TEXT_PART_SIZE" val="169.76*434.5"/>
  <p:tag name="KSO_WM_UNIT_NOCLEAR" val="0"/>
  <p:tag name="KSO_WM_UNIT_VALUE" val="18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0910_1*l_h_f*1_1_1"/>
  <p:tag name="KSO_WM_TEMPLATE_CATEGORY" val="diagram"/>
  <p:tag name="KSO_WM_TEMPLATE_INDEX" val="20200910"/>
  <p:tag name="KSO_WM_UNIT_LAYERLEVEL" val="1_1_1"/>
  <p:tag name="KSO_WM_TAG_VERSION" val="1.0"/>
  <p:tag name="KSO_WM_BEAUTIFY_FLAG" val="#wm#"/>
  <p:tag name="KSO_WM_UNIT_PRESET_TEXT" val="点击此处添加正文，文字是您思想的提炼，为了最终呈现发布的良好效果，请言简意赅的阐述您的观点，并根据需要酌情增减文字。"/>
  <p:tag name="KSO_WM_UNIT_TEXT_FILL_FORE_SCHEMECOLOR_INDEX" val="13"/>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COLOR_SCHEME_SHAPE_ID" val="63"/>
  <p:tag name="KSO_WM_UNIT_COLOR_SCHEME_PARENT_PAGE" val="0_1"/>
  <p:tag name="KSO_WM_UNIT_ADJUSTLAYOUT_ID" val="63"/>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0910_1*l_h_i*1_2_2"/>
  <p:tag name="KSO_WM_TEMPLATE_CATEGORY" val="diagram"/>
  <p:tag name="KSO_WM_TEMPLATE_INDEX" val="20200910"/>
  <p:tag name="KSO_WM_UNIT_LAYERLEVEL" val="1_1_1"/>
  <p:tag name="KSO_WM_TAG_VERSION" val="1.0"/>
  <p:tag name="KSO_WM_BEAUTIFY_FLAG" val="#wm#"/>
  <p:tag name="KSO_WM_UNIT_FILL_FORE_SCHEMECOLOR_INDEX" val="15"/>
  <p:tag name="KSO_WM_UNIT_FILL_TYPE" val="1"/>
  <p:tag name="KSO_WM_UNIT_TEXT_FILL_FORE_SCHEMECOLOR_INDEX" val="14"/>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COLOR_SCHEME_SHAPE_ID" val="65"/>
  <p:tag name="KSO_WM_UNIT_COLOR_SCHEME_PARENT_PAGE" val="0_1"/>
  <p:tag name="KSO_WM_UNIT_ADJUSTLAYOUT_ID" val="65"/>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200910_1*l_h_i*1_1_3"/>
  <p:tag name="KSO_WM_TEMPLATE_CATEGORY" val="diagram"/>
  <p:tag name="KSO_WM_TEMPLATE_INDEX" val="20200910"/>
  <p:tag name="KSO_WM_UNIT_LAYERLEVEL" val="1_1_1"/>
  <p:tag name="KSO_WM_TAG_VERSION" val="1.0"/>
  <p:tag name="KSO_WM_BEAUTIFY_FLAG" val="#wm#"/>
  <p:tag name="KSO_WM_UNIT_TEXT_FILL_FORE_SCHEMECOLOR_INDEX" val="14"/>
  <p:tag name="KSO_WM_UNIT_TEXT_FILL_TYPE" val="1"/>
  <p:tag name="KSO_WM_UNIT_TEXT_FORE_SCHEMECOLOR_INDEX" val="13"/>
  <p:tag name="KSO_WM_UNIT_TEXT_LINE_FILL_TYPE" val="2"/>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COLOR_SCHEME_SHAPE_ID" val="66"/>
  <p:tag name="KSO_WM_UNIT_COLOR_SCHEME_PARENT_PAGE" val="0_1"/>
  <p:tag name="KSO_WM_UNIT_ADJUSTLAYOUT_ID" val="66"/>
  <p:tag name="KSO_WM_UNIT_TEXT_PART_ID_V2" val="d-2-1"/>
  <p:tag name="KSO_WM_UNIT_DIAGRAM_MODELTYPE" val="stripeEnum"/>
  <p:tag name="KSO_WM_UNIT_TEXT_PART_ID" val="2-c"/>
  <p:tag name="KSO_WM_UNIT_TEXT_PART_SIZE" val="169.76*434.5"/>
  <p:tag name="KSO_WM_UNIT_NOCLEAR" val="0"/>
  <p:tag name="KSO_WM_UNIT_VALUE" val="18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0910_1*l_h_f*1_2_1"/>
  <p:tag name="KSO_WM_TEMPLATE_CATEGORY" val="diagram"/>
  <p:tag name="KSO_WM_TEMPLATE_INDEX" val="20200910"/>
  <p:tag name="KSO_WM_UNIT_LAYERLEVEL" val="1_1_1"/>
  <p:tag name="KSO_WM_TAG_VERSION" val="1.0"/>
  <p:tag name="KSO_WM_BEAUTIFY_FLAG" val="#wm#"/>
  <p:tag name="KSO_WM_UNIT_PRESET_TEXT" val="点击此处添加正文，文字是您思想的提炼，为了最终呈现发布的良好效果，请言简意赅的阐述您的观点，并根据需要酌情增减文字。"/>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COLOR_SCHEME_SHAPE_ID" val="68"/>
  <p:tag name="KSO_WM_UNIT_COLOR_SCHEME_PARENT_PAGE" val="0_1"/>
  <p:tag name="KSO_WM_UNIT_ADJUSTLAYOUT_ID" val="68"/>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200910_1*l_h_i*1_2_3"/>
  <p:tag name="KSO_WM_TEMPLATE_CATEGORY" val="diagram"/>
  <p:tag name="KSO_WM_TEMPLATE_INDEX" val="20200910"/>
  <p:tag name="KSO_WM_UNIT_LAYERLEVEL" val="1_1_1"/>
  <p:tag name="KSO_WM_TAG_VERSION" val="1.0"/>
  <p:tag name="KSO_WM_BEAUTIFY_FLAG" val="#wm#"/>
  <p:tag name="KSO_WM_UNIT_TEXT_FILL_FORE_SCHEMECOLOR_INDEX" val="14"/>
  <p:tag name="KSO_WM_UNIT_TEXT_FILL_TYPE" val="1"/>
  <p:tag name="KSO_WM_UNIT_TEXT_FORE_SCHEMECOLOR_INDEX" val="13"/>
  <p:tag name="KSO_WM_UNIT_TEXT_LINE_FILL_TYPE" val="2"/>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COLOR_SCHEME_SHAPE_ID" val="4"/>
  <p:tag name="KSO_WM_UNIT_COLOR_SCHEME_PARENT_PAGE" val="0_1"/>
  <p:tag name="KSO_WM_UNIT_DECOLORIZATION" val="1"/>
  <p:tag name="KSO_WM_UNIT_ADJUSTLAYOUT_ID" val="4"/>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0910_1*l_h_i*1_2_7"/>
  <p:tag name="KSO_WM_TEMPLATE_CATEGORY" val="diagram"/>
  <p:tag name="KSO_WM_TEMPLATE_INDEX" val="20200910"/>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输入你的正文，文字是您思想的提炼，为了最终演示发布的良好效果……"/>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diagram20203401_1*f*1"/>
  <p:tag name="KSO_WM_TEMPLATE_CATEGORY" val="diagram"/>
  <p:tag name="KSO_WM_TEMPLATE_INDEX" val="20203401"/>
  <p:tag name="KSO_WM_UNIT_LAYERLEVEL" val="1"/>
  <p:tag name="KSO_WM_TAG_VERSION" val="1.0"/>
  <p:tag name="KSO_WM_BEAUTIFY_FLAG" val="#wm#"/>
  <p:tag name="KSO_WM_UNIT_BLOCK" val="0"/>
  <p:tag name="KSO_WM_UNIT_SM_LIMIT_TYPE" val="1"/>
  <p:tag name="KSO_WM_UNIT_TEXT_FILL_FORE_SCHEMECOLOR_INDEX_BRIGHTNESS" val="-0.05"/>
  <p:tag name="KSO_WM_UNIT_TEXT_FILL_FORE_SCHEMECOLOR_INDEX" val="14"/>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VALUE" val="1394*1794"/>
  <p:tag name="KSO_WM_UNIT_HIGHLIGHT" val="0"/>
  <p:tag name="KSO_WM_UNIT_COMPATIBLE" val="0"/>
  <p:tag name="KSO_WM_UNIT_DIAGRAM_ISNUMVISUAL" val="0"/>
  <p:tag name="KSO_WM_UNIT_DIAGRAM_ISREFERUNIT" val="0"/>
  <p:tag name="KSO_WM_UNIT_TYPE" val="d"/>
  <p:tag name="KSO_WM_UNIT_INDEX" val="1"/>
  <p:tag name="KSO_WM_UNIT_ID" val="diagram20203401_1*d*1"/>
  <p:tag name="KSO_WM_TEMPLATE_CATEGORY" val="diagram"/>
  <p:tag name="KSO_WM_TEMPLATE_INDEX" val="20203401"/>
  <p:tag name="KSO_WM_UNIT_SUPPORT_UNIT_TYPE" val="[&quot;all&quot;]"/>
  <p:tag name="KSO_WM_UNIT_LAYERLEVEL" val="1"/>
  <p:tag name="KSO_WM_TAG_VERSION" val="1.0"/>
  <p:tag name="KSO_WM_BEAUTIFY_FLAG" val="#wm#"/>
  <p:tag name="KSO_WM_UNIT_BLOCK" val="0"/>
  <p:tag name="KSO_WM_UNIT_SM_LIMIT_TYPE" val="1"/>
  <p:tag name="KSO_WM_UNIT_PLACING_PICTURE_USER_VIEWPORT" val="{&quot;height&quot;:7911.4456692913382,&quot;width&quot;:10186.629921259842}"/>
  <p:tag name="KSO_WM_UNIT_PLACING_PICTURE_USER_RELATIVERECTANGLE" val="{&quot;bottom&quot;:0,&quot;left&quot;:0,&quot;right&quot;:0,&quot;top&quot;:0}"/>
  <p:tag name="KSO_WM_UNIT_PLACING_PICTURE_COLLAGE_RELATIVERECTANGLE" val="{&quot;bottom&quot;:0,&quot;left&quot;:5.580198682016893e-17,&quot;right&quot;:5.580198682016893e-17,&quot;top&quot;:0}"/>
  <p:tag name="KSO_WM_UNIT_PLACING_PICTURE_COLLAGE_VIEWPORT" val="{&quot;height&quot;:7911.4456692913382,&quot;width&quot;:10186.629921259842}"/>
  <p:tag name="KSO_WM_UNIT_PLACING_PICTURE_INFO" val="{&quot;code&quot;:&quot;&quot;,&quot;full_picture&quot;:true,&quot;last_crop_picture&quot;:&quot;[1]&quot;,&quot;margin&quot;:{&quot;right&quot;:0.38419707210158549},&quot;scheme&quot;:&quot;1-1&quot;,&quot;spacing&quot;:5}"/>
  <p:tag name="KSO_WM_UNIT_PLACING_PICTURE" val="151000.466"/>
  <p:tag name="REFSHAPE" val="615128892"/>
  <p:tag name="KSO_WM_UNIT_PICTURE_CLIP_FLAG" val="0"/>
</p:tagLst>
</file>

<file path=ppt/tags/tag144.xml><?xml version="1.0" encoding="utf-8"?>
<p:tagLst xmlns:a="http://schemas.openxmlformats.org/drawingml/2006/main" xmlns:r="http://schemas.openxmlformats.org/officeDocument/2006/relationships" xmlns:p="http://schemas.openxmlformats.org/presentationml/2006/main">
  <p:tag name="KSO_WM_SLIDE_ID" val="diagram20198654_1"/>
  <p:tag name="KSO_WM_TEMPLATE_SUBCATEGORY" val="8"/>
  <p:tag name="KSO_WM_TEMPLATE_MASTER_TYPE" val="0"/>
  <p:tag name="KSO_WM_TEMPLATE_COLOR_TYPE" val="1"/>
  <p:tag name="KSO_WM_SLIDE_TYPE" val="text"/>
  <p:tag name="KSO_WM_SLIDE_SUBTYPE" val="pureTxt"/>
  <p:tag name="KSO_WM_SLIDE_ITEM_CNT" val="0"/>
  <p:tag name="KSO_WM_SLIDE_INDEX" val="1"/>
  <p:tag name="KSO_WM_SLIDE_SIZE" val="960*495"/>
  <p:tag name="KSO_WM_SLIDE_POSITION" val="0*-1"/>
  <p:tag name="KSO_WM_TAG_VERSION" val="1.0"/>
  <p:tag name="KSO_WM_BEAUTIFY_FLAG" val="#wm#"/>
  <p:tag name="KSO_WM_TEMPLATE_CATEGORY" val="diagram"/>
  <p:tag name="KSO_WM_TEMPLATE_INDEX" val="20198654"/>
  <p:tag name="KSO_WM_SLIDE_LAYOUT" val="a_f_y"/>
  <p:tag name="KSO_WM_SLIDE_LAYOUT_CNT" val="1_1_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198654_1*y*1"/>
  <p:tag name="KSO_WM_TEMPLATE_CATEGORY" val="diagram"/>
  <p:tag name="KSO_WM_TEMPLATE_INDEX" val="20198654"/>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NOCLEAR" val="0"/>
  <p:tag name="KSO_WM_UNIT_VALUE" val="186"/>
  <p:tag name="KSO_WM_UNIT_HIGHLIGHT" val="0"/>
  <p:tag name="KSO_WM_UNIT_COMPATIBLE" val="0"/>
  <p:tag name="KSO_WM_UNIT_DIAGRAM_ISNUMVISUAL" val="0"/>
  <p:tag name="KSO_WM_UNIT_DIAGRAM_ISREFERUNIT" val="0"/>
  <p:tag name="KSO_WM_UNIT_TYPE" val="f"/>
  <p:tag name="KSO_WM_UNIT_INDEX" val="1"/>
  <p:tag name="KSO_WM_UNIT_ID" val="diagram20198654_1*f*1"/>
  <p:tag name="KSO_WM_TEMPLATE_CATEGORY" val="diagram"/>
  <p:tag name="KSO_WM_TEMPLATE_INDEX" val="2019865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147.xml><?xml version="1.0" encoding="utf-8"?>
<p:tagLst xmlns:a="http://schemas.openxmlformats.org/drawingml/2006/main" xmlns:r="http://schemas.openxmlformats.org/officeDocument/2006/relationships" xmlns:p="http://schemas.openxmlformats.org/presentationml/2006/main">
  <p:tag name="KSO_WM_UNIT_ADJUSTLAYOUT_ID" val="7"/>
  <p:tag name="KSO_WM_UNIT_HIGHLIGHT" val="0"/>
  <p:tag name="KSO_WM_UNIT_COMPATIBLE" val="0"/>
  <p:tag name="KSO_WM_UNIT_DIAGRAM_ISNUMVISUAL" val="0"/>
  <p:tag name="KSO_WM_UNIT_DIAGRAM_ISREFERUNIT" val="0"/>
  <p:tag name="KSO_WM_UNIT_TYPE" val="i"/>
  <p:tag name="KSO_WM_UNIT_INDEX" val="1"/>
  <p:tag name="KSO_WM_UNIT_ID" val="diagram20198654_1*i*1"/>
  <p:tag name="KSO_WM_TEMPLATE_CATEGORY" val="diagram"/>
  <p:tag name="KSO_WM_TEMPLATE_INDEX" val="20198654"/>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TEXT_PART_ID_V2" val="b-3-1"/>
  <p:tag name="KSO_WM_UNIT_ADJUSTLAYOUT_ID" val="4"/>
  <p:tag name="KSO_WM_UNIT_ISCONTENTSTITLE" val="0"/>
  <p:tag name="KSO_WM_UNIT_NOCLEAR" val="0"/>
  <p:tag name="KSO_WM_UNIT_VALUE" val="44"/>
  <p:tag name="KSO_WM_UNIT_HIGHLIGHT" val="0"/>
  <p:tag name="KSO_WM_UNIT_COMPATIBLE" val="0"/>
  <p:tag name="KSO_WM_UNIT_DIAGRAM_ISNUMVISUAL" val="0"/>
  <p:tag name="KSO_WM_UNIT_DIAGRAM_ISREFERUNIT" val="0"/>
  <p:tag name="KSO_WM_UNIT_TYPE" val="a"/>
  <p:tag name="KSO_WM_UNIT_INDEX" val="1"/>
  <p:tag name="KSO_WM_UNIT_ID" val="diagram20198654_1*a*1"/>
  <p:tag name="KSO_WM_TEMPLATE_CATEGORY" val="diagram"/>
  <p:tag name="KSO_WM_TEMPLATE_INDEX" val="20198654"/>
  <p:tag name="KSO_WM_UNIT_LAYERLEVEL" val="1"/>
  <p:tag name="KSO_WM_TAG_VERSION" val="1.0"/>
  <p:tag name="KSO_WM_BEAUTIFY_FLAG" val="#wm#"/>
  <p:tag name="KSO_WM_UNIT_PRESET_TEXT" val="单击此处添加标题"/>
  <p:tag name="KSO_WM_UNIT_ISNUMDGMTITLE"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REFSHAPE" val="15068476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REFSHAPE" val="15090758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9061"/>
  <p:tag name="KSO_WM_SLIDE_LAYOUT_INFO" val="{&#10;    &quot;backgroundInfo&quot;: [&#10;        {&#10;            &quot;bottom&quot;: 0.15555556100000001,&#10;            &quot;bottomAbs&quot;: false,&#10;            &quot;left&quot;: 0.050000000000000003,&#10;            &quot;leftAbs&quot;: false,&#10;            &quot;right&quot;: 0.050000000000000003,&#10;            &quot;rightAbs&quot;: false,&#10;            &quot;top&quot;: 0.177777782,&#10;            &quot;topAbs&quot;: false,&#10;            &quot;type&quot;: &quot;belt&quot;&#10;        }&#10;    ],&#10;    &quot;direction&quot;: 1,&#10;    &quot;id&quot;: &quot;2020-05-14T16:36:20&quot;,&#10;    &quot;maxSize&quot;: {&#10;        &quot;size1&quot;: 53.799999999999997&#10;    },&#10;    &quot;minSize&quot;: {&#10;        &quot;size1&quot;: 50&#10;    },&#10;    &quot;normalSize&quot;: {&#10;        &quot;size1&quot;: 53.021875000000001&#10;    },&#10;    &quot;subLayout&quot;: [&#10;        {&#10;            &quot;id&quot;: &quot;2020-05-14T16:36:20&quot;,&#10;            &quot;margin&quot;: {&#10;                &quot;bottom&quot;: 0,&#10;                &quot;left&quot;: 2.9630000591278076,&#10;                &quot;right&quot;: 0,&#10;                &quot;top&quot;: 0&#10;            },&#10;            &quot;type&quot;: 0&#10;        },&#10;        {&#10;            &quot;id&quot;: &quot;2020-05-14T16:36:20&quot;,&#10;            &quot;maxSize&quot;: {&#10;                &quot;size1&quot;: 42.200000000000003&#10;            },&#10;            &quot;minSize&quot;: {&#10;                &quot;size1&quot;: 37.799999999999997&#10;            },&#10;            &quot;normalSize&quot;: {&#10;                &quot;size1&quot;: 42.200000000000003&#10;            },&#10;            &quot;subLayout&quot;: [&#10;                {&#10;                    &quot;id&quot;: &quot;2020-05-14T16:36:20&quot;,&#10;                    &quot;margin&quot;: {&#10;                        &quot;bottom&quot;: 0.42300000786781311,&#10;                        &quot;left&quot;: 2.1170001029968262,&#10;                        &quot;right&quot;: 3.809999942779541,&#10;                        &quot;top&quot;: 5.0799999237060547&#10;                    },&#10;                    &quot;type&quot;: 0&#10;                },&#10;                {&#10;                    &quot;id&quot;: &quot;2020-05-14T16:36:20&quot;,&#10;                    &quot;margin&quot;: {&#10;                        &quot;bottom&quot;: 4.6570000648498535,&#10;                        &quot;left&quot;: 2.0829999446868896,&#10;                        &quot;right&quot;: 3.809999942779541,&#10;                        &quot;top&quot;: 0&#10;                    },&#10;                    &quot;type&quot;: 0&#10;                }&#10;            ],&#10;            &quot;type&quot;: 0&#10;        }&#10;    ],&#10;    &quot;type&quot;: 0&#10;}&#10;"/>
  <p:tag name="KSO_WM_SLIDE_BACKGROUND" val="[&quot;belt&quot;]"/>
  <p:tag name="KSO_WM_SLIDE_RATIO" val="1.777778"/>
  <p:tag name="KSO_WM_SLIDE_ID" val="diagram9061_1"/>
  <p:tag name="KSO_WM_TEMPLATE_SUBCATEGORY" val="0"/>
  <p:tag name="KSO_WM_TEMPLATE_MASTER_TYPE" val="0"/>
  <p:tag name="KSO_WM_TEMPLATE_COLOR_TYPE" val="0"/>
  <p:tag name="KSO_WM_SLIDE_ITEM_CNT" val="0"/>
  <p:tag name="KSO_WM_SLIDE_INDEX" val="1"/>
  <p:tag name="KSO_WM_TAG_VERSION" val="1.0"/>
  <p:tag name="KSO_WM_SLIDE_LAYOUT" val="a_d_f"/>
  <p:tag name="KSO_WM_SLIDE_LAYOUT_CNT" val="1_1_2"/>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a90af1b578bff8f7541b34"/>
  <p:tag name="KSO_WM_CHIP_FILLPROP" val="[[{&quot;fill_id&quot;:&quot;6505b7ee6743460c970bd1b1fafe9a06&quot;,&quot;fill_align&quot;:&quot;cm&quot;,&quot;text_align&quot;:&quot;cm&quot;,&quot;text_direction&quot;:&quot;horizontal&quot;,&quot;chip_types&quot;:[&quot;picture&quot;,&quot;video&quot;]},{&quot;fill_id&quot;:&quot;145175e983a24f7c82fc04fc9ef3b039&quot;,&quot;fill_align&quot;:&quot;lb&quot;,&quot;text_align&quot;:&quot;lb&quot;,&quot;text_direction&quot;:&quot;horizontal&quot;,&quot;chip_types&quot;:[&quot;header&quot;]},{&quot;fill_id&quot;:&quot;f40a8e92740c4e559be5501be2a8f8eb&quot;,&quot;fill_align&quot;:&quot;lt&quot;,&quot;text_align&quot;:&quot;lt&quot;,&quot;text_direction&quot;:&quot;horizontal&quot;,&quot;chip_types&quot;:[&quot;text&quot;]}]]"/>
  <p:tag name="KSO_WM_CHIP_GROUPID" val="5ea11021660c33b3b8e66c8a"/>
  <p:tag name="KSO_WM_SLIDE_TYPE" val="text"/>
  <p:tag name="KSO_WM_SLIDE_BK_DARK_LIGHT" val="2"/>
  <p:tag name="KSO_WM_SLIDE_BACKGROUND_TYPE" val="belt"/>
  <p:tag name="KSO_WM_SLIDE_SUBTYPE" val="picTxt"/>
  <p:tag name="KSO_WM_TEMPLATE_ASSEMBLE_XID" val="5ebd0298ddc3daf3fef3f49f"/>
  <p:tag name="KSO_WM_TEMPLATE_ASSEMBLE_GROUPID" val="5ebd0298ddc3daf3fef3f49f"/>
  <p:tag name="KSO_WM_SLIDE_CONSTRAINT" val="%7b%22slideConstraint%22%3a%7b%22seriesAreas%22%3a%5b%5d%2c%22singleAreas%22%3a%5b%7b%22shapes%22%3a%5b8%5d%2c%22serialConstraintIndex%22%3a-1%2c%22areatextmark%22%3a0%2c%22pictureprocessmark%22%3a0%7d%5d%7d%7d"/>
  <p:tag name="KSO_WM_SLIDE_SIZE" val="719*540"/>
  <p:tag name="KSO_WM_SLIDE_POSITION" val="0*0"/>
  <p:tag name="KSO_WM_SLIDE_COLORSCHEME_VERSION" val="3.2"/>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9061"/>
  <p:tag name="KSO_WM_UNIT_TYPE" val="i"/>
  <p:tag name="KSO_WM_UNIT_INDEX" val="1"/>
  <p:tag name="KSO_WM_UNIT_ID" val="diagram9061_1*i*1"/>
  <p:tag name="KSO_WM_UNIT_LAYERLEVEL" val="1"/>
  <p:tag name="KSO_WM_UNIT_HIGHLIGHT" val="0"/>
  <p:tag name="KSO_WM_UNIT_COMPATIBLE" val="0"/>
  <p:tag name="KSO_WM_BEAUTIFY_FLAG" val="#wm#"/>
  <p:tag name="KSO_WM_TAG_VERSION" val="1.0"/>
  <p:tag name="KSO_WM_UNIT_DIAGRAM_ISNUMVISUAL" val="0"/>
  <p:tag name="KSO_WM_UNIT_DIAGRAM_ISREFERUNIT"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9061"/>
  <p:tag name="KSO_WM_UNIT_TYPE" val="a"/>
  <p:tag name="KSO_WM_UNIT_INDEX" val="1"/>
  <p:tag name="KSO_WM_UNIT_ID" val="diagram9061_1*a*1"/>
  <p:tag name="KSO_WM_UNIT_LAYERLEVEL" val="1"/>
  <p:tag name="KSO_WM_UNIT_VALUE" val="28"/>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9.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REFSHAPE" val="15068422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REFSHAPE" val="1506870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76296_16*a*1"/>
  <p:tag name="KSO_WM_TEMPLATE_CATEGORY" val="custom"/>
  <p:tag name="KSO_WM_TEMPLATE_INDEX" val="20176296"/>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VALUE" val="457*489"/>
  <p:tag name="KSO_WM_UNIT_HIGHLIGHT" val="0"/>
  <p:tag name="KSO_WM_UNIT_COMPATIBLE" val="0"/>
  <p:tag name="KSO_WM_UNIT_DIAGRAM_ISNUMVISUAL" val="0"/>
  <p:tag name="KSO_WM_UNIT_DIAGRAM_ISREFERUNIT" val="0"/>
  <p:tag name="KSO_WM_DIAGRAM_GROUP_CODE" val="l1-2"/>
  <p:tag name="KSO_WM_UNIT_TYPE" val="l_h_d"/>
  <p:tag name="KSO_WM_UNIT_INDEX" val="1_1_1"/>
  <p:tag name="KSO_WM_UNIT_ID" val="custom20176296_16*l_h_d*1_1_1"/>
  <p:tag name="KSO_WM_TEMPLATE_CATEGORY" val="custom"/>
  <p:tag name="KSO_WM_TEMPLATE_INDEX" val="20176296"/>
  <p:tag name="KSO_WM_UNIT_SUPPORT_UNIT_TYPE" val="[&quot;all&quot;]"/>
  <p:tag name="KSO_WM_UNIT_LAYERLEVEL" val="1_1_1"/>
  <p:tag name="KSO_WM_TAG_VERSION" val="1.0"/>
  <p:tag name="KSO_WM_BEAUTIFY_FLAG" val="#wm#"/>
  <p:tag name="REFSHAPE" val="1137550308"/>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176296_16*l_h_i*1_1_1"/>
  <p:tag name="KSO_WM_TEMPLATE_CATEGORY" val="custom"/>
  <p:tag name="KSO_WM_TEMPLATE_INDEX" val="2017629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176296_16*l_h_i*1_2_1"/>
  <p:tag name="KSO_WM_TEMPLATE_CATEGORY" val="custom"/>
  <p:tag name="KSO_WM_TEMPLATE_INDEX" val="2017629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VALUE" val="457*489"/>
  <p:tag name="KSO_WM_UNIT_HIGHLIGHT" val="0"/>
  <p:tag name="KSO_WM_UNIT_COMPATIBLE" val="0"/>
  <p:tag name="KSO_WM_UNIT_DIAGRAM_ISNUMVISUAL" val="0"/>
  <p:tag name="KSO_WM_UNIT_DIAGRAM_ISREFERUNIT" val="0"/>
  <p:tag name="KSO_WM_DIAGRAM_GROUP_CODE" val="l1-2"/>
  <p:tag name="KSO_WM_UNIT_TYPE" val="l_h_d"/>
  <p:tag name="KSO_WM_UNIT_INDEX" val="1_2_1"/>
  <p:tag name="KSO_WM_UNIT_ID" val="custom20176296_16*l_h_d*1_2_1"/>
  <p:tag name="KSO_WM_TEMPLATE_CATEGORY" val="custom"/>
  <p:tag name="KSO_WM_TEMPLATE_INDEX" val="20176296"/>
  <p:tag name="KSO_WM_UNIT_SUPPORT_UNIT_TYPE" val="[&quot;all&quot;]"/>
  <p:tag name="KSO_WM_UNIT_LAYERLEVEL" val="1_1_1"/>
  <p:tag name="KSO_WM_TAG_VERSION" val="1.0"/>
  <p:tag name="KSO_WM_BEAUTIFY_FLAG" val="#wm#"/>
  <p:tag name="REFSHAPE" val="1204207412"/>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176296_16*l_h_f*1_1_1"/>
  <p:tag name="KSO_WM_TEMPLATE_CATEGORY" val="custom"/>
  <p:tag name="KSO_WM_TEMPLATE_INDEX" val="20176296"/>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176296_16*l_h_f*1_2_1"/>
  <p:tag name="KSO_WM_TEMPLATE_CATEGORY" val="custom"/>
  <p:tag name="KSO_WM_TEMPLATE_INDEX" val="20176296"/>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5_1"/>
  <p:tag name="KSO_WM_UNIT_ID" val="custom20176296_16*l_h_i*1_5_1"/>
  <p:tag name="KSO_WM_TEMPLATE_CATEGORY" val="custom"/>
  <p:tag name="KSO_WM_TEMPLATE_INDEX" val="2017629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REFSHAPE" val="150683948"/>
</p:tagLst>
</file>

<file path=ppt/tags/tag50.xml><?xml version="1.0" encoding="utf-8"?>
<p:tagLst xmlns:a="http://schemas.openxmlformats.org/drawingml/2006/main" xmlns:r="http://schemas.openxmlformats.org/officeDocument/2006/relationships" xmlns:p="http://schemas.openxmlformats.org/presentationml/2006/main">
  <p:tag name="KSO_WM_UNIT_VALUE" val="458*489"/>
  <p:tag name="KSO_WM_UNIT_HIGHLIGHT" val="0"/>
  <p:tag name="KSO_WM_UNIT_COMPATIBLE" val="0"/>
  <p:tag name="KSO_WM_UNIT_DIAGRAM_ISNUMVISUAL" val="0"/>
  <p:tag name="KSO_WM_UNIT_DIAGRAM_ISREFERUNIT" val="0"/>
  <p:tag name="KSO_WM_DIAGRAM_GROUP_CODE" val="l1-2"/>
  <p:tag name="KSO_WM_UNIT_TYPE" val="l_h_d"/>
  <p:tag name="KSO_WM_UNIT_INDEX" val="1_5_1"/>
  <p:tag name="KSO_WM_UNIT_ID" val="custom20176296_16*l_h_d*1_5_1"/>
  <p:tag name="KSO_WM_TEMPLATE_CATEGORY" val="custom"/>
  <p:tag name="KSO_WM_TEMPLATE_INDEX" val="20176296"/>
  <p:tag name="KSO_WM_UNIT_SUPPORT_UNIT_TYPE" val="[&quot;all&quot;]"/>
  <p:tag name="KSO_WM_UNIT_LAYERLEVEL" val="1_1_1"/>
  <p:tag name="KSO_WM_TAG_VERSION" val="1.0"/>
  <p:tag name="KSO_WM_BEAUTIFY_FLAG" val="#wm#"/>
  <p:tag name="REFSHAPE" val="450284924"/>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l_h_f"/>
  <p:tag name="KSO_WM_UNIT_INDEX" val="1_5_1"/>
  <p:tag name="KSO_WM_UNIT_ID" val="custom20176296_16*l_h_f*1_5_1"/>
  <p:tag name="KSO_WM_TEMPLATE_CATEGORY" val="custom"/>
  <p:tag name="KSO_WM_TEMPLATE_INDEX" val="20176296"/>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176296_16*l_h_i*1_4_1"/>
  <p:tag name="KSO_WM_TEMPLATE_CATEGORY" val="custom"/>
  <p:tag name="KSO_WM_TEMPLATE_INDEX" val="2017629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UNIT_VALUE" val="457*489"/>
  <p:tag name="KSO_WM_UNIT_HIGHLIGHT" val="0"/>
  <p:tag name="KSO_WM_UNIT_COMPATIBLE" val="0"/>
  <p:tag name="KSO_WM_UNIT_DIAGRAM_ISNUMVISUAL" val="0"/>
  <p:tag name="KSO_WM_UNIT_DIAGRAM_ISREFERUNIT" val="0"/>
  <p:tag name="KSO_WM_DIAGRAM_GROUP_CODE" val="l1-2"/>
  <p:tag name="KSO_WM_UNIT_TYPE" val="l_h_d"/>
  <p:tag name="KSO_WM_UNIT_INDEX" val="1_4_1"/>
  <p:tag name="KSO_WM_UNIT_ID" val="custom20176296_16*l_h_d*1_4_1"/>
  <p:tag name="KSO_WM_TEMPLATE_CATEGORY" val="custom"/>
  <p:tag name="KSO_WM_TEMPLATE_INDEX" val="20176296"/>
  <p:tag name="KSO_WM_UNIT_SUPPORT_UNIT_TYPE" val="[&quot;all&quot;]"/>
  <p:tag name="KSO_WM_UNIT_LAYERLEVEL" val="1_1_1"/>
  <p:tag name="KSO_WM_TAG_VERSION" val="1.0"/>
  <p:tag name="KSO_WM_BEAUTIFY_FLAG" val="#wm#"/>
  <p:tag name="REFSHAPE" val="1201387812"/>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176296_16*l_h_f*1_4_1"/>
  <p:tag name="KSO_WM_TEMPLATE_CATEGORY" val="custom"/>
  <p:tag name="KSO_WM_TEMPLATE_INDEX" val="20176296"/>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176296_16*l_h_i*1_3_1"/>
  <p:tag name="KSO_WM_TEMPLATE_CATEGORY" val="custom"/>
  <p:tag name="KSO_WM_TEMPLATE_INDEX" val="20176296"/>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176296_16*l_h_f*1_3_1"/>
  <p:tag name="KSO_WM_TEMPLATE_CATEGORY" val="custom"/>
  <p:tag name="KSO_WM_TEMPLATE_INDEX" val="20176296"/>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UNIT_VALUE" val="456*490"/>
  <p:tag name="KSO_WM_UNIT_HIGHLIGHT" val="0"/>
  <p:tag name="KSO_WM_UNIT_COMPATIBLE" val="0"/>
  <p:tag name="KSO_WM_UNIT_DIAGRAM_ISNUMVISUAL" val="0"/>
  <p:tag name="KSO_WM_UNIT_DIAGRAM_ISREFERUNIT" val="0"/>
  <p:tag name="KSO_WM_DIAGRAM_GROUP_CODE" val="l1-2"/>
  <p:tag name="KSO_WM_UNIT_TYPE" val="l_h_d"/>
  <p:tag name="KSO_WM_UNIT_INDEX" val="1_3_1"/>
  <p:tag name="KSO_WM_UNIT_ID" val="custom20176296_16*l_h_d*1_3_1"/>
  <p:tag name="KSO_WM_TEMPLATE_CATEGORY" val="custom"/>
  <p:tag name="KSO_WM_TEMPLATE_INDEX" val="20176296"/>
  <p:tag name="KSO_WM_UNIT_SUPPORT_UNIT_TYPE" val="[&quot;all&quot;]"/>
  <p:tag name="KSO_WM_UNIT_LAYERLEVEL" val="1_1_1"/>
  <p:tag name="KSO_WM_TAG_VERSION" val="1.0"/>
  <p:tag name="KSO_WM_BEAUTIFY_FLAG" val="#wm#"/>
  <p:tag name="REFSHAPE" val="450262348"/>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SLIDE_ID" val="diagram20198592_1"/>
  <p:tag name="KSO_WM_TEMPLATE_SUBCATEGORY" val="8"/>
  <p:tag name="KSO_WM_TEMPLATE_MASTER_TYPE" val="0"/>
  <p:tag name="KSO_WM_TEMPLATE_COLOR_TYPE" val="1"/>
  <p:tag name="KSO_WM_SLIDE_TYPE" val="text"/>
  <p:tag name="KSO_WM_SLIDE_SUBTYPE" val="picTxt"/>
  <p:tag name="KSO_WM_SLIDE_ITEM_CNT" val="0"/>
  <p:tag name="KSO_WM_SLIDE_INDEX" val="1"/>
  <p:tag name="KSO_WM_SLIDE_SIZE" val="960*460"/>
  <p:tag name="KSO_WM_SLIDE_POSITION" val="0*-1"/>
  <p:tag name="KSO_WM_TAG_VERSION" val="1.0"/>
  <p:tag name="KSO_WM_BEAUTIFY_FLAG" val="#wm#"/>
  <p:tag name="KSO_WM_TEMPLATE_CATEGORY" val="diagram"/>
  <p:tag name="KSO_WM_TEMPLATE_INDEX" val="20198592"/>
  <p:tag name="KSO_WM_SLIDE_LAYOUT" val="a_d_f"/>
  <p:tag name="KSO_WM_SLIDE_LAYOUT_CNT" val="1_1_1"/>
  <p:tag name="KSO_WM_SLIDE_CONSTRAINT" val="%7b%22slideConstraint%22%3a%7b%22seriesAreas%22%3a%5b%5d%2c%22singleAreas%22%3a%5b%7b%22shapes%22%3a%5b19%5d%2c%22serialConstraintIndex%22%3a-1%2c%22areatextmark%22%3a0%2c%22pictureprocessmark%22%3a0%7d%5d%7d%7d"/>
</p:tagLst>
</file>

<file path=ppt/tags/tag59.xml><?xml version="1.0" encoding="utf-8"?>
<p:tagLst xmlns:a="http://schemas.openxmlformats.org/drawingml/2006/main" xmlns:r="http://schemas.openxmlformats.org/officeDocument/2006/relationships" xmlns:p="http://schemas.openxmlformats.org/presentationml/2006/main">
  <p:tag name="KSO_WM_UNIT_ADJUSTLAYOUT_ID" val="19"/>
  <p:tag name="KSO_WM_UNIT_PICTURE_CLIP_FLAG" val="0"/>
  <p:tag name="KSO_WM_UNIT_VALUE" val="724*1287"/>
  <p:tag name="KSO_WM_UNIT_HIGHLIGHT" val="0"/>
  <p:tag name="KSO_WM_UNIT_COMPATIBLE" val="0"/>
  <p:tag name="KSO_WM_UNIT_DIAGRAM_ISNUMVISUAL" val="0"/>
  <p:tag name="KSO_WM_UNIT_DIAGRAM_ISREFERUNIT" val="0"/>
  <p:tag name="KSO_WM_UNIT_TYPE" val="d"/>
  <p:tag name="KSO_WM_UNIT_INDEX" val="1"/>
  <p:tag name="KSO_WM_UNIT_ID" val="diagram20198592_1*d*1"/>
  <p:tag name="KSO_WM_TEMPLATE_CATEGORY" val="diagram"/>
  <p:tag name="KSO_WM_TEMPLATE_INDEX" val="20198592"/>
  <p:tag name="KSO_WM_UNIT_SUPPORT_UNIT_TYPE" val="[&quot;all&quot;]"/>
  <p:tag name="KSO_WM_UNIT_LAYERLEVEL" val="1"/>
  <p:tag name="KSO_WM_TAG_VERSION" val="1.0"/>
  <p:tag name="KSO_WM_BEAUTIFY_FLAG" val="#wm#"/>
  <p:tag name="REFSHAPE" val="897635196"/>
</p:tagLst>
</file>

<file path=ppt/tags/tag6.xml><?xml version="1.0" encoding="utf-8"?>
<p:tagLst xmlns:a="http://schemas.openxmlformats.org/drawingml/2006/main" xmlns:r="http://schemas.openxmlformats.org/officeDocument/2006/relationships" xmlns:p="http://schemas.openxmlformats.org/presentationml/2006/main">
  <p:tag name="REFSHAPE" val="150686532"/>
</p:tagLst>
</file>

<file path=ppt/tags/tag60.xml><?xml version="1.0" encoding="utf-8"?>
<p:tagLst xmlns:a="http://schemas.openxmlformats.org/drawingml/2006/main" xmlns:r="http://schemas.openxmlformats.org/officeDocument/2006/relationships" xmlns:p="http://schemas.openxmlformats.org/presentationml/2006/main">
  <p:tag name="KSO_WM_UNIT_TEXT_PART_ID_V2" val="b-3-1"/>
  <p:tag name="KSO_WM_UNIT_ADJUSTLAYOUT_ID" val="20"/>
  <p:tag name="KSO_WM_UNIT_NOCLEAR" val="0"/>
  <p:tag name="KSO_WM_UNIT_VALUE" val="351"/>
  <p:tag name="KSO_WM_UNIT_HIGHLIGHT" val="0"/>
  <p:tag name="KSO_WM_UNIT_COMPATIBLE" val="0"/>
  <p:tag name="KSO_WM_UNIT_DIAGRAM_ISNUMVISUAL" val="0"/>
  <p:tag name="KSO_WM_UNIT_DIAGRAM_ISREFERUNIT" val="0"/>
  <p:tag name="KSO_WM_UNIT_TYPE" val="f"/>
  <p:tag name="KSO_WM_UNIT_INDEX" val="1"/>
  <p:tag name="KSO_WM_UNIT_ID" val="diagram20198592_1*f*1"/>
  <p:tag name="KSO_WM_TEMPLATE_CATEGORY" val="diagram"/>
  <p:tag name="KSO_WM_TEMPLATE_INDEX" val="20198592"/>
  <p:tag name="KSO_WM_UNIT_LAYERLEVEL" val="1"/>
  <p:tag name="KSO_WM_TAG_VERSION" val="1.0"/>
  <p:tag name="KSO_WM_BEAUTIFY_FLAG" val="#wm#"/>
  <p:tag name="KSO_WM_UNIT_PRESET_TEXT" val="点击此处添加正文，文字是您思想的提炼，为了演示发布的良好效果，请言简意赅的阐述您的观点。&#10;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10;当您的正文内容到达这个限度时，或许已经不纯粹作用于演示，极大可能运用于阅读领域；无论是传播观点、知识分享还是汇报工作，内容的详尽固然重要，但请一定注意信息框架的清晰。"/>
</p:tagLst>
</file>

<file path=ppt/tags/tag61.xml><?xml version="1.0" encoding="utf-8"?>
<p:tagLst xmlns:a="http://schemas.openxmlformats.org/drawingml/2006/main" xmlns:r="http://schemas.openxmlformats.org/officeDocument/2006/relationships" xmlns:p="http://schemas.openxmlformats.org/presentationml/2006/main">
  <p:tag name="KSO_WM_UNIT_ADJUSTLAYOUT_ID" val="7"/>
  <p:tag name="KSO_WM_UNIT_HIGHLIGHT" val="0"/>
  <p:tag name="KSO_WM_UNIT_COMPATIBLE" val="0"/>
  <p:tag name="KSO_WM_UNIT_DIAGRAM_ISNUMVISUAL" val="0"/>
  <p:tag name="KSO_WM_UNIT_DIAGRAM_ISREFERUNIT" val="0"/>
  <p:tag name="KSO_WM_UNIT_TYPE" val="i"/>
  <p:tag name="KSO_WM_UNIT_INDEX" val="1"/>
  <p:tag name="KSO_WM_UNIT_ID" val="diagram20198592_1*i*1"/>
  <p:tag name="KSO_WM_TEMPLATE_CATEGORY" val="diagram"/>
  <p:tag name="KSO_WM_TEMPLATE_INDEX" val="20198592"/>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2565_1*a*1"/>
  <p:tag name="KSO_WM_TEMPLATE_CATEGORY" val="diagram"/>
  <p:tag name="KSO_WM_TEMPLATE_INDEX" val="20202565"/>
  <p:tag name="KSO_WM_UNIT_LAYERLEVEL" val="1"/>
  <p:tag name="KSO_WM_TAG_VERSION" val="1.0"/>
  <p:tag name="KSO_WM_BEAUTIFY_FLAG" val="#wm#"/>
  <p:tag name="KSO_WM_UNIT_PRESET_TEXT" val="单击此处可添加您的大标题内容"/>
  <p:tag name="KSO_WM_UNIT_ISNUMDGMTITLE" val="0"/>
</p:tagLst>
</file>

<file path=ppt/tags/tag63.xml><?xml version="1.0" encoding="utf-8"?>
<p:tagLst xmlns:a="http://schemas.openxmlformats.org/drawingml/2006/main" xmlns:r="http://schemas.openxmlformats.org/officeDocument/2006/relationships" xmlns:p="http://schemas.openxmlformats.org/presentationml/2006/main">
  <p:tag name="REFSHAPE" val="47800228"/>
</p:tagLst>
</file>

<file path=ppt/tags/tag64.xml><?xml version="1.0" encoding="utf-8"?>
<p:tagLst xmlns:a="http://schemas.openxmlformats.org/drawingml/2006/main" xmlns:r="http://schemas.openxmlformats.org/officeDocument/2006/relationships" xmlns:p="http://schemas.openxmlformats.org/presentationml/2006/main">
  <p:tag name="REFSHAPE" val="47802268"/>
</p:tagLst>
</file>

<file path=ppt/tags/tag65.xml><?xml version="1.0" encoding="utf-8"?>
<p:tagLst xmlns:a="http://schemas.openxmlformats.org/drawingml/2006/main" xmlns:r="http://schemas.openxmlformats.org/officeDocument/2006/relationships" xmlns:p="http://schemas.openxmlformats.org/presentationml/2006/main">
  <p:tag name="REFSHAPE" val="47800908"/>
</p:tagLst>
</file>

<file path=ppt/tags/tag66.xml><?xml version="1.0" encoding="utf-8"?>
<p:tagLst xmlns:a="http://schemas.openxmlformats.org/drawingml/2006/main" xmlns:r="http://schemas.openxmlformats.org/officeDocument/2006/relationships" xmlns:p="http://schemas.openxmlformats.org/presentationml/2006/main">
  <p:tag name="REFSHAPE" val="47802812"/>
</p:tagLst>
</file>

<file path=ppt/tags/tag67.xml><?xml version="1.0" encoding="utf-8"?>
<p:tagLst xmlns:a="http://schemas.openxmlformats.org/drawingml/2006/main" xmlns:r="http://schemas.openxmlformats.org/officeDocument/2006/relationships" xmlns:p="http://schemas.openxmlformats.org/presentationml/2006/main">
  <p:tag name="REFSHAPE" val="47801996"/>
</p:tagLst>
</file>

<file path=ppt/tags/tag68.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REFSHAPE" val="15068558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REFSHAPE" val="150684356"/>
</p:tagLst>
</file>

<file path=ppt/tags/tag80.xml><?xml version="1.0" encoding="utf-8"?>
<p:tagLst xmlns:a="http://schemas.openxmlformats.org/drawingml/2006/main" xmlns:r="http://schemas.openxmlformats.org/officeDocument/2006/relationships" xmlns:p="http://schemas.openxmlformats.org/presentationml/2006/main">
  <p:tag name="KSO_WM_SLIDE_ID" val="diagram20191375_1"/>
  <p:tag name="KSO_WM_SLIDE_ITEM_CNT" val="0"/>
  <p:tag name="KSO_WM_SLIDE_INDEX" val="1"/>
  <p:tag name="KSO_WM_TAG_VERSION" val="1.0"/>
  <p:tag name="KSO_WM_BEAUTIFY_FLAG" val="#wm#"/>
  <p:tag name="KSO_WM_TEMPLATE_CATEGORY" val="diagram"/>
  <p:tag name="KSO_WM_TEMPLATE_INDEX" val="20191375"/>
  <p:tag name="KSO_WM_SLIDE_LAYOUT" val="d_h"/>
  <p:tag name="KSO_WM_SLIDE_LAYOUT_CNT" val="1_1"/>
  <p:tag name="KSO_WM_SLIDE_TYPE" val="text"/>
  <p:tag name="KSO_WM_SLIDE_SUBTYPE" val="picTxt"/>
  <p:tag name="KSO_WM_SLIDE_SIZE" val="434.5*169.76"/>
  <p:tag name="KSO_WM_SLIDE_POSITION" val="49.75*201.87"/>
  <p:tag name="KSO_WM_SLIDE_CONSTRAINT" val="%7b%22slideConstraint%22%3a%7b%22seriesAreas%22%3a%5b%5d%2c%22singleAreas%22%3a%5b%7b%22shapes%22%3a%5b16%5d%2c%22serialConstraintIndex%22%3a-1%2c%22areatextmark%22%3a0%2c%22pictureprocessmark%22%3a0%7d%5d%7d%7d"/>
  <p:tag name="KSO_WM_SLIDE_COLORSCHEME_VERSION" val="3.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1375_1*i*1"/>
  <p:tag name="KSO_WM_TEMPLATE_CATEGORY" val="diagram"/>
  <p:tag name="KSO_WM_TEMPLATE_INDEX" val="20191375"/>
  <p:tag name="KSO_WM_UNIT_LAYERLEVEL" val="1"/>
  <p:tag name="KSO_WM_TAG_VERSION" val="1.0"/>
  <p:tag name="KSO_WM_BEAUTIFY_FLAG" val="#wm#"/>
  <p:tag name="KSO_WM_UNIT_ADJUSTLAYOUT_ID" val="20"/>
  <p:tag name="KSO_WM_UNIT_COLOR_SCHEME_SHAPE_ID" val="20"/>
  <p:tag name="KSO_WM_UNIT_COLOR_SCHEME_PARENT_PAGE" val="0_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1375_1*i*2"/>
  <p:tag name="KSO_WM_TEMPLATE_CATEGORY" val="diagram"/>
  <p:tag name="KSO_WM_TEMPLATE_INDEX" val="20191375"/>
  <p:tag name="KSO_WM_UNIT_LAYERLEVEL" val="1"/>
  <p:tag name="KSO_WM_TAG_VERSION" val="1.0"/>
  <p:tag name="KSO_WM_BEAUTIFY_FLAG" val="#wm#"/>
  <p:tag name="KSO_WM_UNIT_ADJUSTLAYOUT_ID" val="17"/>
  <p:tag name="KSO_WM_UNIT_COLOR_SCHEME_SHAPE_ID" val="17"/>
  <p:tag name="KSO_WM_UNIT_COLOR_SCHEME_PARENT_PAGE" val="0_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1375_1*i*3"/>
  <p:tag name="KSO_WM_TEMPLATE_CATEGORY" val="diagram"/>
  <p:tag name="KSO_WM_TEMPLATE_INDEX" val="20191375"/>
  <p:tag name="KSO_WM_UNIT_LAYERLEVEL" val="1"/>
  <p:tag name="KSO_WM_TAG_VERSION" val="1.0"/>
  <p:tag name="KSO_WM_BEAUTIFY_FLAG" val="#wm#"/>
  <p:tag name="KSO_WM_UNIT_ADJUSTLAYOUT_ID" val="14"/>
  <p:tag name="KSO_WM_UNIT_COLOR_SCHEME_SHAPE_ID" val="14"/>
  <p:tag name="KSO_WM_UNIT_COLOR_SCHEME_PARENT_PAGE" val="0_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1375_1*i*4"/>
  <p:tag name="KSO_WM_TEMPLATE_CATEGORY" val="diagram"/>
  <p:tag name="KSO_WM_TEMPLATE_INDEX" val="20191375"/>
  <p:tag name="KSO_WM_UNIT_LAYERLEVEL" val="1"/>
  <p:tag name="KSO_WM_TAG_VERSION" val="1.0"/>
  <p:tag name="KSO_WM_BEAUTIFY_FLAG" val="#wm#"/>
  <p:tag name="KSO_WM_UNIT_ADJUSTLAYOUT_ID" val="7"/>
  <p:tag name="KSO_WM_UNIT_COLOR_SCHEME_SHAPE_ID" val="7"/>
  <p:tag name="KSO_WM_UNIT_COLOR_SCHEME_PARENT_PAGE" val="0_1"/>
  <p:tag name="KSO_WM_UNIT_FOIL_COLOR" val="1"/>
</p:tagLst>
</file>

<file path=ppt/tags/tag85.xml><?xml version="1.0" encoding="utf-8"?>
<p:tagLst xmlns:a="http://schemas.openxmlformats.org/drawingml/2006/main" xmlns:r="http://schemas.openxmlformats.org/officeDocument/2006/relationships" xmlns:p="http://schemas.openxmlformats.org/presentationml/2006/main">
  <p:tag name="KSO_WM_UNIT_TEXT_PART_ID" val="2-c"/>
  <p:tag name="KSO_WM_UNIT_TEXT_PART_SIZE" val="169.76*434.5"/>
  <p:tag name="KSO_WM_UNIT_VALUE" val="182"/>
  <p:tag name="KSO_WM_UNIT_HIGHLIGHT" val="0"/>
  <p:tag name="KSO_WM_UNIT_COMPATIBLE" val="0"/>
  <p:tag name="KSO_WM_UNIT_DIAGRAM_ISNUMVISUAL" val="0"/>
  <p:tag name="KSO_WM_UNIT_DIAGRAM_ISREFERUNIT" val="0"/>
  <p:tag name="KSO_WM_UNIT_ID" val="diagram20191375_1*h_f*1_1"/>
  <p:tag name="KSO_WM_TEMPLATE_CATEGORY" val="diagram"/>
  <p:tag name="KSO_WM_TEMPLATE_INDEX" val="20191375"/>
  <p:tag name="KSO_WM_UNIT_LAYERLEVEL" val="1_1"/>
  <p:tag name="KSO_WM_TAG_VERSION" val="1.0"/>
  <p:tag name="KSO_WM_BEAUTIFY_FLAG" val="#wm#"/>
  <p:tag name="KSO_WM_UNIT_PRESET_TEXT" val="点击此处添加正文，文字是您思想的提炼，为了最终呈现发布的良好效果，请言简意赅的阐述您的观点，并根据需要酌情增减文字。&#10;即便信息错综复杂，需要用更多的文字来表述，也请您尽可能提炼思想的精髓，恰如其分的表达观点，往往事半功倍。"/>
  <p:tag name="KSO_WM_UNIT_TYPE" val="h_f"/>
  <p:tag name="KSO_WM_UNIT_INDEX" val="1_1"/>
  <p:tag name="KSO_WM_UNIT_ADJUSTLAYOUT_ID" val="4"/>
  <p:tag name="KSO_WM_UNIT_COLOR_SCHEME_SHAPE_ID" val="4"/>
  <p:tag name="KSO_WM_UNIT_COLOR_SCHEME_PARENT_PAGE" val="0_1"/>
  <p:tag name="KSO_WM_UNIT_TEXT_PART_ID_V2" val="d-2-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1375_1*i*6"/>
  <p:tag name="KSO_WM_TEMPLATE_CATEGORY" val="diagram"/>
  <p:tag name="KSO_WM_TEMPLATE_INDEX" val="20191375"/>
  <p:tag name="KSO_WM_UNIT_LAYERLEVEL" val="1"/>
  <p:tag name="KSO_WM_TAG_VERSION" val="1.0"/>
  <p:tag name="KSO_WM_BEAUTIFY_FLAG" val="#wm#"/>
  <p:tag name="KSO_WM_UNIT_ADJUSTLAYOUT_ID" val="24"/>
  <p:tag name="KSO_WM_UNIT_COLOR_SCHEME_SHAPE_ID" val="24"/>
  <p:tag name="KSO_WM_UNIT_COLOR_SCHEME_PARENT_PAGE" val="0_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1375_1*i*7"/>
  <p:tag name="KSO_WM_TEMPLATE_CATEGORY" val="diagram"/>
  <p:tag name="KSO_WM_TEMPLATE_INDEX" val="20191375"/>
  <p:tag name="KSO_WM_UNIT_LAYERLEVEL" val="1"/>
  <p:tag name="KSO_WM_TAG_VERSION" val="1.0"/>
  <p:tag name="KSO_WM_BEAUTIFY_FLAG" val="#wm#"/>
  <p:tag name="KSO_WM_UNIT_ADJUSTLAYOUT_ID" val="25"/>
  <p:tag name="KSO_WM_UNIT_COLOR_SCHEME_SHAPE_ID" val="25"/>
  <p:tag name="KSO_WM_UNIT_COLOR_SCHEME_PARENT_PAGE" val="0_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1375_1*i*8"/>
  <p:tag name="KSO_WM_TEMPLATE_CATEGORY" val="diagram"/>
  <p:tag name="KSO_WM_TEMPLATE_INDEX" val="20191375"/>
  <p:tag name="KSO_WM_UNIT_LAYERLEVEL" val="1"/>
  <p:tag name="KSO_WM_TAG_VERSION" val="1.0"/>
  <p:tag name="KSO_WM_BEAUTIFY_FLAG" val="#wm#"/>
  <p:tag name="KSO_WM_UNIT_ADJUSTLAYOUT_ID" val="26"/>
  <p:tag name="KSO_WM_UNIT_COLOR_SCHEME_SHAPE_ID" val="26"/>
  <p:tag name="KSO_WM_UNIT_COLOR_SCHEME_PARENT_PAGE" val="0_1"/>
</p:tagLst>
</file>

<file path=ppt/tags/tag89.xml><?xml version="1.0" encoding="utf-8"?>
<p:tagLst xmlns:a="http://schemas.openxmlformats.org/drawingml/2006/main" xmlns:r="http://schemas.openxmlformats.org/officeDocument/2006/relationships" xmlns:p="http://schemas.openxmlformats.org/presentationml/2006/main">
  <p:tag name="KSO_WM_UNIT_VALUE" val="1145*1526"/>
  <p:tag name="KSO_WM_UNIT_HIGHLIGHT" val="0"/>
  <p:tag name="KSO_WM_UNIT_COMPATIBLE" val="0"/>
  <p:tag name="KSO_WM_UNIT_DIAGRAM_ISNUMVISUAL" val="0"/>
  <p:tag name="KSO_WM_UNIT_DIAGRAM_ISREFERUNIT" val="0"/>
  <p:tag name="KSO_WM_UNIT_TYPE" val="d"/>
  <p:tag name="KSO_WM_UNIT_INDEX" val="1"/>
  <p:tag name="KSO_WM_UNIT_ID" val="diagram20191375_1*d*1"/>
  <p:tag name="KSO_WM_TEMPLATE_CATEGORY" val="diagram"/>
  <p:tag name="KSO_WM_TEMPLATE_INDEX" val="20191375"/>
  <p:tag name="KSO_WM_UNIT_LAYERLEVEL" val="1"/>
  <p:tag name="KSO_WM_TAG_VERSION" val="1.0"/>
  <p:tag name="KSO_WM_BEAUTIFY_FLAG" val="#wm#"/>
  <p:tag name="KSO_WM_UNIT_ADJUSTLAYOUT_ID" val="16"/>
  <p:tag name="KSO_WM_UNIT_PICTURE_CLIP_FLAG" val="1"/>
  <p:tag name="KSO_WM_UNIT_COLOR_SCHEME_SHAPE_ID" val="16"/>
  <p:tag name="KSO_WM_UNIT_COLOR_SCHEME_PARENT_PAGE" val="0_1"/>
  <p:tag name="REFSHAPE" val="1471866356"/>
</p:tagLst>
</file>

<file path=ppt/tags/tag9.xml><?xml version="1.0" encoding="utf-8"?>
<p:tagLst xmlns:a="http://schemas.openxmlformats.org/drawingml/2006/main" xmlns:r="http://schemas.openxmlformats.org/officeDocument/2006/relationships" xmlns:p="http://schemas.openxmlformats.org/presentationml/2006/main">
  <p:tag name="REFSHAPE" val="150683404"/>
</p:tagLst>
</file>

<file path=ppt/tags/tag90.xml><?xml version="1.0" encoding="utf-8"?>
<p:tagLst xmlns:a="http://schemas.openxmlformats.org/drawingml/2006/main" xmlns:r="http://schemas.openxmlformats.org/officeDocument/2006/relationships" xmlns:p="http://schemas.openxmlformats.org/presentationml/2006/main">
  <p:tag name="KSO_WM_SLIDE_ID" val="diagram20191375_1"/>
  <p:tag name="KSO_WM_SLIDE_ITEM_CNT" val="0"/>
  <p:tag name="KSO_WM_SLIDE_INDEX" val="1"/>
  <p:tag name="KSO_WM_TAG_VERSION" val="1.0"/>
  <p:tag name="KSO_WM_BEAUTIFY_FLAG" val="#wm#"/>
  <p:tag name="KSO_WM_TEMPLATE_CATEGORY" val="diagram"/>
  <p:tag name="KSO_WM_TEMPLATE_INDEX" val="20191375"/>
  <p:tag name="KSO_WM_SLIDE_LAYOUT" val="d_h"/>
  <p:tag name="KSO_WM_SLIDE_LAYOUT_CNT" val="1_1"/>
  <p:tag name="KSO_WM_SLIDE_TYPE" val="text"/>
  <p:tag name="KSO_WM_SLIDE_SUBTYPE" val="picTxt"/>
  <p:tag name="KSO_WM_SLIDE_SIZE" val="434.5*169.76"/>
  <p:tag name="KSO_WM_SLIDE_POSITION" val="49.75*201.87"/>
  <p:tag name="KSO_WM_SLIDE_CONSTRAINT" val="%7b%22slideConstraint%22%3a%7b%22seriesAreas%22%3a%5b%5d%2c%22singleAreas%22%3a%5b%7b%22shapes%22%3a%5b16%5d%2c%22serialConstraintIndex%22%3a-1%2c%22areatextmark%22%3a0%2c%22pictureprocessmark%22%3a0%7d%5d%7d%7d"/>
  <p:tag name="KSO_WM_SLIDE_COLORSCHEME_VERSION" val="3.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1375_1*i*1"/>
  <p:tag name="KSO_WM_TEMPLATE_CATEGORY" val="diagram"/>
  <p:tag name="KSO_WM_TEMPLATE_INDEX" val="20191375"/>
  <p:tag name="KSO_WM_UNIT_LAYERLEVEL" val="1"/>
  <p:tag name="KSO_WM_TAG_VERSION" val="1.0"/>
  <p:tag name="KSO_WM_BEAUTIFY_FLAG" val="#wm#"/>
  <p:tag name="KSO_WM_UNIT_ADJUSTLAYOUT_ID" val="20"/>
  <p:tag name="KSO_WM_UNIT_COLOR_SCHEME_SHAPE_ID" val="20"/>
  <p:tag name="KSO_WM_UNIT_COLOR_SCHEME_PARENT_PAGE" val="0_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1375_1*i*2"/>
  <p:tag name="KSO_WM_TEMPLATE_CATEGORY" val="diagram"/>
  <p:tag name="KSO_WM_TEMPLATE_INDEX" val="20191375"/>
  <p:tag name="KSO_WM_UNIT_LAYERLEVEL" val="1"/>
  <p:tag name="KSO_WM_TAG_VERSION" val="1.0"/>
  <p:tag name="KSO_WM_BEAUTIFY_FLAG" val="#wm#"/>
  <p:tag name="KSO_WM_UNIT_ADJUSTLAYOUT_ID" val="17"/>
  <p:tag name="KSO_WM_UNIT_COLOR_SCHEME_SHAPE_ID" val="17"/>
  <p:tag name="KSO_WM_UNIT_COLOR_SCHEME_PARENT_PAGE" val="0_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1375_1*i*3"/>
  <p:tag name="KSO_WM_TEMPLATE_CATEGORY" val="diagram"/>
  <p:tag name="KSO_WM_TEMPLATE_INDEX" val="20191375"/>
  <p:tag name="KSO_WM_UNIT_LAYERLEVEL" val="1"/>
  <p:tag name="KSO_WM_TAG_VERSION" val="1.0"/>
  <p:tag name="KSO_WM_BEAUTIFY_FLAG" val="#wm#"/>
  <p:tag name="KSO_WM_UNIT_ADJUSTLAYOUT_ID" val="14"/>
  <p:tag name="KSO_WM_UNIT_COLOR_SCHEME_SHAPE_ID" val="14"/>
  <p:tag name="KSO_WM_UNIT_COLOR_SCHEME_PARENT_PAGE" val="0_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1375_1*i*4"/>
  <p:tag name="KSO_WM_TEMPLATE_CATEGORY" val="diagram"/>
  <p:tag name="KSO_WM_TEMPLATE_INDEX" val="20191375"/>
  <p:tag name="KSO_WM_UNIT_LAYERLEVEL" val="1"/>
  <p:tag name="KSO_WM_TAG_VERSION" val="1.0"/>
  <p:tag name="KSO_WM_BEAUTIFY_FLAG" val="#wm#"/>
  <p:tag name="KSO_WM_UNIT_ADJUSTLAYOUT_ID" val="7"/>
  <p:tag name="KSO_WM_UNIT_COLOR_SCHEME_SHAPE_ID" val="7"/>
  <p:tag name="KSO_WM_UNIT_COLOR_SCHEME_PARENT_PAGE" val="0_1"/>
  <p:tag name="KSO_WM_UNIT_FOIL_COLOR" val="1"/>
</p:tagLst>
</file>

<file path=ppt/tags/tag95.xml><?xml version="1.0" encoding="utf-8"?>
<p:tagLst xmlns:a="http://schemas.openxmlformats.org/drawingml/2006/main" xmlns:r="http://schemas.openxmlformats.org/officeDocument/2006/relationships" xmlns:p="http://schemas.openxmlformats.org/presentationml/2006/main">
  <p:tag name="KSO_WM_UNIT_TEXT_PART_ID" val="2-c"/>
  <p:tag name="KSO_WM_UNIT_TEXT_PART_SIZE" val="169.76*434.5"/>
  <p:tag name="KSO_WM_UNIT_VALUE" val="182"/>
  <p:tag name="KSO_WM_UNIT_HIGHLIGHT" val="0"/>
  <p:tag name="KSO_WM_UNIT_COMPATIBLE" val="0"/>
  <p:tag name="KSO_WM_UNIT_DIAGRAM_ISNUMVISUAL" val="0"/>
  <p:tag name="KSO_WM_UNIT_DIAGRAM_ISREFERUNIT" val="0"/>
  <p:tag name="KSO_WM_UNIT_ID" val="diagram20191375_1*h_f*1_1"/>
  <p:tag name="KSO_WM_TEMPLATE_CATEGORY" val="diagram"/>
  <p:tag name="KSO_WM_TEMPLATE_INDEX" val="20191375"/>
  <p:tag name="KSO_WM_UNIT_LAYERLEVEL" val="1_1"/>
  <p:tag name="KSO_WM_TAG_VERSION" val="1.0"/>
  <p:tag name="KSO_WM_BEAUTIFY_FLAG" val="#wm#"/>
  <p:tag name="KSO_WM_UNIT_PRESET_TEXT" val="点击此处添加正文，文字是您思想的提炼，为了最终呈现发布的良好效果，请言简意赅的阐述您的观点，并根据需要酌情增减文字。&#10;即便信息错综复杂，需要用更多的文字来表述，也请您尽可能提炼思想的精髓，恰如其分的表达观点，往往事半功倍。"/>
  <p:tag name="KSO_WM_UNIT_TYPE" val="h_f"/>
  <p:tag name="KSO_WM_UNIT_INDEX" val="1_1"/>
  <p:tag name="KSO_WM_UNIT_ADJUSTLAYOUT_ID" val="4"/>
  <p:tag name="KSO_WM_UNIT_COLOR_SCHEME_SHAPE_ID" val="4"/>
  <p:tag name="KSO_WM_UNIT_COLOR_SCHEME_PARENT_PAGE" val="0_1"/>
  <p:tag name="KSO_WM_UNIT_TEXT_PART_ID_V2" val="d-2-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1375_1*i*6"/>
  <p:tag name="KSO_WM_TEMPLATE_CATEGORY" val="diagram"/>
  <p:tag name="KSO_WM_TEMPLATE_INDEX" val="20191375"/>
  <p:tag name="KSO_WM_UNIT_LAYERLEVEL" val="1"/>
  <p:tag name="KSO_WM_TAG_VERSION" val="1.0"/>
  <p:tag name="KSO_WM_BEAUTIFY_FLAG" val="#wm#"/>
  <p:tag name="KSO_WM_UNIT_ADJUSTLAYOUT_ID" val="24"/>
  <p:tag name="KSO_WM_UNIT_COLOR_SCHEME_SHAPE_ID" val="24"/>
  <p:tag name="KSO_WM_UNIT_COLOR_SCHEME_PARENT_PAGE" val="0_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1375_1*i*7"/>
  <p:tag name="KSO_WM_TEMPLATE_CATEGORY" val="diagram"/>
  <p:tag name="KSO_WM_TEMPLATE_INDEX" val="20191375"/>
  <p:tag name="KSO_WM_UNIT_LAYERLEVEL" val="1"/>
  <p:tag name="KSO_WM_TAG_VERSION" val="1.0"/>
  <p:tag name="KSO_WM_BEAUTIFY_FLAG" val="#wm#"/>
  <p:tag name="KSO_WM_UNIT_ADJUSTLAYOUT_ID" val="25"/>
  <p:tag name="KSO_WM_UNIT_COLOR_SCHEME_SHAPE_ID" val="25"/>
  <p:tag name="KSO_WM_UNIT_COLOR_SCHEME_PARENT_PAGE" val="0_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1375_1*i*8"/>
  <p:tag name="KSO_WM_TEMPLATE_CATEGORY" val="diagram"/>
  <p:tag name="KSO_WM_TEMPLATE_INDEX" val="20191375"/>
  <p:tag name="KSO_WM_UNIT_LAYERLEVEL" val="1"/>
  <p:tag name="KSO_WM_TAG_VERSION" val="1.0"/>
  <p:tag name="KSO_WM_BEAUTIFY_FLAG" val="#wm#"/>
  <p:tag name="KSO_WM_UNIT_ADJUSTLAYOUT_ID" val="26"/>
  <p:tag name="KSO_WM_UNIT_COLOR_SCHEME_SHAPE_ID" val="26"/>
  <p:tag name="KSO_WM_UNIT_COLOR_SCHEME_PARENT_PAGE" val="0_1"/>
</p:tagLst>
</file>

<file path=ppt/tags/tag99.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defTabSz="1218565">
          <a:lnSpc>
            <a:spcPct val="125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defTabSz="1218565">
          <a:lnSpc>
            <a:spcPct val="125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Words>
  <Application>Microsoft Office PowerPoint</Application>
  <PresentationFormat>自定义</PresentationFormat>
  <Paragraphs>126</Paragraphs>
  <Slides>28</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1" baseType="lpstr">
      <vt:lpstr>思源黑体 Light</vt:lpstr>
      <vt:lpstr>思源黑体 Normal</vt:lpstr>
      <vt:lpstr>宋体</vt:lpstr>
      <vt:lpstr>微软雅黑</vt:lpstr>
      <vt:lpstr>Arial</vt:lpstr>
      <vt:lpstr>Arial Black</vt:lpstr>
      <vt:lpstr>Calibri</vt:lpstr>
      <vt:lpstr>Impact</vt:lpstr>
      <vt:lpstr>Times New Roman</vt:lpstr>
      <vt:lpstr>Wingdings</vt:lpstr>
      <vt:lpstr>1_自定义设计方案</vt:lpstr>
      <vt:lpstr>2_自定义设计方案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19</cp:revision>
  <dcterms:created xsi:type="dcterms:W3CDTF">2016-09-18T06:51:00Z</dcterms:created>
  <dcterms:modified xsi:type="dcterms:W3CDTF">2021-05-23T03:18:47Z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