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7"/>
  </p:notesMasterIdLst>
  <p:sldIdLst>
    <p:sldId id="2860" r:id="rId2"/>
    <p:sldId id="2829" r:id="rId3"/>
    <p:sldId id="2775" r:id="rId4"/>
    <p:sldId id="3018" r:id="rId5"/>
    <p:sldId id="2862" r:id="rId6"/>
    <p:sldId id="2956" r:id="rId7"/>
    <p:sldId id="2958" r:id="rId8"/>
    <p:sldId id="2957" r:id="rId9"/>
    <p:sldId id="2825" r:id="rId10"/>
    <p:sldId id="2960" r:id="rId11"/>
    <p:sldId id="2961" r:id="rId12"/>
    <p:sldId id="2962" r:id="rId13"/>
    <p:sldId id="2963" r:id="rId14"/>
    <p:sldId id="2864" r:id="rId15"/>
    <p:sldId id="3019" r:id="rId16"/>
    <p:sldId id="2868" r:id="rId17"/>
    <p:sldId id="2965" r:id="rId18"/>
    <p:sldId id="2867" r:id="rId19"/>
    <p:sldId id="2966" r:id="rId20"/>
    <p:sldId id="2869" r:id="rId21"/>
    <p:sldId id="2967" r:id="rId22"/>
    <p:sldId id="2969" r:id="rId23"/>
    <p:sldId id="2970" r:id="rId24"/>
    <p:sldId id="2971" r:id="rId25"/>
    <p:sldId id="2876" r:id="rId26"/>
    <p:sldId id="3020" r:id="rId27"/>
    <p:sldId id="2878" r:id="rId28"/>
    <p:sldId id="2972" r:id="rId29"/>
    <p:sldId id="2881" r:id="rId30"/>
    <p:sldId id="2973" r:id="rId31"/>
    <p:sldId id="2977" r:id="rId32"/>
    <p:sldId id="2978" r:id="rId33"/>
    <p:sldId id="2979" r:id="rId34"/>
    <p:sldId id="2980" r:id="rId35"/>
    <p:sldId id="2981" r:id="rId36"/>
    <p:sldId id="2892" r:id="rId37"/>
    <p:sldId id="2984" r:id="rId38"/>
    <p:sldId id="2988" r:id="rId39"/>
    <p:sldId id="2989" r:id="rId40"/>
    <p:sldId id="2991" r:id="rId41"/>
    <p:sldId id="2953" r:id="rId42"/>
    <p:sldId id="3024" r:id="rId43"/>
    <p:sldId id="2994" r:id="rId44"/>
    <p:sldId id="2995" r:id="rId45"/>
    <p:sldId id="2996" r:id="rId46"/>
    <p:sldId id="2998" r:id="rId47"/>
    <p:sldId id="2997" r:id="rId48"/>
    <p:sldId id="2999" r:id="rId49"/>
    <p:sldId id="3021" r:id="rId50"/>
    <p:sldId id="2993" r:id="rId51"/>
    <p:sldId id="3001" r:id="rId52"/>
    <p:sldId id="3002" r:id="rId53"/>
    <p:sldId id="3022" r:id="rId54"/>
    <p:sldId id="2804" r:id="rId55"/>
    <p:sldId id="3023" r:id="rId56"/>
  </p:sldIdLst>
  <p:sldSz cx="12858750" cy="7232650"/>
  <p:notesSz cx="6858000" cy="9144000"/>
  <p:custDataLst>
    <p:tags r:id="rId5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42">
          <p15:clr>
            <a:srgbClr val="A4A3A4"/>
          </p15:clr>
        </p15:guide>
        <p15:guide id="2" pos="4227">
          <p15:clr>
            <a:srgbClr val="A4A3A4"/>
          </p15:clr>
        </p15:guide>
        <p15:guide id="3" pos="615">
          <p15:clr>
            <a:srgbClr val="A4A3A4"/>
          </p15:clr>
        </p15:guide>
        <p15:guide id="4" orient="horz" pos="4156">
          <p15:clr>
            <a:srgbClr val="A4A3A4"/>
          </p15:clr>
        </p15:guide>
        <p15:guide id="5" pos="777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00"/>
    <a:srgbClr val="FB2E05"/>
    <a:srgbClr val="2B2C2E"/>
    <a:srgbClr val="F1BE08"/>
    <a:srgbClr val="2A2B2D"/>
    <a:srgbClr val="18191C"/>
    <a:srgbClr val="183052"/>
    <a:srgbClr val="F2F2F2"/>
    <a:srgbClr val="192F53"/>
    <a:srgbClr val="375D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2986" autoAdjust="0"/>
  </p:normalViewPr>
  <p:slideViewPr>
    <p:cSldViewPr>
      <p:cViewPr varScale="1">
        <p:scale>
          <a:sx n="83" d="100"/>
          <a:sy n="83" d="100"/>
        </p:scale>
        <p:origin x="557" y="72"/>
      </p:cViewPr>
      <p:guideLst>
        <p:guide orient="horz" pos="242"/>
        <p:guide pos="4227"/>
        <p:guide pos="615"/>
        <p:guide orient="horz" pos="4156"/>
        <p:guide pos="777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9"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1.wmf"/><Relationship Id="rId1" Type="http://schemas.openxmlformats.org/officeDocument/2006/relationships/image" Target="../media/image26.w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2021-05-23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4947CC-0FDC-4083-947F-FAC7BA8D8C3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t>2021-05-23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nvSpPr>
        <p:spPr>
          <a:xfrm flipV="1">
            <a:off x="-5603" y="6992679"/>
            <a:ext cx="12858750" cy="80030"/>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flipV="1">
            <a:off x="-5603" y="7064688"/>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flipV="1">
            <a:off x="-5603" y="7109459"/>
            <a:ext cx="12858750" cy="119486"/>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2021-05-23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Layout" Target="../slideLayouts/slideLayout2.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1.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25.png"/><Relationship Id="rId5" Type="http://schemas.openxmlformats.org/officeDocument/2006/relationships/image" Target="../media/image21.wmf"/><Relationship Id="rId10" Type="http://schemas.openxmlformats.org/officeDocument/2006/relationships/image" Target="../media/image24.png"/><Relationship Id="rId4" Type="http://schemas.openxmlformats.org/officeDocument/2006/relationships/oleObject" Target="../embeddings/oleObject10.bin"/><Relationship Id="rId9" Type="http://schemas.openxmlformats.org/officeDocument/2006/relationships/image" Target="../media/image2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9.wmf"/><Relationship Id="rId3" Type="http://schemas.openxmlformats.org/officeDocument/2006/relationships/notesSlide" Target="../notesSlides/notesSlide22.xml"/><Relationship Id="rId7" Type="http://schemas.openxmlformats.org/officeDocument/2006/relationships/image" Target="../media/image21.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28.wmf"/><Relationship Id="rId5" Type="http://schemas.openxmlformats.org/officeDocument/2006/relationships/image" Target="../media/image26.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7.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slideLayout" Target="../slideLayouts/slideLayout2.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7.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2.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8.wmf"/><Relationship Id="rId18" Type="http://schemas.openxmlformats.org/officeDocument/2006/relationships/oleObject" Target="../embeddings/oleObject29.bin"/><Relationship Id="rId3" Type="http://schemas.openxmlformats.org/officeDocument/2006/relationships/notesSlide" Target="../notesSlides/notesSlide29.xml"/><Relationship Id="rId7" Type="http://schemas.openxmlformats.org/officeDocument/2006/relationships/image" Target="../media/image35.wmf"/><Relationship Id="rId12" Type="http://schemas.openxmlformats.org/officeDocument/2006/relationships/oleObject" Target="../embeddings/oleObject26.bin"/><Relationship Id="rId17" Type="http://schemas.openxmlformats.org/officeDocument/2006/relationships/image" Target="../media/image40.wmf"/><Relationship Id="rId2" Type="http://schemas.openxmlformats.org/officeDocument/2006/relationships/slideLayout" Target="../slideLayouts/slideLayout2.xml"/><Relationship Id="rId16" Type="http://schemas.openxmlformats.org/officeDocument/2006/relationships/oleObject" Target="../embeddings/oleObject28.bin"/><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25.bin"/><Relationship Id="rId19" Type="http://schemas.openxmlformats.org/officeDocument/2006/relationships/image" Target="../media/image41.wmf"/><Relationship Id="rId4" Type="http://schemas.openxmlformats.org/officeDocument/2006/relationships/oleObject" Target="../embeddings/oleObject22.bin"/><Relationship Id="rId9" Type="http://schemas.openxmlformats.org/officeDocument/2006/relationships/image" Target="../media/image36.wmf"/><Relationship Id="rId1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5.wmf"/><Relationship Id="rId4" Type="http://schemas.openxmlformats.org/officeDocument/2006/relationships/oleObject" Target="../embeddings/oleObject30.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50.wmf"/><Relationship Id="rId18" Type="http://schemas.openxmlformats.org/officeDocument/2006/relationships/oleObject" Target="../embeddings/oleObject38.bin"/><Relationship Id="rId26" Type="http://schemas.openxmlformats.org/officeDocument/2006/relationships/oleObject" Target="../embeddings/oleObject44.bin"/><Relationship Id="rId3" Type="http://schemas.openxmlformats.org/officeDocument/2006/relationships/notesSlide" Target="../notesSlides/notesSlide32.xml"/><Relationship Id="rId21" Type="http://schemas.openxmlformats.org/officeDocument/2006/relationships/image" Target="../media/image54.wmf"/><Relationship Id="rId7" Type="http://schemas.openxmlformats.org/officeDocument/2006/relationships/image" Target="../media/image47.wmf"/><Relationship Id="rId12" Type="http://schemas.openxmlformats.org/officeDocument/2006/relationships/oleObject" Target="../embeddings/oleObject35.bin"/><Relationship Id="rId17" Type="http://schemas.openxmlformats.org/officeDocument/2006/relationships/image" Target="../media/image52.wmf"/><Relationship Id="rId25" Type="http://schemas.openxmlformats.org/officeDocument/2006/relationships/oleObject" Target="../embeddings/oleObject43.bin"/><Relationship Id="rId2" Type="http://schemas.openxmlformats.org/officeDocument/2006/relationships/slideLayout" Target="../slideLayouts/slideLayout2.xml"/><Relationship Id="rId16" Type="http://schemas.openxmlformats.org/officeDocument/2006/relationships/oleObject" Target="../embeddings/oleObject37.bin"/><Relationship Id="rId20" Type="http://schemas.openxmlformats.org/officeDocument/2006/relationships/oleObject" Target="../embeddings/oleObject39.bin"/><Relationship Id="rId29" Type="http://schemas.openxmlformats.org/officeDocument/2006/relationships/oleObject" Target="../embeddings/oleObject47.bin"/><Relationship Id="rId1" Type="http://schemas.openxmlformats.org/officeDocument/2006/relationships/vmlDrawing" Target="../drawings/vmlDrawing10.vml"/><Relationship Id="rId6" Type="http://schemas.openxmlformats.org/officeDocument/2006/relationships/oleObject" Target="../embeddings/oleObject32.bin"/><Relationship Id="rId11" Type="http://schemas.openxmlformats.org/officeDocument/2006/relationships/image" Target="../media/image49.wmf"/><Relationship Id="rId24" Type="http://schemas.openxmlformats.org/officeDocument/2006/relationships/oleObject" Target="../embeddings/oleObject42.bin"/><Relationship Id="rId5" Type="http://schemas.openxmlformats.org/officeDocument/2006/relationships/image" Target="../media/image46.wmf"/><Relationship Id="rId15" Type="http://schemas.openxmlformats.org/officeDocument/2006/relationships/image" Target="../media/image51.wmf"/><Relationship Id="rId23" Type="http://schemas.openxmlformats.org/officeDocument/2006/relationships/oleObject" Target="../embeddings/oleObject41.bin"/><Relationship Id="rId28" Type="http://schemas.openxmlformats.org/officeDocument/2006/relationships/oleObject" Target="../embeddings/oleObject46.bin"/><Relationship Id="rId10" Type="http://schemas.openxmlformats.org/officeDocument/2006/relationships/oleObject" Target="../embeddings/oleObject34.bin"/><Relationship Id="rId19" Type="http://schemas.openxmlformats.org/officeDocument/2006/relationships/image" Target="../media/image53.wmf"/><Relationship Id="rId4" Type="http://schemas.openxmlformats.org/officeDocument/2006/relationships/oleObject" Target="../embeddings/oleObject31.bin"/><Relationship Id="rId9" Type="http://schemas.openxmlformats.org/officeDocument/2006/relationships/image" Target="../media/image48.wmf"/><Relationship Id="rId14" Type="http://schemas.openxmlformats.org/officeDocument/2006/relationships/oleObject" Target="../embeddings/oleObject36.bin"/><Relationship Id="rId22" Type="http://schemas.openxmlformats.org/officeDocument/2006/relationships/oleObject" Target="../embeddings/oleObject40.bin"/><Relationship Id="rId27" Type="http://schemas.openxmlformats.org/officeDocument/2006/relationships/oleObject" Target="../embeddings/oleObject45.bin"/></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notesSlide" Target="../notesSlides/notesSlide34.xml"/><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9.bin"/><Relationship Id="rId5" Type="http://schemas.openxmlformats.org/officeDocument/2006/relationships/image" Target="../media/image58.wmf"/><Relationship Id="rId10" Type="http://schemas.openxmlformats.org/officeDocument/2006/relationships/image" Target="../media/image60.wmf"/><Relationship Id="rId4" Type="http://schemas.openxmlformats.org/officeDocument/2006/relationships/oleObject" Target="../embeddings/oleObject48.bin"/><Relationship Id="rId9" Type="http://schemas.openxmlformats.org/officeDocument/2006/relationships/oleObject" Target="../embeddings/oleObject51.bin"/></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slideLayout" Target="../slideLayouts/slideLayout2.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76.wmf"/><Relationship Id="rId18" Type="http://schemas.openxmlformats.org/officeDocument/2006/relationships/image" Target="../media/image78.wmf"/><Relationship Id="rId3" Type="http://schemas.openxmlformats.org/officeDocument/2006/relationships/notesSlide" Target="../notesSlides/notesSlide43.xml"/><Relationship Id="rId21" Type="http://schemas.openxmlformats.org/officeDocument/2006/relationships/image" Target="../media/image80.png"/><Relationship Id="rId7" Type="http://schemas.openxmlformats.org/officeDocument/2006/relationships/image" Target="../media/image73.wmf"/><Relationship Id="rId12" Type="http://schemas.openxmlformats.org/officeDocument/2006/relationships/oleObject" Target="../embeddings/oleObject56.bin"/><Relationship Id="rId17" Type="http://schemas.openxmlformats.org/officeDocument/2006/relationships/oleObject" Target="../embeddings/oleObject59.bin"/><Relationship Id="rId2" Type="http://schemas.openxmlformats.org/officeDocument/2006/relationships/slideLayout" Target="../slideLayouts/slideLayout2.xml"/><Relationship Id="rId16" Type="http://schemas.openxmlformats.org/officeDocument/2006/relationships/image" Target="../media/image77.wmf"/><Relationship Id="rId20" Type="http://schemas.openxmlformats.org/officeDocument/2006/relationships/image" Target="../media/image79.wmf"/><Relationship Id="rId1" Type="http://schemas.openxmlformats.org/officeDocument/2006/relationships/vmlDrawing" Target="../drawings/vmlDrawing12.vml"/><Relationship Id="rId6" Type="http://schemas.openxmlformats.org/officeDocument/2006/relationships/oleObject" Target="../embeddings/oleObject53.bin"/><Relationship Id="rId11" Type="http://schemas.openxmlformats.org/officeDocument/2006/relationships/image" Target="../media/image75.wmf"/><Relationship Id="rId5" Type="http://schemas.openxmlformats.org/officeDocument/2006/relationships/image" Target="../media/image72.wmf"/><Relationship Id="rId15" Type="http://schemas.openxmlformats.org/officeDocument/2006/relationships/oleObject" Target="../embeddings/oleObject58.bin"/><Relationship Id="rId10" Type="http://schemas.openxmlformats.org/officeDocument/2006/relationships/oleObject" Target="../embeddings/oleObject55.bin"/><Relationship Id="rId19" Type="http://schemas.openxmlformats.org/officeDocument/2006/relationships/oleObject" Target="../embeddings/oleObject60.bin"/><Relationship Id="rId4" Type="http://schemas.openxmlformats.org/officeDocument/2006/relationships/oleObject" Target="../embeddings/oleObject52.bin"/><Relationship Id="rId9" Type="http://schemas.openxmlformats.org/officeDocument/2006/relationships/image" Target="../media/image74.wmf"/><Relationship Id="rId14" Type="http://schemas.openxmlformats.org/officeDocument/2006/relationships/oleObject" Target="../embeddings/oleObject57.bin"/><Relationship Id="rId22" Type="http://schemas.openxmlformats.org/officeDocument/2006/relationships/image" Target="../media/image8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83.png"/><Relationship Id="rId5" Type="http://schemas.openxmlformats.org/officeDocument/2006/relationships/image" Target="../media/image82.wmf"/><Relationship Id="rId4" Type="http://schemas.openxmlformats.org/officeDocument/2006/relationships/oleObject" Target="../embeddings/oleObject61.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85.wmf"/><Relationship Id="rId4" Type="http://schemas.openxmlformats.org/officeDocument/2006/relationships/oleObject" Target="../embeddings/oleObject62.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tags" Target="../tags/tag54.xml"/><Relationship Id="rId7" Type="http://schemas.openxmlformats.org/officeDocument/2006/relationships/image" Target="../media/image87.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notesSlide" Target="../notesSlides/notesSlide47.xml"/><Relationship Id="rId10" Type="http://schemas.openxmlformats.org/officeDocument/2006/relationships/image" Target="../media/image90.png"/><Relationship Id="rId4" Type="http://schemas.openxmlformats.org/officeDocument/2006/relationships/slideLayout" Target="../slideLayouts/slideLayout2.xml"/><Relationship Id="rId9" Type="http://schemas.openxmlformats.org/officeDocument/2006/relationships/image" Target="../media/image8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Layout" Target="../slideLayouts/slideLayout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notesSlide" Target="../notesSlides/notesSlide5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2.xml"/><Relationship Id="rId5" Type="http://schemas.openxmlformats.org/officeDocument/2006/relationships/tags" Target="../tags/tag71.xml"/><Relationship Id="rId4" Type="http://schemas.openxmlformats.org/officeDocument/2006/relationships/tags" Target="../tags/tag7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8.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 Id="rId9"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152542" y="1659371"/>
            <a:ext cx="2960029" cy="739775"/>
          </a:xfrm>
          <a:prstGeom prst="rect">
            <a:avLst/>
          </a:prstGeom>
          <a:noFill/>
        </p:spPr>
        <p:txBody>
          <a:bodyPr wrap="square" rtlCol="0">
            <a:spAutoFit/>
          </a:bodyPr>
          <a:lstStyle/>
          <a:p>
            <a:pPr algn="dist"/>
            <a:r>
              <a:rPr lang="zh-CN" altLang="en-US" sz="4220" dirty="0">
                <a:solidFill>
                  <a:srgbClr val="165878"/>
                </a:solidFill>
                <a:latin typeface="Impact" panose="020B0806030902050204" pitchFamily="34" charset="0"/>
              </a:rPr>
              <a:t>第五章</a:t>
            </a:r>
          </a:p>
        </p:txBody>
      </p:sp>
      <p:sp>
        <p:nvSpPr>
          <p:cNvPr id="8" name="文本框 7"/>
          <p:cNvSpPr txBox="1"/>
          <p:nvPr/>
        </p:nvSpPr>
        <p:spPr>
          <a:xfrm>
            <a:off x="3311607" y="2608523"/>
            <a:ext cx="6616535" cy="739775"/>
          </a:xfrm>
          <a:prstGeom prst="rect">
            <a:avLst/>
          </a:prstGeom>
          <a:noFill/>
        </p:spPr>
        <p:txBody>
          <a:bodyPr wrap="square" rtlCol="0">
            <a:spAutoFit/>
          </a:bodyPr>
          <a:lstStyle/>
          <a:p>
            <a:pPr algn="dist"/>
            <a:r>
              <a:rPr lang="zh-CN" altLang="en-US" sz="4220" dirty="0">
                <a:solidFill>
                  <a:srgbClr val="165878"/>
                </a:solidFill>
                <a:latin typeface="思源黑体 Light" panose="020B0300000000000000" pitchFamily="34" charset="-122"/>
                <a:ea typeface="思源黑体 Light" panose="020B0300000000000000" pitchFamily="34" charset="-122"/>
              </a:rPr>
              <a:t>图像分割  </a:t>
            </a:r>
          </a:p>
        </p:txBody>
      </p:sp>
      <p:sp>
        <p:nvSpPr>
          <p:cNvPr id="11" name="文本框 10"/>
          <p:cNvSpPr txBox="1"/>
          <p:nvPr/>
        </p:nvSpPr>
        <p:spPr>
          <a:xfrm>
            <a:off x="5292242" y="3903546"/>
            <a:ext cx="2274267" cy="318770"/>
          </a:xfrm>
          <a:prstGeom prst="rect">
            <a:avLst/>
          </a:prstGeom>
          <a:noFill/>
        </p:spPr>
        <p:txBody>
          <a:bodyPr wrap="square" rtlCol="0">
            <a:spAutoFit/>
          </a:bodyPr>
          <a:lstStyle/>
          <a:p>
            <a:pPr algn="ctr"/>
            <a:r>
              <a:rPr lang="zh-CN" altLang="en-US" sz="1475" dirty="0">
                <a:solidFill>
                  <a:schemeClr val="bg1"/>
                </a:solidFill>
                <a:latin typeface="思源黑体 Normal" panose="020B0400000000000000" pitchFamily="34" charset="-122"/>
                <a:ea typeface="思源黑体 Normal" panose="020B0400000000000000" pitchFamily="34" charset="-122"/>
              </a:rPr>
              <a:t>汇报人：陈西</a:t>
            </a:r>
            <a:r>
              <a:rPr lang="en-US" altLang="zh-CN" sz="1475" dirty="0">
                <a:solidFill>
                  <a:schemeClr val="bg1"/>
                </a:solidFill>
                <a:latin typeface="思源黑体 Normal" panose="020B0400000000000000" pitchFamily="34" charset="-122"/>
                <a:ea typeface="思源黑体 Normal" panose="020B0400000000000000" pitchFamily="34" charset="-122"/>
              </a:rPr>
              <a:t>PPT</a:t>
            </a:r>
            <a:r>
              <a:rPr lang="zh-CN" altLang="en-US" sz="1475" dirty="0">
                <a:solidFill>
                  <a:schemeClr val="bg1"/>
                </a:solidFill>
                <a:latin typeface="思源黑体 Normal" panose="020B0400000000000000" pitchFamily="34" charset="-122"/>
                <a:ea typeface="思源黑体 Normal" panose="020B0400000000000000" pitchFamily="34" charset="-122"/>
              </a:rPr>
              <a:t>工作室</a:t>
            </a:r>
          </a:p>
        </p:txBody>
      </p:sp>
      <p:grpSp>
        <p:nvGrpSpPr>
          <p:cNvPr id="16" name="组合 15"/>
          <p:cNvGrpSpPr/>
          <p:nvPr/>
        </p:nvGrpSpPr>
        <p:grpSpPr>
          <a:xfrm>
            <a:off x="3787714" y="2032389"/>
            <a:ext cx="5664906" cy="110499"/>
            <a:chOff x="4469765" y="1429639"/>
            <a:chExt cx="3293110" cy="0"/>
          </a:xfrm>
        </p:grpSpPr>
        <p:cxnSp>
          <p:nvCxnSpPr>
            <p:cNvPr id="13" name="直接连接符 12"/>
            <p:cNvCxnSpPr/>
            <p:nvPr/>
          </p:nvCxnSpPr>
          <p:spPr>
            <a:xfrm>
              <a:off x="6959600"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469765"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grpSp>
      <p:cxnSp>
        <p:nvCxnSpPr>
          <p:cNvPr id="18" name="直接连接符 17"/>
          <p:cNvCxnSpPr/>
          <p:nvPr/>
        </p:nvCxnSpPr>
        <p:spPr>
          <a:xfrm>
            <a:off x="3442197" y="3334334"/>
            <a:ext cx="6349999" cy="0"/>
          </a:xfrm>
          <a:prstGeom prst="line">
            <a:avLst/>
          </a:prstGeom>
          <a:ln>
            <a:gradFill>
              <a:gsLst>
                <a:gs pos="0">
                  <a:srgbClr val="165878">
                    <a:alpha val="0"/>
                  </a:srgbClr>
                </a:gs>
                <a:gs pos="53000">
                  <a:srgbClr val="165878"/>
                </a:gs>
                <a:gs pos="100000">
                  <a:srgbClr val="16587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14680" y="531495"/>
            <a:ext cx="11593195" cy="5876290"/>
          </a:xfrm>
          <a:prstGeom prst="rect">
            <a:avLst/>
          </a:prstGeom>
          <a:noFill/>
          <a:ln w="7620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25"/>
          <p:cNvPicPr/>
          <p:nvPr/>
        </p:nvPicPr>
        <p:blipFill>
          <a:blip r:embed="rId3"/>
          <a:srcRect r="75675"/>
          <a:stretch>
            <a:fillRect/>
          </a:stretch>
        </p:blipFill>
        <p:spPr>
          <a:xfrm rot="660000">
            <a:off x="1249045" y="3751580"/>
            <a:ext cx="1954530" cy="1315085"/>
          </a:xfrm>
          <a:prstGeom prst="rect">
            <a:avLst/>
          </a:prstGeom>
          <a:noFill/>
          <a:ln>
            <a:noFill/>
          </a:ln>
          <a:effectLst>
            <a:softEdge rad="419100"/>
          </a:effectLst>
        </p:spPr>
      </p:pic>
      <p:pic>
        <p:nvPicPr>
          <p:cNvPr id="7" name="图片 25"/>
          <p:cNvPicPr/>
          <p:nvPr/>
        </p:nvPicPr>
        <p:blipFill>
          <a:blip r:embed="rId3"/>
          <a:srcRect l="24618" r="51382"/>
          <a:stretch>
            <a:fillRect/>
          </a:stretch>
        </p:blipFill>
        <p:spPr>
          <a:xfrm rot="20880000">
            <a:off x="3138805" y="4877435"/>
            <a:ext cx="1936115" cy="1116965"/>
          </a:xfrm>
          <a:prstGeom prst="rect">
            <a:avLst/>
          </a:prstGeom>
          <a:noFill/>
          <a:ln>
            <a:noFill/>
          </a:ln>
          <a:effectLst>
            <a:softEdge rad="419100"/>
          </a:effectLst>
        </p:spPr>
      </p:pic>
      <p:pic>
        <p:nvPicPr>
          <p:cNvPr id="12" name="图片 25"/>
          <p:cNvPicPr/>
          <p:nvPr/>
        </p:nvPicPr>
        <p:blipFill>
          <a:blip r:embed="rId3"/>
          <a:srcRect l="48422" r="26313"/>
          <a:stretch>
            <a:fillRect/>
          </a:stretch>
        </p:blipFill>
        <p:spPr>
          <a:xfrm rot="19440000">
            <a:off x="10322560" y="4098925"/>
            <a:ext cx="1575435" cy="1138555"/>
          </a:xfrm>
          <a:prstGeom prst="rect">
            <a:avLst/>
          </a:prstGeom>
          <a:noFill/>
          <a:ln>
            <a:noFill/>
          </a:ln>
          <a:effectLst>
            <a:softEdge rad="317500"/>
          </a:effectLst>
        </p:spPr>
      </p:pic>
      <p:pic>
        <p:nvPicPr>
          <p:cNvPr id="14" name="图片 25"/>
          <p:cNvPicPr/>
          <p:nvPr/>
        </p:nvPicPr>
        <p:blipFill>
          <a:blip r:embed="rId3"/>
          <a:srcRect l="74386" r="3084"/>
          <a:stretch>
            <a:fillRect/>
          </a:stretch>
        </p:blipFill>
        <p:spPr>
          <a:xfrm rot="360000">
            <a:off x="8717280" y="5088255"/>
            <a:ext cx="1706245" cy="1008380"/>
          </a:xfrm>
          <a:prstGeom prst="rect">
            <a:avLst/>
          </a:prstGeom>
          <a:noFill/>
          <a:ln>
            <a:noFill/>
          </a:ln>
          <a:effectLst>
            <a:softEdge rad="203200"/>
          </a:effec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910590" y="1236980"/>
            <a:ext cx="11037570" cy="5015865"/>
          </a:xfrm>
          <a:prstGeom prst="rect">
            <a:avLst/>
          </a:prstGeom>
        </p:spPr>
        <p:txBody>
          <a:bodyPr wrap="square">
            <a:spAutoFit/>
          </a:bodyPr>
          <a:lstStyle/>
          <a:p>
            <a:pPr indent="457200" defTabSz="9144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有时手动设定阈值并不是一个严谨的方法，因为人对图像灰度的感受并不精准，即使对同一场景，当光线有微妙变化时，灰度也会有差异。在连续采集的图像中，图像的灰度也是动态变化的，环境光照、拍摄角度等因素都会影响图像的灰度。如果阈值是一个固定的值，那么在处理连续图像时结果会不够准确。</a:t>
            </a:r>
          </a:p>
          <a:p>
            <a:pPr indent="457200" defTabSz="9144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因此，可以使用自适应阈值进行调节。自适应阈值是一种基于直方图的阈值。其原理是，以灰度直方图中出现的谷底为分割点，对灰度直方图的波峰进行分割。因此，有多少个波峰，就会分割出多少个区域。</a:t>
            </a:r>
          </a:p>
          <a:p>
            <a:pPr indent="457200" defTabSz="914400" eaLnBrk="1" latinLnBrk="0" hangingPunct="1">
              <a:lnSpc>
                <a:spcPct val="200000"/>
              </a:lnSpc>
              <a:tabLst>
                <a:tab pos="266700" algn="l"/>
                <a:tab pos="1200150" algn="l"/>
                <a:tab pos="1333500" algn="l"/>
              </a:tabLst>
            </a:pPr>
            <a:endPar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箭头: 五边形 1"/>
          <p:cNvSpPr/>
          <p:nvPr/>
        </p:nvSpPr>
        <p:spPr>
          <a:xfrm>
            <a:off x="0" y="337185"/>
            <a:ext cx="215265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实验法</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910590" y="1149985"/>
            <a:ext cx="11037570" cy="1322070"/>
          </a:xfrm>
          <a:prstGeom prst="rect">
            <a:avLst/>
          </a:prstGeom>
        </p:spPr>
        <p:txBody>
          <a:bodyPr wrap="square">
            <a:spAutoFit/>
          </a:bodyPr>
          <a:lstStyle/>
          <a:p>
            <a:pPr algn="l">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在Halcon中进行自适应阈值处理算子如下：</a:t>
            </a:r>
          </a:p>
          <a:p>
            <a:pPr algn="l">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auto_threshold(Image : Regions : Sigma : )</a:t>
            </a:r>
          </a:p>
        </p:txBody>
      </p:sp>
      <p:sp>
        <p:nvSpPr>
          <p:cNvPr id="2" name="箭头: 五边形 1"/>
          <p:cNvSpPr/>
          <p:nvPr/>
        </p:nvSpPr>
        <p:spPr>
          <a:xfrm>
            <a:off x="0" y="337185"/>
            <a:ext cx="545973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基于直方图的自动阈值分割实例</a:t>
            </a:r>
          </a:p>
        </p:txBody>
      </p:sp>
      <p:sp>
        <p:nvSpPr>
          <p:cNvPr id="22" name="矩形 21"/>
          <p:cNvSpPr/>
          <p:nvPr/>
        </p:nvSpPr>
        <p:spPr>
          <a:xfrm>
            <a:off x="440690" y="2472055"/>
            <a:ext cx="12033250" cy="4180840"/>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sz="2000"/>
              <a:t> </a:t>
            </a:r>
            <a:endParaRPr lang="zh-CN" altLang="en-US" sz="2000"/>
          </a:p>
        </p:txBody>
      </p:sp>
      <p:sp>
        <p:nvSpPr>
          <p:cNvPr id="20" name="矩形 19"/>
          <p:cNvSpPr/>
          <p:nvPr/>
        </p:nvSpPr>
        <p:spPr>
          <a:xfrm>
            <a:off x="5894705" y="2595880"/>
            <a:ext cx="6439535" cy="3940810"/>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894705" y="2595880"/>
            <a:ext cx="4436110" cy="506730"/>
          </a:xfrm>
          <a:prstGeom prst="rect">
            <a:avLst/>
          </a:prstGeom>
        </p:spPr>
        <p:txBody>
          <a:bodyPr wrap="square">
            <a:spAutoFit/>
            <a:scene3d>
              <a:camera prst="orthographicFront"/>
              <a:lightRig rig="threePt" dir="t"/>
            </a:scene3d>
          </a:bodyPr>
          <a:lstStyle/>
          <a:p>
            <a:pPr algn="l" defTabSz="1218565">
              <a:lnSpc>
                <a:spcPct val="150000"/>
              </a:lnSpc>
              <a:defRPr/>
            </a:pPr>
            <a:r>
              <a:rPr sz="1800"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18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sp>
        <p:nvSpPr>
          <p:cNvPr id="23" name="矩形 14"/>
          <p:cNvSpPr>
            <a:spLocks noChangeArrowheads="1"/>
          </p:cNvSpPr>
          <p:nvPr/>
        </p:nvSpPr>
        <p:spPr bwMode="auto">
          <a:xfrm flipH="1">
            <a:off x="6284595" y="6082665"/>
            <a:ext cx="248158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600" dirty="0">
                <a:solidFill>
                  <a:schemeClr val="bg1"/>
                </a:solidFill>
                <a:latin typeface="微软雅黑" panose="020B0503020204020204" pitchFamily="34" charset="-122"/>
              </a:rPr>
              <a:t>（</a:t>
            </a:r>
            <a:r>
              <a:rPr lang="en-US" altLang="zh-CN" sz="1600" dirty="0">
                <a:solidFill>
                  <a:schemeClr val="bg1"/>
                </a:solidFill>
                <a:latin typeface="微软雅黑" panose="020B0503020204020204" pitchFamily="34" charset="-122"/>
              </a:rPr>
              <a:t>a</a:t>
            </a:r>
            <a:r>
              <a:rPr lang="zh-CN" altLang="en-US" sz="1600" dirty="0">
                <a:solidFill>
                  <a:schemeClr val="bg1"/>
                </a:solidFill>
                <a:latin typeface="微软雅黑" panose="020B0503020204020204" pitchFamily="34" charset="-122"/>
              </a:rPr>
              <a:t>）原图</a:t>
            </a:r>
          </a:p>
        </p:txBody>
      </p:sp>
      <p:sp>
        <p:nvSpPr>
          <p:cNvPr id="24" name="矩形 14"/>
          <p:cNvSpPr>
            <a:spLocks noChangeArrowheads="1"/>
          </p:cNvSpPr>
          <p:nvPr/>
        </p:nvSpPr>
        <p:spPr bwMode="auto">
          <a:xfrm flipH="1">
            <a:off x="9467215" y="6082665"/>
            <a:ext cx="2480945"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lang="zh-CN" altLang="en-US" sz="1600" dirty="0">
                <a:solidFill>
                  <a:schemeClr val="bg1"/>
                </a:solidFill>
                <a:latin typeface="微软雅黑" panose="020B0503020204020204" pitchFamily="34" charset="-122"/>
              </a:rPr>
              <a:t>（</a:t>
            </a:r>
            <a:r>
              <a:rPr lang="en-US" altLang="zh-CN" sz="1600" dirty="0">
                <a:solidFill>
                  <a:schemeClr val="bg1"/>
                </a:solidFill>
                <a:latin typeface="微软雅黑" panose="020B0503020204020204" pitchFamily="34" charset="-122"/>
              </a:rPr>
              <a:t>b</a:t>
            </a:r>
            <a:r>
              <a:rPr lang="zh-CN" altLang="en-US" sz="1600" dirty="0">
                <a:solidFill>
                  <a:schemeClr val="bg1"/>
                </a:solidFill>
                <a:latin typeface="微软雅黑" panose="020B0503020204020204" pitchFamily="34" charset="-122"/>
              </a:rPr>
              <a:t>）阈值分割结果图</a:t>
            </a:r>
          </a:p>
        </p:txBody>
      </p:sp>
      <p:pic>
        <p:nvPicPr>
          <p:cNvPr id="17" name="图片 254"/>
          <p:cNvPicPr>
            <a:picLocks noChangeAspect="1"/>
          </p:cNvPicPr>
          <p:nvPr/>
        </p:nvPicPr>
        <p:blipFill>
          <a:blip r:embed="rId3"/>
          <a:stretch>
            <a:fillRect/>
          </a:stretch>
        </p:blipFill>
        <p:spPr>
          <a:xfrm>
            <a:off x="6205855" y="3056255"/>
            <a:ext cx="2810510" cy="2810510"/>
          </a:xfrm>
          <a:prstGeom prst="rect">
            <a:avLst/>
          </a:prstGeom>
          <a:noFill/>
          <a:ln>
            <a:noFill/>
          </a:ln>
        </p:spPr>
      </p:pic>
      <p:pic>
        <p:nvPicPr>
          <p:cNvPr id="16" name="图片 253"/>
          <p:cNvPicPr>
            <a:picLocks noChangeAspect="1"/>
          </p:cNvPicPr>
          <p:nvPr/>
        </p:nvPicPr>
        <p:blipFill>
          <a:blip r:embed="rId4"/>
          <a:stretch>
            <a:fillRect/>
          </a:stretch>
        </p:blipFill>
        <p:spPr>
          <a:xfrm>
            <a:off x="9302115" y="3056255"/>
            <a:ext cx="2811145" cy="2811145"/>
          </a:xfrm>
          <a:prstGeom prst="rect">
            <a:avLst/>
          </a:prstGeom>
          <a:noFill/>
          <a:ln>
            <a:noFill/>
          </a:ln>
        </p:spPr>
      </p:pic>
      <p:sp>
        <p:nvSpPr>
          <p:cNvPr id="3" name="文本框 2"/>
          <p:cNvSpPr txBox="1"/>
          <p:nvPr/>
        </p:nvSpPr>
        <p:spPr>
          <a:xfrm>
            <a:off x="910590" y="2812415"/>
            <a:ext cx="4888230" cy="2245360"/>
          </a:xfrm>
          <a:prstGeom prst="rect">
            <a:avLst/>
          </a:prstGeom>
          <a:noFill/>
        </p:spPr>
        <p:txBody>
          <a:bodyPr wrap="square" rtlCol="0">
            <a:spAutoFit/>
          </a:bodyPr>
          <a:lstStyle/>
          <a:p>
            <a:pPr algn="l">
              <a:lnSpc>
                <a:spcPct val="150000"/>
              </a:lnSpc>
            </a:pPr>
            <a:r>
              <a:rPr lang="en-US" altLang="zh-CN" sz="2000">
                <a:solidFill>
                  <a:schemeClr val="bg1"/>
                </a:solidFill>
                <a:latin typeface="+mn-ea"/>
                <a:ea typeface="+mn-ea"/>
                <a:cs typeface="+mn-ea"/>
                <a:sym typeface="+mn-ea"/>
              </a:rPr>
              <a:t> </a:t>
            </a:r>
            <a:r>
              <a:rPr lang="zh-CN" altLang="en-US" sz="2000">
                <a:solidFill>
                  <a:schemeClr val="bg1"/>
                </a:solidFill>
                <a:latin typeface="+mn-ea"/>
                <a:ea typeface="+mn-ea"/>
                <a:cs typeface="+mn-ea"/>
                <a:sym typeface="+mn-ea"/>
              </a:rPr>
              <a:t>程序如下：</a:t>
            </a:r>
            <a:endParaRPr lang="zh-CN" altLang="en-US" sz="2000">
              <a:solidFill>
                <a:schemeClr val="bg1"/>
              </a:solidFill>
              <a:latin typeface="+mn-ea"/>
              <a:ea typeface="+mn-ea"/>
              <a:cs typeface="+mn-ea"/>
            </a:endParaRPr>
          </a:p>
          <a:p>
            <a:pPr algn="l">
              <a:lnSpc>
                <a:spcPct val="150000"/>
              </a:lnSpc>
            </a:pPr>
            <a:r>
              <a:rPr lang="zh-CN" altLang="en-US" sz="2000">
                <a:solidFill>
                  <a:schemeClr val="bg1"/>
                </a:solidFill>
                <a:latin typeface="+mn-ea"/>
                <a:ea typeface="+mn-ea"/>
                <a:cs typeface="+mn-ea"/>
                <a:sym typeface="+mn-ea"/>
              </a:rPr>
              <a:t>  read_image (Aegypt1, 'egypt1')</a:t>
            </a:r>
            <a:endParaRPr lang="zh-CN" altLang="en-US" sz="2000">
              <a:solidFill>
                <a:schemeClr val="bg1"/>
              </a:solidFill>
              <a:latin typeface="+mn-ea"/>
              <a:ea typeface="+mn-ea"/>
              <a:cs typeface="+mn-ea"/>
            </a:endParaRPr>
          </a:p>
          <a:p>
            <a:pPr algn="l">
              <a:lnSpc>
                <a:spcPct val="150000"/>
              </a:lnSpc>
            </a:pPr>
            <a:r>
              <a:rPr lang="zh-CN" altLang="en-US" sz="2000">
                <a:solidFill>
                  <a:schemeClr val="bg1"/>
                </a:solidFill>
                <a:latin typeface="+mn-ea"/>
                <a:ea typeface="+mn-ea"/>
                <a:cs typeface="+mn-ea"/>
                <a:sym typeface="+mn-ea"/>
              </a:rPr>
              <a:t>  auto_threshold (Aegypt1, Regions, 4)</a:t>
            </a:r>
            <a:endParaRPr lang="zh-CN" altLang="en-US" sz="2000">
              <a:solidFill>
                <a:schemeClr val="bg1"/>
              </a:solidFill>
              <a:latin typeface="+mn-ea"/>
              <a:ea typeface="+mn-ea"/>
              <a:cs typeface="+mn-ea"/>
            </a:endParaRPr>
          </a:p>
          <a:p>
            <a:pPr algn="l">
              <a:lnSpc>
                <a:spcPct val="150000"/>
              </a:lnSpc>
            </a:pPr>
            <a:r>
              <a:rPr lang="zh-CN" altLang="en-US" sz="2000">
                <a:solidFill>
                  <a:schemeClr val="bg1"/>
                </a:solidFill>
                <a:latin typeface="+mn-ea"/>
                <a:ea typeface="+mn-ea"/>
                <a:cs typeface="+mn-ea"/>
                <a:sym typeface="+mn-ea"/>
              </a:rPr>
              <a:t>  dev_display (Regions)</a:t>
            </a:r>
            <a:endParaRPr lang="zh-CN" altLang="en-US" sz="2000">
              <a:solidFill>
                <a:schemeClr val="bg1"/>
              </a:solidFill>
              <a:latin typeface="+mn-ea"/>
              <a:ea typeface="+mn-ea"/>
              <a:cs typeface="+mn-ea"/>
            </a:endParaRPr>
          </a:p>
          <a:p>
            <a:endParaRPr lang="zh-CN" altLang="en-US" sz="2000">
              <a:solidFill>
                <a:schemeClr val="bg1"/>
              </a:solidFill>
              <a:latin typeface="+mn-ea"/>
              <a:ea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910590" y="1363980"/>
            <a:ext cx="11037570" cy="5015865"/>
          </a:xfrm>
          <a:prstGeom prst="rect">
            <a:avLst/>
          </a:prstGeom>
        </p:spPr>
        <p:txBody>
          <a:bodyPr wrap="square">
            <a:spAutoFit/>
          </a:bodyPr>
          <a:lstStyle/>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它适用于一些无法用单一灰度进行分割的情况，如背景灰度比较复杂，有的部分比前景目标亮，有的部分比前景目标暗；又如前景目标包含多种灰度，因而无法用全局阈值完成分割。该算子利用邻域，通过局部灰度对比，找到一个合适的阀值进行分割。</a:t>
            </a:r>
          </a:p>
          <a:p>
            <a:pPr indent="457200" defTabSz="9144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dyn_threshold算子的应用步骤一般分三步：</a:t>
            </a:r>
          </a:p>
          <a:p>
            <a:pPr indent="457200" defTabSz="914400" eaLnBrk="1" latinLnBrk="0" hangingPunct="1">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首先</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，读取原始图像；</a:t>
            </a:r>
          </a:p>
          <a:p>
            <a:pPr indent="457200" defTabSz="914400" eaLnBrk="1" latinLnBrk="0" hangingPunct="1">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然后</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，使用平滑滤波器对原始图像进行适当平滑；</a:t>
            </a:r>
          </a:p>
          <a:p>
            <a:pPr indent="457200" defTabSz="914400" eaLnBrk="1" latinLnBrk="0" hangingPunct="1">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最后</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，使用dyn_threshold算子比较原始图像与均值处理后的图像局部像素差异，将差异大于设定值的点提取出来。</a:t>
            </a:r>
          </a:p>
        </p:txBody>
      </p:sp>
      <p:sp>
        <p:nvSpPr>
          <p:cNvPr id="2" name="箭头: 五边形 1"/>
          <p:cNvSpPr/>
          <p:nvPr/>
        </p:nvSpPr>
        <p:spPr>
          <a:xfrm>
            <a:off x="0" y="337185"/>
            <a:ext cx="368554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局部</a:t>
            </a:r>
            <a:r>
              <a:rPr sz="2800" b="1"/>
              <a:t>阈值分割</a:t>
            </a:r>
            <a:r>
              <a:rPr lang="zh-CN" sz="2800" b="1"/>
              <a:t>法</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6560" y="1419225"/>
            <a:ext cx="12033250" cy="5257165"/>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582930" y="1646555"/>
            <a:ext cx="7366000" cy="4323080"/>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程序如下：</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*关闭窗口</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dev_close_window ()</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*获取图像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read_image (Image, 'photometric_stereo/embossed_01')</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*获得图像尺寸</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get_image_size (Image, Width, Height)</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*打开适应图像大小的窗口</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dev_open_window (0, 0, Width, Height, 'black', WindowHandle1)</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*在图像上使用均值滤波器进行适当平滑 mean_image (Image, ImageMean, 59, 59)</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*动态阈值分割，提取圆区域dyn_threshold (Image, ImageMean, RegionDynThresh, 15, 'not_equal')</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 显示图像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dev_display (Image)</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*显示提取区域</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dev_display (RegionDynThresh)</a:t>
            </a:r>
          </a:p>
        </p:txBody>
      </p:sp>
      <p:sp>
        <p:nvSpPr>
          <p:cNvPr id="7" name="箭头: 五边形 1"/>
          <p:cNvSpPr/>
          <p:nvPr/>
        </p:nvSpPr>
        <p:spPr>
          <a:xfrm>
            <a:off x="-635" y="337185"/>
            <a:ext cx="666305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218565" eaLnBrk="1" latinLnBrk="0" hangingPunct="1">
              <a:lnSpc>
                <a:spcPts val="3000"/>
              </a:lnSpc>
              <a:defRPr/>
            </a:pPr>
            <a:r>
              <a:rPr lang="en-US" sz="2800" b="1">
                <a:sym typeface="+mn-ea"/>
              </a:rPr>
              <a:t> </a:t>
            </a:r>
            <a:r>
              <a:rPr sz="2800" b="1">
                <a:sym typeface="+mn-ea"/>
              </a:rPr>
              <a:t>局部阈值分割算子dyn_threshold实例</a:t>
            </a:r>
          </a:p>
        </p:txBody>
      </p:sp>
      <p:sp>
        <p:nvSpPr>
          <p:cNvPr id="20" name="矩形 19"/>
          <p:cNvSpPr/>
          <p:nvPr/>
        </p:nvSpPr>
        <p:spPr>
          <a:xfrm>
            <a:off x="8013700" y="1449070"/>
            <a:ext cx="4320540" cy="515175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4"/>
          <p:cNvSpPr>
            <a:spLocks noChangeArrowheads="1"/>
          </p:cNvSpPr>
          <p:nvPr/>
        </p:nvSpPr>
        <p:spPr bwMode="auto">
          <a:xfrm flipH="1">
            <a:off x="8232775" y="3879215"/>
            <a:ext cx="3883025" cy="306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bg1"/>
                </a:solidFill>
                <a:latin typeface="微软雅黑" panose="020B0503020204020204" pitchFamily="34" charset="-122"/>
              </a:rPr>
              <a:t>（</a:t>
            </a:r>
            <a:r>
              <a:rPr lang="en-US" altLang="zh-CN" sz="1400" dirty="0">
                <a:solidFill>
                  <a:schemeClr val="bg1"/>
                </a:solidFill>
                <a:latin typeface="微软雅黑" panose="020B0503020204020204" pitchFamily="34" charset="-122"/>
              </a:rPr>
              <a:t>a</a:t>
            </a:r>
            <a:r>
              <a:rPr lang="zh-CN" altLang="en-US" sz="1400" dirty="0">
                <a:solidFill>
                  <a:schemeClr val="bg1"/>
                </a:solidFill>
                <a:latin typeface="微软雅黑" panose="020B0503020204020204" pitchFamily="34" charset="-122"/>
              </a:rPr>
              <a:t>）原图</a:t>
            </a:r>
          </a:p>
        </p:txBody>
      </p:sp>
      <p:sp>
        <p:nvSpPr>
          <p:cNvPr id="24" name="矩形 14"/>
          <p:cNvSpPr>
            <a:spLocks noChangeArrowheads="1"/>
          </p:cNvSpPr>
          <p:nvPr/>
        </p:nvSpPr>
        <p:spPr bwMode="auto">
          <a:xfrm flipH="1">
            <a:off x="8232775" y="6252845"/>
            <a:ext cx="382016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lang="zh-CN" altLang="en-US" sz="1600" b="1" dirty="0">
                <a:solidFill>
                  <a:schemeClr val="bg1"/>
                </a:solidFill>
                <a:latin typeface="微软雅黑" panose="020B0503020204020204" pitchFamily="34" charset="-122"/>
              </a:rPr>
              <a:t>（</a:t>
            </a:r>
            <a:r>
              <a:rPr lang="en-US" altLang="zh-CN" sz="1400" dirty="0">
                <a:solidFill>
                  <a:schemeClr val="bg1"/>
                </a:solidFill>
                <a:latin typeface="微软雅黑" panose="020B0503020204020204" pitchFamily="34" charset="-122"/>
              </a:rPr>
              <a:t>b</a:t>
            </a:r>
            <a:r>
              <a:rPr lang="zh-CN" altLang="en-US" sz="1400" dirty="0">
                <a:solidFill>
                  <a:schemeClr val="bg1"/>
                </a:solidFill>
                <a:latin typeface="微软雅黑" panose="020B0503020204020204" pitchFamily="34" charset="-122"/>
              </a:rPr>
              <a:t>）dyn_threshold阈值分割结果</a:t>
            </a:r>
          </a:p>
        </p:txBody>
      </p:sp>
      <p:sp>
        <p:nvSpPr>
          <p:cNvPr id="26" name="矩形 25"/>
          <p:cNvSpPr/>
          <p:nvPr/>
        </p:nvSpPr>
        <p:spPr>
          <a:xfrm>
            <a:off x="8013700" y="1342390"/>
            <a:ext cx="4436110" cy="460375"/>
          </a:xfrm>
          <a:prstGeom prst="rect">
            <a:avLst/>
          </a:prstGeom>
        </p:spPr>
        <p:txBody>
          <a:bodyPr wrap="square">
            <a:spAutoFit/>
            <a:scene3d>
              <a:camera prst="orthographicFront"/>
              <a:lightRig rig="threePt" dir="t"/>
            </a:scene3d>
          </a:bodyPr>
          <a:lstStyle/>
          <a:p>
            <a:pPr algn="l" defTabSz="1218565">
              <a:lnSpc>
                <a:spcPct val="150000"/>
              </a:lnSpc>
              <a:defRPr/>
            </a:pPr>
            <a:r>
              <a:rPr sz="1600" b="1"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16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pic>
        <p:nvPicPr>
          <p:cNvPr id="54" name="图片 144"/>
          <p:cNvPicPr>
            <a:picLocks noChangeAspect="1"/>
          </p:cNvPicPr>
          <p:nvPr/>
        </p:nvPicPr>
        <p:blipFill>
          <a:blip r:embed="rId3"/>
          <a:stretch>
            <a:fillRect/>
          </a:stretch>
        </p:blipFill>
        <p:spPr>
          <a:xfrm>
            <a:off x="8232775" y="1802765"/>
            <a:ext cx="3882390" cy="2070735"/>
          </a:xfrm>
          <a:prstGeom prst="rect">
            <a:avLst/>
          </a:prstGeom>
          <a:noFill/>
          <a:ln>
            <a:noFill/>
          </a:ln>
        </p:spPr>
      </p:pic>
      <p:pic>
        <p:nvPicPr>
          <p:cNvPr id="36" name="图片 143"/>
          <p:cNvPicPr>
            <a:picLocks noChangeAspect="1"/>
          </p:cNvPicPr>
          <p:nvPr/>
        </p:nvPicPr>
        <p:blipFill>
          <a:blip r:embed="rId4"/>
          <a:stretch>
            <a:fillRect/>
          </a:stretch>
        </p:blipFill>
        <p:spPr>
          <a:xfrm>
            <a:off x="8232775" y="4216400"/>
            <a:ext cx="3820160" cy="20364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29200" y="2907665"/>
            <a:ext cx="6439535"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区域分割</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第二部分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5240020" y="3707765"/>
            <a:ext cx="6228080" cy="460375"/>
          </a:xfrm>
          <a:prstGeom prst="rect">
            <a:avLst/>
          </a:prstGeom>
          <a:noFill/>
        </p:spPr>
        <p:txBody>
          <a:bodyPr wrap="square" rtlCol="0">
            <a:spAutoFit/>
          </a:bodyPr>
          <a:lstStyle/>
          <a:p>
            <a:pPr algn="dist"/>
            <a:r>
              <a:rPr lang="zh-CN" altLang="en-US" sz="2400">
                <a:solidFill>
                  <a:schemeClr val="bg1"/>
                </a:solidFill>
                <a:latin typeface="+mn-ea"/>
                <a:ea typeface="+mn-ea"/>
                <a:cs typeface="+mn-ea"/>
              </a:rPr>
              <a:t>　　　　　　　　</a:t>
            </a:r>
            <a:endParaRPr lang="en-US" altLang="zh-CN" sz="2400">
              <a:solidFill>
                <a:schemeClr val="bg1"/>
              </a:solidFill>
              <a:latin typeface="+mn-ea"/>
              <a:ea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957489" y="2116999"/>
            <a:ext cx="10943771" cy="4601757"/>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07932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rPr>
              <a:t>区域分割</a:t>
            </a:r>
          </a:p>
        </p:txBody>
      </p:sp>
      <p:sp>
        <p:nvSpPr>
          <p:cNvPr id="13" name="矩形 12"/>
          <p:cNvSpPr/>
          <p:nvPr>
            <p:custDataLst>
              <p:tags r:id="rId5"/>
            </p:custDataLst>
          </p:nvPr>
        </p:nvSpPr>
        <p:spPr>
          <a:xfrm>
            <a:off x="1373412" y="2560330"/>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rPr>
              <a:t> 一幅图像中属于同一区域的像素一般具有相同或相似的属性，区域分割通过利用的是图像该性质进行划分，使具有相同像素的像素归属同一区域，不同属性的像素归属不同区域。传统的区域分割方法有区域生长和区域分裂与合并，其中最基础的是区域生长法。</a:t>
            </a: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269748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区域生长法</a:t>
            </a:r>
          </a:p>
        </p:txBody>
      </p:sp>
      <p:sp>
        <p:nvSpPr>
          <p:cNvPr id="3" name="矩形 2"/>
          <p:cNvSpPr/>
          <p:nvPr/>
        </p:nvSpPr>
        <p:spPr>
          <a:xfrm>
            <a:off x="760730" y="1440180"/>
            <a:ext cx="11337925" cy="4707890"/>
          </a:xfrm>
          <a:prstGeom prst="rect">
            <a:avLst/>
          </a:prstGeom>
        </p:spPr>
        <p:txBody>
          <a:bodyPr wrap="square">
            <a:spAutoFit/>
          </a:bodyPr>
          <a:lstStyle/>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区域生长法的基本思想是将一幅图像分成许多小的区域，并将具有相似性质的像素集合起来构成区域。具体来</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如下：</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15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首先</a:t>
            </a:r>
            <a:r>
              <a:rPr sz="2000" dirty="0">
                <a:solidFill>
                  <a:schemeClr val="tx1">
                    <a:lumMod val="75000"/>
                    <a:lumOff val="25000"/>
                  </a:schemeClr>
                </a:solidFill>
                <a:latin typeface="微软雅黑" panose="020B0503020204020204" pitchFamily="34" charset="-122"/>
                <a:ea typeface="微软雅黑" panose="020B0503020204020204" pitchFamily="34" charset="-122"/>
              </a:rPr>
              <a:t>在图像上选定一个“种子”像素或者“种子”区域</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15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然后</a:t>
            </a:r>
            <a:r>
              <a:rPr sz="2000" dirty="0">
                <a:solidFill>
                  <a:schemeClr val="tx1">
                    <a:lumMod val="75000"/>
                    <a:lumOff val="25000"/>
                  </a:schemeClr>
                </a:solidFill>
                <a:latin typeface="微软雅黑" panose="020B0503020204020204" pitchFamily="34" charset="-122"/>
                <a:ea typeface="微软雅黑" panose="020B0503020204020204" pitchFamily="34" charset="-122"/>
              </a:rPr>
              <a:t>从“种子”的邻域像素开始搜寻，将种子像素周围邻域中与种子像素有相同性质或相似性质的像素 (根据某种事先确定的生长或相似准则来判断)合并到种子像素所在的区域中</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15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最后</a:t>
            </a:r>
            <a:r>
              <a:rPr sz="2000" dirty="0">
                <a:solidFill>
                  <a:schemeClr val="tx1">
                    <a:lumMod val="75000"/>
                    <a:lumOff val="25000"/>
                  </a:schemeClr>
                </a:solidFill>
                <a:latin typeface="微软雅黑" panose="020B0503020204020204" pitchFamily="34" charset="-122"/>
                <a:ea typeface="微软雅黑" panose="020B0503020204020204" pitchFamily="34" charset="-122"/>
              </a:rPr>
              <a:t>进一步将这些新像素作为新的种子像素继续进行上述操作，直到再没有满足条件的像素可被包括进来为止，图像分割随之完成。</a:t>
            </a:r>
          </a:p>
          <a:p>
            <a:pPr indent="457200" defTabSz="1218565" eaLnBrk="1" latinLnBrk="0" hangingPunct="1">
              <a:lnSpc>
                <a:spcPct val="150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区域生长法思想很简单，只需要若干种子点即可将具有相同特征的联通区域分割出来。在生长过程中的生长准则可以自由的指定，同时可以在同一时刻挑选多个准则。</a:t>
            </a:r>
          </a:p>
        </p:txBody>
      </p:sp>
      <p:graphicFrame>
        <p:nvGraphicFramePr>
          <p:cNvPr id="12" name="对象 -2147482622"/>
          <p:cNvGraphicFramePr>
            <a:graphicFrameLocks noChangeAspect="1"/>
          </p:cNvGraphicFramePr>
          <p:nvPr/>
        </p:nvGraphicFramePr>
        <p:xfrm>
          <a:off x="11440160" y="3183255"/>
          <a:ext cx="264160" cy="340360"/>
        </p:xfrm>
        <a:graphic>
          <a:graphicData uri="http://schemas.openxmlformats.org/presentationml/2006/ole">
            <mc:AlternateContent xmlns:mc="http://schemas.openxmlformats.org/markup-compatibility/2006">
              <mc:Choice xmlns:v="urn:schemas-microsoft-com:vml" Requires="v">
                <p:oleObj spid="_x0000_s5122" r:id="rId4" imgW="177165" imgH="228600" progId="Equation.KSEE3">
                  <p:embed/>
                </p:oleObj>
              </mc:Choice>
              <mc:Fallback>
                <p:oleObj r:id="rId4" imgW="177165" imgH="228600" progId="Equation.KSEE3">
                  <p:embed/>
                  <p:pic>
                    <p:nvPicPr>
                      <p:cNvPr id="0" name="图片 19"/>
                      <p:cNvPicPr/>
                      <p:nvPr/>
                    </p:nvPicPr>
                    <p:blipFill>
                      <a:blip r:embed="rId5"/>
                      <a:stretch>
                        <a:fillRect/>
                      </a:stretch>
                    </p:blipFill>
                    <p:spPr>
                      <a:xfrm>
                        <a:off x="11440160" y="3183255"/>
                        <a:ext cx="264160" cy="34036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48429" y="1365519"/>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315404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区域生长法</a:t>
            </a:r>
          </a:p>
        </p:txBody>
      </p:sp>
      <p:sp>
        <p:nvSpPr>
          <p:cNvPr id="18" name="矩形 14"/>
          <p:cNvSpPr>
            <a:spLocks noChangeArrowheads="1"/>
          </p:cNvSpPr>
          <p:nvPr/>
        </p:nvSpPr>
        <p:spPr bwMode="auto">
          <a:xfrm>
            <a:off x="985520" y="1428750"/>
            <a:ext cx="330771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2400" b="1" dirty="0">
                <a:solidFill>
                  <a:srgbClr val="2A2B2D"/>
                </a:solidFill>
                <a:latin typeface="微软雅黑" panose="020B0503020204020204" pitchFamily="34" charset="-122"/>
              </a:rPr>
              <a:t>１、区域生长法的过程</a:t>
            </a:r>
          </a:p>
        </p:txBody>
      </p:sp>
      <p:sp>
        <p:nvSpPr>
          <p:cNvPr id="3" name="矩形 2"/>
          <p:cNvSpPr/>
          <p:nvPr/>
        </p:nvSpPr>
        <p:spPr>
          <a:xfrm>
            <a:off x="828040" y="1987550"/>
            <a:ext cx="11337925" cy="4707890"/>
          </a:xfrm>
          <a:prstGeom prst="rect">
            <a:avLst/>
          </a:prstGeom>
        </p:spPr>
        <p:txBody>
          <a:bodyPr wrap="square">
            <a:spAutoFit/>
          </a:bodyPr>
          <a:lstStyle/>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如果以灰度分布相似性作为生长准则来决定合并的区域，则需要比较邻接区域的累积直方图并检测其相似性，过程如下：</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（1）把图像分成互不重叠的合适小区域</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（2）比较各个邻接小区域的累积灰度直方图</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indent="457200" defTabSz="1218565" eaLnBrk="1" latinLnBrk="0" hangingPunct="1">
              <a:lnSpc>
                <a:spcPct val="150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柯尔莫哥洛夫-斯米诺夫检测：</a:t>
            </a:r>
          </a:p>
          <a:p>
            <a:pPr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indent="457200" defTabSz="1218565" eaLnBrk="1" latinLnBrk="0" hangingPunct="1">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平滑差分检测：</a:t>
            </a:r>
          </a:p>
          <a:p>
            <a:pPr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aphicFrame>
        <p:nvGraphicFramePr>
          <p:cNvPr id="4" name="对象 -2147482616"/>
          <p:cNvGraphicFramePr>
            <a:graphicFrameLocks noChangeAspect="1"/>
          </p:cNvGraphicFramePr>
          <p:nvPr/>
        </p:nvGraphicFramePr>
        <p:xfrm>
          <a:off x="4293235" y="4837430"/>
          <a:ext cx="2336800" cy="516890"/>
        </p:xfrm>
        <a:graphic>
          <a:graphicData uri="http://schemas.openxmlformats.org/presentationml/2006/ole">
            <mc:AlternateContent xmlns:mc="http://schemas.openxmlformats.org/markup-compatibility/2006">
              <mc:Choice xmlns:v="urn:schemas-microsoft-com:vml" Requires="v">
                <p:oleObj spid="_x0000_s6147" r:id="rId4" imgW="1320165" imgH="292100" progId="Equation.KSEE3">
                  <p:embed/>
                </p:oleObj>
              </mc:Choice>
              <mc:Fallback>
                <p:oleObj r:id="rId4" imgW="1320165" imgH="292100" progId="Equation.KSEE3">
                  <p:embed/>
                  <p:pic>
                    <p:nvPicPr>
                      <p:cNvPr id="0" name="图片 7"/>
                      <p:cNvPicPr/>
                      <p:nvPr/>
                    </p:nvPicPr>
                    <p:blipFill>
                      <a:blip r:embed="rId5"/>
                      <a:stretch>
                        <a:fillRect/>
                      </a:stretch>
                    </p:blipFill>
                    <p:spPr>
                      <a:xfrm>
                        <a:off x="4293235" y="4837430"/>
                        <a:ext cx="2336800" cy="516890"/>
                      </a:xfrm>
                      <a:prstGeom prst="rect">
                        <a:avLst/>
                      </a:prstGeom>
                      <a:noFill/>
                      <a:ln w="38100">
                        <a:noFill/>
                        <a:miter/>
                      </a:ln>
                    </p:spPr>
                  </p:pic>
                </p:oleObj>
              </mc:Fallback>
            </mc:AlternateContent>
          </a:graphicData>
        </a:graphic>
      </p:graphicFrame>
      <p:graphicFrame>
        <p:nvGraphicFramePr>
          <p:cNvPr id="5" name="对象 -2147482615"/>
          <p:cNvGraphicFramePr>
            <a:graphicFrameLocks noChangeAspect="1"/>
          </p:cNvGraphicFramePr>
          <p:nvPr/>
        </p:nvGraphicFramePr>
        <p:xfrm>
          <a:off x="4364355" y="5981700"/>
          <a:ext cx="2037715" cy="567690"/>
        </p:xfrm>
        <a:graphic>
          <a:graphicData uri="http://schemas.openxmlformats.org/presentationml/2006/ole">
            <mc:AlternateContent xmlns:mc="http://schemas.openxmlformats.org/markup-compatibility/2006">
              <mc:Choice xmlns:v="urn:schemas-microsoft-com:vml" Requires="v">
                <p:oleObj spid="_x0000_s6148" r:id="rId6" imgW="1231265" imgH="342900" progId="Equation.KSEE3">
                  <p:embed/>
                </p:oleObj>
              </mc:Choice>
              <mc:Fallback>
                <p:oleObj r:id="rId6" imgW="1231265" imgH="342900" progId="Equation.KSEE3">
                  <p:embed/>
                  <p:pic>
                    <p:nvPicPr>
                      <p:cNvPr id="0" name="图片 8"/>
                      <p:cNvPicPr/>
                      <p:nvPr/>
                    </p:nvPicPr>
                    <p:blipFill>
                      <a:blip r:embed="rId7"/>
                      <a:stretch>
                        <a:fillRect/>
                      </a:stretch>
                    </p:blipFill>
                    <p:spPr>
                      <a:xfrm>
                        <a:off x="4364355" y="5981700"/>
                        <a:ext cx="2037715" cy="56769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48429" y="1365519"/>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287401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区域生长法</a:t>
            </a:r>
          </a:p>
        </p:txBody>
      </p:sp>
      <p:sp>
        <p:nvSpPr>
          <p:cNvPr id="18" name="矩形 14"/>
          <p:cNvSpPr>
            <a:spLocks noChangeArrowheads="1"/>
          </p:cNvSpPr>
          <p:nvPr/>
        </p:nvSpPr>
        <p:spPr bwMode="auto">
          <a:xfrm>
            <a:off x="929640" y="1428750"/>
            <a:ext cx="49117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2400" b="1" dirty="0">
                <a:solidFill>
                  <a:srgbClr val="2A2B2D"/>
                </a:solidFill>
                <a:latin typeface="微软雅黑" panose="020B0503020204020204" pitchFamily="34" charset="-122"/>
              </a:rPr>
              <a:t>2</a:t>
            </a:r>
            <a:r>
              <a:rPr lang="zh-CN" altLang="en-US" sz="2400" b="1" dirty="0">
                <a:solidFill>
                  <a:srgbClr val="2A2B2D"/>
                </a:solidFill>
                <a:latin typeface="微软雅黑" panose="020B0503020204020204" pitchFamily="34" charset="-122"/>
              </a:rPr>
              <a:t>、</a:t>
            </a:r>
            <a:r>
              <a:rPr sz="2400" b="1" dirty="0">
                <a:solidFill>
                  <a:schemeClr val="tx1">
                    <a:lumMod val="75000"/>
                    <a:lumOff val="25000"/>
                  </a:schemeClr>
                </a:solidFill>
                <a:latin typeface="微软雅黑" panose="020B0503020204020204" pitchFamily="34" charset="-122"/>
                <a:sym typeface="+mn-ea"/>
              </a:rPr>
              <a:t>在Halcon中区域生长法的算子</a:t>
            </a:r>
            <a:endParaRPr lang="zh-CN" altLang="en-US" sz="2400" b="1" dirty="0">
              <a:solidFill>
                <a:srgbClr val="2A2B2D"/>
              </a:solidFill>
              <a:latin typeface="微软雅黑" panose="020B0503020204020204" pitchFamily="34" charset="-122"/>
            </a:endParaRPr>
          </a:p>
        </p:txBody>
      </p:sp>
      <p:sp>
        <p:nvSpPr>
          <p:cNvPr id="3" name="矩形 2"/>
          <p:cNvSpPr/>
          <p:nvPr/>
        </p:nvSpPr>
        <p:spPr>
          <a:xfrm>
            <a:off x="828040" y="2026285"/>
            <a:ext cx="11645900" cy="4399915"/>
          </a:xfrm>
          <a:prstGeom prst="rect">
            <a:avLst/>
          </a:prstGeom>
        </p:spPr>
        <p:txBody>
          <a:bodyPr wrap="square">
            <a:spAutoFit/>
          </a:bodyPr>
          <a:lstStyle/>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在Halcon中区域生长法的算子如下：</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① </a:t>
            </a: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regiongrowing(Image : Regions : Row, Column, Tolerance, MinSize : )</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②</a:t>
            </a: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regiongrowing_mean(Image : Regions : StartRows, StartColumns, Tolerance, MinSize : )</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该算子指明了开始进行区域生长算法的点（x,y)的坐标，并以指定的点为中心，不断搜索其邻域，寻找符合设定条件的区域。这里的条件有两种，一是区域边缘的灰度值与当前均值图中对应的灰度值的差小于Tolerance 参数的值；二是区域包含的像素数应大于MinSize参数的值。</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6560" y="1227455"/>
            <a:ext cx="12033250" cy="5566410"/>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582930" y="1449070"/>
            <a:ext cx="7238365" cy="5092700"/>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程序如下：</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*读取图像read_image (Image, 'fabrik')</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*对图像进行均值处理，选用circle类型的中值滤波器</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median_image (Image, ImageMedian, 'circle', 2, 'mirrored')</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*使用regiongrowing算子寻找颜色相近的邻域</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regiongrowing (ImageMedian, Regions, 1, 1, 2, 5000)</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*对图像进行区域分割，提取满足各个条件的各个独立区域</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shape_trans (Regions, Centers, 'inner_center')</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connection (Centers, SingleCenters)</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*计算出初步提取的区域的中心点坐标</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area_center (SingleCenters, Area, Row, Column)</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*以均值灰度图像为输入，进行区域增长计算，计算的起始坐标为上一步的各区域中心 regiongrowing_mean (ImageMedian, RegionsMean, Row, Column, 25, 100)</a:t>
            </a:r>
          </a:p>
        </p:txBody>
      </p:sp>
      <p:sp>
        <p:nvSpPr>
          <p:cNvPr id="7" name="箭头: 五边形 1"/>
          <p:cNvSpPr/>
          <p:nvPr/>
        </p:nvSpPr>
        <p:spPr>
          <a:xfrm>
            <a:off x="0" y="337185"/>
            <a:ext cx="310197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218565" eaLnBrk="1" latinLnBrk="0" hangingPunct="1">
              <a:lnSpc>
                <a:spcPts val="3000"/>
              </a:lnSpc>
              <a:defRPr/>
            </a:pPr>
            <a:r>
              <a:rPr lang="zh-CN" altLang="en-US" sz="2800" b="1"/>
              <a:t>区域生长法实例</a:t>
            </a:r>
            <a:endParaRPr sz="2800" b="1">
              <a:sym typeface="+mn-ea"/>
            </a:endParaRPr>
          </a:p>
        </p:txBody>
      </p:sp>
      <p:sp>
        <p:nvSpPr>
          <p:cNvPr id="20" name="矩形 19"/>
          <p:cNvSpPr/>
          <p:nvPr/>
        </p:nvSpPr>
        <p:spPr>
          <a:xfrm>
            <a:off x="7821930" y="1449070"/>
            <a:ext cx="4512310" cy="515175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4"/>
          <p:cNvSpPr>
            <a:spLocks noChangeArrowheads="1"/>
          </p:cNvSpPr>
          <p:nvPr/>
        </p:nvSpPr>
        <p:spPr bwMode="auto">
          <a:xfrm flipH="1">
            <a:off x="10934065" y="2672080"/>
            <a:ext cx="140081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600" dirty="0">
                <a:solidFill>
                  <a:schemeClr val="bg1"/>
                </a:solidFill>
                <a:latin typeface="微软雅黑" panose="020B0503020204020204" pitchFamily="34" charset="-122"/>
              </a:rPr>
              <a:t>（</a:t>
            </a:r>
            <a:r>
              <a:rPr lang="en-US" altLang="zh-CN" sz="1600" dirty="0">
                <a:solidFill>
                  <a:schemeClr val="bg1"/>
                </a:solidFill>
                <a:latin typeface="微软雅黑" panose="020B0503020204020204" pitchFamily="34" charset="-122"/>
              </a:rPr>
              <a:t>a</a:t>
            </a:r>
            <a:r>
              <a:rPr lang="zh-CN" altLang="en-US" sz="1600" dirty="0">
                <a:solidFill>
                  <a:schemeClr val="bg1"/>
                </a:solidFill>
                <a:latin typeface="微软雅黑" panose="020B0503020204020204" pitchFamily="34" charset="-122"/>
              </a:rPr>
              <a:t>）原图</a:t>
            </a:r>
          </a:p>
        </p:txBody>
      </p:sp>
      <p:sp>
        <p:nvSpPr>
          <p:cNvPr id="24" name="矩形 14"/>
          <p:cNvSpPr>
            <a:spLocks noChangeArrowheads="1"/>
          </p:cNvSpPr>
          <p:nvPr/>
        </p:nvSpPr>
        <p:spPr bwMode="auto">
          <a:xfrm flipH="1">
            <a:off x="7906385" y="6103620"/>
            <a:ext cx="2077085"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lang="zh-CN" altLang="en-US" sz="1400" dirty="0">
                <a:solidFill>
                  <a:schemeClr val="bg1"/>
                </a:solidFill>
                <a:latin typeface="微软雅黑" panose="020B0503020204020204" pitchFamily="34" charset="-122"/>
              </a:rPr>
              <a:t>（</a:t>
            </a:r>
            <a:r>
              <a:rPr lang="en-US" altLang="zh-CN" sz="1400" dirty="0">
                <a:solidFill>
                  <a:schemeClr val="bg1"/>
                </a:solidFill>
                <a:latin typeface="微软雅黑" panose="020B0503020204020204" pitchFamily="34" charset="-122"/>
              </a:rPr>
              <a:t>b</a:t>
            </a:r>
            <a:r>
              <a:rPr lang="zh-CN" altLang="en-US" sz="1400" dirty="0">
                <a:solidFill>
                  <a:schemeClr val="bg1"/>
                </a:solidFill>
                <a:latin typeface="微软雅黑" panose="020B0503020204020204" pitchFamily="34" charset="-122"/>
              </a:rPr>
              <a:t>）regiongrowing 执行结果</a:t>
            </a:r>
          </a:p>
        </p:txBody>
      </p:sp>
      <p:sp>
        <p:nvSpPr>
          <p:cNvPr id="26" name="矩形 25"/>
          <p:cNvSpPr/>
          <p:nvPr/>
        </p:nvSpPr>
        <p:spPr>
          <a:xfrm>
            <a:off x="7821295" y="1342390"/>
            <a:ext cx="4436110" cy="460375"/>
          </a:xfrm>
          <a:prstGeom prst="rect">
            <a:avLst/>
          </a:prstGeom>
        </p:spPr>
        <p:txBody>
          <a:bodyPr wrap="square">
            <a:spAutoFit/>
            <a:scene3d>
              <a:camera prst="orthographicFront"/>
              <a:lightRig rig="threePt" dir="t"/>
            </a:scene3d>
          </a:bodyPr>
          <a:lstStyle/>
          <a:p>
            <a:pPr algn="l" defTabSz="1218565">
              <a:lnSpc>
                <a:spcPct val="150000"/>
              </a:lnSpc>
              <a:defRPr/>
            </a:pPr>
            <a:r>
              <a:rPr sz="1600" b="1"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16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pic>
        <p:nvPicPr>
          <p:cNvPr id="21" name="图片 313"/>
          <p:cNvPicPr>
            <a:picLocks noChangeAspect="1"/>
          </p:cNvPicPr>
          <p:nvPr/>
        </p:nvPicPr>
        <p:blipFill>
          <a:blip r:embed="rId3"/>
          <a:stretch>
            <a:fillRect/>
          </a:stretch>
        </p:blipFill>
        <p:spPr>
          <a:xfrm>
            <a:off x="9039225" y="1802765"/>
            <a:ext cx="2076450" cy="2076450"/>
          </a:xfrm>
          <a:prstGeom prst="rect">
            <a:avLst/>
          </a:prstGeom>
          <a:noFill/>
          <a:ln>
            <a:noFill/>
          </a:ln>
        </p:spPr>
      </p:pic>
      <p:pic>
        <p:nvPicPr>
          <p:cNvPr id="2" name="图片 314"/>
          <p:cNvPicPr>
            <a:picLocks noChangeAspect="1"/>
          </p:cNvPicPr>
          <p:nvPr/>
        </p:nvPicPr>
        <p:blipFill>
          <a:blip r:embed="rId4"/>
          <a:stretch>
            <a:fillRect/>
          </a:stretch>
        </p:blipFill>
        <p:spPr>
          <a:xfrm>
            <a:off x="7906385" y="4026535"/>
            <a:ext cx="2077085" cy="2077085"/>
          </a:xfrm>
          <a:prstGeom prst="rect">
            <a:avLst/>
          </a:prstGeom>
          <a:noFill/>
          <a:ln>
            <a:noFill/>
          </a:ln>
        </p:spPr>
      </p:pic>
      <p:pic>
        <p:nvPicPr>
          <p:cNvPr id="3" name="图片 315"/>
          <p:cNvPicPr>
            <a:picLocks noChangeAspect="1"/>
          </p:cNvPicPr>
          <p:nvPr/>
        </p:nvPicPr>
        <p:blipFill>
          <a:blip r:embed="rId5"/>
          <a:stretch>
            <a:fillRect/>
          </a:stretch>
        </p:blipFill>
        <p:spPr>
          <a:xfrm>
            <a:off x="10192385" y="4027170"/>
            <a:ext cx="2076450" cy="2076450"/>
          </a:xfrm>
          <a:prstGeom prst="rect">
            <a:avLst/>
          </a:prstGeom>
          <a:noFill/>
          <a:ln>
            <a:noFill/>
          </a:ln>
        </p:spPr>
      </p:pic>
      <p:sp>
        <p:nvSpPr>
          <p:cNvPr id="4" name="矩形 14"/>
          <p:cNvSpPr>
            <a:spLocks noChangeArrowheads="1"/>
          </p:cNvSpPr>
          <p:nvPr/>
        </p:nvSpPr>
        <p:spPr bwMode="auto">
          <a:xfrm flipH="1">
            <a:off x="10096500" y="6103620"/>
            <a:ext cx="2237740"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lang="zh-CN" altLang="en-US" sz="1400" dirty="0">
                <a:solidFill>
                  <a:schemeClr val="bg1"/>
                </a:solidFill>
                <a:latin typeface="微软雅黑" panose="020B0503020204020204" pitchFamily="34" charset="-122"/>
              </a:rPr>
              <a:t>（ｃ）regiongrowing</a:t>
            </a:r>
            <a:r>
              <a:rPr lang="en-US" altLang="zh-CN" sz="1400" dirty="0">
                <a:solidFill>
                  <a:schemeClr val="bg1"/>
                </a:solidFill>
                <a:latin typeface="微软雅黑" panose="020B0503020204020204" pitchFamily="34" charset="-122"/>
              </a:rPr>
              <a:t>-mean</a:t>
            </a:r>
            <a:r>
              <a:rPr lang="zh-CN" altLang="en-US" sz="1400" dirty="0">
                <a:solidFill>
                  <a:schemeClr val="bg1"/>
                </a:solidFill>
                <a:latin typeface="微软雅黑" panose="020B0503020204020204" pitchFamily="34" charset="-122"/>
              </a:rPr>
              <a:t> 执行结果</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22"/>
          <p:cNvSpPr/>
          <p:nvPr/>
        </p:nvSpPr>
        <p:spPr>
          <a:xfrm>
            <a:off x="1674460" y="5258459"/>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任意多边形 21"/>
          <p:cNvSpPr/>
          <p:nvPr/>
        </p:nvSpPr>
        <p:spPr>
          <a:xfrm>
            <a:off x="2316533" y="4883735"/>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任意多边形 22"/>
          <p:cNvSpPr/>
          <p:nvPr/>
        </p:nvSpPr>
        <p:spPr>
          <a:xfrm>
            <a:off x="1674460" y="4355489"/>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箭头: 五边形 7"/>
          <p:cNvSpPr/>
          <p:nvPr/>
        </p:nvSpPr>
        <p:spPr>
          <a:xfrm>
            <a:off x="0" y="223520"/>
            <a:ext cx="188976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任意多边形 23"/>
          <p:cNvSpPr/>
          <p:nvPr/>
        </p:nvSpPr>
        <p:spPr>
          <a:xfrm>
            <a:off x="2442898" y="3892086"/>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22"/>
          <p:cNvSpPr/>
          <p:nvPr/>
        </p:nvSpPr>
        <p:spPr>
          <a:xfrm>
            <a:off x="1674460" y="3428389"/>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任意多边形 21"/>
          <p:cNvSpPr/>
          <p:nvPr/>
        </p:nvSpPr>
        <p:spPr>
          <a:xfrm>
            <a:off x="2442898" y="2944445"/>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20"/>
          <p:cNvSpPr/>
          <p:nvPr/>
        </p:nvSpPr>
        <p:spPr>
          <a:xfrm>
            <a:off x="1674460" y="2575436"/>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任意多边形 18"/>
          <p:cNvSpPr/>
          <p:nvPr/>
        </p:nvSpPr>
        <p:spPr>
          <a:xfrm>
            <a:off x="2442898" y="2083237"/>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任意多边形 19"/>
          <p:cNvSpPr/>
          <p:nvPr/>
        </p:nvSpPr>
        <p:spPr>
          <a:xfrm>
            <a:off x="1674460" y="1688193"/>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任意多边形 17"/>
          <p:cNvSpPr/>
          <p:nvPr/>
        </p:nvSpPr>
        <p:spPr>
          <a:xfrm>
            <a:off x="2442898" y="1225204"/>
            <a:ext cx="3208495" cy="754380"/>
          </a:xfrm>
          <a:prstGeom prst="chevron">
            <a:avLst/>
          </a:prstGeom>
          <a:gradFill flip="none" rotWithShape="1">
            <a:gsLst>
              <a:gs pos="0">
                <a:srgbClr val="FFBD00"/>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9" name="组合 28"/>
          <p:cNvGrpSpPr/>
          <p:nvPr/>
        </p:nvGrpSpPr>
        <p:grpSpPr>
          <a:xfrm>
            <a:off x="5114774" y="1515634"/>
            <a:ext cx="2109464" cy="172966"/>
            <a:chOff x="4143418" y="1675028"/>
            <a:chExt cx="2109464" cy="172966"/>
          </a:xfrm>
        </p:grpSpPr>
        <p:cxnSp>
          <p:nvCxnSpPr>
            <p:cNvPr id="30" name="直接连接符 29"/>
            <p:cNvCxnSpPr/>
            <p:nvPr/>
          </p:nvCxnSpPr>
          <p:spPr>
            <a:xfrm>
              <a:off x="4295775" y="1762092"/>
              <a:ext cx="1957107"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143418" y="1675028"/>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2" name="文本框 31">
            <a:hlinkClick r:id="rId3" action="ppaction://hlinksldjump"/>
          </p:cNvPr>
          <p:cNvSpPr txBox="1"/>
          <p:nvPr/>
        </p:nvSpPr>
        <p:spPr>
          <a:xfrm>
            <a:off x="7516936" y="1372861"/>
            <a:ext cx="5341620" cy="460375"/>
          </a:xfrm>
          <a:prstGeom prst="rect">
            <a:avLst/>
          </a:prstGeom>
          <a:noFill/>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阈值分割</a:t>
            </a:r>
          </a:p>
        </p:txBody>
      </p:sp>
      <p:sp>
        <p:nvSpPr>
          <p:cNvPr id="33" name="文本框 32"/>
          <p:cNvSpPr txBox="1"/>
          <p:nvPr/>
        </p:nvSpPr>
        <p:spPr>
          <a:xfrm>
            <a:off x="8880916" y="2197726"/>
            <a:ext cx="4202430" cy="460375"/>
          </a:xfrm>
          <a:prstGeom prst="rect">
            <a:avLst/>
          </a:prstGeom>
          <a:noFill/>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区域分割</a:t>
            </a:r>
          </a:p>
        </p:txBody>
      </p:sp>
      <p:sp>
        <p:nvSpPr>
          <p:cNvPr id="34" name="文本框 33"/>
          <p:cNvSpPr txBox="1"/>
          <p:nvPr/>
        </p:nvSpPr>
        <p:spPr>
          <a:xfrm>
            <a:off x="8033826" y="3091806"/>
            <a:ext cx="5049520" cy="460375"/>
          </a:xfrm>
          <a:prstGeom prst="rect">
            <a:avLst/>
          </a:prstGeom>
          <a:noFill/>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边缘检测</a:t>
            </a:r>
          </a:p>
        </p:txBody>
      </p:sp>
      <p:sp>
        <p:nvSpPr>
          <p:cNvPr id="35" name="文本框 34"/>
          <p:cNvSpPr txBox="1"/>
          <p:nvPr/>
        </p:nvSpPr>
        <p:spPr>
          <a:xfrm>
            <a:off x="8573244" y="4006206"/>
            <a:ext cx="4089097" cy="460375"/>
          </a:xfrm>
          <a:prstGeom prst="rect">
            <a:avLst/>
          </a:prstGeom>
          <a:noFill/>
        </p:spPr>
        <p:txBody>
          <a:bodyPr wrap="square" rtlCol="0">
            <a:spAutoFit/>
          </a:bodyPr>
          <a:lstStyle/>
          <a:p>
            <a:r>
              <a:rPr lang="en-US" sz="2400" b="1" dirty="0">
                <a:solidFill>
                  <a:schemeClr val="tx1"/>
                </a:solidFill>
                <a:latin typeface="微软雅黑" panose="020B0503020204020204" pitchFamily="34" charset="-122"/>
                <a:ea typeface="微软雅黑" panose="020B0503020204020204" pitchFamily="34" charset="-122"/>
              </a:rPr>
              <a:t>Hough</a:t>
            </a:r>
            <a:r>
              <a:rPr lang="zh-CN" altLang="en-US" sz="2400" b="1" dirty="0">
                <a:solidFill>
                  <a:schemeClr val="tx1"/>
                </a:solidFill>
                <a:latin typeface="微软雅黑" panose="020B0503020204020204" pitchFamily="34" charset="-122"/>
                <a:ea typeface="微软雅黑" panose="020B0503020204020204" pitchFamily="34" charset="-122"/>
              </a:rPr>
              <a:t>变换</a:t>
            </a:r>
          </a:p>
        </p:txBody>
      </p:sp>
      <p:grpSp>
        <p:nvGrpSpPr>
          <p:cNvPr id="36" name="组合 35"/>
          <p:cNvGrpSpPr/>
          <p:nvPr/>
        </p:nvGrpSpPr>
        <p:grpSpPr>
          <a:xfrm>
            <a:off x="5114774" y="2374178"/>
            <a:ext cx="3609706" cy="172966"/>
            <a:chOff x="4143418" y="2856787"/>
            <a:chExt cx="3609706" cy="172966"/>
          </a:xfrm>
        </p:grpSpPr>
        <p:cxnSp>
          <p:nvCxnSpPr>
            <p:cNvPr id="37" name="直接连接符 36"/>
            <p:cNvCxnSpPr/>
            <p:nvPr/>
          </p:nvCxnSpPr>
          <p:spPr>
            <a:xfrm>
              <a:off x="4267200" y="2940750"/>
              <a:ext cx="3485924"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4143418" y="2856787"/>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9" name="组合 38"/>
          <p:cNvGrpSpPr/>
          <p:nvPr/>
        </p:nvGrpSpPr>
        <p:grpSpPr>
          <a:xfrm>
            <a:off x="5114774" y="3235183"/>
            <a:ext cx="2109464" cy="172966"/>
            <a:chOff x="4143418" y="3990842"/>
            <a:chExt cx="2109464" cy="172966"/>
          </a:xfrm>
        </p:grpSpPr>
        <p:cxnSp>
          <p:nvCxnSpPr>
            <p:cNvPr id="40" name="直接连接符 39"/>
            <p:cNvCxnSpPr/>
            <p:nvPr/>
          </p:nvCxnSpPr>
          <p:spPr>
            <a:xfrm>
              <a:off x="4267200" y="4074671"/>
              <a:ext cx="1985682"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4143418" y="3990842"/>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2" name="组合 41"/>
          <p:cNvGrpSpPr/>
          <p:nvPr/>
        </p:nvGrpSpPr>
        <p:grpSpPr>
          <a:xfrm>
            <a:off x="5114774" y="4182770"/>
            <a:ext cx="3316230" cy="172966"/>
            <a:chOff x="4143418" y="5247039"/>
            <a:chExt cx="3316230" cy="172966"/>
          </a:xfrm>
        </p:grpSpPr>
        <p:cxnSp>
          <p:nvCxnSpPr>
            <p:cNvPr id="45" name="直接连接符 44"/>
            <p:cNvCxnSpPr/>
            <p:nvPr/>
          </p:nvCxnSpPr>
          <p:spPr>
            <a:xfrm>
              <a:off x="4276725" y="5334896"/>
              <a:ext cx="3182923"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143418" y="5247039"/>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 name="文本框 2"/>
          <p:cNvSpPr txBox="1"/>
          <p:nvPr/>
        </p:nvSpPr>
        <p:spPr>
          <a:xfrm>
            <a:off x="397510" y="342265"/>
            <a:ext cx="902970" cy="525780"/>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目录</a:t>
            </a:r>
          </a:p>
        </p:txBody>
      </p:sp>
      <p:sp>
        <p:nvSpPr>
          <p:cNvPr id="4" name="文本框 3"/>
          <p:cNvSpPr txBox="1"/>
          <p:nvPr/>
        </p:nvSpPr>
        <p:spPr>
          <a:xfrm>
            <a:off x="3075305" y="1339215"/>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第一部分</a:t>
            </a:r>
          </a:p>
        </p:txBody>
      </p:sp>
      <p:sp>
        <p:nvSpPr>
          <p:cNvPr id="6" name="文本框 5"/>
          <p:cNvSpPr txBox="1"/>
          <p:nvPr/>
        </p:nvSpPr>
        <p:spPr>
          <a:xfrm>
            <a:off x="3075305" y="2197735"/>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第二部分</a:t>
            </a:r>
          </a:p>
        </p:txBody>
      </p:sp>
      <p:sp>
        <p:nvSpPr>
          <p:cNvPr id="7" name="文本框 6"/>
          <p:cNvSpPr txBox="1"/>
          <p:nvPr/>
        </p:nvSpPr>
        <p:spPr>
          <a:xfrm>
            <a:off x="3075305" y="3058795"/>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第三部分</a:t>
            </a:r>
          </a:p>
        </p:txBody>
      </p:sp>
      <p:sp>
        <p:nvSpPr>
          <p:cNvPr id="9" name="文本框 8"/>
          <p:cNvSpPr txBox="1"/>
          <p:nvPr/>
        </p:nvSpPr>
        <p:spPr>
          <a:xfrm>
            <a:off x="3075305" y="4006215"/>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第四部分</a:t>
            </a:r>
          </a:p>
        </p:txBody>
      </p:sp>
      <p:grpSp>
        <p:nvGrpSpPr>
          <p:cNvPr id="10" name="组合 9"/>
          <p:cNvGrpSpPr/>
          <p:nvPr/>
        </p:nvGrpSpPr>
        <p:grpSpPr>
          <a:xfrm>
            <a:off x="5114774" y="5174473"/>
            <a:ext cx="2109464" cy="172966"/>
            <a:chOff x="4143418" y="3990842"/>
            <a:chExt cx="2109464" cy="172966"/>
          </a:xfrm>
        </p:grpSpPr>
        <p:cxnSp>
          <p:nvCxnSpPr>
            <p:cNvPr id="11" name="直接连接符 10"/>
            <p:cNvCxnSpPr/>
            <p:nvPr/>
          </p:nvCxnSpPr>
          <p:spPr>
            <a:xfrm>
              <a:off x="4267200" y="4074671"/>
              <a:ext cx="1985682"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143418" y="3990842"/>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文本框 12"/>
          <p:cNvSpPr txBox="1"/>
          <p:nvPr/>
        </p:nvSpPr>
        <p:spPr>
          <a:xfrm>
            <a:off x="7312466" y="4998076"/>
            <a:ext cx="5049520" cy="460375"/>
          </a:xfrm>
          <a:prstGeom prst="rect">
            <a:avLst/>
          </a:prstGeom>
          <a:noFill/>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分水岭算法</a:t>
            </a:r>
          </a:p>
        </p:txBody>
      </p:sp>
      <p:sp>
        <p:nvSpPr>
          <p:cNvPr id="19" name="文本框 18"/>
          <p:cNvSpPr txBox="1"/>
          <p:nvPr/>
        </p:nvSpPr>
        <p:spPr>
          <a:xfrm>
            <a:off x="3075305" y="4998085"/>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第五部分</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329819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区域分裂合并法</a:t>
            </a:r>
          </a:p>
        </p:txBody>
      </p:sp>
      <p:sp>
        <p:nvSpPr>
          <p:cNvPr id="3" name="矩形 2"/>
          <p:cNvSpPr/>
          <p:nvPr/>
        </p:nvSpPr>
        <p:spPr>
          <a:xfrm>
            <a:off x="760730" y="1410970"/>
            <a:ext cx="11337925" cy="4246245"/>
          </a:xfrm>
          <a:prstGeom prst="rect">
            <a:avLst/>
          </a:prstGeom>
        </p:spPr>
        <p:txBody>
          <a:bodyPr wrap="square">
            <a:spAutoFit/>
          </a:bodyPr>
          <a:lstStyle/>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当事先完全不了解区域形状和区域数目时，可采用分裂合并法。</a:t>
            </a: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从上面图像分割的方法中了解到，图像阈值分割法可以认为是从上到下（从整幅图像根据不同的阈值分成不同区域）对图像进行分开，而区域生长法相当于从下往上（从种子像素开始不断接纳新像素最后构成整幅图像）不断对像素进行合并。</a:t>
            </a: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如果将这两种方法结合起来对图像进行划分，便是分裂合并算法。</a:t>
            </a: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因此，其实质是先把图像分成任意大小而且不重叠的区域，然后再合并或分裂这些区域以满足分割的要求。</a:t>
            </a:r>
          </a:p>
          <a:p>
            <a:pPr indent="457200" defTabSz="1218565" eaLnBrk="1" latinLnBrk="0" hangingPunct="1">
              <a:lnSpc>
                <a:spcPct val="150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分裂合并算法是基于四叉树思想，下面先对四叉树进行简单介绍。</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48429" y="1365519"/>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352679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sym typeface="+mn-ea"/>
              </a:rPr>
              <a:t>区域分裂合并法</a:t>
            </a:r>
          </a:p>
        </p:txBody>
      </p:sp>
      <p:sp>
        <p:nvSpPr>
          <p:cNvPr id="18" name="矩形 14"/>
          <p:cNvSpPr>
            <a:spLocks noChangeArrowheads="1"/>
          </p:cNvSpPr>
          <p:nvPr/>
        </p:nvSpPr>
        <p:spPr bwMode="auto">
          <a:xfrm>
            <a:off x="958850" y="1428750"/>
            <a:ext cx="182054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2400" b="1" dirty="0">
                <a:solidFill>
                  <a:srgbClr val="2A2B2D"/>
                </a:solidFill>
                <a:latin typeface="微软雅黑" panose="020B0503020204020204" pitchFamily="34" charset="-122"/>
              </a:rPr>
              <a:t>１.四叉树</a:t>
            </a:r>
          </a:p>
        </p:txBody>
      </p:sp>
      <p:sp>
        <p:nvSpPr>
          <p:cNvPr id="3" name="矩形 2"/>
          <p:cNvSpPr/>
          <p:nvPr/>
        </p:nvSpPr>
        <p:spPr>
          <a:xfrm>
            <a:off x="339090" y="1889125"/>
            <a:ext cx="12134850" cy="3169285"/>
          </a:xfrm>
          <a:prstGeom prst="rect">
            <a:avLst/>
          </a:prstGeom>
        </p:spPr>
        <p:txBody>
          <a:bodyPr wrap="square">
            <a:spAutoFit/>
          </a:bodyPr>
          <a:lstStyle/>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令R表示整幅图像区域，并选择一个属性Q。</a:t>
            </a:r>
            <a:r>
              <a:rPr sz="2000" dirty="0">
                <a:solidFill>
                  <a:schemeClr val="tx1">
                    <a:lumMod val="75000"/>
                    <a:lumOff val="25000"/>
                  </a:schemeClr>
                </a:solidFill>
                <a:latin typeface="微软雅黑" panose="020B0503020204020204" pitchFamily="34" charset="-122"/>
                <a:ea typeface="微软雅黑" panose="020B0503020204020204" pitchFamily="34" charset="-122"/>
              </a:rPr>
              <a:t>对R进行分割的一种方法是依次将它细分为越来越小的四象限区域，以便对于任何区域    有</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,从整个区域开始，如果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，则将该区域再次细分为四个子象限区域，以此类推。</a:t>
            </a:r>
          </a:p>
          <a:p>
            <a:pPr marL="0" indent="0" eaLnBrk="1" latinLnBrk="0" hangingPunct="1">
              <a:lnSpc>
                <a:spcPct val="150000"/>
              </a:lnSpc>
            </a:pPr>
            <a:r>
              <a:rPr lang="zh-CN" sz="2000">
                <a:solidFill>
                  <a:srgbClr val="000000"/>
                </a:solidFill>
                <a:latin typeface="+mj-ea"/>
                <a:ea typeface="+mj-ea"/>
                <a:cs typeface="+mj-ea"/>
                <a:sym typeface="+mn-ea"/>
              </a:rPr>
              <a:t> </a:t>
            </a:r>
          </a:p>
          <a:p>
            <a:pPr marL="0" indent="0" eaLnBrk="1" latinLnBrk="0" hangingPunct="1">
              <a:lnSpc>
                <a:spcPct val="150000"/>
              </a:lnSpc>
            </a:pPr>
            <a:r>
              <a:rPr lang="zh-CN" sz="2000">
                <a:solidFill>
                  <a:srgbClr val="000000"/>
                </a:solidFill>
                <a:latin typeface="+mj-ea"/>
                <a:ea typeface="+mj-ea"/>
                <a:cs typeface="+mj-ea"/>
                <a:sym typeface="+mn-ea"/>
              </a:rPr>
              <a:t> </a:t>
            </a:r>
            <a:r>
              <a:rPr lang="zh-CN" altLang="en-US" sz="2000" b="1" dirty="0">
                <a:solidFill>
                  <a:srgbClr val="2A2B2D"/>
                </a:solidFill>
                <a:latin typeface="微软雅黑" panose="020B0503020204020204" pitchFamily="34" charset="-122"/>
                <a:sym typeface="+mn-ea"/>
              </a:rPr>
              <a:t>四叉树原理图</a:t>
            </a:r>
            <a:r>
              <a:rPr lang="zh-CN" sz="2000">
                <a:solidFill>
                  <a:srgbClr val="000000"/>
                </a:solidFill>
                <a:latin typeface="+mj-ea"/>
                <a:ea typeface="+mj-ea"/>
                <a:cs typeface="+mj-ea"/>
                <a:sym typeface="+mn-ea"/>
              </a:rPr>
              <a:t>如图所示：</a:t>
            </a:r>
            <a:endParaRPr lang="zh-CN" altLang="en-US" sz="2000">
              <a:latin typeface="+mj-ea"/>
              <a:ea typeface="+mj-ea"/>
              <a:cs typeface="+mj-ea"/>
            </a:endParaRPr>
          </a:p>
          <a:p>
            <a:pPr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16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aphicFrame>
        <p:nvGraphicFramePr>
          <p:cNvPr id="4" name="对象 -2147482612"/>
          <p:cNvGraphicFramePr>
            <a:graphicFrameLocks noChangeAspect="1"/>
          </p:cNvGraphicFramePr>
          <p:nvPr/>
        </p:nvGraphicFramePr>
        <p:xfrm>
          <a:off x="3504565" y="2483485"/>
          <a:ext cx="271780" cy="375920"/>
        </p:xfrm>
        <a:graphic>
          <a:graphicData uri="http://schemas.openxmlformats.org/presentationml/2006/ole">
            <mc:AlternateContent xmlns:mc="http://schemas.openxmlformats.org/markup-compatibility/2006">
              <mc:Choice xmlns:v="urn:schemas-microsoft-com:vml" Requires="v">
                <p:oleObj spid="_x0000_s7172" r:id="rId4" imgW="165100" imgH="228600" progId="Equation.KSEE3">
                  <p:embed/>
                </p:oleObj>
              </mc:Choice>
              <mc:Fallback>
                <p:oleObj r:id="rId4" imgW="165100" imgH="228600" progId="Equation.KSEE3">
                  <p:embed/>
                  <p:pic>
                    <p:nvPicPr>
                      <p:cNvPr id="0" name="图片 3075"/>
                      <p:cNvPicPr/>
                      <p:nvPr/>
                    </p:nvPicPr>
                    <p:blipFill>
                      <a:blip r:embed="rId5"/>
                      <a:stretch>
                        <a:fillRect/>
                      </a:stretch>
                    </p:blipFill>
                    <p:spPr>
                      <a:xfrm>
                        <a:off x="3504565" y="2483485"/>
                        <a:ext cx="271780" cy="375920"/>
                      </a:xfrm>
                      <a:prstGeom prst="rect">
                        <a:avLst/>
                      </a:prstGeom>
                      <a:noFill/>
                      <a:ln w="38100">
                        <a:noFill/>
                        <a:miter/>
                      </a:ln>
                    </p:spPr>
                  </p:pic>
                </p:oleObj>
              </mc:Fallback>
            </mc:AlternateContent>
          </a:graphicData>
        </a:graphic>
      </p:graphicFrame>
      <p:graphicFrame>
        <p:nvGraphicFramePr>
          <p:cNvPr id="5" name="对象 -2147482611"/>
          <p:cNvGraphicFramePr>
            <a:graphicFrameLocks noChangeAspect="1"/>
          </p:cNvGraphicFramePr>
          <p:nvPr/>
        </p:nvGraphicFramePr>
        <p:xfrm>
          <a:off x="4108450" y="2483485"/>
          <a:ext cx="1475740" cy="358775"/>
        </p:xfrm>
        <a:graphic>
          <a:graphicData uri="http://schemas.openxmlformats.org/presentationml/2006/ole">
            <mc:AlternateContent xmlns:mc="http://schemas.openxmlformats.org/markup-compatibility/2006">
              <mc:Choice xmlns:v="urn:schemas-microsoft-com:vml" Requires="v">
                <p:oleObj spid="_x0000_s7173" r:id="rId6" imgW="939800" imgH="228600" progId="Equation.KSEE3">
                  <p:embed/>
                </p:oleObj>
              </mc:Choice>
              <mc:Fallback>
                <p:oleObj r:id="rId6" imgW="939800" imgH="228600" progId="Equation.KSEE3">
                  <p:embed/>
                  <p:pic>
                    <p:nvPicPr>
                      <p:cNvPr id="0" name="图片 5"/>
                      <p:cNvPicPr/>
                      <p:nvPr/>
                    </p:nvPicPr>
                    <p:blipFill>
                      <a:blip r:embed="rId7"/>
                      <a:stretch>
                        <a:fillRect/>
                      </a:stretch>
                    </p:blipFill>
                    <p:spPr>
                      <a:xfrm>
                        <a:off x="4108450" y="2483485"/>
                        <a:ext cx="1475740" cy="358775"/>
                      </a:xfrm>
                      <a:prstGeom prst="rect">
                        <a:avLst/>
                      </a:prstGeom>
                      <a:noFill/>
                      <a:ln w="38100">
                        <a:noFill/>
                        <a:miter/>
                      </a:ln>
                    </p:spPr>
                  </p:pic>
                </p:oleObj>
              </mc:Fallback>
            </mc:AlternateContent>
          </a:graphicData>
        </a:graphic>
      </p:graphicFrame>
      <p:graphicFrame>
        <p:nvGraphicFramePr>
          <p:cNvPr id="8" name="对象 -2147482610"/>
          <p:cNvGraphicFramePr>
            <a:graphicFrameLocks noChangeAspect="1"/>
          </p:cNvGraphicFramePr>
          <p:nvPr/>
        </p:nvGraphicFramePr>
        <p:xfrm>
          <a:off x="8273415" y="2522220"/>
          <a:ext cx="1539240" cy="320040"/>
        </p:xfrm>
        <a:graphic>
          <a:graphicData uri="http://schemas.openxmlformats.org/presentationml/2006/ole">
            <mc:AlternateContent xmlns:mc="http://schemas.openxmlformats.org/markup-compatibility/2006">
              <mc:Choice xmlns:v="urn:schemas-microsoft-com:vml" Requires="v">
                <p:oleObj spid="_x0000_s7174" r:id="rId8" imgW="977900" imgH="203200" progId="Equation.KSEE3">
                  <p:embed/>
                </p:oleObj>
              </mc:Choice>
              <mc:Fallback>
                <p:oleObj r:id="rId8" imgW="977900" imgH="203200" progId="Equation.KSEE3">
                  <p:embed/>
                  <p:pic>
                    <p:nvPicPr>
                      <p:cNvPr id="0" name="图片 9"/>
                      <p:cNvPicPr/>
                      <p:nvPr/>
                    </p:nvPicPr>
                    <p:blipFill>
                      <a:blip r:embed="rId9"/>
                      <a:stretch>
                        <a:fillRect/>
                      </a:stretch>
                    </p:blipFill>
                    <p:spPr>
                      <a:xfrm>
                        <a:off x="8273415" y="2522220"/>
                        <a:ext cx="1539240" cy="320040"/>
                      </a:xfrm>
                      <a:prstGeom prst="rect">
                        <a:avLst/>
                      </a:prstGeom>
                      <a:noFill/>
                      <a:ln w="38100">
                        <a:noFill/>
                        <a:miter/>
                      </a:ln>
                    </p:spPr>
                  </p:pic>
                </p:oleObj>
              </mc:Fallback>
            </mc:AlternateContent>
          </a:graphicData>
        </a:graphic>
      </p:graphicFrame>
      <p:sp>
        <p:nvSpPr>
          <p:cNvPr id="11" name="矩形 10"/>
          <p:cNvSpPr/>
          <p:nvPr/>
        </p:nvSpPr>
        <p:spPr>
          <a:xfrm>
            <a:off x="339090" y="3677285"/>
            <a:ext cx="12134850" cy="3031490"/>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73"/>
          <p:cNvPicPr>
            <a:picLocks noChangeAspect="1"/>
          </p:cNvPicPr>
          <p:nvPr/>
        </p:nvPicPr>
        <p:blipFill>
          <a:blip r:embed="rId10"/>
          <a:stretch>
            <a:fillRect/>
          </a:stretch>
        </p:blipFill>
        <p:spPr>
          <a:xfrm>
            <a:off x="2779395" y="4394200"/>
            <a:ext cx="1905635" cy="1871345"/>
          </a:xfrm>
          <a:prstGeom prst="rect">
            <a:avLst/>
          </a:prstGeom>
          <a:noFill/>
          <a:ln>
            <a:noFill/>
          </a:ln>
        </p:spPr>
      </p:pic>
      <p:pic>
        <p:nvPicPr>
          <p:cNvPr id="14" name="图片 174"/>
          <p:cNvPicPr>
            <a:picLocks noChangeAspect="1"/>
          </p:cNvPicPr>
          <p:nvPr/>
        </p:nvPicPr>
        <p:blipFill>
          <a:blip r:embed="rId11"/>
          <a:stretch>
            <a:fillRect/>
          </a:stretch>
        </p:blipFill>
        <p:spPr>
          <a:xfrm>
            <a:off x="6786880" y="4394200"/>
            <a:ext cx="3751580" cy="1871345"/>
          </a:xfrm>
          <a:prstGeom prst="rect">
            <a:avLst/>
          </a:prstGeom>
          <a:noFill/>
          <a:ln>
            <a:noFill/>
          </a:ln>
        </p:spPr>
      </p:pic>
      <p:sp>
        <p:nvSpPr>
          <p:cNvPr id="15" name="文本框 14"/>
          <p:cNvSpPr txBox="1"/>
          <p:nvPr/>
        </p:nvSpPr>
        <p:spPr>
          <a:xfrm>
            <a:off x="2779395" y="6265545"/>
            <a:ext cx="2703195" cy="368300"/>
          </a:xfrm>
          <a:prstGeom prst="rect">
            <a:avLst/>
          </a:prstGeom>
          <a:noFill/>
        </p:spPr>
        <p:txBody>
          <a:bodyPr wrap="square" rtlCol="0">
            <a:spAutoFit/>
          </a:bodyPr>
          <a:lstStyle/>
          <a:p>
            <a:r>
              <a:rPr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（a）被分割的图像</a:t>
            </a:r>
            <a:r>
              <a:rPr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endParaRPr lang="zh-CN" altLang="en-US"/>
          </a:p>
        </p:txBody>
      </p:sp>
      <p:sp>
        <p:nvSpPr>
          <p:cNvPr id="16" name="文本框 15"/>
          <p:cNvSpPr txBox="1"/>
          <p:nvPr/>
        </p:nvSpPr>
        <p:spPr>
          <a:xfrm>
            <a:off x="7299325" y="6323330"/>
            <a:ext cx="3239770" cy="645160"/>
          </a:xfrm>
          <a:prstGeom prst="rect">
            <a:avLst/>
          </a:prstGeom>
          <a:noFill/>
        </p:spPr>
        <p:txBody>
          <a:bodyPr wrap="square" rtlCol="0">
            <a:spAutoFit/>
          </a:bodyPr>
          <a:lstStyle/>
          <a:p>
            <a:r>
              <a:rPr dirty="0">
                <a:solidFill>
                  <a:schemeClr val="tx1">
                    <a:lumMod val="75000"/>
                    <a:lumOff val="25000"/>
                  </a:schemeClr>
                </a:solidFill>
                <a:latin typeface="微软雅黑" panose="020B0503020204020204" pitchFamily="34" charset="-122"/>
                <a:ea typeface="微软雅黑" panose="020B0503020204020204" pitchFamily="34" charset="-122"/>
                <a:sym typeface="+mn-ea"/>
              </a:rPr>
              <a:t> （b）对应的四叉图</a:t>
            </a:r>
            <a:endParaRPr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48429" y="1365519"/>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370776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sym typeface="+mn-ea"/>
              </a:rPr>
              <a:t>区域分裂合并法</a:t>
            </a:r>
            <a:endParaRPr sz="2800" b="1"/>
          </a:p>
        </p:txBody>
      </p:sp>
      <p:sp>
        <p:nvSpPr>
          <p:cNvPr id="3" name="矩形 2"/>
          <p:cNvSpPr/>
          <p:nvPr/>
        </p:nvSpPr>
        <p:spPr>
          <a:xfrm>
            <a:off x="1369695" y="2224405"/>
            <a:ext cx="10779125" cy="2784475"/>
          </a:xfrm>
          <a:prstGeom prst="rect">
            <a:avLst/>
          </a:prstGeom>
        </p:spPr>
        <p:txBody>
          <a:bodyPr wrap="square">
            <a:spAutoFit/>
          </a:bodyPr>
          <a:lstStyle/>
          <a:p>
            <a:pPr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前述讨论可以小结为如下过程：</a:t>
            </a:r>
          </a:p>
          <a:p>
            <a:pPr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defTabSz="1218565">
              <a:lnSpc>
                <a:spcPct val="125000"/>
              </a:lnSpc>
              <a:defRPr/>
            </a:pPr>
            <a:r>
              <a:rPr 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对</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满足的任何区域</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 分裂为4个不相交的象限区域。</a:t>
            </a:r>
          </a:p>
          <a:p>
            <a:pPr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defTabSz="1218565">
              <a:lnSpc>
                <a:spcPct val="125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 </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当不可能进一步分裂时，对满足</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条件的任意两个邻接区域</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和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进行聚合。</a:t>
            </a:r>
          </a:p>
          <a:p>
            <a:pPr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defTabSz="1218565">
              <a:lnSpc>
                <a:spcPct val="125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3.</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 当无法进一步聚合时，终止算法。</a:t>
            </a:r>
          </a:p>
        </p:txBody>
      </p:sp>
      <p:graphicFrame>
        <p:nvGraphicFramePr>
          <p:cNvPr id="4" name="对象 -2147482609"/>
          <p:cNvGraphicFramePr>
            <a:graphicFrameLocks noChangeAspect="1"/>
          </p:cNvGraphicFramePr>
          <p:nvPr/>
        </p:nvGraphicFramePr>
        <p:xfrm>
          <a:off x="1998345" y="3117850"/>
          <a:ext cx="1513840" cy="345440"/>
        </p:xfrm>
        <a:graphic>
          <a:graphicData uri="http://schemas.openxmlformats.org/presentationml/2006/ole">
            <mc:AlternateContent xmlns:mc="http://schemas.openxmlformats.org/markup-compatibility/2006">
              <mc:Choice xmlns:v="urn:schemas-microsoft-com:vml" Requires="v">
                <p:oleObj spid="_x0000_s8198" r:id="rId4" imgW="1002665" imgH="228600" progId="Equation.KSEE3">
                  <p:embed/>
                </p:oleObj>
              </mc:Choice>
              <mc:Fallback>
                <p:oleObj r:id="rId4" imgW="1002665" imgH="228600" progId="Equation.KSEE3">
                  <p:embed/>
                  <p:pic>
                    <p:nvPicPr>
                      <p:cNvPr id="0" name="图片 8"/>
                      <p:cNvPicPr/>
                      <p:nvPr/>
                    </p:nvPicPr>
                    <p:blipFill>
                      <a:blip r:embed="rId5"/>
                      <a:stretch>
                        <a:fillRect/>
                      </a:stretch>
                    </p:blipFill>
                    <p:spPr>
                      <a:xfrm>
                        <a:off x="1998345" y="3117850"/>
                        <a:ext cx="1513840" cy="345440"/>
                      </a:xfrm>
                      <a:prstGeom prst="rect">
                        <a:avLst/>
                      </a:prstGeom>
                      <a:noFill/>
                      <a:ln w="38100">
                        <a:noFill/>
                        <a:miter/>
                      </a:ln>
                    </p:spPr>
                  </p:pic>
                </p:oleObj>
              </mc:Fallback>
            </mc:AlternateContent>
          </a:graphicData>
        </a:graphic>
      </p:graphicFrame>
      <p:graphicFrame>
        <p:nvGraphicFramePr>
          <p:cNvPr id="5" name="对象 -2147482608"/>
          <p:cNvGraphicFramePr>
            <a:graphicFrameLocks noChangeAspect="1"/>
          </p:cNvGraphicFramePr>
          <p:nvPr/>
        </p:nvGraphicFramePr>
        <p:xfrm>
          <a:off x="5343525" y="3117850"/>
          <a:ext cx="242570" cy="335915"/>
        </p:xfrm>
        <a:graphic>
          <a:graphicData uri="http://schemas.openxmlformats.org/presentationml/2006/ole">
            <mc:AlternateContent xmlns:mc="http://schemas.openxmlformats.org/markup-compatibility/2006">
              <mc:Choice xmlns:v="urn:schemas-microsoft-com:vml" Requires="v">
                <p:oleObj spid="_x0000_s8199" r:id="rId6" imgW="165100" imgH="228600" progId="Equation.KSEE3">
                  <p:embed/>
                </p:oleObj>
              </mc:Choice>
              <mc:Fallback>
                <p:oleObj r:id="rId6" imgW="165100" imgH="228600" progId="Equation.KSEE3">
                  <p:embed/>
                  <p:pic>
                    <p:nvPicPr>
                      <p:cNvPr id="0" name="图片 14"/>
                      <p:cNvPicPr/>
                      <p:nvPr/>
                    </p:nvPicPr>
                    <p:blipFill>
                      <a:blip r:embed="rId7"/>
                      <a:stretch>
                        <a:fillRect/>
                      </a:stretch>
                    </p:blipFill>
                    <p:spPr>
                      <a:xfrm>
                        <a:off x="5343525" y="3117850"/>
                        <a:ext cx="242570" cy="335915"/>
                      </a:xfrm>
                      <a:prstGeom prst="rect">
                        <a:avLst/>
                      </a:prstGeom>
                      <a:noFill/>
                      <a:ln w="38100">
                        <a:noFill/>
                        <a:miter/>
                      </a:ln>
                    </p:spPr>
                  </p:pic>
                </p:oleObj>
              </mc:Fallback>
            </mc:AlternateContent>
          </a:graphicData>
        </a:graphic>
      </p:graphicFrame>
      <p:graphicFrame>
        <p:nvGraphicFramePr>
          <p:cNvPr id="6" name="对象 -2147482607"/>
          <p:cNvGraphicFramePr>
            <a:graphicFrameLocks noChangeAspect="1"/>
          </p:cNvGraphicFramePr>
          <p:nvPr/>
        </p:nvGraphicFramePr>
        <p:xfrm>
          <a:off x="5343525" y="3869690"/>
          <a:ext cx="1791335" cy="343535"/>
        </p:xfrm>
        <a:graphic>
          <a:graphicData uri="http://schemas.openxmlformats.org/presentationml/2006/ole">
            <mc:AlternateContent xmlns:mc="http://schemas.openxmlformats.org/markup-compatibility/2006">
              <mc:Choice xmlns:v="urn:schemas-microsoft-com:vml" Requires="v">
                <p:oleObj spid="_x0000_s8200" r:id="rId8" imgW="1257300" imgH="241300" progId="Equation.KSEE3">
                  <p:embed/>
                </p:oleObj>
              </mc:Choice>
              <mc:Fallback>
                <p:oleObj r:id="rId8" imgW="1257300" imgH="241300" progId="Equation.KSEE3">
                  <p:embed/>
                  <p:pic>
                    <p:nvPicPr>
                      <p:cNvPr id="0" name="图片 15"/>
                      <p:cNvPicPr/>
                      <p:nvPr/>
                    </p:nvPicPr>
                    <p:blipFill>
                      <a:blip r:embed="rId9"/>
                      <a:stretch>
                        <a:fillRect/>
                      </a:stretch>
                    </p:blipFill>
                    <p:spPr>
                      <a:xfrm>
                        <a:off x="5343525" y="3869690"/>
                        <a:ext cx="1791335" cy="343535"/>
                      </a:xfrm>
                      <a:prstGeom prst="rect">
                        <a:avLst/>
                      </a:prstGeom>
                      <a:noFill/>
                      <a:ln w="38100">
                        <a:noFill/>
                        <a:miter/>
                      </a:ln>
                    </p:spPr>
                  </p:pic>
                </p:oleObj>
              </mc:Fallback>
            </mc:AlternateContent>
          </a:graphicData>
        </a:graphic>
      </p:graphicFrame>
      <p:graphicFrame>
        <p:nvGraphicFramePr>
          <p:cNvPr id="8" name="对象 -2147482606"/>
          <p:cNvGraphicFramePr>
            <a:graphicFrameLocks noChangeAspect="1"/>
          </p:cNvGraphicFramePr>
          <p:nvPr/>
        </p:nvGraphicFramePr>
        <p:xfrm>
          <a:off x="9967595" y="3869690"/>
          <a:ext cx="275590" cy="348615"/>
        </p:xfrm>
        <a:graphic>
          <a:graphicData uri="http://schemas.openxmlformats.org/presentationml/2006/ole">
            <mc:AlternateContent xmlns:mc="http://schemas.openxmlformats.org/markup-compatibility/2006">
              <mc:Choice xmlns:v="urn:schemas-microsoft-com:vml" Requires="v">
                <p:oleObj spid="_x0000_s8201" r:id="rId10" imgW="190500" imgH="241300" progId="Equation.KSEE3">
                  <p:embed/>
                </p:oleObj>
              </mc:Choice>
              <mc:Fallback>
                <p:oleObj r:id="rId10" imgW="190500" imgH="241300" progId="Equation.KSEE3">
                  <p:embed/>
                  <p:pic>
                    <p:nvPicPr>
                      <p:cNvPr id="0" name="图片 16"/>
                      <p:cNvPicPr/>
                      <p:nvPr/>
                    </p:nvPicPr>
                    <p:blipFill>
                      <a:blip r:embed="rId11"/>
                      <a:stretch>
                        <a:fillRect/>
                      </a:stretch>
                    </p:blipFill>
                    <p:spPr>
                      <a:xfrm>
                        <a:off x="9967595" y="3869690"/>
                        <a:ext cx="275590" cy="348615"/>
                      </a:xfrm>
                      <a:prstGeom prst="rect">
                        <a:avLst/>
                      </a:prstGeom>
                      <a:noFill/>
                      <a:ln w="38100">
                        <a:noFill/>
                        <a:miter/>
                      </a:ln>
                    </p:spPr>
                  </p:pic>
                </p:oleObj>
              </mc:Fallback>
            </mc:AlternateContent>
          </a:graphicData>
        </a:graphic>
      </p:graphicFrame>
      <p:graphicFrame>
        <p:nvGraphicFramePr>
          <p:cNvPr id="10" name="对象 -2147482513"/>
          <p:cNvGraphicFramePr>
            <a:graphicFrameLocks noChangeAspect="1"/>
          </p:cNvGraphicFramePr>
          <p:nvPr/>
        </p:nvGraphicFramePr>
        <p:xfrm>
          <a:off x="10555605" y="3869690"/>
          <a:ext cx="286385" cy="343535"/>
        </p:xfrm>
        <a:graphic>
          <a:graphicData uri="http://schemas.openxmlformats.org/presentationml/2006/ole">
            <mc:AlternateContent xmlns:mc="http://schemas.openxmlformats.org/markup-compatibility/2006">
              <mc:Choice xmlns:v="urn:schemas-microsoft-com:vml" Requires="v">
                <p:oleObj spid="_x0000_s8202" r:id="rId12" imgW="190500" imgH="228600" progId="Equation.KSEE3">
                  <p:embed/>
                </p:oleObj>
              </mc:Choice>
              <mc:Fallback>
                <p:oleObj r:id="rId12" imgW="190500" imgH="228600" progId="Equation.KSEE3">
                  <p:embed/>
                  <p:pic>
                    <p:nvPicPr>
                      <p:cNvPr id="0" name="图片 18"/>
                      <p:cNvPicPr/>
                      <p:nvPr/>
                    </p:nvPicPr>
                    <p:blipFill>
                      <a:blip r:embed="rId13"/>
                      <a:stretch>
                        <a:fillRect/>
                      </a:stretch>
                    </p:blipFill>
                    <p:spPr>
                      <a:xfrm>
                        <a:off x="10555605" y="3869690"/>
                        <a:ext cx="286385" cy="34353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48429" y="1365519"/>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393319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sym typeface="+mn-ea"/>
              </a:rPr>
              <a:t>区域分裂合并法</a:t>
            </a:r>
            <a:endParaRPr sz="2800" b="1"/>
          </a:p>
        </p:txBody>
      </p:sp>
      <p:sp>
        <p:nvSpPr>
          <p:cNvPr id="18" name="矩形 14"/>
          <p:cNvSpPr>
            <a:spLocks noChangeArrowheads="1"/>
          </p:cNvSpPr>
          <p:nvPr/>
        </p:nvSpPr>
        <p:spPr bwMode="auto">
          <a:xfrm>
            <a:off x="951865" y="1428750"/>
            <a:ext cx="41306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2400" b="1" dirty="0">
                <a:solidFill>
                  <a:srgbClr val="2A2B2D"/>
                </a:solidFill>
                <a:latin typeface="微软雅黑" panose="020B0503020204020204" pitchFamily="34" charset="-122"/>
              </a:rPr>
              <a:t>2.利用四叉树进行图像分割</a:t>
            </a:r>
          </a:p>
        </p:txBody>
      </p:sp>
      <p:sp>
        <p:nvSpPr>
          <p:cNvPr id="3" name="矩形 2"/>
          <p:cNvSpPr/>
          <p:nvPr/>
        </p:nvSpPr>
        <p:spPr>
          <a:xfrm>
            <a:off x="828040" y="1997075"/>
            <a:ext cx="10779125" cy="5015865"/>
          </a:xfrm>
          <a:prstGeom prst="rect">
            <a:avLst/>
          </a:prstGeom>
        </p:spPr>
        <p:txBody>
          <a:bodyPr wrap="square">
            <a:spAutoFit/>
          </a:bodyPr>
          <a:lstStyle/>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在图像四叉树分割时，需要用到图像区域内和区域间的均一性。均一性准则是区域是否合并的判断条件，可以选择的形式有：</a:t>
            </a:r>
          </a:p>
          <a:p>
            <a:pPr defTabSz="1218565" eaLnBrk="1" latinLnBrk="0" hangingPunct="1">
              <a:lnSpc>
                <a:spcPct val="20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区域中灰度最大值与最小值的方差小于某选定值；</a:t>
            </a:r>
          </a:p>
          <a:p>
            <a:pPr defTabSz="1218565" eaLnBrk="1" latinLnBrk="0" hangingPunct="1">
              <a:lnSpc>
                <a:spcPct val="20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两区域平均灰度之差及方差小于某选定值；</a:t>
            </a:r>
          </a:p>
          <a:p>
            <a:pPr defTabSz="1218565" eaLnBrk="1" latinLnBrk="0" hangingPunct="1">
              <a:lnSpc>
                <a:spcPct val="20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（3）</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两区域的纹理特征相同；</a:t>
            </a:r>
          </a:p>
          <a:p>
            <a:pPr defTabSz="1218565" eaLnBrk="1" latinLnBrk="0" hangingPunct="1">
              <a:lnSpc>
                <a:spcPct val="20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（4）</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两区域参数统计检验结果相同；</a:t>
            </a:r>
          </a:p>
          <a:p>
            <a:pPr defTabSz="1218565" eaLnBrk="1" latinLnBrk="0" hangingPunct="1">
              <a:lnSpc>
                <a:spcPct val="20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（5）</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两区域的灰度分布函数之差小于某选定值。</a:t>
            </a:r>
          </a:p>
          <a:p>
            <a:pPr defTabSz="1218565" eaLnBrk="1" latinLnBrk="0" hangingPunct="1">
              <a:lnSpc>
                <a:spcPct val="200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48429" y="1365519"/>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406908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sym typeface="+mn-ea"/>
              </a:rPr>
              <a:t>区域分裂合并法</a:t>
            </a:r>
            <a:endParaRPr sz="2800" b="1"/>
          </a:p>
        </p:txBody>
      </p:sp>
      <p:sp>
        <p:nvSpPr>
          <p:cNvPr id="18" name="矩形 14"/>
          <p:cNvSpPr>
            <a:spLocks noChangeArrowheads="1"/>
          </p:cNvSpPr>
          <p:nvPr/>
        </p:nvSpPr>
        <p:spPr bwMode="auto">
          <a:xfrm>
            <a:off x="929640" y="1428750"/>
            <a:ext cx="41306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2400" b="1" dirty="0">
                <a:solidFill>
                  <a:srgbClr val="2A2B2D"/>
                </a:solidFill>
                <a:latin typeface="微软雅黑" panose="020B0503020204020204" pitchFamily="34" charset="-122"/>
              </a:rPr>
              <a:t>2.利用四叉树进行图像分割</a:t>
            </a:r>
          </a:p>
        </p:txBody>
      </p:sp>
      <p:sp>
        <p:nvSpPr>
          <p:cNvPr id="3" name="矩形 2"/>
          <p:cNvSpPr/>
          <p:nvPr/>
        </p:nvSpPr>
        <p:spPr>
          <a:xfrm>
            <a:off x="648335" y="2047240"/>
            <a:ext cx="11892280" cy="4246245"/>
          </a:xfrm>
          <a:prstGeom prst="rect">
            <a:avLst/>
          </a:prstGeom>
        </p:spPr>
        <p:txBody>
          <a:bodyPr wrap="square">
            <a:spAutoFit/>
          </a:bodyPr>
          <a:lstStyle/>
          <a:p>
            <a:pPr defTabSz="1218565">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利用这些“一致性谓语”实现图像分割的基本过程如下：</a:t>
            </a:r>
          </a:p>
          <a:p>
            <a:pPr defTabSz="1218565">
              <a:lnSpc>
                <a:spcPct val="15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初始化：生成图像的四叉树数据结构。</a:t>
            </a:r>
          </a:p>
          <a:p>
            <a:pPr defTabSz="1218565">
              <a:lnSpc>
                <a:spcPct val="15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合并：根据经验和任务需要，从四叉树的某一层开始，由下向上检测每一个结点的一致性准则</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p>
          <a:p>
            <a:pPr defTabSz="1218565">
              <a:lnSpc>
                <a:spcPct val="15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（3）</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分裂：考虑上一步不能合并的子块，如果它的子结点不满足一致性准则，将这个结点 永久地分为4个子块。</a:t>
            </a:r>
          </a:p>
          <a:p>
            <a:pPr defTabSz="1218565">
              <a:lnSpc>
                <a:spcPct val="15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（4）</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由于人为地将图像进行四叉树分解，可能会将同一区域的像素分在不能按照四叉树合并的子块内，因此需要搜索所有的图像块，将邻近的未合并的子块合并为一个区域。</a:t>
            </a:r>
          </a:p>
          <a:p>
            <a:pPr defTabSz="1218565">
              <a:lnSpc>
                <a:spcPct val="15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（5）</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由于噪声影响或者按照四叉树划分边缘未对准，进行上述操作后可能仍存在大量的小区域，为了消除这些影响，可以将它们按照相似性准则归入邻近的大区域内。</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29200" y="2832100"/>
            <a:ext cx="6402705"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边缘检测</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第三部分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957489" y="2116999"/>
            <a:ext cx="10943771" cy="4601757"/>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07932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rPr>
              <a:t>边缘检测</a:t>
            </a:r>
          </a:p>
        </p:txBody>
      </p:sp>
      <p:sp>
        <p:nvSpPr>
          <p:cNvPr id="13" name="矩形 12"/>
          <p:cNvSpPr/>
          <p:nvPr>
            <p:custDataLst>
              <p:tags r:id="rId5"/>
            </p:custDataLst>
          </p:nvPr>
        </p:nvSpPr>
        <p:spPr>
          <a:xfrm>
            <a:off x="1373412" y="2560330"/>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rPr>
              <a:t> 边缘是指图像中像素灰度有阶跃变化或屋顶状变化的那些像素的集合。它包含了丰实的信息，是图像识别中抽取的重要属性。边缘检测是图像处理和计算机视觉中的基本问题，因此，我们需要理解边缘检测的相关知识。</a:t>
            </a: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789305" y="1760220"/>
            <a:ext cx="5164455" cy="3784600"/>
          </a:xfrm>
          <a:prstGeom prst="rect">
            <a:avLst/>
          </a:prstGeom>
          <a:noFill/>
        </p:spPr>
        <p:txBody>
          <a:bodyPr wrap="square" rtlCol="0">
            <a:spAutoFit/>
          </a:bodyPr>
          <a:lstStyle/>
          <a:p>
            <a:pPr marL="0" indent="0" eaLnBrk="1" latinLnBrk="0" hangingPunct="1">
              <a:lnSpc>
                <a:spcPct val="200000"/>
              </a:lnSpc>
              <a:buFont typeface="Wingdings" panose="05000000000000000000" charset="0"/>
              <a:buNone/>
            </a:pPr>
            <a:r>
              <a:rPr lang="zh-CN" sz="18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边缘检测和区域划分是图像分割的两种不同的方法，二者具有相互补充的特点。 </a:t>
            </a:r>
          </a:p>
          <a:p>
            <a:pPr marL="0" indent="457200" eaLnBrk="1" latinLnBrk="0" hangingPunct="1">
              <a:lnSpc>
                <a:spcPct val="20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从数学上看，图像的模糊相当于图像被平均或积分，为实现图像的锐化，必须用它的反运算“微分”加强高频分量作用，使轮廓清晰。</a:t>
            </a:r>
          </a:p>
        </p:txBody>
      </p:sp>
      <p:sp>
        <p:nvSpPr>
          <p:cNvPr id="3" name="箭头: 五边形 1"/>
          <p:cNvSpPr/>
          <p:nvPr/>
        </p:nvSpPr>
        <p:spPr>
          <a:xfrm>
            <a:off x="0" y="337185"/>
            <a:ext cx="321246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边缘检测原理</a:t>
            </a:r>
          </a:p>
        </p:txBody>
      </p:sp>
      <p:sp>
        <p:nvSpPr>
          <p:cNvPr id="8" name="矩形 7"/>
          <p:cNvSpPr/>
          <p:nvPr/>
        </p:nvSpPr>
        <p:spPr>
          <a:xfrm>
            <a:off x="550545" y="1439545"/>
            <a:ext cx="11844020" cy="4902200"/>
          </a:xfrm>
          <a:prstGeom prst="rect">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H="1">
            <a:off x="6213475" y="1477010"/>
            <a:ext cx="7620" cy="4875530"/>
          </a:xfrm>
          <a:prstGeom prst="line">
            <a:avLst/>
          </a:prstGeom>
          <a:noFill/>
          <a:ln w="19050">
            <a:solidFill>
              <a:srgbClr val="F1BE08"/>
            </a:solidFill>
            <a:prstDash val="lgDashDotDot"/>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4" name="文本框 3"/>
          <p:cNvSpPr txBox="1"/>
          <p:nvPr/>
        </p:nvSpPr>
        <p:spPr>
          <a:xfrm>
            <a:off x="6411595" y="1602740"/>
            <a:ext cx="6447155" cy="4399915"/>
          </a:xfrm>
          <a:prstGeom prst="rect">
            <a:avLst/>
          </a:prstGeom>
          <a:noFill/>
        </p:spPr>
        <p:txBody>
          <a:bodyPr wrap="square" rtlCol="0" anchor="t">
            <a:spAutoFit/>
          </a:bodyPr>
          <a:lstStyle/>
          <a:p>
            <a:pPr indent="457200" eaLnBrk="1" latinLnBrk="0" hangingPunct="1">
              <a:lnSpc>
                <a:spcPct val="150000"/>
              </a:lnSpc>
            </a:pPr>
            <a:r>
              <a:rPr sz="2000" dirty="0">
                <a:solidFill>
                  <a:schemeClr val="tx1">
                    <a:lumMod val="75000"/>
                    <a:lumOff val="25000"/>
                  </a:schemeClr>
                </a:solidFill>
                <a:latin typeface="+mj-ea"/>
                <a:ea typeface="+mj-ea"/>
                <a:cs typeface="+mj-ea"/>
                <a:sym typeface="+mn-ea"/>
              </a:rPr>
              <a:t>梯度对应一阶导数，对于一个连续图像函数</a:t>
            </a:r>
            <a:r>
              <a:rPr lang="zh-CN" sz="2000" dirty="0">
                <a:solidFill>
                  <a:schemeClr val="tx1">
                    <a:lumMod val="75000"/>
                    <a:lumOff val="25000"/>
                  </a:schemeClr>
                </a:solidFill>
                <a:latin typeface="+mj-ea"/>
                <a:ea typeface="+mj-ea"/>
                <a:cs typeface="+mj-ea"/>
                <a:sym typeface="+mn-ea"/>
              </a:rPr>
              <a:t>　</a:t>
            </a:r>
            <a:endParaRPr sz="2000" dirty="0">
              <a:solidFill>
                <a:schemeClr val="tx1">
                  <a:lumMod val="75000"/>
                  <a:lumOff val="25000"/>
                </a:schemeClr>
              </a:solidFill>
              <a:latin typeface="+mj-ea"/>
              <a:ea typeface="+mj-ea"/>
              <a:cs typeface="+mj-ea"/>
              <a:sym typeface="+mn-ea"/>
            </a:endParaRPr>
          </a:p>
          <a:p>
            <a:pPr>
              <a:lnSpc>
                <a:spcPct val="150000"/>
              </a:lnSpc>
            </a:pPr>
            <a:r>
              <a:rPr sz="2000" dirty="0">
                <a:solidFill>
                  <a:schemeClr val="tx1">
                    <a:lumMod val="75000"/>
                    <a:lumOff val="25000"/>
                  </a:schemeClr>
                </a:solidFill>
                <a:latin typeface="+mj-ea"/>
                <a:ea typeface="+mj-ea"/>
                <a:cs typeface="+mj-ea"/>
                <a:sym typeface="+mn-ea"/>
              </a:rPr>
              <a:t>         </a:t>
            </a:r>
            <a:r>
              <a:rPr lang="zh-CN" sz="2000" dirty="0">
                <a:solidFill>
                  <a:schemeClr val="tx1">
                    <a:lumMod val="75000"/>
                    <a:lumOff val="25000"/>
                  </a:schemeClr>
                </a:solidFill>
                <a:latin typeface="+mj-ea"/>
                <a:ea typeface="+mj-ea"/>
                <a:cs typeface="+mj-ea"/>
                <a:sym typeface="+mn-ea"/>
              </a:rPr>
              <a:t>，</a:t>
            </a:r>
            <a:r>
              <a:rPr sz="2000" dirty="0">
                <a:solidFill>
                  <a:schemeClr val="tx1">
                    <a:lumMod val="75000"/>
                    <a:lumOff val="25000"/>
                  </a:schemeClr>
                </a:solidFill>
                <a:latin typeface="+mj-ea"/>
                <a:ea typeface="+mj-ea"/>
                <a:cs typeface="+mj-ea"/>
                <a:sym typeface="+mn-ea"/>
              </a:rPr>
              <a:t>梯度矢量定义为：</a:t>
            </a:r>
          </a:p>
          <a:p>
            <a:endParaRPr sz="2000" dirty="0">
              <a:solidFill>
                <a:schemeClr val="tx1">
                  <a:lumMod val="75000"/>
                  <a:lumOff val="25000"/>
                </a:schemeClr>
              </a:solidFill>
              <a:latin typeface="+mj-ea"/>
              <a:ea typeface="+mj-ea"/>
              <a:cs typeface="+mj-ea"/>
              <a:sym typeface="+mn-ea"/>
            </a:endParaRPr>
          </a:p>
          <a:p>
            <a:r>
              <a:rPr lang="zh-CN" sz="2000" dirty="0">
                <a:solidFill>
                  <a:schemeClr val="tx1">
                    <a:lumMod val="75000"/>
                    <a:lumOff val="25000"/>
                  </a:schemeClr>
                </a:solidFill>
                <a:latin typeface="+mj-ea"/>
                <a:ea typeface="+mj-ea"/>
                <a:cs typeface="+mj-ea"/>
                <a:sym typeface="+mn-ea"/>
              </a:rPr>
              <a:t>　</a:t>
            </a:r>
            <a:endParaRPr sz="2000" dirty="0">
              <a:solidFill>
                <a:schemeClr val="tx1">
                  <a:lumMod val="75000"/>
                  <a:lumOff val="25000"/>
                </a:schemeClr>
              </a:solidFill>
              <a:latin typeface="+mj-ea"/>
              <a:ea typeface="+mj-ea"/>
              <a:cs typeface="+mj-ea"/>
              <a:sym typeface="+mn-ea"/>
            </a:endParaRPr>
          </a:p>
          <a:p>
            <a:r>
              <a:rPr sz="2000" dirty="0">
                <a:solidFill>
                  <a:schemeClr val="tx1">
                    <a:lumMod val="75000"/>
                    <a:lumOff val="25000"/>
                  </a:schemeClr>
                </a:solidFill>
                <a:latin typeface="+mj-ea"/>
                <a:ea typeface="+mj-ea"/>
                <a:cs typeface="+mj-ea"/>
                <a:sym typeface="+mn-ea"/>
              </a:rPr>
              <a:t>     </a:t>
            </a:r>
            <a:r>
              <a:rPr lang="zh-CN" sz="2000" dirty="0">
                <a:solidFill>
                  <a:schemeClr val="tx1">
                    <a:lumMod val="75000"/>
                    <a:lumOff val="25000"/>
                  </a:schemeClr>
                </a:solidFill>
                <a:latin typeface="+mj-ea"/>
                <a:ea typeface="+mj-ea"/>
                <a:cs typeface="+mj-ea"/>
                <a:sym typeface="+mn-ea"/>
              </a:rPr>
              <a:t>　　　　　　　　</a:t>
            </a:r>
            <a:r>
              <a:rPr sz="2000" dirty="0">
                <a:solidFill>
                  <a:schemeClr val="tx1">
                    <a:lumMod val="75000"/>
                    <a:lumOff val="25000"/>
                  </a:schemeClr>
                </a:solidFill>
                <a:latin typeface="+mj-ea"/>
                <a:ea typeface="+mj-ea"/>
                <a:cs typeface="+mj-ea"/>
                <a:sym typeface="+mn-ea"/>
              </a:rPr>
              <a:t>       	 </a:t>
            </a:r>
            <a:r>
              <a:rPr lang="zh-CN" sz="2000" dirty="0">
                <a:solidFill>
                  <a:schemeClr val="tx1">
                    <a:lumMod val="75000"/>
                    <a:lumOff val="25000"/>
                  </a:schemeClr>
                </a:solidFill>
                <a:latin typeface="+mj-ea"/>
                <a:ea typeface="+mj-ea"/>
                <a:cs typeface="+mj-ea"/>
                <a:sym typeface="+mn-ea"/>
              </a:rPr>
              <a:t>　</a:t>
            </a:r>
            <a:r>
              <a:rPr sz="2000" dirty="0">
                <a:solidFill>
                  <a:schemeClr val="tx1">
                    <a:lumMod val="75000"/>
                    <a:lumOff val="25000"/>
                  </a:schemeClr>
                </a:solidFill>
                <a:latin typeface="+mj-ea"/>
                <a:ea typeface="+mj-ea"/>
                <a:cs typeface="+mj-ea"/>
                <a:sym typeface="+mn-ea"/>
              </a:rPr>
              <a:t>                  </a:t>
            </a:r>
          </a:p>
          <a:p>
            <a:r>
              <a:rPr lang="zh-CN" altLang="en-US" sz="2000">
                <a:latin typeface="+mj-ea"/>
                <a:ea typeface="+mj-ea"/>
                <a:cs typeface="+mj-ea"/>
              </a:rPr>
              <a:t>梯度的幅度为：</a:t>
            </a:r>
          </a:p>
          <a:p>
            <a:r>
              <a:rPr lang="zh-CN" altLang="en-US" sz="2000">
                <a:latin typeface="+mj-ea"/>
                <a:ea typeface="+mj-ea"/>
                <a:cs typeface="+mj-ea"/>
              </a:rPr>
              <a:t> </a:t>
            </a:r>
          </a:p>
          <a:p>
            <a:endParaRPr lang="zh-CN" altLang="en-US" sz="2000">
              <a:latin typeface="+mj-ea"/>
              <a:ea typeface="+mj-ea"/>
              <a:cs typeface="+mj-ea"/>
            </a:endParaRPr>
          </a:p>
          <a:p>
            <a:r>
              <a:rPr lang="zh-CN" altLang="en-US" sz="2000">
                <a:latin typeface="+mj-ea"/>
                <a:ea typeface="+mj-ea"/>
                <a:cs typeface="+mj-ea"/>
              </a:rPr>
              <a:t>      　　　　　　　　　　　　　　　   </a:t>
            </a:r>
          </a:p>
          <a:p>
            <a:r>
              <a:rPr lang="zh-CN" altLang="en-US" sz="2000">
                <a:latin typeface="+mj-ea"/>
                <a:ea typeface="+mj-ea"/>
                <a:cs typeface="+mj-ea"/>
              </a:rPr>
              <a:t>梯度的方向为：</a:t>
            </a:r>
          </a:p>
          <a:p>
            <a:endParaRPr lang="zh-CN" altLang="en-US" sz="2000">
              <a:latin typeface="+mj-ea"/>
              <a:ea typeface="+mj-ea"/>
              <a:cs typeface="+mj-ea"/>
            </a:endParaRPr>
          </a:p>
          <a:p>
            <a:endParaRPr lang="zh-CN" altLang="en-US" sz="2000">
              <a:latin typeface="+mj-ea"/>
              <a:ea typeface="+mj-ea"/>
              <a:cs typeface="+mj-ea"/>
            </a:endParaRPr>
          </a:p>
          <a:p>
            <a:r>
              <a:rPr lang="zh-CN" altLang="en-US" sz="2000">
                <a:latin typeface="+mj-ea"/>
                <a:ea typeface="+mj-ea"/>
                <a:cs typeface="+mj-ea"/>
              </a:rPr>
              <a:t>        　　　　　　　　　　　　            </a:t>
            </a:r>
          </a:p>
        </p:txBody>
      </p:sp>
      <p:graphicFrame>
        <p:nvGraphicFramePr>
          <p:cNvPr id="6" name="对象 -2147482603"/>
          <p:cNvGraphicFramePr>
            <a:graphicFrameLocks noChangeAspect="1"/>
          </p:cNvGraphicFramePr>
          <p:nvPr/>
        </p:nvGraphicFramePr>
        <p:xfrm>
          <a:off x="7228840" y="2713355"/>
          <a:ext cx="3256915" cy="690245"/>
        </p:xfrm>
        <a:graphic>
          <a:graphicData uri="http://schemas.openxmlformats.org/presentationml/2006/ole">
            <mc:AlternateContent xmlns:mc="http://schemas.openxmlformats.org/markup-compatibility/2006">
              <mc:Choice xmlns:v="urn:schemas-microsoft-com:vml" Requires="v">
                <p:oleObj spid="_x0000_s9221" r:id="rId4" imgW="2336800" imgH="495300" progId="Equation.KSEE3">
                  <p:embed/>
                </p:oleObj>
              </mc:Choice>
              <mc:Fallback>
                <p:oleObj r:id="rId4" imgW="2336800" imgH="495300" progId="Equation.KSEE3">
                  <p:embed/>
                  <p:pic>
                    <p:nvPicPr>
                      <p:cNvPr id="0" name="图片 3"/>
                      <p:cNvPicPr/>
                      <p:nvPr/>
                    </p:nvPicPr>
                    <p:blipFill>
                      <a:blip r:embed="rId5"/>
                      <a:stretch>
                        <a:fillRect/>
                      </a:stretch>
                    </p:blipFill>
                    <p:spPr>
                      <a:xfrm>
                        <a:off x="7228840" y="2713355"/>
                        <a:ext cx="3256915" cy="690245"/>
                      </a:xfrm>
                      <a:prstGeom prst="rect">
                        <a:avLst/>
                      </a:prstGeom>
                      <a:noFill/>
                      <a:ln w="38100">
                        <a:noFill/>
                        <a:miter/>
                      </a:ln>
                    </p:spPr>
                  </p:pic>
                </p:oleObj>
              </mc:Fallback>
            </mc:AlternateContent>
          </a:graphicData>
        </a:graphic>
      </p:graphicFrame>
      <p:graphicFrame>
        <p:nvGraphicFramePr>
          <p:cNvPr id="10" name="对象 -2147482602"/>
          <p:cNvGraphicFramePr>
            <a:graphicFrameLocks noChangeAspect="1"/>
          </p:cNvGraphicFramePr>
          <p:nvPr/>
        </p:nvGraphicFramePr>
        <p:xfrm>
          <a:off x="7228840" y="3952240"/>
          <a:ext cx="3937000" cy="469265"/>
        </p:xfrm>
        <a:graphic>
          <a:graphicData uri="http://schemas.openxmlformats.org/presentationml/2006/ole">
            <mc:AlternateContent xmlns:mc="http://schemas.openxmlformats.org/markup-compatibility/2006">
              <mc:Choice xmlns:v="urn:schemas-microsoft-com:vml" Requires="v">
                <p:oleObj spid="_x0000_s9222" r:id="rId6" imgW="2451100" imgH="292100" progId="Equation.KSEE3">
                  <p:embed/>
                </p:oleObj>
              </mc:Choice>
              <mc:Fallback>
                <p:oleObj r:id="rId6" imgW="2451100" imgH="292100" progId="Equation.KSEE3">
                  <p:embed/>
                  <p:pic>
                    <p:nvPicPr>
                      <p:cNvPr id="0" name="图片 5"/>
                      <p:cNvPicPr/>
                      <p:nvPr/>
                    </p:nvPicPr>
                    <p:blipFill>
                      <a:blip r:embed="rId7"/>
                      <a:stretch>
                        <a:fillRect/>
                      </a:stretch>
                    </p:blipFill>
                    <p:spPr>
                      <a:xfrm>
                        <a:off x="7228840" y="3952240"/>
                        <a:ext cx="3937000" cy="469265"/>
                      </a:xfrm>
                      <a:prstGeom prst="rect">
                        <a:avLst/>
                      </a:prstGeom>
                      <a:noFill/>
                      <a:ln w="38100">
                        <a:noFill/>
                        <a:miter/>
                      </a:ln>
                    </p:spPr>
                  </p:pic>
                </p:oleObj>
              </mc:Fallback>
            </mc:AlternateContent>
          </a:graphicData>
        </a:graphic>
      </p:graphicFrame>
      <p:graphicFrame>
        <p:nvGraphicFramePr>
          <p:cNvPr id="12" name="对象 -2147482601"/>
          <p:cNvGraphicFramePr>
            <a:graphicFrameLocks noChangeAspect="1"/>
          </p:cNvGraphicFramePr>
          <p:nvPr/>
        </p:nvGraphicFramePr>
        <p:xfrm>
          <a:off x="8053070" y="5107940"/>
          <a:ext cx="1989455" cy="734060"/>
        </p:xfrm>
        <a:graphic>
          <a:graphicData uri="http://schemas.openxmlformats.org/presentationml/2006/ole">
            <mc:AlternateContent xmlns:mc="http://schemas.openxmlformats.org/markup-compatibility/2006">
              <mc:Choice xmlns:v="urn:schemas-microsoft-com:vml" Requires="v">
                <p:oleObj spid="_x0000_s9223" r:id="rId8" imgW="1308100" imgH="482600" progId="Equation.KSEE3">
                  <p:embed/>
                </p:oleObj>
              </mc:Choice>
              <mc:Fallback>
                <p:oleObj r:id="rId8" imgW="1308100" imgH="482600" progId="Equation.KSEE3">
                  <p:embed/>
                  <p:pic>
                    <p:nvPicPr>
                      <p:cNvPr id="0" name="图片 9"/>
                      <p:cNvPicPr/>
                      <p:nvPr/>
                    </p:nvPicPr>
                    <p:blipFill>
                      <a:blip r:embed="rId9"/>
                      <a:stretch>
                        <a:fillRect/>
                      </a:stretch>
                    </p:blipFill>
                    <p:spPr>
                      <a:xfrm>
                        <a:off x="8053070" y="5107940"/>
                        <a:ext cx="1989455" cy="734060"/>
                      </a:xfrm>
                      <a:prstGeom prst="rect">
                        <a:avLst/>
                      </a:prstGeom>
                      <a:noFill/>
                      <a:ln w="38100">
                        <a:noFill/>
                        <a:miter/>
                      </a:ln>
                    </p:spPr>
                  </p:pic>
                </p:oleObj>
              </mc:Fallback>
            </mc:AlternateContent>
          </a:graphicData>
        </a:graphic>
      </p:graphicFrame>
      <p:graphicFrame>
        <p:nvGraphicFramePr>
          <p:cNvPr id="14" name="对象 -2147482604"/>
          <p:cNvGraphicFramePr>
            <a:graphicFrameLocks noChangeAspect="1"/>
          </p:cNvGraphicFramePr>
          <p:nvPr/>
        </p:nvGraphicFramePr>
        <p:xfrm>
          <a:off x="6411595" y="2258695"/>
          <a:ext cx="643255" cy="296545"/>
        </p:xfrm>
        <a:graphic>
          <a:graphicData uri="http://schemas.openxmlformats.org/presentationml/2006/ole">
            <mc:AlternateContent xmlns:mc="http://schemas.openxmlformats.org/markup-compatibility/2006">
              <mc:Choice xmlns:v="urn:schemas-microsoft-com:vml" Requires="v">
                <p:oleObj spid="_x0000_s9224" r:id="rId10" imgW="469900" imgH="215900" progId="Equation.KSEE3">
                  <p:embed/>
                </p:oleObj>
              </mc:Choice>
              <mc:Fallback>
                <p:oleObj r:id="rId10" imgW="469900" imgH="215900" progId="Equation.KSEE3">
                  <p:embed/>
                  <p:pic>
                    <p:nvPicPr>
                      <p:cNvPr id="0" name="图片 3075"/>
                      <p:cNvPicPr/>
                      <p:nvPr/>
                    </p:nvPicPr>
                    <p:blipFill>
                      <a:blip r:embed="rId11"/>
                      <a:stretch>
                        <a:fillRect/>
                      </a:stretch>
                    </p:blipFill>
                    <p:spPr>
                      <a:xfrm>
                        <a:off x="6411595" y="2258695"/>
                        <a:ext cx="643255" cy="29654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734695" y="1328420"/>
            <a:ext cx="10823575" cy="5015865"/>
          </a:xfrm>
          <a:prstGeom prst="rect">
            <a:avLst/>
          </a:prstGeom>
          <a:noFill/>
        </p:spPr>
        <p:txBody>
          <a:bodyPr wrap="square" rtlCol="0">
            <a:spAutoFit/>
          </a:bodyPr>
          <a:lstStyle/>
          <a:p>
            <a:pPr marL="0" indent="0" eaLnBrk="1" latinLnBrk="0" hangingPunct="1">
              <a:lnSpc>
                <a:spcPct val="20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边缘检测的一般流程如下：</a:t>
            </a:r>
          </a:p>
          <a:p>
            <a:pPr marL="0" indent="0" eaLnBrk="1" latinLnBrk="0" hangingPunct="1">
              <a:lnSpc>
                <a:spcPct val="200000"/>
              </a:lnSpc>
              <a:buFont typeface="Wingdings" panose="05000000000000000000" charset="0"/>
              <a:buNone/>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sz="2000" dirty="0">
                <a:solidFill>
                  <a:schemeClr val="tx1">
                    <a:lumMod val="75000"/>
                    <a:lumOff val="25000"/>
                  </a:schemeClr>
                </a:solidFill>
                <a:latin typeface="微软雅黑" panose="020B0503020204020204" pitchFamily="34" charset="-122"/>
                <a:ea typeface="微软雅黑" panose="020B0503020204020204" pitchFamily="34" charset="-122"/>
              </a:rPr>
              <a:t>获取图像。</a:t>
            </a:r>
          </a:p>
          <a:p>
            <a:pPr marL="0" indent="0" eaLnBrk="1" latinLnBrk="0" hangingPunct="1">
              <a:lnSpc>
                <a:spcPct val="200000"/>
              </a:lnSpc>
              <a:buFont typeface="Wingdings" panose="05000000000000000000" charset="0"/>
              <a:buNone/>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sz="2000" dirty="0">
                <a:solidFill>
                  <a:schemeClr val="tx1">
                    <a:lumMod val="75000"/>
                    <a:lumOff val="25000"/>
                  </a:schemeClr>
                </a:solidFill>
                <a:latin typeface="微软雅黑" panose="020B0503020204020204" pitchFamily="34" charset="-122"/>
                <a:ea typeface="微软雅黑" panose="020B0503020204020204" pitchFamily="34" charset="-122"/>
              </a:rPr>
              <a:t>选择感兴趣区域。这是为了减少计算量，加快处理速度。</a:t>
            </a:r>
          </a:p>
          <a:p>
            <a:pPr marL="0" indent="0" eaLnBrk="1" latinLnBrk="0" hangingPunct="1">
              <a:lnSpc>
                <a:spcPct val="200000"/>
              </a:lnSpc>
              <a:buFont typeface="Wingdings" panose="05000000000000000000" charset="0"/>
              <a:buNone/>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a:t>
            </a:r>
            <a:r>
              <a:rPr sz="2000" dirty="0">
                <a:solidFill>
                  <a:schemeClr val="tx1">
                    <a:lumMod val="75000"/>
                    <a:lumOff val="25000"/>
                  </a:schemeClr>
                </a:solidFill>
                <a:latin typeface="微软雅黑" panose="020B0503020204020204" pitchFamily="34" charset="-122"/>
                <a:ea typeface="微软雅黑" panose="020B0503020204020204" pitchFamily="34" charset="-122"/>
              </a:rPr>
              <a:t>图像滤波。对输入图像使用边缘滤波器是采集后的一个关键步骤</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eaLnBrk="1" latinLnBrk="0" hangingPunct="1">
              <a:lnSpc>
                <a:spcPct val="200000"/>
              </a:lnSpc>
              <a:buFont typeface="Wingdings" panose="05000000000000000000" charset="0"/>
              <a:buNone/>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（4）</a:t>
            </a:r>
            <a:r>
              <a:rPr sz="2000" dirty="0">
                <a:solidFill>
                  <a:schemeClr val="tx1">
                    <a:lumMod val="75000"/>
                    <a:lumOff val="25000"/>
                  </a:schemeClr>
                </a:solidFill>
                <a:latin typeface="微软雅黑" panose="020B0503020204020204" pitchFamily="34" charset="-122"/>
                <a:ea typeface="微软雅黑" panose="020B0503020204020204" pitchFamily="34" charset="-122"/>
              </a:rPr>
              <a:t>提取边缘。将符合条件的边缘提取出来，应用滤波器之后，可以使用阈值处理将图像中的高亮边缘提取出来。</a:t>
            </a:r>
          </a:p>
          <a:p>
            <a:pPr marL="0" indent="0" eaLnBrk="1" latinLnBrk="0" hangingPunct="1">
              <a:lnSpc>
                <a:spcPct val="200000"/>
              </a:lnSpc>
              <a:buFont typeface="Wingdings" panose="05000000000000000000" charset="0"/>
              <a:buNone/>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（5）</a:t>
            </a:r>
            <a:r>
              <a:rPr sz="2000" dirty="0">
                <a:solidFill>
                  <a:schemeClr val="tx1">
                    <a:lumMod val="75000"/>
                    <a:lumOff val="25000"/>
                  </a:schemeClr>
                </a:solidFill>
                <a:latin typeface="微软雅黑" panose="020B0503020204020204" pitchFamily="34" charset="-122"/>
                <a:ea typeface="微软雅黑" panose="020B0503020204020204" pitchFamily="34" charset="-122"/>
              </a:rPr>
              <a:t>边缘处理。根据检测的需要对提取出的边缘进行处理</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0" indent="0" eaLnBrk="1" latinLnBrk="0" hangingPunct="1">
              <a:lnSpc>
                <a:spcPct val="200000"/>
              </a:lnSpc>
              <a:buFont typeface="Wingdings" panose="05000000000000000000" charset="0"/>
              <a:buNone/>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（6）</a:t>
            </a:r>
            <a:r>
              <a:rPr sz="2000" dirty="0">
                <a:solidFill>
                  <a:schemeClr val="tx1">
                    <a:lumMod val="75000"/>
                    <a:lumOff val="25000"/>
                  </a:schemeClr>
                </a:solidFill>
                <a:latin typeface="微软雅黑" panose="020B0503020204020204" pitchFamily="34" charset="-122"/>
                <a:ea typeface="微软雅黑" panose="020B0503020204020204" pitchFamily="34" charset="-122"/>
              </a:rPr>
              <a:t>显示结果。将结果绘制在窗口中，以表现直观的边缘提取效果。</a:t>
            </a:r>
          </a:p>
        </p:txBody>
      </p:sp>
      <p:sp>
        <p:nvSpPr>
          <p:cNvPr id="3" name="箭头: 五边形 1"/>
          <p:cNvSpPr/>
          <p:nvPr/>
        </p:nvSpPr>
        <p:spPr>
          <a:xfrm>
            <a:off x="0" y="337185"/>
            <a:ext cx="382206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边缘检测原理</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2615" y="1109980"/>
            <a:ext cx="11653520" cy="5476240"/>
          </a:xfrm>
          <a:prstGeom prst="rect">
            <a:avLst/>
          </a:prstGeom>
          <a:solidFill>
            <a:schemeClr val="bg1">
              <a:lumMod val="95000"/>
            </a:schemeClr>
          </a:solidFill>
          <a:ln>
            <a:noFill/>
          </a:ln>
          <a:effectLst>
            <a:outerShdw blurRad="762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751115" y="1109739"/>
            <a:ext cx="9986610" cy="5708015"/>
          </a:xfrm>
          <a:prstGeom prst="rect">
            <a:avLst/>
          </a:prstGeom>
        </p:spPr>
        <p:txBody>
          <a:bodyPr wrap="square">
            <a:spAutoFit/>
          </a:bodyPr>
          <a:lstStyle/>
          <a:p>
            <a:pPr defTabSz="1218565">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Roberts算子利用局部差分算子寻找边缘，边缘定位较准，但容易丢失一部分边缘，同时由于图像没有经过平滑处理，因此不具有抑制噪声的能力。该算子对具有陡峭边缘且含噪声少的图像处理效果较好。</a:t>
            </a:r>
          </a:p>
          <a:p>
            <a:pPr defTabSz="1218565">
              <a:lnSpc>
                <a:spcPct val="125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25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defTabSz="1218565">
              <a:lnSpc>
                <a:spcPct val="125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称为Roberts交叉算子。在实际应用中为简化计算，用梯度函数的Roberts绝对值来近似：</a:t>
            </a:r>
          </a:p>
          <a:p>
            <a:pPr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defTabSz="1218565">
              <a:lnSpc>
                <a:spcPct val="125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用卷积模板表示为：</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，其中</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和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由模板</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所</a:t>
            </a:r>
            <a:r>
              <a:rPr sz="2000" dirty="0">
                <a:solidFill>
                  <a:schemeClr val="tx1">
                    <a:lumMod val="75000"/>
                    <a:lumOff val="25000"/>
                  </a:schemeClr>
                </a:solidFill>
                <a:latin typeface="微软雅黑" panose="020B0503020204020204" pitchFamily="34" charset="-122"/>
                <a:ea typeface="微软雅黑" panose="020B0503020204020204" pitchFamily="34" charset="-122"/>
              </a:rPr>
              <a:t>示。</a:t>
            </a:r>
          </a:p>
          <a:p>
            <a:pPr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25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defTabSz="1218565">
              <a:lnSpc>
                <a:spcPct val="125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25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1800" dirty="0">
                <a:solidFill>
                  <a:schemeClr val="tx1">
                    <a:lumMod val="75000"/>
                    <a:lumOff val="25000"/>
                  </a:schemeClr>
                </a:solidFill>
                <a:latin typeface="微软雅黑" panose="020B0503020204020204" pitchFamily="34" charset="-122"/>
                <a:ea typeface="微软雅黑" panose="020B0503020204020204" pitchFamily="34" charset="-122"/>
              </a:rPr>
              <a:t>Roberts边缘检测算子</a:t>
            </a:r>
          </a:p>
        </p:txBody>
      </p:sp>
      <p:grpSp>
        <p:nvGrpSpPr>
          <p:cNvPr id="26" name="组合 25"/>
          <p:cNvGrpSpPr/>
          <p:nvPr/>
        </p:nvGrpSpPr>
        <p:grpSpPr>
          <a:xfrm>
            <a:off x="12334031" y="-183501"/>
            <a:ext cx="660785" cy="1134091"/>
            <a:chOff x="12262780" y="-243178"/>
            <a:chExt cx="732036" cy="1256377"/>
          </a:xfrm>
        </p:grpSpPr>
        <p:sp>
          <p:nvSpPr>
            <p:cNvPr id="33" name="椭圆 32"/>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箭头: 五边形 1"/>
          <p:cNvSpPr/>
          <p:nvPr/>
        </p:nvSpPr>
        <p:spPr>
          <a:xfrm>
            <a:off x="0" y="245110"/>
            <a:ext cx="371983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　</a:t>
            </a:r>
            <a:r>
              <a:rPr lang="zh-CN" altLang="en-US" sz="2800" b="1" spc="300" dirty="0">
                <a:solidFill>
                  <a:schemeClr val="bg1"/>
                </a:solidFill>
                <a:effectLst>
                  <a:outerShdw blurRad="190500" sx="102000" sy="102000" algn="ctr" rotWithShape="0">
                    <a:prstClr val="black">
                      <a:alpha val="25000"/>
                    </a:prstClr>
                  </a:outerShdw>
                </a:effectLst>
                <a:latin typeface="微软雅黑" panose="020B0503020204020204" pitchFamily="34" charset="-122"/>
                <a:ea typeface="微软雅黑" panose="020B0503020204020204" pitchFamily="34" charset="-122"/>
                <a:sym typeface="+mn-ea"/>
              </a:rPr>
              <a:t>Roberts算</a:t>
            </a:r>
            <a:r>
              <a:rPr lang="zh-CN" altLang="en-US" sz="2800" b="1">
                <a:solidFill>
                  <a:schemeClr val="bg1"/>
                </a:solidFill>
                <a:latin typeface="+mn-ea"/>
                <a:cs typeface="+mn-ea"/>
                <a:sym typeface="+mn-ea"/>
              </a:rPr>
              <a:t>子</a:t>
            </a:r>
            <a:endParaRPr lang="zh-CN" altLang="en-US" sz="2800" b="1"/>
          </a:p>
        </p:txBody>
      </p:sp>
      <p:graphicFrame>
        <p:nvGraphicFramePr>
          <p:cNvPr id="5" name="对象 -2147482600"/>
          <p:cNvGraphicFramePr>
            <a:graphicFrameLocks noChangeAspect="1"/>
          </p:cNvGraphicFramePr>
          <p:nvPr/>
        </p:nvGraphicFramePr>
        <p:xfrm>
          <a:off x="3032760" y="2684145"/>
          <a:ext cx="6209030" cy="462280"/>
        </p:xfrm>
        <a:graphic>
          <a:graphicData uri="http://schemas.openxmlformats.org/presentationml/2006/ole">
            <mc:AlternateContent xmlns:mc="http://schemas.openxmlformats.org/markup-compatibility/2006">
              <mc:Choice xmlns:v="urn:schemas-microsoft-com:vml" Requires="v">
                <p:oleObj spid="_x0000_s10249" r:id="rId4" imgW="3949700" imgH="292100" progId="Equation.KSEE3">
                  <p:embed/>
                </p:oleObj>
              </mc:Choice>
              <mc:Fallback>
                <p:oleObj r:id="rId4" imgW="3949700" imgH="292100" progId="Equation.KSEE3">
                  <p:embed/>
                  <p:pic>
                    <p:nvPicPr>
                      <p:cNvPr id="0" name="图片 3075"/>
                      <p:cNvPicPr/>
                      <p:nvPr/>
                    </p:nvPicPr>
                    <p:blipFill>
                      <a:blip r:embed="rId5"/>
                      <a:stretch>
                        <a:fillRect/>
                      </a:stretch>
                    </p:blipFill>
                    <p:spPr>
                      <a:xfrm>
                        <a:off x="3032760" y="2684145"/>
                        <a:ext cx="6209030" cy="462280"/>
                      </a:xfrm>
                      <a:prstGeom prst="rect">
                        <a:avLst/>
                      </a:prstGeom>
                      <a:noFill/>
                      <a:ln w="38100">
                        <a:noFill/>
                        <a:miter/>
                      </a:ln>
                    </p:spPr>
                  </p:pic>
                </p:oleObj>
              </mc:Fallback>
            </mc:AlternateContent>
          </a:graphicData>
        </a:graphic>
      </p:graphicFrame>
      <p:graphicFrame>
        <p:nvGraphicFramePr>
          <p:cNvPr id="6" name="对象 -2147482599"/>
          <p:cNvGraphicFramePr>
            <a:graphicFrameLocks noChangeAspect="1"/>
          </p:cNvGraphicFramePr>
          <p:nvPr/>
        </p:nvGraphicFramePr>
        <p:xfrm>
          <a:off x="1751330" y="3380740"/>
          <a:ext cx="721995" cy="331470"/>
        </p:xfrm>
        <a:graphic>
          <a:graphicData uri="http://schemas.openxmlformats.org/presentationml/2006/ole">
            <mc:AlternateContent xmlns:mc="http://schemas.openxmlformats.org/markup-compatibility/2006">
              <mc:Choice xmlns:v="urn:schemas-microsoft-com:vml" Requires="v">
                <p:oleObj spid="_x0000_s10250" r:id="rId6" imgW="469900" imgH="215900" progId="Equation.KSEE3">
                  <p:embed/>
                </p:oleObj>
              </mc:Choice>
              <mc:Fallback>
                <p:oleObj r:id="rId6" imgW="469900" imgH="215900" progId="Equation.KSEE3">
                  <p:embed/>
                  <p:pic>
                    <p:nvPicPr>
                      <p:cNvPr id="0" name="图片 4"/>
                      <p:cNvPicPr/>
                      <p:nvPr/>
                    </p:nvPicPr>
                    <p:blipFill>
                      <a:blip r:embed="rId7"/>
                      <a:stretch>
                        <a:fillRect/>
                      </a:stretch>
                    </p:blipFill>
                    <p:spPr>
                      <a:xfrm>
                        <a:off x="1751330" y="3380740"/>
                        <a:ext cx="721995" cy="331470"/>
                      </a:xfrm>
                      <a:prstGeom prst="rect">
                        <a:avLst/>
                      </a:prstGeom>
                      <a:noFill/>
                      <a:ln w="38100">
                        <a:noFill/>
                        <a:miter/>
                      </a:ln>
                    </p:spPr>
                  </p:pic>
                </p:oleObj>
              </mc:Fallback>
            </mc:AlternateContent>
          </a:graphicData>
        </a:graphic>
      </p:graphicFrame>
      <p:graphicFrame>
        <p:nvGraphicFramePr>
          <p:cNvPr id="8" name="对象 -2147482598"/>
          <p:cNvGraphicFramePr>
            <a:graphicFrameLocks noChangeAspect="1"/>
          </p:cNvGraphicFramePr>
          <p:nvPr/>
        </p:nvGraphicFramePr>
        <p:xfrm>
          <a:off x="3032760" y="4178935"/>
          <a:ext cx="5802630" cy="417195"/>
        </p:xfrm>
        <a:graphic>
          <a:graphicData uri="http://schemas.openxmlformats.org/presentationml/2006/ole">
            <mc:AlternateContent xmlns:mc="http://schemas.openxmlformats.org/markup-compatibility/2006">
              <mc:Choice xmlns:v="urn:schemas-microsoft-com:vml" Requires="v">
                <p:oleObj spid="_x0000_s10251" r:id="rId8" imgW="3530600" imgH="254000" progId="Equation.KSEE3">
                  <p:embed/>
                </p:oleObj>
              </mc:Choice>
              <mc:Fallback>
                <p:oleObj r:id="rId8" imgW="3530600" imgH="254000" progId="Equation.KSEE3">
                  <p:embed/>
                  <p:pic>
                    <p:nvPicPr>
                      <p:cNvPr id="0" name="图片 6"/>
                      <p:cNvPicPr/>
                      <p:nvPr/>
                    </p:nvPicPr>
                    <p:blipFill>
                      <a:blip r:embed="rId9"/>
                      <a:stretch>
                        <a:fillRect/>
                      </a:stretch>
                    </p:blipFill>
                    <p:spPr>
                      <a:xfrm>
                        <a:off x="3032760" y="4178935"/>
                        <a:ext cx="5802630" cy="417195"/>
                      </a:xfrm>
                      <a:prstGeom prst="rect">
                        <a:avLst/>
                      </a:prstGeom>
                      <a:noFill/>
                      <a:ln w="38100">
                        <a:noFill/>
                        <a:miter/>
                      </a:ln>
                    </p:spPr>
                  </p:pic>
                </p:oleObj>
              </mc:Fallback>
            </mc:AlternateContent>
          </a:graphicData>
        </a:graphic>
      </p:graphicFrame>
      <p:graphicFrame>
        <p:nvGraphicFramePr>
          <p:cNvPr id="10" name="对象 -2147482597"/>
          <p:cNvGraphicFramePr>
            <a:graphicFrameLocks noChangeAspect="1"/>
          </p:cNvGraphicFramePr>
          <p:nvPr/>
        </p:nvGraphicFramePr>
        <p:xfrm>
          <a:off x="3997960" y="4842510"/>
          <a:ext cx="1880235" cy="444500"/>
        </p:xfrm>
        <a:graphic>
          <a:graphicData uri="http://schemas.openxmlformats.org/presentationml/2006/ole">
            <mc:AlternateContent xmlns:mc="http://schemas.openxmlformats.org/markup-compatibility/2006">
              <mc:Choice xmlns:v="urn:schemas-microsoft-com:vml" Requires="v">
                <p:oleObj spid="_x0000_s10252" r:id="rId10" imgW="1181100" imgH="279400" progId="Equation.KSEE3">
                  <p:embed/>
                </p:oleObj>
              </mc:Choice>
              <mc:Fallback>
                <p:oleObj r:id="rId10" imgW="1181100" imgH="279400" progId="Equation.KSEE3">
                  <p:embed/>
                  <p:pic>
                    <p:nvPicPr>
                      <p:cNvPr id="0" name="图片 7"/>
                      <p:cNvPicPr/>
                      <p:nvPr/>
                    </p:nvPicPr>
                    <p:blipFill>
                      <a:blip r:embed="rId11"/>
                      <a:stretch>
                        <a:fillRect/>
                      </a:stretch>
                    </p:blipFill>
                    <p:spPr>
                      <a:xfrm>
                        <a:off x="3997960" y="4842510"/>
                        <a:ext cx="1880235" cy="444500"/>
                      </a:xfrm>
                      <a:prstGeom prst="rect">
                        <a:avLst/>
                      </a:prstGeom>
                      <a:noFill/>
                      <a:ln w="38100">
                        <a:noFill/>
                        <a:miter/>
                      </a:ln>
                    </p:spPr>
                  </p:pic>
                </p:oleObj>
              </mc:Fallback>
            </mc:AlternateContent>
          </a:graphicData>
        </a:graphic>
      </p:graphicFrame>
      <p:graphicFrame>
        <p:nvGraphicFramePr>
          <p:cNvPr id="12" name="对象 -2147482596"/>
          <p:cNvGraphicFramePr>
            <a:graphicFrameLocks noChangeAspect="1"/>
          </p:cNvGraphicFramePr>
          <p:nvPr/>
        </p:nvGraphicFramePr>
        <p:xfrm>
          <a:off x="6866255" y="4902200"/>
          <a:ext cx="309245" cy="349250"/>
        </p:xfrm>
        <a:graphic>
          <a:graphicData uri="http://schemas.openxmlformats.org/presentationml/2006/ole">
            <mc:AlternateContent xmlns:mc="http://schemas.openxmlformats.org/markup-compatibility/2006">
              <mc:Choice xmlns:v="urn:schemas-microsoft-com:vml" Requires="v">
                <p:oleObj spid="_x0000_s10253" r:id="rId12" imgW="203200" imgH="228600" progId="Equation.KSEE3">
                  <p:embed/>
                </p:oleObj>
              </mc:Choice>
              <mc:Fallback>
                <p:oleObj r:id="rId12" imgW="203200" imgH="228600" progId="Equation.KSEE3">
                  <p:embed/>
                  <p:pic>
                    <p:nvPicPr>
                      <p:cNvPr id="0" name="图片 8"/>
                      <p:cNvPicPr/>
                      <p:nvPr/>
                    </p:nvPicPr>
                    <p:blipFill>
                      <a:blip r:embed="rId13"/>
                      <a:stretch>
                        <a:fillRect/>
                      </a:stretch>
                    </p:blipFill>
                    <p:spPr>
                      <a:xfrm>
                        <a:off x="6866255" y="4902200"/>
                        <a:ext cx="309245" cy="349250"/>
                      </a:xfrm>
                      <a:prstGeom prst="rect">
                        <a:avLst/>
                      </a:prstGeom>
                      <a:noFill/>
                      <a:ln w="38100">
                        <a:noFill/>
                        <a:miter/>
                      </a:ln>
                    </p:spPr>
                  </p:pic>
                </p:oleObj>
              </mc:Fallback>
            </mc:AlternateContent>
          </a:graphicData>
        </a:graphic>
      </p:graphicFrame>
      <p:graphicFrame>
        <p:nvGraphicFramePr>
          <p:cNvPr id="14" name="对象 -2147482595"/>
          <p:cNvGraphicFramePr>
            <a:graphicFrameLocks noChangeAspect="1"/>
          </p:cNvGraphicFramePr>
          <p:nvPr/>
        </p:nvGraphicFramePr>
        <p:xfrm>
          <a:off x="7451725" y="4884420"/>
          <a:ext cx="323215" cy="384810"/>
        </p:xfrm>
        <a:graphic>
          <a:graphicData uri="http://schemas.openxmlformats.org/presentationml/2006/ole">
            <mc:AlternateContent xmlns:mc="http://schemas.openxmlformats.org/markup-compatibility/2006">
              <mc:Choice xmlns:v="urn:schemas-microsoft-com:vml" Requires="v">
                <p:oleObj spid="_x0000_s10254" r:id="rId14" imgW="203200" imgH="241300" progId="Equation.KSEE3">
                  <p:embed/>
                </p:oleObj>
              </mc:Choice>
              <mc:Fallback>
                <p:oleObj r:id="rId14" imgW="203200" imgH="241300" progId="Equation.KSEE3">
                  <p:embed/>
                  <p:pic>
                    <p:nvPicPr>
                      <p:cNvPr id="0" name="图片 9"/>
                      <p:cNvPicPr/>
                      <p:nvPr/>
                    </p:nvPicPr>
                    <p:blipFill>
                      <a:blip r:embed="rId15"/>
                      <a:stretch>
                        <a:fillRect/>
                      </a:stretch>
                    </p:blipFill>
                    <p:spPr>
                      <a:xfrm>
                        <a:off x="7451725" y="4884420"/>
                        <a:ext cx="323215" cy="384810"/>
                      </a:xfrm>
                      <a:prstGeom prst="rect">
                        <a:avLst/>
                      </a:prstGeom>
                      <a:noFill/>
                      <a:ln w="38100">
                        <a:noFill/>
                        <a:miter/>
                      </a:ln>
                    </p:spPr>
                  </p:pic>
                </p:oleObj>
              </mc:Fallback>
            </mc:AlternateContent>
          </a:graphicData>
        </a:graphic>
      </p:graphicFrame>
      <p:graphicFrame>
        <p:nvGraphicFramePr>
          <p:cNvPr id="16" name="对象 -2147482594"/>
          <p:cNvGraphicFramePr>
            <a:graphicFrameLocks noChangeAspect="1"/>
          </p:cNvGraphicFramePr>
          <p:nvPr/>
        </p:nvGraphicFramePr>
        <p:xfrm>
          <a:off x="3032760" y="5404485"/>
          <a:ext cx="2954020" cy="916940"/>
        </p:xfrm>
        <a:graphic>
          <a:graphicData uri="http://schemas.openxmlformats.org/presentationml/2006/ole">
            <mc:AlternateContent xmlns:mc="http://schemas.openxmlformats.org/markup-compatibility/2006">
              <mc:Choice xmlns:v="urn:schemas-microsoft-com:vml" Requires="v">
                <p:oleObj spid="_x0000_s10255" r:id="rId16" imgW="1473200" imgH="457200" progId="Equation.KSEE3">
                  <p:embed/>
                </p:oleObj>
              </mc:Choice>
              <mc:Fallback>
                <p:oleObj r:id="rId16" imgW="1473200" imgH="457200" progId="Equation.KSEE3">
                  <p:embed/>
                  <p:pic>
                    <p:nvPicPr>
                      <p:cNvPr id="0" name="图片 10"/>
                      <p:cNvPicPr/>
                      <p:nvPr/>
                    </p:nvPicPr>
                    <p:blipFill>
                      <a:blip r:embed="rId17"/>
                      <a:stretch>
                        <a:fillRect/>
                      </a:stretch>
                    </p:blipFill>
                    <p:spPr>
                      <a:xfrm>
                        <a:off x="3032760" y="5404485"/>
                        <a:ext cx="2954020" cy="916940"/>
                      </a:xfrm>
                      <a:prstGeom prst="rect">
                        <a:avLst/>
                      </a:prstGeom>
                      <a:noFill/>
                      <a:ln w="38100">
                        <a:noFill/>
                        <a:miter/>
                      </a:ln>
                    </p:spPr>
                  </p:pic>
                </p:oleObj>
              </mc:Fallback>
            </mc:AlternateContent>
          </a:graphicData>
        </a:graphic>
      </p:graphicFrame>
      <p:graphicFrame>
        <p:nvGraphicFramePr>
          <p:cNvPr id="18" name="对象 -2147482593"/>
          <p:cNvGraphicFramePr>
            <a:graphicFrameLocks noChangeAspect="1"/>
          </p:cNvGraphicFramePr>
          <p:nvPr/>
        </p:nvGraphicFramePr>
        <p:xfrm>
          <a:off x="6503670" y="5404485"/>
          <a:ext cx="1271270" cy="916305"/>
        </p:xfrm>
        <a:graphic>
          <a:graphicData uri="http://schemas.openxmlformats.org/presentationml/2006/ole">
            <mc:AlternateContent xmlns:mc="http://schemas.openxmlformats.org/markup-compatibility/2006">
              <mc:Choice xmlns:v="urn:schemas-microsoft-com:vml" Requires="v">
                <p:oleObj spid="_x0000_s10256" r:id="rId18" imgW="634365" imgH="457200" progId="Equation.KSEE3">
                  <p:embed/>
                </p:oleObj>
              </mc:Choice>
              <mc:Fallback>
                <p:oleObj r:id="rId18" imgW="634365" imgH="457200" progId="Equation.KSEE3">
                  <p:embed/>
                  <p:pic>
                    <p:nvPicPr>
                      <p:cNvPr id="0" name="图片 11"/>
                      <p:cNvPicPr/>
                      <p:nvPr/>
                    </p:nvPicPr>
                    <p:blipFill>
                      <a:blip r:embed="rId19"/>
                      <a:stretch>
                        <a:fillRect/>
                      </a:stretch>
                    </p:blipFill>
                    <p:spPr>
                      <a:xfrm>
                        <a:off x="6503670" y="5404485"/>
                        <a:ext cx="1271270" cy="91630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96510" y="2820670"/>
            <a:ext cx="6371590"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阈值分割</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第一部分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6560" y="1227455"/>
            <a:ext cx="12033250" cy="5566410"/>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487045" y="1338580"/>
            <a:ext cx="7067550" cy="5262245"/>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*读取图像</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read_image (Image, 'fabrik')</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*用Roberts滤波器提取边缘</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roberts (Image, ImageRoberts, 'roberts_max')</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*进行阈值分割</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threshold (ImageRoberts, Region, 9, 255)</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*进行区域骨骼化</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skeleton (Region, Skeleton)</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*显示图像</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(Image)</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*设置输出颜色为红色</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dev_set_color ('red')</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*显示骨骼</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(Skeleton)</a:t>
            </a:r>
          </a:p>
        </p:txBody>
      </p:sp>
      <p:sp>
        <p:nvSpPr>
          <p:cNvPr id="7" name="箭头: 五边形 1"/>
          <p:cNvSpPr/>
          <p:nvPr/>
        </p:nvSpPr>
        <p:spPr>
          <a:xfrm>
            <a:off x="0" y="326390"/>
            <a:ext cx="456882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218565" eaLnBrk="1" latinLnBrk="0" hangingPunct="1">
              <a:lnSpc>
                <a:spcPts val="3000"/>
              </a:lnSpc>
              <a:defRPr/>
            </a:pPr>
            <a:r>
              <a:rPr lang="zh-CN" altLang="en-US" sz="2800"/>
              <a:t>　</a:t>
            </a:r>
            <a:r>
              <a:rPr lang="en-US" altLang="zh-CN" sz="2800"/>
              <a:t>5.2.1</a:t>
            </a:r>
            <a:r>
              <a:rPr lang="zh-CN" altLang="en-US" sz="2800"/>
              <a:t>　区域生长法实例</a:t>
            </a:r>
            <a:endParaRPr sz="2800">
              <a:sym typeface="+mn-ea"/>
            </a:endParaRPr>
          </a:p>
        </p:txBody>
      </p:sp>
      <p:sp>
        <p:nvSpPr>
          <p:cNvPr id="20" name="矩形 19"/>
          <p:cNvSpPr/>
          <p:nvPr/>
        </p:nvSpPr>
        <p:spPr>
          <a:xfrm>
            <a:off x="7821930" y="1449070"/>
            <a:ext cx="4512310" cy="515175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4"/>
          <p:cNvSpPr>
            <a:spLocks noChangeArrowheads="1"/>
          </p:cNvSpPr>
          <p:nvPr/>
        </p:nvSpPr>
        <p:spPr bwMode="auto">
          <a:xfrm flipH="1">
            <a:off x="10934065" y="2672080"/>
            <a:ext cx="140081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600" dirty="0">
                <a:solidFill>
                  <a:schemeClr val="bg1"/>
                </a:solidFill>
                <a:latin typeface="微软雅黑" panose="020B0503020204020204" pitchFamily="34" charset="-122"/>
              </a:rPr>
              <a:t>（</a:t>
            </a:r>
            <a:r>
              <a:rPr lang="en-US" altLang="zh-CN" sz="1600" dirty="0">
                <a:solidFill>
                  <a:schemeClr val="bg1"/>
                </a:solidFill>
                <a:latin typeface="微软雅黑" panose="020B0503020204020204" pitchFamily="34" charset="-122"/>
              </a:rPr>
              <a:t>a</a:t>
            </a:r>
            <a:r>
              <a:rPr lang="zh-CN" altLang="en-US" sz="1600" dirty="0">
                <a:solidFill>
                  <a:schemeClr val="bg1"/>
                </a:solidFill>
                <a:latin typeface="微软雅黑" panose="020B0503020204020204" pitchFamily="34" charset="-122"/>
              </a:rPr>
              <a:t>）原图</a:t>
            </a:r>
          </a:p>
        </p:txBody>
      </p:sp>
      <p:sp>
        <p:nvSpPr>
          <p:cNvPr id="24" name="矩形 14"/>
          <p:cNvSpPr>
            <a:spLocks noChangeArrowheads="1"/>
          </p:cNvSpPr>
          <p:nvPr/>
        </p:nvSpPr>
        <p:spPr bwMode="auto">
          <a:xfrm flipH="1">
            <a:off x="7822565" y="6196330"/>
            <a:ext cx="222504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sz="1600" dirty="0">
                <a:solidFill>
                  <a:schemeClr val="bg1"/>
                </a:solidFill>
                <a:latin typeface="微软雅黑" panose="020B0503020204020204" pitchFamily="34" charset="-122"/>
              </a:rPr>
              <a:t>（b）阈值后</a:t>
            </a:r>
          </a:p>
        </p:txBody>
      </p:sp>
      <p:sp>
        <p:nvSpPr>
          <p:cNvPr id="26" name="矩形 25"/>
          <p:cNvSpPr/>
          <p:nvPr/>
        </p:nvSpPr>
        <p:spPr>
          <a:xfrm>
            <a:off x="7821295" y="1342390"/>
            <a:ext cx="4436110" cy="506730"/>
          </a:xfrm>
          <a:prstGeom prst="rect">
            <a:avLst/>
          </a:prstGeom>
        </p:spPr>
        <p:txBody>
          <a:bodyPr wrap="square">
            <a:spAutoFit/>
            <a:scene3d>
              <a:camera prst="orthographicFront"/>
              <a:lightRig rig="threePt" dir="t"/>
            </a:scene3d>
          </a:bodyPr>
          <a:lstStyle/>
          <a:p>
            <a:pPr algn="l" defTabSz="1218565">
              <a:lnSpc>
                <a:spcPct val="150000"/>
              </a:lnSpc>
              <a:defRPr/>
            </a:pPr>
            <a:r>
              <a:rPr sz="1800"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18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sp>
        <p:nvSpPr>
          <p:cNvPr id="4" name="矩形 14"/>
          <p:cNvSpPr>
            <a:spLocks noChangeArrowheads="1"/>
          </p:cNvSpPr>
          <p:nvPr/>
        </p:nvSpPr>
        <p:spPr bwMode="auto">
          <a:xfrm flipH="1">
            <a:off x="9866630" y="6196330"/>
            <a:ext cx="2468245"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lang="zh-CN" altLang="en-US" sz="1600" dirty="0">
                <a:solidFill>
                  <a:schemeClr val="bg1"/>
                </a:solidFill>
                <a:latin typeface="微软雅黑" panose="020B0503020204020204" pitchFamily="34" charset="-122"/>
              </a:rPr>
              <a:t>（ｃ）</a:t>
            </a:r>
            <a:r>
              <a:rPr sz="1600" dirty="0">
                <a:solidFill>
                  <a:schemeClr val="bg1"/>
                </a:solidFill>
                <a:latin typeface="微软雅黑" panose="020B0503020204020204" pitchFamily="34" charset="-122"/>
              </a:rPr>
              <a:t>边缘诡取并骨骼化</a:t>
            </a:r>
          </a:p>
        </p:txBody>
      </p:sp>
      <p:sp>
        <p:nvSpPr>
          <p:cNvPr id="5" name="箭头: 五边形 1"/>
          <p:cNvSpPr/>
          <p:nvPr/>
        </p:nvSpPr>
        <p:spPr>
          <a:xfrm>
            <a:off x="0" y="337185"/>
            <a:ext cx="485648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Roberts边缘提取分割实例</a:t>
            </a:r>
          </a:p>
        </p:txBody>
      </p:sp>
      <p:pic>
        <p:nvPicPr>
          <p:cNvPr id="6" name="图片 24" descr="1586277730(1)"/>
          <p:cNvPicPr>
            <a:picLocks noChangeAspect="1"/>
          </p:cNvPicPr>
          <p:nvPr/>
        </p:nvPicPr>
        <p:blipFill>
          <a:blip r:embed="rId3"/>
          <a:stretch>
            <a:fillRect/>
          </a:stretch>
        </p:blipFill>
        <p:spPr>
          <a:xfrm>
            <a:off x="8872220" y="1802765"/>
            <a:ext cx="2061845" cy="2061845"/>
          </a:xfrm>
          <a:prstGeom prst="rect">
            <a:avLst/>
          </a:prstGeom>
        </p:spPr>
      </p:pic>
      <p:pic>
        <p:nvPicPr>
          <p:cNvPr id="25" name="图片 321"/>
          <p:cNvPicPr>
            <a:picLocks noChangeAspect="1"/>
          </p:cNvPicPr>
          <p:nvPr/>
        </p:nvPicPr>
        <p:blipFill>
          <a:blip r:embed="rId4"/>
          <a:stretch>
            <a:fillRect/>
          </a:stretch>
        </p:blipFill>
        <p:spPr>
          <a:xfrm>
            <a:off x="7971155" y="4027170"/>
            <a:ext cx="2076450" cy="2076450"/>
          </a:xfrm>
          <a:prstGeom prst="rect">
            <a:avLst/>
          </a:prstGeom>
          <a:noFill/>
          <a:ln>
            <a:noFill/>
          </a:ln>
        </p:spPr>
      </p:pic>
      <p:pic>
        <p:nvPicPr>
          <p:cNvPr id="8" name="图片 322"/>
          <p:cNvPicPr>
            <a:picLocks noChangeAspect="1"/>
          </p:cNvPicPr>
          <p:nvPr/>
        </p:nvPicPr>
        <p:blipFill>
          <a:blip r:embed="rId5"/>
          <a:stretch>
            <a:fillRect/>
          </a:stretch>
        </p:blipFill>
        <p:spPr>
          <a:xfrm>
            <a:off x="10180955" y="4027170"/>
            <a:ext cx="2076450" cy="2076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3725" y="1531620"/>
            <a:ext cx="11653520" cy="4355465"/>
          </a:xfrm>
          <a:prstGeom prst="rect">
            <a:avLst/>
          </a:prstGeom>
          <a:solidFill>
            <a:schemeClr val="bg1">
              <a:lumMod val="95000"/>
            </a:schemeClr>
          </a:solidFill>
          <a:ln>
            <a:noFill/>
          </a:ln>
          <a:effectLst>
            <a:outerShdw blurRad="762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560195" y="1492885"/>
            <a:ext cx="10147300" cy="4246245"/>
          </a:xfrm>
          <a:prstGeom prst="rect">
            <a:avLst/>
          </a:prstGeom>
        </p:spPr>
        <p:txBody>
          <a:bodyPr wrap="square">
            <a:spAutoFit/>
          </a:bodyPr>
          <a:lstStyle/>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Prewitt和Sobel算子的方程完全一样，只是常量c=1，其卷积模板如图所示</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endParaRPr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50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50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50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50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由于常量c不同，这一算子与Sobel算子不同的地方在于没有把重点放在接近模板中心的像素点。当用两个掩模板(卷积算子)组成边缘检测器时，通常取较大的幅度作为输出值，这使得它们对边缘的走向有些敏感。取它们的平方和的开方可以获得性能更一致的全方位的响应，这与真实的梯度值更接近。</a:t>
            </a:r>
          </a:p>
        </p:txBody>
      </p:sp>
      <p:grpSp>
        <p:nvGrpSpPr>
          <p:cNvPr id="26" name="组合 25"/>
          <p:cNvGrpSpPr/>
          <p:nvPr/>
        </p:nvGrpSpPr>
        <p:grpSpPr>
          <a:xfrm>
            <a:off x="12334031" y="-183501"/>
            <a:ext cx="660785" cy="1134091"/>
            <a:chOff x="12262780" y="-243178"/>
            <a:chExt cx="732036" cy="1256377"/>
          </a:xfrm>
        </p:grpSpPr>
        <p:sp>
          <p:nvSpPr>
            <p:cNvPr id="33" name="椭圆 32"/>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箭头: 五边形 1"/>
          <p:cNvSpPr/>
          <p:nvPr/>
        </p:nvSpPr>
        <p:spPr>
          <a:xfrm>
            <a:off x="0" y="337185"/>
            <a:ext cx="391858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图像增强的点运算</a:t>
            </a:r>
          </a:p>
        </p:txBody>
      </p:sp>
      <p:graphicFrame>
        <p:nvGraphicFramePr>
          <p:cNvPr id="4" name="对象 -2147482584"/>
          <p:cNvGraphicFramePr>
            <a:graphicFrameLocks noChangeAspect="1"/>
          </p:cNvGraphicFramePr>
          <p:nvPr/>
        </p:nvGraphicFramePr>
        <p:xfrm>
          <a:off x="4337685" y="2077085"/>
          <a:ext cx="3243580" cy="1376680"/>
        </p:xfrm>
        <a:graphic>
          <a:graphicData uri="http://schemas.openxmlformats.org/presentationml/2006/ole">
            <mc:AlternateContent xmlns:mc="http://schemas.openxmlformats.org/markup-compatibility/2006">
              <mc:Choice xmlns:v="urn:schemas-microsoft-com:vml" Requires="v">
                <p:oleObj spid="_x0000_s11266" r:id="rId4" imgW="1676400" imgH="711200" progId="Equation.KSEE3">
                  <p:embed/>
                </p:oleObj>
              </mc:Choice>
              <mc:Fallback>
                <p:oleObj r:id="rId4" imgW="1676400" imgH="711200" progId="Equation.KSEE3">
                  <p:embed/>
                  <p:pic>
                    <p:nvPicPr>
                      <p:cNvPr id="0" name="图片 6"/>
                      <p:cNvPicPr/>
                      <p:nvPr/>
                    </p:nvPicPr>
                    <p:blipFill>
                      <a:blip r:embed="rId5"/>
                      <a:stretch>
                        <a:fillRect/>
                      </a:stretch>
                    </p:blipFill>
                    <p:spPr>
                      <a:xfrm>
                        <a:off x="4337685" y="2077085"/>
                        <a:ext cx="3243580" cy="1376680"/>
                      </a:xfrm>
                      <a:prstGeom prst="rect">
                        <a:avLst/>
                      </a:prstGeom>
                      <a:noFill/>
                      <a:ln w="38100">
                        <a:noFill/>
                        <a:miter/>
                      </a:ln>
                    </p:spPr>
                  </p:pic>
                </p:oleObj>
              </mc:Fallback>
            </mc:AlternateContent>
          </a:graphicData>
        </a:graphic>
      </p:graphicFrame>
      <p:sp>
        <p:nvSpPr>
          <p:cNvPr id="6" name="文本框 5"/>
          <p:cNvSpPr txBox="1"/>
          <p:nvPr/>
        </p:nvSpPr>
        <p:spPr>
          <a:xfrm>
            <a:off x="4767580" y="3463290"/>
            <a:ext cx="2232025" cy="306705"/>
          </a:xfrm>
          <a:prstGeom prst="rect">
            <a:avLst/>
          </a:prstGeom>
          <a:noFill/>
        </p:spPr>
        <p:txBody>
          <a:bodyPr wrap="square" rtlCol="0">
            <a:spAutoFit/>
          </a:bodyPr>
          <a:lstStyle/>
          <a:p>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Prewitt边缘检测算子</a:t>
            </a:r>
            <a:endParaRPr lang="zh-CN" altLang="en-US" sz="140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2334031" y="-183501"/>
            <a:ext cx="660785" cy="1134091"/>
            <a:chOff x="12262780" y="-243178"/>
            <a:chExt cx="732036" cy="1256377"/>
          </a:xfrm>
        </p:grpSpPr>
        <p:sp>
          <p:nvSpPr>
            <p:cNvPr id="47" name="椭圆 46"/>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1336675" y="498475"/>
            <a:ext cx="10775950" cy="6362065"/>
          </a:xfrm>
          <a:prstGeom prst="rect">
            <a:avLst/>
          </a:prstGeom>
          <a:effectLst/>
        </p:spPr>
        <p:txBody>
          <a:bodyPr wrap="square">
            <a:spAutoFit/>
          </a:bodyPr>
          <a:lstStyle/>
          <a:p>
            <a:pPr indent="457200" algn="l" defTabSz="1218565" eaLnBrk="1" latinLnBrk="0" hangingPunct="1">
              <a:lnSpc>
                <a:spcPct val="150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另一种方法是，可以将Prewitt以算子扩展成8个方向，即模板边缘算子，这些算子样板由理想的边缘子图构成。依次用边缘样板去检测图像，与被检测区域原图相似的样板给出最大值。</a:t>
            </a:r>
          </a:p>
          <a:p>
            <a:pPr indent="457200" algn="l" defTabSz="1218565" eaLnBrk="1" latinLnBrk="0" hangingPunct="1">
              <a:lnSpc>
                <a:spcPct val="150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l" defTabSz="1218565" eaLnBrk="1" latinLnBrk="0" hangingPunct="1">
              <a:lnSpc>
                <a:spcPct val="150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用这个最大值　　　　　作为算子的输出值　　　， 这样可将边缘像素检测出来。</a:t>
            </a:r>
          </a:p>
          <a:p>
            <a:pPr indent="457200" algn="l" defTabSz="1218565" eaLnBrk="1" latinLnBrk="0" hangingPunct="1">
              <a:lnSpc>
                <a:spcPct val="150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l" defTabSz="1218565" eaLnBrk="1" latinLnBrk="0" hangingPunct="1">
              <a:lnSpc>
                <a:spcPct val="150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l" defTabSz="1218565" eaLnBrk="1" latinLnBrk="0" hangingPunct="1">
              <a:lnSpc>
                <a:spcPct val="150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定义Prewitt边缘检测算子模板如图所示：</a:t>
            </a:r>
          </a:p>
          <a:p>
            <a:pPr indent="457200" algn="l" defTabSz="1218565" eaLnBrk="1" latinLnBrk="0" hangingPunct="1">
              <a:lnSpc>
                <a:spcPct val="150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25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25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25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25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25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25000"/>
              </a:lnSpc>
              <a:defRPr/>
            </a:pP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18565">
              <a:lnSpc>
                <a:spcPct val="125000"/>
              </a:lnSpc>
              <a:defRPr/>
            </a:pPr>
            <a:r>
              <a:rPr lang="zh-CN" sz="1400" dirty="0">
                <a:solidFill>
                  <a:schemeClr val="tx1">
                    <a:lumMod val="75000"/>
                    <a:lumOff val="25000"/>
                  </a:schemeClr>
                </a:solidFill>
                <a:latin typeface="微软雅黑" panose="020B0503020204020204" pitchFamily="34" charset="-122"/>
                <a:ea typeface="微软雅黑" panose="020B0503020204020204" pitchFamily="34" charset="-122"/>
              </a:rPr>
              <a:t>Prewitt边缘检测算子模板</a:t>
            </a:r>
          </a:p>
        </p:txBody>
      </p:sp>
      <p:graphicFrame>
        <p:nvGraphicFramePr>
          <p:cNvPr id="2" name="对象 -2147482512"/>
          <p:cNvGraphicFramePr>
            <a:graphicFrameLocks noChangeAspect="1"/>
          </p:cNvGraphicFramePr>
          <p:nvPr/>
        </p:nvGraphicFramePr>
        <p:xfrm>
          <a:off x="3442970" y="1638935"/>
          <a:ext cx="1227455" cy="1128395"/>
        </p:xfrm>
        <a:graphic>
          <a:graphicData uri="http://schemas.openxmlformats.org/presentationml/2006/ole">
            <mc:AlternateContent xmlns:mc="http://schemas.openxmlformats.org/markup-compatibility/2006">
              <mc:Choice xmlns:v="urn:schemas-microsoft-com:vml" Requires="v">
                <p:oleObj spid="_x0000_s12306" r:id="rId4" imgW="774065" imgH="711200" progId="Equation.KSEE3">
                  <p:embed/>
                </p:oleObj>
              </mc:Choice>
              <mc:Fallback>
                <p:oleObj r:id="rId4" imgW="774065" imgH="711200" progId="Equation.KSEE3">
                  <p:embed/>
                  <p:pic>
                    <p:nvPicPr>
                      <p:cNvPr id="0" name="图片 3075"/>
                      <p:cNvPicPr/>
                      <p:nvPr/>
                    </p:nvPicPr>
                    <p:blipFill>
                      <a:blip r:embed="rId5"/>
                      <a:stretch>
                        <a:fillRect/>
                      </a:stretch>
                    </p:blipFill>
                    <p:spPr>
                      <a:xfrm>
                        <a:off x="3442970" y="1638935"/>
                        <a:ext cx="1227455" cy="1128395"/>
                      </a:xfrm>
                      <a:prstGeom prst="rect">
                        <a:avLst/>
                      </a:prstGeom>
                      <a:noFill/>
                      <a:ln w="38100">
                        <a:noFill/>
                        <a:miter/>
                      </a:ln>
                    </p:spPr>
                  </p:pic>
                </p:oleObj>
              </mc:Fallback>
            </mc:AlternateContent>
          </a:graphicData>
        </a:graphic>
      </p:graphicFrame>
      <p:graphicFrame>
        <p:nvGraphicFramePr>
          <p:cNvPr id="3" name="对象 -2147482583"/>
          <p:cNvGraphicFramePr>
            <a:graphicFrameLocks noChangeAspect="1"/>
          </p:cNvGraphicFramePr>
          <p:nvPr/>
        </p:nvGraphicFramePr>
        <p:xfrm>
          <a:off x="6820535" y="2041525"/>
          <a:ext cx="682625" cy="322580"/>
        </p:xfrm>
        <a:graphic>
          <a:graphicData uri="http://schemas.openxmlformats.org/presentationml/2006/ole">
            <mc:AlternateContent xmlns:mc="http://schemas.openxmlformats.org/markup-compatibility/2006">
              <mc:Choice xmlns:v="urn:schemas-microsoft-com:vml" Requires="v">
                <p:oleObj spid="_x0000_s12307" r:id="rId6" imgW="457200" imgH="215900" progId="Equation.KSEE3">
                  <p:embed/>
                </p:oleObj>
              </mc:Choice>
              <mc:Fallback>
                <p:oleObj r:id="rId6" imgW="457200" imgH="215900" progId="Equation.KSEE3">
                  <p:embed/>
                  <p:pic>
                    <p:nvPicPr>
                      <p:cNvPr id="0" name="图片 6"/>
                      <p:cNvPicPr/>
                      <p:nvPr/>
                    </p:nvPicPr>
                    <p:blipFill>
                      <a:blip r:embed="rId7"/>
                      <a:stretch>
                        <a:fillRect/>
                      </a:stretch>
                    </p:blipFill>
                    <p:spPr>
                      <a:xfrm>
                        <a:off x="6820535" y="2041525"/>
                        <a:ext cx="682625" cy="322580"/>
                      </a:xfrm>
                      <a:prstGeom prst="rect">
                        <a:avLst/>
                      </a:prstGeom>
                      <a:noFill/>
                      <a:ln w="38100">
                        <a:noFill/>
                        <a:miter/>
                      </a:ln>
                    </p:spPr>
                  </p:pic>
                </p:oleObj>
              </mc:Fallback>
            </mc:AlternateContent>
          </a:graphicData>
        </a:graphic>
      </p:graphicFrame>
      <p:graphicFrame>
        <p:nvGraphicFramePr>
          <p:cNvPr id="4" name="对象 -2147482582"/>
          <p:cNvGraphicFramePr>
            <a:graphicFrameLocks noChangeAspect="1"/>
          </p:cNvGraphicFramePr>
          <p:nvPr/>
        </p:nvGraphicFramePr>
        <p:xfrm>
          <a:off x="4208145" y="3916045"/>
          <a:ext cx="1442720" cy="1206500"/>
        </p:xfrm>
        <a:graphic>
          <a:graphicData uri="http://schemas.openxmlformats.org/presentationml/2006/ole">
            <mc:AlternateContent xmlns:mc="http://schemas.openxmlformats.org/markup-compatibility/2006">
              <mc:Choice xmlns:v="urn:schemas-microsoft-com:vml" Requires="v">
                <p:oleObj spid="_x0000_s12308" r:id="rId8" imgW="850900" imgH="711200" progId="Equation.KSEE3">
                  <p:embed/>
                </p:oleObj>
              </mc:Choice>
              <mc:Fallback>
                <p:oleObj r:id="rId8" imgW="850900" imgH="711200" progId="Equation.KSEE3">
                  <p:embed/>
                  <p:pic>
                    <p:nvPicPr>
                      <p:cNvPr id="0" name="图片 7"/>
                      <p:cNvPicPr/>
                      <p:nvPr/>
                    </p:nvPicPr>
                    <p:blipFill>
                      <a:blip r:embed="rId9"/>
                      <a:stretch>
                        <a:fillRect/>
                      </a:stretch>
                    </p:blipFill>
                    <p:spPr>
                      <a:xfrm>
                        <a:off x="4208145" y="3916045"/>
                        <a:ext cx="1442720" cy="1206500"/>
                      </a:xfrm>
                      <a:prstGeom prst="rect">
                        <a:avLst/>
                      </a:prstGeom>
                      <a:noFill/>
                      <a:ln w="38100">
                        <a:noFill/>
                        <a:miter/>
                      </a:ln>
                    </p:spPr>
                  </p:pic>
                </p:oleObj>
              </mc:Fallback>
            </mc:AlternateContent>
          </a:graphicData>
        </a:graphic>
      </p:graphicFrame>
      <p:graphicFrame>
        <p:nvGraphicFramePr>
          <p:cNvPr id="5" name="对象 -2147482580"/>
          <p:cNvGraphicFramePr>
            <a:graphicFrameLocks noChangeAspect="1"/>
          </p:cNvGraphicFramePr>
          <p:nvPr/>
        </p:nvGraphicFramePr>
        <p:xfrm>
          <a:off x="5871845" y="3916045"/>
          <a:ext cx="1286510" cy="1183005"/>
        </p:xfrm>
        <a:graphic>
          <a:graphicData uri="http://schemas.openxmlformats.org/presentationml/2006/ole">
            <mc:AlternateContent xmlns:mc="http://schemas.openxmlformats.org/markup-compatibility/2006">
              <mc:Choice xmlns:v="urn:schemas-microsoft-com:vml" Requires="v">
                <p:oleObj spid="_x0000_s12309" r:id="rId10" imgW="774065" imgH="711200" progId="Equation.KSEE3">
                  <p:embed/>
                </p:oleObj>
              </mc:Choice>
              <mc:Fallback>
                <p:oleObj r:id="rId10" imgW="774065" imgH="711200" progId="Equation.KSEE3">
                  <p:embed/>
                  <p:pic>
                    <p:nvPicPr>
                      <p:cNvPr id="0" name="图片 8"/>
                      <p:cNvPicPr/>
                      <p:nvPr/>
                    </p:nvPicPr>
                    <p:blipFill>
                      <a:blip r:embed="rId11"/>
                      <a:stretch>
                        <a:fillRect/>
                      </a:stretch>
                    </p:blipFill>
                    <p:spPr>
                      <a:xfrm>
                        <a:off x="5871845" y="3916045"/>
                        <a:ext cx="1286510" cy="1183005"/>
                      </a:xfrm>
                      <a:prstGeom prst="rect">
                        <a:avLst/>
                      </a:prstGeom>
                      <a:noFill/>
                      <a:ln w="38100">
                        <a:noFill/>
                        <a:miter/>
                      </a:ln>
                    </p:spPr>
                  </p:pic>
                </p:oleObj>
              </mc:Fallback>
            </mc:AlternateContent>
          </a:graphicData>
        </a:graphic>
      </p:graphicFrame>
      <p:graphicFrame>
        <p:nvGraphicFramePr>
          <p:cNvPr id="10" name="对象 -2147482579"/>
          <p:cNvGraphicFramePr>
            <a:graphicFrameLocks noChangeAspect="1"/>
          </p:cNvGraphicFramePr>
          <p:nvPr/>
        </p:nvGraphicFramePr>
        <p:xfrm>
          <a:off x="7369810" y="3916045"/>
          <a:ext cx="1286510" cy="1182370"/>
        </p:xfrm>
        <a:graphic>
          <a:graphicData uri="http://schemas.openxmlformats.org/presentationml/2006/ole">
            <mc:AlternateContent xmlns:mc="http://schemas.openxmlformats.org/markup-compatibility/2006">
              <mc:Choice xmlns:v="urn:schemas-microsoft-com:vml" Requires="v">
                <p:oleObj spid="_x0000_s12310" r:id="rId12" imgW="774065" imgH="711200" progId="Equation.KSEE3">
                  <p:embed/>
                </p:oleObj>
              </mc:Choice>
              <mc:Fallback>
                <p:oleObj r:id="rId12" imgW="774065" imgH="711200" progId="Equation.KSEE3">
                  <p:embed/>
                  <p:pic>
                    <p:nvPicPr>
                      <p:cNvPr id="0" name="图片 12"/>
                      <p:cNvPicPr/>
                      <p:nvPr/>
                    </p:nvPicPr>
                    <p:blipFill>
                      <a:blip r:embed="rId13"/>
                      <a:stretch>
                        <a:fillRect/>
                      </a:stretch>
                    </p:blipFill>
                    <p:spPr>
                      <a:xfrm>
                        <a:off x="7369810" y="3916045"/>
                        <a:ext cx="1286510" cy="1182370"/>
                      </a:xfrm>
                      <a:prstGeom prst="rect">
                        <a:avLst/>
                      </a:prstGeom>
                      <a:noFill/>
                      <a:ln w="38100">
                        <a:noFill/>
                        <a:miter/>
                      </a:ln>
                    </p:spPr>
                  </p:pic>
                </p:oleObj>
              </mc:Fallback>
            </mc:AlternateContent>
          </a:graphicData>
        </a:graphic>
      </p:graphicFrame>
      <p:graphicFrame>
        <p:nvGraphicFramePr>
          <p:cNvPr id="11" name="对象 -2147482578"/>
          <p:cNvGraphicFramePr>
            <a:graphicFrameLocks noChangeAspect="1"/>
          </p:cNvGraphicFramePr>
          <p:nvPr/>
        </p:nvGraphicFramePr>
        <p:xfrm>
          <a:off x="3528695" y="5328920"/>
          <a:ext cx="1350010" cy="1128395"/>
        </p:xfrm>
        <a:graphic>
          <a:graphicData uri="http://schemas.openxmlformats.org/presentationml/2006/ole">
            <mc:AlternateContent xmlns:mc="http://schemas.openxmlformats.org/markup-compatibility/2006">
              <mc:Choice xmlns:v="urn:schemas-microsoft-com:vml" Requires="v">
                <p:oleObj spid="_x0000_s12311" r:id="rId14" imgW="850900" imgH="711200" progId="Equation.KSEE3">
                  <p:embed/>
                </p:oleObj>
              </mc:Choice>
              <mc:Fallback>
                <p:oleObj r:id="rId14" imgW="850900" imgH="711200" progId="Equation.KSEE3">
                  <p:embed/>
                  <p:pic>
                    <p:nvPicPr>
                      <p:cNvPr id="0" name="图片 13"/>
                      <p:cNvPicPr/>
                      <p:nvPr/>
                    </p:nvPicPr>
                    <p:blipFill>
                      <a:blip r:embed="rId15"/>
                      <a:stretch>
                        <a:fillRect/>
                      </a:stretch>
                    </p:blipFill>
                    <p:spPr>
                      <a:xfrm>
                        <a:off x="3528695" y="5328920"/>
                        <a:ext cx="1350010" cy="1128395"/>
                      </a:xfrm>
                      <a:prstGeom prst="rect">
                        <a:avLst/>
                      </a:prstGeom>
                      <a:noFill/>
                      <a:ln w="38100">
                        <a:noFill/>
                        <a:miter/>
                      </a:ln>
                    </p:spPr>
                  </p:pic>
                </p:oleObj>
              </mc:Fallback>
            </mc:AlternateContent>
          </a:graphicData>
        </a:graphic>
      </p:graphicFrame>
      <p:graphicFrame>
        <p:nvGraphicFramePr>
          <p:cNvPr id="12" name="对象 -2147482577"/>
          <p:cNvGraphicFramePr>
            <a:graphicFrameLocks noChangeAspect="1"/>
          </p:cNvGraphicFramePr>
          <p:nvPr/>
        </p:nvGraphicFramePr>
        <p:xfrm>
          <a:off x="5144135" y="5328920"/>
          <a:ext cx="1228090" cy="1128395"/>
        </p:xfrm>
        <a:graphic>
          <a:graphicData uri="http://schemas.openxmlformats.org/presentationml/2006/ole">
            <mc:AlternateContent xmlns:mc="http://schemas.openxmlformats.org/markup-compatibility/2006">
              <mc:Choice xmlns:v="urn:schemas-microsoft-com:vml" Requires="v">
                <p:oleObj spid="_x0000_s12312" r:id="rId16" imgW="774065" imgH="711200" progId="Equation.KSEE3">
                  <p:embed/>
                </p:oleObj>
              </mc:Choice>
              <mc:Fallback>
                <p:oleObj r:id="rId16" imgW="774065" imgH="711200" progId="Equation.KSEE3">
                  <p:embed/>
                  <p:pic>
                    <p:nvPicPr>
                      <p:cNvPr id="0" name="图片 14"/>
                      <p:cNvPicPr/>
                      <p:nvPr/>
                    </p:nvPicPr>
                    <p:blipFill>
                      <a:blip r:embed="rId17"/>
                      <a:stretch>
                        <a:fillRect/>
                      </a:stretch>
                    </p:blipFill>
                    <p:spPr>
                      <a:xfrm>
                        <a:off x="5144135" y="5328920"/>
                        <a:ext cx="1228090" cy="1128395"/>
                      </a:xfrm>
                      <a:prstGeom prst="rect">
                        <a:avLst/>
                      </a:prstGeom>
                      <a:noFill/>
                      <a:ln w="38100">
                        <a:noFill/>
                        <a:miter/>
                      </a:ln>
                    </p:spPr>
                  </p:pic>
                </p:oleObj>
              </mc:Fallback>
            </mc:AlternateContent>
          </a:graphicData>
        </a:graphic>
      </p:graphicFrame>
      <p:graphicFrame>
        <p:nvGraphicFramePr>
          <p:cNvPr id="16" name="对象 -2147482576"/>
          <p:cNvGraphicFramePr>
            <a:graphicFrameLocks noChangeAspect="1"/>
          </p:cNvGraphicFramePr>
          <p:nvPr/>
        </p:nvGraphicFramePr>
        <p:xfrm>
          <a:off x="6633845" y="5328920"/>
          <a:ext cx="1228090" cy="1128395"/>
        </p:xfrm>
        <a:graphic>
          <a:graphicData uri="http://schemas.openxmlformats.org/presentationml/2006/ole">
            <mc:AlternateContent xmlns:mc="http://schemas.openxmlformats.org/markup-compatibility/2006">
              <mc:Choice xmlns:v="urn:schemas-microsoft-com:vml" Requires="v">
                <p:oleObj spid="_x0000_s12313" r:id="rId18" imgW="774065" imgH="711200" progId="Equation.KSEE3">
                  <p:embed/>
                </p:oleObj>
              </mc:Choice>
              <mc:Fallback>
                <p:oleObj r:id="rId18" imgW="774065" imgH="711200" progId="Equation.KSEE3">
                  <p:embed/>
                  <p:pic>
                    <p:nvPicPr>
                      <p:cNvPr id="0" name="图片 15"/>
                      <p:cNvPicPr/>
                      <p:nvPr/>
                    </p:nvPicPr>
                    <p:blipFill>
                      <a:blip r:embed="rId19"/>
                      <a:stretch>
                        <a:fillRect/>
                      </a:stretch>
                    </p:blipFill>
                    <p:spPr>
                      <a:xfrm>
                        <a:off x="6633845" y="5328920"/>
                        <a:ext cx="1228090" cy="1128395"/>
                      </a:xfrm>
                      <a:prstGeom prst="rect">
                        <a:avLst/>
                      </a:prstGeom>
                      <a:noFill/>
                      <a:ln w="38100">
                        <a:noFill/>
                        <a:miter/>
                      </a:ln>
                    </p:spPr>
                  </p:pic>
                </p:oleObj>
              </mc:Fallback>
            </mc:AlternateContent>
          </a:graphicData>
        </a:graphic>
      </p:graphicFrame>
      <p:graphicFrame>
        <p:nvGraphicFramePr>
          <p:cNvPr id="18" name="对象 -2147482575"/>
          <p:cNvGraphicFramePr>
            <a:graphicFrameLocks noChangeAspect="1"/>
          </p:cNvGraphicFramePr>
          <p:nvPr/>
        </p:nvGraphicFramePr>
        <p:xfrm>
          <a:off x="8128635" y="5285740"/>
          <a:ext cx="1266190" cy="1163320"/>
        </p:xfrm>
        <a:graphic>
          <a:graphicData uri="http://schemas.openxmlformats.org/presentationml/2006/ole">
            <mc:AlternateContent xmlns:mc="http://schemas.openxmlformats.org/markup-compatibility/2006">
              <mc:Choice xmlns:v="urn:schemas-microsoft-com:vml" Requires="v">
                <p:oleObj spid="_x0000_s12314" r:id="rId20" imgW="774065" imgH="711200" progId="Equation.KSEE3">
                  <p:embed/>
                </p:oleObj>
              </mc:Choice>
              <mc:Fallback>
                <p:oleObj r:id="rId20" imgW="774065" imgH="711200" progId="Equation.KSEE3">
                  <p:embed/>
                  <p:pic>
                    <p:nvPicPr>
                      <p:cNvPr id="0" name="图片 16"/>
                      <p:cNvPicPr/>
                      <p:nvPr/>
                    </p:nvPicPr>
                    <p:blipFill>
                      <a:blip r:embed="rId21"/>
                      <a:stretch>
                        <a:fillRect/>
                      </a:stretch>
                    </p:blipFill>
                    <p:spPr>
                      <a:xfrm>
                        <a:off x="8128635" y="5285740"/>
                        <a:ext cx="1266190" cy="1163320"/>
                      </a:xfrm>
                      <a:prstGeom prst="rect">
                        <a:avLst/>
                      </a:prstGeom>
                      <a:noFill/>
                      <a:ln w="38100">
                        <a:noFill/>
                        <a:miter/>
                      </a:ln>
                    </p:spPr>
                  </p:pic>
                </p:oleObj>
              </mc:Fallback>
            </mc:AlternateContent>
          </a:graphicData>
        </a:graphic>
      </p:graphicFrame>
      <p:graphicFrame>
        <p:nvGraphicFramePr>
          <p:cNvPr id="22" name="对象 -2147482582"/>
          <p:cNvGraphicFramePr>
            <a:graphicFrameLocks noChangeAspect="1"/>
          </p:cNvGraphicFramePr>
          <p:nvPr/>
        </p:nvGraphicFramePr>
        <p:xfrm>
          <a:off x="4208145" y="3916045"/>
          <a:ext cx="1442720" cy="1206500"/>
        </p:xfrm>
        <a:graphic>
          <a:graphicData uri="http://schemas.openxmlformats.org/presentationml/2006/ole">
            <mc:AlternateContent xmlns:mc="http://schemas.openxmlformats.org/markup-compatibility/2006">
              <mc:Choice xmlns:v="urn:schemas-microsoft-com:vml" Requires="v">
                <p:oleObj spid="_x0000_s12315" r:id="rId22" imgW="850900" imgH="711200" progId="Equation.KSEE3">
                  <p:embed/>
                </p:oleObj>
              </mc:Choice>
              <mc:Fallback>
                <p:oleObj r:id="rId22" imgW="850900" imgH="711200" progId="Equation.KSEE3">
                  <p:embed/>
                  <p:pic>
                    <p:nvPicPr>
                      <p:cNvPr id="0" name="图片 7"/>
                      <p:cNvPicPr/>
                      <p:nvPr/>
                    </p:nvPicPr>
                    <p:blipFill>
                      <a:blip r:embed="rId9"/>
                      <a:stretch>
                        <a:fillRect/>
                      </a:stretch>
                    </p:blipFill>
                    <p:spPr>
                      <a:xfrm>
                        <a:off x="4208145" y="3916045"/>
                        <a:ext cx="1442720" cy="1206500"/>
                      </a:xfrm>
                      <a:prstGeom prst="rect">
                        <a:avLst/>
                      </a:prstGeom>
                      <a:noFill/>
                      <a:ln w="38100">
                        <a:noFill/>
                        <a:miter/>
                      </a:ln>
                    </p:spPr>
                  </p:pic>
                </p:oleObj>
              </mc:Fallback>
            </mc:AlternateContent>
          </a:graphicData>
        </a:graphic>
      </p:graphicFrame>
      <p:graphicFrame>
        <p:nvGraphicFramePr>
          <p:cNvPr id="25" name="对象 -2147482580"/>
          <p:cNvGraphicFramePr>
            <a:graphicFrameLocks noChangeAspect="1"/>
          </p:cNvGraphicFramePr>
          <p:nvPr/>
        </p:nvGraphicFramePr>
        <p:xfrm>
          <a:off x="5871845" y="3916045"/>
          <a:ext cx="1286510" cy="1183005"/>
        </p:xfrm>
        <a:graphic>
          <a:graphicData uri="http://schemas.openxmlformats.org/presentationml/2006/ole">
            <mc:AlternateContent xmlns:mc="http://schemas.openxmlformats.org/markup-compatibility/2006">
              <mc:Choice xmlns:v="urn:schemas-microsoft-com:vml" Requires="v">
                <p:oleObj spid="_x0000_s12316" r:id="rId23" imgW="774065" imgH="711200" progId="Equation.KSEE3">
                  <p:embed/>
                </p:oleObj>
              </mc:Choice>
              <mc:Fallback>
                <p:oleObj r:id="rId23" imgW="774065" imgH="711200" progId="Equation.KSEE3">
                  <p:embed/>
                  <p:pic>
                    <p:nvPicPr>
                      <p:cNvPr id="0" name="图片 8"/>
                      <p:cNvPicPr/>
                      <p:nvPr/>
                    </p:nvPicPr>
                    <p:blipFill>
                      <a:blip r:embed="rId11"/>
                      <a:stretch>
                        <a:fillRect/>
                      </a:stretch>
                    </p:blipFill>
                    <p:spPr>
                      <a:xfrm>
                        <a:off x="5871845" y="3916045"/>
                        <a:ext cx="1286510" cy="1183005"/>
                      </a:xfrm>
                      <a:prstGeom prst="rect">
                        <a:avLst/>
                      </a:prstGeom>
                      <a:noFill/>
                      <a:ln w="38100">
                        <a:noFill/>
                        <a:miter/>
                      </a:ln>
                    </p:spPr>
                  </p:pic>
                </p:oleObj>
              </mc:Fallback>
            </mc:AlternateContent>
          </a:graphicData>
        </a:graphic>
      </p:graphicFrame>
      <p:graphicFrame>
        <p:nvGraphicFramePr>
          <p:cNvPr id="27" name="对象 -2147482579"/>
          <p:cNvGraphicFramePr>
            <a:graphicFrameLocks noChangeAspect="1"/>
          </p:cNvGraphicFramePr>
          <p:nvPr/>
        </p:nvGraphicFramePr>
        <p:xfrm>
          <a:off x="7369810" y="3916045"/>
          <a:ext cx="1286510" cy="1182370"/>
        </p:xfrm>
        <a:graphic>
          <a:graphicData uri="http://schemas.openxmlformats.org/presentationml/2006/ole">
            <mc:AlternateContent xmlns:mc="http://schemas.openxmlformats.org/markup-compatibility/2006">
              <mc:Choice xmlns:v="urn:schemas-microsoft-com:vml" Requires="v">
                <p:oleObj spid="_x0000_s12317" r:id="rId24" imgW="774065" imgH="711200" progId="Equation.KSEE3">
                  <p:embed/>
                </p:oleObj>
              </mc:Choice>
              <mc:Fallback>
                <p:oleObj r:id="rId24" imgW="774065" imgH="711200" progId="Equation.KSEE3">
                  <p:embed/>
                  <p:pic>
                    <p:nvPicPr>
                      <p:cNvPr id="0" name="图片 12"/>
                      <p:cNvPicPr/>
                      <p:nvPr/>
                    </p:nvPicPr>
                    <p:blipFill>
                      <a:blip r:embed="rId13"/>
                      <a:stretch>
                        <a:fillRect/>
                      </a:stretch>
                    </p:blipFill>
                    <p:spPr>
                      <a:xfrm>
                        <a:off x="7369810" y="3916045"/>
                        <a:ext cx="1286510" cy="1182370"/>
                      </a:xfrm>
                      <a:prstGeom prst="rect">
                        <a:avLst/>
                      </a:prstGeom>
                      <a:noFill/>
                      <a:ln w="38100">
                        <a:noFill/>
                        <a:miter/>
                      </a:ln>
                    </p:spPr>
                  </p:pic>
                </p:oleObj>
              </mc:Fallback>
            </mc:AlternateContent>
          </a:graphicData>
        </a:graphic>
      </p:graphicFrame>
      <p:graphicFrame>
        <p:nvGraphicFramePr>
          <p:cNvPr id="29" name="对象 -2147482578"/>
          <p:cNvGraphicFramePr>
            <a:graphicFrameLocks noChangeAspect="1"/>
          </p:cNvGraphicFramePr>
          <p:nvPr/>
        </p:nvGraphicFramePr>
        <p:xfrm>
          <a:off x="3528695" y="5328920"/>
          <a:ext cx="1350010" cy="1128395"/>
        </p:xfrm>
        <a:graphic>
          <a:graphicData uri="http://schemas.openxmlformats.org/presentationml/2006/ole">
            <mc:AlternateContent xmlns:mc="http://schemas.openxmlformats.org/markup-compatibility/2006">
              <mc:Choice xmlns:v="urn:schemas-microsoft-com:vml" Requires="v">
                <p:oleObj spid="_x0000_s12318" r:id="rId25" imgW="850900" imgH="711200" progId="Equation.KSEE3">
                  <p:embed/>
                </p:oleObj>
              </mc:Choice>
              <mc:Fallback>
                <p:oleObj r:id="rId25" imgW="850900" imgH="711200" progId="Equation.KSEE3">
                  <p:embed/>
                  <p:pic>
                    <p:nvPicPr>
                      <p:cNvPr id="0" name="图片 13"/>
                      <p:cNvPicPr/>
                      <p:nvPr/>
                    </p:nvPicPr>
                    <p:blipFill>
                      <a:blip r:embed="rId15"/>
                      <a:stretch>
                        <a:fillRect/>
                      </a:stretch>
                    </p:blipFill>
                    <p:spPr>
                      <a:xfrm>
                        <a:off x="3528695" y="5328920"/>
                        <a:ext cx="1350010" cy="1128395"/>
                      </a:xfrm>
                      <a:prstGeom prst="rect">
                        <a:avLst/>
                      </a:prstGeom>
                      <a:noFill/>
                      <a:ln w="38100">
                        <a:noFill/>
                        <a:miter/>
                      </a:ln>
                    </p:spPr>
                  </p:pic>
                </p:oleObj>
              </mc:Fallback>
            </mc:AlternateContent>
          </a:graphicData>
        </a:graphic>
      </p:graphicFrame>
      <p:graphicFrame>
        <p:nvGraphicFramePr>
          <p:cNvPr id="32" name="对象 -2147482582"/>
          <p:cNvGraphicFramePr>
            <a:graphicFrameLocks noChangeAspect="1"/>
          </p:cNvGraphicFramePr>
          <p:nvPr/>
        </p:nvGraphicFramePr>
        <p:xfrm>
          <a:off x="4208145" y="3916045"/>
          <a:ext cx="1442720" cy="1206500"/>
        </p:xfrm>
        <a:graphic>
          <a:graphicData uri="http://schemas.openxmlformats.org/presentationml/2006/ole">
            <mc:AlternateContent xmlns:mc="http://schemas.openxmlformats.org/markup-compatibility/2006">
              <mc:Choice xmlns:v="urn:schemas-microsoft-com:vml" Requires="v">
                <p:oleObj spid="_x0000_s12319" r:id="rId26" imgW="850900" imgH="711200" progId="Equation.KSEE3">
                  <p:embed/>
                </p:oleObj>
              </mc:Choice>
              <mc:Fallback>
                <p:oleObj r:id="rId26" imgW="850900" imgH="711200" progId="Equation.KSEE3">
                  <p:embed/>
                  <p:pic>
                    <p:nvPicPr>
                      <p:cNvPr id="0" name="图片 7"/>
                      <p:cNvPicPr/>
                      <p:nvPr/>
                    </p:nvPicPr>
                    <p:blipFill>
                      <a:blip r:embed="rId9"/>
                      <a:stretch>
                        <a:fillRect/>
                      </a:stretch>
                    </p:blipFill>
                    <p:spPr>
                      <a:xfrm>
                        <a:off x="4208145" y="3916045"/>
                        <a:ext cx="1442720" cy="1206500"/>
                      </a:xfrm>
                      <a:prstGeom prst="rect">
                        <a:avLst/>
                      </a:prstGeom>
                      <a:noFill/>
                      <a:ln w="38100">
                        <a:noFill/>
                        <a:miter/>
                      </a:ln>
                    </p:spPr>
                  </p:pic>
                </p:oleObj>
              </mc:Fallback>
            </mc:AlternateContent>
          </a:graphicData>
        </a:graphic>
      </p:graphicFrame>
      <p:graphicFrame>
        <p:nvGraphicFramePr>
          <p:cNvPr id="34" name="对象 -2147482580"/>
          <p:cNvGraphicFramePr>
            <a:graphicFrameLocks noChangeAspect="1"/>
          </p:cNvGraphicFramePr>
          <p:nvPr/>
        </p:nvGraphicFramePr>
        <p:xfrm>
          <a:off x="5871845" y="3916045"/>
          <a:ext cx="1286510" cy="1183005"/>
        </p:xfrm>
        <a:graphic>
          <a:graphicData uri="http://schemas.openxmlformats.org/presentationml/2006/ole">
            <mc:AlternateContent xmlns:mc="http://schemas.openxmlformats.org/markup-compatibility/2006">
              <mc:Choice xmlns:v="urn:schemas-microsoft-com:vml" Requires="v">
                <p:oleObj spid="_x0000_s12320" r:id="rId27" imgW="774065" imgH="711200" progId="Equation.KSEE3">
                  <p:embed/>
                </p:oleObj>
              </mc:Choice>
              <mc:Fallback>
                <p:oleObj r:id="rId27" imgW="774065" imgH="711200" progId="Equation.KSEE3">
                  <p:embed/>
                  <p:pic>
                    <p:nvPicPr>
                      <p:cNvPr id="0" name="图片 8"/>
                      <p:cNvPicPr/>
                      <p:nvPr/>
                    </p:nvPicPr>
                    <p:blipFill>
                      <a:blip r:embed="rId11"/>
                      <a:stretch>
                        <a:fillRect/>
                      </a:stretch>
                    </p:blipFill>
                    <p:spPr>
                      <a:xfrm>
                        <a:off x="5871845" y="3916045"/>
                        <a:ext cx="1286510" cy="1183005"/>
                      </a:xfrm>
                      <a:prstGeom prst="rect">
                        <a:avLst/>
                      </a:prstGeom>
                      <a:noFill/>
                      <a:ln w="38100">
                        <a:noFill/>
                        <a:miter/>
                      </a:ln>
                    </p:spPr>
                  </p:pic>
                </p:oleObj>
              </mc:Fallback>
            </mc:AlternateContent>
          </a:graphicData>
        </a:graphic>
      </p:graphicFrame>
      <p:graphicFrame>
        <p:nvGraphicFramePr>
          <p:cNvPr id="36" name="对象 -2147482579"/>
          <p:cNvGraphicFramePr>
            <a:graphicFrameLocks noChangeAspect="1"/>
          </p:cNvGraphicFramePr>
          <p:nvPr/>
        </p:nvGraphicFramePr>
        <p:xfrm>
          <a:off x="7369810" y="3916045"/>
          <a:ext cx="1286510" cy="1182370"/>
        </p:xfrm>
        <a:graphic>
          <a:graphicData uri="http://schemas.openxmlformats.org/presentationml/2006/ole">
            <mc:AlternateContent xmlns:mc="http://schemas.openxmlformats.org/markup-compatibility/2006">
              <mc:Choice xmlns:v="urn:schemas-microsoft-com:vml" Requires="v">
                <p:oleObj spid="_x0000_s12321" r:id="rId28" imgW="774065" imgH="711200" progId="Equation.KSEE3">
                  <p:embed/>
                </p:oleObj>
              </mc:Choice>
              <mc:Fallback>
                <p:oleObj r:id="rId28" imgW="774065" imgH="711200" progId="Equation.KSEE3">
                  <p:embed/>
                  <p:pic>
                    <p:nvPicPr>
                      <p:cNvPr id="0" name="图片 12"/>
                      <p:cNvPicPr/>
                      <p:nvPr/>
                    </p:nvPicPr>
                    <p:blipFill>
                      <a:blip r:embed="rId13"/>
                      <a:stretch>
                        <a:fillRect/>
                      </a:stretch>
                    </p:blipFill>
                    <p:spPr>
                      <a:xfrm>
                        <a:off x="7369810" y="3916045"/>
                        <a:ext cx="1286510" cy="1182370"/>
                      </a:xfrm>
                      <a:prstGeom prst="rect">
                        <a:avLst/>
                      </a:prstGeom>
                      <a:noFill/>
                      <a:ln w="38100">
                        <a:noFill/>
                        <a:miter/>
                      </a:ln>
                    </p:spPr>
                  </p:pic>
                </p:oleObj>
              </mc:Fallback>
            </mc:AlternateContent>
          </a:graphicData>
        </a:graphic>
      </p:graphicFrame>
      <p:graphicFrame>
        <p:nvGraphicFramePr>
          <p:cNvPr id="38" name="对象 -2147482578"/>
          <p:cNvGraphicFramePr>
            <a:graphicFrameLocks noChangeAspect="1"/>
          </p:cNvGraphicFramePr>
          <p:nvPr/>
        </p:nvGraphicFramePr>
        <p:xfrm>
          <a:off x="3528695" y="5328920"/>
          <a:ext cx="1350010" cy="1128395"/>
        </p:xfrm>
        <a:graphic>
          <a:graphicData uri="http://schemas.openxmlformats.org/presentationml/2006/ole">
            <mc:AlternateContent xmlns:mc="http://schemas.openxmlformats.org/markup-compatibility/2006">
              <mc:Choice xmlns:v="urn:schemas-microsoft-com:vml" Requires="v">
                <p:oleObj spid="_x0000_s12322" r:id="rId29" imgW="850900" imgH="711200" progId="Equation.KSEE3">
                  <p:embed/>
                </p:oleObj>
              </mc:Choice>
              <mc:Fallback>
                <p:oleObj r:id="rId29" imgW="850900" imgH="711200" progId="Equation.KSEE3">
                  <p:embed/>
                  <p:pic>
                    <p:nvPicPr>
                      <p:cNvPr id="0" name="图片 13"/>
                      <p:cNvPicPr/>
                      <p:nvPr/>
                    </p:nvPicPr>
                    <p:blipFill>
                      <a:blip r:embed="rId15"/>
                      <a:stretch>
                        <a:fillRect/>
                      </a:stretch>
                    </p:blipFill>
                    <p:spPr>
                      <a:xfrm>
                        <a:off x="3528695" y="5328920"/>
                        <a:ext cx="1350010" cy="112839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6560" y="1131570"/>
            <a:ext cx="12033250" cy="5662295"/>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529590" y="1342390"/>
            <a:ext cx="5538470" cy="5015865"/>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程序如下：</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*读取图像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read_image (Image, 'fabrik')</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*用prewitt算子进行边缘提取prewitt_amp (Image, ImageEdgeAmp)</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*进行阈值操作</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threshold (ImageEdgeAmp, Region, 20, 255)</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*骨骼化操作</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skeleton (Region, Skeleton)</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*显示图像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dev_display (Image)</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*设置输出颜色为红色dev_set_color ('red')</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*显示骨骼图像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dev_display (Skeleton)</a:t>
            </a:r>
          </a:p>
        </p:txBody>
      </p:sp>
      <p:sp>
        <p:nvSpPr>
          <p:cNvPr id="7" name="箭头: 五边形 1"/>
          <p:cNvSpPr/>
          <p:nvPr/>
        </p:nvSpPr>
        <p:spPr>
          <a:xfrm>
            <a:off x="0" y="326390"/>
            <a:ext cx="456882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218565" eaLnBrk="1" latinLnBrk="0" hangingPunct="1">
              <a:lnSpc>
                <a:spcPts val="3000"/>
              </a:lnSpc>
              <a:defRPr/>
            </a:pPr>
            <a:r>
              <a:rPr lang="zh-CN" altLang="en-US" sz="2800"/>
              <a:t>　</a:t>
            </a:r>
            <a:r>
              <a:rPr lang="en-US" altLang="zh-CN" sz="2800"/>
              <a:t>5.2.1</a:t>
            </a:r>
            <a:r>
              <a:rPr lang="zh-CN" altLang="en-US" sz="2800"/>
              <a:t>　区域生长法实例</a:t>
            </a:r>
            <a:endParaRPr sz="2800">
              <a:sym typeface="+mn-ea"/>
            </a:endParaRPr>
          </a:p>
        </p:txBody>
      </p:sp>
      <p:sp>
        <p:nvSpPr>
          <p:cNvPr id="20" name="矩形 19"/>
          <p:cNvSpPr/>
          <p:nvPr/>
        </p:nvSpPr>
        <p:spPr>
          <a:xfrm>
            <a:off x="6591935" y="1214120"/>
            <a:ext cx="5742305" cy="546163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4"/>
          <p:cNvSpPr>
            <a:spLocks noChangeArrowheads="1"/>
          </p:cNvSpPr>
          <p:nvPr/>
        </p:nvSpPr>
        <p:spPr bwMode="auto">
          <a:xfrm flipH="1">
            <a:off x="6925945" y="3736340"/>
            <a:ext cx="206248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600" b="1" dirty="0">
                <a:solidFill>
                  <a:schemeClr val="bg1"/>
                </a:solidFill>
                <a:latin typeface="微软雅黑" panose="020B0503020204020204" pitchFamily="34" charset="-122"/>
              </a:rPr>
              <a:t>（</a:t>
            </a:r>
            <a:r>
              <a:rPr lang="en-US" altLang="zh-CN" sz="1600" b="1" dirty="0">
                <a:solidFill>
                  <a:schemeClr val="bg1"/>
                </a:solidFill>
                <a:latin typeface="微软雅黑" panose="020B0503020204020204" pitchFamily="34" charset="-122"/>
              </a:rPr>
              <a:t>a</a:t>
            </a:r>
            <a:r>
              <a:rPr lang="zh-CN" altLang="en-US" sz="1600" b="1" dirty="0">
                <a:solidFill>
                  <a:schemeClr val="bg1"/>
                </a:solidFill>
                <a:latin typeface="微软雅黑" panose="020B0503020204020204" pitchFamily="34" charset="-122"/>
              </a:rPr>
              <a:t>）原图</a:t>
            </a:r>
          </a:p>
        </p:txBody>
      </p:sp>
      <p:sp>
        <p:nvSpPr>
          <p:cNvPr id="24" name="矩形 14"/>
          <p:cNvSpPr>
            <a:spLocks noChangeArrowheads="1"/>
          </p:cNvSpPr>
          <p:nvPr/>
        </p:nvSpPr>
        <p:spPr bwMode="auto">
          <a:xfrm flipH="1">
            <a:off x="6925945" y="6196330"/>
            <a:ext cx="206248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sz="1600" b="1" dirty="0">
                <a:solidFill>
                  <a:schemeClr val="bg1"/>
                </a:solidFill>
                <a:latin typeface="微软雅黑" panose="020B0503020204020204" pitchFamily="34" charset="-122"/>
              </a:rPr>
              <a:t>（</a:t>
            </a:r>
            <a:r>
              <a:rPr lang="zh-CN" sz="1600" b="1" dirty="0">
                <a:solidFill>
                  <a:schemeClr val="bg1"/>
                </a:solidFill>
                <a:latin typeface="微软雅黑" panose="020B0503020204020204" pitchFamily="34" charset="-122"/>
              </a:rPr>
              <a:t>ｃ</a:t>
            </a:r>
            <a:r>
              <a:rPr sz="1600" b="1" dirty="0">
                <a:solidFill>
                  <a:schemeClr val="bg1"/>
                </a:solidFill>
                <a:latin typeface="微软雅黑" panose="020B0503020204020204" pitchFamily="34" charset="-122"/>
              </a:rPr>
              <a:t>）</a:t>
            </a:r>
            <a:r>
              <a:rPr lang="zh-CN" sz="1600" b="1" dirty="0">
                <a:solidFill>
                  <a:schemeClr val="bg1"/>
                </a:solidFill>
                <a:latin typeface="微软雅黑" panose="020B0503020204020204" pitchFamily="34" charset="-122"/>
              </a:rPr>
              <a:t>阈值</a:t>
            </a:r>
            <a:r>
              <a:rPr sz="1600" b="1" dirty="0">
                <a:solidFill>
                  <a:schemeClr val="bg1"/>
                </a:solidFill>
                <a:latin typeface="微软雅黑" panose="020B0503020204020204" pitchFamily="34" charset="-122"/>
              </a:rPr>
              <a:t>后</a:t>
            </a:r>
          </a:p>
        </p:txBody>
      </p:sp>
      <p:sp>
        <p:nvSpPr>
          <p:cNvPr id="26" name="矩形 25"/>
          <p:cNvSpPr/>
          <p:nvPr/>
        </p:nvSpPr>
        <p:spPr>
          <a:xfrm>
            <a:off x="6591935" y="1214120"/>
            <a:ext cx="4436110" cy="460375"/>
          </a:xfrm>
          <a:prstGeom prst="rect">
            <a:avLst/>
          </a:prstGeom>
        </p:spPr>
        <p:txBody>
          <a:bodyPr wrap="square">
            <a:spAutoFit/>
            <a:scene3d>
              <a:camera prst="orthographicFront"/>
              <a:lightRig rig="threePt" dir="t"/>
            </a:scene3d>
          </a:bodyPr>
          <a:lstStyle/>
          <a:p>
            <a:pPr algn="l" defTabSz="1218565">
              <a:lnSpc>
                <a:spcPct val="150000"/>
              </a:lnSpc>
              <a:defRPr/>
            </a:pPr>
            <a:r>
              <a:rPr sz="1600" b="1"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16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sp>
        <p:nvSpPr>
          <p:cNvPr id="4" name="矩形 14"/>
          <p:cNvSpPr>
            <a:spLocks noChangeArrowheads="1"/>
          </p:cNvSpPr>
          <p:nvPr/>
        </p:nvSpPr>
        <p:spPr bwMode="auto">
          <a:xfrm flipH="1">
            <a:off x="9763760" y="6196330"/>
            <a:ext cx="2049145"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lang="zh-CN" altLang="en-US" sz="1600" b="1" dirty="0">
                <a:solidFill>
                  <a:schemeClr val="bg1"/>
                </a:solidFill>
                <a:latin typeface="微软雅黑" panose="020B0503020204020204" pitchFamily="34" charset="-122"/>
              </a:rPr>
              <a:t>（ｄ）</a:t>
            </a:r>
            <a:r>
              <a:rPr sz="1600" b="1" dirty="0">
                <a:solidFill>
                  <a:schemeClr val="bg1"/>
                </a:solidFill>
                <a:latin typeface="微软雅黑" panose="020B0503020204020204" pitchFamily="34" charset="-122"/>
              </a:rPr>
              <a:t>骨骼化</a:t>
            </a:r>
          </a:p>
        </p:txBody>
      </p:sp>
      <p:sp>
        <p:nvSpPr>
          <p:cNvPr id="5" name="箭头: 五边形 1"/>
          <p:cNvSpPr/>
          <p:nvPr/>
        </p:nvSpPr>
        <p:spPr>
          <a:xfrm>
            <a:off x="0" y="326390"/>
            <a:ext cx="447865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dirty="0">
                <a:solidFill>
                  <a:schemeClr val="bg1"/>
                </a:solidFill>
                <a:latin typeface="Times New Roman" panose="02020603050405020304" pitchFamily="18" charset="0"/>
                <a:cs typeface="Times New Roman" panose="02020603050405020304" pitchFamily="18" charset="0"/>
                <a:sym typeface="+mn-ea"/>
              </a:rPr>
              <a:t>Prewitt边缘提取实例</a:t>
            </a:r>
            <a:endParaRPr lang="zh-CN" altLang="en-US" sz="2800" b="1"/>
          </a:p>
        </p:txBody>
      </p:sp>
      <p:pic>
        <p:nvPicPr>
          <p:cNvPr id="6" name="图片 24" descr="1586277730(1)"/>
          <p:cNvPicPr>
            <a:picLocks noChangeAspect="1"/>
          </p:cNvPicPr>
          <p:nvPr/>
        </p:nvPicPr>
        <p:blipFill>
          <a:blip r:embed="rId3"/>
          <a:stretch>
            <a:fillRect/>
          </a:stretch>
        </p:blipFill>
        <p:spPr>
          <a:xfrm>
            <a:off x="6925945" y="1674495"/>
            <a:ext cx="2061845" cy="2061845"/>
          </a:xfrm>
          <a:prstGeom prst="rect">
            <a:avLst/>
          </a:prstGeom>
        </p:spPr>
      </p:pic>
      <p:pic>
        <p:nvPicPr>
          <p:cNvPr id="9" name="图片 193"/>
          <p:cNvPicPr>
            <a:picLocks noChangeAspect="1"/>
          </p:cNvPicPr>
          <p:nvPr/>
        </p:nvPicPr>
        <p:blipFill>
          <a:blip r:embed="rId4"/>
          <a:stretch>
            <a:fillRect/>
          </a:stretch>
        </p:blipFill>
        <p:spPr>
          <a:xfrm>
            <a:off x="9764395" y="1674495"/>
            <a:ext cx="2132965" cy="2061845"/>
          </a:xfrm>
          <a:prstGeom prst="rect">
            <a:avLst/>
          </a:prstGeom>
          <a:noFill/>
          <a:ln>
            <a:noFill/>
          </a:ln>
        </p:spPr>
      </p:pic>
      <p:sp>
        <p:nvSpPr>
          <p:cNvPr id="2" name="矩形 14"/>
          <p:cNvSpPr>
            <a:spLocks noChangeArrowheads="1"/>
          </p:cNvSpPr>
          <p:nvPr/>
        </p:nvSpPr>
        <p:spPr bwMode="auto">
          <a:xfrm flipH="1">
            <a:off x="9647555" y="3720465"/>
            <a:ext cx="239903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sz="1600" b="1" dirty="0">
                <a:solidFill>
                  <a:schemeClr val="bg1"/>
                </a:solidFill>
                <a:latin typeface="微软雅黑" panose="020B0503020204020204" pitchFamily="34" charset="-122"/>
              </a:rPr>
              <a:t>（b）Prewitt边缘提取</a:t>
            </a:r>
          </a:p>
        </p:txBody>
      </p:sp>
      <p:pic>
        <p:nvPicPr>
          <p:cNvPr id="10" name="图片 194"/>
          <p:cNvPicPr>
            <a:picLocks noChangeAspect="1"/>
          </p:cNvPicPr>
          <p:nvPr/>
        </p:nvPicPr>
        <p:blipFill>
          <a:blip r:embed="rId5"/>
          <a:stretch>
            <a:fillRect/>
          </a:stretch>
        </p:blipFill>
        <p:spPr>
          <a:xfrm>
            <a:off x="6925945" y="4203065"/>
            <a:ext cx="2062480" cy="1993265"/>
          </a:xfrm>
          <a:prstGeom prst="rect">
            <a:avLst/>
          </a:prstGeom>
          <a:noFill/>
          <a:ln>
            <a:noFill/>
          </a:ln>
        </p:spPr>
      </p:pic>
      <p:pic>
        <p:nvPicPr>
          <p:cNvPr id="18" name="图片 195"/>
          <p:cNvPicPr>
            <a:picLocks noChangeAspect="1"/>
          </p:cNvPicPr>
          <p:nvPr/>
        </p:nvPicPr>
        <p:blipFill>
          <a:blip r:embed="rId6"/>
          <a:stretch>
            <a:fillRect/>
          </a:stretch>
        </p:blipFill>
        <p:spPr>
          <a:xfrm>
            <a:off x="9764395" y="4203065"/>
            <a:ext cx="2048510" cy="19799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Vertic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3725" y="1531620"/>
            <a:ext cx="11653520" cy="4355465"/>
          </a:xfrm>
          <a:prstGeom prst="rect">
            <a:avLst/>
          </a:prstGeom>
          <a:solidFill>
            <a:schemeClr val="bg1">
              <a:lumMod val="95000"/>
            </a:schemeClr>
          </a:solidFill>
          <a:ln>
            <a:noFill/>
          </a:ln>
          <a:effectLst>
            <a:outerShdw blurRad="762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591945" y="1852295"/>
            <a:ext cx="10147300" cy="3707765"/>
          </a:xfrm>
          <a:prstGeom prst="rect">
            <a:avLst/>
          </a:prstGeom>
        </p:spPr>
        <p:txBody>
          <a:bodyPr wrap="square">
            <a:spAutoFit/>
          </a:bodyPr>
          <a:lstStyle/>
          <a:p>
            <a:pPr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Kirsch算法由</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八个方向的模板决定，将</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的模板元素分别与当前像素点的模板区域的像素点相乘，然后选八个值中最大的值作为中央像素的边缘强度。</a:t>
            </a:r>
          </a:p>
          <a:p>
            <a:pPr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其中:</a:t>
            </a:r>
          </a:p>
          <a:p>
            <a:pPr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25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26" name="组合 25"/>
          <p:cNvGrpSpPr/>
          <p:nvPr/>
        </p:nvGrpSpPr>
        <p:grpSpPr>
          <a:xfrm>
            <a:off x="12334031" y="-183501"/>
            <a:ext cx="660785" cy="1134091"/>
            <a:chOff x="12262780" y="-243178"/>
            <a:chExt cx="732036" cy="1256377"/>
          </a:xfrm>
        </p:grpSpPr>
        <p:sp>
          <p:nvSpPr>
            <p:cNvPr id="33" name="椭圆 32"/>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箭头: 五边形 1"/>
          <p:cNvSpPr/>
          <p:nvPr/>
        </p:nvSpPr>
        <p:spPr>
          <a:xfrm>
            <a:off x="0" y="337185"/>
            <a:ext cx="397573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Kirsch算法</a:t>
            </a:r>
          </a:p>
        </p:txBody>
      </p:sp>
      <p:graphicFrame>
        <p:nvGraphicFramePr>
          <p:cNvPr id="4" name="对象 -2147482574"/>
          <p:cNvGraphicFramePr>
            <a:graphicFrameLocks noChangeAspect="1"/>
          </p:cNvGraphicFramePr>
          <p:nvPr/>
        </p:nvGraphicFramePr>
        <p:xfrm>
          <a:off x="3760470" y="2539365"/>
          <a:ext cx="812165" cy="340360"/>
        </p:xfrm>
        <a:graphic>
          <a:graphicData uri="http://schemas.openxmlformats.org/presentationml/2006/ole">
            <mc:AlternateContent xmlns:mc="http://schemas.openxmlformats.org/markup-compatibility/2006">
              <mc:Choice xmlns:v="urn:schemas-microsoft-com:vml" Requires="v">
                <p:oleObj spid="_x0000_s13317" r:id="rId4" imgW="545465" imgH="228600" progId="Equation.KSEE3">
                  <p:embed/>
                </p:oleObj>
              </mc:Choice>
              <mc:Fallback>
                <p:oleObj r:id="rId4" imgW="545465" imgH="228600" progId="Equation.KSEE3">
                  <p:embed/>
                  <p:pic>
                    <p:nvPicPr>
                      <p:cNvPr id="0" name="图片 3075"/>
                      <p:cNvPicPr/>
                      <p:nvPr/>
                    </p:nvPicPr>
                    <p:blipFill>
                      <a:blip r:embed="rId5"/>
                      <a:stretch>
                        <a:fillRect/>
                      </a:stretch>
                    </p:blipFill>
                    <p:spPr>
                      <a:xfrm>
                        <a:off x="3760470" y="2539365"/>
                        <a:ext cx="812165" cy="340360"/>
                      </a:xfrm>
                      <a:prstGeom prst="rect">
                        <a:avLst/>
                      </a:prstGeom>
                      <a:noFill/>
                      <a:ln w="38100">
                        <a:noFill/>
                        <a:miter/>
                      </a:ln>
                    </p:spPr>
                  </p:pic>
                </p:oleObj>
              </mc:Fallback>
            </mc:AlternateContent>
          </a:graphicData>
        </a:graphic>
      </p:graphicFrame>
      <p:graphicFrame>
        <p:nvGraphicFramePr>
          <p:cNvPr id="6" name="对象 -2147482574"/>
          <p:cNvGraphicFramePr>
            <a:graphicFrameLocks noChangeAspect="1"/>
          </p:cNvGraphicFramePr>
          <p:nvPr/>
        </p:nvGraphicFramePr>
        <p:xfrm>
          <a:off x="7586345" y="2539365"/>
          <a:ext cx="812165" cy="340360"/>
        </p:xfrm>
        <a:graphic>
          <a:graphicData uri="http://schemas.openxmlformats.org/presentationml/2006/ole">
            <mc:AlternateContent xmlns:mc="http://schemas.openxmlformats.org/markup-compatibility/2006">
              <mc:Choice xmlns:v="urn:schemas-microsoft-com:vml" Requires="v">
                <p:oleObj spid="_x0000_s13318" r:id="rId6" imgW="545465" imgH="228600" progId="Equation.KSEE3">
                  <p:embed/>
                </p:oleObj>
              </mc:Choice>
              <mc:Fallback>
                <p:oleObj r:id="rId6" imgW="545465" imgH="228600" progId="Equation.KSEE3">
                  <p:embed/>
                  <p:pic>
                    <p:nvPicPr>
                      <p:cNvPr id="0" name="图片 3075"/>
                      <p:cNvPicPr/>
                      <p:nvPr/>
                    </p:nvPicPr>
                    <p:blipFill>
                      <a:blip r:embed="rId5"/>
                      <a:stretch>
                        <a:fillRect/>
                      </a:stretch>
                    </p:blipFill>
                    <p:spPr>
                      <a:xfrm>
                        <a:off x="7586345" y="2539365"/>
                        <a:ext cx="812165" cy="340360"/>
                      </a:xfrm>
                      <a:prstGeom prst="rect">
                        <a:avLst/>
                      </a:prstGeom>
                      <a:noFill/>
                      <a:ln w="38100">
                        <a:noFill/>
                        <a:miter/>
                      </a:ln>
                    </p:spPr>
                  </p:pic>
                </p:oleObj>
              </mc:Fallback>
            </mc:AlternateContent>
          </a:graphicData>
        </a:graphic>
      </p:graphicFrame>
      <p:graphicFrame>
        <p:nvGraphicFramePr>
          <p:cNvPr id="7" name="对象 -2147482571"/>
          <p:cNvGraphicFramePr>
            <a:graphicFrameLocks noChangeAspect="1"/>
          </p:cNvGraphicFramePr>
          <p:nvPr/>
        </p:nvGraphicFramePr>
        <p:xfrm>
          <a:off x="4406265" y="3652520"/>
          <a:ext cx="3180080" cy="421005"/>
        </p:xfrm>
        <a:graphic>
          <a:graphicData uri="http://schemas.openxmlformats.org/presentationml/2006/ole">
            <mc:AlternateContent xmlns:mc="http://schemas.openxmlformats.org/markup-compatibility/2006">
              <mc:Choice xmlns:v="urn:schemas-microsoft-com:vml" Requires="v">
                <p:oleObj spid="_x0000_s13319" r:id="rId7" imgW="1727200" imgH="228600" progId="Equation.KSEE3">
                  <p:embed/>
                </p:oleObj>
              </mc:Choice>
              <mc:Fallback>
                <p:oleObj r:id="rId7" imgW="1727200" imgH="228600" progId="Equation.KSEE3">
                  <p:embed/>
                  <p:pic>
                    <p:nvPicPr>
                      <p:cNvPr id="0" name="图片 8"/>
                      <p:cNvPicPr/>
                      <p:nvPr/>
                    </p:nvPicPr>
                    <p:blipFill>
                      <a:blip r:embed="rId8"/>
                      <a:stretch>
                        <a:fillRect/>
                      </a:stretch>
                    </p:blipFill>
                    <p:spPr>
                      <a:xfrm>
                        <a:off x="4406265" y="3652520"/>
                        <a:ext cx="3180080" cy="421005"/>
                      </a:xfrm>
                      <a:prstGeom prst="rect">
                        <a:avLst/>
                      </a:prstGeom>
                      <a:noFill/>
                      <a:ln w="38100">
                        <a:noFill/>
                        <a:miter/>
                      </a:ln>
                    </p:spPr>
                  </p:pic>
                </p:oleObj>
              </mc:Fallback>
            </mc:AlternateContent>
          </a:graphicData>
        </a:graphic>
      </p:graphicFrame>
      <p:graphicFrame>
        <p:nvGraphicFramePr>
          <p:cNvPr id="10" name="对象 -2147482511"/>
          <p:cNvGraphicFramePr>
            <a:graphicFrameLocks noChangeAspect="1"/>
          </p:cNvGraphicFramePr>
          <p:nvPr/>
        </p:nvGraphicFramePr>
        <p:xfrm>
          <a:off x="4234180" y="4843145"/>
          <a:ext cx="3941445" cy="716915"/>
        </p:xfrm>
        <a:graphic>
          <a:graphicData uri="http://schemas.openxmlformats.org/presentationml/2006/ole">
            <mc:AlternateContent xmlns:mc="http://schemas.openxmlformats.org/markup-compatibility/2006">
              <mc:Choice xmlns:v="urn:schemas-microsoft-com:vml" Requires="v">
                <p:oleObj spid="_x0000_s13320" r:id="rId9" imgW="2374265" imgH="431800" progId="Equation.KSEE3">
                  <p:embed/>
                </p:oleObj>
              </mc:Choice>
              <mc:Fallback>
                <p:oleObj r:id="rId9" imgW="2374265" imgH="431800" progId="Equation.KSEE3">
                  <p:embed/>
                  <p:pic>
                    <p:nvPicPr>
                      <p:cNvPr id="0" name="图片 9"/>
                      <p:cNvPicPr/>
                      <p:nvPr/>
                    </p:nvPicPr>
                    <p:blipFill>
                      <a:blip r:embed="rId10"/>
                      <a:stretch>
                        <a:fillRect/>
                      </a:stretch>
                    </p:blipFill>
                    <p:spPr>
                      <a:xfrm>
                        <a:off x="4234180" y="4843145"/>
                        <a:ext cx="3941445" cy="71691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47" presetClass="entr" presetSubtype="0" fill="hold" grpId="0" nodeType="afterEffect">
                                  <p:stCondLst>
                                    <p:cond delay="0"/>
                                  </p:stCondLst>
                                  <p:iterate type="wd">
                                    <p:tmPct val="10000"/>
                                  </p:iterate>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anim calcmode="lin" valueType="num">
                                      <p:cBhvr>
                                        <p:cTn id="16" dur="500" fill="hold"/>
                                        <p:tgtEl>
                                          <p:spTgt spid="21"/>
                                        </p:tgtEl>
                                        <p:attrNameLst>
                                          <p:attrName>ppt_x</p:attrName>
                                        </p:attrNameLst>
                                      </p:cBhvr>
                                      <p:tavLst>
                                        <p:tav tm="0">
                                          <p:val>
                                            <p:strVal val="#ppt_x"/>
                                          </p:val>
                                        </p:tav>
                                        <p:tav tm="100000">
                                          <p:val>
                                            <p:strVal val="#ppt_x"/>
                                          </p:val>
                                        </p:tav>
                                      </p:tavLst>
                                    </p:anim>
                                    <p:anim calcmode="lin" valueType="num">
                                      <p:cBhvr>
                                        <p:cTn id="17"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6560" y="1131570"/>
            <a:ext cx="12033250" cy="5662295"/>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529590" y="1342390"/>
            <a:ext cx="5538470" cy="5262245"/>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*读取图像</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read_image (Image, 'fabrik')</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*用kirsch算子进行边缘检测</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kirsch_amp (Image, ImageEdgeAmp)</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*进行阈值操作</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threshold (ImageEdgeAmp, Region, 70, 255)</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*骨骼化操作</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skeleton (Region, Skeleton)</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*显示图像</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(Image)</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*设置输出颜色为红色</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dev_set_color ('red')</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*显示骨骼图像</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(Skeleton)</a:t>
            </a:r>
          </a:p>
        </p:txBody>
      </p:sp>
      <p:sp>
        <p:nvSpPr>
          <p:cNvPr id="7" name="箭头: 五边形 1"/>
          <p:cNvSpPr/>
          <p:nvPr/>
        </p:nvSpPr>
        <p:spPr>
          <a:xfrm>
            <a:off x="0" y="326390"/>
            <a:ext cx="456882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218565" eaLnBrk="1" latinLnBrk="0" hangingPunct="1">
              <a:lnSpc>
                <a:spcPts val="3000"/>
              </a:lnSpc>
              <a:defRPr/>
            </a:pPr>
            <a:r>
              <a:rPr lang="zh-CN" altLang="en-US" sz="2800"/>
              <a:t>　</a:t>
            </a:r>
            <a:r>
              <a:rPr lang="en-US" altLang="zh-CN" sz="2800"/>
              <a:t>5.2.1</a:t>
            </a:r>
            <a:r>
              <a:rPr lang="zh-CN" altLang="en-US" sz="2800"/>
              <a:t>　区域生长法实例</a:t>
            </a:r>
            <a:endParaRPr sz="2800">
              <a:sym typeface="+mn-ea"/>
            </a:endParaRPr>
          </a:p>
        </p:txBody>
      </p:sp>
      <p:sp>
        <p:nvSpPr>
          <p:cNvPr id="20" name="矩形 19"/>
          <p:cNvSpPr/>
          <p:nvPr/>
        </p:nvSpPr>
        <p:spPr>
          <a:xfrm>
            <a:off x="6591935" y="1214120"/>
            <a:ext cx="5742305" cy="546163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4"/>
          <p:cNvSpPr>
            <a:spLocks noChangeArrowheads="1"/>
          </p:cNvSpPr>
          <p:nvPr/>
        </p:nvSpPr>
        <p:spPr bwMode="auto">
          <a:xfrm flipH="1">
            <a:off x="6925945" y="3736340"/>
            <a:ext cx="2062480" cy="306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bg1"/>
                </a:solidFill>
                <a:latin typeface="微软雅黑" panose="020B0503020204020204" pitchFamily="34" charset="-122"/>
              </a:rPr>
              <a:t>（</a:t>
            </a:r>
            <a:r>
              <a:rPr lang="en-US" altLang="zh-CN" sz="1400" dirty="0">
                <a:solidFill>
                  <a:schemeClr val="bg1"/>
                </a:solidFill>
                <a:latin typeface="微软雅黑" panose="020B0503020204020204" pitchFamily="34" charset="-122"/>
              </a:rPr>
              <a:t>a</a:t>
            </a:r>
            <a:r>
              <a:rPr lang="zh-CN" altLang="en-US" sz="1400" dirty="0">
                <a:solidFill>
                  <a:schemeClr val="bg1"/>
                </a:solidFill>
                <a:latin typeface="微软雅黑" panose="020B0503020204020204" pitchFamily="34" charset="-122"/>
              </a:rPr>
              <a:t>）原图</a:t>
            </a:r>
          </a:p>
        </p:txBody>
      </p:sp>
      <p:sp>
        <p:nvSpPr>
          <p:cNvPr id="24" name="矩形 14"/>
          <p:cNvSpPr>
            <a:spLocks noChangeArrowheads="1"/>
          </p:cNvSpPr>
          <p:nvPr/>
        </p:nvSpPr>
        <p:spPr bwMode="auto">
          <a:xfrm flipH="1">
            <a:off x="6925945" y="6196330"/>
            <a:ext cx="206248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buClrTx/>
              <a:buSzTx/>
              <a:buFontTx/>
            </a:pPr>
            <a:r>
              <a:rPr lang="zh-CN" altLang="en-US" sz="1400" dirty="0">
                <a:solidFill>
                  <a:schemeClr val="bg1"/>
                </a:solidFill>
                <a:latin typeface="微软雅黑" panose="020B0503020204020204" pitchFamily="34" charset="-122"/>
              </a:rPr>
              <a:t>（ｃ）阈值后</a:t>
            </a:r>
          </a:p>
        </p:txBody>
      </p:sp>
      <p:sp>
        <p:nvSpPr>
          <p:cNvPr id="26" name="矩形 25"/>
          <p:cNvSpPr/>
          <p:nvPr/>
        </p:nvSpPr>
        <p:spPr>
          <a:xfrm>
            <a:off x="6591935" y="1214120"/>
            <a:ext cx="4436110" cy="460375"/>
          </a:xfrm>
          <a:prstGeom prst="rect">
            <a:avLst/>
          </a:prstGeom>
        </p:spPr>
        <p:txBody>
          <a:bodyPr wrap="square">
            <a:spAutoFit/>
            <a:scene3d>
              <a:camera prst="orthographicFront"/>
              <a:lightRig rig="threePt" dir="t"/>
            </a:scene3d>
          </a:bodyPr>
          <a:lstStyle/>
          <a:p>
            <a:pPr algn="l" defTabSz="1218565">
              <a:lnSpc>
                <a:spcPct val="150000"/>
              </a:lnSpc>
              <a:defRPr/>
            </a:pPr>
            <a:r>
              <a:rPr sz="1600" b="1"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16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sp>
        <p:nvSpPr>
          <p:cNvPr id="4" name="矩形 14"/>
          <p:cNvSpPr>
            <a:spLocks noChangeArrowheads="1"/>
          </p:cNvSpPr>
          <p:nvPr/>
        </p:nvSpPr>
        <p:spPr bwMode="auto">
          <a:xfrm flipH="1">
            <a:off x="9763760" y="6196330"/>
            <a:ext cx="2049145"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buClrTx/>
              <a:buSzTx/>
              <a:buFontTx/>
            </a:pPr>
            <a:r>
              <a:rPr lang="zh-CN" altLang="en-US" sz="1400" dirty="0">
                <a:solidFill>
                  <a:schemeClr val="bg1"/>
                </a:solidFill>
                <a:latin typeface="微软雅黑" panose="020B0503020204020204" pitchFamily="34" charset="-122"/>
              </a:rPr>
              <a:t>（ｄ）骨骼化</a:t>
            </a:r>
          </a:p>
        </p:txBody>
      </p:sp>
      <p:sp>
        <p:nvSpPr>
          <p:cNvPr id="5" name="箭头: 五边形 1"/>
          <p:cNvSpPr/>
          <p:nvPr/>
        </p:nvSpPr>
        <p:spPr>
          <a:xfrm>
            <a:off x="0" y="337185"/>
            <a:ext cx="478790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Kirsch边缘提取实例</a:t>
            </a:r>
          </a:p>
        </p:txBody>
      </p:sp>
      <p:pic>
        <p:nvPicPr>
          <p:cNvPr id="6" name="图片 24" descr="1586277730(1)"/>
          <p:cNvPicPr>
            <a:picLocks noChangeAspect="1"/>
          </p:cNvPicPr>
          <p:nvPr/>
        </p:nvPicPr>
        <p:blipFill>
          <a:blip r:embed="rId3"/>
          <a:stretch>
            <a:fillRect/>
          </a:stretch>
        </p:blipFill>
        <p:spPr>
          <a:xfrm>
            <a:off x="6925945" y="1674495"/>
            <a:ext cx="2061845" cy="2061845"/>
          </a:xfrm>
          <a:prstGeom prst="rect">
            <a:avLst/>
          </a:prstGeom>
        </p:spPr>
      </p:pic>
      <p:sp>
        <p:nvSpPr>
          <p:cNvPr id="2" name="矩形 14"/>
          <p:cNvSpPr>
            <a:spLocks noChangeArrowheads="1"/>
          </p:cNvSpPr>
          <p:nvPr/>
        </p:nvSpPr>
        <p:spPr bwMode="auto">
          <a:xfrm flipH="1">
            <a:off x="9647555" y="3720465"/>
            <a:ext cx="239903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buClrTx/>
              <a:buSzTx/>
              <a:buFontTx/>
            </a:pPr>
            <a:r>
              <a:rPr lang="zh-CN" altLang="en-US" sz="1400" dirty="0">
                <a:solidFill>
                  <a:schemeClr val="bg1"/>
                </a:solidFill>
                <a:latin typeface="微软雅黑" panose="020B0503020204020204" pitchFamily="34" charset="-122"/>
              </a:rPr>
              <a:t>（b）</a:t>
            </a:r>
            <a:r>
              <a:rPr lang="zh-CN" altLang="en-US" sz="1400" dirty="0">
                <a:solidFill>
                  <a:schemeClr val="bg1"/>
                </a:solidFill>
                <a:latin typeface="微软雅黑" panose="020B0503020204020204" pitchFamily="34" charset="-122"/>
                <a:sym typeface="+mn-ea"/>
              </a:rPr>
              <a:t>Kirsch</a:t>
            </a:r>
            <a:r>
              <a:rPr lang="zh-CN" altLang="en-US" sz="1400" dirty="0">
                <a:solidFill>
                  <a:schemeClr val="bg1"/>
                </a:solidFill>
                <a:latin typeface="微软雅黑" panose="020B0503020204020204" pitchFamily="34" charset="-122"/>
              </a:rPr>
              <a:t>边缘提取</a:t>
            </a:r>
          </a:p>
        </p:txBody>
      </p:sp>
      <p:pic>
        <p:nvPicPr>
          <p:cNvPr id="3" name="图片 197"/>
          <p:cNvPicPr>
            <a:picLocks noChangeAspect="1"/>
          </p:cNvPicPr>
          <p:nvPr/>
        </p:nvPicPr>
        <p:blipFill>
          <a:blip r:embed="rId4"/>
          <a:stretch>
            <a:fillRect/>
          </a:stretch>
        </p:blipFill>
        <p:spPr>
          <a:xfrm>
            <a:off x="9763760" y="1581150"/>
            <a:ext cx="2155190" cy="2155190"/>
          </a:xfrm>
          <a:prstGeom prst="rect">
            <a:avLst/>
          </a:prstGeom>
          <a:noFill/>
          <a:ln>
            <a:noFill/>
          </a:ln>
        </p:spPr>
      </p:pic>
      <p:pic>
        <p:nvPicPr>
          <p:cNvPr id="30" name="图片 198"/>
          <p:cNvPicPr>
            <a:picLocks noChangeAspect="1"/>
          </p:cNvPicPr>
          <p:nvPr/>
        </p:nvPicPr>
        <p:blipFill>
          <a:blip r:embed="rId5"/>
          <a:stretch>
            <a:fillRect/>
          </a:stretch>
        </p:blipFill>
        <p:spPr>
          <a:xfrm>
            <a:off x="6966585" y="4168775"/>
            <a:ext cx="2027555" cy="2027555"/>
          </a:xfrm>
          <a:prstGeom prst="rect">
            <a:avLst/>
          </a:prstGeom>
          <a:noFill/>
          <a:ln>
            <a:noFill/>
          </a:ln>
        </p:spPr>
      </p:pic>
      <p:pic>
        <p:nvPicPr>
          <p:cNvPr id="31" name="图片 199"/>
          <p:cNvPicPr>
            <a:picLocks noChangeAspect="1"/>
          </p:cNvPicPr>
          <p:nvPr/>
        </p:nvPicPr>
        <p:blipFill>
          <a:blip r:embed="rId6"/>
          <a:stretch>
            <a:fillRect/>
          </a:stretch>
        </p:blipFill>
        <p:spPr>
          <a:xfrm>
            <a:off x="9822815" y="4147185"/>
            <a:ext cx="2049145" cy="20491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Vertic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25095" y="1129665"/>
            <a:ext cx="12608560" cy="573976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r>
              <a:rPr lang="en-US" altLang="zh-CN" sz="2400"/>
              <a:t>                                                                 </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11" name="矩形 10"/>
          <p:cNvSpPr/>
          <p:nvPr/>
        </p:nvSpPr>
        <p:spPr>
          <a:xfrm>
            <a:off x="246380" y="1355090"/>
            <a:ext cx="6938645" cy="5092700"/>
          </a:xfrm>
          <a:prstGeom prst="rect">
            <a:avLst/>
          </a:prstGeom>
          <a:ln w="19050">
            <a:noFill/>
            <a:prstDash val="lgDashDotDot"/>
          </a:ln>
        </p:spPr>
        <p:txBody>
          <a:bodyPr wrap="square">
            <a:spAutoFit/>
          </a:bodyPr>
          <a:lstStyle/>
          <a:p>
            <a:pPr algn="l" defTabSz="1218565">
              <a:lnSpc>
                <a:spcPct val="125000"/>
              </a:lnSpc>
              <a:defRPr/>
            </a:pPr>
            <a:r>
              <a:rPr sz="2000" dirty="0">
                <a:solidFill>
                  <a:schemeClr val="bg1"/>
                </a:solidFill>
                <a:latin typeface="Times New Roman" panose="02020603050405020304" pitchFamily="18" charset="0"/>
                <a:cs typeface="Times New Roman" panose="02020603050405020304" pitchFamily="18" charset="0"/>
              </a:rPr>
              <a:t>程序如下：</a:t>
            </a:r>
          </a:p>
          <a:p>
            <a:pPr algn="l" defTabSz="1218565">
              <a:lnSpc>
                <a:spcPct val="125000"/>
              </a:lnSpc>
              <a:defRPr/>
            </a:pPr>
            <a:r>
              <a:rPr sz="2000" dirty="0">
                <a:solidFill>
                  <a:schemeClr val="bg1"/>
                </a:solidFill>
                <a:latin typeface="Times New Roman" panose="02020603050405020304" pitchFamily="18" charset="0"/>
                <a:cs typeface="Times New Roman" panose="02020603050405020304" pitchFamily="18" charset="0"/>
              </a:rPr>
              <a:t>*关闭窗口</a:t>
            </a:r>
            <a:r>
              <a:rPr lang="zh-CN" sz="2000" dirty="0">
                <a:solidFill>
                  <a:schemeClr val="bg1"/>
                </a:solidFill>
                <a:latin typeface="Times New Roman" panose="02020603050405020304" pitchFamily="18" charset="0"/>
                <a:cs typeface="Times New Roman" panose="02020603050405020304" pitchFamily="18" charset="0"/>
              </a:rPr>
              <a:t>　　　　　　　　　</a:t>
            </a:r>
            <a:r>
              <a:rPr sz="2000" dirty="0">
                <a:solidFill>
                  <a:schemeClr val="bg1"/>
                </a:solidFill>
                <a:latin typeface="Times New Roman" panose="02020603050405020304" pitchFamily="18" charset="0"/>
                <a:cs typeface="Times New Roman" panose="02020603050405020304" pitchFamily="18" charset="0"/>
              </a:rPr>
              <a:t>dev_close_window ()</a:t>
            </a:r>
          </a:p>
          <a:p>
            <a:pPr algn="l" defTabSz="1218565">
              <a:lnSpc>
                <a:spcPct val="125000"/>
              </a:lnSpc>
              <a:defRPr/>
            </a:pPr>
            <a:r>
              <a:rPr sz="2000" dirty="0">
                <a:solidFill>
                  <a:schemeClr val="bg1"/>
                </a:solidFill>
                <a:latin typeface="Times New Roman" panose="02020603050405020304" pitchFamily="18" charset="0"/>
                <a:cs typeface="Times New Roman" panose="02020603050405020304" pitchFamily="18" charset="0"/>
              </a:rPr>
              <a:t>*获取图像</a:t>
            </a:r>
            <a:r>
              <a:rPr lang="zh-CN" sz="2000" dirty="0">
                <a:solidFill>
                  <a:schemeClr val="bg1"/>
                </a:solidFill>
                <a:latin typeface="Times New Roman" panose="02020603050405020304" pitchFamily="18" charset="0"/>
                <a:cs typeface="Times New Roman" panose="02020603050405020304" pitchFamily="18" charset="0"/>
              </a:rPr>
              <a:t>　　　　　　　　　</a:t>
            </a:r>
            <a:r>
              <a:rPr sz="2000" dirty="0">
                <a:solidFill>
                  <a:schemeClr val="bg1"/>
                </a:solidFill>
                <a:latin typeface="Times New Roman" panose="02020603050405020304" pitchFamily="18" charset="0"/>
                <a:cs typeface="Times New Roman" panose="02020603050405020304" pitchFamily="18" charset="0"/>
              </a:rPr>
              <a:t>read_image (Image, 'mreut')</a:t>
            </a:r>
          </a:p>
          <a:p>
            <a:pPr algn="l" defTabSz="1218565">
              <a:lnSpc>
                <a:spcPct val="125000"/>
              </a:lnSpc>
              <a:defRPr/>
            </a:pPr>
            <a:r>
              <a:rPr sz="2000" dirty="0">
                <a:solidFill>
                  <a:schemeClr val="bg1"/>
                </a:solidFill>
                <a:latin typeface="Times New Roman" panose="02020603050405020304" pitchFamily="18" charset="0"/>
                <a:cs typeface="Times New Roman" panose="02020603050405020304" pitchFamily="18" charset="0"/>
              </a:rPr>
              <a:t>*获得图像大小</a:t>
            </a:r>
            <a:r>
              <a:rPr lang="zh-CN" sz="2000" dirty="0">
                <a:solidFill>
                  <a:schemeClr val="bg1"/>
                </a:solidFill>
                <a:latin typeface="Times New Roman" panose="02020603050405020304" pitchFamily="18" charset="0"/>
                <a:cs typeface="Times New Roman" panose="02020603050405020304" pitchFamily="18" charset="0"/>
              </a:rPr>
              <a:t>　　　　　　　</a:t>
            </a:r>
            <a:r>
              <a:rPr sz="2000" dirty="0">
                <a:solidFill>
                  <a:schemeClr val="bg1"/>
                </a:solidFill>
                <a:latin typeface="Times New Roman" panose="02020603050405020304" pitchFamily="18" charset="0"/>
                <a:cs typeface="Times New Roman" panose="02020603050405020304" pitchFamily="18" charset="0"/>
              </a:rPr>
              <a:t>get_image_size (Image, Width, Height)</a:t>
            </a:r>
          </a:p>
          <a:p>
            <a:pPr algn="l" defTabSz="1218565">
              <a:lnSpc>
                <a:spcPct val="125000"/>
              </a:lnSpc>
              <a:defRPr/>
            </a:pPr>
            <a:r>
              <a:rPr sz="2000" dirty="0">
                <a:solidFill>
                  <a:schemeClr val="bg1"/>
                </a:solidFill>
                <a:latin typeface="Times New Roman" panose="02020603050405020304" pitchFamily="18" charset="0"/>
                <a:cs typeface="Times New Roman" panose="02020603050405020304" pitchFamily="18" charset="0"/>
              </a:rPr>
              <a:t>*打开与图像大小相适应的窗口dev_open_window (0, 0, Width, Height, 'black', WindowID)</a:t>
            </a:r>
          </a:p>
          <a:p>
            <a:pPr algn="l" defTabSz="1218565">
              <a:lnSpc>
                <a:spcPct val="125000"/>
              </a:lnSpc>
              <a:defRPr/>
            </a:pPr>
            <a:r>
              <a:rPr sz="2000" dirty="0">
                <a:solidFill>
                  <a:schemeClr val="bg1"/>
                </a:solidFill>
                <a:latin typeface="Times New Roman" panose="02020603050405020304" pitchFamily="18" charset="0"/>
                <a:cs typeface="Times New Roman" panose="02020603050405020304" pitchFamily="18" charset="0"/>
              </a:rPr>
              <a:t>*设置窗口的字体，14号字，Courier New字体，粗体set_display_font (WindowID, 14, 'mono', 'true', 'false')</a:t>
            </a:r>
          </a:p>
          <a:p>
            <a:pPr algn="l" defTabSz="1218565">
              <a:lnSpc>
                <a:spcPct val="125000"/>
              </a:lnSpc>
              <a:defRPr/>
            </a:pPr>
            <a:r>
              <a:rPr sz="2000" dirty="0">
                <a:solidFill>
                  <a:schemeClr val="bg1"/>
                </a:solidFill>
                <a:latin typeface="Times New Roman" panose="02020603050405020304" pitchFamily="18" charset="0"/>
                <a:cs typeface="Times New Roman" panose="02020603050405020304" pitchFamily="18" charset="0"/>
              </a:rPr>
              <a:t>*进行高斯-拉普拉斯变换</a:t>
            </a:r>
          </a:p>
          <a:p>
            <a:pPr algn="l" defTabSz="1218565">
              <a:lnSpc>
                <a:spcPct val="125000"/>
              </a:lnSpc>
              <a:defRPr/>
            </a:pPr>
            <a:r>
              <a:rPr sz="2000" dirty="0">
                <a:solidFill>
                  <a:schemeClr val="bg1"/>
                </a:solidFill>
                <a:latin typeface="Times New Roman" panose="02020603050405020304" pitchFamily="18" charset="0"/>
                <a:cs typeface="Times New Roman" panose="02020603050405020304" pitchFamily="18" charset="0"/>
              </a:rPr>
              <a:t>laplace_of_gauss (Image, ImageLaplace, 5)</a:t>
            </a:r>
          </a:p>
          <a:p>
            <a:pPr algn="l" defTabSz="1218565">
              <a:lnSpc>
                <a:spcPct val="125000"/>
              </a:lnSpc>
              <a:defRPr/>
            </a:pPr>
            <a:r>
              <a:rPr sz="2000" dirty="0">
                <a:solidFill>
                  <a:schemeClr val="bg1"/>
                </a:solidFill>
                <a:latin typeface="Times New Roman" panose="02020603050405020304" pitchFamily="18" charset="0"/>
                <a:cs typeface="Times New Roman" panose="02020603050405020304" pitchFamily="18" charset="0"/>
              </a:rPr>
              <a:t>*通过提取高斯-拉普拉斯图像上的零交叉点进行边缘检测</a:t>
            </a:r>
          </a:p>
          <a:p>
            <a:pPr algn="l" defTabSz="1218565">
              <a:lnSpc>
                <a:spcPct val="125000"/>
              </a:lnSpc>
              <a:defRPr/>
            </a:pPr>
            <a:r>
              <a:rPr sz="2000" dirty="0">
                <a:solidFill>
                  <a:schemeClr val="bg1"/>
                </a:solidFill>
                <a:latin typeface="Times New Roman" panose="02020603050405020304" pitchFamily="18" charset="0"/>
                <a:cs typeface="Times New Roman" panose="02020603050405020304" pitchFamily="18" charset="0"/>
              </a:rPr>
              <a:t>zero_crossing (ImageLaplace, RegionCrossing2)</a:t>
            </a:r>
          </a:p>
        </p:txBody>
      </p:sp>
      <p:sp>
        <p:nvSpPr>
          <p:cNvPr id="3" name="矩形 2"/>
          <p:cNvSpPr/>
          <p:nvPr/>
        </p:nvSpPr>
        <p:spPr>
          <a:xfrm>
            <a:off x="7462520" y="1248410"/>
            <a:ext cx="4179570" cy="460375"/>
          </a:xfrm>
          <a:prstGeom prst="rect">
            <a:avLst/>
          </a:prstGeom>
        </p:spPr>
        <p:txBody>
          <a:bodyPr wrap="square">
            <a:spAutoFit/>
          </a:bodyPr>
          <a:lstStyle/>
          <a:p>
            <a:pPr algn="l" defTabSz="1218565">
              <a:lnSpc>
                <a:spcPct val="150000"/>
              </a:lnSpc>
              <a:defRPr/>
            </a:pPr>
            <a:r>
              <a:rPr sz="1600" b="1"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1600" b="1" dirty="0">
              <a:ln w="12700" cmpd="sng">
                <a:solidFill>
                  <a:schemeClr val="accent4"/>
                </a:solidFill>
                <a:prstDash val="solid"/>
              </a:ln>
              <a:solidFill>
                <a:schemeClr val="bg1"/>
              </a:solidFill>
              <a:effectLst/>
              <a:latin typeface="Times New Roman" panose="02020603050405020304" pitchFamily="18" charset="0"/>
              <a:cs typeface="Times New Roman" panose="02020603050405020304" pitchFamily="18" charset="0"/>
              <a:sym typeface="+mn-ea"/>
            </a:endParaRPr>
          </a:p>
        </p:txBody>
      </p:sp>
      <p:sp>
        <p:nvSpPr>
          <p:cNvPr id="6" name="矩形 5"/>
          <p:cNvSpPr/>
          <p:nvPr/>
        </p:nvSpPr>
        <p:spPr>
          <a:xfrm>
            <a:off x="7462520" y="1248410"/>
            <a:ext cx="5011420" cy="5525770"/>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4"/>
          <p:cNvSpPr>
            <a:spLocks noChangeArrowheads="1"/>
          </p:cNvSpPr>
          <p:nvPr/>
        </p:nvSpPr>
        <p:spPr bwMode="auto">
          <a:xfrm flipH="1">
            <a:off x="11022330" y="2831465"/>
            <a:ext cx="138303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600" b="1" dirty="0">
                <a:solidFill>
                  <a:schemeClr val="bg1"/>
                </a:solidFill>
                <a:latin typeface="微软雅黑" panose="020B0503020204020204" pitchFamily="34" charset="-122"/>
              </a:rPr>
              <a:t>（</a:t>
            </a:r>
            <a:r>
              <a:rPr lang="en-US" altLang="zh-CN" sz="1600" b="1" dirty="0">
                <a:solidFill>
                  <a:schemeClr val="bg1"/>
                </a:solidFill>
                <a:latin typeface="微软雅黑" panose="020B0503020204020204" pitchFamily="34" charset="-122"/>
              </a:rPr>
              <a:t>a</a:t>
            </a:r>
            <a:r>
              <a:rPr lang="zh-CN" altLang="en-US" sz="1600" b="1" dirty="0">
                <a:solidFill>
                  <a:schemeClr val="bg1"/>
                </a:solidFill>
                <a:latin typeface="微软雅黑" panose="020B0503020204020204" pitchFamily="34" charset="-122"/>
              </a:rPr>
              <a:t>）原图  </a:t>
            </a:r>
          </a:p>
        </p:txBody>
      </p:sp>
      <p:sp>
        <p:nvSpPr>
          <p:cNvPr id="2" name="矩形 14"/>
          <p:cNvSpPr>
            <a:spLocks noChangeArrowheads="1"/>
          </p:cNvSpPr>
          <p:nvPr/>
        </p:nvSpPr>
        <p:spPr bwMode="auto">
          <a:xfrm flipH="1">
            <a:off x="7684770" y="6101715"/>
            <a:ext cx="2108200" cy="583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600" b="1" dirty="0">
                <a:solidFill>
                  <a:schemeClr val="bg1"/>
                </a:solidFill>
                <a:latin typeface="微软雅黑" panose="020B0503020204020204" pitchFamily="34" charset="-122"/>
              </a:rPr>
              <a:t>（</a:t>
            </a:r>
            <a:r>
              <a:rPr lang="en-US" altLang="zh-CN" sz="1600" b="1" dirty="0">
                <a:solidFill>
                  <a:schemeClr val="bg1"/>
                </a:solidFill>
                <a:latin typeface="微软雅黑" panose="020B0503020204020204" pitchFamily="34" charset="-122"/>
              </a:rPr>
              <a:t>b</a:t>
            </a:r>
            <a:r>
              <a:rPr lang="zh-CN" altLang="en-US" sz="1600" b="1" dirty="0">
                <a:solidFill>
                  <a:schemeClr val="bg1"/>
                </a:solidFill>
                <a:latin typeface="微软雅黑" panose="020B0503020204020204" pitchFamily="34" charset="-122"/>
              </a:rPr>
              <a:t>）高斯-拉普拉斯边缘提取图 </a:t>
            </a:r>
          </a:p>
        </p:txBody>
      </p:sp>
      <p:sp>
        <p:nvSpPr>
          <p:cNvPr id="4" name="箭头: 五边形 1"/>
          <p:cNvSpPr/>
          <p:nvPr/>
        </p:nvSpPr>
        <p:spPr>
          <a:xfrm>
            <a:off x="0" y="337185"/>
            <a:ext cx="559054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高斯-拉普拉斯边缘提取实例</a:t>
            </a:r>
          </a:p>
        </p:txBody>
      </p:sp>
      <p:pic>
        <p:nvPicPr>
          <p:cNvPr id="32" name="图片 200"/>
          <p:cNvPicPr>
            <a:picLocks noChangeAspect="1"/>
          </p:cNvPicPr>
          <p:nvPr/>
        </p:nvPicPr>
        <p:blipFill>
          <a:blip r:embed="rId3"/>
          <a:stretch>
            <a:fillRect/>
          </a:stretch>
        </p:blipFill>
        <p:spPr>
          <a:xfrm>
            <a:off x="8914765" y="1708785"/>
            <a:ext cx="2107565" cy="2107565"/>
          </a:xfrm>
          <a:prstGeom prst="rect">
            <a:avLst/>
          </a:prstGeom>
          <a:noFill/>
          <a:ln>
            <a:noFill/>
          </a:ln>
        </p:spPr>
      </p:pic>
      <p:pic>
        <p:nvPicPr>
          <p:cNvPr id="33" name="图片 201"/>
          <p:cNvPicPr>
            <a:picLocks noChangeAspect="1"/>
          </p:cNvPicPr>
          <p:nvPr/>
        </p:nvPicPr>
        <p:blipFill>
          <a:blip r:embed="rId4"/>
          <a:stretch>
            <a:fillRect/>
          </a:stretch>
        </p:blipFill>
        <p:spPr>
          <a:xfrm>
            <a:off x="7684770" y="3994150"/>
            <a:ext cx="2107565" cy="2107565"/>
          </a:xfrm>
          <a:prstGeom prst="rect">
            <a:avLst/>
          </a:prstGeom>
          <a:noFill/>
          <a:ln>
            <a:noFill/>
          </a:ln>
        </p:spPr>
      </p:pic>
      <p:pic>
        <p:nvPicPr>
          <p:cNvPr id="43" name="图片 202"/>
          <p:cNvPicPr>
            <a:picLocks noChangeAspect="1"/>
          </p:cNvPicPr>
          <p:nvPr/>
        </p:nvPicPr>
        <p:blipFill>
          <a:blip r:embed="rId5"/>
          <a:stretch>
            <a:fillRect/>
          </a:stretch>
        </p:blipFill>
        <p:spPr>
          <a:xfrm>
            <a:off x="9942195" y="3994150"/>
            <a:ext cx="2107565" cy="2107565"/>
          </a:xfrm>
          <a:prstGeom prst="rect">
            <a:avLst/>
          </a:prstGeom>
          <a:noFill/>
          <a:ln>
            <a:noFill/>
          </a:ln>
        </p:spPr>
      </p:pic>
      <p:sp>
        <p:nvSpPr>
          <p:cNvPr id="7" name="矩形 14"/>
          <p:cNvSpPr>
            <a:spLocks noChangeArrowheads="1"/>
          </p:cNvSpPr>
          <p:nvPr/>
        </p:nvSpPr>
        <p:spPr bwMode="auto">
          <a:xfrm flipH="1">
            <a:off x="9941560" y="6101715"/>
            <a:ext cx="2108200" cy="583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600" b="1" dirty="0">
                <a:solidFill>
                  <a:schemeClr val="bg1"/>
                </a:solidFill>
                <a:latin typeface="微软雅黑" panose="020B0503020204020204" pitchFamily="34" charset="-122"/>
              </a:rPr>
              <a:t>（ｃ）零交叉点边缘检测效果图</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3725" y="1713865"/>
            <a:ext cx="11653520" cy="4471035"/>
          </a:xfrm>
          <a:prstGeom prst="rect">
            <a:avLst/>
          </a:prstGeom>
          <a:solidFill>
            <a:schemeClr val="bg1">
              <a:lumMod val="95000"/>
            </a:schemeClr>
          </a:solidFill>
          <a:ln>
            <a:noFill/>
          </a:ln>
          <a:effectLst>
            <a:outerShdw blurRad="762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517015" y="1983105"/>
            <a:ext cx="10147300" cy="3784600"/>
          </a:xfrm>
          <a:prstGeom prst="rect">
            <a:avLst/>
          </a:prstGeom>
        </p:spPr>
        <p:txBody>
          <a:bodyPr wrap="square">
            <a:spAutoFit/>
          </a:bodyPr>
          <a:lstStyle/>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Canny边缘检测算子是一种具有较好边缘检测性能的算子，利用高斯函数的一阶微分性质，把边缘检测问题转换为检测准则函数极大值的问题.能在噪声抑制和边缘检测之间取得较好的折中。</a:t>
            </a: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一般来说，图像边缘检测必须能有效地抑制噪声，且有较高的信噪比，这样检测的边缘质量也越高。</a:t>
            </a: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Canny边缘检测就是极小化由图像信噪比和边缘定位精度乘积组成的函数表达式，得到最优逼近算子。</a:t>
            </a: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与Marr的LOG边缘检测类似，Canny也属于先平滑后求导的方法。</a:t>
            </a:r>
          </a:p>
        </p:txBody>
      </p:sp>
      <p:grpSp>
        <p:nvGrpSpPr>
          <p:cNvPr id="26" name="组合 25"/>
          <p:cNvGrpSpPr/>
          <p:nvPr/>
        </p:nvGrpSpPr>
        <p:grpSpPr>
          <a:xfrm>
            <a:off x="12334031" y="-183501"/>
            <a:ext cx="660785" cy="1134091"/>
            <a:chOff x="12262780" y="-243178"/>
            <a:chExt cx="732036" cy="1256377"/>
          </a:xfrm>
        </p:grpSpPr>
        <p:sp>
          <p:nvSpPr>
            <p:cNvPr id="33" name="椭圆 32"/>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箭头: 五边形 1"/>
          <p:cNvSpPr/>
          <p:nvPr/>
        </p:nvSpPr>
        <p:spPr>
          <a:xfrm>
            <a:off x="0" y="337185"/>
            <a:ext cx="391160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图像增强的点运算</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47" presetClass="entr" presetSubtype="0" fill="hold" grpId="0" nodeType="afterEffect">
                                  <p:stCondLst>
                                    <p:cond delay="0"/>
                                  </p:stCondLst>
                                  <p:iterate type="wd">
                                    <p:tmPct val="10000"/>
                                  </p:iterate>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anim calcmode="lin" valueType="num">
                                      <p:cBhvr>
                                        <p:cTn id="16" dur="500" fill="hold"/>
                                        <p:tgtEl>
                                          <p:spTgt spid="21"/>
                                        </p:tgtEl>
                                        <p:attrNameLst>
                                          <p:attrName>ppt_x</p:attrName>
                                        </p:attrNameLst>
                                      </p:cBhvr>
                                      <p:tavLst>
                                        <p:tav tm="0">
                                          <p:val>
                                            <p:strVal val="#ppt_x"/>
                                          </p:val>
                                        </p:tav>
                                        <p:tav tm="100000">
                                          <p:val>
                                            <p:strVal val="#ppt_x"/>
                                          </p:val>
                                        </p:tav>
                                      </p:tavLst>
                                    </p:anim>
                                    <p:anim calcmode="lin" valueType="num">
                                      <p:cBhvr>
                                        <p:cTn id="17"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6560" y="1131570"/>
            <a:ext cx="12033250" cy="5662295"/>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518795" y="1224280"/>
            <a:ext cx="5538470" cy="5507990"/>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程序如下：</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*获取图像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read_image (Image, 'fabrik')</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*使用canny算法进行边缘提取edges_image (Image, ImaAmp, ImaDir, 'lanser2', 0.5, 'nms', 12, 22)</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*阈值分割</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threshold (ImaAmp, Edges, 1, 255)</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*骨骼化skeleton (Edges, Skeleton)</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*将骨骼化的区域转化为XLD</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gen_contours_skeleton_xld (Skeleton, Contours, 1, 'filter')</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*显示图像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dev_display (Image)</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*设置6种输出颜色</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dev_set_colored (6)</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*显示XLD</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dev_display (Contours)</a:t>
            </a:r>
          </a:p>
        </p:txBody>
      </p:sp>
      <p:sp>
        <p:nvSpPr>
          <p:cNvPr id="7" name="箭头: 五边形 1"/>
          <p:cNvSpPr/>
          <p:nvPr/>
        </p:nvSpPr>
        <p:spPr>
          <a:xfrm>
            <a:off x="0" y="326390"/>
            <a:ext cx="472884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218565" eaLnBrk="1" latinLnBrk="0" hangingPunct="1">
              <a:lnSpc>
                <a:spcPts val="3000"/>
              </a:lnSpc>
              <a:defRPr/>
            </a:pPr>
            <a:r>
              <a:rPr lang="zh-CN" altLang="en-US" sz="2800"/>
              <a:t>　</a:t>
            </a:r>
            <a:r>
              <a:rPr lang="en-US" altLang="zh-CN" sz="2800"/>
              <a:t>5.2.1</a:t>
            </a:r>
            <a:r>
              <a:rPr lang="zh-CN" altLang="en-US" sz="2800"/>
              <a:t>　区域生长法实例</a:t>
            </a:r>
            <a:endParaRPr sz="2800">
              <a:sym typeface="+mn-ea"/>
            </a:endParaRPr>
          </a:p>
        </p:txBody>
      </p:sp>
      <p:sp>
        <p:nvSpPr>
          <p:cNvPr id="20" name="矩形 19"/>
          <p:cNvSpPr/>
          <p:nvPr/>
        </p:nvSpPr>
        <p:spPr>
          <a:xfrm>
            <a:off x="6591935" y="1214120"/>
            <a:ext cx="5742305" cy="546163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4"/>
          <p:cNvSpPr>
            <a:spLocks noChangeArrowheads="1"/>
          </p:cNvSpPr>
          <p:nvPr/>
        </p:nvSpPr>
        <p:spPr bwMode="auto">
          <a:xfrm flipH="1">
            <a:off x="6925945" y="3736340"/>
            <a:ext cx="2062480" cy="306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bg1"/>
                </a:solidFill>
                <a:latin typeface="微软雅黑" panose="020B0503020204020204" pitchFamily="34" charset="-122"/>
              </a:rPr>
              <a:t>（</a:t>
            </a:r>
            <a:r>
              <a:rPr lang="en-US" altLang="zh-CN" sz="1400" dirty="0">
                <a:solidFill>
                  <a:schemeClr val="bg1"/>
                </a:solidFill>
                <a:latin typeface="微软雅黑" panose="020B0503020204020204" pitchFamily="34" charset="-122"/>
              </a:rPr>
              <a:t>a</a:t>
            </a:r>
            <a:r>
              <a:rPr lang="zh-CN" altLang="en-US" sz="1400" dirty="0">
                <a:solidFill>
                  <a:schemeClr val="bg1"/>
                </a:solidFill>
                <a:latin typeface="微软雅黑" panose="020B0503020204020204" pitchFamily="34" charset="-122"/>
              </a:rPr>
              <a:t>）原图</a:t>
            </a:r>
          </a:p>
        </p:txBody>
      </p:sp>
      <p:sp>
        <p:nvSpPr>
          <p:cNvPr id="24" name="矩形 14"/>
          <p:cNvSpPr>
            <a:spLocks noChangeArrowheads="1"/>
          </p:cNvSpPr>
          <p:nvPr/>
        </p:nvSpPr>
        <p:spPr bwMode="auto">
          <a:xfrm flipH="1">
            <a:off x="6925945" y="6196330"/>
            <a:ext cx="206248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buClrTx/>
              <a:buSzTx/>
              <a:buFontTx/>
            </a:pPr>
            <a:r>
              <a:rPr lang="zh-CN" altLang="en-US" sz="1400" dirty="0">
                <a:solidFill>
                  <a:schemeClr val="bg1"/>
                </a:solidFill>
                <a:latin typeface="微软雅黑" panose="020B0503020204020204" pitchFamily="34" charset="-122"/>
              </a:rPr>
              <a:t>（ｃ）</a:t>
            </a:r>
            <a:r>
              <a:rPr lang="zh-CN" altLang="en-US" sz="1400" dirty="0">
                <a:solidFill>
                  <a:schemeClr val="bg1"/>
                </a:solidFill>
                <a:latin typeface="微软雅黑" panose="020B0503020204020204" pitchFamily="34" charset="-122"/>
                <a:sym typeface="+mn-ea"/>
              </a:rPr>
              <a:t>骨骼化</a:t>
            </a:r>
            <a:endParaRPr lang="zh-CN" altLang="en-US" sz="1400" dirty="0">
              <a:solidFill>
                <a:schemeClr val="bg1"/>
              </a:solidFill>
              <a:latin typeface="微软雅黑" panose="020B0503020204020204" pitchFamily="34" charset="-122"/>
            </a:endParaRPr>
          </a:p>
        </p:txBody>
      </p:sp>
      <p:sp>
        <p:nvSpPr>
          <p:cNvPr id="26" name="矩形 25"/>
          <p:cNvSpPr/>
          <p:nvPr/>
        </p:nvSpPr>
        <p:spPr>
          <a:xfrm>
            <a:off x="6591935" y="1214120"/>
            <a:ext cx="4436110" cy="506730"/>
          </a:xfrm>
          <a:prstGeom prst="rect">
            <a:avLst/>
          </a:prstGeom>
        </p:spPr>
        <p:txBody>
          <a:bodyPr wrap="square">
            <a:spAutoFit/>
            <a:scene3d>
              <a:camera prst="orthographicFront"/>
              <a:lightRig rig="threePt" dir="t"/>
            </a:scene3d>
          </a:bodyPr>
          <a:lstStyle/>
          <a:p>
            <a:pPr algn="l" defTabSz="1218565">
              <a:lnSpc>
                <a:spcPct val="150000"/>
              </a:lnSpc>
              <a:defRPr/>
            </a:pPr>
            <a:r>
              <a:rPr sz="1800" b="1"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18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sp>
        <p:nvSpPr>
          <p:cNvPr id="4" name="矩形 14"/>
          <p:cNvSpPr>
            <a:spLocks noChangeArrowheads="1"/>
          </p:cNvSpPr>
          <p:nvPr/>
        </p:nvSpPr>
        <p:spPr bwMode="auto">
          <a:xfrm flipH="1">
            <a:off x="9763760" y="6196330"/>
            <a:ext cx="2049145"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buClrTx/>
              <a:buSzTx/>
              <a:buFontTx/>
            </a:pPr>
            <a:r>
              <a:rPr lang="zh-CN" altLang="en-US" sz="1400" dirty="0">
                <a:solidFill>
                  <a:schemeClr val="bg1"/>
                </a:solidFill>
                <a:latin typeface="微软雅黑" panose="020B0503020204020204" pitchFamily="34" charset="-122"/>
              </a:rPr>
              <a:t>（ｄ）边缘轮廓显示</a:t>
            </a:r>
          </a:p>
        </p:txBody>
      </p:sp>
      <p:sp>
        <p:nvSpPr>
          <p:cNvPr id="5" name="箭头: 五边形 1"/>
          <p:cNvSpPr/>
          <p:nvPr/>
        </p:nvSpPr>
        <p:spPr>
          <a:xfrm>
            <a:off x="0" y="337185"/>
            <a:ext cx="436054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Canny边缘提取分割实例</a:t>
            </a:r>
          </a:p>
        </p:txBody>
      </p:sp>
      <p:pic>
        <p:nvPicPr>
          <p:cNvPr id="6" name="图片 24" descr="1586277730(1)"/>
          <p:cNvPicPr>
            <a:picLocks noChangeAspect="1"/>
          </p:cNvPicPr>
          <p:nvPr/>
        </p:nvPicPr>
        <p:blipFill>
          <a:blip r:embed="rId3"/>
          <a:stretch>
            <a:fillRect/>
          </a:stretch>
        </p:blipFill>
        <p:spPr>
          <a:xfrm>
            <a:off x="6925945" y="1674495"/>
            <a:ext cx="2061845" cy="2061845"/>
          </a:xfrm>
          <a:prstGeom prst="rect">
            <a:avLst/>
          </a:prstGeom>
        </p:spPr>
      </p:pic>
      <p:sp>
        <p:nvSpPr>
          <p:cNvPr id="2" name="矩形 14"/>
          <p:cNvSpPr>
            <a:spLocks noChangeArrowheads="1"/>
          </p:cNvSpPr>
          <p:nvPr/>
        </p:nvSpPr>
        <p:spPr bwMode="auto">
          <a:xfrm flipH="1">
            <a:off x="9647555" y="3720465"/>
            <a:ext cx="239903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buClrTx/>
              <a:buSzTx/>
              <a:buFontTx/>
            </a:pPr>
            <a:r>
              <a:rPr lang="zh-CN" altLang="en-US" sz="1400" dirty="0">
                <a:solidFill>
                  <a:schemeClr val="bg1"/>
                </a:solidFill>
                <a:latin typeface="微软雅黑" panose="020B0503020204020204" pitchFamily="34" charset="-122"/>
              </a:rPr>
              <a:t>（b）Canny边缘提取 </a:t>
            </a:r>
          </a:p>
        </p:txBody>
      </p:sp>
      <p:pic>
        <p:nvPicPr>
          <p:cNvPr id="45" name="图片 204"/>
          <p:cNvPicPr>
            <a:picLocks noChangeAspect="1"/>
          </p:cNvPicPr>
          <p:nvPr/>
        </p:nvPicPr>
        <p:blipFill>
          <a:blip r:embed="rId4"/>
          <a:stretch>
            <a:fillRect/>
          </a:stretch>
        </p:blipFill>
        <p:spPr>
          <a:xfrm>
            <a:off x="9763760" y="1683385"/>
            <a:ext cx="2052955" cy="2052955"/>
          </a:xfrm>
          <a:prstGeom prst="rect">
            <a:avLst/>
          </a:prstGeom>
          <a:noFill/>
          <a:ln>
            <a:noFill/>
          </a:ln>
        </p:spPr>
      </p:pic>
      <p:pic>
        <p:nvPicPr>
          <p:cNvPr id="46" name="图片 205"/>
          <p:cNvPicPr>
            <a:picLocks noChangeAspect="1"/>
          </p:cNvPicPr>
          <p:nvPr/>
        </p:nvPicPr>
        <p:blipFill>
          <a:blip r:embed="rId5"/>
          <a:stretch>
            <a:fillRect/>
          </a:stretch>
        </p:blipFill>
        <p:spPr>
          <a:xfrm>
            <a:off x="6925945" y="4147185"/>
            <a:ext cx="2049145" cy="2049145"/>
          </a:xfrm>
          <a:prstGeom prst="rect">
            <a:avLst/>
          </a:prstGeom>
          <a:noFill/>
          <a:ln>
            <a:noFill/>
          </a:ln>
        </p:spPr>
      </p:pic>
      <p:pic>
        <p:nvPicPr>
          <p:cNvPr id="50" name="图片 206"/>
          <p:cNvPicPr>
            <a:picLocks noChangeAspect="1"/>
          </p:cNvPicPr>
          <p:nvPr/>
        </p:nvPicPr>
        <p:blipFill>
          <a:blip r:embed="rId6"/>
          <a:stretch>
            <a:fillRect/>
          </a:stretch>
        </p:blipFill>
        <p:spPr>
          <a:xfrm>
            <a:off x="9763760" y="4147185"/>
            <a:ext cx="2049145" cy="20491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3725" y="1278890"/>
            <a:ext cx="11653520" cy="5514975"/>
          </a:xfrm>
          <a:prstGeom prst="rect">
            <a:avLst/>
          </a:prstGeom>
          <a:solidFill>
            <a:schemeClr val="bg1">
              <a:lumMod val="95000"/>
            </a:schemeClr>
          </a:solidFill>
          <a:ln>
            <a:noFill/>
          </a:ln>
          <a:effectLst>
            <a:outerShdw blurRad="762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537970" y="1162685"/>
            <a:ext cx="10147300" cy="5631180"/>
          </a:xfrm>
          <a:prstGeom prst="rect">
            <a:avLst/>
          </a:prstGeom>
        </p:spPr>
        <p:txBody>
          <a:bodyPr wrap="square">
            <a:spAutoFit/>
          </a:bodyPr>
          <a:lstStyle/>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一般描述图像的最基本的单位是像素，相机的分辨率也是以像素数量来计算的，像素越高，分辨率越大，图像越清晰。点与点之间的最小距离就是一个像素的宽度，但实际工程中可能会需要比一个像素宽度更小的精度，因此就有了亚像素级精度的概念，用于提高分辨率。</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Halcon 中用 XLD(eXtended Line Descriptions)表示亚像素的轮廓和多边形。提取亚像素边缘常用的算子如下所示：</a:t>
            </a:r>
          </a:p>
          <a:p>
            <a:pPr indent="457200" algn="ctr" defTabSz="1218565" eaLnBrk="1" latinLnBrk="0" hangingPunct="1">
              <a:lnSpc>
                <a:spcPct val="20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edges_sub_pix(Image:Edges:Filter, Alpha, Low, High:)</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关于边缘提取还要注意一点，当振幅大于低阈值、又小于高阈值的时候，判断此边缘点是否与已知边缘点相连，相连则认为该点是边缘点，否则不是边缘点。</a:t>
            </a:r>
          </a:p>
        </p:txBody>
      </p:sp>
      <p:grpSp>
        <p:nvGrpSpPr>
          <p:cNvPr id="26" name="组合 25"/>
          <p:cNvGrpSpPr/>
          <p:nvPr/>
        </p:nvGrpSpPr>
        <p:grpSpPr>
          <a:xfrm>
            <a:off x="12334031" y="-183501"/>
            <a:ext cx="660785" cy="1134091"/>
            <a:chOff x="12262780" y="-243178"/>
            <a:chExt cx="732036" cy="1256377"/>
          </a:xfrm>
        </p:grpSpPr>
        <p:sp>
          <p:nvSpPr>
            <p:cNvPr id="33" name="椭圆 32"/>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箭头: 五边形 1"/>
          <p:cNvSpPr/>
          <p:nvPr/>
        </p:nvSpPr>
        <p:spPr>
          <a:xfrm>
            <a:off x="0" y="337185"/>
            <a:ext cx="502412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亚像素级别的边缘提取</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47" presetClass="entr" presetSubtype="0" fill="hold" grpId="0" nodeType="afterEffect">
                                  <p:stCondLst>
                                    <p:cond delay="0"/>
                                  </p:stCondLst>
                                  <p:iterate type="wd">
                                    <p:tmPct val="10000"/>
                                  </p:iterate>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anim calcmode="lin" valueType="num">
                                      <p:cBhvr>
                                        <p:cTn id="16" dur="500" fill="hold"/>
                                        <p:tgtEl>
                                          <p:spTgt spid="21"/>
                                        </p:tgtEl>
                                        <p:attrNameLst>
                                          <p:attrName>ppt_x</p:attrName>
                                        </p:attrNameLst>
                                      </p:cBhvr>
                                      <p:tavLst>
                                        <p:tav tm="0">
                                          <p:val>
                                            <p:strVal val="#ppt_x"/>
                                          </p:val>
                                        </p:tav>
                                        <p:tav tm="100000">
                                          <p:val>
                                            <p:strVal val="#ppt_x"/>
                                          </p:val>
                                        </p:tav>
                                      </p:tavLst>
                                    </p:anim>
                                    <p:anim calcmode="lin" valueType="num">
                                      <p:cBhvr>
                                        <p:cTn id="17"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957489" y="2116999"/>
            <a:ext cx="10943771" cy="4601757"/>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07932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rPr>
              <a:t>阈值分割</a:t>
            </a:r>
          </a:p>
        </p:txBody>
      </p:sp>
      <p:sp>
        <p:nvSpPr>
          <p:cNvPr id="13" name="矩形 12"/>
          <p:cNvSpPr/>
          <p:nvPr>
            <p:custDataLst>
              <p:tags r:id="rId5"/>
            </p:custDataLst>
          </p:nvPr>
        </p:nvSpPr>
        <p:spPr>
          <a:xfrm>
            <a:off x="1373412" y="2560330"/>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rPr>
              <a:t>阈值分割法是一种基于区域的图像分割技术，它不仅可以极大的压缩数据量，而且也大大简化了分析和处理步骤。阈值分割法是一种传统的最常用的图像分割方法，特别适用于目标和背景占据不同灰度级范围的图像。</a:t>
            </a: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25095" y="1129665"/>
            <a:ext cx="12608560" cy="573976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endParaRPr lang="en-US" altLang="zh-CN" sz="2400">
              <a:latin typeface="华文楷体" panose="02010600040101010101" charset="-122"/>
              <a:ea typeface="华文楷体" panose="02010600040101010101" charset="-122"/>
              <a:cs typeface="华文楷体" panose="02010600040101010101" charset="-122"/>
            </a:endParaRPr>
          </a:p>
          <a:p>
            <a:pPr algn="ctr"/>
            <a:r>
              <a:rPr lang="en-US" altLang="zh-CN" sz="2400"/>
              <a:t>                                                                 </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11" name="矩形 10"/>
          <p:cNvSpPr/>
          <p:nvPr/>
        </p:nvSpPr>
        <p:spPr>
          <a:xfrm>
            <a:off x="1069975" y="1440180"/>
            <a:ext cx="5912485" cy="4892675"/>
          </a:xfrm>
          <a:prstGeom prst="rect">
            <a:avLst/>
          </a:prstGeom>
          <a:ln w="19050">
            <a:noFill/>
            <a:prstDash val="lgDashDotDot"/>
          </a:ln>
        </p:spPr>
        <p:txBody>
          <a:bodyPr wrap="square">
            <a:spAutoFit/>
          </a:bodyPr>
          <a:lstStyle/>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程序如下：</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*关闭窗口</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dev_close_window ()</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*读取图像</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read_image (Image, 'fabrik')</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*打开适应图像大小的窗口</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dev_open_window_fit_image (Image, 0, 0, -1, -1, WindowHandle)</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对图像进行亚像素区域提取</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edges_sub_pix (Image, Edges, 'canny', 2, 12, 22)</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 放大图像用于详细的边缘检查</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dev_set_part（160，250，210，300） </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(Image)</a:t>
            </a:r>
          </a:p>
          <a:p>
            <a:pPr algn="l" defTabSz="1218565">
              <a:lnSpc>
                <a:spcPct val="150000"/>
              </a:lnSpc>
              <a:defRPr/>
            </a:pPr>
            <a:r>
              <a:rPr sz="1600" dirty="0">
                <a:solidFill>
                  <a:schemeClr val="bg1"/>
                </a:solidFill>
                <a:latin typeface="Times New Roman" panose="02020603050405020304" pitchFamily="18" charset="0"/>
                <a:cs typeface="Times New Roman" panose="02020603050405020304" pitchFamily="18" charset="0"/>
              </a:rPr>
              <a:t>dev_display (Edges)</a:t>
            </a:r>
          </a:p>
        </p:txBody>
      </p:sp>
      <p:sp>
        <p:nvSpPr>
          <p:cNvPr id="3" name="矩形 2"/>
          <p:cNvSpPr/>
          <p:nvPr/>
        </p:nvSpPr>
        <p:spPr>
          <a:xfrm>
            <a:off x="7462520" y="1248410"/>
            <a:ext cx="4179570" cy="460375"/>
          </a:xfrm>
          <a:prstGeom prst="rect">
            <a:avLst/>
          </a:prstGeom>
        </p:spPr>
        <p:txBody>
          <a:bodyPr wrap="square">
            <a:spAutoFit/>
          </a:bodyPr>
          <a:lstStyle/>
          <a:p>
            <a:pPr algn="l" defTabSz="1218565">
              <a:lnSpc>
                <a:spcPct val="150000"/>
              </a:lnSpc>
              <a:defRPr/>
            </a:pPr>
            <a:r>
              <a:rPr sz="1600" b="1"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1600" b="1" dirty="0">
              <a:ln w="12700" cmpd="sng">
                <a:solidFill>
                  <a:schemeClr val="accent4"/>
                </a:solidFill>
                <a:prstDash val="solid"/>
              </a:ln>
              <a:solidFill>
                <a:schemeClr val="bg1"/>
              </a:solidFill>
              <a:effectLst/>
              <a:latin typeface="Times New Roman" panose="02020603050405020304" pitchFamily="18" charset="0"/>
              <a:cs typeface="Times New Roman" panose="02020603050405020304" pitchFamily="18" charset="0"/>
              <a:sym typeface="+mn-ea"/>
            </a:endParaRPr>
          </a:p>
        </p:txBody>
      </p:sp>
      <p:sp>
        <p:nvSpPr>
          <p:cNvPr id="6" name="矩形 5"/>
          <p:cNvSpPr/>
          <p:nvPr/>
        </p:nvSpPr>
        <p:spPr>
          <a:xfrm>
            <a:off x="7462520" y="1248410"/>
            <a:ext cx="5011420" cy="5525770"/>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4"/>
          <p:cNvSpPr>
            <a:spLocks noChangeArrowheads="1"/>
          </p:cNvSpPr>
          <p:nvPr/>
        </p:nvSpPr>
        <p:spPr bwMode="auto">
          <a:xfrm flipH="1">
            <a:off x="8911590" y="3843020"/>
            <a:ext cx="2112645"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bg1"/>
                </a:solidFill>
                <a:latin typeface="微软雅黑" panose="020B0503020204020204" pitchFamily="34" charset="-122"/>
              </a:rPr>
              <a:t>（</a:t>
            </a:r>
            <a:r>
              <a:rPr lang="en-US" altLang="zh-CN" sz="1400" dirty="0">
                <a:solidFill>
                  <a:schemeClr val="bg1"/>
                </a:solidFill>
                <a:latin typeface="微软雅黑" panose="020B0503020204020204" pitchFamily="34" charset="-122"/>
              </a:rPr>
              <a:t>a</a:t>
            </a:r>
            <a:r>
              <a:rPr lang="zh-CN" altLang="en-US" sz="1400" dirty="0">
                <a:solidFill>
                  <a:schemeClr val="bg1"/>
                </a:solidFill>
                <a:latin typeface="微软雅黑" panose="020B0503020204020204" pitchFamily="34" charset="-122"/>
              </a:rPr>
              <a:t>）原图</a:t>
            </a:r>
            <a:r>
              <a:rPr lang="zh-CN" altLang="en-US" sz="1600" b="1" dirty="0">
                <a:solidFill>
                  <a:schemeClr val="bg1"/>
                </a:solidFill>
                <a:latin typeface="微软雅黑" panose="020B0503020204020204" pitchFamily="34" charset="-122"/>
              </a:rPr>
              <a:t>  </a:t>
            </a:r>
          </a:p>
        </p:txBody>
      </p:sp>
      <p:sp>
        <p:nvSpPr>
          <p:cNvPr id="2" name="矩形 14"/>
          <p:cNvSpPr>
            <a:spLocks noChangeArrowheads="1"/>
          </p:cNvSpPr>
          <p:nvPr/>
        </p:nvSpPr>
        <p:spPr bwMode="auto">
          <a:xfrm flipH="1">
            <a:off x="7684770" y="6348095"/>
            <a:ext cx="2108200" cy="306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bg1"/>
                </a:solidFill>
                <a:latin typeface="微软雅黑" panose="020B0503020204020204" pitchFamily="34" charset="-122"/>
              </a:rPr>
              <a:t>（</a:t>
            </a:r>
            <a:r>
              <a:rPr lang="en-US" altLang="zh-CN" sz="1400" dirty="0">
                <a:solidFill>
                  <a:schemeClr val="bg1"/>
                </a:solidFill>
                <a:latin typeface="微软雅黑" panose="020B0503020204020204" pitchFamily="34" charset="-122"/>
              </a:rPr>
              <a:t>b</a:t>
            </a:r>
            <a:r>
              <a:rPr lang="zh-CN" altLang="en-US" sz="1400" dirty="0">
                <a:solidFill>
                  <a:schemeClr val="bg1"/>
                </a:solidFill>
                <a:latin typeface="微软雅黑" panose="020B0503020204020204" pitchFamily="34" charset="-122"/>
              </a:rPr>
              <a:t>）边缘提取图 </a:t>
            </a:r>
          </a:p>
        </p:txBody>
      </p:sp>
      <p:sp>
        <p:nvSpPr>
          <p:cNvPr id="4" name="箭头: 五边形 1"/>
          <p:cNvSpPr/>
          <p:nvPr/>
        </p:nvSpPr>
        <p:spPr>
          <a:xfrm>
            <a:off x="0" y="337185"/>
            <a:ext cx="512000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218565">
              <a:lnSpc>
                <a:spcPct val="125000"/>
              </a:lnSpc>
              <a:defRPr/>
            </a:pPr>
            <a:r>
              <a:rPr sz="2800" b="1" dirty="0">
                <a:solidFill>
                  <a:schemeClr val="bg1"/>
                </a:solidFill>
                <a:latin typeface="Times New Roman" panose="02020603050405020304" pitchFamily="18" charset="0"/>
                <a:cs typeface="Times New Roman" panose="02020603050405020304" pitchFamily="18" charset="0"/>
                <a:sym typeface="+mn-ea"/>
              </a:rPr>
              <a:t>亚像素级别的边缘提取实例</a:t>
            </a:r>
            <a:endParaRPr lang="zh-CN" altLang="en-US" sz="2800" b="1"/>
          </a:p>
        </p:txBody>
      </p:sp>
      <p:sp>
        <p:nvSpPr>
          <p:cNvPr id="7" name="矩形 14"/>
          <p:cNvSpPr>
            <a:spLocks noChangeArrowheads="1"/>
          </p:cNvSpPr>
          <p:nvPr/>
        </p:nvSpPr>
        <p:spPr bwMode="auto">
          <a:xfrm flipH="1">
            <a:off x="9941560" y="6348095"/>
            <a:ext cx="2225675" cy="306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bg1"/>
                </a:solidFill>
                <a:latin typeface="微软雅黑" panose="020B0503020204020204" pitchFamily="34" charset="-122"/>
              </a:rPr>
              <a:t>（ｃ）局部边缘检查图</a:t>
            </a:r>
          </a:p>
        </p:txBody>
      </p:sp>
      <p:pic>
        <p:nvPicPr>
          <p:cNvPr id="57" name="图片 147"/>
          <p:cNvPicPr>
            <a:picLocks noChangeAspect="1"/>
          </p:cNvPicPr>
          <p:nvPr/>
        </p:nvPicPr>
        <p:blipFill>
          <a:blip r:embed="rId3"/>
          <a:stretch>
            <a:fillRect/>
          </a:stretch>
        </p:blipFill>
        <p:spPr>
          <a:xfrm>
            <a:off x="8911590" y="1708785"/>
            <a:ext cx="2113280" cy="2113280"/>
          </a:xfrm>
          <a:prstGeom prst="rect">
            <a:avLst/>
          </a:prstGeom>
          <a:noFill/>
          <a:ln>
            <a:noFill/>
          </a:ln>
        </p:spPr>
      </p:pic>
      <p:pic>
        <p:nvPicPr>
          <p:cNvPr id="55" name="图片 145"/>
          <p:cNvPicPr>
            <a:picLocks noChangeAspect="1"/>
          </p:cNvPicPr>
          <p:nvPr/>
        </p:nvPicPr>
        <p:blipFill>
          <a:blip r:embed="rId4"/>
          <a:stretch>
            <a:fillRect/>
          </a:stretch>
        </p:blipFill>
        <p:spPr>
          <a:xfrm>
            <a:off x="7749540" y="4240530"/>
            <a:ext cx="2107565" cy="2107565"/>
          </a:xfrm>
          <a:prstGeom prst="rect">
            <a:avLst/>
          </a:prstGeom>
          <a:noFill/>
          <a:ln>
            <a:noFill/>
          </a:ln>
        </p:spPr>
      </p:pic>
      <p:pic>
        <p:nvPicPr>
          <p:cNvPr id="56" name="图片 146"/>
          <p:cNvPicPr>
            <a:picLocks noChangeAspect="1"/>
          </p:cNvPicPr>
          <p:nvPr/>
        </p:nvPicPr>
        <p:blipFill>
          <a:blip r:embed="rId5"/>
          <a:stretch>
            <a:fillRect/>
          </a:stretch>
        </p:blipFill>
        <p:spPr>
          <a:xfrm>
            <a:off x="10074910" y="4240530"/>
            <a:ext cx="2092325" cy="2092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42246"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381625" y="2775585"/>
            <a:ext cx="5922010"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Hough 变换</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第四部分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957489" y="2116999"/>
            <a:ext cx="10943771" cy="4601757"/>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07932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rPr>
              <a:t>Hough 变换</a:t>
            </a:r>
          </a:p>
        </p:txBody>
      </p:sp>
      <p:sp>
        <p:nvSpPr>
          <p:cNvPr id="13" name="矩形 12"/>
          <p:cNvSpPr/>
          <p:nvPr>
            <p:custDataLst>
              <p:tags r:id="rId5"/>
            </p:custDataLst>
          </p:nvPr>
        </p:nvSpPr>
        <p:spPr>
          <a:xfrm>
            <a:off x="1373412" y="2560330"/>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rPr>
              <a:t>  理想情况下，前面讨论的方法应该只产生边缘上的像素。在实际中由于噪声和光照不均等因素，使得在很多情况下所获得的边缘点是不连续的。因此，典型的边缘检测算法遵循用链接过程把像素组装成有意义的边缘的方法。一种寻找并链接图像中线段的处理方式是Hough变换。</a:t>
            </a: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3725" y="1168400"/>
            <a:ext cx="11653520" cy="5467985"/>
          </a:xfrm>
          <a:prstGeom prst="rect">
            <a:avLst/>
          </a:prstGeom>
          <a:solidFill>
            <a:schemeClr val="bg1">
              <a:lumMod val="95000"/>
            </a:schemeClr>
          </a:solidFill>
          <a:ln>
            <a:noFill/>
          </a:ln>
          <a:effectLst>
            <a:outerShdw blurRad="762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560195" y="1338580"/>
            <a:ext cx="10147300" cy="5169535"/>
          </a:xfrm>
          <a:prstGeom prst="rect">
            <a:avLst/>
          </a:prstGeom>
        </p:spPr>
        <p:txBody>
          <a:bodyPr wrap="square">
            <a:spAutoFit/>
          </a:bodyPr>
          <a:lstStyle/>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在图像</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坐标空间中，经过</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的直线有无数条，这些线对某些a值和b值来说，均满足</a:t>
            </a:r>
          </a:p>
          <a:p>
            <a:pPr indent="457200" defTabSz="1218565" eaLnBrk="1" latinLnBrk="0" hangingPunct="1">
              <a:lnSpc>
                <a:spcPct val="150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如果将</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视为常数，而将原本的参数a和b视为变量，这样可对固定点</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产生单独的一条，直线可表示为</a:t>
            </a:r>
          </a:p>
          <a:p>
            <a:pPr indent="457200" defTabSz="1218565" eaLnBrk="1" latinLnBrk="0" hangingPunct="1">
              <a:lnSpc>
                <a:spcPct val="150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就变换到了参数平面a-b。考虑图像坐标空间的另一点</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，它在参数空间中也有相应的一条直线，表示为</a:t>
            </a:r>
          </a:p>
          <a:p>
            <a:pPr indent="457200" defTabSz="1218565" eaLnBrk="1" latinLnBrk="0" hangingPunct="1">
              <a:lnSpc>
                <a:spcPct val="150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indent="457200"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这条直线与点在参数空间的直线相交于一点，</a:t>
            </a:r>
          </a:p>
          <a:p>
            <a:pPr defTabSz="1218565" eaLnBrk="1" latinLnBrk="0" hangingPunct="1">
              <a:lnSpc>
                <a:spcPct val="1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如图所示</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nvGrpSpPr>
          <p:cNvPr id="26" name="组合 25"/>
          <p:cNvGrpSpPr/>
          <p:nvPr/>
        </p:nvGrpSpPr>
        <p:grpSpPr>
          <a:xfrm>
            <a:off x="12334031" y="-183501"/>
            <a:ext cx="660785" cy="1134091"/>
            <a:chOff x="12262780" y="-243178"/>
            <a:chExt cx="732036" cy="1256377"/>
          </a:xfrm>
        </p:grpSpPr>
        <p:sp>
          <p:nvSpPr>
            <p:cNvPr id="33" name="椭圆 32"/>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箭头: 五边形 1"/>
          <p:cNvSpPr/>
          <p:nvPr/>
        </p:nvSpPr>
        <p:spPr>
          <a:xfrm>
            <a:off x="0" y="337185"/>
            <a:ext cx="424561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直角坐标参数空间</a:t>
            </a:r>
          </a:p>
        </p:txBody>
      </p:sp>
      <p:graphicFrame>
        <p:nvGraphicFramePr>
          <p:cNvPr id="4" name="对象 -2147482542"/>
          <p:cNvGraphicFramePr>
            <a:graphicFrameLocks noChangeAspect="1"/>
          </p:cNvGraphicFramePr>
          <p:nvPr/>
        </p:nvGraphicFramePr>
        <p:xfrm>
          <a:off x="2867025" y="1555750"/>
          <a:ext cx="631190" cy="304165"/>
        </p:xfrm>
        <a:graphic>
          <a:graphicData uri="http://schemas.openxmlformats.org/presentationml/2006/ole">
            <mc:AlternateContent xmlns:mc="http://schemas.openxmlformats.org/markup-compatibility/2006">
              <mc:Choice xmlns:v="urn:schemas-microsoft-com:vml" Requires="v">
                <p:oleObj spid="_x0000_s14346" r:id="rId4" imgW="342900" imgH="165100" progId="Equation.KSEE3">
                  <p:embed/>
                </p:oleObj>
              </mc:Choice>
              <mc:Fallback>
                <p:oleObj r:id="rId4" imgW="342900" imgH="165100" progId="Equation.KSEE3">
                  <p:embed/>
                  <p:pic>
                    <p:nvPicPr>
                      <p:cNvPr id="0" name="图片 11"/>
                      <p:cNvPicPr/>
                      <p:nvPr/>
                    </p:nvPicPr>
                    <p:blipFill>
                      <a:blip r:embed="rId5"/>
                      <a:stretch>
                        <a:fillRect/>
                      </a:stretch>
                    </p:blipFill>
                    <p:spPr>
                      <a:xfrm>
                        <a:off x="2867025" y="1555750"/>
                        <a:ext cx="631190" cy="304165"/>
                      </a:xfrm>
                      <a:prstGeom prst="rect">
                        <a:avLst/>
                      </a:prstGeom>
                      <a:noFill/>
                      <a:ln w="38100">
                        <a:noFill/>
                        <a:miter/>
                      </a:ln>
                    </p:spPr>
                  </p:pic>
                </p:oleObj>
              </mc:Fallback>
            </mc:AlternateContent>
          </a:graphicData>
        </a:graphic>
      </p:graphicFrame>
      <p:graphicFrame>
        <p:nvGraphicFramePr>
          <p:cNvPr id="6" name="对象 -2147482541"/>
          <p:cNvGraphicFramePr>
            <a:graphicFrameLocks noChangeAspect="1"/>
          </p:cNvGraphicFramePr>
          <p:nvPr/>
        </p:nvGraphicFramePr>
        <p:xfrm>
          <a:off x="5624195" y="1555750"/>
          <a:ext cx="574040" cy="304165"/>
        </p:xfrm>
        <a:graphic>
          <a:graphicData uri="http://schemas.openxmlformats.org/presentationml/2006/ole">
            <mc:AlternateContent xmlns:mc="http://schemas.openxmlformats.org/markup-compatibility/2006">
              <mc:Choice xmlns:v="urn:schemas-microsoft-com:vml" Requires="v">
                <p:oleObj spid="_x0000_s14347" r:id="rId6" imgW="431800" imgH="228600" progId="Equation.KSEE3">
                  <p:embed/>
                </p:oleObj>
              </mc:Choice>
              <mc:Fallback>
                <p:oleObj r:id="rId6" imgW="431800" imgH="228600" progId="Equation.KSEE3">
                  <p:embed/>
                  <p:pic>
                    <p:nvPicPr>
                      <p:cNvPr id="0" name="图片 12"/>
                      <p:cNvPicPr/>
                      <p:nvPr/>
                    </p:nvPicPr>
                    <p:blipFill>
                      <a:blip r:embed="rId7"/>
                      <a:stretch>
                        <a:fillRect/>
                      </a:stretch>
                    </p:blipFill>
                    <p:spPr>
                      <a:xfrm>
                        <a:off x="5624195" y="1555750"/>
                        <a:ext cx="574040" cy="304165"/>
                      </a:xfrm>
                      <a:prstGeom prst="rect">
                        <a:avLst/>
                      </a:prstGeom>
                      <a:noFill/>
                      <a:ln w="38100">
                        <a:noFill/>
                        <a:miter/>
                      </a:ln>
                    </p:spPr>
                  </p:pic>
                </p:oleObj>
              </mc:Fallback>
            </mc:AlternateContent>
          </a:graphicData>
        </a:graphic>
      </p:graphicFrame>
      <p:graphicFrame>
        <p:nvGraphicFramePr>
          <p:cNvPr id="7" name="对象 -2147482540"/>
          <p:cNvGraphicFramePr>
            <a:graphicFrameLocks noChangeAspect="1"/>
          </p:cNvGraphicFramePr>
          <p:nvPr/>
        </p:nvGraphicFramePr>
        <p:xfrm>
          <a:off x="5754370" y="2188845"/>
          <a:ext cx="1775096" cy="540000"/>
        </p:xfrm>
        <a:graphic>
          <a:graphicData uri="http://schemas.openxmlformats.org/presentationml/2006/ole">
            <mc:AlternateContent xmlns:mc="http://schemas.openxmlformats.org/markup-compatibility/2006">
              <mc:Choice xmlns:v="urn:schemas-microsoft-com:vml" Requires="v">
                <p:oleObj spid="_x0000_s14348" r:id="rId8" imgW="723900" imgH="228600" progId="Equation.KSEE3">
                  <p:embed/>
                </p:oleObj>
              </mc:Choice>
              <mc:Fallback>
                <p:oleObj r:id="rId8" imgW="723900" imgH="228600" progId="Equation.KSEE3">
                  <p:embed/>
                  <p:pic>
                    <p:nvPicPr>
                      <p:cNvPr id="0" name="图片 13"/>
                      <p:cNvPicPr/>
                      <p:nvPr/>
                    </p:nvPicPr>
                    <p:blipFill>
                      <a:blip r:embed="rId9"/>
                      <a:stretch>
                        <a:fillRect/>
                      </a:stretch>
                    </p:blipFill>
                    <p:spPr>
                      <a:xfrm>
                        <a:off x="5754370" y="2188845"/>
                        <a:ext cx="1775096" cy="540000"/>
                      </a:xfrm>
                      <a:prstGeom prst="rect">
                        <a:avLst/>
                      </a:prstGeom>
                      <a:noFill/>
                      <a:ln w="38100">
                        <a:noFill/>
                        <a:miter/>
                      </a:ln>
                    </p:spPr>
                  </p:pic>
                </p:oleObj>
              </mc:Fallback>
            </mc:AlternateContent>
          </a:graphicData>
        </a:graphic>
      </p:graphicFrame>
      <p:graphicFrame>
        <p:nvGraphicFramePr>
          <p:cNvPr id="8" name="对象 -2147482539"/>
          <p:cNvGraphicFramePr>
            <a:graphicFrameLocks noChangeAspect="1"/>
          </p:cNvGraphicFramePr>
          <p:nvPr/>
        </p:nvGraphicFramePr>
        <p:xfrm>
          <a:off x="2867025" y="2836545"/>
          <a:ext cx="252730" cy="431800"/>
        </p:xfrm>
        <a:graphic>
          <a:graphicData uri="http://schemas.openxmlformats.org/presentationml/2006/ole">
            <mc:AlternateContent xmlns:mc="http://schemas.openxmlformats.org/markup-compatibility/2006">
              <mc:Choice xmlns:v="urn:schemas-microsoft-com:vml" Requires="v">
                <p:oleObj spid="_x0000_s14349" r:id="rId10" imgW="152400" imgH="228600" progId="Equation.KSEE3">
                  <p:embed/>
                </p:oleObj>
              </mc:Choice>
              <mc:Fallback>
                <p:oleObj r:id="rId10" imgW="152400" imgH="228600" progId="Equation.KSEE3">
                  <p:embed/>
                  <p:pic>
                    <p:nvPicPr>
                      <p:cNvPr id="0" name="图片 14"/>
                      <p:cNvPicPr/>
                      <p:nvPr/>
                    </p:nvPicPr>
                    <p:blipFill>
                      <a:blip r:embed="rId11"/>
                      <a:stretch>
                        <a:fillRect/>
                      </a:stretch>
                    </p:blipFill>
                    <p:spPr>
                      <a:xfrm>
                        <a:off x="2867025" y="2836545"/>
                        <a:ext cx="252730" cy="431800"/>
                      </a:xfrm>
                      <a:prstGeom prst="rect">
                        <a:avLst/>
                      </a:prstGeom>
                      <a:noFill/>
                      <a:ln w="38100">
                        <a:noFill/>
                        <a:miter/>
                      </a:ln>
                    </p:spPr>
                  </p:pic>
                </p:oleObj>
              </mc:Fallback>
            </mc:AlternateContent>
          </a:graphicData>
        </a:graphic>
      </p:graphicFrame>
      <p:graphicFrame>
        <p:nvGraphicFramePr>
          <p:cNvPr id="9" name="对象 -2147482538"/>
          <p:cNvGraphicFramePr>
            <a:graphicFrameLocks noChangeAspect="1"/>
          </p:cNvGraphicFramePr>
          <p:nvPr/>
        </p:nvGraphicFramePr>
        <p:xfrm>
          <a:off x="3394075" y="2905125"/>
          <a:ext cx="236855" cy="328295"/>
        </p:xfrm>
        <a:graphic>
          <a:graphicData uri="http://schemas.openxmlformats.org/presentationml/2006/ole">
            <mc:AlternateContent xmlns:mc="http://schemas.openxmlformats.org/markup-compatibility/2006">
              <mc:Choice xmlns:v="urn:schemas-microsoft-com:vml" Requires="v">
                <p:oleObj spid="_x0000_s14350" r:id="rId12" imgW="165100" imgH="228600" progId="Equation.KSEE3">
                  <p:embed/>
                </p:oleObj>
              </mc:Choice>
              <mc:Fallback>
                <p:oleObj r:id="rId12" imgW="165100" imgH="228600" progId="Equation.KSEE3">
                  <p:embed/>
                  <p:pic>
                    <p:nvPicPr>
                      <p:cNvPr id="0" name="图片 15"/>
                      <p:cNvPicPr/>
                      <p:nvPr/>
                    </p:nvPicPr>
                    <p:blipFill>
                      <a:blip r:embed="rId13"/>
                      <a:stretch>
                        <a:fillRect/>
                      </a:stretch>
                    </p:blipFill>
                    <p:spPr>
                      <a:xfrm>
                        <a:off x="3394075" y="2905125"/>
                        <a:ext cx="236855" cy="328295"/>
                      </a:xfrm>
                      <a:prstGeom prst="rect">
                        <a:avLst/>
                      </a:prstGeom>
                      <a:noFill/>
                      <a:ln w="38100">
                        <a:noFill/>
                        <a:miter/>
                      </a:ln>
                    </p:spPr>
                  </p:pic>
                </p:oleObj>
              </mc:Fallback>
            </mc:AlternateContent>
          </a:graphicData>
        </a:graphic>
      </p:graphicFrame>
      <p:graphicFrame>
        <p:nvGraphicFramePr>
          <p:cNvPr id="10" name="对象 -2147482537"/>
          <p:cNvGraphicFramePr>
            <a:graphicFrameLocks noChangeAspect="1"/>
          </p:cNvGraphicFramePr>
          <p:nvPr/>
        </p:nvGraphicFramePr>
        <p:xfrm>
          <a:off x="10289540" y="2913380"/>
          <a:ext cx="525145" cy="278130"/>
        </p:xfrm>
        <a:graphic>
          <a:graphicData uri="http://schemas.openxmlformats.org/presentationml/2006/ole">
            <mc:AlternateContent xmlns:mc="http://schemas.openxmlformats.org/markup-compatibility/2006">
              <mc:Choice xmlns:v="urn:schemas-microsoft-com:vml" Requires="v">
                <p:oleObj spid="_x0000_s14351" r:id="rId14" imgW="431800" imgH="228600" progId="Equation.KSEE3">
                  <p:embed/>
                </p:oleObj>
              </mc:Choice>
              <mc:Fallback>
                <p:oleObj r:id="rId14" imgW="431800" imgH="228600" progId="Equation.KSEE3">
                  <p:embed/>
                  <p:pic>
                    <p:nvPicPr>
                      <p:cNvPr id="0" name="图片 16"/>
                      <p:cNvPicPr/>
                      <p:nvPr/>
                    </p:nvPicPr>
                    <p:blipFill>
                      <a:blip r:embed="rId7"/>
                      <a:stretch>
                        <a:fillRect/>
                      </a:stretch>
                    </p:blipFill>
                    <p:spPr>
                      <a:xfrm>
                        <a:off x="10289540" y="2913380"/>
                        <a:ext cx="525145" cy="278130"/>
                      </a:xfrm>
                      <a:prstGeom prst="rect">
                        <a:avLst/>
                      </a:prstGeom>
                      <a:noFill/>
                      <a:ln w="38100">
                        <a:noFill/>
                        <a:miter/>
                      </a:ln>
                    </p:spPr>
                  </p:pic>
                </p:oleObj>
              </mc:Fallback>
            </mc:AlternateContent>
          </a:graphicData>
        </a:graphic>
      </p:graphicFrame>
      <p:graphicFrame>
        <p:nvGraphicFramePr>
          <p:cNvPr id="11" name="对象 -2147482536"/>
          <p:cNvGraphicFramePr>
            <a:graphicFrameLocks noChangeAspect="1"/>
          </p:cNvGraphicFramePr>
          <p:nvPr/>
        </p:nvGraphicFramePr>
        <p:xfrm>
          <a:off x="5322570" y="3673475"/>
          <a:ext cx="1889534" cy="540000"/>
        </p:xfrm>
        <a:graphic>
          <a:graphicData uri="http://schemas.openxmlformats.org/presentationml/2006/ole">
            <mc:AlternateContent xmlns:mc="http://schemas.openxmlformats.org/markup-compatibility/2006">
              <mc:Choice xmlns:v="urn:schemas-microsoft-com:vml" Requires="v">
                <p:oleObj spid="_x0000_s14352" r:id="rId15" imgW="800100" imgH="228600" progId="Equation.KSEE3">
                  <p:embed/>
                </p:oleObj>
              </mc:Choice>
              <mc:Fallback>
                <p:oleObj r:id="rId15" imgW="800100" imgH="228600" progId="Equation.KSEE3">
                  <p:embed/>
                  <p:pic>
                    <p:nvPicPr>
                      <p:cNvPr id="0" name="图片 17"/>
                      <p:cNvPicPr/>
                      <p:nvPr/>
                    </p:nvPicPr>
                    <p:blipFill>
                      <a:blip r:embed="rId16"/>
                      <a:stretch>
                        <a:fillRect/>
                      </a:stretch>
                    </p:blipFill>
                    <p:spPr>
                      <a:xfrm>
                        <a:off x="5322570" y="3673475"/>
                        <a:ext cx="1889534" cy="540000"/>
                      </a:xfrm>
                      <a:prstGeom prst="rect">
                        <a:avLst/>
                      </a:prstGeom>
                      <a:noFill/>
                      <a:ln w="38100">
                        <a:noFill/>
                        <a:miter/>
                      </a:ln>
                    </p:spPr>
                  </p:pic>
                </p:oleObj>
              </mc:Fallback>
            </mc:AlternateContent>
          </a:graphicData>
        </a:graphic>
      </p:graphicFrame>
      <p:graphicFrame>
        <p:nvGraphicFramePr>
          <p:cNvPr id="19" name="对象 -2147482534"/>
          <p:cNvGraphicFramePr>
            <a:graphicFrameLocks noChangeAspect="1"/>
          </p:cNvGraphicFramePr>
          <p:nvPr/>
        </p:nvGraphicFramePr>
        <p:xfrm>
          <a:off x="8150225" y="4302760"/>
          <a:ext cx="531495" cy="273050"/>
        </p:xfrm>
        <a:graphic>
          <a:graphicData uri="http://schemas.openxmlformats.org/presentationml/2006/ole">
            <mc:AlternateContent xmlns:mc="http://schemas.openxmlformats.org/markup-compatibility/2006">
              <mc:Choice xmlns:v="urn:schemas-microsoft-com:vml" Requires="v">
                <p:oleObj spid="_x0000_s14353" r:id="rId17" imgW="469900" imgH="241300" progId="Equation.KSEE3">
                  <p:embed/>
                </p:oleObj>
              </mc:Choice>
              <mc:Fallback>
                <p:oleObj r:id="rId17" imgW="469900" imgH="241300" progId="Equation.KSEE3">
                  <p:embed/>
                  <p:pic>
                    <p:nvPicPr>
                      <p:cNvPr id="0" name="图片 23"/>
                      <p:cNvPicPr/>
                      <p:nvPr/>
                    </p:nvPicPr>
                    <p:blipFill>
                      <a:blip r:embed="rId18"/>
                      <a:stretch>
                        <a:fillRect/>
                      </a:stretch>
                    </p:blipFill>
                    <p:spPr>
                      <a:xfrm>
                        <a:off x="8150225" y="4302760"/>
                        <a:ext cx="531495" cy="273050"/>
                      </a:xfrm>
                      <a:prstGeom prst="rect">
                        <a:avLst/>
                      </a:prstGeom>
                      <a:noFill/>
                      <a:ln w="38100">
                        <a:noFill/>
                        <a:miter/>
                      </a:ln>
                    </p:spPr>
                  </p:pic>
                </p:oleObj>
              </mc:Fallback>
            </mc:AlternateContent>
          </a:graphicData>
        </a:graphic>
      </p:graphicFrame>
      <p:graphicFrame>
        <p:nvGraphicFramePr>
          <p:cNvPr id="25" name="对象 -2147482533"/>
          <p:cNvGraphicFramePr>
            <a:graphicFrameLocks noChangeAspect="1"/>
          </p:cNvGraphicFramePr>
          <p:nvPr/>
        </p:nvGraphicFramePr>
        <p:xfrm>
          <a:off x="4973320" y="5036820"/>
          <a:ext cx="1875254" cy="540000"/>
        </p:xfrm>
        <a:graphic>
          <a:graphicData uri="http://schemas.openxmlformats.org/presentationml/2006/ole">
            <mc:AlternateContent xmlns:mc="http://schemas.openxmlformats.org/markup-compatibility/2006">
              <mc:Choice xmlns:v="urn:schemas-microsoft-com:vml" Requires="v">
                <p:oleObj spid="_x0000_s14354" r:id="rId19" imgW="838200" imgH="241300" progId="Equation.KSEE3">
                  <p:embed/>
                </p:oleObj>
              </mc:Choice>
              <mc:Fallback>
                <p:oleObj r:id="rId19" imgW="838200" imgH="241300" progId="Equation.KSEE3">
                  <p:embed/>
                  <p:pic>
                    <p:nvPicPr>
                      <p:cNvPr id="0" name="图片 24"/>
                      <p:cNvPicPr/>
                      <p:nvPr/>
                    </p:nvPicPr>
                    <p:blipFill>
                      <a:blip r:embed="rId20"/>
                      <a:stretch>
                        <a:fillRect/>
                      </a:stretch>
                    </p:blipFill>
                    <p:spPr>
                      <a:xfrm>
                        <a:off x="4973320" y="5036820"/>
                        <a:ext cx="1875254" cy="540000"/>
                      </a:xfrm>
                      <a:prstGeom prst="rect">
                        <a:avLst/>
                      </a:prstGeom>
                      <a:noFill/>
                      <a:ln w="38100">
                        <a:noFill/>
                        <a:miter/>
                      </a:ln>
                    </p:spPr>
                  </p:pic>
                </p:oleObj>
              </mc:Fallback>
            </mc:AlternateContent>
          </a:graphicData>
        </a:graphic>
      </p:graphicFrame>
      <p:pic>
        <p:nvPicPr>
          <p:cNvPr id="28" name="图片 424"/>
          <p:cNvPicPr>
            <a:picLocks noChangeAspect="1"/>
          </p:cNvPicPr>
          <p:nvPr/>
        </p:nvPicPr>
        <p:blipFill>
          <a:blip r:embed="rId21"/>
          <a:stretch>
            <a:fillRect/>
          </a:stretch>
        </p:blipFill>
        <p:spPr>
          <a:xfrm>
            <a:off x="7203440" y="4867910"/>
            <a:ext cx="1940560" cy="1768475"/>
          </a:xfrm>
          <a:prstGeom prst="rect">
            <a:avLst/>
          </a:prstGeom>
          <a:noFill/>
          <a:ln>
            <a:noFill/>
          </a:ln>
        </p:spPr>
      </p:pic>
      <p:pic>
        <p:nvPicPr>
          <p:cNvPr id="29" name="图片 425"/>
          <p:cNvPicPr>
            <a:picLocks noChangeAspect="1"/>
          </p:cNvPicPr>
          <p:nvPr/>
        </p:nvPicPr>
        <p:blipFill>
          <a:blip r:embed="rId22"/>
          <a:stretch>
            <a:fillRect/>
          </a:stretch>
        </p:blipFill>
        <p:spPr>
          <a:xfrm>
            <a:off x="9789160" y="4893945"/>
            <a:ext cx="2028825" cy="17424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3725" y="1168400"/>
            <a:ext cx="11653520" cy="5467985"/>
          </a:xfrm>
          <a:prstGeom prst="rect">
            <a:avLst/>
          </a:prstGeom>
          <a:solidFill>
            <a:schemeClr val="bg1">
              <a:lumMod val="95000"/>
            </a:schemeClr>
          </a:solidFill>
          <a:ln>
            <a:noFill/>
          </a:ln>
          <a:effectLst>
            <a:outerShdw blurRad="762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560195" y="1338580"/>
            <a:ext cx="10570845" cy="3091815"/>
          </a:xfrm>
          <a:prstGeom prst="rect">
            <a:avLst/>
          </a:prstGeom>
        </p:spPr>
        <p:txBody>
          <a:bodyPr wrap="square">
            <a:spAutoFit/>
          </a:bodyPr>
          <a:lstStyle/>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直角坐标参数空间的实际困难是a（直线的斜率）接近无限大，也就是接近垂直方向。解决该困难的一种方法是使用直线的标准表达式，即：</a:t>
            </a:r>
          </a:p>
          <a:p>
            <a:pPr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25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defTabSz="1218565">
              <a:lnSpc>
                <a:spcPct val="125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endParaRPr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12334031" y="-183501"/>
            <a:ext cx="660785" cy="1134091"/>
            <a:chOff x="12262780" y="-243178"/>
            <a:chExt cx="732036" cy="1256377"/>
          </a:xfrm>
        </p:grpSpPr>
        <p:sp>
          <p:nvSpPr>
            <p:cNvPr id="33" name="椭圆 32"/>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箭头: 五边形 1"/>
          <p:cNvSpPr/>
          <p:nvPr/>
        </p:nvSpPr>
        <p:spPr>
          <a:xfrm>
            <a:off x="0" y="337185"/>
            <a:ext cx="388810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极坐标参数空间</a:t>
            </a:r>
          </a:p>
        </p:txBody>
      </p:sp>
      <p:sp>
        <p:nvSpPr>
          <p:cNvPr id="5" name="文本框 4"/>
          <p:cNvSpPr txBox="1"/>
          <p:nvPr/>
        </p:nvSpPr>
        <p:spPr>
          <a:xfrm>
            <a:off x="640715" y="1407160"/>
            <a:ext cx="673735" cy="1383665"/>
          </a:xfrm>
          <a:prstGeom prst="rect">
            <a:avLst/>
          </a:prstGeom>
          <a:noFill/>
        </p:spPr>
        <p:txBody>
          <a:bodyPr wrap="square" rtlCol="0">
            <a:spAutoFit/>
          </a:bodyPr>
          <a:lstStyle/>
          <a:p>
            <a:pPr algn="ctr"/>
            <a:endParaRPr lang="en-US" altLang="zh-CN" sz="2800">
              <a:solidFill>
                <a:schemeClr val="bg1"/>
              </a:solidFill>
              <a:latin typeface="+mn-ea"/>
              <a:ea typeface="+mn-ea"/>
              <a:cs typeface="+mn-ea"/>
            </a:endParaRPr>
          </a:p>
          <a:p>
            <a:pPr algn="ctr"/>
            <a:r>
              <a:rPr lang="en-US" altLang="zh-CN" sz="2800">
                <a:solidFill>
                  <a:schemeClr val="bg1"/>
                </a:solidFill>
                <a:latin typeface="+mn-ea"/>
                <a:ea typeface="+mn-ea"/>
                <a:cs typeface="+mn-ea"/>
              </a:rPr>
              <a:t>.</a:t>
            </a:r>
          </a:p>
          <a:p>
            <a:pPr algn="ctr"/>
            <a:endParaRPr lang="en-US" altLang="zh-CN" sz="2800">
              <a:solidFill>
                <a:schemeClr val="bg1"/>
              </a:solidFill>
              <a:latin typeface="+mn-ea"/>
              <a:ea typeface="+mn-ea"/>
              <a:cs typeface="+mn-ea"/>
            </a:endParaRPr>
          </a:p>
        </p:txBody>
      </p:sp>
      <p:graphicFrame>
        <p:nvGraphicFramePr>
          <p:cNvPr id="4" name="对象 -2147482530"/>
          <p:cNvGraphicFramePr>
            <a:graphicFrameLocks noChangeAspect="1"/>
          </p:cNvGraphicFramePr>
          <p:nvPr/>
        </p:nvGraphicFramePr>
        <p:xfrm>
          <a:off x="5150485" y="2708275"/>
          <a:ext cx="2138045" cy="353060"/>
        </p:xfrm>
        <a:graphic>
          <a:graphicData uri="http://schemas.openxmlformats.org/presentationml/2006/ole">
            <mc:AlternateContent xmlns:mc="http://schemas.openxmlformats.org/markup-compatibility/2006">
              <mc:Choice xmlns:v="urn:schemas-microsoft-com:vml" Requires="v">
                <p:oleObj spid="_x0000_s15362" r:id="rId4" imgW="1231265" imgH="203200" progId="Equation.KSEE3">
                  <p:embed/>
                </p:oleObj>
              </mc:Choice>
              <mc:Fallback>
                <p:oleObj r:id="rId4" imgW="1231265" imgH="203200" progId="Equation.KSEE3">
                  <p:embed/>
                  <p:pic>
                    <p:nvPicPr>
                      <p:cNvPr id="0" name="图片 3075"/>
                      <p:cNvPicPr/>
                      <p:nvPr/>
                    </p:nvPicPr>
                    <p:blipFill>
                      <a:blip r:embed="rId5"/>
                      <a:stretch>
                        <a:fillRect/>
                      </a:stretch>
                    </p:blipFill>
                    <p:spPr>
                      <a:xfrm>
                        <a:off x="5150485" y="2708275"/>
                        <a:ext cx="2138045" cy="353060"/>
                      </a:xfrm>
                      <a:prstGeom prst="rect">
                        <a:avLst/>
                      </a:prstGeom>
                      <a:noFill/>
                      <a:ln w="38100">
                        <a:noFill/>
                        <a:miter/>
                      </a:ln>
                    </p:spPr>
                  </p:pic>
                </p:oleObj>
              </mc:Fallback>
            </mc:AlternateContent>
          </a:graphicData>
        </a:graphic>
      </p:graphicFrame>
      <p:pic>
        <p:nvPicPr>
          <p:cNvPr id="32" name="图片 433"/>
          <p:cNvPicPr>
            <a:picLocks noChangeAspect="1"/>
          </p:cNvPicPr>
          <p:nvPr/>
        </p:nvPicPr>
        <p:blipFill>
          <a:blip r:embed="rId6"/>
          <a:stretch>
            <a:fillRect/>
          </a:stretch>
        </p:blipFill>
        <p:spPr>
          <a:xfrm>
            <a:off x="3773170" y="3735705"/>
            <a:ext cx="2416257" cy="2160000"/>
          </a:xfrm>
          <a:prstGeom prst="rect">
            <a:avLst/>
          </a:prstGeom>
          <a:noFill/>
          <a:ln>
            <a:noFill/>
          </a:ln>
        </p:spPr>
      </p:pic>
      <p:pic>
        <p:nvPicPr>
          <p:cNvPr id="42" name="图片 435"/>
          <p:cNvPicPr>
            <a:picLocks noChangeAspect="1"/>
          </p:cNvPicPr>
          <p:nvPr/>
        </p:nvPicPr>
        <p:blipFill>
          <a:blip r:embed="rId7"/>
          <a:stretch>
            <a:fillRect/>
          </a:stretch>
        </p:blipFill>
        <p:spPr>
          <a:xfrm>
            <a:off x="7715250" y="3735705"/>
            <a:ext cx="2365513" cy="216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3725" y="1168400"/>
            <a:ext cx="11653520" cy="5467985"/>
          </a:xfrm>
          <a:prstGeom prst="rect">
            <a:avLst/>
          </a:prstGeom>
          <a:solidFill>
            <a:schemeClr val="bg1">
              <a:lumMod val="95000"/>
            </a:schemeClr>
          </a:solidFill>
          <a:ln>
            <a:noFill/>
          </a:ln>
          <a:effectLst>
            <a:outerShdw blurRad="762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421765" y="1292860"/>
            <a:ext cx="10570845" cy="5015865"/>
          </a:xfrm>
          <a:prstGeom prst="rect">
            <a:avLst/>
          </a:prstGeom>
        </p:spPr>
        <p:txBody>
          <a:bodyPr wrap="square">
            <a:spAutoFit/>
          </a:bodyPr>
          <a:lstStyle/>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Hough变换同样适用于方程已知的曲线检测。图像坐标空间的一条已知的曲线方程也可以建立其相应的参数空间。由此，图像坐标空间中的一点，在参数空间中就可以映射为相应的轨迹曲线或者曲面。</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例如对于已知的圆方程，其直角坐标的一般方程为</a:t>
            </a:r>
          </a:p>
          <a:p>
            <a:pPr defTabSz="1218565" eaLnBrk="1" latinLnBrk="0" hangingPunct="1">
              <a:lnSpc>
                <a:spcPct val="200000"/>
              </a:lnSpc>
              <a:defRP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	</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Hough变换可以检测某一任意形状边界的图形并且抗噪声能力强，能够在信噪比较低的条件下检测出直线或解析曲线。不过在进行变换前需要做二值化以及边缘检测等图像预处理工作，会损失掉原始图像中的许多信息。</a:t>
            </a:r>
          </a:p>
        </p:txBody>
      </p:sp>
      <p:grpSp>
        <p:nvGrpSpPr>
          <p:cNvPr id="26" name="组合 25"/>
          <p:cNvGrpSpPr/>
          <p:nvPr/>
        </p:nvGrpSpPr>
        <p:grpSpPr>
          <a:xfrm>
            <a:off x="12334031" y="-183501"/>
            <a:ext cx="660785" cy="1134091"/>
            <a:chOff x="12262780" y="-243178"/>
            <a:chExt cx="732036" cy="1256377"/>
          </a:xfrm>
        </p:grpSpPr>
        <p:sp>
          <p:nvSpPr>
            <p:cNvPr id="33" name="椭圆 32"/>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箭头: 五边形 1"/>
          <p:cNvSpPr/>
          <p:nvPr/>
        </p:nvSpPr>
        <p:spPr>
          <a:xfrm>
            <a:off x="0" y="337185"/>
            <a:ext cx="304355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曲线检测</a:t>
            </a:r>
          </a:p>
        </p:txBody>
      </p:sp>
      <p:sp>
        <p:nvSpPr>
          <p:cNvPr id="5" name="文本框 4"/>
          <p:cNvSpPr txBox="1"/>
          <p:nvPr/>
        </p:nvSpPr>
        <p:spPr>
          <a:xfrm>
            <a:off x="640080" y="1416685"/>
            <a:ext cx="673735" cy="1383665"/>
          </a:xfrm>
          <a:prstGeom prst="rect">
            <a:avLst/>
          </a:prstGeom>
          <a:noFill/>
        </p:spPr>
        <p:txBody>
          <a:bodyPr wrap="square" rtlCol="0">
            <a:spAutoFit/>
          </a:bodyPr>
          <a:lstStyle/>
          <a:p>
            <a:pPr algn="ctr"/>
            <a:endParaRPr lang="zh-CN" altLang="en-US" sz="2800">
              <a:solidFill>
                <a:schemeClr val="bg1"/>
              </a:solidFill>
              <a:latin typeface="+mn-ea"/>
              <a:ea typeface="+mn-ea"/>
              <a:cs typeface="+mn-ea"/>
            </a:endParaRPr>
          </a:p>
          <a:p>
            <a:pPr algn="ctr"/>
            <a:endParaRPr lang="en-US" altLang="zh-CN" sz="2800">
              <a:solidFill>
                <a:schemeClr val="bg1"/>
              </a:solidFill>
              <a:latin typeface="+mn-ea"/>
              <a:ea typeface="+mn-ea"/>
              <a:cs typeface="+mn-ea"/>
            </a:endParaRPr>
          </a:p>
          <a:p>
            <a:pPr algn="ctr"/>
            <a:endParaRPr lang="en-US" altLang="zh-CN" sz="2800">
              <a:solidFill>
                <a:schemeClr val="bg1"/>
              </a:solidFill>
              <a:latin typeface="+mn-ea"/>
              <a:ea typeface="+mn-ea"/>
              <a:cs typeface="+mn-ea"/>
            </a:endParaRPr>
          </a:p>
        </p:txBody>
      </p:sp>
      <p:graphicFrame>
        <p:nvGraphicFramePr>
          <p:cNvPr id="4" name="对象 -2147482515"/>
          <p:cNvGraphicFramePr>
            <a:graphicFrameLocks noChangeAspect="1"/>
          </p:cNvGraphicFramePr>
          <p:nvPr/>
        </p:nvGraphicFramePr>
        <p:xfrm>
          <a:off x="5242560" y="3901440"/>
          <a:ext cx="2138045" cy="379730"/>
        </p:xfrm>
        <a:graphic>
          <a:graphicData uri="http://schemas.openxmlformats.org/presentationml/2006/ole">
            <mc:AlternateContent xmlns:mc="http://schemas.openxmlformats.org/markup-compatibility/2006">
              <mc:Choice xmlns:v="urn:schemas-microsoft-com:vml" Requires="v">
                <p:oleObj spid="_x0000_s16386" r:id="rId4" imgW="1358900" imgH="241300" progId="Equation.KSEE3">
                  <p:embed/>
                </p:oleObj>
              </mc:Choice>
              <mc:Fallback>
                <p:oleObj r:id="rId4" imgW="1358900" imgH="241300" progId="Equation.KSEE3">
                  <p:embed/>
                  <p:pic>
                    <p:nvPicPr>
                      <p:cNvPr id="0" name="图片 7"/>
                      <p:cNvPicPr/>
                      <p:nvPr/>
                    </p:nvPicPr>
                    <p:blipFill>
                      <a:blip r:embed="rId5"/>
                      <a:stretch>
                        <a:fillRect/>
                      </a:stretch>
                    </p:blipFill>
                    <p:spPr>
                      <a:xfrm>
                        <a:off x="5242560" y="3901440"/>
                        <a:ext cx="2138045" cy="37973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6530" y="1057275"/>
            <a:ext cx="12480925" cy="5862320"/>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Hough变换图像分割实例</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程序如下：</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*读取图像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 read_image (Image, 'fabrik')</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*获得目标区域图像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rectangle1_domain (Image, ImageReduced, 170, 280, 310, 360)</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 用Sobel边缘检测算子提取边缘</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sobel_dir (ImageReduced, EdgeAmplitude, EdgeDirection, 'sum_abs', 3)</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*设置输出颜色为红色</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dev_set_color ('red')</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*阈值分割得到图像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threshold (EdgeAmplitude, Region, 55, 255)</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 截取图像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reduce_domain (EdgeDirection, Region, EdgeDirectionReduced)</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 进行Hough变换</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hough_lines_dir (EdgeDirectionReduced, HoughImage, Lines, 4, 2, 'mean', 3, 25, 5, 5, 'true', Angle, Dist)</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*将霍夫变换提取直线以普通形式描述的输入行存储为区域</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gen_region_hline (LinesHNF, Angle, Dist)</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*显示图像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dev_display (Image)</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*设置输出颜色数目</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dev_set_colored (12)</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*设置输出填充方式为“轮廓”</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dev_set_draw ('margin')</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*显示LinesHNF</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dev_display (LinesHNF) </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*设置输出填充方式为“填充”                                                        dev_set_draw ('fill')</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*显示Lines                                                                                       dev_display (Lines)</a:t>
            </a:r>
          </a:p>
        </p:txBody>
      </p:sp>
      <p:sp>
        <p:nvSpPr>
          <p:cNvPr id="3" name="箭头: 五边形 1"/>
          <p:cNvSpPr/>
          <p:nvPr/>
        </p:nvSpPr>
        <p:spPr>
          <a:xfrm>
            <a:off x="0" y="337185"/>
            <a:ext cx="304355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直线检测</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2750" y="1057275"/>
            <a:ext cx="12033250" cy="5868035"/>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矩形 19"/>
          <p:cNvSpPr/>
          <p:nvPr/>
        </p:nvSpPr>
        <p:spPr>
          <a:xfrm>
            <a:off x="1670685" y="1214120"/>
            <a:ext cx="9721850" cy="562419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281805" y="1214120"/>
            <a:ext cx="4436110" cy="460375"/>
          </a:xfrm>
          <a:prstGeom prst="rect">
            <a:avLst/>
          </a:prstGeom>
        </p:spPr>
        <p:txBody>
          <a:bodyPr wrap="square">
            <a:spAutoFit/>
            <a:scene3d>
              <a:camera prst="orthographicFront"/>
              <a:lightRig rig="threePt" dir="t"/>
            </a:scene3d>
          </a:bodyPr>
          <a:lstStyle/>
          <a:p>
            <a:pPr algn="l" defTabSz="1218565">
              <a:lnSpc>
                <a:spcPct val="150000"/>
              </a:lnSpc>
              <a:defRPr/>
            </a:pPr>
            <a:r>
              <a:rPr sz="1600" b="1" dirty="0">
                <a:solidFill>
                  <a:schemeClr val="bg1"/>
                </a:solidFill>
                <a:latin typeface="Times New Roman" panose="02020603050405020304" pitchFamily="18" charset="0"/>
                <a:cs typeface="Times New Roman" panose="02020603050405020304" pitchFamily="18" charset="0"/>
                <a:sym typeface="+mn-ea"/>
              </a:rPr>
              <a:t>Hough变换图像分割程序执行结果如图所示：</a:t>
            </a:r>
            <a:endParaRPr lang="zh-CN" sz="16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sp>
        <p:nvSpPr>
          <p:cNvPr id="3" name="箭头: 五边形 1"/>
          <p:cNvSpPr/>
          <p:nvPr/>
        </p:nvSpPr>
        <p:spPr>
          <a:xfrm>
            <a:off x="0" y="337185"/>
            <a:ext cx="291528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直线检测</a:t>
            </a:r>
          </a:p>
        </p:txBody>
      </p:sp>
      <p:pic>
        <p:nvPicPr>
          <p:cNvPr id="58" name="图片 436"/>
          <p:cNvPicPr>
            <a:picLocks noChangeAspect="1"/>
          </p:cNvPicPr>
          <p:nvPr>
            <p:custDataLst>
              <p:tags r:id="rId1"/>
            </p:custDataLst>
          </p:nvPr>
        </p:nvPicPr>
        <p:blipFill>
          <a:blip r:embed="rId6"/>
          <a:stretch>
            <a:fillRect/>
          </a:stretch>
        </p:blipFill>
        <p:spPr>
          <a:xfrm>
            <a:off x="2431415" y="1683385"/>
            <a:ext cx="2541270" cy="2541270"/>
          </a:xfrm>
          <a:prstGeom prst="rect">
            <a:avLst/>
          </a:prstGeom>
          <a:noFill/>
          <a:ln>
            <a:noFill/>
          </a:ln>
        </p:spPr>
      </p:pic>
      <p:pic>
        <p:nvPicPr>
          <p:cNvPr id="59" name="图片 438"/>
          <p:cNvPicPr>
            <a:picLocks noChangeAspect="1"/>
          </p:cNvPicPr>
          <p:nvPr>
            <p:custDataLst>
              <p:tags r:id="rId2"/>
            </p:custDataLst>
          </p:nvPr>
        </p:nvPicPr>
        <p:blipFill>
          <a:blip r:embed="rId7"/>
          <a:stretch>
            <a:fillRect/>
          </a:stretch>
        </p:blipFill>
        <p:spPr>
          <a:xfrm>
            <a:off x="5229225" y="1683385"/>
            <a:ext cx="2541270" cy="2541270"/>
          </a:xfrm>
          <a:prstGeom prst="rect">
            <a:avLst/>
          </a:prstGeom>
          <a:noFill/>
          <a:ln>
            <a:noFill/>
          </a:ln>
        </p:spPr>
      </p:pic>
      <p:pic>
        <p:nvPicPr>
          <p:cNvPr id="60" name="图片 441"/>
          <p:cNvPicPr>
            <a:picLocks noChangeAspect="1"/>
          </p:cNvPicPr>
          <p:nvPr>
            <p:custDataLst>
              <p:tags r:id="rId3"/>
            </p:custDataLst>
          </p:nvPr>
        </p:nvPicPr>
        <p:blipFill>
          <a:blip r:embed="rId8"/>
          <a:stretch>
            <a:fillRect/>
          </a:stretch>
        </p:blipFill>
        <p:spPr>
          <a:xfrm>
            <a:off x="8037195" y="1683385"/>
            <a:ext cx="2541270" cy="2541270"/>
          </a:xfrm>
          <a:prstGeom prst="rect">
            <a:avLst/>
          </a:prstGeom>
          <a:noFill/>
          <a:ln>
            <a:noFill/>
          </a:ln>
        </p:spPr>
      </p:pic>
      <p:pic>
        <p:nvPicPr>
          <p:cNvPr id="61" name="图片 442"/>
          <p:cNvPicPr>
            <a:picLocks noChangeAspect="1"/>
          </p:cNvPicPr>
          <p:nvPr/>
        </p:nvPicPr>
        <p:blipFill>
          <a:blip r:embed="rId9"/>
          <a:stretch>
            <a:fillRect/>
          </a:stretch>
        </p:blipFill>
        <p:spPr>
          <a:xfrm>
            <a:off x="2447925" y="4297680"/>
            <a:ext cx="2525395" cy="2525395"/>
          </a:xfrm>
          <a:prstGeom prst="rect">
            <a:avLst/>
          </a:prstGeom>
          <a:noFill/>
          <a:ln>
            <a:noFill/>
          </a:ln>
        </p:spPr>
      </p:pic>
      <p:pic>
        <p:nvPicPr>
          <p:cNvPr id="62" name="图片 440"/>
          <p:cNvPicPr>
            <a:picLocks noChangeAspect="1"/>
          </p:cNvPicPr>
          <p:nvPr/>
        </p:nvPicPr>
        <p:blipFill>
          <a:blip r:embed="rId10"/>
          <a:stretch>
            <a:fillRect/>
          </a:stretch>
        </p:blipFill>
        <p:spPr>
          <a:xfrm>
            <a:off x="5229225" y="4297680"/>
            <a:ext cx="2541270" cy="2541270"/>
          </a:xfrm>
          <a:prstGeom prst="rect">
            <a:avLst/>
          </a:prstGeom>
          <a:noFill/>
          <a:ln>
            <a:noFill/>
          </a:ln>
        </p:spPr>
      </p:pic>
      <p:pic>
        <p:nvPicPr>
          <p:cNvPr id="63" name="图片 437"/>
          <p:cNvPicPr>
            <a:picLocks noChangeAspect="1"/>
          </p:cNvPicPr>
          <p:nvPr/>
        </p:nvPicPr>
        <p:blipFill>
          <a:blip r:embed="rId11"/>
          <a:stretch>
            <a:fillRect/>
          </a:stretch>
        </p:blipFill>
        <p:spPr>
          <a:xfrm>
            <a:off x="8037195" y="4297680"/>
            <a:ext cx="2541270" cy="254127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Vertic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381625" y="2820670"/>
            <a:ext cx="5922010"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分水岭算法</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第五部分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957489" y="2116999"/>
            <a:ext cx="10943771" cy="4601757"/>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07932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rPr>
              <a:t>分水岭算法</a:t>
            </a:r>
          </a:p>
        </p:txBody>
      </p:sp>
      <p:sp>
        <p:nvSpPr>
          <p:cNvPr id="13" name="矩形 12"/>
          <p:cNvSpPr/>
          <p:nvPr>
            <p:custDataLst>
              <p:tags r:id="rId5"/>
            </p:custDataLst>
          </p:nvPr>
        </p:nvSpPr>
        <p:spPr>
          <a:xfrm>
            <a:off x="1373412" y="2560330"/>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a:t>
            </a:r>
            <a:r>
              <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rPr>
              <a:t>分水岭”这个名字与一种地貌特点有关，它的思想是，把图像的灰度看作一张地形图，图像中的每一点像素的灰度值表示该点的海拔高度，高灰度值代表山脉，低灰度值代表盆地，每一个局部极小值及其影响区域称为集水盆，而集水盆的边界则形成分水岭。</a:t>
            </a: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909955" y="1569085"/>
            <a:ext cx="11037570" cy="2553335"/>
          </a:xfrm>
          <a:prstGeom prst="rect">
            <a:avLst/>
          </a:prstGeom>
        </p:spPr>
        <p:txBody>
          <a:bodyPr wrap="square">
            <a:spAutoFit/>
          </a:bodyPr>
          <a:lstStyle/>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图像的阈值分割是一种按图像像素灰度幅度进行分割的方法，把图像的灰度分成不同的等级，然后用设置灰度门限（阈值）的方法确定有意义的区域或要分割物体的边界。阈值分割操作被定义为：</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51" name="矩形 50"/>
          <p:cNvSpPr/>
          <p:nvPr/>
        </p:nvSpPr>
        <p:spPr>
          <a:xfrm>
            <a:off x="909955" y="4293870"/>
            <a:ext cx="10704830" cy="1322070"/>
          </a:xfrm>
          <a:prstGeom prst="rect">
            <a:avLst/>
          </a:prstGeom>
        </p:spPr>
        <p:txBody>
          <a:bodyPr wrap="square">
            <a:spAutoFit/>
          </a:bodyPr>
          <a:lstStyle/>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因此，阈值分割将图像内灰度值处于某一指定灰度值范围内全部点选到输出区域S中。如果光照能保持恒定，阈值　　  和　　   能在系统设置时被选定且永远不用被调整。      </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dirty="0">
              <a:solidFill>
                <a:srgbClr val="E1328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箭头: 五边形 1"/>
          <p:cNvSpPr/>
          <p:nvPr/>
        </p:nvSpPr>
        <p:spPr>
          <a:xfrm>
            <a:off x="0" y="337185"/>
            <a:ext cx="333629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阈值分割</a:t>
            </a:r>
            <a:r>
              <a:rPr lang="zh-CN" sz="2800" b="1"/>
              <a:t>法</a:t>
            </a:r>
          </a:p>
        </p:txBody>
      </p:sp>
      <p:graphicFrame>
        <p:nvGraphicFramePr>
          <p:cNvPr id="3" name="对象 -2147482514"/>
          <p:cNvGraphicFramePr>
            <a:graphicFrameLocks noChangeAspect="1"/>
          </p:cNvGraphicFramePr>
          <p:nvPr/>
        </p:nvGraphicFramePr>
        <p:xfrm>
          <a:off x="4653915" y="3369310"/>
          <a:ext cx="3877047" cy="540000"/>
        </p:xfrm>
        <a:graphic>
          <a:graphicData uri="http://schemas.openxmlformats.org/presentationml/2006/ole">
            <mc:AlternateContent xmlns:mc="http://schemas.openxmlformats.org/markup-compatibility/2006">
              <mc:Choice xmlns:v="urn:schemas-microsoft-com:vml" Requires="v">
                <p:oleObj spid="_x0000_s3081" r:id="rId4" imgW="2005965" imgH="279400" progId="Equation.KSEE3">
                  <p:embed/>
                </p:oleObj>
              </mc:Choice>
              <mc:Fallback>
                <p:oleObj r:id="rId4" imgW="2005965" imgH="279400" progId="Equation.KSEE3">
                  <p:embed/>
                  <p:pic>
                    <p:nvPicPr>
                      <p:cNvPr id="0" name="图片 3075"/>
                      <p:cNvPicPr/>
                      <p:nvPr/>
                    </p:nvPicPr>
                    <p:blipFill>
                      <a:blip r:embed="rId5"/>
                      <a:stretch>
                        <a:fillRect/>
                      </a:stretch>
                    </p:blipFill>
                    <p:spPr>
                      <a:xfrm>
                        <a:off x="4653915" y="3369310"/>
                        <a:ext cx="3877047" cy="540000"/>
                      </a:xfrm>
                      <a:prstGeom prst="rect">
                        <a:avLst/>
                      </a:prstGeom>
                      <a:noFill/>
                      <a:ln w="38100">
                        <a:noFill/>
                        <a:miter/>
                      </a:ln>
                    </p:spPr>
                  </p:pic>
                </p:oleObj>
              </mc:Fallback>
            </mc:AlternateContent>
          </a:graphicData>
        </a:graphic>
      </p:graphicFrame>
      <p:graphicFrame>
        <p:nvGraphicFramePr>
          <p:cNvPr id="4" name="对象 -2147482623"/>
          <p:cNvGraphicFramePr>
            <a:graphicFrameLocks noChangeAspect="1"/>
          </p:cNvGraphicFramePr>
          <p:nvPr/>
        </p:nvGraphicFramePr>
        <p:xfrm>
          <a:off x="3596640" y="5093970"/>
          <a:ext cx="558774" cy="432000"/>
        </p:xfrm>
        <a:graphic>
          <a:graphicData uri="http://schemas.openxmlformats.org/presentationml/2006/ole">
            <mc:AlternateContent xmlns:mc="http://schemas.openxmlformats.org/markup-compatibility/2006">
              <mc:Choice xmlns:v="urn:schemas-microsoft-com:vml" Requires="v">
                <p:oleObj spid="_x0000_s3082" r:id="rId6" imgW="279400" imgH="215900" progId="Equation.KSEE3">
                  <p:embed/>
                </p:oleObj>
              </mc:Choice>
              <mc:Fallback>
                <p:oleObj r:id="rId6" imgW="279400" imgH="215900" progId="Equation.KSEE3">
                  <p:embed/>
                  <p:pic>
                    <p:nvPicPr>
                      <p:cNvPr id="0" name="图片 2"/>
                      <p:cNvPicPr/>
                      <p:nvPr/>
                    </p:nvPicPr>
                    <p:blipFill>
                      <a:blip r:embed="rId7"/>
                      <a:stretch>
                        <a:fillRect/>
                      </a:stretch>
                    </p:blipFill>
                    <p:spPr>
                      <a:xfrm>
                        <a:off x="3596640" y="5093970"/>
                        <a:ext cx="558774" cy="432000"/>
                      </a:xfrm>
                      <a:prstGeom prst="rect">
                        <a:avLst/>
                      </a:prstGeom>
                      <a:noFill/>
                      <a:ln w="38100">
                        <a:noFill/>
                        <a:miter/>
                      </a:ln>
                    </p:spPr>
                  </p:pic>
                </p:oleObj>
              </mc:Fallback>
            </mc:AlternateContent>
          </a:graphicData>
        </a:graphic>
      </p:graphicFrame>
      <p:graphicFrame>
        <p:nvGraphicFramePr>
          <p:cNvPr id="6" name="对象 -2147482622"/>
          <p:cNvGraphicFramePr>
            <a:graphicFrameLocks noChangeAspect="1"/>
          </p:cNvGraphicFramePr>
          <p:nvPr/>
        </p:nvGraphicFramePr>
        <p:xfrm>
          <a:off x="4575175" y="5093970"/>
          <a:ext cx="551825" cy="432000"/>
        </p:xfrm>
        <a:graphic>
          <a:graphicData uri="http://schemas.openxmlformats.org/presentationml/2006/ole">
            <mc:AlternateContent xmlns:mc="http://schemas.openxmlformats.org/markup-compatibility/2006">
              <mc:Choice xmlns:v="urn:schemas-microsoft-com:vml" Requires="v">
                <p:oleObj spid="_x0000_s3083" r:id="rId8" imgW="292100" imgH="228600" progId="Equation.KSEE3">
                  <p:embed/>
                </p:oleObj>
              </mc:Choice>
              <mc:Fallback>
                <p:oleObj r:id="rId8" imgW="292100" imgH="228600" progId="Equation.KSEE3">
                  <p:embed/>
                  <p:pic>
                    <p:nvPicPr>
                      <p:cNvPr id="0" name="图片 4"/>
                      <p:cNvPicPr/>
                      <p:nvPr/>
                    </p:nvPicPr>
                    <p:blipFill>
                      <a:blip r:embed="rId9"/>
                      <a:stretch>
                        <a:fillRect/>
                      </a:stretch>
                    </p:blipFill>
                    <p:spPr>
                      <a:xfrm>
                        <a:off x="4575175" y="5093970"/>
                        <a:ext cx="551825" cy="4320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450215" y="1182370"/>
            <a:ext cx="11884660" cy="5015865"/>
          </a:xfrm>
          <a:prstGeom prst="rect">
            <a:avLst/>
          </a:prstGeom>
        </p:spPr>
        <p:txBody>
          <a:bodyPr wrap="square">
            <a:spAutoFit/>
          </a:bodyPr>
          <a:lstStyle/>
          <a:p>
            <a:pPr indent="457200" defTabSz="9144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分水岭算法能较好地适用于复杂背景下的目标分割，特别是具有蜂窝状结构的画面的内容分割。Halcon中使用watersheds算子提取图像的分水岭。该算子的原型如下：在Halcon中实现分水岭算法的算子如下：</a:t>
            </a:r>
          </a:p>
          <a:p>
            <a:pPr indent="457200" defTabSz="914400" eaLnBrk="1" latinLnBrk="0" hangingPunct="1">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①</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直接提取图像的盆地区域和分水岭区域算子如下：</a:t>
            </a:r>
          </a:p>
          <a:p>
            <a:pPr indent="457200" algn="ctr" defTabSz="914400" eaLnBrk="1" latinLnBrk="0" hangingPunct="1">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watersheds(Image : Basins, Watersheds : : )</a:t>
            </a: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defTabSz="914400" eaLnBrk="1" latinLnBrk="0" hangingPunct="1">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②</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阈值化提取分水岭盆地区域算子如下：</a:t>
            </a:r>
          </a:p>
          <a:p>
            <a:pPr indent="457200" algn="ctr" defTabSz="914400" eaLnBrk="1" latinLnBrk="0" hangingPunct="1">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watersheds_threshold(Image : Basins : Threshold : )</a:t>
            </a:r>
          </a:p>
          <a:p>
            <a:pPr indent="457200" defTabSz="914400" eaLnBrk="1" latinLnBrk="0" hangingPunct="1">
              <a:lnSpc>
                <a:spcPct val="200000"/>
              </a:lnSpc>
              <a:tabLst>
                <a:tab pos="266700" algn="l"/>
                <a:tab pos="1200150" algn="l"/>
                <a:tab pos="1333500" algn="l"/>
              </a:tabLst>
            </a:pPr>
            <a:endPar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箭头: 五边形 1"/>
          <p:cNvSpPr/>
          <p:nvPr/>
        </p:nvSpPr>
        <p:spPr>
          <a:xfrm>
            <a:off x="0" y="337185"/>
            <a:ext cx="515175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分水岭算法的基本认识</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6560" y="1131570"/>
            <a:ext cx="12033250" cy="5662295"/>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518795" y="1224280"/>
            <a:ext cx="6073140" cy="5507990"/>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程序如下：</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*获取图像</a:t>
            </a:r>
            <a:r>
              <a:rPr lang="zh-CN" sz="1600" dirty="0">
                <a:solidFill>
                  <a:schemeClr val="bg1"/>
                </a:solidFill>
                <a:latin typeface="Times New Roman" panose="02020603050405020304" pitchFamily="18" charset="0"/>
                <a:cs typeface="Times New Roman" panose="02020603050405020304" pitchFamily="18" charset="0"/>
              </a:rPr>
              <a:t>　</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read_image (Br2, 'particle')</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*对单通道图像进行高斯平滑处理，去除噪声</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gauss_filter (Br2, ImageGauss, 9)</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*将图像颜色进行反转</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invert_image (ImageGauss, ImageInvert)</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*对高斯平滑后的图像进行分数岭处理与阈值分割，提取出盆地区域</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watersheds (ImageInvert, Basins, Watersheds)</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watersheds_threshold (ImageInvert, Basins1,30)</a:t>
            </a:r>
          </a:p>
        </p:txBody>
      </p:sp>
      <p:sp>
        <p:nvSpPr>
          <p:cNvPr id="20" name="矩形 19"/>
          <p:cNvSpPr/>
          <p:nvPr/>
        </p:nvSpPr>
        <p:spPr>
          <a:xfrm>
            <a:off x="6763385" y="1214120"/>
            <a:ext cx="5570855" cy="546163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4"/>
          <p:cNvSpPr>
            <a:spLocks noChangeArrowheads="1"/>
          </p:cNvSpPr>
          <p:nvPr/>
        </p:nvSpPr>
        <p:spPr bwMode="auto">
          <a:xfrm flipH="1">
            <a:off x="6925945" y="3736340"/>
            <a:ext cx="2062480" cy="306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bg1"/>
                </a:solidFill>
                <a:latin typeface="微软雅黑" panose="020B0503020204020204" pitchFamily="34" charset="-122"/>
              </a:rPr>
              <a:t>（</a:t>
            </a:r>
            <a:r>
              <a:rPr lang="en-US" altLang="zh-CN" sz="1400" dirty="0">
                <a:solidFill>
                  <a:schemeClr val="bg1"/>
                </a:solidFill>
                <a:latin typeface="微软雅黑" panose="020B0503020204020204" pitchFamily="34" charset="-122"/>
              </a:rPr>
              <a:t>a</a:t>
            </a:r>
            <a:r>
              <a:rPr lang="zh-CN" altLang="en-US" sz="1400" dirty="0">
                <a:solidFill>
                  <a:schemeClr val="bg1"/>
                </a:solidFill>
                <a:latin typeface="微软雅黑" panose="020B0503020204020204" pitchFamily="34" charset="-122"/>
              </a:rPr>
              <a:t>）原图</a:t>
            </a:r>
          </a:p>
        </p:txBody>
      </p:sp>
      <p:sp>
        <p:nvSpPr>
          <p:cNvPr id="24" name="矩形 14"/>
          <p:cNvSpPr>
            <a:spLocks noChangeArrowheads="1"/>
          </p:cNvSpPr>
          <p:nvPr/>
        </p:nvSpPr>
        <p:spPr bwMode="auto">
          <a:xfrm flipH="1">
            <a:off x="7061835" y="6099810"/>
            <a:ext cx="2339975"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buClrTx/>
              <a:buSzTx/>
              <a:buFontTx/>
            </a:pPr>
            <a:r>
              <a:rPr lang="zh-CN" altLang="en-US" sz="1400" dirty="0">
                <a:solidFill>
                  <a:schemeClr val="bg1"/>
                </a:solidFill>
                <a:latin typeface="微软雅黑" panose="020B0503020204020204" pitchFamily="34" charset="-122"/>
              </a:rPr>
              <a:t>（ｃ）</a:t>
            </a:r>
            <a:r>
              <a:rPr lang="zh-CN" altLang="en-US" sz="1400" dirty="0">
                <a:solidFill>
                  <a:schemeClr val="bg1"/>
                </a:solidFill>
                <a:latin typeface="微软雅黑" panose="020B0503020204020204" pitchFamily="34" charset="-122"/>
                <a:sym typeface="+mn-ea"/>
              </a:rPr>
              <a:t>分水岭区域</a:t>
            </a:r>
          </a:p>
        </p:txBody>
      </p:sp>
      <p:sp>
        <p:nvSpPr>
          <p:cNvPr id="26" name="矩形 25"/>
          <p:cNvSpPr/>
          <p:nvPr/>
        </p:nvSpPr>
        <p:spPr>
          <a:xfrm>
            <a:off x="6763385" y="1214120"/>
            <a:ext cx="4436110" cy="506730"/>
          </a:xfrm>
          <a:prstGeom prst="rect">
            <a:avLst/>
          </a:prstGeom>
        </p:spPr>
        <p:txBody>
          <a:bodyPr wrap="square">
            <a:spAutoFit/>
            <a:scene3d>
              <a:camera prst="orthographicFront"/>
              <a:lightRig rig="threePt" dir="t"/>
            </a:scene3d>
          </a:bodyPr>
          <a:lstStyle/>
          <a:p>
            <a:pPr algn="l" defTabSz="1218565">
              <a:lnSpc>
                <a:spcPct val="150000"/>
              </a:lnSpc>
              <a:defRPr/>
            </a:pPr>
            <a:r>
              <a:rPr sz="1800" b="1"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18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sp>
        <p:nvSpPr>
          <p:cNvPr id="4" name="矩形 14"/>
          <p:cNvSpPr>
            <a:spLocks noChangeArrowheads="1"/>
          </p:cNvSpPr>
          <p:nvPr/>
        </p:nvSpPr>
        <p:spPr bwMode="auto">
          <a:xfrm flipH="1">
            <a:off x="9387205" y="6099810"/>
            <a:ext cx="2947035"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buClrTx/>
              <a:buSzTx/>
              <a:buFontTx/>
            </a:pPr>
            <a:r>
              <a:rPr lang="zh-CN" altLang="en-US" sz="1400" dirty="0">
                <a:solidFill>
                  <a:schemeClr val="bg1"/>
                </a:solidFill>
                <a:latin typeface="微软雅黑" panose="020B0503020204020204" pitchFamily="34" charset="-122"/>
              </a:rPr>
              <a:t>（ｄ）分割后得到的盆地区域</a:t>
            </a:r>
          </a:p>
        </p:txBody>
      </p:sp>
      <p:sp>
        <p:nvSpPr>
          <p:cNvPr id="2" name="矩形 14"/>
          <p:cNvSpPr>
            <a:spLocks noChangeArrowheads="1"/>
          </p:cNvSpPr>
          <p:nvPr/>
        </p:nvSpPr>
        <p:spPr bwMode="auto">
          <a:xfrm flipH="1">
            <a:off x="9647555" y="3720465"/>
            <a:ext cx="239903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buClrTx/>
              <a:buSzTx/>
              <a:buFontTx/>
            </a:pPr>
            <a:r>
              <a:rPr lang="zh-CN" altLang="en-US" sz="1400" dirty="0">
                <a:solidFill>
                  <a:schemeClr val="bg1"/>
                </a:solidFill>
                <a:latin typeface="微软雅黑" panose="020B0503020204020204" pitchFamily="34" charset="-122"/>
              </a:rPr>
              <a:t>（b）原图反转 </a:t>
            </a:r>
          </a:p>
        </p:txBody>
      </p:sp>
      <p:sp>
        <p:nvSpPr>
          <p:cNvPr id="3" name="箭头: 五边形 1"/>
          <p:cNvSpPr/>
          <p:nvPr/>
        </p:nvSpPr>
        <p:spPr>
          <a:xfrm>
            <a:off x="0" y="337185"/>
            <a:ext cx="418020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dirty="0">
                <a:solidFill>
                  <a:schemeClr val="bg1"/>
                </a:solidFill>
                <a:latin typeface="Times New Roman" panose="02020603050405020304" pitchFamily="18" charset="0"/>
                <a:cs typeface="Times New Roman" panose="02020603050405020304" pitchFamily="18" charset="0"/>
                <a:sym typeface="+mn-ea"/>
              </a:rPr>
              <a:t>分水岭算法分割实例</a:t>
            </a:r>
            <a:endParaRPr sz="2800"/>
          </a:p>
        </p:txBody>
      </p:sp>
      <p:pic>
        <p:nvPicPr>
          <p:cNvPr id="69" name="图片 153"/>
          <p:cNvPicPr/>
          <p:nvPr/>
        </p:nvPicPr>
        <p:blipFill>
          <a:blip r:embed="rId3"/>
          <a:stretch>
            <a:fillRect/>
          </a:stretch>
        </p:blipFill>
        <p:spPr>
          <a:xfrm>
            <a:off x="7061835" y="1816735"/>
            <a:ext cx="2339975" cy="1919605"/>
          </a:xfrm>
          <a:prstGeom prst="rect">
            <a:avLst/>
          </a:prstGeom>
          <a:noFill/>
          <a:ln>
            <a:noFill/>
          </a:ln>
        </p:spPr>
      </p:pic>
      <p:pic>
        <p:nvPicPr>
          <p:cNvPr id="70" name="图片 154"/>
          <p:cNvPicPr/>
          <p:nvPr/>
        </p:nvPicPr>
        <p:blipFill>
          <a:blip r:embed="rId4"/>
          <a:stretch>
            <a:fillRect/>
          </a:stretch>
        </p:blipFill>
        <p:spPr>
          <a:xfrm>
            <a:off x="9647555" y="1817370"/>
            <a:ext cx="2398395" cy="1903095"/>
          </a:xfrm>
          <a:prstGeom prst="rect">
            <a:avLst/>
          </a:prstGeom>
          <a:noFill/>
          <a:ln>
            <a:noFill/>
          </a:ln>
        </p:spPr>
      </p:pic>
      <p:pic>
        <p:nvPicPr>
          <p:cNvPr id="71" name="图片 155"/>
          <p:cNvPicPr/>
          <p:nvPr/>
        </p:nvPicPr>
        <p:blipFill>
          <a:blip r:embed="rId5"/>
          <a:stretch>
            <a:fillRect/>
          </a:stretch>
        </p:blipFill>
        <p:spPr>
          <a:xfrm>
            <a:off x="7061835" y="4274820"/>
            <a:ext cx="2339975" cy="1720215"/>
          </a:xfrm>
          <a:prstGeom prst="rect">
            <a:avLst/>
          </a:prstGeom>
          <a:noFill/>
          <a:ln>
            <a:noFill/>
          </a:ln>
        </p:spPr>
      </p:pic>
      <p:pic>
        <p:nvPicPr>
          <p:cNvPr id="72" name="图片 156"/>
          <p:cNvPicPr/>
          <p:nvPr/>
        </p:nvPicPr>
        <p:blipFill>
          <a:blip r:embed="rId6"/>
          <a:stretch>
            <a:fillRect/>
          </a:stretch>
        </p:blipFill>
        <p:spPr>
          <a:xfrm>
            <a:off x="9647555" y="4274820"/>
            <a:ext cx="2398395" cy="1720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426710" y="2798445"/>
            <a:ext cx="5088890" cy="1014730"/>
          </a:xfrm>
          <a:prstGeom prst="rect">
            <a:avLst/>
          </a:prstGeom>
          <a:noFill/>
          <a:effectLst/>
        </p:spPr>
        <p:txBody>
          <a:bodyPr wrap="square" rtlCol="0">
            <a:spAutoFit/>
          </a:bodyPr>
          <a:lstStyle/>
          <a:p>
            <a:pPr algn="dist">
              <a:spcAft>
                <a:spcPts val="0"/>
              </a:spcAft>
              <a:defRPr/>
            </a:pPr>
            <a:r>
              <a:rPr lang="en-US" altLang="zh-CN" sz="6000" b="1" dirty="0">
                <a:solidFill>
                  <a:schemeClr val="bg1"/>
                </a:solidFill>
                <a:latin typeface="微软雅黑" panose="020B0503020204020204" pitchFamily="34" charset="-122"/>
                <a:ea typeface="微软雅黑" panose="020B0503020204020204" pitchFamily="34" charset="-122"/>
                <a:sym typeface="+mn-ea"/>
              </a:rPr>
              <a:t> </a:t>
            </a:r>
            <a:r>
              <a:rPr lang="zh-CN" altLang="en-US" sz="6000" b="1" dirty="0">
                <a:solidFill>
                  <a:schemeClr val="bg1"/>
                </a:solidFill>
                <a:latin typeface="微软雅黑" panose="020B0503020204020204" pitchFamily="34" charset="-122"/>
                <a:ea typeface="微软雅黑" panose="020B0503020204020204" pitchFamily="34" charset="-122"/>
                <a:sym typeface="+mn-ea"/>
              </a:rPr>
              <a:t>　小　　　结 　　　　</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第五部分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2"/>
            </p:custDataLst>
          </p:nvPr>
        </p:nvSpPr>
        <p:spPr>
          <a:xfrm>
            <a:off x="959168" y="1721485"/>
            <a:ext cx="10940415" cy="4761230"/>
          </a:xfrm>
          <a:prstGeom prst="roundRect">
            <a:avLst>
              <a:gd name="adj" fmla="val 6601"/>
            </a:avLst>
          </a:prstGeom>
          <a:solidFill>
            <a:schemeClr val="bg1"/>
          </a:solidFill>
          <a:ln>
            <a:noFill/>
          </a:ln>
          <a:effectLst>
            <a:outerShdw blurRad="2159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pPr>
            <a:endParaRPr lang="zh-CN" altLang="en-US" sz="1800">
              <a:latin typeface="Arial" panose="020B0604020202020204" pitchFamily="34" charset="0"/>
              <a:ea typeface="微软雅黑" panose="020B0503020204020204" pitchFamily="34" charset="-122"/>
              <a:sym typeface="+mn-ea"/>
            </a:endParaRPr>
          </a:p>
        </p:txBody>
      </p:sp>
      <p:sp>
        <p:nvSpPr>
          <p:cNvPr id="3" name="文本框 2"/>
          <p:cNvSpPr txBox="1"/>
          <p:nvPr>
            <p:custDataLst>
              <p:tags r:id="rId3"/>
            </p:custDataLst>
          </p:nvPr>
        </p:nvSpPr>
        <p:spPr>
          <a:xfrm>
            <a:off x="1552575" y="2331720"/>
            <a:ext cx="9753600" cy="2886710"/>
          </a:xfrm>
          <a:prstGeom prst="rect">
            <a:avLst/>
          </a:prstGeom>
          <a:noFill/>
        </p:spPr>
        <p:txBody>
          <a:bodyPr wrap="square" lIns="91440" tIns="45720" rIns="91440" bIns="45720" rtlCol="0" anchor="ctr" anchorCtr="0">
            <a:normAutofit fontScale="90000" lnSpcReduction="20000"/>
          </a:bodyPr>
          <a:lstStyle>
            <a:defPPr>
              <a:defRPr lang="zh-CN"/>
            </a:defPPr>
            <a:lvl1pPr fontAlgn="auto">
              <a:lnSpc>
                <a:spcPct val="130000"/>
              </a:lnSpc>
              <a:spcAft>
                <a:spcPts val="1000"/>
              </a:spcAft>
              <a:defRPr sz="1600" spc="150"/>
            </a:lvl1pPr>
          </a:lstStyle>
          <a:p>
            <a:pPr marL="0" lvl="0" indent="0" algn="l">
              <a:lnSpc>
                <a:spcPct val="150000"/>
              </a:lnSpc>
              <a:spcBef>
                <a:spcPts val="1000"/>
              </a:spcBef>
              <a:spcAft>
                <a:spcPts val="0"/>
              </a:spcAft>
              <a:buSzPct val="100000"/>
              <a:buNone/>
              <a:defRPr/>
            </a:pPr>
            <a:r>
              <a:rPr lang="en-US" altLang="zh-CN" sz="2400" spc="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本章主要介绍了图像分割的基本概念、公式推导以及适用情况。具体介绍了阈值分割、区域分割、边缘检测、Hough变换、分水岭算法这几种图像分割算法。我们需要虑实际问题的特殊性，根据不同的检测图像特征可以使用不同的方法。图像分割问题是一个十分困难的问题。因此，人们需要不断地进行学习，不断地探索使用新方法对图像进行处理，以得到预期的效果。本章讨论的方法都是实际应用中普遍使用的具有代表性的技术。</a:t>
            </a:r>
          </a:p>
        </p:txBody>
      </p:sp>
      <p:sp>
        <p:nvSpPr>
          <p:cNvPr id="7" name="矩形 6"/>
          <p:cNvSpPr/>
          <p:nvPr>
            <p:custDataLst>
              <p:tags r:id="rId4"/>
            </p:custDataLst>
          </p:nvPr>
        </p:nvSpPr>
        <p:spPr>
          <a:xfrm>
            <a:off x="333375" y="174496"/>
            <a:ext cx="12192000" cy="1016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buClrTx/>
              <a:buSzTx/>
              <a:buFontTx/>
            </a:pPr>
            <a:endParaRPr kumimoji="1" lang="zh-CN" altLang="en-US" sz="1800">
              <a:solidFill>
                <a:schemeClr val="tx1">
                  <a:lumMod val="50000"/>
                  <a:lumOff val="50000"/>
                </a:schemeClr>
              </a:solidFill>
              <a:latin typeface="Arial" panose="020B0604020202020204" pitchFamily="34" charset="0"/>
              <a:ea typeface="微软雅黑" panose="020B0503020204020204" pitchFamily="34" charset="-122"/>
              <a:sym typeface="+mn-ea"/>
            </a:endParaRPr>
          </a:p>
        </p:txBody>
      </p:sp>
      <p:sp>
        <p:nvSpPr>
          <p:cNvPr id="4" name="文本框 3"/>
          <p:cNvSpPr txBox="1"/>
          <p:nvPr>
            <p:custDataLst>
              <p:tags r:id="rId5"/>
            </p:custDataLst>
          </p:nvPr>
        </p:nvSpPr>
        <p:spPr>
          <a:xfrm>
            <a:off x="683895" y="428625"/>
            <a:ext cx="11490960" cy="508004"/>
          </a:xfrm>
          <a:prstGeom prst="rect">
            <a:avLst/>
          </a:prstGeom>
          <a:noFill/>
        </p:spPr>
        <p:txBody>
          <a:bodyPr wrap="square" lIns="91440" tIns="45720" rIns="91440" bIns="45720" rtlCol="0" anchor="ctr" anchorCtr="0">
            <a:normAutofit fontScale="77500" lnSpcReduction="10000"/>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lvl="0" indent="0" algn="ctr">
              <a:lnSpc>
                <a:spcPct val="120000"/>
              </a:lnSpc>
              <a:spcBef>
                <a:spcPts val="300"/>
              </a:spcBef>
              <a:spcAft>
                <a:spcPts val="300"/>
              </a:spcAft>
              <a:buSzPct val="100000"/>
              <a:buFontTx/>
              <a:buNone/>
            </a:pPr>
            <a:r>
              <a:rPr lang="en-US" altLang="zh-CN" sz="3200" b="1" spc="300">
                <a:solidFill>
                  <a:schemeClr val="bg1"/>
                </a:solidFill>
                <a:latin typeface="+mn-ea"/>
                <a:ea typeface="+mn-ea"/>
              </a:rPr>
              <a:t>本章小结</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箭头: 五边形 38"/>
          <p:cNvSpPr/>
          <p:nvPr/>
        </p:nvSpPr>
        <p:spPr>
          <a:xfrm>
            <a:off x="0" y="264795"/>
            <a:ext cx="2160905"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280285" y="1906905"/>
            <a:ext cx="8531860" cy="3169285"/>
          </a:xfrm>
          <a:prstGeom prst="rect">
            <a:avLst/>
          </a:prstGeom>
          <a:effectLst/>
        </p:spPr>
        <p:txBody>
          <a:bodyPr wrap="square">
            <a:spAutoFit/>
          </a:bodyPr>
          <a:lstStyle/>
          <a:p>
            <a:pPr algn="l"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5.1</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什么是图像分割？请举出三种图像分割的算法。</a:t>
            </a:r>
          </a:p>
          <a:p>
            <a:pPr algn="l"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5.2</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请简述利用区域生长法进行图像分割的过程。</a:t>
            </a:r>
          </a:p>
          <a:p>
            <a:pPr algn="l"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5.3</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请简述利用图像直方图确定图像阈值的图像分割方法。</a:t>
            </a:r>
          </a:p>
          <a:p>
            <a:pPr algn="l"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5.4</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边缘检测的理论依据是什么？请列举三种边缘检测算法。</a:t>
            </a:r>
          </a:p>
          <a:p>
            <a:pPr algn="l"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什么是Hough变换？试述采用Hough变换检测直线的原理以及适用场合。</a:t>
            </a:r>
          </a:p>
          <a:p>
            <a:pPr algn="l"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5.6</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rPr>
              <a:t>对下面的图像1采用简单区域增长法进行区域增长，给出灰度差值为①T=1;②T=2;③T=3三种情况下的分割图像。</a:t>
            </a:r>
          </a:p>
        </p:txBody>
      </p:sp>
      <p:sp>
        <p:nvSpPr>
          <p:cNvPr id="37" name="文本框 36"/>
          <p:cNvSpPr txBox="1"/>
          <p:nvPr/>
        </p:nvSpPr>
        <p:spPr>
          <a:xfrm>
            <a:off x="197485" y="353060"/>
            <a:ext cx="1868805" cy="587375"/>
          </a:xfrm>
          <a:prstGeom prst="rect">
            <a:avLst/>
          </a:prstGeom>
          <a:noFill/>
        </p:spPr>
        <p:txBody>
          <a:bodyPr wrap="square" lIns="96434" tIns="48217" rIns="96434" bIns="48217" rtlCol="0">
            <a:spAutoFit/>
          </a:bodyPr>
          <a:lstStyle/>
          <a:p>
            <a:pPr defTabSz="964565"/>
            <a:r>
              <a:rPr lang="zh-CN" altLang="en-US" sz="3200" b="1" dirty="0">
                <a:solidFill>
                  <a:schemeClr val="bg1"/>
                </a:solidFill>
                <a:latin typeface="微软雅黑" panose="020B0503020204020204" pitchFamily="34" charset="-122"/>
                <a:ea typeface="微软雅黑" panose="020B0503020204020204" pitchFamily="34" charset="-122"/>
                <a:cs typeface="+mn-ea"/>
                <a:sym typeface="+mn-lt"/>
              </a:rPr>
              <a:t>习　题</a:t>
            </a:r>
          </a:p>
        </p:txBody>
      </p:sp>
      <p:grpSp>
        <p:nvGrpSpPr>
          <p:cNvPr id="40" name="组合 39"/>
          <p:cNvGrpSpPr/>
          <p:nvPr/>
        </p:nvGrpSpPr>
        <p:grpSpPr>
          <a:xfrm>
            <a:off x="12334031" y="-183501"/>
            <a:ext cx="660785" cy="1134091"/>
            <a:chOff x="12262780" y="-243178"/>
            <a:chExt cx="732036" cy="1256377"/>
          </a:xfrm>
        </p:grpSpPr>
        <p:sp>
          <p:nvSpPr>
            <p:cNvPr id="41" name="椭圆 40"/>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2659856" y="1523812"/>
            <a:ext cx="5881688" cy="76200"/>
          </a:xfrm>
          <a:prstGeom prst="ellipse">
            <a:avLst/>
          </a:prstGeom>
          <a:gradFill>
            <a:gsLst>
              <a:gs pos="0">
                <a:schemeClr val="accent1"/>
              </a:gs>
              <a:gs pos="100000">
                <a:srgbClr val="FB2E05"/>
              </a:gs>
            </a:gsLst>
            <a:lin ang="0" scaled="0"/>
          </a:gradFill>
          <a:ln>
            <a:noFill/>
          </a:ln>
          <a:effectLst>
            <a:outerShdw blurRad="279400" dist="635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2659856" y="5546537"/>
            <a:ext cx="5881688" cy="76200"/>
          </a:xfrm>
          <a:prstGeom prst="ellipse">
            <a:avLst/>
          </a:prstGeom>
          <a:gradFill>
            <a:gsLst>
              <a:gs pos="0">
                <a:schemeClr val="accent1"/>
              </a:gs>
              <a:gs pos="100000">
                <a:srgbClr val="FB2E05"/>
              </a:gs>
            </a:gsLst>
            <a:lin ang="0" scaled="0"/>
          </a:gradFill>
          <a:ln>
            <a:noFill/>
          </a:ln>
          <a:effectLst>
            <a:outerShdw blurRad="279400" dist="635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3000">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14:bounceEnd="53000">
                                          <p:cBhvr additive="base">
                                            <p:cTn id="7" dur="750" fill="hold"/>
                                            <p:tgtEl>
                                              <p:spTgt spid="39"/>
                                            </p:tgtEl>
                                            <p:attrNameLst>
                                              <p:attrName>ppt_x</p:attrName>
                                            </p:attrNameLst>
                                          </p:cBhvr>
                                          <p:tavLst>
                                            <p:tav tm="0">
                                              <p:val>
                                                <p:strVal val="0-#ppt_w/2"/>
                                              </p:val>
                                            </p:tav>
                                            <p:tav tm="100000">
                                              <p:val>
                                                <p:strVal val="#ppt_x"/>
                                              </p:val>
                                            </p:tav>
                                          </p:tavLst>
                                        </p:anim>
                                        <p:anim calcmode="lin" valueType="num" p14:bounceEnd="53000">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up)">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0-#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up)">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Lst>
      </p:timing>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5831838" cy="7232650"/>
          </a:xfrm>
          <a:prstGeom prst="rect">
            <a:avLst/>
          </a:prstGeom>
          <a:solidFill>
            <a:srgbClr val="F1B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831838" y="0"/>
            <a:ext cx="7026912" cy="7232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4408" y="824781"/>
            <a:ext cx="11593304" cy="5583088"/>
          </a:xfrm>
          <a:prstGeom prst="rect">
            <a:avLst/>
          </a:prstGeom>
          <a:noFill/>
          <a:ln w="3175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6558127" y="3870215"/>
            <a:ext cx="4741767" cy="0"/>
          </a:xfrm>
          <a:prstGeom prst="line">
            <a:avLst/>
          </a:prstGeom>
          <a:ln w="38100" cap="rnd" cmpd="sng">
            <a:gradFill flip="none" rotWithShape="1">
              <a:gsLst>
                <a:gs pos="100000">
                  <a:srgbClr val="FFC000">
                    <a:alpha val="0"/>
                  </a:srgbClr>
                </a:gs>
                <a:gs pos="0">
                  <a:srgbClr val="FFC000"/>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58913" y="2423481"/>
            <a:ext cx="5264070" cy="1446550"/>
            <a:chOff x="6379598" y="2106796"/>
            <a:chExt cx="5264070" cy="1446550"/>
          </a:xfrm>
        </p:grpSpPr>
        <p:sp>
          <p:nvSpPr>
            <p:cNvPr id="5" name="文本框 4"/>
            <p:cNvSpPr txBox="1"/>
            <p:nvPr/>
          </p:nvSpPr>
          <p:spPr>
            <a:xfrm>
              <a:off x="637959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谢</a:t>
              </a:r>
            </a:p>
          </p:txBody>
        </p:sp>
        <p:sp>
          <p:nvSpPr>
            <p:cNvPr id="6" name="文本框 5"/>
            <p:cNvSpPr txBox="1"/>
            <p:nvPr/>
          </p:nvSpPr>
          <p:spPr>
            <a:xfrm>
              <a:off x="7696561"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谢</a:t>
              </a:r>
            </a:p>
          </p:txBody>
        </p:sp>
        <p:sp>
          <p:nvSpPr>
            <p:cNvPr id="8" name="文本框 7"/>
            <p:cNvSpPr txBox="1"/>
            <p:nvPr/>
          </p:nvSpPr>
          <p:spPr>
            <a:xfrm>
              <a:off x="9013524"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聆</a:t>
              </a:r>
            </a:p>
          </p:txBody>
        </p:sp>
        <p:sp>
          <p:nvSpPr>
            <p:cNvPr id="15" name="文本框 14"/>
            <p:cNvSpPr txBox="1"/>
            <p:nvPr/>
          </p:nvSpPr>
          <p:spPr>
            <a:xfrm>
              <a:off x="1033048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听</a:t>
              </a: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303085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阈值分割</a:t>
            </a:r>
            <a:r>
              <a:rPr lang="zh-CN" sz="2800" b="1"/>
              <a:t>法</a:t>
            </a:r>
          </a:p>
        </p:txBody>
      </p:sp>
      <p:sp>
        <p:nvSpPr>
          <p:cNvPr id="11" name="矩形: 圆角 10"/>
          <p:cNvSpPr/>
          <p:nvPr>
            <p:custDataLst>
              <p:tags r:id="rId1"/>
            </p:custDataLst>
          </p:nvPr>
        </p:nvSpPr>
        <p:spPr>
          <a:xfrm>
            <a:off x="958215" y="3900170"/>
            <a:ext cx="10942320" cy="2705735"/>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defTabSz="914400" eaLnBrk="1" latinLnBrk="0" hangingPunct="1">
              <a:lnSpc>
                <a:spcPct val="200000"/>
              </a:lnSpc>
              <a:tabLst>
                <a:tab pos="266700" algn="l"/>
                <a:tab pos="1200150" algn="l"/>
                <a:tab pos="1333500" algn="l"/>
              </a:tabLst>
            </a:pPr>
            <a:r>
              <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对于只有背景和目标两类对象的灰度图像来说，阈值选取过高，容易把大量的目标误判为背景；阈值选取过低，又容易把大量的背景误判为目标。</a:t>
            </a:r>
            <a:endPar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defTabSz="914400" eaLnBrk="1" latinLnBrk="0" hangingPunct="1">
              <a:lnSpc>
                <a:spcPct val="200000"/>
              </a:lnSpc>
              <a:tabLst>
                <a:tab pos="266700" algn="l"/>
                <a:tab pos="1200150" algn="l"/>
                <a:tab pos="1333500" algn="l"/>
              </a:tabLst>
            </a:pPr>
            <a:r>
              <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一般来说，阈值分割可以分成以下三步：     </a:t>
            </a:r>
            <a:endPar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defTabSz="914400" eaLnBrk="1" latinLnBrk="0" hangingPunct="1">
              <a:lnSpc>
                <a:spcPct val="200000"/>
              </a:lnSpc>
              <a:tabLst>
                <a:tab pos="266700" algn="l"/>
                <a:tab pos="1200150" algn="l"/>
                <a:tab pos="1333500" algn="l"/>
              </a:tabLst>
            </a:pPr>
            <a:r>
              <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（1）确定阈值；（2)将阈值与像素灰度值进行比较；（3）把像素分类。</a:t>
            </a: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 name="矩形: 圆角 10"/>
          <p:cNvSpPr/>
          <p:nvPr>
            <p:custDataLst>
              <p:tags r:id="rId2"/>
            </p:custDataLst>
          </p:nvPr>
        </p:nvSpPr>
        <p:spPr>
          <a:xfrm>
            <a:off x="957580" y="1284605"/>
            <a:ext cx="10943590" cy="2264410"/>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defTabSz="914400" eaLnBrk="1" latinLnBrk="0" hangingPunct="1">
              <a:lnSpc>
                <a:spcPct val="200000"/>
              </a:lnSpc>
              <a:tabLst>
                <a:tab pos="266700" algn="l"/>
                <a:tab pos="1200150" algn="l"/>
                <a:tab pos="1333500" algn="l"/>
              </a:tabLst>
            </a:pPr>
            <a:r>
              <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阈值分割的优点是计算简单、运算效率较高、速度快。阈值分割的几个难点是：</a:t>
            </a:r>
            <a:endPar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defTabSz="914400" eaLnBrk="1" latinLnBrk="0" hangingPunct="1">
              <a:lnSpc>
                <a:spcPct val="200000"/>
              </a:lnSpc>
              <a:tabLst>
                <a:tab pos="266700" algn="l"/>
                <a:tab pos="1200150" algn="l"/>
                <a:tab pos="1333500" algn="l"/>
              </a:tabLst>
            </a:pPr>
            <a:r>
              <a:rPr lang="zh-CN" altLang="en-US" sz="1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①</a:t>
            </a:r>
            <a:r>
              <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在图像分割之前，无法确定图像分割生成区域的数目；</a:t>
            </a:r>
            <a:endPar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defTabSz="914400" eaLnBrk="1" latinLnBrk="0" hangingPunct="1">
              <a:lnSpc>
                <a:spcPct val="200000"/>
              </a:lnSpc>
              <a:tabLst>
                <a:tab pos="266700" algn="l"/>
                <a:tab pos="1200150" algn="l"/>
                <a:tab pos="1333500" algn="l"/>
              </a:tabLst>
            </a:pPr>
            <a:r>
              <a:rPr lang="zh-CN" altLang="en-US" sz="1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②</a:t>
            </a:r>
            <a:r>
              <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阈值的确定，因为阈值的选择直接影响分割的精度及分割后的图像进行描述分析的正确性。</a:t>
            </a:r>
            <a:endPar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defTabSz="914400" eaLnBrk="1" latinLnBrk="0" hangingPunct="1">
              <a:lnSpc>
                <a:spcPct val="200000"/>
              </a:lnSpc>
              <a:tabLst>
                <a:tab pos="266700" algn="l"/>
                <a:tab pos="1200150" algn="l"/>
                <a:tab pos="1333500" algn="l"/>
              </a:tabLst>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668655" y="1818005"/>
            <a:ext cx="7656830" cy="2553335"/>
          </a:xfrm>
          <a:prstGeom prst="rect">
            <a:avLst/>
          </a:prstGeom>
        </p:spPr>
        <p:txBody>
          <a:bodyPr wrap="square">
            <a:spAutoFit/>
          </a:bodyPr>
          <a:lstStyle/>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如果图像由暗色背景上得较亮物体组成，以这样组成方式的图像的灰度直方图具有明显谷底，从背景中提取物体的一种很明显的方法就是选择两峰之间的谷底对应的灰度值T作为阈值进行图像分割。</a:t>
            </a: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T值的选取如图所示： 　　　　　　　　　　　　　　　　　　　　　　　　　　　　　　　               　　　</a:t>
            </a:r>
          </a:p>
        </p:txBody>
      </p:sp>
      <p:sp>
        <p:nvSpPr>
          <p:cNvPr id="2" name="箭头: 五边形 1"/>
          <p:cNvSpPr/>
          <p:nvPr/>
        </p:nvSpPr>
        <p:spPr>
          <a:xfrm>
            <a:off x="0" y="337185"/>
            <a:ext cx="533463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根据直方图谷底确定阈值法</a:t>
            </a:r>
          </a:p>
        </p:txBody>
      </p:sp>
      <p:pic>
        <p:nvPicPr>
          <p:cNvPr id="11" name="图片 248"/>
          <p:cNvPicPr>
            <a:picLocks noChangeAspect="1"/>
          </p:cNvPicPr>
          <p:nvPr/>
        </p:nvPicPr>
        <p:blipFill>
          <a:blip r:embed="rId3"/>
          <a:stretch>
            <a:fillRect/>
          </a:stretch>
        </p:blipFill>
        <p:spPr>
          <a:xfrm>
            <a:off x="8897620" y="2280285"/>
            <a:ext cx="3211830" cy="2214880"/>
          </a:xfrm>
          <a:prstGeom prst="rect">
            <a:avLst/>
          </a:prstGeom>
          <a:noFill/>
          <a:ln>
            <a:noFill/>
          </a:ln>
        </p:spPr>
      </p:pic>
      <p:sp>
        <p:nvSpPr>
          <p:cNvPr id="100" name="文本框 99"/>
          <p:cNvSpPr txBox="1"/>
          <p:nvPr/>
        </p:nvSpPr>
        <p:spPr>
          <a:xfrm>
            <a:off x="9060180" y="4728210"/>
            <a:ext cx="2886075" cy="337185"/>
          </a:xfrm>
          <a:prstGeom prst="rect">
            <a:avLst/>
          </a:prstGeom>
          <a:noFill/>
          <a:ln w="9525">
            <a:noFill/>
          </a:ln>
        </p:spPr>
        <p:txBody>
          <a:bodyPr wrap="square">
            <a:spAutoFit/>
          </a:bodyPr>
          <a:lstStyle/>
          <a:p>
            <a:pPr marL="0" indent="0" algn="ctr"/>
            <a:r>
              <a:rPr lang="zh-CN" sz="1600" b="0">
                <a:solidFill>
                  <a:srgbClr val="000000"/>
                </a:solidFill>
                <a:latin typeface="+mn-ea"/>
                <a:ea typeface="+mn-ea"/>
              </a:rPr>
              <a:t>根据直方图谷底确定阈值</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流程图: 可选过程 13"/>
          <p:cNvSpPr/>
          <p:nvPr/>
        </p:nvSpPr>
        <p:spPr>
          <a:xfrm>
            <a:off x="452755" y="1456690"/>
            <a:ext cx="11809730" cy="2952750"/>
          </a:xfrm>
          <a:prstGeom prst="flowChartAlternateProcess">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矩形 50"/>
          <p:cNvSpPr/>
          <p:nvPr/>
        </p:nvSpPr>
        <p:spPr>
          <a:xfrm>
            <a:off x="837565" y="1771015"/>
            <a:ext cx="5367020" cy="1938020"/>
          </a:xfrm>
          <a:prstGeom prst="rect">
            <a:avLst/>
          </a:prstGeom>
        </p:spPr>
        <p:txBody>
          <a:bodyPr wrap="square">
            <a:spAutoFit/>
          </a:bodyPr>
          <a:lstStyle/>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分割后的图像　　　由下式给出：</a:t>
            </a:r>
          </a:p>
          <a:p>
            <a:pPr>
              <a:lnSpc>
                <a:spcPct val="200000"/>
              </a:lnSpc>
              <a:tabLst>
                <a:tab pos="266700" algn="l"/>
                <a:tab pos="1200150" algn="l"/>
                <a:tab pos="1333500" algn="l"/>
              </a:tabLst>
            </a:pP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dirty="0">
              <a:solidFill>
                <a:srgbClr val="E1328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箭头: 五边形 1"/>
          <p:cNvSpPr/>
          <p:nvPr/>
        </p:nvSpPr>
        <p:spPr>
          <a:xfrm>
            <a:off x="0" y="337185"/>
            <a:ext cx="567372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根据直方图谷底确定阈值法</a:t>
            </a:r>
          </a:p>
        </p:txBody>
      </p:sp>
      <p:graphicFrame>
        <p:nvGraphicFramePr>
          <p:cNvPr id="3" name="对象 -2147482621"/>
          <p:cNvGraphicFramePr>
            <a:graphicFrameLocks noChangeAspect="1"/>
          </p:cNvGraphicFramePr>
          <p:nvPr/>
        </p:nvGraphicFramePr>
        <p:xfrm>
          <a:off x="2439670" y="2059305"/>
          <a:ext cx="766445" cy="331470"/>
        </p:xfrm>
        <a:graphic>
          <a:graphicData uri="http://schemas.openxmlformats.org/presentationml/2006/ole">
            <mc:AlternateContent xmlns:mc="http://schemas.openxmlformats.org/markup-compatibility/2006">
              <mc:Choice xmlns:v="urn:schemas-microsoft-com:vml" Requires="v">
                <p:oleObj spid="_x0000_s4100" r:id="rId4" imgW="469900" imgH="203200" progId="Equation.KSEE3">
                  <p:embed/>
                </p:oleObj>
              </mc:Choice>
              <mc:Fallback>
                <p:oleObj r:id="rId4" imgW="469900" imgH="203200" progId="Equation.KSEE3">
                  <p:embed/>
                  <p:pic>
                    <p:nvPicPr>
                      <p:cNvPr id="0" name="图片 7"/>
                      <p:cNvPicPr/>
                      <p:nvPr/>
                    </p:nvPicPr>
                    <p:blipFill>
                      <a:blip r:embed="rId5"/>
                      <a:stretch>
                        <a:fillRect/>
                      </a:stretch>
                    </p:blipFill>
                    <p:spPr>
                      <a:xfrm>
                        <a:off x="2439670" y="2059305"/>
                        <a:ext cx="766445" cy="331470"/>
                      </a:xfrm>
                      <a:prstGeom prst="rect">
                        <a:avLst/>
                      </a:prstGeom>
                      <a:noFill/>
                      <a:ln w="38100">
                        <a:noFill/>
                        <a:miter/>
                      </a:ln>
                    </p:spPr>
                  </p:pic>
                </p:oleObj>
              </mc:Fallback>
            </mc:AlternateContent>
          </a:graphicData>
        </a:graphic>
      </p:graphicFrame>
      <p:graphicFrame>
        <p:nvGraphicFramePr>
          <p:cNvPr id="4" name="对象 -2147482620"/>
          <p:cNvGraphicFramePr>
            <a:graphicFrameLocks noChangeAspect="1"/>
          </p:cNvGraphicFramePr>
          <p:nvPr/>
        </p:nvGraphicFramePr>
        <p:xfrm>
          <a:off x="1466215" y="2818130"/>
          <a:ext cx="2713990" cy="746125"/>
        </p:xfrm>
        <a:graphic>
          <a:graphicData uri="http://schemas.openxmlformats.org/presentationml/2006/ole">
            <mc:AlternateContent xmlns:mc="http://schemas.openxmlformats.org/markup-compatibility/2006">
              <mc:Choice xmlns:v="urn:schemas-microsoft-com:vml" Requires="v">
                <p:oleObj spid="_x0000_s4101" r:id="rId6" imgW="1663700" imgH="457200" progId="Equation.KSEE3">
                  <p:embed/>
                </p:oleObj>
              </mc:Choice>
              <mc:Fallback>
                <p:oleObj r:id="rId6" imgW="1663700" imgH="457200" progId="Equation.KSEE3">
                  <p:embed/>
                  <p:pic>
                    <p:nvPicPr>
                      <p:cNvPr id="0" name="图片 8"/>
                      <p:cNvPicPr/>
                      <p:nvPr/>
                    </p:nvPicPr>
                    <p:blipFill>
                      <a:blip r:embed="rId7"/>
                      <a:stretch>
                        <a:fillRect/>
                      </a:stretch>
                    </p:blipFill>
                    <p:spPr>
                      <a:xfrm>
                        <a:off x="1466215" y="2818130"/>
                        <a:ext cx="2713990" cy="746125"/>
                      </a:xfrm>
                      <a:prstGeom prst="rect">
                        <a:avLst/>
                      </a:prstGeom>
                      <a:noFill/>
                      <a:ln w="38100">
                        <a:noFill/>
                        <a:miter/>
                      </a:ln>
                    </p:spPr>
                  </p:pic>
                </p:oleObj>
              </mc:Fallback>
            </mc:AlternateContent>
          </a:graphicData>
        </a:graphic>
      </p:graphicFrame>
      <p:sp>
        <p:nvSpPr>
          <p:cNvPr id="10" name="文本框 9"/>
          <p:cNvSpPr txBox="1"/>
          <p:nvPr/>
        </p:nvSpPr>
        <p:spPr>
          <a:xfrm>
            <a:off x="6482080" y="1771015"/>
            <a:ext cx="5443220" cy="1938020"/>
          </a:xfrm>
          <a:prstGeom prst="rect">
            <a:avLst/>
          </a:prstGeom>
          <a:noFill/>
          <a:ln w="9525">
            <a:noFill/>
          </a:ln>
        </p:spPr>
        <p:txBody>
          <a:bodyPr wrap="square">
            <a:spAutoFit/>
          </a:bodyPr>
          <a:lstStyle/>
          <a:p>
            <a:pPr marL="0" indent="0" eaLnBrk="1" latinLnBrk="0" hangingPunct="1">
              <a:lnSpc>
                <a:spcPct val="150000"/>
              </a:lnSpc>
            </a:pPr>
            <a:r>
              <a:rPr lang="zh-CN" sz="2000" b="0">
                <a:solidFill>
                  <a:srgbClr val="000000"/>
                </a:solidFill>
                <a:latin typeface="+mn-ea"/>
                <a:ea typeface="+mn-ea"/>
              </a:rPr>
              <a:t>对于有多个峰值的直方图，可以选择多个阈值。例如，当有两个明显谷底时，可以表示为下式：</a:t>
            </a:r>
          </a:p>
          <a:p>
            <a:pPr marL="0" indent="0" eaLnBrk="1" latinLnBrk="0" hangingPunct="1"/>
            <a:endParaRPr lang="zh-CN" altLang="en-US" sz="2000">
              <a:latin typeface="+mn-ea"/>
              <a:ea typeface="+mn-ea"/>
            </a:endParaRPr>
          </a:p>
          <a:p>
            <a:pPr marL="0" indent="0" eaLnBrk="1" latinLnBrk="0" hangingPunct="1"/>
            <a:endParaRPr lang="zh-CN" altLang="en-US" sz="2000">
              <a:latin typeface="+mn-ea"/>
              <a:ea typeface="+mn-ea"/>
            </a:endParaRPr>
          </a:p>
          <a:p>
            <a:pPr marL="0" indent="0" eaLnBrk="1" latinLnBrk="0" hangingPunct="1"/>
            <a:r>
              <a:rPr lang="zh-CN" altLang="en-US" sz="2000">
                <a:latin typeface="+mn-ea"/>
                <a:ea typeface="+mn-ea"/>
              </a:rPr>
              <a:t>　　　　　　　　　　　　　　　　　</a:t>
            </a:r>
          </a:p>
        </p:txBody>
      </p:sp>
      <p:graphicFrame>
        <p:nvGraphicFramePr>
          <p:cNvPr id="5" name="对象 -2147482619"/>
          <p:cNvGraphicFramePr>
            <a:graphicFrameLocks noChangeAspect="1"/>
          </p:cNvGraphicFramePr>
          <p:nvPr/>
        </p:nvGraphicFramePr>
        <p:xfrm>
          <a:off x="7412355" y="2913380"/>
          <a:ext cx="3239135" cy="1257935"/>
        </p:xfrm>
        <a:graphic>
          <a:graphicData uri="http://schemas.openxmlformats.org/presentationml/2006/ole">
            <mc:AlternateContent xmlns:mc="http://schemas.openxmlformats.org/markup-compatibility/2006">
              <mc:Choice xmlns:v="urn:schemas-microsoft-com:vml" Requires="v">
                <p:oleObj spid="_x0000_s4102" r:id="rId8" imgW="2159000" imgH="838200" progId="Equation.KSEE3">
                  <p:embed/>
                </p:oleObj>
              </mc:Choice>
              <mc:Fallback>
                <p:oleObj r:id="rId8" imgW="2159000" imgH="838200" progId="Equation.KSEE3">
                  <p:embed/>
                  <p:pic>
                    <p:nvPicPr>
                      <p:cNvPr id="0" name="图片 11"/>
                      <p:cNvPicPr/>
                      <p:nvPr/>
                    </p:nvPicPr>
                    <p:blipFill>
                      <a:blip r:embed="rId9"/>
                      <a:stretch>
                        <a:fillRect/>
                      </a:stretch>
                    </p:blipFill>
                    <p:spPr>
                      <a:xfrm>
                        <a:off x="7412355" y="2913380"/>
                        <a:ext cx="3239135" cy="1257935"/>
                      </a:xfrm>
                      <a:prstGeom prst="rect">
                        <a:avLst/>
                      </a:prstGeom>
                      <a:noFill/>
                      <a:ln w="38100">
                        <a:noFill/>
                        <a:miter/>
                      </a:ln>
                    </p:spPr>
                  </p:pic>
                </p:oleObj>
              </mc:Fallback>
            </mc:AlternateContent>
          </a:graphicData>
        </a:graphic>
      </p:graphicFrame>
      <p:cxnSp>
        <p:nvCxnSpPr>
          <p:cNvPr id="15" name="直接连接符 14"/>
          <p:cNvCxnSpPr/>
          <p:nvPr/>
        </p:nvCxnSpPr>
        <p:spPr>
          <a:xfrm flipH="1">
            <a:off x="6357620" y="1456690"/>
            <a:ext cx="27305" cy="295211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970530" y="4994910"/>
            <a:ext cx="6801485" cy="1014730"/>
          </a:xfrm>
          <a:prstGeom prst="rect">
            <a:avLst/>
          </a:prstGeom>
          <a:noFill/>
          <a:ln w="9525">
            <a:noFill/>
          </a:ln>
        </p:spPr>
        <p:txBody>
          <a:bodyPr wrap="square">
            <a:spAutoFit/>
          </a:bodyPr>
          <a:lstStyle/>
          <a:p>
            <a:pPr marL="0" indent="366395"/>
            <a:r>
              <a:rPr lang="zh-CN" sz="2000" b="0">
                <a:solidFill>
                  <a:srgbClr val="000000"/>
                </a:solidFill>
                <a:latin typeface="+mj-ea"/>
                <a:ea typeface="+mj-ea"/>
                <a:cs typeface="+mj-ea"/>
              </a:rPr>
              <a:t>在</a:t>
            </a:r>
            <a:r>
              <a:rPr lang="en-US" sz="2000" b="0">
                <a:solidFill>
                  <a:srgbClr val="000000"/>
                </a:solidFill>
                <a:latin typeface="+mj-ea"/>
                <a:ea typeface="+mj-ea"/>
                <a:cs typeface="+mj-ea"/>
              </a:rPr>
              <a:t>Halcon</a:t>
            </a:r>
            <a:r>
              <a:rPr lang="zh-CN" sz="2000" b="0">
                <a:solidFill>
                  <a:srgbClr val="000000"/>
                </a:solidFill>
                <a:latin typeface="+mj-ea"/>
                <a:ea typeface="+mj-ea"/>
                <a:cs typeface="+mj-ea"/>
              </a:rPr>
              <a:t>中直方图谷底确定阈值算子如下：</a:t>
            </a:r>
          </a:p>
          <a:p>
            <a:pPr marL="0" indent="366395"/>
            <a:endParaRPr lang="en-US" sz="2000" b="0">
              <a:solidFill>
                <a:srgbClr val="000000"/>
              </a:solidFill>
              <a:latin typeface="+mj-ea"/>
              <a:ea typeface="+mj-ea"/>
              <a:cs typeface="+mj-ea"/>
            </a:endParaRPr>
          </a:p>
          <a:p>
            <a:pPr marL="0" indent="366395"/>
            <a:r>
              <a:rPr lang="en-US" sz="2000" b="1">
                <a:solidFill>
                  <a:schemeClr val="accent1"/>
                </a:solidFill>
                <a:effectLst>
                  <a:outerShdw blurRad="38100" dist="25400" dir="5400000" algn="ctr" rotWithShape="0">
                    <a:srgbClr val="6E747A">
                      <a:alpha val="43000"/>
                    </a:srgbClr>
                  </a:outerShdw>
                </a:effectLst>
                <a:latin typeface="+mj-ea"/>
                <a:ea typeface="+mj-ea"/>
                <a:cs typeface="+mj-ea"/>
              </a:rPr>
              <a:t>threshold(Image : Region : MinGray, MaxGray : )</a:t>
            </a:r>
            <a:endParaRPr lang="en-US" altLang="en-US" sz="2000" b="1">
              <a:solidFill>
                <a:schemeClr val="accent1"/>
              </a:solidFill>
              <a:effectLst>
                <a:outerShdw blurRad="38100" dist="25400" dir="5400000" algn="ctr" rotWithShape="0">
                  <a:srgbClr val="6E747A">
                    <a:alpha val="43000"/>
                  </a:srgbClr>
                </a:outerShdw>
              </a:effectLst>
              <a:latin typeface="+mj-ea"/>
              <a:ea typeface="+mj-ea"/>
              <a:cs typeface="+mj-ea"/>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40690" y="1395730"/>
            <a:ext cx="12033250" cy="5257165"/>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582930" y="1646555"/>
            <a:ext cx="11692890" cy="4707890"/>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程序如下：</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*读取图像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read_image (Image, 'letters')</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*获得图像尺寸</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get_image_size (Image, Width, Height)</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*关闭、重新打开窗口</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dev_close_window ()</a:t>
            </a:r>
          </a:p>
          <a:p>
            <a:pPr algn="l" defTabSz="1218565" eaLnBrk="1" latinLnBrk="0" hangingPunct="1">
              <a:lnSpc>
                <a:spcPts val="3000"/>
              </a:lnSpc>
              <a:defRPr/>
            </a:pP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dev_open_window (0, 0, Width / 2, Height / 2, 'black', WindowID)</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*设置输出窗口颜色为红色</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dev_set_color ('red')</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*计算图像的灰度直方图</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gray_histo (Image, Image, AbsoluteHisto, RelativeHisto)</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*从直方图中确定灰度值阈值histo_to_thresh (RelativeHisto, 8, MinThresh, MaxThresh)</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*设置区域显示的颜色数目</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dev_set_colored (12)</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*根据计算得到的MinThresh、MaxThresh进行阈值分割，并显示区域</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threshold (Image, Region, MinThresh, MaxThresh)</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*显示区域</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dev_display (Region)</a:t>
            </a:r>
          </a:p>
        </p:txBody>
      </p:sp>
      <p:sp>
        <p:nvSpPr>
          <p:cNvPr id="7" name="箭头: 五边形 1"/>
          <p:cNvSpPr/>
          <p:nvPr/>
        </p:nvSpPr>
        <p:spPr>
          <a:xfrm>
            <a:off x="0" y="337185"/>
            <a:ext cx="605917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218565" eaLnBrk="1" latinLnBrk="0" hangingPunct="1">
              <a:lnSpc>
                <a:spcPts val="3000"/>
              </a:lnSpc>
              <a:defRPr/>
            </a:pPr>
            <a:r>
              <a:rPr sz="2800" b="1" dirty="0">
                <a:solidFill>
                  <a:schemeClr val="bg1"/>
                </a:solidFill>
                <a:latin typeface="Times New Roman" panose="02020603050405020304" pitchFamily="18" charset="0"/>
                <a:cs typeface="Times New Roman" panose="02020603050405020304" pitchFamily="18" charset="0"/>
                <a:sym typeface="+mn-ea"/>
              </a:rPr>
              <a:t>根据直方图谷底确定阈值分割实例</a:t>
            </a:r>
            <a:endParaRPr lang="zh-CN" altLang="en-US" sz="2800" b="1" dirty="0">
              <a:solidFill>
                <a:schemeClr val="bg1"/>
              </a:solidFill>
              <a:latin typeface="Times New Roman" panose="02020603050405020304" pitchFamily="18" charset="0"/>
              <a:cs typeface="Times New Roman" panose="02020603050405020304" pitchFamily="18" charset="0"/>
              <a:sym typeface="+mn-ea"/>
            </a:endParaRPr>
          </a:p>
        </p:txBody>
      </p:sp>
      <p:sp>
        <p:nvSpPr>
          <p:cNvPr id="20" name="矩形 19"/>
          <p:cNvSpPr/>
          <p:nvPr/>
        </p:nvSpPr>
        <p:spPr>
          <a:xfrm>
            <a:off x="9114790" y="1558925"/>
            <a:ext cx="3219450" cy="497776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4"/>
          <p:cNvSpPr>
            <a:spLocks noChangeArrowheads="1"/>
          </p:cNvSpPr>
          <p:nvPr/>
        </p:nvSpPr>
        <p:spPr bwMode="auto">
          <a:xfrm flipH="1">
            <a:off x="11077575" y="2820035"/>
            <a:ext cx="1256665"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600" dirty="0">
                <a:solidFill>
                  <a:schemeClr val="bg1"/>
                </a:solidFill>
                <a:latin typeface="微软雅黑" panose="020B0503020204020204" pitchFamily="34" charset="-122"/>
              </a:rPr>
              <a:t>（</a:t>
            </a:r>
            <a:r>
              <a:rPr lang="en-US" altLang="zh-CN" sz="1600" dirty="0">
                <a:solidFill>
                  <a:schemeClr val="bg1"/>
                </a:solidFill>
                <a:latin typeface="微软雅黑" panose="020B0503020204020204" pitchFamily="34" charset="-122"/>
              </a:rPr>
              <a:t>a</a:t>
            </a:r>
            <a:r>
              <a:rPr lang="zh-CN" altLang="en-US" sz="1600" dirty="0">
                <a:solidFill>
                  <a:schemeClr val="bg1"/>
                </a:solidFill>
                <a:latin typeface="微软雅黑" panose="020B0503020204020204" pitchFamily="34" charset="-122"/>
              </a:rPr>
              <a:t>）原图</a:t>
            </a:r>
          </a:p>
        </p:txBody>
      </p:sp>
      <p:sp>
        <p:nvSpPr>
          <p:cNvPr id="24" name="矩形 14"/>
          <p:cNvSpPr>
            <a:spLocks noChangeArrowheads="1"/>
          </p:cNvSpPr>
          <p:nvPr/>
        </p:nvSpPr>
        <p:spPr bwMode="auto">
          <a:xfrm flipH="1">
            <a:off x="11078210" y="5059045"/>
            <a:ext cx="1256030" cy="583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lang="zh-CN" altLang="en-US" sz="1600" dirty="0">
                <a:solidFill>
                  <a:schemeClr val="bg1"/>
                </a:solidFill>
                <a:latin typeface="微软雅黑" panose="020B0503020204020204" pitchFamily="34" charset="-122"/>
              </a:rPr>
              <a:t>（</a:t>
            </a:r>
            <a:r>
              <a:rPr lang="en-US" altLang="zh-CN" sz="1600" dirty="0">
                <a:solidFill>
                  <a:schemeClr val="bg1"/>
                </a:solidFill>
                <a:latin typeface="微软雅黑" panose="020B0503020204020204" pitchFamily="34" charset="-122"/>
              </a:rPr>
              <a:t>b</a:t>
            </a:r>
            <a:r>
              <a:rPr lang="zh-CN" altLang="en-US" sz="1600" dirty="0">
                <a:solidFill>
                  <a:schemeClr val="bg1"/>
                </a:solidFill>
                <a:latin typeface="微软雅黑" panose="020B0503020204020204" pitchFamily="34" charset="-122"/>
              </a:rPr>
              <a:t>）阈值</a:t>
            </a:r>
          </a:p>
          <a:p>
            <a:pPr algn="ctr" eaLnBrk="1" latinLnBrk="0" hangingPunct="1">
              <a:spcBef>
                <a:spcPct val="0"/>
              </a:spcBef>
              <a:spcAft>
                <a:spcPct val="0"/>
              </a:spcAft>
            </a:pPr>
            <a:r>
              <a:rPr lang="zh-CN" altLang="en-US" sz="1600" dirty="0">
                <a:solidFill>
                  <a:schemeClr val="bg1"/>
                </a:solidFill>
                <a:latin typeface="微软雅黑" panose="020B0503020204020204" pitchFamily="34" charset="-122"/>
              </a:rPr>
              <a:t>分割结果图</a:t>
            </a:r>
          </a:p>
        </p:txBody>
      </p:sp>
      <p:sp>
        <p:nvSpPr>
          <p:cNvPr id="26" name="矩形 25"/>
          <p:cNvSpPr/>
          <p:nvPr/>
        </p:nvSpPr>
        <p:spPr>
          <a:xfrm>
            <a:off x="9114790" y="1449070"/>
            <a:ext cx="4436110" cy="460375"/>
          </a:xfrm>
          <a:prstGeom prst="rect">
            <a:avLst/>
          </a:prstGeom>
        </p:spPr>
        <p:txBody>
          <a:bodyPr wrap="square">
            <a:spAutoFit/>
            <a:scene3d>
              <a:camera prst="orthographicFront"/>
              <a:lightRig rig="threePt" dir="t"/>
            </a:scene3d>
          </a:bodyPr>
          <a:lstStyle/>
          <a:p>
            <a:pPr algn="l" defTabSz="1218565">
              <a:lnSpc>
                <a:spcPct val="150000"/>
              </a:lnSpc>
              <a:defRPr/>
            </a:pPr>
            <a:r>
              <a:rPr sz="1600" b="1"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16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pic>
        <p:nvPicPr>
          <p:cNvPr id="12" name="图片 249"/>
          <p:cNvPicPr>
            <a:picLocks noChangeAspect="1"/>
          </p:cNvPicPr>
          <p:nvPr/>
        </p:nvPicPr>
        <p:blipFill>
          <a:blip r:embed="rId3"/>
          <a:stretch>
            <a:fillRect/>
          </a:stretch>
        </p:blipFill>
        <p:spPr>
          <a:xfrm>
            <a:off x="9227185" y="1939290"/>
            <a:ext cx="1850390" cy="2203450"/>
          </a:xfrm>
          <a:prstGeom prst="rect">
            <a:avLst/>
          </a:prstGeom>
          <a:noFill/>
          <a:ln>
            <a:noFill/>
          </a:ln>
        </p:spPr>
      </p:pic>
      <p:pic>
        <p:nvPicPr>
          <p:cNvPr id="13" name="图片 250"/>
          <p:cNvPicPr>
            <a:picLocks noChangeAspect="1"/>
          </p:cNvPicPr>
          <p:nvPr/>
        </p:nvPicPr>
        <p:blipFill>
          <a:blip r:embed="rId4"/>
          <a:stretch>
            <a:fillRect/>
          </a:stretch>
        </p:blipFill>
        <p:spPr>
          <a:xfrm>
            <a:off x="9227185" y="4243705"/>
            <a:ext cx="1850390" cy="22028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青春榜样个人介绍简历通用PPT模板.pptx"/>
  <p:tag name="ISPRING_ULTRA_SCORM_SLIDE_COUNT"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2.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20.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32.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44.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02,&quot;width&quot;:4002}"/>
</p:tagLst>
</file>

<file path=ppt/tags/tag5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02,&quot;width&quot;:4002}"/>
</p:tagLst>
</file>

<file path=ppt/tags/tag54.xml><?xml version="1.0" encoding="utf-8"?>
<p:tagLst xmlns:a="http://schemas.openxmlformats.org/drawingml/2006/main" xmlns:r="http://schemas.openxmlformats.org/officeDocument/2006/relationships" xmlns:p="http://schemas.openxmlformats.org/presentationml/2006/main">
  <p:tag name="REFSHAPE" val="-1972363156"/>
  <p:tag name="KSO_WM_UNIT_PLACING_PICTURE_USER_VIEWPORT" val="{&quot;height&quot;:2268,&quot;width&quot;:2268}"/>
</p:tagLst>
</file>

<file path=ppt/tags/tag55.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SLIDE_ID" val="diagram20198654_1"/>
  <p:tag name="KSO_WM_TEMPLATE_SUBCATEGORY" val="8"/>
  <p:tag name="KSO_WM_TEMPLATE_MASTER_TYPE" val="0"/>
  <p:tag name="KSO_WM_TEMPLATE_COLOR_TYPE" val="1"/>
  <p:tag name="KSO_WM_SLIDE_TYPE" val="text"/>
  <p:tag name="KSO_WM_SLIDE_SUBTYPE" val="pureTxt"/>
  <p:tag name="KSO_WM_SLIDE_ITEM_CNT" val="0"/>
  <p:tag name="KSO_WM_SLIDE_INDEX" val="1"/>
  <p:tag name="KSO_WM_SLIDE_SIZE" val="960*495"/>
  <p:tag name="KSO_WM_SLIDE_POSITION" val="0*-1"/>
  <p:tag name="KSO_WM_TAG_VERSION" val="1.0"/>
  <p:tag name="KSO_WM_BEAUTIFY_FLAG" val="#wm#"/>
  <p:tag name="KSO_WM_TEMPLATE_CATEGORY" val="diagram"/>
  <p:tag name="KSO_WM_TEMPLATE_INDEX" val="20198654"/>
  <p:tag name="KSO_WM_SLIDE_LAYOUT" val="a_f_y"/>
  <p:tag name="KSO_WM_SLIDE_LAYOUT_CNT" val="1_1_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diagram20198654_1*y*1"/>
  <p:tag name="KSO_WM_TEMPLATE_CATEGORY" val="diagram"/>
  <p:tag name="KSO_WM_TEMPLATE_INDEX" val="20198654"/>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NOCLEAR" val="0"/>
  <p:tag name="KSO_WM_UNIT_VALUE" val="186"/>
  <p:tag name="KSO_WM_UNIT_HIGHLIGHT" val="0"/>
  <p:tag name="KSO_WM_UNIT_COMPATIBLE" val="0"/>
  <p:tag name="KSO_WM_UNIT_DIAGRAM_ISNUMVISUAL" val="0"/>
  <p:tag name="KSO_WM_UNIT_DIAGRAM_ISREFERUNIT" val="0"/>
  <p:tag name="KSO_WM_UNIT_TYPE" val="f"/>
  <p:tag name="KSO_WM_UNIT_INDEX" val="1"/>
  <p:tag name="KSO_WM_UNIT_ID" val="diagram20198654_1*f*1"/>
  <p:tag name="KSO_WM_TEMPLATE_CATEGORY" val="diagram"/>
  <p:tag name="KSO_WM_TEMPLATE_INDEX" val="20198654"/>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 name="KSO_WM_UNIT_SUBTYPE" val="a"/>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ADJUSTLAYOUT_ID" val="7"/>
  <p:tag name="KSO_WM_UNIT_HIGHLIGHT" val="0"/>
  <p:tag name="KSO_WM_UNIT_COMPATIBLE" val="0"/>
  <p:tag name="KSO_WM_UNIT_DIAGRAM_ISNUMVISUAL" val="0"/>
  <p:tag name="KSO_WM_UNIT_DIAGRAM_ISREFERUNIT" val="0"/>
  <p:tag name="KSO_WM_UNIT_TYPE" val="i"/>
  <p:tag name="KSO_WM_UNIT_INDEX" val="1"/>
  <p:tag name="KSO_WM_UNIT_ID" val="diagram20198654_1*i*1"/>
  <p:tag name="KSO_WM_TEMPLATE_CATEGORY" val="diagram"/>
  <p:tag name="KSO_WM_TEMPLATE_INDEX" val="20198654"/>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TEXT_PART_ID_V2" val="b-3-1"/>
  <p:tag name="KSO_WM_UNIT_ADJUSTLAYOUT_ID" val="4"/>
  <p:tag name="KSO_WM_UNIT_ISCONTENTSTITLE" val="0"/>
  <p:tag name="KSO_WM_UNIT_NOCLEAR" val="0"/>
  <p:tag name="KSO_WM_UNIT_VALUE" val="44"/>
  <p:tag name="KSO_WM_UNIT_HIGHLIGHT" val="0"/>
  <p:tag name="KSO_WM_UNIT_COMPATIBLE" val="0"/>
  <p:tag name="KSO_WM_UNIT_DIAGRAM_ISNUMVISUAL" val="0"/>
  <p:tag name="KSO_WM_UNIT_DIAGRAM_ISREFERUNIT" val="0"/>
  <p:tag name="KSO_WM_UNIT_TYPE" val="a"/>
  <p:tag name="KSO_WM_UNIT_INDEX" val="1"/>
  <p:tag name="KSO_WM_UNIT_ID" val="diagram20198654_1*a*1"/>
  <p:tag name="KSO_WM_TEMPLATE_CATEGORY" val="diagram"/>
  <p:tag name="KSO_WM_TEMPLATE_INDEX" val="20198654"/>
  <p:tag name="KSO_WM_UNIT_LAYERLEVEL" val="1"/>
  <p:tag name="KSO_WM_TAG_VERSION" val="1.0"/>
  <p:tag name="KSO_WM_BEAUTIFY_FLAG" val="#wm#"/>
  <p:tag name="KSO_WM_UNIT_PRESET_TEXT" val="单击此处添加标题"/>
  <p:tag name="KSO_WM_UNIT_ISNUMDGMTITLE" val="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heme/theme1.xml><?xml version="1.0" encoding="utf-8"?>
<a:theme xmlns:a="http://schemas.openxmlformats.org/drawingml/2006/main" name="1_自定义设计方案">
  <a:themeElements>
    <a:clrScheme name="自定义 120">
      <a:dk1>
        <a:sysClr val="windowText" lastClr="000000"/>
      </a:dk1>
      <a:lt1>
        <a:sysClr val="window" lastClr="FFFFFF"/>
      </a:lt1>
      <a:dk2>
        <a:srgbClr val="44546A"/>
      </a:dk2>
      <a:lt2>
        <a:srgbClr val="E7E6E6"/>
      </a:lt2>
      <a:accent1>
        <a:srgbClr val="FFBD00"/>
      </a:accent1>
      <a:accent2>
        <a:srgbClr val="18191C"/>
      </a:accent2>
      <a:accent3>
        <a:srgbClr val="FFBD00"/>
      </a:accent3>
      <a:accent4>
        <a:srgbClr val="18191C"/>
      </a:accent4>
      <a:accent5>
        <a:srgbClr val="FFBD00"/>
      </a:accent5>
      <a:accent6>
        <a:srgbClr val="18191C"/>
      </a:accent6>
      <a:hlink>
        <a:srgbClr val="FFBD00"/>
      </a:hlink>
      <a:folHlink>
        <a:srgbClr val="18191C"/>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4276</Words>
  <Application>Microsoft Office PowerPoint</Application>
  <PresentationFormat>自定义</PresentationFormat>
  <Paragraphs>517</Paragraphs>
  <Slides>55</Slides>
  <Notes>55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8" baseType="lpstr">
      <vt:lpstr>华文楷体</vt:lpstr>
      <vt:lpstr>思源黑体 Light</vt:lpstr>
      <vt:lpstr>思源黑体 Normal</vt:lpstr>
      <vt:lpstr>宋体</vt:lpstr>
      <vt:lpstr>微软雅黑</vt:lpstr>
      <vt:lpstr>Arial</vt:lpstr>
      <vt:lpstr>Arial Black</vt:lpstr>
      <vt:lpstr>Calibri</vt:lpstr>
      <vt:lpstr>Impact</vt:lpstr>
      <vt:lpstr>Times New Roman</vt:lpstr>
      <vt:lpstr>Wingdings</vt:lpstr>
      <vt:lpstr>1_自定义设计方案</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青春榜样个人介绍简历通用PPT模板.pptx</dc:title>
  <dc:creator/>
  <cp:lastModifiedBy/>
  <cp:revision>16</cp:revision>
  <dcterms:created xsi:type="dcterms:W3CDTF">2016-09-18T06:51:00Z</dcterms:created>
  <dcterms:modified xsi:type="dcterms:W3CDTF">2021-05-23T03:19:24Z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