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2"/>
  </p:notesMasterIdLst>
  <p:sldIdLst>
    <p:sldId id="2860" r:id="rId2"/>
    <p:sldId id="2829" r:id="rId3"/>
    <p:sldId id="2775" r:id="rId4"/>
    <p:sldId id="3094" r:id="rId5"/>
    <p:sldId id="3056" r:id="rId6"/>
    <p:sldId id="3058" r:id="rId7"/>
    <p:sldId id="3059" r:id="rId8"/>
    <p:sldId id="3054" r:id="rId9"/>
    <p:sldId id="3060" r:id="rId10"/>
    <p:sldId id="3062" r:id="rId11"/>
    <p:sldId id="3063" r:id="rId12"/>
    <p:sldId id="3064" r:id="rId13"/>
    <p:sldId id="3065" r:id="rId14"/>
    <p:sldId id="3066" r:id="rId15"/>
    <p:sldId id="3068" r:id="rId16"/>
    <p:sldId id="3067" r:id="rId17"/>
    <p:sldId id="2864" r:id="rId18"/>
    <p:sldId id="3133" r:id="rId19"/>
    <p:sldId id="3069" r:id="rId20"/>
    <p:sldId id="3071" r:id="rId21"/>
    <p:sldId id="3072" r:id="rId22"/>
    <p:sldId id="3073" r:id="rId23"/>
    <p:sldId id="3134" r:id="rId24"/>
    <p:sldId id="3074" r:id="rId25"/>
    <p:sldId id="3075" r:id="rId26"/>
    <p:sldId id="2876" r:id="rId27"/>
    <p:sldId id="3096" r:id="rId28"/>
    <p:sldId id="3076" r:id="rId29"/>
    <p:sldId id="3077" r:id="rId30"/>
    <p:sldId id="3078" r:id="rId31"/>
    <p:sldId id="3079" r:id="rId32"/>
    <p:sldId id="3080" r:id="rId33"/>
    <p:sldId id="3081" r:id="rId34"/>
    <p:sldId id="2953" r:id="rId35"/>
    <p:sldId id="2994" r:id="rId36"/>
    <p:sldId id="3082" r:id="rId37"/>
    <p:sldId id="3135" r:id="rId38"/>
    <p:sldId id="3095" r:id="rId39"/>
    <p:sldId id="2804" r:id="rId40"/>
    <p:sldId id="3132" r:id="rId41"/>
  </p:sldIdLst>
  <p:sldSz cx="12858750" cy="7232650"/>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
          <p15:clr>
            <a:srgbClr val="A4A3A4"/>
          </p15:clr>
        </p15:guide>
        <p15:guide id="2" pos="4264">
          <p15:clr>
            <a:srgbClr val="A4A3A4"/>
          </p15:clr>
        </p15:guide>
        <p15:guide id="3" pos="446">
          <p15:clr>
            <a:srgbClr val="A4A3A4"/>
          </p15:clr>
        </p15:guide>
        <p15:guide id="4" orient="horz" pos="4286">
          <p15:clr>
            <a:srgbClr val="A4A3A4"/>
          </p15:clr>
        </p15:guide>
        <p15:guide id="5" pos="77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00"/>
    <a:srgbClr val="FB2E05"/>
    <a:srgbClr val="2B2C2E"/>
    <a:srgbClr val="F1BE08"/>
    <a:srgbClr val="2A2B2D"/>
    <a:srgbClr val="18191C"/>
    <a:srgbClr val="183052"/>
    <a:srgbClr val="F2F2F2"/>
    <a:srgbClr val="192F53"/>
    <a:srgbClr val="375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2986" autoAdjust="0"/>
  </p:normalViewPr>
  <p:slideViewPr>
    <p:cSldViewPr>
      <p:cViewPr varScale="1">
        <p:scale>
          <a:sx n="83" d="100"/>
          <a:sy n="83" d="100"/>
        </p:scale>
        <p:origin x="557" y="72"/>
      </p:cViewPr>
      <p:guideLst>
        <p:guide orient="horz" pos="212"/>
        <p:guide pos="4264"/>
        <p:guide pos="446"/>
        <p:guide orient="horz" pos="4286"/>
        <p:guide pos="7769"/>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4.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2021-05-23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4947CC-0FDC-4083-947F-FAC7BA8D8C3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2021-05-23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2021-05-23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0.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6.bin"/><Relationship Id="rId5" Type="http://schemas.openxmlformats.org/officeDocument/2006/relationships/image" Target="../media/image20.wmf"/><Relationship Id="rId10" Type="http://schemas.openxmlformats.org/officeDocument/2006/relationships/image" Target="../media/image22.wmf"/><Relationship Id="rId4" Type="http://schemas.openxmlformats.org/officeDocument/2006/relationships/oleObject" Target="../embeddings/oleObject25.bin"/><Relationship Id="rId9"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0.bin"/><Relationship Id="rId5" Type="http://schemas.openxmlformats.org/officeDocument/2006/relationships/image" Target="../media/image23.wmf"/><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Layout" Target="../slideLayouts/slideLayout2.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oleObject" Target="../embeddings/oleObject36.bin"/><Relationship Id="rId3" Type="http://schemas.openxmlformats.org/officeDocument/2006/relationships/notesSlide" Target="../notesSlides/notesSlide20.xml"/><Relationship Id="rId7" Type="http://schemas.openxmlformats.org/officeDocument/2006/relationships/image" Target="../media/image30.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2.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1.wmf"/><Relationship Id="rId14" Type="http://schemas.openxmlformats.org/officeDocument/2006/relationships/image" Target="../media/image3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2.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8.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23.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2.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0.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slideLayout" Target="../slideLayouts/slideLayout2.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29.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6.bin"/><Relationship Id="rId5" Type="http://schemas.openxmlformats.org/officeDocument/2006/relationships/image" Target="../media/image42.wmf"/><Relationship Id="rId4" Type="http://schemas.openxmlformats.org/officeDocument/2006/relationships/oleObject" Target="../embeddings/oleObject4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notesSlide" Target="../notesSlides/notesSlide38.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oleObject" Target="../embeddings/oleObject7.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4.bin"/><Relationship Id="rId3" Type="http://schemas.openxmlformats.org/officeDocument/2006/relationships/notesSlide" Target="../notesSlides/notesSlide6.xml"/><Relationship Id="rId7" Type="http://schemas.openxmlformats.org/officeDocument/2006/relationships/oleObject" Target="../embeddings/oleObject11.bin"/><Relationship Id="rId12"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16.bin"/><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9.wmf"/><Relationship Id="rId15" Type="http://schemas.openxmlformats.org/officeDocument/2006/relationships/oleObject" Target="../embeddings/oleObject15.bin"/><Relationship Id="rId10" Type="http://schemas.openxmlformats.org/officeDocument/2006/relationships/image" Target="../media/image11.wmf"/><Relationship Id="rId4" Type="http://schemas.openxmlformats.org/officeDocument/2006/relationships/oleObject" Target="../embeddings/oleObject9.bin"/><Relationship Id="rId9" Type="http://schemas.openxmlformats.org/officeDocument/2006/relationships/oleObject" Target="../embeddings/oleObject12.bin"/><Relationship Id="rId14"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7.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8.bin"/><Relationship Id="rId5" Type="http://schemas.openxmlformats.org/officeDocument/2006/relationships/image" Target="../media/image9.wmf"/><Relationship Id="rId4" Type="http://schemas.openxmlformats.org/officeDocument/2006/relationships/oleObject" Target="../embeddings/oleObject17.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19.wmf"/><Relationship Id="rId3" Type="http://schemas.openxmlformats.org/officeDocument/2006/relationships/notesSlide" Target="../notesSlides/notesSlide9.xml"/><Relationship Id="rId7" Type="http://schemas.openxmlformats.org/officeDocument/2006/relationships/image" Target="../media/image16.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52542" y="1659371"/>
            <a:ext cx="2960029" cy="739775"/>
          </a:xfrm>
          <a:prstGeom prst="rect">
            <a:avLst/>
          </a:prstGeom>
          <a:noFill/>
        </p:spPr>
        <p:txBody>
          <a:bodyPr wrap="square" rtlCol="0">
            <a:spAutoFit/>
          </a:bodyPr>
          <a:lstStyle/>
          <a:p>
            <a:pPr algn="dist"/>
            <a:r>
              <a:rPr lang="zh-CN" altLang="en-US" sz="4220" dirty="0">
                <a:solidFill>
                  <a:srgbClr val="165878"/>
                </a:solidFill>
                <a:latin typeface="Impact" panose="020B0806030902050204" pitchFamily="34" charset="0"/>
              </a:rPr>
              <a:t>第八章</a:t>
            </a:r>
          </a:p>
        </p:txBody>
      </p:sp>
      <p:sp>
        <p:nvSpPr>
          <p:cNvPr id="8" name="文本框 7"/>
          <p:cNvSpPr txBox="1"/>
          <p:nvPr/>
        </p:nvSpPr>
        <p:spPr>
          <a:xfrm>
            <a:off x="3311607" y="2608523"/>
            <a:ext cx="6616535" cy="739775"/>
          </a:xfrm>
          <a:prstGeom prst="rect">
            <a:avLst/>
          </a:prstGeom>
          <a:noFill/>
        </p:spPr>
        <p:txBody>
          <a:bodyPr wrap="square" rtlCol="0">
            <a:spAutoFit/>
          </a:bodyPr>
          <a:lstStyle/>
          <a:p>
            <a:pPr algn="dist"/>
            <a:r>
              <a:rPr lang="zh-CN" altLang="en-US" sz="4220" dirty="0">
                <a:solidFill>
                  <a:srgbClr val="165878"/>
                </a:solidFill>
                <a:latin typeface="思源黑体 Light" panose="020B0300000000000000" pitchFamily="34" charset="-122"/>
                <a:ea typeface="思源黑体 Light" panose="020B0300000000000000" pitchFamily="34" charset="-122"/>
              </a:rPr>
              <a:t>图像模板匹配   </a:t>
            </a:r>
          </a:p>
        </p:txBody>
      </p:sp>
      <p:sp>
        <p:nvSpPr>
          <p:cNvPr id="11" name="文本框 10"/>
          <p:cNvSpPr txBox="1"/>
          <p:nvPr/>
        </p:nvSpPr>
        <p:spPr>
          <a:xfrm>
            <a:off x="5292242" y="3903546"/>
            <a:ext cx="2274267" cy="318770"/>
          </a:xfrm>
          <a:prstGeom prst="rect">
            <a:avLst/>
          </a:prstGeom>
          <a:noFill/>
        </p:spPr>
        <p:txBody>
          <a:bodyPr wrap="square" rtlCol="0">
            <a:spAutoFit/>
          </a:bodyPr>
          <a:lstStyle/>
          <a:p>
            <a:pPr algn="ctr"/>
            <a:r>
              <a:rPr lang="zh-CN" altLang="en-US" sz="1475" dirty="0">
                <a:solidFill>
                  <a:schemeClr val="bg1"/>
                </a:solidFill>
                <a:latin typeface="思源黑体 Normal" panose="020B0400000000000000" pitchFamily="34" charset="-122"/>
                <a:ea typeface="思源黑体 Normal" panose="020B0400000000000000" pitchFamily="34" charset="-122"/>
              </a:rPr>
              <a:t>汇报人：陈西</a:t>
            </a:r>
            <a:r>
              <a:rPr lang="en-US" altLang="zh-CN" sz="1475" dirty="0">
                <a:solidFill>
                  <a:schemeClr val="bg1"/>
                </a:solidFill>
                <a:latin typeface="思源黑体 Normal" panose="020B0400000000000000" pitchFamily="34" charset="-122"/>
                <a:ea typeface="思源黑体 Normal" panose="020B0400000000000000" pitchFamily="34" charset="-122"/>
              </a:rPr>
              <a:t>PPT</a:t>
            </a:r>
            <a:r>
              <a:rPr lang="zh-CN" altLang="en-US" sz="1475" dirty="0">
                <a:solidFill>
                  <a:schemeClr val="bg1"/>
                </a:solidFill>
                <a:latin typeface="思源黑体 Normal" panose="020B0400000000000000" pitchFamily="34" charset="-122"/>
                <a:ea typeface="思源黑体 Normal" panose="020B0400000000000000" pitchFamily="34" charset="-122"/>
              </a:rPr>
              <a:t>工作室</a:t>
            </a:r>
          </a:p>
        </p:txBody>
      </p:sp>
      <p:grpSp>
        <p:nvGrpSpPr>
          <p:cNvPr id="16" name="组合 15"/>
          <p:cNvGrpSpPr/>
          <p:nvPr/>
        </p:nvGrpSpPr>
        <p:grpSpPr>
          <a:xfrm>
            <a:off x="3787714" y="2032389"/>
            <a:ext cx="5664906" cy="110499"/>
            <a:chOff x="4469765" y="1429639"/>
            <a:chExt cx="3293110" cy="0"/>
          </a:xfrm>
        </p:grpSpPr>
        <p:cxnSp>
          <p:nvCxnSpPr>
            <p:cNvPr id="13" name="直接连接符 12"/>
            <p:cNvCxnSpPr/>
            <p:nvPr/>
          </p:nvCxnSpPr>
          <p:spPr>
            <a:xfrm>
              <a:off x="6959600"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469765"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3442197" y="3334334"/>
            <a:ext cx="6349999" cy="0"/>
          </a:xfrm>
          <a:prstGeom prst="line">
            <a:avLst/>
          </a:prstGeom>
          <a:ln>
            <a:gradFill>
              <a:gsLst>
                <a:gs pos="0">
                  <a:srgbClr val="165878">
                    <a:alpha val="0"/>
                  </a:srgbClr>
                </a:gs>
                <a:gs pos="53000">
                  <a:srgbClr val="165878"/>
                </a:gs>
                <a:gs pos="100000">
                  <a:srgbClr val="16587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14680" y="531495"/>
            <a:ext cx="11593195" cy="5876290"/>
          </a:xfrm>
          <a:prstGeom prst="rect">
            <a:avLst/>
          </a:prstGeom>
          <a:noFill/>
          <a:ln w="7620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25"/>
          <p:cNvPicPr/>
          <p:nvPr/>
        </p:nvPicPr>
        <p:blipFill>
          <a:blip r:embed="rId3"/>
          <a:srcRect r="75675"/>
          <a:stretch>
            <a:fillRect/>
          </a:stretch>
        </p:blipFill>
        <p:spPr>
          <a:xfrm rot="660000">
            <a:off x="1249045" y="3751580"/>
            <a:ext cx="1954530" cy="1315085"/>
          </a:xfrm>
          <a:prstGeom prst="rect">
            <a:avLst/>
          </a:prstGeom>
          <a:noFill/>
          <a:ln>
            <a:noFill/>
          </a:ln>
          <a:effectLst>
            <a:softEdge rad="419100"/>
          </a:effectLst>
        </p:spPr>
      </p:pic>
      <p:pic>
        <p:nvPicPr>
          <p:cNvPr id="7" name="图片 25"/>
          <p:cNvPicPr/>
          <p:nvPr/>
        </p:nvPicPr>
        <p:blipFill>
          <a:blip r:embed="rId3"/>
          <a:srcRect l="24618" r="51382"/>
          <a:stretch>
            <a:fillRect/>
          </a:stretch>
        </p:blipFill>
        <p:spPr>
          <a:xfrm rot="20880000">
            <a:off x="3138805" y="4877435"/>
            <a:ext cx="1936115" cy="1116965"/>
          </a:xfrm>
          <a:prstGeom prst="rect">
            <a:avLst/>
          </a:prstGeom>
          <a:noFill/>
          <a:ln>
            <a:noFill/>
          </a:ln>
          <a:effectLst>
            <a:softEdge rad="419100"/>
          </a:effectLst>
        </p:spPr>
      </p:pic>
      <p:pic>
        <p:nvPicPr>
          <p:cNvPr id="12" name="图片 25"/>
          <p:cNvPicPr/>
          <p:nvPr/>
        </p:nvPicPr>
        <p:blipFill>
          <a:blip r:embed="rId3"/>
          <a:srcRect l="48422" r="26313"/>
          <a:stretch>
            <a:fillRect/>
          </a:stretch>
        </p:blipFill>
        <p:spPr>
          <a:xfrm rot="19440000">
            <a:off x="10322560" y="4098925"/>
            <a:ext cx="1575435" cy="1138555"/>
          </a:xfrm>
          <a:prstGeom prst="rect">
            <a:avLst/>
          </a:prstGeom>
          <a:noFill/>
          <a:ln>
            <a:noFill/>
          </a:ln>
          <a:effectLst>
            <a:softEdge rad="317500"/>
          </a:effectLst>
        </p:spPr>
      </p:pic>
      <p:pic>
        <p:nvPicPr>
          <p:cNvPr id="14" name="图片 25"/>
          <p:cNvPicPr/>
          <p:nvPr/>
        </p:nvPicPr>
        <p:blipFill>
          <a:blip r:embed="rId3"/>
          <a:srcRect l="74386" r="3084"/>
          <a:stretch>
            <a:fillRect/>
          </a:stretch>
        </p:blipFill>
        <p:spPr>
          <a:xfrm rot="360000">
            <a:off x="8717280" y="5088255"/>
            <a:ext cx="1706245" cy="1008380"/>
          </a:xfrm>
          <a:prstGeom prst="rect">
            <a:avLst/>
          </a:prstGeom>
          <a:noFill/>
          <a:ln>
            <a:noFill/>
          </a:ln>
          <a:effectLst>
            <a:softEdge rad="203200"/>
          </a:effectLst>
        </p:spPr>
      </p:pic>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57039" y="181700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336675" y="1546225"/>
            <a:ext cx="11296650" cy="4523105"/>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1.基本原理</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SSDA过程如下：</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定义绝对误差值。</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取一个不变阈值     。</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在子图            中随机选取对象点，计算它同T中对应点的误差值，然后把这个差值和其他点对的差值累加起来，当累加r次误差超过    时，则停止累加，并记下次数r。                    </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把         值大的点作为匹配点。　　　　　　　　　　　　　　　　　　　　　　               　　　</a:t>
            </a:r>
          </a:p>
        </p:txBody>
      </p:sp>
      <p:sp>
        <p:nvSpPr>
          <p:cNvPr id="2" name="箭头: 五边形 1"/>
          <p:cNvSpPr/>
          <p:nvPr/>
        </p:nvSpPr>
        <p:spPr>
          <a:xfrm>
            <a:off x="0" y="337185"/>
            <a:ext cx="506285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序贯相似性检测算法匹配</a:t>
            </a:r>
          </a:p>
        </p:txBody>
      </p:sp>
      <p:graphicFrame>
        <p:nvGraphicFramePr>
          <p:cNvPr id="3" name="对象 -2147482588"/>
          <p:cNvGraphicFramePr>
            <a:graphicFrameLocks noChangeAspect="1"/>
          </p:cNvGraphicFramePr>
          <p:nvPr/>
        </p:nvGraphicFramePr>
        <p:xfrm>
          <a:off x="3925570" y="3784600"/>
          <a:ext cx="243840" cy="337820"/>
        </p:xfrm>
        <a:graphic>
          <a:graphicData uri="http://schemas.openxmlformats.org/presentationml/2006/ole">
            <mc:AlternateContent xmlns:mc="http://schemas.openxmlformats.org/markup-compatibility/2006">
              <mc:Choice xmlns:v="urn:schemas-microsoft-com:vml" Requires="v">
                <p:oleObj spid="_x0000_s7173" r:id="rId4" imgW="165100" imgH="228600" progId="Equation.KSEE3">
                  <p:embed/>
                </p:oleObj>
              </mc:Choice>
              <mc:Fallback>
                <p:oleObj r:id="rId4" imgW="165100" imgH="228600" progId="Equation.KSEE3">
                  <p:embed/>
                  <p:pic>
                    <p:nvPicPr>
                      <p:cNvPr id="0" name="图片 13"/>
                      <p:cNvPicPr/>
                      <p:nvPr/>
                    </p:nvPicPr>
                    <p:blipFill>
                      <a:blip r:embed="rId5"/>
                      <a:stretch>
                        <a:fillRect/>
                      </a:stretch>
                    </p:blipFill>
                    <p:spPr>
                      <a:xfrm>
                        <a:off x="3925570" y="3784600"/>
                        <a:ext cx="243840" cy="337820"/>
                      </a:xfrm>
                      <a:prstGeom prst="rect">
                        <a:avLst/>
                      </a:prstGeom>
                      <a:noFill/>
                      <a:ln w="38100">
                        <a:noFill/>
                        <a:miter/>
                      </a:ln>
                    </p:spPr>
                  </p:pic>
                </p:oleObj>
              </mc:Fallback>
            </mc:AlternateContent>
          </a:graphicData>
        </a:graphic>
      </p:graphicFrame>
      <p:graphicFrame>
        <p:nvGraphicFramePr>
          <p:cNvPr id="4" name="对象 -2147482587"/>
          <p:cNvGraphicFramePr>
            <a:graphicFrameLocks noChangeAspect="1"/>
          </p:cNvGraphicFramePr>
          <p:nvPr/>
        </p:nvGraphicFramePr>
        <p:xfrm>
          <a:off x="2815590" y="4411345"/>
          <a:ext cx="901065" cy="344805"/>
        </p:xfrm>
        <a:graphic>
          <a:graphicData uri="http://schemas.openxmlformats.org/presentationml/2006/ole">
            <mc:AlternateContent xmlns:mc="http://schemas.openxmlformats.org/markup-compatibility/2006">
              <mc:Choice xmlns:v="urn:schemas-microsoft-com:vml" Requires="v">
                <p:oleObj spid="_x0000_s7174" r:id="rId6" imgW="596900" imgH="228600" progId="Equation.KSEE3">
                  <p:embed/>
                </p:oleObj>
              </mc:Choice>
              <mc:Fallback>
                <p:oleObj r:id="rId6" imgW="596900" imgH="228600" progId="Equation.KSEE3">
                  <p:embed/>
                  <p:pic>
                    <p:nvPicPr>
                      <p:cNvPr id="0" name="图片 14"/>
                      <p:cNvPicPr/>
                      <p:nvPr/>
                    </p:nvPicPr>
                    <p:blipFill>
                      <a:blip r:embed="rId7"/>
                      <a:stretch>
                        <a:fillRect/>
                      </a:stretch>
                    </p:blipFill>
                    <p:spPr>
                      <a:xfrm>
                        <a:off x="2815590" y="4411345"/>
                        <a:ext cx="901065" cy="344805"/>
                      </a:xfrm>
                      <a:prstGeom prst="rect">
                        <a:avLst/>
                      </a:prstGeom>
                      <a:noFill/>
                      <a:ln w="38100">
                        <a:noFill/>
                        <a:miter/>
                      </a:ln>
                    </p:spPr>
                  </p:pic>
                </p:oleObj>
              </mc:Fallback>
            </mc:AlternateContent>
          </a:graphicData>
        </a:graphic>
      </p:graphicFrame>
      <p:graphicFrame>
        <p:nvGraphicFramePr>
          <p:cNvPr id="18" name="对象 -2147482588"/>
          <p:cNvGraphicFramePr>
            <a:graphicFrameLocks noChangeAspect="1"/>
          </p:cNvGraphicFramePr>
          <p:nvPr/>
        </p:nvGraphicFramePr>
        <p:xfrm>
          <a:off x="5611495" y="5014595"/>
          <a:ext cx="243840" cy="337820"/>
        </p:xfrm>
        <a:graphic>
          <a:graphicData uri="http://schemas.openxmlformats.org/presentationml/2006/ole">
            <mc:AlternateContent xmlns:mc="http://schemas.openxmlformats.org/markup-compatibility/2006">
              <mc:Choice xmlns:v="urn:schemas-microsoft-com:vml" Requires="v">
                <p:oleObj spid="_x0000_s7175" r:id="rId8" imgW="165100" imgH="228600" progId="Equation.KSEE3">
                  <p:embed/>
                </p:oleObj>
              </mc:Choice>
              <mc:Fallback>
                <p:oleObj r:id="rId8" imgW="165100" imgH="228600" progId="Equation.KSEE3">
                  <p:embed/>
                  <p:pic>
                    <p:nvPicPr>
                      <p:cNvPr id="0" name="图片 13"/>
                      <p:cNvPicPr/>
                      <p:nvPr/>
                    </p:nvPicPr>
                    <p:blipFill>
                      <a:blip r:embed="rId5"/>
                      <a:stretch>
                        <a:fillRect/>
                      </a:stretch>
                    </p:blipFill>
                    <p:spPr>
                      <a:xfrm>
                        <a:off x="5611495" y="5014595"/>
                        <a:ext cx="243840" cy="337820"/>
                      </a:xfrm>
                      <a:prstGeom prst="rect">
                        <a:avLst/>
                      </a:prstGeom>
                      <a:noFill/>
                      <a:ln w="38100">
                        <a:noFill/>
                        <a:miter/>
                      </a:ln>
                    </p:spPr>
                  </p:pic>
                </p:oleObj>
              </mc:Fallback>
            </mc:AlternateContent>
          </a:graphicData>
        </a:graphic>
      </p:graphicFrame>
      <p:graphicFrame>
        <p:nvGraphicFramePr>
          <p:cNvPr id="5" name="对象 -2147482584"/>
          <p:cNvGraphicFramePr>
            <a:graphicFrameLocks noChangeAspect="1"/>
          </p:cNvGraphicFramePr>
          <p:nvPr/>
        </p:nvGraphicFramePr>
        <p:xfrm>
          <a:off x="2392680" y="5614035"/>
          <a:ext cx="631190" cy="316230"/>
        </p:xfrm>
        <a:graphic>
          <a:graphicData uri="http://schemas.openxmlformats.org/presentationml/2006/ole">
            <mc:AlternateContent xmlns:mc="http://schemas.openxmlformats.org/markup-compatibility/2006">
              <mc:Choice xmlns:v="urn:schemas-microsoft-com:vml" Requires="v">
                <p:oleObj spid="_x0000_s7176" r:id="rId9" imgW="405765" imgH="203200" progId="Equation.KSEE3">
                  <p:embed/>
                </p:oleObj>
              </mc:Choice>
              <mc:Fallback>
                <p:oleObj r:id="rId9" imgW="405765" imgH="203200" progId="Equation.KSEE3">
                  <p:embed/>
                  <p:pic>
                    <p:nvPicPr>
                      <p:cNvPr id="0" name="图片 19"/>
                      <p:cNvPicPr/>
                      <p:nvPr/>
                    </p:nvPicPr>
                    <p:blipFill>
                      <a:blip r:embed="rId10"/>
                      <a:stretch>
                        <a:fillRect/>
                      </a:stretch>
                    </p:blipFill>
                    <p:spPr>
                      <a:xfrm>
                        <a:off x="2392680" y="5614035"/>
                        <a:ext cx="631190" cy="31623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57039" y="181700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389380" y="1576705"/>
            <a:ext cx="10732135" cy="3907790"/>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2.序贯相似性检测算法的改进</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对SSDA还可以进一步改进提高其计算效率，方法是：</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对于（N-M+1）个参考点的选用顺序可以不逐点推进，即模板不一定对每点都平移到。</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在某参考点       处，对模板覆盖下的个点     对的计算顺序可用于i、j无关的随机方式计算误差。</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改用单调增长的阈值序列，使非匹配点使用更少的计算就可以达到阈值而被丢弃。　               　　　</a:t>
            </a:r>
          </a:p>
        </p:txBody>
      </p:sp>
      <p:sp>
        <p:nvSpPr>
          <p:cNvPr id="2" name="箭头: 五边形 1"/>
          <p:cNvSpPr/>
          <p:nvPr/>
        </p:nvSpPr>
        <p:spPr>
          <a:xfrm>
            <a:off x="0" y="337185"/>
            <a:ext cx="515937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序贯相似性检测算法匹配</a:t>
            </a:r>
          </a:p>
        </p:txBody>
      </p:sp>
      <p:graphicFrame>
        <p:nvGraphicFramePr>
          <p:cNvPr id="3" name="对象 -2147482579"/>
          <p:cNvGraphicFramePr>
            <a:graphicFrameLocks noChangeAspect="1"/>
          </p:cNvGraphicFramePr>
          <p:nvPr/>
        </p:nvGraphicFramePr>
        <p:xfrm>
          <a:off x="3444240" y="3851275"/>
          <a:ext cx="476250" cy="293370"/>
        </p:xfrm>
        <a:graphic>
          <a:graphicData uri="http://schemas.openxmlformats.org/presentationml/2006/ole">
            <mc:AlternateContent xmlns:mc="http://schemas.openxmlformats.org/markup-compatibility/2006">
              <mc:Choice xmlns:v="urn:schemas-microsoft-com:vml" Requires="v">
                <p:oleObj spid="_x0000_s8195" r:id="rId4" imgW="330200" imgH="203200" progId="Equation.KSEE3">
                  <p:embed/>
                </p:oleObj>
              </mc:Choice>
              <mc:Fallback>
                <p:oleObj r:id="rId4" imgW="330200" imgH="203200" progId="Equation.KSEE3">
                  <p:embed/>
                  <p:pic>
                    <p:nvPicPr>
                      <p:cNvPr id="0" name="图片 13"/>
                      <p:cNvPicPr/>
                      <p:nvPr/>
                    </p:nvPicPr>
                    <p:blipFill>
                      <a:blip r:embed="rId5"/>
                      <a:stretch>
                        <a:fillRect/>
                      </a:stretch>
                    </p:blipFill>
                    <p:spPr>
                      <a:xfrm>
                        <a:off x="3444240" y="3851275"/>
                        <a:ext cx="476250" cy="293370"/>
                      </a:xfrm>
                      <a:prstGeom prst="rect">
                        <a:avLst/>
                      </a:prstGeom>
                      <a:noFill/>
                      <a:ln w="38100">
                        <a:noFill/>
                        <a:miter/>
                      </a:ln>
                    </p:spPr>
                  </p:pic>
                </p:oleObj>
              </mc:Fallback>
            </mc:AlternateContent>
          </a:graphicData>
        </a:graphic>
      </p:graphicFrame>
      <p:graphicFrame>
        <p:nvGraphicFramePr>
          <p:cNvPr id="4" name="对象 -2147482578"/>
          <p:cNvGraphicFramePr>
            <a:graphicFrameLocks noChangeAspect="1"/>
          </p:cNvGraphicFramePr>
          <p:nvPr/>
        </p:nvGraphicFramePr>
        <p:xfrm>
          <a:off x="6765290" y="3854450"/>
          <a:ext cx="386715" cy="290195"/>
        </p:xfrm>
        <a:graphic>
          <a:graphicData uri="http://schemas.openxmlformats.org/presentationml/2006/ole">
            <mc:AlternateContent xmlns:mc="http://schemas.openxmlformats.org/markup-compatibility/2006">
              <mc:Choice xmlns:v="urn:schemas-microsoft-com:vml" Requires="v">
                <p:oleObj spid="_x0000_s8196" r:id="rId6" imgW="254000" imgH="190500" progId="Equation.KSEE3">
                  <p:embed/>
                </p:oleObj>
              </mc:Choice>
              <mc:Fallback>
                <p:oleObj r:id="rId6" imgW="254000" imgH="190500" progId="Equation.KSEE3">
                  <p:embed/>
                  <p:pic>
                    <p:nvPicPr>
                      <p:cNvPr id="0" name="图片 14"/>
                      <p:cNvPicPr/>
                      <p:nvPr/>
                    </p:nvPicPr>
                    <p:blipFill>
                      <a:blip r:embed="rId7"/>
                      <a:stretch>
                        <a:fillRect/>
                      </a:stretch>
                    </p:blipFill>
                    <p:spPr>
                      <a:xfrm>
                        <a:off x="6765290" y="3854450"/>
                        <a:ext cx="386715" cy="29019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742409" y="121819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156335" y="950595"/>
            <a:ext cx="10732135" cy="5754370"/>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3.实现步骤</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图像的序贯相似性检测算法实现步骤如下：</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获得待匹配图像、模板图像数据的地址、存储的高度和宽度。</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建立一个目标图像指针，并分配内存。</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逐个扫描原图像中的像素点所对应的模板子图，求出每一个像素点位置的绝对误差值，当累加绝对误差值超过阈值时，停止累加，记录像素点的位置和累加次数。</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循环步骤（3）,直到处理完原图像的全部像素点，累加次数最少的像素点为最佳匹配点。</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将目标图像所有像素值减半以便和原图区别，把模板图像复制到目标图像中步骤（4）记录的像素点位置。               　　　</a:t>
            </a:r>
          </a:p>
        </p:txBody>
      </p:sp>
      <p:sp>
        <p:nvSpPr>
          <p:cNvPr id="2" name="箭头: 五边形 1"/>
          <p:cNvSpPr/>
          <p:nvPr/>
        </p:nvSpPr>
        <p:spPr>
          <a:xfrm>
            <a:off x="0" y="337185"/>
            <a:ext cx="495681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序贯相似性检测算法匹配</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099185" y="1416685"/>
            <a:ext cx="10337165" cy="4399915"/>
          </a:xfrm>
          <a:prstGeom prst="rect">
            <a:avLst/>
          </a:prstGeom>
        </p:spPr>
        <p:txBody>
          <a:bodyPr wrap="square">
            <a:spAutoFit/>
          </a:bodyPr>
          <a:lstStyle/>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创建NCC匹配模板可用create_ncc_model算子。</a:t>
            </a:r>
          </a:p>
          <a:p>
            <a:pPr algn="ct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create_ncc_model(Template : : NumLevels, AngleStart, AngleExtent, AngleStep, Metric : ModelID)</a:t>
            </a:r>
          </a:p>
          <a:p>
            <a:pPr>
              <a:lnSpc>
                <a:spcPct val="200000"/>
              </a:lnSpc>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搜索NCC最佳匹配可用find_ncc_model算子。　</a:t>
            </a:r>
          </a:p>
          <a:p>
            <a:pPr algn="ct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find_ncc_model(Image : : ModelID, AngleStart, AngleExtent, MinScore, NumMatches, MaxOverlap, SubPixel, NumLevels : Row, Column, Angle, Score)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 name="箭头: 五边形 1"/>
          <p:cNvSpPr/>
          <p:nvPr/>
        </p:nvSpPr>
        <p:spPr>
          <a:xfrm>
            <a:off x="0" y="337185"/>
            <a:ext cx="573532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Halcon中的灰度匹配相关算子</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750" y="1241425"/>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48005" y="1410970"/>
            <a:ext cx="10795635" cy="4523105"/>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*更新窗口</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dev_update_off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*获取图像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read_image (Image, 'smd/smd_on_chip_05')</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*获取图像大小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get_image_size (Image, Width, Height)</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*关闭窗口</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dev_close_window ()</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*打开适应图像大小窗口</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dev_open_window (0, 0, Width, Height, 'black', WindowHandle)</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*设置输出颜色、填充方式</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dev_set_color ('green')   </a:t>
            </a:r>
          </a:p>
          <a:p>
            <a:pPr algn="l" defTabSz="1218565" eaLnBrk="1" latinLnBrk="0" hangingPunct="1">
              <a:lnSpc>
                <a:spcPct val="150000"/>
              </a:lnSpc>
              <a:defRPr/>
            </a:pP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dev_set_draw ('margin')</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*获得矩形</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rectangle1 gen_rectangle1 (Rectangle, 175, 156, 440, 460)</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*得到区域面积和中心坐标</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area_center (Rectangle, Area, RowRef, ColumnRef)</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*缩小图像的域</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reduce_domain (Image, Rectangle, ImageReduced)</a:t>
            </a:r>
          </a:p>
          <a:p>
            <a:pPr algn="l" defTabSz="1218565" eaLnBrk="1" latinLnBrk="0" hangingPunct="1">
              <a:lnSpc>
                <a:spcPct val="150000"/>
              </a:lnSpc>
              <a:defRPr/>
            </a:pPr>
            <a:r>
              <a:rPr sz="1600" dirty="0">
                <a:solidFill>
                  <a:schemeClr val="bg1"/>
                </a:solidFill>
                <a:latin typeface="Times New Roman" panose="02020603050405020304" pitchFamily="18" charset="0"/>
                <a:cs typeface="Times New Roman" panose="02020603050405020304" pitchFamily="18" charset="0"/>
              </a:rPr>
              <a:t>*创建ncc模板</a:t>
            </a:r>
            <a:r>
              <a:rPr lang="zh-CN" sz="1600" dirty="0">
                <a:solidFill>
                  <a:schemeClr val="bg1"/>
                </a:solidFill>
                <a:latin typeface="Times New Roman" panose="02020603050405020304" pitchFamily="18" charset="0"/>
                <a:cs typeface="Times New Roman" panose="02020603050405020304" pitchFamily="18" charset="0"/>
              </a:rPr>
              <a:t>　　　　　　　  　</a:t>
            </a:r>
            <a:r>
              <a:rPr sz="1600" dirty="0">
                <a:solidFill>
                  <a:schemeClr val="bg1"/>
                </a:solidFill>
                <a:latin typeface="Times New Roman" panose="02020603050405020304" pitchFamily="18" charset="0"/>
                <a:cs typeface="Times New Roman" panose="02020603050405020304" pitchFamily="18" charset="0"/>
              </a:rPr>
              <a:t>create_ncc_model (ImageReduced, 'auto', 0, 0, 'auto', 'use_polarity', ModelID)</a:t>
            </a:r>
          </a:p>
        </p:txBody>
      </p:sp>
      <p:sp>
        <p:nvSpPr>
          <p:cNvPr id="3" name="箭头: 五边形 1"/>
          <p:cNvSpPr/>
          <p:nvPr/>
        </p:nvSpPr>
        <p:spPr>
          <a:xfrm>
            <a:off x="0" y="337185"/>
            <a:ext cx="483679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218565" eaLnBrk="1" latinLnBrk="0" hangingPunct="1">
              <a:lnSpc>
                <a:spcPts val="3000"/>
              </a:lnSpc>
              <a:defRPr/>
            </a:pPr>
            <a:r>
              <a:rPr sz="2800" b="1" dirty="0">
                <a:solidFill>
                  <a:schemeClr val="bg1"/>
                </a:solidFill>
                <a:latin typeface="Times New Roman" panose="02020603050405020304" pitchFamily="18" charset="0"/>
                <a:cs typeface="Times New Roman" panose="02020603050405020304" pitchFamily="18" charset="0"/>
                <a:sym typeface="+mn-ea"/>
              </a:rPr>
              <a:t>基于像素灰度值的模板匹配</a:t>
            </a:r>
            <a:endParaRPr sz="2800" b="1"/>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750" y="1241425"/>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37210" y="1241425"/>
            <a:ext cx="10795635" cy="5015865"/>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*显示图像                        dev_display (Image)</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*显示矩形                        dev_display (Rectangle)</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                                           stop ()</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*建立for循环                    for J := 1 to 11 by 1</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*循环读取图像                 read_image (Image, 'smd/smd_on_chip_' + J$'02')</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*在目标图像中寻找模板find_ncc_model (Image, ModelID, 0, 0, 0.5, 1, 0.5, 'true', 0, Row, Column, Angle, Score)</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*显示图像                        dev_display (Image)</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*显示匹配结果                dev_display_ncc_matching_results (ModelID, 'green', Row, Column, Angle, 0)</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                                          stop ()</a:t>
            </a:r>
          </a:p>
          <a:p>
            <a:pPr algn="l" defTabSz="1218565" eaLnBrk="1" latinLnBrk="0" hangingPunct="1">
              <a:lnSpc>
                <a:spcPct val="200000"/>
              </a:lnSpc>
              <a:defRPr/>
            </a:pPr>
            <a:r>
              <a:rPr sz="1600" dirty="0">
                <a:solidFill>
                  <a:schemeClr val="bg1"/>
                </a:solidFill>
                <a:latin typeface="Times New Roman" panose="02020603050405020304" pitchFamily="18" charset="0"/>
                <a:cs typeface="Times New Roman" panose="02020603050405020304" pitchFamily="18" charset="0"/>
              </a:rPr>
              <a:t>                                          Endfor</a:t>
            </a:r>
          </a:p>
        </p:txBody>
      </p:sp>
      <p:sp>
        <p:nvSpPr>
          <p:cNvPr id="3" name="箭头: 五边形 1"/>
          <p:cNvSpPr/>
          <p:nvPr/>
        </p:nvSpPr>
        <p:spPr>
          <a:xfrm>
            <a:off x="0" y="337185"/>
            <a:ext cx="521144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dirty="0">
                <a:solidFill>
                  <a:schemeClr val="bg1"/>
                </a:solidFill>
                <a:latin typeface="Times New Roman" panose="02020603050405020304" pitchFamily="18" charset="0"/>
                <a:cs typeface="Times New Roman" panose="02020603050405020304" pitchFamily="18" charset="0"/>
                <a:sym typeface="+mn-ea"/>
              </a:rPr>
              <a:t>基于像素灰度值的模板匹配</a:t>
            </a:r>
            <a:endParaRPr sz="2800"/>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750" y="1212215"/>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矩形 19"/>
          <p:cNvSpPr/>
          <p:nvPr/>
        </p:nvSpPr>
        <p:spPr>
          <a:xfrm>
            <a:off x="981075" y="1419860"/>
            <a:ext cx="11353165" cy="535876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3423920" y="3727450"/>
            <a:ext cx="1982470"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a</a:t>
            </a:r>
            <a:r>
              <a:rPr lang="zh-CN" altLang="en-US" sz="14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6275705" y="3701415"/>
            <a:ext cx="2366645"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b</a:t>
            </a:r>
            <a:r>
              <a:rPr lang="zh-CN" altLang="en-US" sz="1400" dirty="0">
                <a:solidFill>
                  <a:schemeClr val="bg1"/>
                </a:solidFill>
                <a:latin typeface="微软雅黑" panose="020B0503020204020204" pitchFamily="34" charset="-122"/>
              </a:rPr>
              <a:t>）模板</a:t>
            </a:r>
          </a:p>
        </p:txBody>
      </p:sp>
      <p:sp>
        <p:nvSpPr>
          <p:cNvPr id="26" name="矩形 25"/>
          <p:cNvSpPr/>
          <p:nvPr/>
        </p:nvSpPr>
        <p:spPr>
          <a:xfrm>
            <a:off x="1103630" y="1419860"/>
            <a:ext cx="4436110" cy="553085"/>
          </a:xfrm>
          <a:prstGeom prst="rect">
            <a:avLst/>
          </a:prstGeom>
        </p:spPr>
        <p:txBody>
          <a:bodyPr wrap="square">
            <a:spAutoFit/>
            <a:scene3d>
              <a:camera prst="orthographicFront"/>
              <a:lightRig rig="threePt" dir="t"/>
            </a:scene3d>
          </a:bodyPr>
          <a:lstStyle/>
          <a:p>
            <a:pPr algn="l" defTabSz="1218565">
              <a:lnSpc>
                <a:spcPct val="150000"/>
              </a:lnSpc>
              <a:defRPr/>
            </a:pPr>
            <a:r>
              <a:rPr sz="20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20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8" name="矩形 14"/>
          <p:cNvSpPr>
            <a:spLocks noChangeArrowheads="1"/>
          </p:cNvSpPr>
          <p:nvPr/>
        </p:nvSpPr>
        <p:spPr bwMode="auto">
          <a:xfrm flipH="1">
            <a:off x="3552825" y="6106160"/>
            <a:ext cx="198691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sz="1600" dirty="0">
                <a:solidFill>
                  <a:schemeClr val="bg1"/>
                </a:solidFill>
                <a:latin typeface="微软雅黑" panose="020B0503020204020204" pitchFamily="34" charset="-122"/>
              </a:rPr>
              <a:t>（c）</a:t>
            </a:r>
            <a:r>
              <a:rPr lang="zh-CN" sz="1600" dirty="0">
                <a:solidFill>
                  <a:schemeClr val="bg1"/>
                </a:solidFill>
                <a:latin typeface="微软雅黑" panose="020B0503020204020204" pitchFamily="34" charset="-122"/>
              </a:rPr>
              <a:t>目标图像</a:t>
            </a:r>
            <a:r>
              <a:rPr sz="1600" dirty="0">
                <a:solidFill>
                  <a:schemeClr val="bg1"/>
                </a:solidFill>
                <a:latin typeface="微软雅黑" panose="020B0503020204020204" pitchFamily="34" charset="-122"/>
              </a:rPr>
              <a:t>  </a:t>
            </a:r>
          </a:p>
        </p:txBody>
      </p:sp>
      <p:sp>
        <p:nvSpPr>
          <p:cNvPr id="9" name="矩形 14"/>
          <p:cNvSpPr>
            <a:spLocks noChangeArrowheads="1"/>
          </p:cNvSpPr>
          <p:nvPr/>
        </p:nvSpPr>
        <p:spPr bwMode="auto">
          <a:xfrm flipH="1">
            <a:off x="6168390" y="6106160"/>
            <a:ext cx="258127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sz="1600" dirty="0">
                <a:solidFill>
                  <a:schemeClr val="bg1"/>
                </a:solidFill>
                <a:latin typeface="微软雅黑" panose="020B0503020204020204" pitchFamily="34" charset="-122"/>
              </a:rPr>
              <a:t>（d）</a:t>
            </a:r>
            <a:r>
              <a:rPr lang="zh-CN" sz="1600" dirty="0">
                <a:solidFill>
                  <a:schemeClr val="bg1"/>
                </a:solidFill>
                <a:latin typeface="微软雅黑" panose="020B0503020204020204" pitchFamily="34" charset="-122"/>
              </a:rPr>
              <a:t>匹配结果</a:t>
            </a:r>
          </a:p>
        </p:txBody>
      </p:sp>
      <p:sp>
        <p:nvSpPr>
          <p:cNvPr id="3" name="箭头: 五边形 1"/>
          <p:cNvSpPr/>
          <p:nvPr/>
        </p:nvSpPr>
        <p:spPr>
          <a:xfrm>
            <a:off x="0" y="337185"/>
            <a:ext cx="553974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dirty="0">
                <a:solidFill>
                  <a:schemeClr val="bg1"/>
                </a:solidFill>
                <a:latin typeface="Times New Roman" panose="02020603050405020304" pitchFamily="18" charset="0"/>
                <a:cs typeface="Times New Roman" panose="02020603050405020304" pitchFamily="18" charset="0"/>
                <a:sym typeface="+mn-ea"/>
              </a:rPr>
              <a:t>基于像素灰度值的模板匹配</a:t>
            </a:r>
            <a:endParaRPr sz="2800"/>
          </a:p>
        </p:txBody>
      </p:sp>
      <p:pic>
        <p:nvPicPr>
          <p:cNvPr id="14" name="图片 170"/>
          <p:cNvPicPr>
            <a:picLocks noChangeAspect="1"/>
          </p:cNvPicPr>
          <p:nvPr/>
        </p:nvPicPr>
        <p:blipFill>
          <a:blip r:embed="rId3"/>
          <a:stretch>
            <a:fillRect/>
          </a:stretch>
        </p:blipFill>
        <p:spPr>
          <a:xfrm>
            <a:off x="3289935" y="1901190"/>
            <a:ext cx="2249604" cy="1800000"/>
          </a:xfrm>
          <a:prstGeom prst="rect">
            <a:avLst/>
          </a:prstGeom>
          <a:noFill/>
          <a:ln>
            <a:noFill/>
          </a:ln>
        </p:spPr>
      </p:pic>
      <p:pic>
        <p:nvPicPr>
          <p:cNvPr id="15" name="图片 171"/>
          <p:cNvPicPr>
            <a:picLocks noChangeAspect="1"/>
          </p:cNvPicPr>
          <p:nvPr/>
        </p:nvPicPr>
        <p:blipFill>
          <a:blip r:embed="rId4"/>
          <a:stretch>
            <a:fillRect/>
          </a:stretch>
        </p:blipFill>
        <p:spPr>
          <a:xfrm>
            <a:off x="6275705" y="1885950"/>
            <a:ext cx="2249606" cy="1800000"/>
          </a:xfrm>
          <a:prstGeom prst="rect">
            <a:avLst/>
          </a:prstGeom>
          <a:noFill/>
          <a:ln>
            <a:noFill/>
          </a:ln>
        </p:spPr>
      </p:pic>
      <p:pic>
        <p:nvPicPr>
          <p:cNvPr id="16" name="图片 172"/>
          <p:cNvPicPr>
            <a:picLocks noChangeAspect="1"/>
          </p:cNvPicPr>
          <p:nvPr/>
        </p:nvPicPr>
        <p:blipFill>
          <a:blip r:embed="rId5"/>
          <a:stretch>
            <a:fillRect/>
          </a:stretch>
        </p:blipFill>
        <p:spPr>
          <a:xfrm>
            <a:off x="3289935" y="4144645"/>
            <a:ext cx="2249604" cy="1800000"/>
          </a:xfrm>
          <a:prstGeom prst="rect">
            <a:avLst/>
          </a:prstGeom>
          <a:noFill/>
          <a:ln>
            <a:noFill/>
          </a:ln>
        </p:spPr>
      </p:pic>
      <p:pic>
        <p:nvPicPr>
          <p:cNvPr id="17" name="图片 173"/>
          <p:cNvPicPr>
            <a:picLocks noChangeAspect="1"/>
          </p:cNvPicPr>
          <p:nvPr/>
        </p:nvPicPr>
        <p:blipFill>
          <a:blip r:embed="rId6"/>
          <a:stretch>
            <a:fillRect/>
          </a:stretch>
        </p:blipFill>
        <p:spPr>
          <a:xfrm>
            <a:off x="6275705" y="4132580"/>
            <a:ext cx="2249212" cy="18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843530"/>
            <a:ext cx="6439535" cy="922020"/>
          </a:xfrm>
          <a:prstGeom prst="rect">
            <a:avLst/>
          </a:prstGeom>
          <a:noFill/>
          <a:effectLst/>
        </p:spPr>
        <p:txBody>
          <a:bodyPr wrap="square" rtlCol="0">
            <a:spAutoFit/>
          </a:bodyPr>
          <a:lstStyle/>
          <a:p>
            <a:pPr algn="dist">
              <a:spcAft>
                <a:spcPts val="0"/>
              </a:spcAft>
              <a:defRPr/>
            </a:pPr>
            <a:r>
              <a:rPr lang="zh-CN" altLang="en-US" sz="5400" b="1" dirty="0">
                <a:solidFill>
                  <a:schemeClr val="bg1"/>
                </a:solidFill>
                <a:latin typeface="微软雅黑" panose="020B0503020204020204" pitchFamily="34" charset="-122"/>
                <a:ea typeface="微软雅黑" panose="020B0503020204020204" pitchFamily="34" charset="-122"/>
                <a:sym typeface="+mn-ea"/>
              </a:rPr>
              <a:t>基于特征的模板匹配</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第二部分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rPr>
              <a:t>基于特征的模板匹配</a:t>
            </a:r>
          </a:p>
        </p:txBody>
      </p:sp>
      <p:sp>
        <p:nvSpPr>
          <p:cNvPr id="13" name="矩形 12"/>
          <p:cNvSpPr/>
          <p:nvPr>
            <p:custDataLst>
              <p:tags r:id="rId5"/>
            </p:custDataLst>
          </p:nvPr>
        </p:nvSpPr>
        <p:spPr>
          <a:xfrm>
            <a:off x="1413417" y="2887355"/>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sz="2400" spc="150" dirty="0">
                <a:solidFill>
                  <a:schemeClr val="tx1">
                    <a:lumMod val="75000"/>
                    <a:lumOff val="25000"/>
                  </a:schemeClr>
                </a:solidFill>
                <a:latin typeface="Arial" panose="020B0604020202020204" pitchFamily="34" charset="0"/>
                <a:ea typeface="微软雅黑" panose="020B0503020204020204" pitchFamily="34" charset="-122"/>
              </a:rPr>
              <a:t>利用灰度信息匹配方法的主要缺陷是计算量过大，在具体应用中对匹配速度有一定要求时，这些方法就受到很大局限。</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57039" y="181700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370965" y="1609090"/>
            <a:ext cx="10236200" cy="3784600"/>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1.基本原理</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indent="457200" eaLnBrk="1" latinLnBrk="0" hangingPunct="1">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特征匹配是指建立两幅图像中特征点之间对应关系的过程。用数学语言可以描述为： 两幅图像A和B中分别有m和n个特征点（m和n通常不相等），其中有k对点是两幅图像共同拥有的，则如何确定两幅图像中k对相对应的点对即为特征匹配要解决的问题。</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 name="箭头: 五边形 1"/>
          <p:cNvSpPr/>
          <p:nvPr/>
        </p:nvSpPr>
        <p:spPr>
          <a:xfrm>
            <a:off x="0" y="337185"/>
            <a:ext cx="334772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不变矩匹配法</a:t>
            </a:r>
            <a:r>
              <a:rPr lang="zh-CN" altLang="en-US" sz="2800"/>
              <a:t>　</a:t>
            </a:r>
            <a:endParaRPr sz="2800"/>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22"/>
          <p:cNvSpPr/>
          <p:nvPr/>
        </p:nvSpPr>
        <p:spPr>
          <a:xfrm>
            <a:off x="1121375" y="498286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箭头: 五边形 7"/>
          <p:cNvSpPr/>
          <p:nvPr/>
        </p:nvSpPr>
        <p:spPr>
          <a:xfrm>
            <a:off x="0" y="223520"/>
            <a:ext cx="18897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任意多边形 23"/>
          <p:cNvSpPr/>
          <p:nvPr/>
        </p:nvSpPr>
        <p:spPr>
          <a:xfrm>
            <a:off x="1658038" y="4487081"/>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22"/>
          <p:cNvSpPr/>
          <p:nvPr/>
        </p:nvSpPr>
        <p:spPr>
          <a:xfrm>
            <a:off x="1121375" y="3961154"/>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任意多边形 21"/>
          <p:cNvSpPr/>
          <p:nvPr/>
        </p:nvSpPr>
        <p:spPr>
          <a:xfrm>
            <a:off x="1658038" y="3555950"/>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20"/>
          <p:cNvSpPr/>
          <p:nvPr/>
        </p:nvSpPr>
        <p:spPr>
          <a:xfrm>
            <a:off x="1121375" y="2915796"/>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任意多边形 18"/>
          <p:cNvSpPr/>
          <p:nvPr/>
        </p:nvSpPr>
        <p:spPr>
          <a:xfrm>
            <a:off x="1658038" y="2519482"/>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任意多边形 19"/>
          <p:cNvSpPr/>
          <p:nvPr/>
        </p:nvSpPr>
        <p:spPr>
          <a:xfrm>
            <a:off x="1121375" y="1858373"/>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任意多边形 17"/>
          <p:cNvSpPr/>
          <p:nvPr/>
        </p:nvSpPr>
        <p:spPr>
          <a:xfrm>
            <a:off x="1658038" y="1470949"/>
            <a:ext cx="3208495" cy="754380"/>
          </a:xfrm>
          <a:prstGeom prst="chevron">
            <a:avLst/>
          </a:prstGeom>
          <a:gradFill flip="none" rotWithShape="1">
            <a:gsLst>
              <a:gs pos="0">
                <a:srgbClr val="FFBD00"/>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9" name="组合 28"/>
          <p:cNvGrpSpPr/>
          <p:nvPr/>
        </p:nvGrpSpPr>
        <p:grpSpPr>
          <a:xfrm>
            <a:off x="4409289" y="1771539"/>
            <a:ext cx="2109464" cy="172966"/>
            <a:chOff x="4143418" y="1675028"/>
            <a:chExt cx="2109464" cy="172966"/>
          </a:xfrm>
        </p:grpSpPr>
        <p:cxnSp>
          <p:nvCxnSpPr>
            <p:cNvPr id="30" name="直接连接符 29"/>
            <p:cNvCxnSpPr/>
            <p:nvPr/>
          </p:nvCxnSpPr>
          <p:spPr>
            <a:xfrm>
              <a:off x="4295775" y="1762092"/>
              <a:ext cx="1957107"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143418" y="1675028"/>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2" name="文本框 31">
            <a:hlinkClick r:id="rId3" action="ppaction://hlinksldjump"/>
          </p:cNvPr>
          <p:cNvSpPr txBox="1"/>
          <p:nvPr/>
        </p:nvSpPr>
        <p:spPr>
          <a:xfrm>
            <a:off x="6671116" y="1584951"/>
            <a:ext cx="534162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基于灰度值的模板匹配</a:t>
            </a:r>
          </a:p>
        </p:txBody>
      </p:sp>
      <p:sp>
        <p:nvSpPr>
          <p:cNvPr id="33" name="文本框 32"/>
          <p:cNvSpPr txBox="1"/>
          <p:nvPr/>
        </p:nvSpPr>
        <p:spPr>
          <a:xfrm>
            <a:off x="8159556" y="2669531"/>
            <a:ext cx="420243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基于特征的模板匹配</a:t>
            </a:r>
          </a:p>
        </p:txBody>
      </p:sp>
      <p:sp>
        <p:nvSpPr>
          <p:cNvPr id="34" name="文本框 33"/>
          <p:cNvSpPr txBox="1"/>
          <p:nvPr/>
        </p:nvSpPr>
        <p:spPr>
          <a:xfrm>
            <a:off x="6671116" y="3702676"/>
            <a:ext cx="5049520" cy="460375"/>
          </a:xfrm>
          <a:prstGeom prst="rect">
            <a:avLst/>
          </a:prstGeom>
          <a:noFill/>
        </p:spPr>
        <p:txBody>
          <a:bodyPr wrap="square" rtlCol="0">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图像金字塔</a:t>
            </a:r>
          </a:p>
        </p:txBody>
      </p:sp>
      <p:sp>
        <p:nvSpPr>
          <p:cNvPr id="35" name="文本框 34"/>
          <p:cNvSpPr txBox="1"/>
          <p:nvPr/>
        </p:nvSpPr>
        <p:spPr>
          <a:xfrm>
            <a:off x="7832834" y="4633586"/>
            <a:ext cx="4089097" cy="460375"/>
          </a:xfrm>
          <a:prstGeom prst="rect">
            <a:avLst/>
          </a:prstGeom>
          <a:noFill/>
        </p:spPr>
        <p:txBody>
          <a:bodyPr wrap="square" rtlCol="0">
            <a:spAutoFit/>
          </a:bodyPr>
          <a:lstStyle/>
          <a:p>
            <a:r>
              <a:rPr lang="en-US" altLang="zh-CN" sz="2400" b="1" dirty="0">
                <a:solidFill>
                  <a:schemeClr val="tx1"/>
                </a:solidFill>
                <a:latin typeface="微软雅黑" panose="020B0503020204020204" pitchFamily="34" charset="-122"/>
                <a:ea typeface="微软雅黑" panose="020B0503020204020204" pitchFamily="34" charset="-122"/>
              </a:rPr>
              <a:t>Matching</a:t>
            </a:r>
            <a:r>
              <a:rPr lang="zh-CN" altLang="en-US" sz="2400" b="1" dirty="0">
                <a:solidFill>
                  <a:schemeClr val="tx1"/>
                </a:solidFill>
                <a:latin typeface="微软雅黑" panose="020B0503020204020204" pitchFamily="34" charset="-122"/>
                <a:ea typeface="微软雅黑" panose="020B0503020204020204" pitchFamily="34" charset="-122"/>
              </a:rPr>
              <a:t>助手</a:t>
            </a:r>
          </a:p>
        </p:txBody>
      </p:sp>
      <p:grpSp>
        <p:nvGrpSpPr>
          <p:cNvPr id="36" name="组合 35"/>
          <p:cNvGrpSpPr/>
          <p:nvPr/>
        </p:nvGrpSpPr>
        <p:grpSpPr>
          <a:xfrm>
            <a:off x="4437864" y="2812963"/>
            <a:ext cx="3609706" cy="172966"/>
            <a:chOff x="4143418" y="2856787"/>
            <a:chExt cx="3609706" cy="172966"/>
          </a:xfrm>
        </p:grpSpPr>
        <p:cxnSp>
          <p:nvCxnSpPr>
            <p:cNvPr id="37" name="直接连接符 36"/>
            <p:cNvCxnSpPr/>
            <p:nvPr/>
          </p:nvCxnSpPr>
          <p:spPr>
            <a:xfrm>
              <a:off x="4267200" y="2940750"/>
              <a:ext cx="3485924"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4143418" y="2856787"/>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9" name="组合 38"/>
          <p:cNvGrpSpPr/>
          <p:nvPr/>
        </p:nvGrpSpPr>
        <p:grpSpPr>
          <a:xfrm>
            <a:off x="4409289" y="3849228"/>
            <a:ext cx="2109464" cy="172966"/>
            <a:chOff x="4143418" y="3990842"/>
            <a:chExt cx="2109464" cy="172966"/>
          </a:xfrm>
        </p:grpSpPr>
        <p:cxnSp>
          <p:nvCxnSpPr>
            <p:cNvPr id="40" name="直接连接符 39"/>
            <p:cNvCxnSpPr/>
            <p:nvPr/>
          </p:nvCxnSpPr>
          <p:spPr>
            <a:xfrm>
              <a:off x="4267200" y="4074671"/>
              <a:ext cx="1985682"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143418" y="3990842"/>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p:nvGrpSpPr>
        <p:grpSpPr>
          <a:xfrm>
            <a:off x="4409289" y="4777765"/>
            <a:ext cx="3316230" cy="172966"/>
            <a:chOff x="4143418" y="5247039"/>
            <a:chExt cx="3316230" cy="172966"/>
          </a:xfrm>
        </p:grpSpPr>
        <p:cxnSp>
          <p:nvCxnSpPr>
            <p:cNvPr id="45" name="直接连接符 44"/>
            <p:cNvCxnSpPr/>
            <p:nvPr/>
          </p:nvCxnSpPr>
          <p:spPr>
            <a:xfrm>
              <a:off x="4276725" y="5334896"/>
              <a:ext cx="3182923"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143418" y="5247039"/>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 name="文本框 2"/>
          <p:cNvSpPr txBox="1"/>
          <p:nvPr/>
        </p:nvSpPr>
        <p:spPr>
          <a:xfrm>
            <a:off x="397510" y="342265"/>
            <a:ext cx="9029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目录</a:t>
            </a:r>
          </a:p>
        </p:txBody>
      </p:sp>
      <p:sp>
        <p:nvSpPr>
          <p:cNvPr id="4" name="文本框 3"/>
          <p:cNvSpPr txBox="1"/>
          <p:nvPr/>
        </p:nvSpPr>
        <p:spPr>
          <a:xfrm>
            <a:off x="2416810" y="1584960"/>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第一部分</a:t>
            </a:r>
          </a:p>
        </p:txBody>
      </p:sp>
      <p:sp>
        <p:nvSpPr>
          <p:cNvPr id="6" name="文本框 5"/>
          <p:cNvSpPr txBox="1"/>
          <p:nvPr/>
        </p:nvSpPr>
        <p:spPr>
          <a:xfrm>
            <a:off x="2416810" y="2664460"/>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第二部分</a:t>
            </a:r>
          </a:p>
        </p:txBody>
      </p:sp>
      <p:sp>
        <p:nvSpPr>
          <p:cNvPr id="7" name="文本框 6"/>
          <p:cNvSpPr txBox="1"/>
          <p:nvPr/>
        </p:nvSpPr>
        <p:spPr>
          <a:xfrm>
            <a:off x="2522220" y="3670300"/>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第三部分</a:t>
            </a:r>
          </a:p>
        </p:txBody>
      </p:sp>
      <p:sp>
        <p:nvSpPr>
          <p:cNvPr id="9" name="文本框 8"/>
          <p:cNvSpPr txBox="1"/>
          <p:nvPr/>
        </p:nvSpPr>
        <p:spPr>
          <a:xfrm>
            <a:off x="2522220" y="4601210"/>
            <a:ext cx="1691005" cy="525780"/>
          </a:xfrm>
          <a:prstGeom prst="rect">
            <a:avLst/>
          </a:prstGeom>
          <a:noFill/>
        </p:spPr>
        <p:txBody>
          <a:bodyPr wrap="square" lIns="96434" tIns="48217" rIns="96434" bIns="48217" rtlCol="0">
            <a:spAutoFit/>
            <a:scene3d>
              <a:camera prst="orthographicFront"/>
              <a:lightRig rig="threePt" dir="t"/>
            </a:scene3d>
          </a:bodyPr>
          <a:lstStyle/>
          <a:p>
            <a:pPr algn="ctr" defTabSz="964565"/>
            <a:r>
              <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ea"/>
                <a:sym typeface="+mn-lt"/>
              </a:rPr>
              <a:t>第四部分</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63034" y="138774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52500" y="1316990"/>
            <a:ext cx="10699115" cy="5877560"/>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1.基本原理</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设二值图像I包含两种元素：物体O和背景     ，二距离为D，则距离变换定义为</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（8-23）</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计算子图中的边缘点到模板图中最近的边缘点的距离采用欧式距离，并对欧式距离进行近似，认为与边缘4邻域相邻的点的距离为0.3，8邻域相邻的点的距离为0.7，不相邻的点的距离都为l。</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欧氏距离变换定义为</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（8-24）</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在二维空间     中，S为某一集合，对     中任一点r，定义其距离变换为</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（8-25）</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 name="箭头: 五边形 1"/>
          <p:cNvSpPr/>
          <p:nvPr/>
        </p:nvSpPr>
        <p:spPr>
          <a:xfrm>
            <a:off x="0" y="337185"/>
            <a:ext cx="390969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距离变换匹配法　</a:t>
            </a:r>
          </a:p>
        </p:txBody>
      </p:sp>
      <p:graphicFrame>
        <p:nvGraphicFramePr>
          <p:cNvPr id="3" name="对象 -2147482539"/>
          <p:cNvGraphicFramePr>
            <a:graphicFrameLocks noChangeAspect="1"/>
          </p:cNvGraphicFramePr>
          <p:nvPr/>
        </p:nvGraphicFramePr>
        <p:xfrm>
          <a:off x="5173980" y="2148205"/>
          <a:ext cx="308610" cy="448945"/>
        </p:xfrm>
        <a:graphic>
          <a:graphicData uri="http://schemas.openxmlformats.org/presentationml/2006/ole">
            <mc:AlternateContent xmlns:mc="http://schemas.openxmlformats.org/markup-compatibility/2006">
              <mc:Choice xmlns:v="urn:schemas-microsoft-com:vml" Requires="v">
                <p:oleObj spid="_x0000_s9223" r:id="rId4" imgW="139700" imgH="203200" progId="Equation.KSEE3">
                  <p:embed/>
                </p:oleObj>
              </mc:Choice>
              <mc:Fallback>
                <p:oleObj r:id="rId4" imgW="139700" imgH="203200" progId="Equation.KSEE3">
                  <p:embed/>
                  <p:pic>
                    <p:nvPicPr>
                      <p:cNvPr id="0" name="图片 3075"/>
                      <p:cNvPicPr/>
                      <p:nvPr/>
                    </p:nvPicPr>
                    <p:blipFill>
                      <a:blip r:embed="rId5"/>
                      <a:stretch>
                        <a:fillRect/>
                      </a:stretch>
                    </p:blipFill>
                    <p:spPr>
                      <a:xfrm>
                        <a:off x="5173980" y="2148205"/>
                        <a:ext cx="308610" cy="448945"/>
                      </a:xfrm>
                      <a:prstGeom prst="rect">
                        <a:avLst/>
                      </a:prstGeom>
                      <a:noFill/>
                      <a:ln w="38100">
                        <a:noFill/>
                        <a:miter/>
                      </a:ln>
                    </p:spPr>
                  </p:pic>
                </p:oleObj>
              </mc:Fallback>
            </mc:AlternateContent>
          </a:graphicData>
        </a:graphic>
      </p:graphicFrame>
      <p:graphicFrame>
        <p:nvGraphicFramePr>
          <p:cNvPr id="4" name="对象 -2147482538"/>
          <p:cNvGraphicFramePr>
            <a:graphicFrameLocks noChangeAspect="1"/>
          </p:cNvGraphicFramePr>
          <p:nvPr/>
        </p:nvGraphicFramePr>
        <p:xfrm>
          <a:off x="3909695" y="2899410"/>
          <a:ext cx="2836545" cy="339725"/>
        </p:xfrm>
        <a:graphic>
          <a:graphicData uri="http://schemas.openxmlformats.org/presentationml/2006/ole">
            <mc:AlternateContent xmlns:mc="http://schemas.openxmlformats.org/markup-compatibility/2006">
              <mc:Choice xmlns:v="urn:schemas-microsoft-com:vml" Requires="v">
                <p:oleObj spid="_x0000_s9224" r:id="rId6" imgW="1803400" imgH="215900" progId="Equation.KSEE3">
                  <p:embed/>
                </p:oleObj>
              </mc:Choice>
              <mc:Fallback>
                <p:oleObj r:id="rId6" imgW="1803400" imgH="215900" progId="Equation.KSEE3">
                  <p:embed/>
                  <p:pic>
                    <p:nvPicPr>
                      <p:cNvPr id="0" name="图片 2"/>
                      <p:cNvPicPr/>
                      <p:nvPr/>
                    </p:nvPicPr>
                    <p:blipFill>
                      <a:blip r:embed="rId7"/>
                      <a:stretch>
                        <a:fillRect/>
                      </a:stretch>
                    </p:blipFill>
                    <p:spPr>
                      <a:xfrm>
                        <a:off x="3909695" y="2899410"/>
                        <a:ext cx="2836545" cy="339725"/>
                      </a:xfrm>
                      <a:prstGeom prst="rect">
                        <a:avLst/>
                      </a:prstGeom>
                      <a:noFill/>
                      <a:ln w="38100">
                        <a:noFill/>
                        <a:miter/>
                      </a:ln>
                    </p:spPr>
                  </p:pic>
                </p:oleObj>
              </mc:Fallback>
            </mc:AlternateContent>
          </a:graphicData>
        </a:graphic>
      </p:graphicFrame>
      <p:graphicFrame>
        <p:nvGraphicFramePr>
          <p:cNvPr id="6" name="对象 -2147482536"/>
          <p:cNvGraphicFramePr>
            <a:graphicFrameLocks noChangeAspect="1"/>
          </p:cNvGraphicFramePr>
          <p:nvPr/>
        </p:nvGraphicFramePr>
        <p:xfrm>
          <a:off x="3909695" y="5027930"/>
          <a:ext cx="3759200" cy="424180"/>
        </p:xfrm>
        <a:graphic>
          <a:graphicData uri="http://schemas.openxmlformats.org/presentationml/2006/ole">
            <mc:AlternateContent xmlns:mc="http://schemas.openxmlformats.org/markup-compatibility/2006">
              <mc:Choice xmlns:v="urn:schemas-microsoft-com:vml" Requires="v">
                <p:oleObj spid="_x0000_s9225" r:id="rId8" imgW="2590800" imgH="292100" progId="Equation.KSEE3">
                  <p:embed/>
                </p:oleObj>
              </mc:Choice>
              <mc:Fallback>
                <p:oleObj r:id="rId8" imgW="2590800" imgH="292100" progId="Equation.KSEE3">
                  <p:embed/>
                  <p:pic>
                    <p:nvPicPr>
                      <p:cNvPr id="0" name="图片 3"/>
                      <p:cNvPicPr/>
                      <p:nvPr/>
                    </p:nvPicPr>
                    <p:blipFill>
                      <a:blip r:embed="rId9"/>
                      <a:stretch>
                        <a:fillRect/>
                      </a:stretch>
                    </p:blipFill>
                    <p:spPr>
                      <a:xfrm>
                        <a:off x="3909695" y="5027930"/>
                        <a:ext cx="3759200" cy="424180"/>
                      </a:xfrm>
                      <a:prstGeom prst="rect">
                        <a:avLst/>
                      </a:prstGeom>
                      <a:noFill/>
                      <a:ln w="38100">
                        <a:noFill/>
                        <a:miter/>
                      </a:ln>
                    </p:spPr>
                  </p:pic>
                </p:oleObj>
              </mc:Fallback>
            </mc:AlternateContent>
          </a:graphicData>
        </a:graphic>
      </p:graphicFrame>
      <p:graphicFrame>
        <p:nvGraphicFramePr>
          <p:cNvPr id="9" name="对象 -2147482535"/>
          <p:cNvGraphicFramePr>
            <a:graphicFrameLocks noChangeAspect="1"/>
          </p:cNvGraphicFramePr>
          <p:nvPr/>
        </p:nvGraphicFramePr>
        <p:xfrm>
          <a:off x="2117090" y="5621020"/>
          <a:ext cx="327660" cy="273685"/>
        </p:xfrm>
        <a:graphic>
          <a:graphicData uri="http://schemas.openxmlformats.org/presentationml/2006/ole">
            <mc:AlternateContent xmlns:mc="http://schemas.openxmlformats.org/markup-compatibility/2006">
              <mc:Choice xmlns:v="urn:schemas-microsoft-com:vml" Requires="v">
                <p:oleObj spid="_x0000_s9226" r:id="rId10" imgW="203200" imgH="190500" progId="Equation.KSEE3">
                  <p:embed/>
                </p:oleObj>
              </mc:Choice>
              <mc:Fallback>
                <p:oleObj r:id="rId10" imgW="203200" imgH="190500" progId="Equation.KSEE3">
                  <p:embed/>
                  <p:pic>
                    <p:nvPicPr>
                      <p:cNvPr id="0" name="图片 4"/>
                      <p:cNvPicPr/>
                      <p:nvPr/>
                    </p:nvPicPr>
                    <p:blipFill>
                      <a:blip r:embed="rId11"/>
                      <a:stretch>
                        <a:fillRect/>
                      </a:stretch>
                    </p:blipFill>
                    <p:spPr>
                      <a:xfrm>
                        <a:off x="2117090" y="5621020"/>
                        <a:ext cx="327660" cy="273685"/>
                      </a:xfrm>
                      <a:prstGeom prst="rect">
                        <a:avLst/>
                      </a:prstGeom>
                      <a:noFill/>
                      <a:ln w="38100">
                        <a:noFill/>
                        <a:miter/>
                      </a:ln>
                    </p:spPr>
                  </p:pic>
                </p:oleObj>
              </mc:Fallback>
            </mc:AlternateContent>
          </a:graphicData>
        </a:graphic>
      </p:graphicFrame>
      <p:graphicFrame>
        <p:nvGraphicFramePr>
          <p:cNvPr id="11" name="对象 -2147482535"/>
          <p:cNvGraphicFramePr>
            <a:graphicFrameLocks noChangeAspect="1"/>
          </p:cNvGraphicFramePr>
          <p:nvPr/>
        </p:nvGraphicFramePr>
        <p:xfrm>
          <a:off x="4770755" y="5621020"/>
          <a:ext cx="327660" cy="273685"/>
        </p:xfrm>
        <a:graphic>
          <a:graphicData uri="http://schemas.openxmlformats.org/presentationml/2006/ole">
            <mc:AlternateContent xmlns:mc="http://schemas.openxmlformats.org/markup-compatibility/2006">
              <mc:Choice xmlns:v="urn:schemas-microsoft-com:vml" Requires="v">
                <p:oleObj spid="_x0000_s9227" r:id="rId12" imgW="203200" imgH="190500" progId="Equation.KSEE3">
                  <p:embed/>
                </p:oleObj>
              </mc:Choice>
              <mc:Fallback>
                <p:oleObj r:id="rId12" imgW="203200" imgH="190500" progId="Equation.KSEE3">
                  <p:embed/>
                  <p:pic>
                    <p:nvPicPr>
                      <p:cNvPr id="0" name="图片 4"/>
                      <p:cNvPicPr/>
                      <p:nvPr/>
                    </p:nvPicPr>
                    <p:blipFill>
                      <a:blip r:embed="rId11"/>
                      <a:stretch>
                        <a:fillRect/>
                      </a:stretch>
                    </p:blipFill>
                    <p:spPr>
                      <a:xfrm>
                        <a:off x="4770755" y="5621020"/>
                        <a:ext cx="327660" cy="273685"/>
                      </a:xfrm>
                      <a:prstGeom prst="rect">
                        <a:avLst/>
                      </a:prstGeom>
                      <a:noFill/>
                      <a:ln w="38100">
                        <a:noFill/>
                        <a:miter/>
                      </a:ln>
                    </p:spPr>
                  </p:pic>
                </p:oleObj>
              </mc:Fallback>
            </mc:AlternateContent>
          </a:graphicData>
        </a:graphic>
      </p:graphicFrame>
      <p:graphicFrame>
        <p:nvGraphicFramePr>
          <p:cNvPr id="14" name="对象 -2147482490"/>
          <p:cNvGraphicFramePr>
            <a:graphicFrameLocks noChangeAspect="1"/>
          </p:cNvGraphicFramePr>
          <p:nvPr/>
        </p:nvGraphicFramePr>
        <p:xfrm>
          <a:off x="3909695" y="6156325"/>
          <a:ext cx="2697480" cy="424815"/>
        </p:xfrm>
        <a:graphic>
          <a:graphicData uri="http://schemas.openxmlformats.org/presentationml/2006/ole">
            <mc:AlternateContent xmlns:mc="http://schemas.openxmlformats.org/markup-compatibility/2006">
              <mc:Choice xmlns:v="urn:schemas-microsoft-com:vml" Requires="v">
                <p:oleObj spid="_x0000_s9228" r:id="rId13" imgW="1612900" imgH="254000" progId="Equation.KSEE3">
                  <p:embed/>
                </p:oleObj>
              </mc:Choice>
              <mc:Fallback>
                <p:oleObj r:id="rId13" imgW="1612900" imgH="254000" progId="Equation.KSEE3">
                  <p:embed/>
                  <p:pic>
                    <p:nvPicPr>
                      <p:cNvPr id="0" name="图片 8"/>
                      <p:cNvPicPr/>
                      <p:nvPr/>
                    </p:nvPicPr>
                    <p:blipFill>
                      <a:blip r:embed="rId14"/>
                      <a:stretch>
                        <a:fillRect/>
                      </a:stretch>
                    </p:blipFill>
                    <p:spPr>
                      <a:xfrm>
                        <a:off x="3909695" y="6156325"/>
                        <a:ext cx="2697480" cy="42481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63034" y="138774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52500" y="1316990"/>
            <a:ext cx="10699115" cy="5262245"/>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2.实现步骤</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图像的距离变换匹配算法实现的步骤描述如下：</a:t>
            </a:r>
          </a:p>
          <a:p>
            <a:pPr>
              <a:lnSpc>
                <a:spcPct val="200000"/>
              </a:lnSpc>
              <a:tabLst>
                <a:tab pos="266700" algn="l"/>
                <a:tab pos="1200150" algn="l"/>
                <a:tab pos="1333500" algn="l"/>
              </a:tabLst>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获得待匹配图像、模板图像数据的地址、存储的高度和宽度；</a:t>
            </a:r>
          </a:p>
          <a:p>
            <a:pPr>
              <a:lnSpc>
                <a:spcPct val="200000"/>
              </a:lnSpc>
              <a:tabLst>
                <a:tab pos="266700" algn="l"/>
                <a:tab pos="1200150" algn="l"/>
                <a:tab pos="1333500" algn="l"/>
              </a:tabLst>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建立一个目标图像指针，并分配内存，以保留图像匹配后的图像，将待匹配图像复制到目标图像中；</a:t>
            </a:r>
          </a:p>
          <a:p>
            <a:pPr>
              <a:lnSpc>
                <a:spcPct val="200000"/>
              </a:lnSpc>
              <a:tabLst>
                <a:tab pos="266700" algn="l"/>
                <a:tab pos="1200150" algn="l"/>
                <a:tab pos="1333500" algn="l"/>
              </a:tabLst>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逐个扫描原图像中的像素点所对应的模板子图，根据式(8-27)求岀每个像素点位置的最小距离值，记录像素点的位置；</a:t>
            </a:r>
          </a:p>
          <a:p>
            <a:pPr>
              <a:lnSpc>
                <a:spcPct val="200000"/>
              </a:lnSpc>
              <a:tabLst>
                <a:tab pos="266700" algn="l"/>
                <a:tab pos="1200150" algn="l"/>
                <a:tab pos="1333500" algn="l"/>
              </a:tabLst>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循环步骤(3)，直到处理完原图像的全部像素点，距离最小的像素点为最佳匹配点；</a:t>
            </a:r>
          </a:p>
          <a:p>
            <a:pPr>
              <a:lnSpc>
                <a:spcPct val="200000"/>
              </a:lnSpc>
              <a:tabLst>
                <a:tab pos="266700" algn="l"/>
                <a:tab pos="1200150" algn="l"/>
                <a:tab pos="1333500" algn="l"/>
              </a:tabLst>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将目标图像所有像素值减半以便和原图像区别，把模板图像复制到目标图像中步骤（4）记录的像素点位置。</a:t>
            </a:r>
          </a:p>
        </p:txBody>
      </p:sp>
      <p:sp>
        <p:nvSpPr>
          <p:cNvPr id="2" name="箭头: 五边形 1"/>
          <p:cNvSpPr/>
          <p:nvPr/>
        </p:nvSpPr>
        <p:spPr>
          <a:xfrm>
            <a:off x="0" y="337185"/>
            <a:ext cx="398970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距离变换匹配法　</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63034" y="138774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52500" y="1316990"/>
            <a:ext cx="10699115" cy="4954270"/>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1.基本原理</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对于图像                    间的仿射变换，变换方程为：</a:t>
            </a:r>
          </a:p>
          <a:p>
            <a:pPr>
              <a:lnSpc>
                <a:spcPct val="200000"/>
              </a:lnSpc>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tabLst>
                <a:tab pos="266700" algn="l"/>
                <a:tab pos="1200150" algn="l"/>
                <a:tab pos="1333500" algn="l"/>
              </a:tabLst>
            </a:pPr>
            <a:endPar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根据给定的n对相应特征点，构造点坐标矩阵为：</a:t>
            </a:r>
          </a:p>
          <a:p>
            <a:pPr>
              <a:lnSpc>
                <a:spcPct val="200000"/>
              </a:lnSpc>
              <a:tabLst>
                <a:tab pos="266700" algn="l"/>
                <a:tab pos="1200150" algn="l"/>
                <a:tab pos="1333500" algn="l"/>
              </a:tabLst>
            </a:pPr>
            <a:endPar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tabLst>
                <a:tab pos="266700" algn="l"/>
                <a:tab pos="1200150" algn="l"/>
                <a:tab pos="1333500" algn="l"/>
              </a:tabLst>
            </a:pPr>
            <a:endPar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37185"/>
            <a:ext cx="452501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最小均方误差匹配法</a:t>
            </a:r>
          </a:p>
        </p:txBody>
      </p:sp>
      <p:graphicFrame>
        <p:nvGraphicFramePr>
          <p:cNvPr id="3" name="对象 -2147482509"/>
          <p:cNvGraphicFramePr>
            <a:graphicFrameLocks noChangeAspect="1"/>
          </p:cNvGraphicFramePr>
          <p:nvPr/>
        </p:nvGraphicFramePr>
        <p:xfrm>
          <a:off x="2576195" y="2358390"/>
          <a:ext cx="1383665" cy="296545"/>
        </p:xfrm>
        <a:graphic>
          <a:graphicData uri="http://schemas.openxmlformats.org/presentationml/2006/ole">
            <mc:AlternateContent xmlns:mc="http://schemas.openxmlformats.org/markup-compatibility/2006">
              <mc:Choice xmlns:v="urn:schemas-microsoft-com:vml" Requires="v">
                <p:oleObj spid="_x0000_s10245" r:id="rId4" imgW="1066800" imgH="228600" progId="Equation.KSEE3">
                  <p:embed/>
                </p:oleObj>
              </mc:Choice>
              <mc:Fallback>
                <p:oleObj r:id="rId4" imgW="1066800" imgH="228600" progId="Equation.KSEE3">
                  <p:embed/>
                  <p:pic>
                    <p:nvPicPr>
                      <p:cNvPr id="0" name="图片 15"/>
                      <p:cNvPicPr/>
                      <p:nvPr/>
                    </p:nvPicPr>
                    <p:blipFill>
                      <a:blip r:embed="rId5"/>
                      <a:stretch>
                        <a:fillRect/>
                      </a:stretch>
                    </p:blipFill>
                    <p:spPr>
                      <a:xfrm>
                        <a:off x="2576195" y="2358390"/>
                        <a:ext cx="1383665" cy="296545"/>
                      </a:xfrm>
                      <a:prstGeom prst="rect">
                        <a:avLst/>
                      </a:prstGeom>
                      <a:noFill/>
                      <a:ln w="38100">
                        <a:noFill/>
                        <a:miter/>
                      </a:ln>
                    </p:spPr>
                  </p:pic>
                </p:oleObj>
              </mc:Fallback>
            </mc:AlternateContent>
          </a:graphicData>
        </a:graphic>
      </p:graphicFrame>
      <p:graphicFrame>
        <p:nvGraphicFramePr>
          <p:cNvPr id="4" name="对象 -2147482508"/>
          <p:cNvGraphicFramePr>
            <a:graphicFrameLocks noChangeAspect="1"/>
          </p:cNvGraphicFramePr>
          <p:nvPr/>
        </p:nvGraphicFramePr>
        <p:xfrm>
          <a:off x="2214245" y="2901315"/>
          <a:ext cx="7708265" cy="789305"/>
        </p:xfrm>
        <a:graphic>
          <a:graphicData uri="http://schemas.openxmlformats.org/presentationml/2006/ole">
            <mc:AlternateContent xmlns:mc="http://schemas.openxmlformats.org/markup-compatibility/2006">
              <mc:Choice xmlns:v="urn:schemas-microsoft-com:vml" Requires="v">
                <p:oleObj spid="_x0000_s10246" r:id="rId6" imgW="4711700" imgH="482600" progId="Equation.KSEE3">
                  <p:embed/>
                </p:oleObj>
              </mc:Choice>
              <mc:Fallback>
                <p:oleObj r:id="rId6" imgW="4711700" imgH="482600" progId="Equation.KSEE3">
                  <p:embed/>
                  <p:pic>
                    <p:nvPicPr>
                      <p:cNvPr id="0" name="图片 16"/>
                      <p:cNvPicPr/>
                      <p:nvPr/>
                    </p:nvPicPr>
                    <p:blipFill>
                      <a:blip r:embed="rId7"/>
                      <a:stretch>
                        <a:fillRect/>
                      </a:stretch>
                    </p:blipFill>
                    <p:spPr>
                      <a:xfrm>
                        <a:off x="2214245" y="2901315"/>
                        <a:ext cx="7708265" cy="789305"/>
                      </a:xfrm>
                      <a:prstGeom prst="rect">
                        <a:avLst/>
                      </a:prstGeom>
                      <a:noFill/>
                      <a:ln w="38100">
                        <a:noFill/>
                        <a:miter/>
                      </a:ln>
                    </p:spPr>
                  </p:pic>
                </p:oleObj>
              </mc:Fallback>
            </mc:AlternateContent>
          </a:graphicData>
        </a:graphic>
      </p:graphicFrame>
      <p:graphicFrame>
        <p:nvGraphicFramePr>
          <p:cNvPr id="5" name="对象 -2147482505"/>
          <p:cNvGraphicFramePr>
            <a:graphicFrameLocks noChangeAspect="1"/>
          </p:cNvGraphicFramePr>
          <p:nvPr/>
        </p:nvGraphicFramePr>
        <p:xfrm>
          <a:off x="3328670" y="4547235"/>
          <a:ext cx="2017395" cy="1642745"/>
        </p:xfrm>
        <a:graphic>
          <a:graphicData uri="http://schemas.openxmlformats.org/presentationml/2006/ole">
            <mc:AlternateContent xmlns:mc="http://schemas.openxmlformats.org/markup-compatibility/2006">
              <mc:Choice xmlns:v="urn:schemas-microsoft-com:vml" Requires="v">
                <p:oleObj spid="_x0000_s10247" r:id="rId8" imgW="1435100" imgH="1168400" progId="Equation.KSEE3">
                  <p:embed/>
                </p:oleObj>
              </mc:Choice>
              <mc:Fallback>
                <p:oleObj r:id="rId8" imgW="1435100" imgH="1168400" progId="Equation.KSEE3">
                  <p:embed/>
                  <p:pic>
                    <p:nvPicPr>
                      <p:cNvPr id="0" name="图片 17"/>
                      <p:cNvPicPr/>
                      <p:nvPr/>
                    </p:nvPicPr>
                    <p:blipFill>
                      <a:blip r:embed="rId9"/>
                      <a:stretch>
                        <a:fillRect/>
                      </a:stretch>
                    </p:blipFill>
                    <p:spPr>
                      <a:xfrm>
                        <a:off x="3328670" y="4547235"/>
                        <a:ext cx="2017395" cy="1642745"/>
                      </a:xfrm>
                      <a:prstGeom prst="rect">
                        <a:avLst/>
                      </a:prstGeom>
                      <a:noFill/>
                      <a:ln w="38100">
                        <a:noFill/>
                        <a:miter/>
                      </a:ln>
                    </p:spPr>
                  </p:pic>
                </p:oleObj>
              </mc:Fallback>
            </mc:AlternateContent>
          </a:graphicData>
        </a:graphic>
      </p:graphicFrame>
      <p:graphicFrame>
        <p:nvGraphicFramePr>
          <p:cNvPr id="6" name="对象 -2147482504"/>
          <p:cNvGraphicFramePr>
            <a:graphicFrameLocks noChangeAspect="1"/>
          </p:cNvGraphicFramePr>
          <p:nvPr/>
        </p:nvGraphicFramePr>
        <p:xfrm>
          <a:off x="6375400" y="4941570"/>
          <a:ext cx="2536190" cy="426085"/>
        </p:xfrm>
        <a:graphic>
          <a:graphicData uri="http://schemas.openxmlformats.org/presentationml/2006/ole">
            <mc:AlternateContent xmlns:mc="http://schemas.openxmlformats.org/markup-compatibility/2006">
              <mc:Choice xmlns:v="urn:schemas-microsoft-com:vml" Requires="v">
                <p:oleObj spid="_x0000_s10248" r:id="rId10" imgW="1663700" imgH="279400" progId="Equation.KSEE3">
                  <p:embed/>
                </p:oleObj>
              </mc:Choice>
              <mc:Fallback>
                <p:oleObj r:id="rId10" imgW="1663700" imgH="279400" progId="Equation.KSEE3">
                  <p:embed/>
                  <p:pic>
                    <p:nvPicPr>
                      <p:cNvPr id="0" name="图片 18"/>
                      <p:cNvPicPr/>
                      <p:nvPr/>
                    </p:nvPicPr>
                    <p:blipFill>
                      <a:blip r:embed="rId11"/>
                      <a:stretch>
                        <a:fillRect/>
                      </a:stretch>
                    </p:blipFill>
                    <p:spPr>
                      <a:xfrm>
                        <a:off x="6375400" y="4941570"/>
                        <a:ext cx="2536190" cy="42608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63034" y="138774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52500" y="1316990"/>
            <a:ext cx="10699115" cy="3291840"/>
          </a:xfrm>
          <a:prstGeom prst="rect">
            <a:avLst/>
          </a:prstGeom>
        </p:spPr>
        <p:txBody>
          <a:bodyPr wrap="square">
            <a:spAutoFit/>
          </a:bodyPr>
          <a:lstStyle/>
          <a:p>
            <a:pPr>
              <a:lnSpc>
                <a:spcPct val="25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1.基本原理</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eaLnBrk="1" latinLnBrk="0" hangingPunct="1">
              <a:lnSpc>
                <a:spcPct val="25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由最小均方误差原理求解                              ，  ，可以得到参数向量的求解方程为 </a:t>
            </a:r>
          </a:p>
          <a:p>
            <a:pPr>
              <a:lnSpc>
                <a:spcPct val="250000"/>
              </a:lnSpc>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解出后，便可以计算得出     。</a:t>
            </a: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 name="箭头: 五边形 1"/>
          <p:cNvSpPr/>
          <p:nvPr/>
        </p:nvSpPr>
        <p:spPr>
          <a:xfrm>
            <a:off x="0" y="337185"/>
            <a:ext cx="452501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最小均方误差匹配法</a:t>
            </a:r>
          </a:p>
        </p:txBody>
      </p:sp>
      <p:graphicFrame>
        <p:nvGraphicFramePr>
          <p:cNvPr id="8" name="对象 -2147482489"/>
          <p:cNvGraphicFramePr>
            <a:graphicFrameLocks noChangeAspect="1"/>
          </p:cNvGraphicFramePr>
          <p:nvPr/>
        </p:nvGraphicFramePr>
        <p:xfrm>
          <a:off x="4321810" y="2628265"/>
          <a:ext cx="2611008" cy="432000"/>
        </p:xfrm>
        <a:graphic>
          <a:graphicData uri="http://schemas.openxmlformats.org/presentationml/2006/ole">
            <mc:AlternateContent xmlns:mc="http://schemas.openxmlformats.org/markup-compatibility/2006">
              <mc:Choice xmlns:v="urn:schemas-microsoft-com:vml" Requires="v">
                <p:oleObj spid="_x0000_s11269" r:id="rId4" imgW="1459865" imgH="241300" progId="Equation.KSEE3">
                  <p:embed/>
                </p:oleObj>
              </mc:Choice>
              <mc:Fallback>
                <p:oleObj r:id="rId4" imgW="1459865" imgH="241300" progId="Equation.KSEE3">
                  <p:embed/>
                  <p:pic>
                    <p:nvPicPr>
                      <p:cNvPr id="0" name="图片 19"/>
                      <p:cNvPicPr/>
                      <p:nvPr/>
                    </p:nvPicPr>
                    <p:blipFill>
                      <a:blip r:embed="rId5"/>
                      <a:stretch>
                        <a:fillRect/>
                      </a:stretch>
                    </p:blipFill>
                    <p:spPr>
                      <a:xfrm>
                        <a:off x="4321810" y="2628265"/>
                        <a:ext cx="2611008" cy="432000"/>
                      </a:xfrm>
                      <a:prstGeom prst="rect">
                        <a:avLst/>
                      </a:prstGeom>
                      <a:noFill/>
                      <a:ln w="38100">
                        <a:noFill/>
                        <a:miter/>
                      </a:ln>
                    </p:spPr>
                  </p:pic>
                </p:oleObj>
              </mc:Fallback>
            </mc:AlternateContent>
          </a:graphicData>
        </a:graphic>
      </p:graphicFrame>
      <p:graphicFrame>
        <p:nvGraphicFramePr>
          <p:cNvPr id="9" name="对象 -2147482502"/>
          <p:cNvGraphicFramePr>
            <a:graphicFrameLocks noChangeAspect="1"/>
          </p:cNvGraphicFramePr>
          <p:nvPr/>
        </p:nvGraphicFramePr>
        <p:xfrm>
          <a:off x="5273675" y="3408680"/>
          <a:ext cx="1739265" cy="415290"/>
        </p:xfrm>
        <a:graphic>
          <a:graphicData uri="http://schemas.openxmlformats.org/presentationml/2006/ole">
            <mc:AlternateContent xmlns:mc="http://schemas.openxmlformats.org/markup-compatibility/2006">
              <mc:Choice xmlns:v="urn:schemas-microsoft-com:vml" Requires="v">
                <p:oleObj spid="_x0000_s11270" r:id="rId6" imgW="1117600" imgH="266700" progId="Equation.KSEE3">
                  <p:embed/>
                </p:oleObj>
              </mc:Choice>
              <mc:Fallback>
                <p:oleObj r:id="rId6" imgW="1117600" imgH="266700" progId="Equation.KSEE3">
                  <p:embed/>
                  <p:pic>
                    <p:nvPicPr>
                      <p:cNvPr id="0" name="图片 20"/>
                      <p:cNvPicPr/>
                      <p:nvPr/>
                    </p:nvPicPr>
                    <p:blipFill>
                      <a:blip r:embed="rId7"/>
                      <a:stretch>
                        <a:fillRect/>
                      </a:stretch>
                    </p:blipFill>
                    <p:spPr>
                      <a:xfrm>
                        <a:off x="5273675" y="3408680"/>
                        <a:ext cx="1739265" cy="415290"/>
                      </a:xfrm>
                      <a:prstGeom prst="rect">
                        <a:avLst/>
                      </a:prstGeom>
                      <a:noFill/>
                      <a:ln w="38100">
                        <a:noFill/>
                        <a:miter/>
                      </a:ln>
                    </p:spPr>
                  </p:pic>
                </p:oleObj>
              </mc:Fallback>
            </mc:AlternateContent>
          </a:graphicData>
        </a:graphic>
      </p:graphicFrame>
      <p:graphicFrame>
        <p:nvGraphicFramePr>
          <p:cNvPr id="10" name="对象 -2147482501"/>
          <p:cNvGraphicFramePr>
            <a:graphicFrameLocks noChangeAspect="1"/>
          </p:cNvGraphicFramePr>
          <p:nvPr/>
        </p:nvGraphicFramePr>
        <p:xfrm>
          <a:off x="1387475" y="4128135"/>
          <a:ext cx="258053" cy="360000"/>
        </p:xfrm>
        <a:graphic>
          <a:graphicData uri="http://schemas.openxmlformats.org/presentationml/2006/ole">
            <mc:AlternateContent xmlns:mc="http://schemas.openxmlformats.org/markup-compatibility/2006">
              <mc:Choice xmlns:v="urn:schemas-microsoft-com:vml" Requires="v">
                <p:oleObj spid="_x0000_s11271" r:id="rId8" imgW="127000" imgH="177165" progId="Equation.KSEE3">
                  <p:embed/>
                </p:oleObj>
              </mc:Choice>
              <mc:Fallback>
                <p:oleObj r:id="rId8" imgW="127000" imgH="177165" progId="Equation.KSEE3">
                  <p:embed/>
                  <p:pic>
                    <p:nvPicPr>
                      <p:cNvPr id="0" name="图片 21"/>
                      <p:cNvPicPr/>
                      <p:nvPr/>
                    </p:nvPicPr>
                    <p:blipFill>
                      <a:blip r:embed="rId9"/>
                      <a:stretch>
                        <a:fillRect/>
                      </a:stretch>
                    </p:blipFill>
                    <p:spPr>
                      <a:xfrm>
                        <a:off x="1387475" y="4128135"/>
                        <a:ext cx="258053" cy="360000"/>
                      </a:xfrm>
                      <a:prstGeom prst="rect">
                        <a:avLst/>
                      </a:prstGeom>
                      <a:noFill/>
                      <a:ln w="38100">
                        <a:noFill/>
                        <a:miter/>
                      </a:ln>
                    </p:spPr>
                  </p:pic>
                </p:oleObj>
              </mc:Fallback>
            </mc:AlternateContent>
          </a:graphicData>
        </a:graphic>
      </p:graphicFrame>
      <p:graphicFrame>
        <p:nvGraphicFramePr>
          <p:cNvPr id="11" name="对象 -2147482500"/>
          <p:cNvGraphicFramePr>
            <a:graphicFrameLocks noChangeAspect="1"/>
          </p:cNvGraphicFramePr>
          <p:nvPr/>
        </p:nvGraphicFramePr>
        <p:xfrm>
          <a:off x="4525010" y="4128135"/>
          <a:ext cx="384000" cy="360000"/>
        </p:xfrm>
        <a:graphic>
          <a:graphicData uri="http://schemas.openxmlformats.org/presentationml/2006/ole">
            <mc:AlternateContent xmlns:mc="http://schemas.openxmlformats.org/markup-compatibility/2006">
              <mc:Choice xmlns:v="urn:schemas-microsoft-com:vml" Requires="v">
                <p:oleObj spid="_x0000_s11272" r:id="rId10" imgW="203200" imgH="190500" progId="Equation.KSEE3">
                  <p:embed/>
                </p:oleObj>
              </mc:Choice>
              <mc:Fallback>
                <p:oleObj r:id="rId10" imgW="203200" imgH="190500" progId="Equation.KSEE3">
                  <p:embed/>
                  <p:pic>
                    <p:nvPicPr>
                      <p:cNvPr id="0" name="图片 22"/>
                      <p:cNvPicPr/>
                      <p:nvPr/>
                    </p:nvPicPr>
                    <p:blipFill>
                      <a:blip r:embed="rId11"/>
                      <a:stretch>
                        <a:fillRect/>
                      </a:stretch>
                    </p:blipFill>
                    <p:spPr>
                      <a:xfrm>
                        <a:off x="4525010" y="4128135"/>
                        <a:ext cx="384000" cy="360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63034" y="138774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076960" y="1210310"/>
            <a:ext cx="10699115" cy="5262245"/>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2.实现步骤</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图像的最小均方误差匹配算法实现的步骤描述如下：</a:t>
            </a:r>
          </a:p>
          <a:p>
            <a:pPr>
              <a:lnSpc>
                <a:spcPct val="200000"/>
              </a:lnSpc>
              <a:tabLst>
                <a:tab pos="266700" algn="l"/>
                <a:tab pos="1200150" algn="l"/>
                <a:tab pos="1333500" algn="l"/>
              </a:tabLst>
            </a:pPr>
            <a:r>
              <a:rPr lang="zh-CN" altLang="en-US"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获得待匹配图像、模板图像数据的地址、存储的高度和宽度；</a:t>
            </a:r>
          </a:p>
          <a:p>
            <a:pPr>
              <a:lnSpc>
                <a:spcPct val="200000"/>
              </a:lnSpc>
              <a:tabLst>
                <a:tab pos="266700" algn="l"/>
                <a:tab pos="1200150" algn="l"/>
                <a:tab pos="1333500" algn="l"/>
              </a:tabLst>
            </a:pPr>
            <a:r>
              <a:rPr lang="zh-CN" altLang="en-US" sz="18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建立一个目标图像指针，并分配内存，以保留图像匹配后的图像，将待匹配图像复制到目标图像中；</a:t>
            </a:r>
          </a:p>
          <a:p>
            <a:pPr>
              <a:lnSpc>
                <a:spcPct val="200000"/>
              </a:lnSpc>
              <a:tabLst>
                <a:tab pos="266700" algn="l"/>
                <a:tab pos="1200150" algn="l"/>
                <a:tab pos="1333500" algn="l"/>
              </a:tabLst>
            </a:pPr>
            <a:r>
              <a:rPr lang="zh-CN" altLang="en-US" sz="18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逐个扫描原图像中的像素点所对应的模板子图，根据式(8-30)构造点坐标矩阵, 然后根据式(8-31)求出仿射变换向量，解出最小均方误差值；</a:t>
            </a:r>
          </a:p>
          <a:p>
            <a:pPr>
              <a:lnSpc>
                <a:spcPct val="200000"/>
              </a:lnSpc>
              <a:tabLst>
                <a:tab pos="266700" algn="l"/>
                <a:tab pos="1200150" algn="l"/>
                <a:tab pos="1333500" algn="l"/>
              </a:tabLst>
            </a:pPr>
            <a:r>
              <a:rPr lang="zh-CN" altLang="en-US" sz="18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循环步骤(3)，直到处理完原图像的全部像素点，最小均方误差值最小的像素点为最佳匹配点；</a:t>
            </a:r>
          </a:p>
          <a:p>
            <a:pPr>
              <a:lnSpc>
                <a:spcPct val="200000"/>
              </a:lnSpc>
              <a:tabLst>
                <a:tab pos="266700" algn="l"/>
                <a:tab pos="1200150" algn="l"/>
                <a:tab pos="1333500" algn="l"/>
              </a:tabLst>
            </a:pPr>
            <a:r>
              <a:rPr lang="zh-CN" altLang="en-US" sz="18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将目标图像所有像素值减半以便和原图区别，把模板图像复制到目标图像中步骤（4）记录的像素点位置。</a:t>
            </a:r>
          </a:p>
        </p:txBody>
      </p:sp>
      <p:sp>
        <p:nvSpPr>
          <p:cNvPr id="3" name="箭头: 五边形 1"/>
          <p:cNvSpPr/>
          <p:nvPr/>
        </p:nvSpPr>
        <p:spPr>
          <a:xfrm>
            <a:off x="0" y="337185"/>
            <a:ext cx="46697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最小均方误差匹配法</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707390" y="1476375"/>
            <a:ext cx="11353165" cy="5015865"/>
          </a:xfrm>
          <a:prstGeom prst="rect">
            <a:avLst/>
          </a:prstGeom>
        </p:spPr>
        <p:txBody>
          <a:bodyPr wrap="square">
            <a:spAutoFit/>
          </a:bodyPr>
          <a:lstStyle/>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使用图像创建形状匹配模型，可以用creat_shape_model算子</a:t>
            </a:r>
          </a:p>
          <a:p>
            <a:pPr algn="ct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create_shape_model(Template: : NumLevels,AngleStart, AngleExtent, AngleStep, Optimization, Metric, Contrast, MinContrast： ModellD)</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获取形状模板的轮廓，可以用get_shape_contours算子</a:t>
            </a:r>
          </a:p>
          <a:p>
            <a:pPr algn="ct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get_shape_contours( : ModelContours：ModelID, Level；)</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寻找单个形状模板最佳匹配，可以使用find_shape_model算子</a:t>
            </a:r>
          </a:p>
          <a:p>
            <a:pPr algn="ct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find_shape_model(Image::ModellD,AngleStart,AngleExtent,MinScore,NumMatches, MaxOverlap, SubPixel, NumLevels, Greediness: Row, Column, Angle, Score)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 name="箭头: 五边形 1"/>
          <p:cNvSpPr/>
          <p:nvPr/>
        </p:nvSpPr>
        <p:spPr>
          <a:xfrm>
            <a:off x="0" y="337185"/>
            <a:ext cx="597090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Halcon中的特征匹配相关算子</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907665"/>
            <a:ext cx="640270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图像金字塔</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第三部分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024380"/>
            <a:ext cx="10943590" cy="4556760"/>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884" y="955503"/>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200" b="1" spc="300">
                <a:solidFill>
                  <a:schemeClr val="tx1">
                    <a:lumMod val="85000"/>
                    <a:lumOff val="15000"/>
                  </a:schemeClr>
                </a:solidFill>
                <a:latin typeface="+mn-ea"/>
                <a:sym typeface="+mn-ea"/>
              </a:rPr>
              <a:t>图像金字塔</a:t>
            </a:r>
          </a:p>
        </p:txBody>
      </p:sp>
      <p:sp>
        <p:nvSpPr>
          <p:cNvPr id="13" name="矩形 12"/>
          <p:cNvSpPr/>
          <p:nvPr>
            <p:custDataLst>
              <p:tags r:id="rId5"/>
            </p:custDataLst>
          </p:nvPr>
        </p:nvSpPr>
        <p:spPr>
          <a:xfrm>
            <a:off x="1748790" y="2230120"/>
            <a:ext cx="9616440" cy="3715385"/>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eaLnBrk="1" latinLnBrk="0" hangingPunct="1">
              <a:lnSpc>
                <a:spcPct val="200000"/>
              </a:lnSpc>
              <a:buClrTx/>
              <a:buSzTx/>
              <a:buFont typeface="Wingdings" panose="05000000000000000000" charset="0"/>
              <a:buNone/>
              <a:tabLst>
                <a:tab pos="266700" algn="l"/>
                <a:tab pos="1200150" algn="l"/>
                <a:tab pos="1333500" algn="l"/>
              </a:tabLst>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mn-ea"/>
              </a:rPr>
              <a:t>图像金字塔是图像多尺度表达的一种，是一种以多分辨率来解释图像的有效但概念简单的结构。广泛应用于图像分割、机器视觉和图像压缩。一幅图像的金字塔是一系列以金字塔形状排列的分辨率逐步降低、且来源于同一张原始图的图像集合。</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52500" y="1316990"/>
            <a:ext cx="10699115" cy="3938270"/>
          </a:xfrm>
          <a:prstGeom prst="rect">
            <a:avLst/>
          </a:prstGeom>
        </p:spPr>
        <p:txBody>
          <a:bodyPr wrap="square">
            <a:spAutoFit/>
          </a:bodyPr>
          <a:lstStyle/>
          <a:p>
            <a:pPr indent="457200" eaLnBrk="1" latinLnBrk="0" hangingPunct="1">
              <a:lnSpc>
                <a:spcPct val="25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常见的图像金字塔有两种：</a:t>
            </a:r>
          </a:p>
          <a:p>
            <a:pPr algn="ctr" eaLnBrk="1" latinLnBrk="0" hangingPunct="1">
              <a:lnSpc>
                <a:spcPct val="250000"/>
              </a:lnSpc>
              <a:tabLst>
                <a:tab pos="266700" algn="l"/>
                <a:tab pos="1200150" algn="l"/>
                <a:tab pos="1333500" algn="l"/>
              </a:tabLst>
            </a:pP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高斯金字塔</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拉普拉斯金字塔</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a:t>
            </a:r>
          </a:p>
          <a:p>
            <a:pPr indent="457200" eaLnBrk="1" latinLnBrk="0" hangingPunct="1">
              <a:lnSpc>
                <a:spcPct val="25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高斯金字塔（Gaussian Pyramid）用来向下采样，是主要的图像金字塔。拉普拉斯金字塔（Laplacian Pyramid）用来从金字塔低层图像重建上层未釆样图像，也就是在数字图像处理中的预测残差，可以对图像进行最大程度的还原，配合高斯金字塔一起使用。</a:t>
            </a:r>
          </a:p>
        </p:txBody>
      </p:sp>
      <p:sp>
        <p:nvSpPr>
          <p:cNvPr id="3" name="箭头: 五边形 1"/>
          <p:cNvSpPr/>
          <p:nvPr/>
        </p:nvSpPr>
        <p:spPr>
          <a:xfrm>
            <a:off x="0" y="337185"/>
            <a:ext cx="409511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图像金字塔的分类</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952500" y="1316990"/>
            <a:ext cx="10699115" cy="3784600"/>
          </a:xfrm>
          <a:prstGeom prst="rect">
            <a:avLst/>
          </a:prstGeom>
        </p:spPr>
        <p:txBody>
          <a:bodyPr wrap="square">
            <a:spAutoFit/>
          </a:bodyPr>
          <a:lstStyle/>
          <a:p>
            <a:pPr indent="457200" eaLnBrk="1" latinLnBrk="0" hangingPunct="1">
              <a:lnSpc>
                <a:spcPct val="200000"/>
              </a:lnSpc>
              <a:tabLst>
                <a:tab pos="266700" algn="l"/>
                <a:tab pos="1200150" algn="l"/>
                <a:tab pos="1333500" algn="l"/>
              </a:tabLst>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高斯金字塔是通过高斯平滑和亚采样获得向下釆样图像，为了获取层级为      的金字塔图像，我们采用如下方法：</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对图像     进行高斯内核卷积；</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将所有偶数行和列去除，如图所示。</a:t>
            </a:r>
          </a:p>
          <a:p>
            <a:pPr>
              <a:lnSpc>
                <a:spcPct val="200000"/>
              </a:lnSpc>
              <a:tabLst>
                <a:tab pos="266700" algn="l"/>
                <a:tab pos="1200150" algn="l"/>
                <a:tab pos="1333500" algn="l"/>
              </a:tabLst>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tabLst>
                <a:tab pos="266700" algn="l"/>
                <a:tab pos="1200150" algn="l"/>
                <a:tab pos="1333500" algn="l"/>
              </a:tabLst>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箭头: 五边形 1"/>
          <p:cNvSpPr/>
          <p:nvPr/>
        </p:nvSpPr>
        <p:spPr>
          <a:xfrm>
            <a:off x="0" y="337185"/>
            <a:ext cx="35179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高斯金字塔　</a:t>
            </a:r>
          </a:p>
        </p:txBody>
      </p:sp>
      <p:graphicFrame>
        <p:nvGraphicFramePr>
          <p:cNvPr id="2" name="对象 -2147482496"/>
          <p:cNvGraphicFramePr>
            <a:graphicFrameLocks noChangeAspect="1"/>
          </p:cNvGraphicFramePr>
          <p:nvPr/>
        </p:nvGraphicFramePr>
        <p:xfrm>
          <a:off x="10823575" y="1651635"/>
          <a:ext cx="504190" cy="432435"/>
        </p:xfrm>
        <a:graphic>
          <a:graphicData uri="http://schemas.openxmlformats.org/presentationml/2006/ole">
            <mc:AlternateContent xmlns:mc="http://schemas.openxmlformats.org/markup-compatibility/2006">
              <mc:Choice xmlns:v="urn:schemas-microsoft-com:vml" Requires="v">
                <p:oleObj spid="_x0000_s12291" r:id="rId4" imgW="266700" imgH="228600" progId="Equation.KSEE3">
                  <p:embed/>
                </p:oleObj>
              </mc:Choice>
              <mc:Fallback>
                <p:oleObj r:id="rId4" imgW="266700" imgH="228600" progId="Equation.KSEE3">
                  <p:embed/>
                  <p:pic>
                    <p:nvPicPr>
                      <p:cNvPr id="0" name="图片 3075"/>
                      <p:cNvPicPr/>
                      <p:nvPr/>
                    </p:nvPicPr>
                    <p:blipFill>
                      <a:blip r:embed="rId5"/>
                      <a:stretch>
                        <a:fillRect/>
                      </a:stretch>
                    </p:blipFill>
                    <p:spPr>
                      <a:xfrm>
                        <a:off x="10823575" y="1651635"/>
                        <a:ext cx="504190" cy="432435"/>
                      </a:xfrm>
                      <a:prstGeom prst="rect">
                        <a:avLst/>
                      </a:prstGeom>
                      <a:noFill/>
                      <a:ln w="38100">
                        <a:noFill/>
                        <a:miter/>
                      </a:ln>
                    </p:spPr>
                  </p:pic>
                </p:oleObj>
              </mc:Fallback>
            </mc:AlternateContent>
          </a:graphicData>
        </a:graphic>
      </p:graphicFrame>
      <p:graphicFrame>
        <p:nvGraphicFramePr>
          <p:cNvPr id="4" name="对象 -2147482495"/>
          <p:cNvGraphicFramePr>
            <a:graphicFrameLocks noChangeAspect="1"/>
          </p:cNvGraphicFramePr>
          <p:nvPr/>
        </p:nvGraphicFramePr>
        <p:xfrm>
          <a:off x="2529840" y="2830195"/>
          <a:ext cx="323215" cy="397510"/>
        </p:xfrm>
        <a:graphic>
          <a:graphicData uri="http://schemas.openxmlformats.org/presentationml/2006/ole">
            <mc:AlternateContent xmlns:mc="http://schemas.openxmlformats.org/markup-compatibility/2006">
              <mc:Choice xmlns:v="urn:schemas-microsoft-com:vml" Requires="v">
                <p:oleObj spid="_x0000_s12292" r:id="rId6" imgW="177165" imgH="228600" progId="Equation.KSEE3">
                  <p:embed/>
                </p:oleObj>
              </mc:Choice>
              <mc:Fallback>
                <p:oleObj r:id="rId6" imgW="177165" imgH="228600" progId="Equation.KSEE3">
                  <p:embed/>
                  <p:pic>
                    <p:nvPicPr>
                      <p:cNvPr id="0" name="图片 1"/>
                      <p:cNvPicPr/>
                      <p:nvPr/>
                    </p:nvPicPr>
                    <p:blipFill>
                      <a:blip r:embed="rId7"/>
                      <a:stretch>
                        <a:fillRect/>
                      </a:stretch>
                    </p:blipFill>
                    <p:spPr>
                      <a:xfrm>
                        <a:off x="2529840" y="2830195"/>
                        <a:ext cx="323215" cy="397510"/>
                      </a:xfrm>
                      <a:prstGeom prst="rect">
                        <a:avLst/>
                      </a:prstGeom>
                      <a:noFill/>
                      <a:ln w="38100">
                        <a:noFill/>
                        <a:miter/>
                      </a:ln>
                    </p:spPr>
                  </p:pic>
                </p:oleObj>
              </mc:Fallback>
            </mc:AlternateContent>
          </a:graphicData>
        </a:graphic>
      </p:graphicFrame>
      <p:pic>
        <p:nvPicPr>
          <p:cNvPr id="6" name="图片 142"/>
          <p:cNvPicPr>
            <a:picLocks noChangeAspect="1"/>
          </p:cNvPicPr>
          <p:nvPr/>
        </p:nvPicPr>
        <p:blipFill>
          <a:blip r:embed="rId8"/>
          <a:stretch>
            <a:fillRect/>
          </a:stretch>
        </p:blipFill>
        <p:spPr>
          <a:xfrm>
            <a:off x="3945890" y="4136390"/>
            <a:ext cx="3468370" cy="22726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3000375"/>
            <a:ext cx="6371590" cy="829945"/>
          </a:xfrm>
          <a:prstGeom prst="rect">
            <a:avLst/>
          </a:prstGeom>
          <a:noFill/>
          <a:effectLst/>
        </p:spPr>
        <p:txBody>
          <a:bodyPr wrap="square" rtlCol="0">
            <a:spAutoFit/>
          </a:bodyPr>
          <a:lstStyle/>
          <a:p>
            <a:pPr algn="dist">
              <a:spcAft>
                <a:spcPts val="0"/>
              </a:spcAft>
              <a:defRPr/>
            </a:pPr>
            <a:r>
              <a:rPr lang="zh-CN" altLang="en-US" sz="4800" b="1" dirty="0">
                <a:solidFill>
                  <a:schemeClr val="bg1"/>
                </a:solidFill>
                <a:latin typeface="微软雅黑" panose="020B0503020204020204" pitchFamily="34" charset="-122"/>
                <a:ea typeface="微软雅黑" panose="020B0503020204020204" pitchFamily="34" charset="-122"/>
                <a:sym typeface="+mn-ea"/>
              </a:rPr>
              <a:t>基于灰度值的模板匹配</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第一部分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019175" y="1365250"/>
            <a:ext cx="10821035" cy="4092575"/>
          </a:xfrm>
          <a:prstGeom prst="rect">
            <a:avLst/>
          </a:prstGeom>
        </p:spPr>
        <p:txBody>
          <a:bodyPr wrap="square">
            <a:spAutoFit/>
          </a:bodyPr>
          <a:lstStyle/>
          <a:p>
            <a:pPr indent="457200" eaLnBrk="1" latinLnBrk="0" hangingPunct="1">
              <a:lnSpc>
                <a:spcPct val="250000"/>
              </a:lnSpc>
              <a:tabLst>
                <a:tab pos="266700" algn="l"/>
                <a:tab pos="1200150" algn="l"/>
                <a:tab pos="1333500" algn="l"/>
              </a:tabLst>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用高斯金字塔的每一层图像减去其上一层图像上釆样并高斯卷积之后的预测图像，得到一系列的差值图像，即为拉普拉斯金字塔分解图像。</a:t>
            </a:r>
          </a:p>
          <a:p>
            <a:pPr indent="457200" eaLnBrk="1" latinLnBrk="0" hangingPunct="1">
              <a:lnSpc>
                <a:spcPct val="250000"/>
              </a:lnSpc>
              <a:tabLst>
                <a:tab pos="266700" algn="l"/>
                <a:tab pos="1200150" algn="l"/>
                <a:tab pos="1333500" algn="l"/>
              </a:tabLst>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如果想放大图像，则需要通过向上取样操作得到，具体做法如下：</a:t>
            </a:r>
          </a:p>
          <a:p>
            <a:pPr eaLnBrk="1" latinLnBrk="0" hangingPunct="1">
              <a:lnSpc>
                <a:spcPct val="25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将图像在每个方向扩大为原来的两倍，新增的行和列以0填充；</a:t>
            </a:r>
          </a:p>
          <a:p>
            <a:pPr eaLnBrk="1" latinLnBrk="0" hangingPunct="1">
              <a:lnSpc>
                <a:spcPct val="25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使用先前同样的内核(乘以4)与放大后的图像卷积，获得“新增像素”的近似值</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 name="箭头: 五边形 1"/>
          <p:cNvSpPr/>
          <p:nvPr/>
        </p:nvSpPr>
        <p:spPr>
          <a:xfrm>
            <a:off x="0" y="337185"/>
            <a:ext cx="442849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拉普拉斯金字塔</a:t>
            </a:r>
            <a:r>
              <a:rPr lang="zh-CN" altLang="en-US" sz="2800"/>
              <a:t>　</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586740" y="1057275"/>
            <a:ext cx="11441430" cy="5477510"/>
          </a:xfrm>
          <a:prstGeom prst="rect">
            <a:avLst/>
          </a:prstGeom>
        </p:spPr>
        <p:txBody>
          <a:bodyPr wrap="square">
            <a:spAutoFit/>
          </a:bodyPr>
          <a:lstStyle/>
          <a:p>
            <a:pPr>
              <a:lnSpc>
                <a:spcPct val="25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根据金字塔层数和对比度检查要生成的模板是否合适，可以用inspect_shape_model算子。</a:t>
            </a:r>
          </a:p>
          <a:p>
            <a:pPr algn="ctr">
              <a:lnSpc>
                <a:spcPct val="250000"/>
              </a:lnSpc>
              <a:buClrTx/>
              <a:buSzTx/>
              <a:buFontTx/>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inspect_shape_model(Image : ModelImages, ModelRegions : NumLevels, Contrast : )</a:t>
            </a:r>
          </a:p>
          <a:p>
            <a:pPr>
              <a:lnSpc>
                <a:spcPct val="25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使用图像创建形状匹配模型，可以用create_shape_model算子。</a:t>
            </a:r>
          </a:p>
          <a:p>
            <a:pPr algn="ctr">
              <a:lnSpc>
                <a:spcPct val="250000"/>
              </a:lnSpc>
              <a:buClrTx/>
              <a:buSzTx/>
              <a:buFontTx/>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create_shape_model(Template : : NumLevels, AngleStart, AngleExtent, AngleStep, Optimization, Metric, Contrast, MinContrast : ModelID)</a:t>
            </a:r>
          </a:p>
          <a:p>
            <a:pPr>
              <a:lnSpc>
                <a:spcPct val="25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获取形状模板的轮廓，可以适用get_shape_contours算子。</a:t>
            </a:r>
          </a:p>
          <a:p>
            <a:pPr algn="ctr">
              <a:lnSpc>
                <a:spcPct val="25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get_shape_contours( : ModelContours： ModellD, Level；)</a:t>
            </a:r>
          </a:p>
        </p:txBody>
      </p:sp>
      <p:sp>
        <p:nvSpPr>
          <p:cNvPr id="3" name="箭头: 五边形 1"/>
          <p:cNvSpPr/>
          <p:nvPr/>
        </p:nvSpPr>
        <p:spPr>
          <a:xfrm>
            <a:off x="0" y="337185"/>
            <a:ext cx="683958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在Halcon中的图像金字塔相关算子</a:t>
            </a:r>
            <a:r>
              <a:rPr lang="zh-CN" altLang="en-US" sz="2800"/>
              <a:t>　</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750" y="1241425"/>
            <a:ext cx="12235815"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502920" y="1285875"/>
            <a:ext cx="5884545" cy="5477510"/>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程序如下：</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*更新窗口</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*打开和配置图像采集设备</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*从指定的图像采集设备获取图像的同步抓取</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*得到图像访问路径的指针</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*关闭窗口</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*打开适用图像大小的窗口</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*设置图形窗口中显示的图像大小</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*显示图像</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*设置显示的字体</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 颜色和其他可视化设置 </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*在荧幕上显示暂停程序继续操作的信息</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 step 1:选择要匹配的图像</a:t>
            </a:r>
          </a:p>
          <a:p>
            <a:pPr algn="l" defTabSz="1218565" eaLnBrk="1" latinLnBrk="0" hangingPunct="1">
              <a:lnSpc>
                <a:spcPts val="3000"/>
              </a:lnSpc>
              <a:defRPr/>
            </a:pPr>
            <a:r>
              <a:rPr sz="1600" dirty="0">
                <a:solidFill>
                  <a:schemeClr val="bg1"/>
                </a:solidFill>
                <a:latin typeface="Times New Roman" panose="02020603050405020304" pitchFamily="18" charset="0"/>
                <a:cs typeface="Times New Roman" panose="02020603050405020304" pitchFamily="18" charset="0"/>
              </a:rPr>
              <a:t>* step 2: 创建第一个模型区域</a:t>
            </a:r>
          </a:p>
        </p:txBody>
      </p:sp>
      <p:sp>
        <p:nvSpPr>
          <p:cNvPr id="2" name="文本框 1"/>
          <p:cNvSpPr txBox="1"/>
          <p:nvPr/>
        </p:nvSpPr>
        <p:spPr>
          <a:xfrm>
            <a:off x="5153660" y="1370330"/>
            <a:ext cx="7494905" cy="5862320"/>
          </a:xfrm>
          <a:prstGeom prst="rect">
            <a:avLst/>
          </a:prstGeom>
          <a:noFill/>
        </p:spPr>
        <p:txBody>
          <a:bodyPr wrap="square" rtlCol="0">
            <a:spAutoFit/>
          </a:bodyPr>
          <a:lstStyle/>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*缩小图像的域</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*创建图像金字塔，根据金字塔层数和对比度检查要生成的模板是否合适</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*返回平行坐标最小外包矩形</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 step 3: 处理模型区域</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 step 4: 创建最终模型</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*使用用图像创建带有缩放的匹配模板</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 循环step 3，在其他图像中查找对象</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*建立循环读图</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*获取图像</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*根据模板进行匹配</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*求取模板与匹配结果的映射关系</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*根据映射关系得到匹配后的轮廓</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 清楚窗口</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r>
              <a:rPr sz="1600" dirty="0">
                <a:solidFill>
                  <a:schemeClr val="bg1"/>
                </a:solidFill>
                <a:latin typeface="Times New Roman" panose="02020603050405020304" pitchFamily="18" charset="0"/>
                <a:ea typeface="+mn-ea"/>
                <a:cs typeface="Times New Roman" panose="02020603050405020304" pitchFamily="18" charset="0"/>
                <a:sym typeface="+mn-ea"/>
              </a:rPr>
              <a:t>*关闭设备</a:t>
            </a:r>
            <a:endParaRPr sz="1600" dirty="0">
              <a:solidFill>
                <a:schemeClr val="bg1"/>
              </a:solidFill>
              <a:latin typeface="Times New Roman" panose="02020603050405020304" pitchFamily="18" charset="0"/>
              <a:cs typeface="Times New Roman" panose="02020603050405020304" pitchFamily="18" charset="0"/>
            </a:endParaRPr>
          </a:p>
          <a:p>
            <a:pPr algn="l" defTabSz="1218565">
              <a:lnSpc>
                <a:spcPts val="3000"/>
              </a:lnSpc>
              <a:defRPr/>
            </a:pPr>
            <a:endParaRPr lang="zh-CN" altLang="en-US" sz="1600"/>
          </a:p>
        </p:txBody>
      </p:sp>
      <p:cxnSp>
        <p:nvCxnSpPr>
          <p:cNvPr id="4" name="直接连接符 3"/>
          <p:cNvCxnSpPr/>
          <p:nvPr/>
        </p:nvCxnSpPr>
        <p:spPr>
          <a:xfrm>
            <a:off x="5097145" y="1281430"/>
            <a:ext cx="36195" cy="55753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6" name="箭头: 五边形 1"/>
          <p:cNvSpPr/>
          <p:nvPr/>
        </p:nvSpPr>
        <p:spPr>
          <a:xfrm>
            <a:off x="0" y="337185"/>
            <a:ext cx="443293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dirty="0">
                <a:solidFill>
                  <a:schemeClr val="bg1"/>
                </a:solidFill>
                <a:latin typeface="Times New Roman" panose="02020603050405020304" pitchFamily="18" charset="0"/>
                <a:cs typeface="Times New Roman" panose="02020603050405020304" pitchFamily="18" charset="0"/>
                <a:sym typeface="+mn-ea"/>
              </a:rPr>
              <a:t>图像金字塔应用</a:t>
            </a:r>
            <a:r>
              <a:rPr lang="zh-CN" sz="2800" b="1" dirty="0">
                <a:solidFill>
                  <a:schemeClr val="bg1"/>
                </a:solidFill>
                <a:latin typeface="Times New Roman" panose="02020603050405020304" pitchFamily="18" charset="0"/>
                <a:cs typeface="Times New Roman" panose="02020603050405020304" pitchFamily="18" charset="0"/>
                <a:sym typeface="+mn-ea"/>
              </a:rPr>
              <a:t>实例</a:t>
            </a:r>
            <a:r>
              <a:rPr lang="zh-CN" altLang="en-US" sz="2800"/>
              <a:t>　</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750" y="1207135"/>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矩形 19"/>
          <p:cNvSpPr/>
          <p:nvPr/>
        </p:nvSpPr>
        <p:spPr>
          <a:xfrm>
            <a:off x="981075" y="1419860"/>
            <a:ext cx="11353165" cy="5151755"/>
          </a:xfrm>
          <a:prstGeom prst="rect">
            <a:avLst/>
          </a:prstGeom>
          <a:noFill/>
          <a:ln w="2540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14"/>
          <p:cNvSpPr>
            <a:spLocks noChangeArrowheads="1"/>
          </p:cNvSpPr>
          <p:nvPr/>
        </p:nvSpPr>
        <p:spPr bwMode="auto">
          <a:xfrm flipH="1">
            <a:off x="2071370" y="3822700"/>
            <a:ext cx="2500630"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bg1"/>
                </a:solidFill>
                <a:latin typeface="微软雅黑" panose="020B0503020204020204" pitchFamily="34" charset="-122"/>
              </a:rPr>
              <a:t>（</a:t>
            </a:r>
            <a:r>
              <a:rPr lang="en-US" altLang="zh-CN" sz="1400" dirty="0">
                <a:solidFill>
                  <a:schemeClr val="bg1"/>
                </a:solidFill>
                <a:latin typeface="微软雅黑" panose="020B0503020204020204" pitchFamily="34" charset="-122"/>
              </a:rPr>
              <a:t>a</a:t>
            </a:r>
            <a:r>
              <a:rPr lang="zh-CN" altLang="en-US" sz="1400" dirty="0">
                <a:solidFill>
                  <a:schemeClr val="bg1"/>
                </a:solidFill>
                <a:latin typeface="微软雅黑" panose="020B0503020204020204" pitchFamily="34" charset="-122"/>
              </a:rPr>
              <a:t>）原图</a:t>
            </a:r>
          </a:p>
        </p:txBody>
      </p:sp>
      <p:sp>
        <p:nvSpPr>
          <p:cNvPr id="24" name="矩形 14"/>
          <p:cNvSpPr>
            <a:spLocks noChangeArrowheads="1"/>
          </p:cNvSpPr>
          <p:nvPr/>
        </p:nvSpPr>
        <p:spPr bwMode="auto">
          <a:xfrm flipH="1">
            <a:off x="5065395" y="3822065"/>
            <a:ext cx="2489835"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（b）矩形模板</a:t>
            </a:r>
          </a:p>
        </p:txBody>
      </p:sp>
      <p:sp>
        <p:nvSpPr>
          <p:cNvPr id="26" name="矩形 25"/>
          <p:cNvSpPr/>
          <p:nvPr/>
        </p:nvSpPr>
        <p:spPr>
          <a:xfrm>
            <a:off x="1103630" y="1419860"/>
            <a:ext cx="4436110" cy="506730"/>
          </a:xfrm>
          <a:prstGeom prst="rect">
            <a:avLst/>
          </a:prstGeom>
        </p:spPr>
        <p:txBody>
          <a:bodyPr wrap="square">
            <a:spAutoFit/>
            <a:scene3d>
              <a:camera prst="orthographicFront"/>
              <a:lightRig rig="threePt" dir="t"/>
            </a:scene3d>
          </a:bodyPr>
          <a:lstStyle/>
          <a:p>
            <a:pPr algn="l" defTabSz="1218565">
              <a:lnSpc>
                <a:spcPct val="150000"/>
              </a:lnSpc>
              <a:defRPr/>
            </a:pPr>
            <a:r>
              <a:rPr sz="1800" b="1" dirty="0">
                <a:solidFill>
                  <a:schemeClr val="bg1"/>
                </a:solidFill>
                <a:latin typeface="Times New Roman" panose="02020603050405020304" pitchFamily="18" charset="0"/>
                <a:cs typeface="Times New Roman" panose="02020603050405020304" pitchFamily="18" charset="0"/>
                <a:sym typeface="+mn-ea"/>
              </a:rPr>
              <a:t>程序执行结果如图所示：</a:t>
            </a:r>
            <a:endParaRPr lang="zh-CN" sz="18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sym typeface="+mn-ea"/>
            </a:endParaRPr>
          </a:p>
        </p:txBody>
      </p:sp>
      <p:sp>
        <p:nvSpPr>
          <p:cNvPr id="8" name="矩形 14"/>
          <p:cNvSpPr>
            <a:spLocks noChangeArrowheads="1"/>
          </p:cNvSpPr>
          <p:nvPr/>
        </p:nvSpPr>
        <p:spPr bwMode="auto">
          <a:xfrm flipH="1">
            <a:off x="8058150" y="3822065"/>
            <a:ext cx="248793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sz="1600" b="1" dirty="0">
                <a:solidFill>
                  <a:schemeClr val="bg1"/>
                </a:solidFill>
                <a:latin typeface="微软雅黑" panose="020B0503020204020204" pitchFamily="34" charset="-122"/>
              </a:rPr>
              <a:t>（c）</a:t>
            </a:r>
            <a:r>
              <a:rPr lang="zh-CN" altLang="en-US" sz="1400" dirty="0">
                <a:solidFill>
                  <a:schemeClr val="bg1"/>
                </a:solidFill>
                <a:latin typeface="微软雅黑" panose="020B0503020204020204" pitchFamily="34" charset="-122"/>
              </a:rPr>
              <a:t>目标</a:t>
            </a:r>
            <a:r>
              <a:rPr lang="zh-CN" sz="1600" b="1" dirty="0">
                <a:solidFill>
                  <a:schemeClr val="bg1"/>
                </a:solidFill>
                <a:latin typeface="微软雅黑" panose="020B0503020204020204" pitchFamily="34" charset="-122"/>
              </a:rPr>
              <a:t>图像</a:t>
            </a:r>
            <a:r>
              <a:rPr lang="en-US" altLang="zh-CN" sz="1600" b="1" dirty="0">
                <a:solidFill>
                  <a:schemeClr val="bg1"/>
                </a:solidFill>
                <a:latin typeface="微软雅黑" panose="020B0503020204020204" pitchFamily="34" charset="-122"/>
              </a:rPr>
              <a:t>1</a:t>
            </a:r>
            <a:r>
              <a:rPr sz="1600" b="1" dirty="0">
                <a:solidFill>
                  <a:schemeClr val="bg1"/>
                </a:solidFill>
                <a:latin typeface="微软雅黑" panose="020B0503020204020204" pitchFamily="34" charset="-122"/>
              </a:rPr>
              <a:t>  </a:t>
            </a:r>
          </a:p>
        </p:txBody>
      </p:sp>
      <p:sp>
        <p:nvSpPr>
          <p:cNvPr id="9" name="矩形 14"/>
          <p:cNvSpPr>
            <a:spLocks noChangeArrowheads="1"/>
          </p:cNvSpPr>
          <p:nvPr/>
        </p:nvSpPr>
        <p:spPr bwMode="auto">
          <a:xfrm flipH="1">
            <a:off x="2011680" y="6193155"/>
            <a:ext cx="256032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（d）匹配结果1</a:t>
            </a:r>
          </a:p>
        </p:txBody>
      </p:sp>
      <p:pic>
        <p:nvPicPr>
          <p:cNvPr id="7" name="图片 143"/>
          <p:cNvPicPr>
            <a:picLocks noChangeAspect="1"/>
          </p:cNvPicPr>
          <p:nvPr/>
        </p:nvPicPr>
        <p:blipFill>
          <a:blip r:embed="rId3"/>
          <a:stretch>
            <a:fillRect/>
          </a:stretch>
        </p:blipFill>
        <p:spPr>
          <a:xfrm>
            <a:off x="2071370" y="1926590"/>
            <a:ext cx="2501265" cy="1905635"/>
          </a:xfrm>
          <a:prstGeom prst="rect">
            <a:avLst/>
          </a:prstGeom>
          <a:noFill/>
          <a:ln>
            <a:noFill/>
          </a:ln>
        </p:spPr>
      </p:pic>
      <p:pic>
        <p:nvPicPr>
          <p:cNvPr id="4" name="图片 144"/>
          <p:cNvPicPr>
            <a:picLocks noChangeAspect="1"/>
          </p:cNvPicPr>
          <p:nvPr/>
        </p:nvPicPr>
        <p:blipFill>
          <a:blip r:embed="rId4"/>
          <a:stretch>
            <a:fillRect/>
          </a:stretch>
        </p:blipFill>
        <p:spPr>
          <a:xfrm>
            <a:off x="5065395" y="1926590"/>
            <a:ext cx="2490470" cy="1896110"/>
          </a:xfrm>
          <a:prstGeom prst="rect">
            <a:avLst/>
          </a:prstGeom>
          <a:noFill/>
          <a:ln>
            <a:noFill/>
          </a:ln>
        </p:spPr>
      </p:pic>
      <p:pic>
        <p:nvPicPr>
          <p:cNvPr id="11" name="图片 147"/>
          <p:cNvPicPr>
            <a:picLocks noChangeAspect="1"/>
          </p:cNvPicPr>
          <p:nvPr/>
        </p:nvPicPr>
        <p:blipFill>
          <a:blip r:embed="rId5"/>
          <a:stretch>
            <a:fillRect/>
          </a:stretch>
        </p:blipFill>
        <p:spPr>
          <a:xfrm>
            <a:off x="8058150" y="1926590"/>
            <a:ext cx="2487930" cy="1895475"/>
          </a:xfrm>
          <a:prstGeom prst="rect">
            <a:avLst/>
          </a:prstGeom>
          <a:noFill/>
          <a:ln>
            <a:noFill/>
          </a:ln>
        </p:spPr>
      </p:pic>
      <p:pic>
        <p:nvPicPr>
          <p:cNvPr id="5" name="图片 145"/>
          <p:cNvPicPr>
            <a:picLocks noChangeAspect="1"/>
          </p:cNvPicPr>
          <p:nvPr/>
        </p:nvPicPr>
        <p:blipFill>
          <a:blip r:embed="rId6"/>
          <a:stretch>
            <a:fillRect/>
          </a:stretch>
        </p:blipFill>
        <p:spPr>
          <a:xfrm>
            <a:off x="2032000" y="4257675"/>
            <a:ext cx="2540635" cy="1935480"/>
          </a:xfrm>
          <a:prstGeom prst="rect">
            <a:avLst/>
          </a:prstGeom>
          <a:noFill/>
          <a:ln>
            <a:noFill/>
          </a:ln>
        </p:spPr>
      </p:pic>
      <p:pic>
        <p:nvPicPr>
          <p:cNvPr id="12" name="图片 148"/>
          <p:cNvPicPr>
            <a:picLocks noChangeAspect="1"/>
          </p:cNvPicPr>
          <p:nvPr/>
        </p:nvPicPr>
        <p:blipFill>
          <a:blip r:embed="rId7"/>
          <a:stretch>
            <a:fillRect/>
          </a:stretch>
        </p:blipFill>
        <p:spPr>
          <a:xfrm>
            <a:off x="5065395" y="4257675"/>
            <a:ext cx="2491105" cy="1897380"/>
          </a:xfrm>
          <a:prstGeom prst="rect">
            <a:avLst/>
          </a:prstGeom>
          <a:noFill/>
          <a:ln>
            <a:noFill/>
          </a:ln>
        </p:spPr>
      </p:pic>
      <p:pic>
        <p:nvPicPr>
          <p:cNvPr id="10" name="图片 146"/>
          <p:cNvPicPr>
            <a:picLocks noChangeAspect="1"/>
          </p:cNvPicPr>
          <p:nvPr/>
        </p:nvPicPr>
        <p:blipFill>
          <a:blip r:embed="rId8"/>
          <a:stretch>
            <a:fillRect/>
          </a:stretch>
        </p:blipFill>
        <p:spPr>
          <a:xfrm>
            <a:off x="8058785" y="4257675"/>
            <a:ext cx="2487295" cy="1894840"/>
          </a:xfrm>
          <a:prstGeom prst="rect">
            <a:avLst/>
          </a:prstGeom>
          <a:noFill/>
          <a:ln>
            <a:noFill/>
          </a:ln>
        </p:spPr>
      </p:pic>
      <p:sp>
        <p:nvSpPr>
          <p:cNvPr id="13" name="矩形 14"/>
          <p:cNvSpPr>
            <a:spLocks noChangeArrowheads="1"/>
          </p:cNvSpPr>
          <p:nvPr/>
        </p:nvSpPr>
        <p:spPr bwMode="auto">
          <a:xfrm flipH="1">
            <a:off x="5065395" y="6152515"/>
            <a:ext cx="248793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spcBef>
                <a:spcPct val="0"/>
              </a:spcBef>
              <a:spcAft>
                <a:spcPct val="0"/>
              </a:spcAft>
            </a:pPr>
            <a:r>
              <a:rPr lang="zh-CN" altLang="en-US" sz="1400" dirty="0">
                <a:solidFill>
                  <a:schemeClr val="bg1"/>
                </a:solidFill>
                <a:latin typeface="微软雅黑" panose="020B0503020204020204" pitchFamily="34" charset="-122"/>
              </a:rPr>
              <a:t>（</a:t>
            </a:r>
            <a:r>
              <a:rPr lang="en-US" sz="1600" b="1" dirty="0">
                <a:solidFill>
                  <a:schemeClr val="bg1"/>
                </a:solidFill>
                <a:latin typeface="微软雅黑" panose="020B0503020204020204" pitchFamily="34" charset="-122"/>
              </a:rPr>
              <a:t>e</a:t>
            </a:r>
            <a:r>
              <a:rPr lang="zh-CN" altLang="en-US" sz="1400" dirty="0">
                <a:solidFill>
                  <a:schemeClr val="bg1"/>
                </a:solidFill>
                <a:latin typeface="微软雅黑" panose="020B0503020204020204" pitchFamily="34" charset="-122"/>
              </a:rPr>
              <a:t>）目标图像2  </a:t>
            </a:r>
            <a:endParaRPr sz="1600" b="1" dirty="0">
              <a:solidFill>
                <a:schemeClr val="bg1"/>
              </a:solidFill>
              <a:latin typeface="微软雅黑" panose="020B0503020204020204" pitchFamily="34" charset="-122"/>
            </a:endParaRPr>
          </a:p>
        </p:txBody>
      </p:sp>
      <p:sp>
        <p:nvSpPr>
          <p:cNvPr id="18" name="矩形 14"/>
          <p:cNvSpPr>
            <a:spLocks noChangeArrowheads="1"/>
          </p:cNvSpPr>
          <p:nvPr/>
        </p:nvSpPr>
        <p:spPr bwMode="auto">
          <a:xfrm flipH="1">
            <a:off x="8058150" y="6155055"/>
            <a:ext cx="2560320" cy="337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微软雅黑" panose="020B0503020204020204" pitchFamily="34" charset="-122"/>
              </a:defRPr>
            </a:lvl1pPr>
            <a:lvl2pPr marL="742950" indent="-285750">
              <a:defRPr sz="1300">
                <a:solidFill>
                  <a:schemeClr val="tx1"/>
                </a:solidFill>
                <a:latin typeface="Calibri" panose="020F0502020204030204" pitchFamily="34" charset="0"/>
                <a:ea typeface="微软雅黑" panose="020B0503020204020204" pitchFamily="34" charset="-122"/>
              </a:defRPr>
            </a:lvl2pPr>
            <a:lvl3pPr marL="1143000" indent="-228600">
              <a:defRPr sz="1300">
                <a:solidFill>
                  <a:schemeClr val="tx1"/>
                </a:solidFill>
                <a:latin typeface="Calibri" panose="020F0502020204030204" pitchFamily="34" charset="0"/>
                <a:ea typeface="微软雅黑" panose="020B0503020204020204" pitchFamily="34" charset="-122"/>
              </a:defRPr>
            </a:lvl3pPr>
            <a:lvl4pPr marL="1600200" indent="-228600">
              <a:defRPr sz="1300">
                <a:solidFill>
                  <a:schemeClr val="tx1"/>
                </a:solidFill>
                <a:latin typeface="Calibri" panose="020F0502020204030204" pitchFamily="34" charset="0"/>
                <a:ea typeface="微软雅黑" panose="020B0503020204020204" pitchFamily="34" charset="-122"/>
              </a:defRPr>
            </a:lvl4pPr>
            <a:lvl5pPr marL="2057400" indent="-228600">
              <a:defRPr sz="1300">
                <a:solidFill>
                  <a:schemeClr val="tx1"/>
                </a:solidFill>
                <a:latin typeface="Calibri" panose="020F050202020403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微软雅黑" panose="020B0503020204020204" pitchFamily="34" charset="-122"/>
              </a:defRPr>
            </a:lvl9pPr>
          </a:lstStyle>
          <a:p>
            <a:pPr algn="ctr" eaLnBrk="1" latinLnBrk="0" hangingPunct="1">
              <a:buClrTx/>
              <a:buSzTx/>
              <a:buFontTx/>
            </a:pPr>
            <a:r>
              <a:rPr lang="zh-CN" altLang="en-US" sz="1400" dirty="0">
                <a:solidFill>
                  <a:schemeClr val="bg1"/>
                </a:solidFill>
                <a:latin typeface="微软雅黑" panose="020B0503020204020204" pitchFamily="34" charset="-122"/>
              </a:rPr>
              <a:t>（f）匹配结果2</a:t>
            </a:r>
          </a:p>
        </p:txBody>
      </p:sp>
      <p:sp>
        <p:nvSpPr>
          <p:cNvPr id="19" name="箭头: 五边形 1"/>
          <p:cNvSpPr/>
          <p:nvPr/>
        </p:nvSpPr>
        <p:spPr>
          <a:xfrm>
            <a:off x="0" y="337185"/>
            <a:ext cx="476440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dirty="0">
                <a:solidFill>
                  <a:schemeClr val="bg1"/>
                </a:solidFill>
                <a:latin typeface="Times New Roman" panose="02020603050405020304" pitchFamily="18" charset="0"/>
                <a:cs typeface="Times New Roman" panose="02020603050405020304" pitchFamily="18" charset="0"/>
                <a:sym typeface="+mn-ea"/>
              </a:rPr>
              <a:t>图像金字塔应用</a:t>
            </a:r>
            <a:r>
              <a:rPr lang="zh-CN" sz="2800" b="1" dirty="0">
                <a:solidFill>
                  <a:schemeClr val="bg1"/>
                </a:solidFill>
                <a:latin typeface="Times New Roman" panose="02020603050405020304" pitchFamily="18" charset="0"/>
                <a:cs typeface="Times New Roman" panose="02020603050405020304" pitchFamily="18" charset="0"/>
                <a:sym typeface="+mn-ea"/>
              </a:rPr>
              <a:t>实例</a:t>
            </a:r>
            <a:r>
              <a:rPr lang="zh-CN" altLang="en-US" sz="2800"/>
              <a:t>　</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42246"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116830" y="2907665"/>
            <a:ext cx="6449060"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Matching 助手</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第四部分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168400"/>
            <a:ext cx="11653520" cy="563689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22120" y="1478915"/>
            <a:ext cx="9414510" cy="4399915"/>
          </a:xfrm>
          <a:prstGeom prst="rect">
            <a:avLst/>
          </a:prstGeom>
        </p:spPr>
        <p:txBody>
          <a:bodyPr wrap="square">
            <a:spAutoFit/>
          </a:bodyPr>
          <a:lstStyle/>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使用 Halcon匹配助手，可以很方便地选择模板图像，设置匹配参数，并测试匹配结果。</a:t>
            </a:r>
          </a:p>
          <a:p>
            <a:pPr indent="457200" defTabSz="1218565" eaLnBrk="1" latinLnBrk="0" hangingPunct="1">
              <a:lnSpc>
                <a:spcPct val="200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Halcon匹配</a:t>
            </a:r>
            <a:r>
              <a:rPr lang="zh-CN" altLang="en-US" sz="1400" dirty="0">
                <a:solidFill>
                  <a:schemeClr val="bg1"/>
                </a:solidFill>
                <a:latin typeface="微软雅黑" panose="020B0503020204020204" pitchFamily="34" charset="-122"/>
                <a:ea typeface="微软雅黑" panose="020B0503020204020204" pitchFamily="34" charset="-122"/>
              </a:rPr>
              <a:t>助手</a:t>
            </a:r>
            <a:r>
              <a:rPr sz="2000" dirty="0">
                <a:solidFill>
                  <a:schemeClr val="tx1">
                    <a:lumMod val="75000"/>
                    <a:lumOff val="25000"/>
                  </a:schemeClr>
                </a:solidFill>
                <a:latin typeface="微软雅黑" panose="020B0503020204020204" pitchFamily="34" charset="-122"/>
                <a:ea typeface="微软雅黑" panose="020B0503020204020204" pitchFamily="34" charset="-122"/>
              </a:rPr>
              <a:t>支持下面几种匹配方式</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indent="457200"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sz="2000" dirty="0">
                <a:solidFill>
                  <a:schemeClr val="tx1">
                    <a:lumMod val="75000"/>
                    <a:lumOff val="25000"/>
                  </a:schemeClr>
                </a:solidFill>
                <a:latin typeface="微软雅黑" panose="020B0503020204020204" pitchFamily="34" charset="-122"/>
                <a:ea typeface="微软雅黑" panose="020B0503020204020204" pitchFamily="34" charset="-122"/>
              </a:rPr>
              <a:t>基于形状的匹配。</a:t>
            </a:r>
          </a:p>
          <a:p>
            <a:pPr indent="457200"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a:t>
            </a:r>
            <a:r>
              <a:rPr sz="2000" dirty="0">
                <a:solidFill>
                  <a:schemeClr val="tx1">
                    <a:lumMod val="75000"/>
                    <a:lumOff val="25000"/>
                  </a:schemeClr>
                </a:solidFill>
                <a:latin typeface="微软雅黑" panose="020B0503020204020204" pitchFamily="34" charset="-122"/>
                <a:ea typeface="微软雅黑" panose="020B0503020204020204" pitchFamily="34" charset="-122"/>
              </a:rPr>
              <a:t>基于相关性的匹配。</a:t>
            </a:r>
          </a:p>
          <a:p>
            <a:pPr indent="457200"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sz="2000" dirty="0">
                <a:solidFill>
                  <a:schemeClr val="tx1">
                    <a:lumMod val="75000"/>
                    <a:lumOff val="25000"/>
                  </a:schemeClr>
                </a:solidFill>
                <a:latin typeface="微软雅黑" panose="020B0503020204020204" pitchFamily="34" charset="-122"/>
                <a:ea typeface="微软雅黑" panose="020B0503020204020204" pitchFamily="34" charset="-122"/>
              </a:rPr>
              <a:t>基于描述符的匹配。</a:t>
            </a:r>
          </a:p>
          <a:p>
            <a:pPr indent="457200" defTabSz="1218565" eaLnBrk="1" latinLnBrk="0" hangingPunct="1">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（4）</a:t>
            </a:r>
            <a:r>
              <a:rPr sz="2000" dirty="0">
                <a:solidFill>
                  <a:schemeClr val="tx1">
                    <a:lumMod val="75000"/>
                    <a:lumOff val="25000"/>
                  </a:schemeClr>
                </a:solidFill>
                <a:latin typeface="微软雅黑" panose="020B0503020204020204" pitchFamily="34" charset="-122"/>
                <a:ea typeface="微软雅黑" panose="020B0503020204020204" pitchFamily="34" charset="-122"/>
              </a:rPr>
              <a:t>基于形变的匹配。</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56261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Halcon匹配助手的匹配方式</a:t>
            </a:r>
          </a:p>
        </p:txBody>
      </p:sp>
      <p:pic>
        <p:nvPicPr>
          <p:cNvPr id="289" name="图片 141"/>
          <p:cNvPicPr>
            <a:picLocks noChangeAspect="1"/>
          </p:cNvPicPr>
          <p:nvPr/>
        </p:nvPicPr>
        <p:blipFill>
          <a:blip r:embed="rId3"/>
          <a:stretch>
            <a:fillRect/>
          </a:stretch>
        </p:blipFill>
        <p:spPr>
          <a:xfrm>
            <a:off x="7535545" y="2975293"/>
            <a:ext cx="2994660" cy="25203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3725" y="1168400"/>
            <a:ext cx="11653520" cy="563689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8565">
              <a:lnSpc>
                <a:spcPct val="125000"/>
              </a:lnSpc>
              <a:defRPr/>
            </a:pPr>
            <a:endParaRPr lang="zh-CN" altLang="en-US"/>
          </a:p>
        </p:txBody>
      </p:sp>
      <p:sp>
        <p:nvSpPr>
          <p:cNvPr id="21" name="矩形 20"/>
          <p:cNvSpPr/>
          <p:nvPr/>
        </p:nvSpPr>
        <p:spPr>
          <a:xfrm>
            <a:off x="1722120" y="1633220"/>
            <a:ext cx="9414510" cy="5754370"/>
          </a:xfrm>
          <a:prstGeom prst="rect">
            <a:avLst/>
          </a:prstGeom>
        </p:spPr>
        <p:txBody>
          <a:bodyPr wrap="square">
            <a:spAutoFit/>
          </a:bodyPr>
          <a:lstStyle/>
          <a:p>
            <a:pPr defTabSz="1218565">
              <a:lnSpc>
                <a:spcPct val="125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sz="2000" dirty="0">
                <a:solidFill>
                  <a:schemeClr val="tx1">
                    <a:lumMod val="75000"/>
                    <a:lumOff val="25000"/>
                  </a:schemeClr>
                </a:solidFill>
                <a:latin typeface="微软雅黑" panose="020B0503020204020204" pitchFamily="34" charset="-122"/>
                <a:ea typeface="微软雅黑" panose="020B0503020204020204" pitchFamily="34" charset="-122"/>
              </a:rPr>
              <a:t>运行Halcon软件之后，打开“助手”→“打开新的Matching"</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，如图</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所示。</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endParaRPr lang="zh-CN" sz="2000" b="1" dirty="0">
              <a:solidFill>
                <a:schemeClr val="tx1">
                  <a:lumMod val="75000"/>
                  <a:lumOff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defTabSz="1218565">
              <a:lnSpc>
                <a:spcPct val="125000"/>
              </a:lnSpc>
              <a:defRPr/>
            </a:pPr>
            <a:endParaRPr lang="zh-CN" sz="2400" b="1" dirty="0">
              <a:solidFill>
                <a:schemeClr val="tx1">
                  <a:lumMod val="75000"/>
                  <a:lumOff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defTabSz="1218565">
              <a:lnSpc>
                <a:spcPct val="125000"/>
              </a:lnSpc>
              <a:defRPr/>
            </a:pPr>
            <a:endParaRPr lang="zh-CN" sz="2400" b="1" dirty="0">
              <a:solidFill>
                <a:schemeClr val="tx1">
                  <a:lumMod val="75000"/>
                  <a:lumOff val="25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defTabSz="1218565">
              <a:lnSpc>
                <a:spcPct val="125000"/>
              </a:lnSpc>
              <a:defRPr/>
            </a:pP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r>
              <a:rPr 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sz="1800" dirty="0">
                <a:solidFill>
                  <a:schemeClr val="tx1">
                    <a:lumMod val="75000"/>
                    <a:lumOff val="25000"/>
                  </a:schemeClr>
                </a:solidFill>
                <a:latin typeface="微软雅黑" panose="020B0503020204020204" pitchFamily="34" charset="-122"/>
                <a:ea typeface="微软雅黑" panose="020B0503020204020204" pitchFamily="34" charset="-122"/>
              </a:rPr>
              <a:t>                                       图</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1 Matching窗口</a:t>
            </a:r>
            <a:endParaRPr 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200000"/>
              </a:lnSpc>
              <a:defRPr/>
            </a:pPr>
            <a:r>
              <a:rPr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创建模板，从匹配助手界面可知，可以从图像中创建模板，也可以加载之前保存的模板。</a:t>
            </a: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1218565">
              <a:lnSpc>
                <a:spcPct val="125000"/>
              </a:lnSpc>
              <a:defRPr/>
            </a:pPr>
            <a:endParaRPr lang="zh-CN" altLang="en-US" sz="2000"/>
          </a:p>
          <a:p>
            <a:pPr defTabSz="1218565">
              <a:lnSpc>
                <a:spcPct val="125000"/>
              </a:lnSpc>
              <a:defRPr/>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513524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使用Halcon匹配助手的过程</a:t>
            </a:r>
          </a:p>
        </p:txBody>
      </p:sp>
      <p:pic>
        <p:nvPicPr>
          <p:cNvPr id="288" name="图片 140"/>
          <p:cNvPicPr>
            <a:picLocks noChangeAspect="1"/>
          </p:cNvPicPr>
          <p:nvPr/>
        </p:nvPicPr>
        <p:blipFill>
          <a:blip r:embed="rId3"/>
          <a:stretch>
            <a:fillRect/>
          </a:stretch>
        </p:blipFill>
        <p:spPr>
          <a:xfrm>
            <a:off x="4761865" y="2552700"/>
            <a:ext cx="3316605" cy="2127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3250" y="1168400"/>
            <a:ext cx="11653520" cy="5636895"/>
          </a:xfrm>
          <a:prstGeom prst="rect">
            <a:avLst/>
          </a:prstGeom>
          <a:solidFill>
            <a:schemeClr val="bg1">
              <a:lumMod val="95000"/>
            </a:schemeClr>
          </a:solidFill>
          <a:ln>
            <a:noFill/>
          </a:ln>
          <a:effectLst>
            <a:outerShdw blurRad="762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22120" y="1633220"/>
            <a:ext cx="9414510" cy="1938020"/>
          </a:xfrm>
          <a:prstGeom prst="rect">
            <a:avLst/>
          </a:prstGeom>
        </p:spPr>
        <p:txBody>
          <a:bodyPr wrap="square">
            <a:spAutoFit/>
          </a:bodyPr>
          <a:lstStyle/>
          <a:p>
            <a:pPr defTabSz="1218565">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（3）</a:t>
            </a:r>
            <a:r>
              <a:rPr sz="2000" dirty="0">
                <a:solidFill>
                  <a:schemeClr val="tx1">
                    <a:lumMod val="75000"/>
                    <a:lumOff val="25000"/>
                  </a:schemeClr>
                </a:solidFill>
                <a:latin typeface="微软雅黑" panose="020B0503020204020204" pitchFamily="34" charset="-122"/>
                <a:ea typeface="微软雅黑" panose="020B0503020204020204" pitchFamily="34" charset="-122"/>
              </a:rPr>
              <a:t>检测模板，在“检测”选项卡中单击“执行”按钮，将显示匹配的结果，如识别到的目标图像、识别率、分值、时间、位姿边界等。</a:t>
            </a:r>
          </a:p>
          <a:p>
            <a:pPr defTabSz="1218565">
              <a:lnSpc>
                <a:spcPct val="200000"/>
              </a:lnSpc>
              <a:defRPr/>
            </a:pPr>
            <a:r>
              <a:rPr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（4）</a:t>
            </a:r>
            <a:r>
              <a:rPr sz="2000" dirty="0">
                <a:solidFill>
                  <a:schemeClr val="tx1">
                    <a:lumMod val="75000"/>
                    <a:lumOff val="25000"/>
                  </a:schemeClr>
                </a:solidFill>
                <a:latin typeface="微软雅黑" panose="020B0503020204020204" pitchFamily="34" charset="-122"/>
                <a:ea typeface="微软雅黑" panose="020B0503020204020204" pitchFamily="34" charset="-122"/>
              </a:rPr>
              <a:t>然后点击“代码生成”选项卡</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rPr>
              <a:t>，如下图所示。</a:t>
            </a:r>
          </a:p>
        </p:txBody>
      </p:sp>
      <p:grpSp>
        <p:nvGrpSpPr>
          <p:cNvPr id="26" name="组合 25"/>
          <p:cNvGrpSpPr/>
          <p:nvPr/>
        </p:nvGrpSpPr>
        <p:grpSpPr>
          <a:xfrm>
            <a:off x="12334031" y="-183501"/>
            <a:ext cx="660785" cy="1134091"/>
            <a:chOff x="12262780" y="-243178"/>
            <a:chExt cx="732036" cy="1256377"/>
          </a:xfrm>
        </p:grpSpPr>
        <p:sp>
          <p:nvSpPr>
            <p:cNvPr id="33" name="椭圆 32"/>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箭头: 五边形 1"/>
          <p:cNvSpPr/>
          <p:nvPr/>
        </p:nvSpPr>
        <p:spPr>
          <a:xfrm>
            <a:off x="0" y="337185"/>
            <a:ext cx="513524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使用Halcon匹配助手的过程</a:t>
            </a:r>
          </a:p>
        </p:txBody>
      </p:sp>
      <p:pic>
        <p:nvPicPr>
          <p:cNvPr id="325" name="图片 783"/>
          <p:cNvPicPr>
            <a:picLocks noChangeAspect="1"/>
          </p:cNvPicPr>
          <p:nvPr/>
        </p:nvPicPr>
        <p:blipFill>
          <a:blip r:embed="rId3"/>
          <a:stretch>
            <a:fillRect/>
          </a:stretch>
        </p:blipFill>
        <p:spPr>
          <a:xfrm>
            <a:off x="4934903" y="3835083"/>
            <a:ext cx="2988945" cy="25203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2"/>
            </p:custDataLst>
          </p:nvPr>
        </p:nvSpPr>
        <p:spPr>
          <a:xfrm>
            <a:off x="959168" y="1721485"/>
            <a:ext cx="10940415" cy="4761230"/>
          </a:xfrm>
          <a:prstGeom prst="roundRect">
            <a:avLst>
              <a:gd name="adj" fmla="val 6601"/>
            </a:avLst>
          </a:prstGeom>
          <a:solidFill>
            <a:schemeClr val="bg1"/>
          </a:solidFill>
          <a:ln>
            <a:noFill/>
          </a:ln>
          <a:effectLst>
            <a:outerShdw blurRad="2159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pPr>
            <a:endParaRPr lang="zh-CN" altLang="en-US" sz="1800">
              <a:latin typeface="Arial" panose="020B0604020202020204" pitchFamily="34" charset="0"/>
              <a:ea typeface="微软雅黑" panose="020B0503020204020204" pitchFamily="34" charset="-122"/>
              <a:sym typeface="+mn-ea"/>
            </a:endParaRPr>
          </a:p>
        </p:txBody>
      </p:sp>
      <p:sp>
        <p:nvSpPr>
          <p:cNvPr id="3" name="文本框 2"/>
          <p:cNvSpPr txBox="1"/>
          <p:nvPr>
            <p:custDataLst>
              <p:tags r:id="rId3"/>
            </p:custDataLst>
          </p:nvPr>
        </p:nvSpPr>
        <p:spPr>
          <a:xfrm>
            <a:off x="1552575" y="2331720"/>
            <a:ext cx="9753600" cy="2886710"/>
          </a:xfrm>
          <a:prstGeom prst="rect">
            <a:avLst/>
          </a:prstGeom>
          <a:noFill/>
        </p:spPr>
        <p:txBody>
          <a:bodyPr wrap="square" lIns="91440" tIns="45720" rIns="91440" bIns="45720" rtlCol="0" anchor="ctr" anchorCtr="0">
            <a:normAutofit/>
          </a:bodyPr>
          <a:lstStyle>
            <a:defPPr>
              <a:defRPr lang="zh-CN"/>
            </a:defPPr>
            <a:lvl1pPr fontAlgn="auto">
              <a:lnSpc>
                <a:spcPct val="130000"/>
              </a:lnSpc>
              <a:spcAft>
                <a:spcPts val="1000"/>
              </a:spcAft>
              <a:defRPr sz="1600" spc="150"/>
            </a:lvl1pPr>
          </a:lstStyle>
          <a:p>
            <a:pPr marL="0" lvl="0" indent="0" algn="l">
              <a:lnSpc>
                <a:spcPct val="200000"/>
              </a:lnSpc>
              <a:spcBef>
                <a:spcPts val="1000"/>
              </a:spcBef>
              <a:spcAft>
                <a:spcPts val="0"/>
              </a:spcAft>
              <a:buSzPct val="100000"/>
              <a:buNone/>
              <a:defRPr/>
            </a:pPr>
            <a:r>
              <a:rPr lang="en-US" altLang="zh-CN" sz="2400" spc="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0" dirty="0">
                <a:solidFill>
                  <a:schemeClr val="tx1">
                    <a:lumMod val="75000"/>
                    <a:lumOff val="25000"/>
                  </a:schemeClr>
                </a:solidFill>
                <a:latin typeface="Arial" panose="020B0604020202020204" pitchFamily="34" charset="0"/>
                <a:ea typeface="微软雅黑" panose="020B0503020204020204" pitchFamily="34" charset="-122"/>
              </a:rPr>
              <a:t>本章详细介绍了两种图像匹配方法的算法原理及基于Halcon的相应例程，并且介绍了图像金字塔的作用及常用类型，之后详细介绍了Halcon软件中匹配助手的使用方法，方便读者学习和使用Halcon。</a:t>
            </a:r>
          </a:p>
        </p:txBody>
      </p:sp>
      <p:sp>
        <p:nvSpPr>
          <p:cNvPr id="7" name="矩形 6"/>
          <p:cNvSpPr/>
          <p:nvPr>
            <p:custDataLst>
              <p:tags r:id="rId4"/>
            </p:custDataLst>
          </p:nvPr>
        </p:nvSpPr>
        <p:spPr>
          <a:xfrm>
            <a:off x="333375" y="174496"/>
            <a:ext cx="12192000" cy="1016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buClrTx/>
              <a:buSzTx/>
              <a:buFontTx/>
            </a:pPr>
            <a:endParaRPr kumimoji="1" lang="zh-CN" altLang="en-US" sz="1800">
              <a:solidFill>
                <a:schemeClr val="tx1">
                  <a:lumMod val="50000"/>
                  <a:lumOff val="50000"/>
                </a:schemeClr>
              </a:solidFill>
              <a:latin typeface="Arial" panose="020B0604020202020204" pitchFamily="34" charset="0"/>
              <a:ea typeface="微软雅黑" panose="020B0503020204020204" pitchFamily="34" charset="-122"/>
              <a:sym typeface="+mn-ea"/>
            </a:endParaRPr>
          </a:p>
        </p:txBody>
      </p:sp>
      <p:sp>
        <p:nvSpPr>
          <p:cNvPr id="4" name="文本框 3"/>
          <p:cNvSpPr txBox="1"/>
          <p:nvPr>
            <p:custDataLst>
              <p:tags r:id="rId5"/>
            </p:custDataLst>
          </p:nvPr>
        </p:nvSpPr>
        <p:spPr>
          <a:xfrm>
            <a:off x="683895" y="428625"/>
            <a:ext cx="11490960" cy="508004"/>
          </a:xfrm>
          <a:prstGeom prst="rect">
            <a:avLst/>
          </a:prstGeom>
          <a:noFill/>
        </p:spPr>
        <p:txBody>
          <a:bodyPr wrap="square" lIns="91440" tIns="45720" rIns="91440" bIns="45720" rtlCol="0" anchor="ctr" anchorCtr="0">
            <a:normAutofit fontScale="77500" lnSpcReduction="1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lvl="0" indent="0" algn="ctr">
              <a:lnSpc>
                <a:spcPct val="120000"/>
              </a:lnSpc>
              <a:spcBef>
                <a:spcPts val="300"/>
              </a:spcBef>
              <a:spcAft>
                <a:spcPts val="300"/>
              </a:spcAft>
              <a:buSzPct val="100000"/>
              <a:buFontTx/>
              <a:buNone/>
            </a:pPr>
            <a:r>
              <a:rPr lang="en-US" altLang="zh-CN" sz="3200" b="1" spc="300">
                <a:solidFill>
                  <a:schemeClr val="bg1"/>
                </a:solidFill>
                <a:latin typeface="+mn-ea"/>
                <a:ea typeface="+mn-ea"/>
              </a:rPr>
              <a:t>本章小结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箭头: 五边形 38"/>
          <p:cNvSpPr/>
          <p:nvPr/>
        </p:nvSpPr>
        <p:spPr>
          <a:xfrm>
            <a:off x="0" y="264795"/>
            <a:ext cx="257810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437765" y="1927860"/>
            <a:ext cx="8531860" cy="4323080"/>
          </a:xfrm>
          <a:prstGeom prst="rect">
            <a:avLst/>
          </a:prstGeom>
          <a:effectLst/>
        </p:spPr>
        <p:txBody>
          <a:bodyPr wrap="square">
            <a:spAutoFit/>
          </a:bodyPr>
          <a:lstStyle/>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8.1图像匹配的目的是什么？常用的方法有哪些？</a:t>
            </a:r>
          </a:p>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8.2在纸上写一些字母，然后对其拍照，试着编写Halcon程序将其中的字母识别岀来。</a:t>
            </a:r>
          </a:p>
          <a:p>
            <a:pPr algn="l"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8.3编写Halcon程序找出图1中所有的数字3和5。</a:t>
            </a:r>
          </a:p>
          <a:p>
            <a:pPr algn="l"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18565">
              <a:lnSpc>
                <a:spcPct val="125000"/>
              </a:lnSpc>
              <a:defRPr/>
            </a:pPr>
            <a:endParaRPr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18565">
              <a:lnSpc>
                <a:spcPct val="125000"/>
              </a:lnSpc>
              <a:defRPr/>
            </a:pPr>
            <a:r>
              <a:rPr sz="2000" dirty="0">
                <a:solidFill>
                  <a:schemeClr val="tx1">
                    <a:lumMod val="75000"/>
                    <a:lumOff val="25000"/>
                  </a:schemeClr>
                </a:solidFill>
                <a:latin typeface="微软雅黑" panose="020B0503020204020204" pitchFamily="34" charset="-122"/>
                <a:ea typeface="微软雅黑" panose="020B0503020204020204" pitchFamily="34" charset="-122"/>
              </a:rPr>
              <a:t>图1</a:t>
            </a:r>
          </a:p>
        </p:txBody>
      </p:sp>
      <p:sp>
        <p:nvSpPr>
          <p:cNvPr id="37" name="文本框 36"/>
          <p:cNvSpPr txBox="1"/>
          <p:nvPr/>
        </p:nvSpPr>
        <p:spPr>
          <a:xfrm>
            <a:off x="507365" y="353060"/>
            <a:ext cx="1508125" cy="587375"/>
          </a:xfrm>
          <a:prstGeom prst="rect">
            <a:avLst/>
          </a:prstGeom>
          <a:noFill/>
        </p:spPr>
        <p:txBody>
          <a:bodyPr wrap="square" lIns="96434" tIns="48217" rIns="96434" bIns="48217" rtlCol="0">
            <a:spAutoFit/>
          </a:bodyPr>
          <a:lstStyle/>
          <a:p>
            <a:pPr defTabSz="964565"/>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习　题</a:t>
            </a:r>
          </a:p>
        </p:txBody>
      </p:sp>
      <p:grpSp>
        <p:nvGrpSpPr>
          <p:cNvPr id="40" name="组合 39"/>
          <p:cNvGrpSpPr/>
          <p:nvPr/>
        </p:nvGrpSpPr>
        <p:grpSpPr>
          <a:xfrm>
            <a:off x="12334031" y="-183501"/>
            <a:ext cx="660785" cy="1134091"/>
            <a:chOff x="12262780" y="-243178"/>
            <a:chExt cx="732036" cy="1256377"/>
          </a:xfrm>
        </p:grpSpPr>
        <p:sp>
          <p:nvSpPr>
            <p:cNvPr id="41" name="椭圆 40"/>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3167856" y="1523812"/>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46596" y="6250752"/>
            <a:ext cx="5881688" cy="76200"/>
          </a:xfrm>
          <a:prstGeom prst="ellipse">
            <a:avLst/>
          </a:prstGeom>
          <a:gradFill>
            <a:gsLst>
              <a:gs pos="0">
                <a:schemeClr val="accent1"/>
              </a:gs>
              <a:gs pos="100000">
                <a:srgbClr val="FB2E05"/>
              </a:gs>
            </a:gsLst>
            <a:lin ang="0" scaled="0"/>
          </a:gradFill>
          <a:ln>
            <a:noFill/>
          </a:ln>
          <a:effectLst>
            <a:outerShdw blurRad="279400" dist="635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56"/>
          <p:cNvPicPr>
            <a:picLocks noChangeAspect="1"/>
          </p:cNvPicPr>
          <p:nvPr/>
        </p:nvPicPr>
        <p:blipFill>
          <a:blip r:embed="rId3"/>
          <a:stretch>
            <a:fillRect/>
          </a:stretch>
        </p:blipFill>
        <p:spPr>
          <a:xfrm>
            <a:off x="3999230" y="3720465"/>
            <a:ext cx="5408930" cy="19710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rPr>
              <a:t>基于灰度值的模板匹配</a:t>
            </a:r>
          </a:p>
        </p:txBody>
      </p:sp>
      <p:sp>
        <p:nvSpPr>
          <p:cNvPr id="13" name="矩形 12"/>
          <p:cNvSpPr/>
          <p:nvPr>
            <p:custDataLst>
              <p:tags r:id="rId5"/>
            </p:custDataLst>
          </p:nvPr>
        </p:nvSpPr>
        <p:spPr>
          <a:xfrm>
            <a:off x="1413417" y="2887355"/>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图像的灰度值信息包含了图像记录的所有信息。基于灰度值的匹配算法是最经典的模板匹配算法，也是最早提出来的模板匹配算法。</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5831838"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831838" y="0"/>
            <a:ext cx="7026912" cy="7232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4408" y="824781"/>
            <a:ext cx="11593304" cy="5583088"/>
          </a:xfrm>
          <a:prstGeom prst="rect">
            <a:avLst/>
          </a:prstGeom>
          <a:noFill/>
          <a:ln w="3175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558127" y="3870215"/>
            <a:ext cx="4741767" cy="0"/>
          </a:xfrm>
          <a:prstGeom prst="line">
            <a:avLst/>
          </a:prstGeom>
          <a:ln w="38100" cap="rnd" cmpd="sng">
            <a:gradFill flip="none" rotWithShape="1">
              <a:gsLst>
                <a:gs pos="100000">
                  <a:srgbClr val="FFC000">
                    <a:alpha val="0"/>
                  </a:srgbClr>
                </a:gs>
                <a:gs pos="0">
                  <a:srgbClr val="FFC00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58913" y="2423481"/>
            <a:ext cx="5264070" cy="1446550"/>
            <a:chOff x="6379598" y="2106796"/>
            <a:chExt cx="5264070" cy="1446550"/>
          </a:xfrm>
        </p:grpSpPr>
        <p:sp>
          <p:nvSpPr>
            <p:cNvPr id="5" name="文本框 4"/>
            <p:cNvSpPr txBox="1"/>
            <p:nvPr/>
          </p:nvSpPr>
          <p:spPr>
            <a:xfrm>
              <a:off x="637959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6" name="文本框 5"/>
            <p:cNvSpPr txBox="1"/>
            <p:nvPr/>
          </p:nvSpPr>
          <p:spPr>
            <a:xfrm>
              <a:off x="7696561"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8" name="文本框 7"/>
            <p:cNvSpPr txBox="1"/>
            <p:nvPr/>
          </p:nvSpPr>
          <p:spPr>
            <a:xfrm>
              <a:off x="9013524"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聆</a:t>
              </a:r>
            </a:p>
          </p:txBody>
        </p:sp>
        <p:sp>
          <p:nvSpPr>
            <p:cNvPr id="15" name="文本框 14"/>
            <p:cNvSpPr txBox="1"/>
            <p:nvPr/>
          </p:nvSpPr>
          <p:spPr>
            <a:xfrm>
              <a:off x="1033048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听</a:t>
              </a:r>
            </a:p>
          </p:txBody>
        </p:sp>
      </p:gr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719549" y="148934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046480" y="1129665"/>
            <a:ext cx="10765790" cy="4523105"/>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1.基本原理</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以8位灰度图像为例，模板叠　　    放在被搜索图          上平移，模板覆盖被搜索图的那块区域叫子图     ，i、j为子图左下角在被搜索图S上的坐标，搜索范围是：                   ，                           </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，可以用下式衡量</a:t>
            </a:r>
            <a:r>
              <a:rPr lang="zh-CN" altLang="en-US" sz="2000" i="1"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T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和      的相似性：</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将其归一化，得模板匹配的相关系数：</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 name="箭头: 五边形 1"/>
          <p:cNvSpPr/>
          <p:nvPr/>
        </p:nvSpPr>
        <p:spPr>
          <a:xfrm>
            <a:off x="0" y="337185"/>
            <a:ext cx="48260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归一化积相关灰度匹配</a:t>
            </a:r>
          </a:p>
        </p:txBody>
      </p:sp>
      <p:graphicFrame>
        <p:nvGraphicFramePr>
          <p:cNvPr id="3" name="对象 -2147482624"/>
          <p:cNvGraphicFramePr>
            <a:graphicFrameLocks noChangeAspect="1"/>
          </p:cNvGraphicFramePr>
          <p:nvPr/>
        </p:nvGraphicFramePr>
        <p:xfrm>
          <a:off x="4826000" y="2199005"/>
          <a:ext cx="797560" cy="327660"/>
        </p:xfrm>
        <a:graphic>
          <a:graphicData uri="http://schemas.openxmlformats.org/presentationml/2006/ole">
            <mc:AlternateContent xmlns:mc="http://schemas.openxmlformats.org/markup-compatibility/2006">
              <mc:Choice xmlns:v="urn:schemas-microsoft-com:vml" Requires="v">
                <p:oleObj spid="_x0000_s3086" r:id="rId4" imgW="495300" imgH="203200" progId="Equation.KSEE3">
                  <p:embed/>
                </p:oleObj>
              </mc:Choice>
              <mc:Fallback>
                <p:oleObj r:id="rId4" imgW="495300" imgH="203200" progId="Equation.KSEE3">
                  <p:embed/>
                  <p:pic>
                    <p:nvPicPr>
                      <p:cNvPr id="0" name="图片 3075"/>
                      <p:cNvPicPr/>
                      <p:nvPr/>
                    </p:nvPicPr>
                    <p:blipFill>
                      <a:blip r:embed="rId5"/>
                      <a:stretch>
                        <a:fillRect/>
                      </a:stretch>
                    </p:blipFill>
                    <p:spPr>
                      <a:xfrm>
                        <a:off x="4826000" y="2199005"/>
                        <a:ext cx="797560" cy="327660"/>
                      </a:xfrm>
                      <a:prstGeom prst="rect">
                        <a:avLst/>
                      </a:prstGeom>
                      <a:noFill/>
                      <a:ln w="38100">
                        <a:noFill/>
                        <a:miter/>
                      </a:ln>
                    </p:spPr>
                  </p:pic>
                </p:oleObj>
              </mc:Fallback>
            </mc:AlternateContent>
          </a:graphicData>
        </a:graphic>
      </p:graphicFrame>
      <p:graphicFrame>
        <p:nvGraphicFramePr>
          <p:cNvPr id="4" name="对象 -2147482491"/>
          <p:cNvGraphicFramePr>
            <a:graphicFrameLocks noChangeAspect="1"/>
          </p:cNvGraphicFramePr>
          <p:nvPr/>
        </p:nvGraphicFramePr>
        <p:xfrm>
          <a:off x="7170420" y="2198370"/>
          <a:ext cx="779145" cy="328295"/>
        </p:xfrm>
        <a:graphic>
          <a:graphicData uri="http://schemas.openxmlformats.org/presentationml/2006/ole">
            <mc:AlternateContent xmlns:mc="http://schemas.openxmlformats.org/markup-compatibility/2006">
              <mc:Choice xmlns:v="urn:schemas-microsoft-com:vml" Requires="v">
                <p:oleObj spid="_x0000_s3087" r:id="rId6" imgW="482600" imgH="203200" progId="Equation.KSEE3">
                  <p:embed/>
                </p:oleObj>
              </mc:Choice>
              <mc:Fallback>
                <p:oleObj r:id="rId6" imgW="482600" imgH="203200" progId="Equation.KSEE3">
                  <p:embed/>
                  <p:pic>
                    <p:nvPicPr>
                      <p:cNvPr id="0" name="图片 2"/>
                      <p:cNvPicPr/>
                      <p:nvPr/>
                    </p:nvPicPr>
                    <p:blipFill>
                      <a:blip r:embed="rId7"/>
                      <a:stretch>
                        <a:fillRect/>
                      </a:stretch>
                    </p:blipFill>
                    <p:spPr>
                      <a:xfrm>
                        <a:off x="7170420" y="2198370"/>
                        <a:ext cx="779145" cy="328295"/>
                      </a:xfrm>
                      <a:prstGeom prst="rect">
                        <a:avLst/>
                      </a:prstGeom>
                      <a:noFill/>
                      <a:ln w="38100">
                        <a:noFill/>
                        <a:miter/>
                      </a:ln>
                    </p:spPr>
                  </p:pic>
                </p:oleObj>
              </mc:Fallback>
            </mc:AlternateContent>
          </a:graphicData>
        </a:graphic>
      </p:graphicFrame>
      <p:graphicFrame>
        <p:nvGraphicFramePr>
          <p:cNvPr id="6" name="对象 -2147482622"/>
          <p:cNvGraphicFramePr>
            <a:graphicFrameLocks noChangeAspect="1"/>
          </p:cNvGraphicFramePr>
          <p:nvPr/>
        </p:nvGraphicFramePr>
        <p:xfrm>
          <a:off x="2430145" y="2720975"/>
          <a:ext cx="408940" cy="327660"/>
        </p:xfrm>
        <a:graphic>
          <a:graphicData uri="http://schemas.openxmlformats.org/presentationml/2006/ole">
            <mc:AlternateContent xmlns:mc="http://schemas.openxmlformats.org/markup-compatibility/2006">
              <mc:Choice xmlns:v="urn:schemas-microsoft-com:vml" Requires="v">
                <p:oleObj spid="_x0000_s3088" r:id="rId8" imgW="254000" imgH="203200" progId="Equation.KSEE3">
                  <p:embed/>
                </p:oleObj>
              </mc:Choice>
              <mc:Fallback>
                <p:oleObj r:id="rId8" imgW="254000" imgH="203200" progId="Equation.KSEE3">
                  <p:embed/>
                  <p:pic>
                    <p:nvPicPr>
                      <p:cNvPr id="0" name="图片 3"/>
                      <p:cNvPicPr/>
                      <p:nvPr/>
                    </p:nvPicPr>
                    <p:blipFill>
                      <a:blip r:embed="rId9"/>
                      <a:stretch>
                        <a:fillRect/>
                      </a:stretch>
                    </p:blipFill>
                    <p:spPr>
                      <a:xfrm>
                        <a:off x="2430145" y="2720975"/>
                        <a:ext cx="408940" cy="327660"/>
                      </a:xfrm>
                      <a:prstGeom prst="rect">
                        <a:avLst/>
                      </a:prstGeom>
                      <a:noFill/>
                      <a:ln w="38100">
                        <a:noFill/>
                        <a:miter/>
                      </a:ln>
                    </p:spPr>
                  </p:pic>
                </p:oleObj>
              </mc:Fallback>
            </mc:AlternateContent>
          </a:graphicData>
        </a:graphic>
      </p:graphicFrame>
      <p:graphicFrame>
        <p:nvGraphicFramePr>
          <p:cNvPr id="9" name="对象 -2147482621"/>
          <p:cNvGraphicFramePr>
            <a:graphicFrameLocks noChangeAspect="1"/>
          </p:cNvGraphicFramePr>
          <p:nvPr/>
        </p:nvGraphicFramePr>
        <p:xfrm>
          <a:off x="9083040" y="2806700"/>
          <a:ext cx="1456055" cy="327660"/>
        </p:xfrm>
        <a:graphic>
          <a:graphicData uri="http://schemas.openxmlformats.org/presentationml/2006/ole">
            <mc:AlternateContent xmlns:mc="http://schemas.openxmlformats.org/markup-compatibility/2006">
              <mc:Choice xmlns:v="urn:schemas-microsoft-com:vml" Requires="v">
                <p:oleObj spid="_x0000_s3089" r:id="rId10" imgW="787400" imgH="177165" progId="Equation.KSEE3">
                  <p:embed/>
                </p:oleObj>
              </mc:Choice>
              <mc:Fallback>
                <p:oleObj r:id="rId10" imgW="787400" imgH="177165" progId="Equation.KSEE3">
                  <p:embed/>
                  <p:pic>
                    <p:nvPicPr>
                      <p:cNvPr id="0" name="图片 4"/>
                      <p:cNvPicPr/>
                      <p:nvPr/>
                    </p:nvPicPr>
                    <p:blipFill>
                      <a:blip r:embed="rId11"/>
                      <a:stretch>
                        <a:fillRect/>
                      </a:stretch>
                    </p:blipFill>
                    <p:spPr>
                      <a:xfrm>
                        <a:off x="9083040" y="2806700"/>
                        <a:ext cx="1456055" cy="327660"/>
                      </a:xfrm>
                      <a:prstGeom prst="rect">
                        <a:avLst/>
                      </a:prstGeom>
                      <a:noFill/>
                      <a:ln w="38100">
                        <a:noFill/>
                        <a:miter/>
                      </a:ln>
                    </p:spPr>
                  </p:pic>
                </p:oleObj>
              </mc:Fallback>
            </mc:AlternateContent>
          </a:graphicData>
        </a:graphic>
      </p:graphicFrame>
      <p:graphicFrame>
        <p:nvGraphicFramePr>
          <p:cNvPr id="11" name="对象 -2147482620"/>
          <p:cNvGraphicFramePr>
            <a:graphicFrameLocks noChangeAspect="1"/>
          </p:cNvGraphicFramePr>
          <p:nvPr/>
        </p:nvGraphicFramePr>
        <p:xfrm>
          <a:off x="1133475" y="3346450"/>
          <a:ext cx="1371600" cy="327660"/>
        </p:xfrm>
        <a:graphic>
          <a:graphicData uri="http://schemas.openxmlformats.org/presentationml/2006/ole">
            <mc:AlternateContent xmlns:mc="http://schemas.openxmlformats.org/markup-compatibility/2006">
              <mc:Choice xmlns:v="urn:schemas-microsoft-com:vml" Requires="v">
                <p:oleObj spid="_x0000_s3090" r:id="rId12" imgW="850900" imgH="203200" progId="Equation.KSEE3">
                  <p:embed/>
                </p:oleObj>
              </mc:Choice>
              <mc:Fallback>
                <p:oleObj r:id="rId12" imgW="850900" imgH="203200" progId="Equation.KSEE3">
                  <p:embed/>
                  <p:pic>
                    <p:nvPicPr>
                      <p:cNvPr id="0" name="图片 5"/>
                      <p:cNvPicPr/>
                      <p:nvPr/>
                    </p:nvPicPr>
                    <p:blipFill>
                      <a:blip r:embed="rId13"/>
                      <a:stretch>
                        <a:fillRect/>
                      </a:stretch>
                    </p:blipFill>
                    <p:spPr>
                      <a:xfrm>
                        <a:off x="1133475" y="3346450"/>
                        <a:ext cx="1371600" cy="327660"/>
                      </a:xfrm>
                      <a:prstGeom prst="rect">
                        <a:avLst/>
                      </a:prstGeom>
                      <a:noFill/>
                      <a:ln w="38100">
                        <a:noFill/>
                        <a:miter/>
                      </a:ln>
                    </p:spPr>
                  </p:pic>
                </p:oleObj>
              </mc:Fallback>
            </mc:AlternateContent>
          </a:graphicData>
        </a:graphic>
      </p:graphicFrame>
      <p:graphicFrame>
        <p:nvGraphicFramePr>
          <p:cNvPr id="14" name="对象 -2147482622"/>
          <p:cNvGraphicFramePr>
            <a:graphicFrameLocks noChangeAspect="1"/>
          </p:cNvGraphicFramePr>
          <p:nvPr/>
        </p:nvGraphicFramePr>
        <p:xfrm>
          <a:off x="5214620" y="3346450"/>
          <a:ext cx="408940" cy="327660"/>
        </p:xfrm>
        <a:graphic>
          <a:graphicData uri="http://schemas.openxmlformats.org/presentationml/2006/ole">
            <mc:AlternateContent xmlns:mc="http://schemas.openxmlformats.org/markup-compatibility/2006">
              <mc:Choice xmlns:v="urn:schemas-microsoft-com:vml" Requires="v">
                <p:oleObj spid="_x0000_s3091" r:id="rId14" imgW="254000" imgH="203200" progId="Equation.KSEE3">
                  <p:embed/>
                </p:oleObj>
              </mc:Choice>
              <mc:Fallback>
                <p:oleObj r:id="rId14" imgW="254000" imgH="203200" progId="Equation.KSEE3">
                  <p:embed/>
                  <p:pic>
                    <p:nvPicPr>
                      <p:cNvPr id="0" name="图片 3"/>
                      <p:cNvPicPr/>
                      <p:nvPr/>
                    </p:nvPicPr>
                    <p:blipFill>
                      <a:blip r:embed="rId9"/>
                      <a:stretch>
                        <a:fillRect/>
                      </a:stretch>
                    </p:blipFill>
                    <p:spPr>
                      <a:xfrm>
                        <a:off x="5214620" y="3346450"/>
                        <a:ext cx="408940" cy="327660"/>
                      </a:xfrm>
                      <a:prstGeom prst="rect">
                        <a:avLst/>
                      </a:prstGeom>
                      <a:noFill/>
                      <a:ln w="38100">
                        <a:noFill/>
                        <a:miter/>
                      </a:ln>
                    </p:spPr>
                  </p:pic>
                </p:oleObj>
              </mc:Fallback>
            </mc:AlternateContent>
          </a:graphicData>
        </a:graphic>
      </p:graphicFrame>
      <p:graphicFrame>
        <p:nvGraphicFramePr>
          <p:cNvPr id="16" name="对象 -2147482618"/>
          <p:cNvGraphicFramePr>
            <a:graphicFrameLocks noChangeAspect="1"/>
          </p:cNvGraphicFramePr>
          <p:nvPr/>
        </p:nvGraphicFramePr>
        <p:xfrm>
          <a:off x="4610735" y="3893185"/>
          <a:ext cx="3636645" cy="690880"/>
        </p:xfrm>
        <a:graphic>
          <a:graphicData uri="http://schemas.openxmlformats.org/presentationml/2006/ole">
            <mc:AlternateContent xmlns:mc="http://schemas.openxmlformats.org/markup-compatibility/2006">
              <mc:Choice xmlns:v="urn:schemas-microsoft-com:vml" Requires="v">
                <p:oleObj spid="_x0000_s3092" r:id="rId15" imgW="2273300" imgH="431800" progId="Equation.KSEE3">
                  <p:embed/>
                </p:oleObj>
              </mc:Choice>
              <mc:Fallback>
                <p:oleObj r:id="rId15" imgW="2273300" imgH="431800" progId="Equation.KSEE3">
                  <p:embed/>
                  <p:pic>
                    <p:nvPicPr>
                      <p:cNvPr id="0" name="图片 9"/>
                      <p:cNvPicPr/>
                      <p:nvPr/>
                    </p:nvPicPr>
                    <p:blipFill>
                      <a:blip r:embed="rId16"/>
                      <a:stretch>
                        <a:fillRect/>
                      </a:stretch>
                    </p:blipFill>
                    <p:spPr>
                      <a:xfrm>
                        <a:off x="4610735" y="3893185"/>
                        <a:ext cx="3636645" cy="690880"/>
                      </a:xfrm>
                      <a:prstGeom prst="rect">
                        <a:avLst/>
                      </a:prstGeom>
                      <a:noFill/>
                      <a:ln w="38100">
                        <a:noFill/>
                        <a:miter/>
                      </a:ln>
                    </p:spPr>
                  </p:pic>
                </p:oleObj>
              </mc:Fallback>
            </mc:AlternateContent>
          </a:graphicData>
        </a:graphic>
      </p:graphicFrame>
      <p:graphicFrame>
        <p:nvGraphicFramePr>
          <p:cNvPr id="18" name="对象 -2147482617"/>
          <p:cNvGraphicFramePr>
            <a:graphicFrameLocks noChangeAspect="1"/>
          </p:cNvGraphicFramePr>
          <p:nvPr/>
        </p:nvGraphicFramePr>
        <p:xfrm>
          <a:off x="4029710" y="5095875"/>
          <a:ext cx="4393565" cy="1385570"/>
        </p:xfrm>
        <a:graphic>
          <a:graphicData uri="http://schemas.openxmlformats.org/presentationml/2006/ole">
            <mc:AlternateContent xmlns:mc="http://schemas.openxmlformats.org/markup-compatibility/2006">
              <mc:Choice xmlns:v="urn:schemas-microsoft-com:vml" Requires="v">
                <p:oleObj spid="_x0000_s3093" r:id="rId17" imgW="2819400" imgH="889000" progId="Equation.KSEE3">
                  <p:embed/>
                </p:oleObj>
              </mc:Choice>
              <mc:Fallback>
                <p:oleObj r:id="rId17" imgW="2819400" imgH="889000" progId="Equation.KSEE3">
                  <p:embed/>
                  <p:pic>
                    <p:nvPicPr>
                      <p:cNvPr id="0" name="图片 10"/>
                      <p:cNvPicPr/>
                      <p:nvPr/>
                    </p:nvPicPr>
                    <p:blipFill>
                      <a:blip r:embed="rId18"/>
                      <a:stretch>
                        <a:fillRect/>
                      </a:stretch>
                    </p:blipFill>
                    <p:spPr>
                      <a:xfrm>
                        <a:off x="4029710" y="5095875"/>
                        <a:ext cx="4393565" cy="138557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86529" y="152426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100455" y="841375"/>
            <a:ext cx="11045190" cy="5631180"/>
          </a:xfrm>
          <a:prstGeom prst="rect">
            <a:avLst/>
          </a:prstGeom>
        </p:spPr>
        <p:txBody>
          <a:bodyPr wrap="square">
            <a:spAutoFit/>
          </a:bodyPr>
          <a:lstStyle/>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比较</a:t>
            </a:r>
            <a:r>
              <a:rPr lang="zh-CN" altLang="en-US" sz="2000" i="1"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T</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和      的内容，若两者一致，则</a:t>
            </a:r>
            <a:r>
              <a:rPr lang="zh-CN" altLang="en-US" sz="2000" i="1"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T</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和</a:t>
            </a:r>
            <a:r>
              <a:rPr lang="zh-CN" altLang="en-US" sz="2000" i="1" dirty="0">
                <a:solidFill>
                  <a:srgbClr val="2A2B2D"/>
                </a:solidFill>
                <a:effectLst/>
                <a:latin typeface="微软雅黑" panose="020B0503020204020204" pitchFamily="34" charset="-122"/>
                <a:ea typeface="微软雅黑" panose="020B0503020204020204" pitchFamily="34" charset="-122"/>
                <a:cs typeface="Times New Roman" panose="02020603050405020304" pitchFamily="18" charset="0"/>
              </a:rPr>
              <a:t>S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之差为零，所以可以用下列两种测度之一来衡量T和      的相似程度：</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如果展开式（8-3），则有：</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式子右边第三项表示模板的总能量，是一个常数，与       无关；第一项是模板覆盖下那块图像子图的能量，它随       位置而缓慢改变；第二项是子图像和模板的互相关, 随       的改变而改变。</a:t>
            </a:r>
          </a:p>
        </p:txBody>
      </p:sp>
      <p:sp>
        <p:nvSpPr>
          <p:cNvPr id="2" name="箭头: 五边形 1"/>
          <p:cNvSpPr/>
          <p:nvPr/>
        </p:nvSpPr>
        <p:spPr>
          <a:xfrm>
            <a:off x="0" y="337185"/>
            <a:ext cx="47117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归一化积相关灰度匹配</a:t>
            </a:r>
          </a:p>
        </p:txBody>
      </p:sp>
      <p:graphicFrame>
        <p:nvGraphicFramePr>
          <p:cNvPr id="3" name="对象 -2147482613"/>
          <p:cNvGraphicFramePr>
            <a:graphicFrameLocks noChangeAspect="1"/>
          </p:cNvGraphicFramePr>
          <p:nvPr/>
        </p:nvGraphicFramePr>
        <p:xfrm>
          <a:off x="2828925" y="1703705"/>
          <a:ext cx="433070" cy="346710"/>
        </p:xfrm>
        <a:graphic>
          <a:graphicData uri="http://schemas.openxmlformats.org/presentationml/2006/ole">
            <mc:AlternateContent xmlns:mc="http://schemas.openxmlformats.org/markup-compatibility/2006">
              <mc:Choice xmlns:v="urn:schemas-microsoft-com:vml" Requires="v">
                <p:oleObj spid="_x0000_s4105" r:id="rId4" imgW="254000" imgH="203200" progId="Equation.KSEE3">
                  <p:embed/>
                </p:oleObj>
              </mc:Choice>
              <mc:Fallback>
                <p:oleObj r:id="rId4" imgW="254000" imgH="203200" progId="Equation.KSEE3">
                  <p:embed/>
                  <p:pic>
                    <p:nvPicPr>
                      <p:cNvPr id="0" name="图片 19"/>
                      <p:cNvPicPr/>
                      <p:nvPr/>
                    </p:nvPicPr>
                    <p:blipFill>
                      <a:blip r:embed="rId5"/>
                      <a:stretch>
                        <a:fillRect/>
                      </a:stretch>
                    </p:blipFill>
                    <p:spPr>
                      <a:xfrm>
                        <a:off x="2828925" y="1703705"/>
                        <a:ext cx="433070" cy="346710"/>
                      </a:xfrm>
                      <a:prstGeom prst="rect">
                        <a:avLst/>
                      </a:prstGeom>
                      <a:noFill/>
                      <a:ln w="38100">
                        <a:noFill/>
                        <a:miter/>
                      </a:ln>
                    </p:spPr>
                  </p:pic>
                </p:oleObj>
              </mc:Fallback>
            </mc:AlternateContent>
          </a:graphicData>
        </a:graphic>
      </p:graphicFrame>
      <p:graphicFrame>
        <p:nvGraphicFramePr>
          <p:cNvPr id="21" name="对象 -2147482613"/>
          <p:cNvGraphicFramePr>
            <a:graphicFrameLocks noChangeAspect="1"/>
          </p:cNvGraphicFramePr>
          <p:nvPr/>
        </p:nvGraphicFramePr>
        <p:xfrm>
          <a:off x="1612900" y="2388235"/>
          <a:ext cx="433070" cy="346710"/>
        </p:xfrm>
        <a:graphic>
          <a:graphicData uri="http://schemas.openxmlformats.org/presentationml/2006/ole">
            <mc:AlternateContent xmlns:mc="http://schemas.openxmlformats.org/markup-compatibility/2006">
              <mc:Choice xmlns:v="urn:schemas-microsoft-com:vml" Requires="v">
                <p:oleObj spid="_x0000_s4106" r:id="rId6" imgW="254000" imgH="203200" progId="Equation.KSEE3">
                  <p:embed/>
                </p:oleObj>
              </mc:Choice>
              <mc:Fallback>
                <p:oleObj r:id="rId6" imgW="254000" imgH="203200" progId="Equation.KSEE3">
                  <p:embed/>
                  <p:pic>
                    <p:nvPicPr>
                      <p:cNvPr id="0" name="图片 19"/>
                      <p:cNvPicPr/>
                      <p:nvPr/>
                    </p:nvPicPr>
                    <p:blipFill>
                      <a:blip r:embed="rId5"/>
                      <a:stretch>
                        <a:fillRect/>
                      </a:stretch>
                    </p:blipFill>
                    <p:spPr>
                      <a:xfrm>
                        <a:off x="1612900" y="2388235"/>
                        <a:ext cx="433070" cy="346710"/>
                      </a:xfrm>
                      <a:prstGeom prst="rect">
                        <a:avLst/>
                      </a:prstGeom>
                      <a:noFill/>
                      <a:ln w="38100">
                        <a:noFill/>
                        <a:miter/>
                      </a:ln>
                    </p:spPr>
                  </p:pic>
                </p:oleObj>
              </mc:Fallback>
            </mc:AlternateContent>
          </a:graphicData>
        </a:graphic>
      </p:graphicFrame>
      <p:graphicFrame>
        <p:nvGraphicFramePr>
          <p:cNvPr id="4" name="对象 -2147482611"/>
          <p:cNvGraphicFramePr>
            <a:graphicFrameLocks noChangeAspect="1"/>
          </p:cNvGraphicFramePr>
          <p:nvPr/>
        </p:nvGraphicFramePr>
        <p:xfrm>
          <a:off x="2207260" y="2807970"/>
          <a:ext cx="3343910" cy="657225"/>
        </p:xfrm>
        <a:graphic>
          <a:graphicData uri="http://schemas.openxmlformats.org/presentationml/2006/ole">
            <mc:AlternateContent xmlns:mc="http://schemas.openxmlformats.org/markup-compatibility/2006">
              <mc:Choice xmlns:v="urn:schemas-microsoft-com:vml" Requires="v">
                <p:oleObj spid="_x0000_s4107" r:id="rId7" imgW="2197100" imgH="431800" progId="Equation.KSEE3">
                  <p:embed/>
                </p:oleObj>
              </mc:Choice>
              <mc:Fallback>
                <p:oleObj r:id="rId7" imgW="2197100" imgH="431800" progId="Equation.KSEE3">
                  <p:embed/>
                  <p:pic>
                    <p:nvPicPr>
                      <p:cNvPr id="0" name="图片 22"/>
                      <p:cNvPicPr/>
                      <p:nvPr/>
                    </p:nvPicPr>
                    <p:blipFill>
                      <a:blip r:embed="rId8"/>
                      <a:stretch>
                        <a:fillRect/>
                      </a:stretch>
                    </p:blipFill>
                    <p:spPr>
                      <a:xfrm>
                        <a:off x="2207260" y="2807970"/>
                        <a:ext cx="3343910" cy="657225"/>
                      </a:xfrm>
                      <a:prstGeom prst="rect">
                        <a:avLst/>
                      </a:prstGeom>
                      <a:noFill/>
                      <a:ln w="38100">
                        <a:noFill/>
                        <a:miter/>
                      </a:ln>
                    </p:spPr>
                  </p:pic>
                </p:oleObj>
              </mc:Fallback>
            </mc:AlternateContent>
          </a:graphicData>
        </a:graphic>
      </p:graphicFrame>
      <p:graphicFrame>
        <p:nvGraphicFramePr>
          <p:cNvPr id="5" name="对象 -2147482610"/>
          <p:cNvGraphicFramePr>
            <a:graphicFrameLocks noChangeAspect="1"/>
          </p:cNvGraphicFramePr>
          <p:nvPr/>
        </p:nvGraphicFramePr>
        <p:xfrm>
          <a:off x="6181090" y="2807970"/>
          <a:ext cx="3577590" cy="732790"/>
        </p:xfrm>
        <a:graphic>
          <a:graphicData uri="http://schemas.openxmlformats.org/presentationml/2006/ole">
            <mc:AlternateContent xmlns:mc="http://schemas.openxmlformats.org/markup-compatibility/2006">
              <mc:Choice xmlns:v="urn:schemas-microsoft-com:vml" Requires="v">
                <p:oleObj spid="_x0000_s4108" r:id="rId9" imgW="2108200" imgH="431800" progId="Equation.KSEE3">
                  <p:embed/>
                </p:oleObj>
              </mc:Choice>
              <mc:Fallback>
                <p:oleObj r:id="rId9" imgW="2108200" imgH="431800" progId="Equation.KSEE3">
                  <p:embed/>
                  <p:pic>
                    <p:nvPicPr>
                      <p:cNvPr id="0" name="图片 23"/>
                      <p:cNvPicPr/>
                      <p:nvPr/>
                    </p:nvPicPr>
                    <p:blipFill>
                      <a:blip r:embed="rId10"/>
                      <a:stretch>
                        <a:fillRect/>
                      </a:stretch>
                    </p:blipFill>
                    <p:spPr>
                      <a:xfrm>
                        <a:off x="6181090" y="2807970"/>
                        <a:ext cx="3577590" cy="732790"/>
                      </a:xfrm>
                      <a:prstGeom prst="rect">
                        <a:avLst/>
                      </a:prstGeom>
                      <a:noFill/>
                      <a:ln w="38100">
                        <a:noFill/>
                        <a:miter/>
                      </a:ln>
                    </p:spPr>
                  </p:pic>
                </p:oleObj>
              </mc:Fallback>
            </mc:AlternateContent>
          </a:graphicData>
        </a:graphic>
      </p:graphicFrame>
      <p:graphicFrame>
        <p:nvGraphicFramePr>
          <p:cNvPr id="6" name="对象 -2147482609"/>
          <p:cNvGraphicFramePr>
            <a:graphicFrameLocks noChangeAspect="1"/>
          </p:cNvGraphicFramePr>
          <p:nvPr/>
        </p:nvGraphicFramePr>
        <p:xfrm>
          <a:off x="3737610" y="3914140"/>
          <a:ext cx="5192395" cy="1367155"/>
        </p:xfrm>
        <a:graphic>
          <a:graphicData uri="http://schemas.openxmlformats.org/presentationml/2006/ole">
            <mc:AlternateContent xmlns:mc="http://schemas.openxmlformats.org/markup-compatibility/2006">
              <mc:Choice xmlns:v="urn:schemas-microsoft-com:vml" Requires="v">
                <p:oleObj spid="_x0000_s4109" r:id="rId11" imgW="3377565" imgH="889000" progId="Equation.KSEE3">
                  <p:embed/>
                </p:oleObj>
              </mc:Choice>
              <mc:Fallback>
                <p:oleObj r:id="rId11" imgW="3377565" imgH="889000" progId="Equation.KSEE3">
                  <p:embed/>
                  <p:pic>
                    <p:nvPicPr>
                      <p:cNvPr id="0" name="图片 24"/>
                      <p:cNvPicPr/>
                      <p:nvPr/>
                    </p:nvPicPr>
                    <p:blipFill>
                      <a:blip r:embed="rId12"/>
                      <a:stretch>
                        <a:fillRect/>
                      </a:stretch>
                    </p:blipFill>
                    <p:spPr>
                      <a:xfrm>
                        <a:off x="3737610" y="3914140"/>
                        <a:ext cx="5192395" cy="1367155"/>
                      </a:xfrm>
                      <a:prstGeom prst="rect">
                        <a:avLst/>
                      </a:prstGeom>
                      <a:noFill/>
                      <a:ln w="38100">
                        <a:noFill/>
                        <a:miter/>
                      </a:ln>
                    </p:spPr>
                  </p:pic>
                </p:oleObj>
              </mc:Fallback>
            </mc:AlternateContent>
          </a:graphicData>
        </a:graphic>
      </p:graphicFrame>
      <p:graphicFrame>
        <p:nvGraphicFramePr>
          <p:cNvPr id="8" name="对象 -2147482608"/>
          <p:cNvGraphicFramePr>
            <a:graphicFrameLocks noChangeAspect="1"/>
          </p:cNvGraphicFramePr>
          <p:nvPr/>
        </p:nvGraphicFramePr>
        <p:xfrm>
          <a:off x="7534275" y="5450840"/>
          <a:ext cx="485775" cy="330835"/>
        </p:xfrm>
        <a:graphic>
          <a:graphicData uri="http://schemas.openxmlformats.org/presentationml/2006/ole">
            <mc:AlternateContent xmlns:mc="http://schemas.openxmlformats.org/markup-compatibility/2006">
              <mc:Choice xmlns:v="urn:schemas-microsoft-com:vml" Requires="v">
                <p:oleObj spid="_x0000_s4110" r:id="rId13" imgW="316865" imgH="215900" progId="Equation.KSEE3">
                  <p:embed/>
                </p:oleObj>
              </mc:Choice>
              <mc:Fallback>
                <p:oleObj r:id="rId13" imgW="316865" imgH="215900" progId="Equation.KSEE3">
                  <p:embed/>
                  <p:pic>
                    <p:nvPicPr>
                      <p:cNvPr id="0" name="图片 3075"/>
                      <p:cNvPicPr/>
                      <p:nvPr/>
                    </p:nvPicPr>
                    <p:blipFill>
                      <a:blip r:embed="rId14"/>
                      <a:stretch>
                        <a:fillRect/>
                      </a:stretch>
                    </p:blipFill>
                    <p:spPr>
                      <a:xfrm>
                        <a:off x="7534275" y="5450840"/>
                        <a:ext cx="485775" cy="330835"/>
                      </a:xfrm>
                      <a:prstGeom prst="rect">
                        <a:avLst/>
                      </a:prstGeom>
                      <a:noFill/>
                      <a:ln w="38100">
                        <a:noFill/>
                        <a:miter/>
                      </a:ln>
                    </p:spPr>
                  </p:pic>
                </p:oleObj>
              </mc:Fallback>
            </mc:AlternateContent>
          </a:graphicData>
        </a:graphic>
      </p:graphicFrame>
      <p:graphicFrame>
        <p:nvGraphicFramePr>
          <p:cNvPr id="9" name="对象 -2147482608"/>
          <p:cNvGraphicFramePr>
            <a:graphicFrameLocks noChangeAspect="1"/>
          </p:cNvGraphicFramePr>
          <p:nvPr/>
        </p:nvGraphicFramePr>
        <p:xfrm>
          <a:off x="3540125" y="6041390"/>
          <a:ext cx="485775" cy="330835"/>
        </p:xfrm>
        <a:graphic>
          <a:graphicData uri="http://schemas.openxmlformats.org/presentationml/2006/ole">
            <mc:AlternateContent xmlns:mc="http://schemas.openxmlformats.org/markup-compatibility/2006">
              <mc:Choice xmlns:v="urn:schemas-microsoft-com:vml" Requires="v">
                <p:oleObj spid="_x0000_s4111" r:id="rId15" imgW="316865" imgH="215900" progId="Equation.KSEE3">
                  <p:embed/>
                </p:oleObj>
              </mc:Choice>
              <mc:Fallback>
                <p:oleObj r:id="rId15" imgW="316865" imgH="215900" progId="Equation.KSEE3">
                  <p:embed/>
                  <p:pic>
                    <p:nvPicPr>
                      <p:cNvPr id="0" name="图片 3075"/>
                      <p:cNvPicPr/>
                      <p:nvPr/>
                    </p:nvPicPr>
                    <p:blipFill>
                      <a:blip r:embed="rId14"/>
                      <a:stretch>
                        <a:fillRect/>
                      </a:stretch>
                    </p:blipFill>
                    <p:spPr>
                      <a:xfrm>
                        <a:off x="3540125" y="6041390"/>
                        <a:ext cx="485775" cy="330835"/>
                      </a:xfrm>
                      <a:prstGeom prst="rect">
                        <a:avLst/>
                      </a:prstGeom>
                      <a:noFill/>
                      <a:ln w="38100">
                        <a:noFill/>
                        <a:miter/>
                      </a:ln>
                    </p:spPr>
                  </p:pic>
                </p:oleObj>
              </mc:Fallback>
            </mc:AlternateContent>
          </a:graphicData>
        </a:graphic>
      </p:graphicFrame>
      <p:graphicFrame>
        <p:nvGraphicFramePr>
          <p:cNvPr id="11" name="对象 -2147482608"/>
          <p:cNvGraphicFramePr>
            <a:graphicFrameLocks noChangeAspect="1"/>
          </p:cNvGraphicFramePr>
          <p:nvPr/>
        </p:nvGraphicFramePr>
        <p:xfrm>
          <a:off x="9986645" y="6041390"/>
          <a:ext cx="485775" cy="330835"/>
        </p:xfrm>
        <a:graphic>
          <a:graphicData uri="http://schemas.openxmlformats.org/presentationml/2006/ole">
            <mc:AlternateContent xmlns:mc="http://schemas.openxmlformats.org/markup-compatibility/2006">
              <mc:Choice xmlns:v="urn:schemas-microsoft-com:vml" Requires="v">
                <p:oleObj spid="_x0000_s4112" r:id="rId16" imgW="316865" imgH="215900" progId="Equation.KSEE3">
                  <p:embed/>
                </p:oleObj>
              </mc:Choice>
              <mc:Fallback>
                <p:oleObj r:id="rId16" imgW="316865" imgH="215900" progId="Equation.KSEE3">
                  <p:embed/>
                  <p:pic>
                    <p:nvPicPr>
                      <p:cNvPr id="0" name="图片 3075"/>
                      <p:cNvPicPr/>
                      <p:nvPr/>
                    </p:nvPicPr>
                    <p:blipFill>
                      <a:blip r:embed="rId14"/>
                      <a:stretch>
                        <a:fillRect/>
                      </a:stretch>
                    </p:blipFill>
                    <p:spPr>
                      <a:xfrm>
                        <a:off x="9986645" y="6041390"/>
                        <a:ext cx="485775" cy="33083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86529" y="1524269"/>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100455" y="1395730"/>
            <a:ext cx="11045190" cy="3784600"/>
          </a:xfrm>
          <a:prstGeom prst="rect">
            <a:avLst/>
          </a:prstGeom>
        </p:spPr>
        <p:txBody>
          <a:bodyPr wrap="square">
            <a:spAutoFit/>
          </a:bodyPr>
          <a:lstStyle/>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i="1"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T</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和      匹配时这一项的取值最大，因此可用下列相关函数作相似性测度：</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将其归一化为：</a:t>
            </a:r>
          </a:p>
          <a:p>
            <a:pPr>
              <a:lnSpc>
                <a:spcPct val="200000"/>
              </a:lnSpc>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sym typeface="+mn-ea"/>
              </a:rPr>
              <a:t>                                                                                                                                  </a:t>
            </a: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箭头: 五边形 1"/>
          <p:cNvSpPr/>
          <p:nvPr/>
        </p:nvSpPr>
        <p:spPr>
          <a:xfrm>
            <a:off x="0" y="337185"/>
            <a:ext cx="503174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归一化积相关灰度匹配</a:t>
            </a:r>
          </a:p>
        </p:txBody>
      </p:sp>
      <p:graphicFrame>
        <p:nvGraphicFramePr>
          <p:cNvPr id="3" name="对象 -2147482605"/>
          <p:cNvGraphicFramePr>
            <a:graphicFrameLocks noChangeAspect="1"/>
          </p:cNvGraphicFramePr>
          <p:nvPr/>
        </p:nvGraphicFramePr>
        <p:xfrm>
          <a:off x="2178685" y="1703705"/>
          <a:ext cx="389890" cy="311785"/>
        </p:xfrm>
        <a:graphic>
          <a:graphicData uri="http://schemas.openxmlformats.org/presentationml/2006/ole">
            <mc:AlternateContent xmlns:mc="http://schemas.openxmlformats.org/markup-compatibility/2006">
              <mc:Choice xmlns:v="urn:schemas-microsoft-com:vml" Requires="v">
                <p:oleObj spid="_x0000_s5124" r:id="rId4" imgW="254000" imgH="203200" progId="Equation.KSEE3">
                  <p:embed/>
                </p:oleObj>
              </mc:Choice>
              <mc:Fallback>
                <p:oleObj r:id="rId4" imgW="254000" imgH="203200" progId="Equation.KSEE3">
                  <p:embed/>
                  <p:pic>
                    <p:nvPicPr>
                      <p:cNvPr id="0" name="图片 13"/>
                      <p:cNvPicPr/>
                      <p:nvPr/>
                    </p:nvPicPr>
                    <p:blipFill>
                      <a:blip r:embed="rId5"/>
                      <a:stretch>
                        <a:fillRect/>
                      </a:stretch>
                    </p:blipFill>
                    <p:spPr>
                      <a:xfrm>
                        <a:off x="2178685" y="1703705"/>
                        <a:ext cx="389890" cy="311785"/>
                      </a:xfrm>
                      <a:prstGeom prst="rect">
                        <a:avLst/>
                      </a:prstGeom>
                      <a:noFill/>
                      <a:ln w="38100">
                        <a:noFill/>
                        <a:miter/>
                      </a:ln>
                    </p:spPr>
                  </p:pic>
                </p:oleObj>
              </mc:Fallback>
            </mc:AlternateContent>
          </a:graphicData>
        </a:graphic>
      </p:graphicFrame>
      <p:graphicFrame>
        <p:nvGraphicFramePr>
          <p:cNvPr id="4" name="对象 -2147482604"/>
          <p:cNvGraphicFramePr>
            <a:graphicFrameLocks noChangeAspect="1"/>
          </p:cNvGraphicFramePr>
          <p:nvPr/>
        </p:nvGraphicFramePr>
        <p:xfrm>
          <a:off x="3926205" y="2270125"/>
          <a:ext cx="3365500" cy="1322705"/>
        </p:xfrm>
        <a:graphic>
          <a:graphicData uri="http://schemas.openxmlformats.org/presentationml/2006/ole">
            <mc:AlternateContent xmlns:mc="http://schemas.openxmlformats.org/markup-compatibility/2006">
              <mc:Choice xmlns:v="urn:schemas-microsoft-com:vml" Requires="v">
                <p:oleObj spid="_x0000_s5125" r:id="rId6" imgW="2133600" imgH="838200" progId="Equation.KSEE3">
                  <p:embed/>
                </p:oleObj>
              </mc:Choice>
              <mc:Fallback>
                <p:oleObj r:id="rId6" imgW="2133600" imgH="838200" progId="Equation.KSEE3">
                  <p:embed/>
                  <p:pic>
                    <p:nvPicPr>
                      <p:cNvPr id="0" name="图片 14"/>
                      <p:cNvPicPr/>
                      <p:nvPr/>
                    </p:nvPicPr>
                    <p:blipFill>
                      <a:blip r:embed="rId7"/>
                      <a:stretch>
                        <a:fillRect/>
                      </a:stretch>
                    </p:blipFill>
                    <p:spPr>
                      <a:xfrm>
                        <a:off x="3926205" y="2270125"/>
                        <a:ext cx="3365500" cy="1322705"/>
                      </a:xfrm>
                      <a:prstGeom prst="rect">
                        <a:avLst/>
                      </a:prstGeom>
                      <a:noFill/>
                      <a:ln w="38100">
                        <a:noFill/>
                        <a:miter/>
                      </a:ln>
                    </p:spPr>
                  </p:pic>
                </p:oleObj>
              </mc:Fallback>
            </mc:AlternateContent>
          </a:graphicData>
        </a:graphic>
      </p:graphicFrame>
      <p:graphicFrame>
        <p:nvGraphicFramePr>
          <p:cNvPr id="5" name="对象 -2147482603"/>
          <p:cNvGraphicFramePr>
            <a:graphicFrameLocks noChangeAspect="1"/>
          </p:cNvGraphicFramePr>
          <p:nvPr/>
        </p:nvGraphicFramePr>
        <p:xfrm>
          <a:off x="3604895" y="4141470"/>
          <a:ext cx="4394200" cy="1385570"/>
        </p:xfrm>
        <a:graphic>
          <a:graphicData uri="http://schemas.openxmlformats.org/presentationml/2006/ole">
            <mc:AlternateContent xmlns:mc="http://schemas.openxmlformats.org/markup-compatibility/2006">
              <mc:Choice xmlns:v="urn:schemas-microsoft-com:vml" Requires="v">
                <p:oleObj spid="_x0000_s5126" r:id="rId8" imgW="2819400" imgH="889000" progId="Equation.KSEE3">
                  <p:embed/>
                </p:oleObj>
              </mc:Choice>
              <mc:Fallback>
                <p:oleObj r:id="rId8" imgW="2819400" imgH="889000" progId="Equation.KSEE3">
                  <p:embed/>
                  <p:pic>
                    <p:nvPicPr>
                      <p:cNvPr id="0" name="图片 15"/>
                      <p:cNvPicPr/>
                      <p:nvPr/>
                    </p:nvPicPr>
                    <p:blipFill>
                      <a:blip r:embed="rId9"/>
                      <a:stretch>
                        <a:fillRect/>
                      </a:stretch>
                    </p:blipFill>
                    <p:spPr>
                      <a:xfrm>
                        <a:off x="3604895" y="4141470"/>
                        <a:ext cx="4394200" cy="138557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60164" y="138901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177290" y="1057275"/>
            <a:ext cx="10923905" cy="5877560"/>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2.实现步骤</a:t>
            </a:r>
          </a:p>
          <a:p>
            <a:pPr>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图像的归一化积相关灰度匹配算法实现的步骤描述如下：</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获得待匹配图像、模板图像数据的地址、存储的高度和宽度。</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建立一个目标图像指针，并分配内存，以保存匹配完成后的图像，将待匹配图像复制到目标图像中。</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逐个扫描原图像中的像素点所对应的模板子图，找到图像中最大归一化函数值的位置，记录像素点的位置。</a:t>
            </a:r>
          </a:p>
          <a:p>
            <a:pPr>
              <a:lnSpc>
                <a:spcPct val="200000"/>
              </a:lnSpc>
              <a:tabLst>
                <a:tab pos="266700" algn="l"/>
                <a:tab pos="1200150" algn="l"/>
                <a:tab pos="1333500" algn="l"/>
              </a:tabLst>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将目标图像所有像素值减半以便和原图区别，把模板图像复制到目标图像中步骤 （3）中记录的像素点位置。</a:t>
            </a: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2" name="箭头: 五边形 1"/>
          <p:cNvSpPr/>
          <p:nvPr/>
        </p:nvSpPr>
        <p:spPr>
          <a:xfrm>
            <a:off x="0" y="337185"/>
            <a:ext cx="477520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归一化积相关灰度匹配</a:t>
            </a:r>
          </a:p>
        </p:txBody>
      </p:sp>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57039" y="1817004"/>
            <a:ext cx="413936" cy="423199"/>
            <a:chOff x="1008474" y="1609359"/>
            <a:chExt cx="413936" cy="423199"/>
          </a:xfrm>
        </p:grpSpPr>
        <p:sp>
          <p:nvSpPr>
            <p:cNvPr id="7" name="矩形 6"/>
            <p:cNvSpPr/>
            <p:nvPr/>
          </p:nvSpPr>
          <p:spPr>
            <a:xfrm>
              <a:off x="1062370" y="1672518"/>
              <a:ext cx="360040" cy="360040"/>
            </a:xfrm>
            <a:prstGeom prst="rect">
              <a:avLst/>
            </a:prstGeom>
            <a:ln>
              <a:noFill/>
            </a:ln>
            <a:effectLst>
              <a:outerShdw blurRad="685800" dist="1143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08474" y="1609359"/>
              <a:ext cx="180020" cy="180020"/>
            </a:xfrm>
            <a:prstGeom prst="rect">
              <a:avLst/>
            </a:prstGeom>
            <a:ln>
              <a:noFill/>
            </a:ln>
            <a:effectLst>
              <a:outerShdw blurRad="279400" dist="38100" sx="102000" sy="102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12334031" y="-183501"/>
            <a:ext cx="660785" cy="1134091"/>
            <a:chOff x="12262780" y="-243178"/>
            <a:chExt cx="732036" cy="1256377"/>
          </a:xfrm>
        </p:grpSpPr>
        <p:sp>
          <p:nvSpPr>
            <p:cNvPr id="42" name="椭圆 41"/>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矩形 49"/>
          <p:cNvSpPr/>
          <p:nvPr/>
        </p:nvSpPr>
        <p:spPr>
          <a:xfrm>
            <a:off x="1370965" y="1598295"/>
            <a:ext cx="10123170" cy="5139055"/>
          </a:xfrm>
          <a:prstGeom prst="rect">
            <a:avLst/>
          </a:prstGeom>
        </p:spPr>
        <p:txBody>
          <a:bodyPr wrap="square">
            <a:spAutoFit/>
          </a:bodyPr>
          <a:lstStyle/>
          <a:p>
            <a:pPr>
              <a:lnSpc>
                <a:spcPct val="200000"/>
              </a:lnSpc>
              <a:tabLst>
                <a:tab pos="266700" algn="l"/>
                <a:tab pos="1200150" algn="l"/>
                <a:tab pos="1333500" algn="l"/>
              </a:tabLst>
            </a:pPr>
            <a:r>
              <a:rPr lang="zh-CN" altLang="en-US" sz="24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1.基本原理</a:t>
            </a: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　　</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SSDA根据所采用的匹配相关运算的算法来制定阈值T的计算方法，在进行每一个搜索窗口的匹配相关运算时，合理地计算间隔，检测当前所得的相关结果和SSDA阈值T的比较关系。</a:t>
            </a: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SSDA是用                作为匹配尺度的。图像中          的点         的非相似度          可表示为：                                                                                                                    </a:t>
            </a:r>
          </a:p>
          <a:p>
            <a:pPr>
              <a:lnSpc>
                <a:spcPct val="200000"/>
              </a:lnSpc>
              <a:tabLst>
                <a:tab pos="266700" algn="l"/>
                <a:tab pos="1200150" algn="l"/>
                <a:tab pos="1333500" algn="l"/>
              </a:tabLst>
            </a:pPr>
            <a:endPar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eaLnBrk="1" latinLnBrk="0" hangingPunct="1">
              <a:lnSpc>
                <a:spcPct val="200000"/>
              </a:lnSpc>
              <a:tabLst>
                <a:tab pos="266700" algn="l"/>
                <a:tab pos="1200150" algn="l"/>
                <a:tab pos="1333500" algn="l"/>
              </a:tabLst>
            </a:pPr>
            <a:r>
              <a:rPr lang="zh-CN" altLang="en-US" sz="2000" dirty="0">
                <a:solidFill>
                  <a:srgbClr val="2A2B2D"/>
                </a:solidFill>
                <a:latin typeface="微软雅黑" panose="020B0503020204020204" pitchFamily="34" charset="-122"/>
                <a:ea typeface="微软雅黑" panose="020B0503020204020204" pitchFamily="34" charset="-122"/>
                <a:cs typeface="Times New Roman" panose="02020603050405020304" pitchFamily="18" charset="0"/>
              </a:rPr>
              <a:t>其中，点表示的不是模板的中央，而是左上角位置。　　　　　　　　　　　　　　　　　　　　　　　               　　　</a:t>
            </a:r>
          </a:p>
        </p:txBody>
      </p:sp>
      <p:sp>
        <p:nvSpPr>
          <p:cNvPr id="2" name="箭头: 五边形 1"/>
          <p:cNvSpPr/>
          <p:nvPr/>
        </p:nvSpPr>
        <p:spPr>
          <a:xfrm>
            <a:off x="0" y="337185"/>
            <a:ext cx="535241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b="1"/>
              <a:t>序贯相似性检测算法匹配</a:t>
            </a:r>
          </a:p>
        </p:txBody>
      </p:sp>
      <p:graphicFrame>
        <p:nvGraphicFramePr>
          <p:cNvPr id="3" name="对象 -2147482602"/>
          <p:cNvGraphicFramePr>
            <a:graphicFrameLocks noChangeAspect="1"/>
          </p:cNvGraphicFramePr>
          <p:nvPr/>
        </p:nvGraphicFramePr>
        <p:xfrm>
          <a:off x="3096260" y="4443730"/>
          <a:ext cx="1106805" cy="374650"/>
        </p:xfrm>
        <a:graphic>
          <a:graphicData uri="http://schemas.openxmlformats.org/presentationml/2006/ole">
            <mc:AlternateContent xmlns:mc="http://schemas.openxmlformats.org/markup-compatibility/2006">
              <mc:Choice xmlns:v="urn:schemas-microsoft-com:vml" Requires="v">
                <p:oleObj spid="_x0000_s6150" r:id="rId4" imgW="825500" imgH="279400" progId="Equation.KSEE3">
                  <p:embed/>
                </p:oleObj>
              </mc:Choice>
              <mc:Fallback>
                <p:oleObj r:id="rId4" imgW="825500" imgH="279400" progId="Equation.KSEE3">
                  <p:embed/>
                  <p:pic>
                    <p:nvPicPr>
                      <p:cNvPr id="0" name="图片 3075"/>
                      <p:cNvPicPr/>
                      <p:nvPr/>
                    </p:nvPicPr>
                    <p:blipFill>
                      <a:blip r:embed="rId5"/>
                      <a:stretch>
                        <a:fillRect/>
                      </a:stretch>
                    </p:blipFill>
                    <p:spPr>
                      <a:xfrm>
                        <a:off x="3096260" y="4443730"/>
                        <a:ext cx="1106805" cy="374650"/>
                      </a:xfrm>
                      <a:prstGeom prst="rect">
                        <a:avLst/>
                      </a:prstGeom>
                      <a:noFill/>
                      <a:ln w="38100">
                        <a:noFill/>
                        <a:miter/>
                      </a:ln>
                    </p:spPr>
                  </p:pic>
                </p:oleObj>
              </mc:Fallback>
            </mc:AlternateContent>
          </a:graphicData>
        </a:graphic>
      </p:graphicFrame>
      <p:graphicFrame>
        <p:nvGraphicFramePr>
          <p:cNvPr id="4" name="对象 -2147482601"/>
          <p:cNvGraphicFramePr>
            <a:graphicFrameLocks noChangeAspect="1"/>
          </p:cNvGraphicFramePr>
          <p:nvPr/>
        </p:nvGraphicFramePr>
        <p:xfrm>
          <a:off x="7125335" y="4482465"/>
          <a:ext cx="702310" cy="295910"/>
        </p:xfrm>
        <a:graphic>
          <a:graphicData uri="http://schemas.openxmlformats.org/presentationml/2006/ole">
            <mc:AlternateContent xmlns:mc="http://schemas.openxmlformats.org/markup-compatibility/2006">
              <mc:Choice xmlns:v="urn:schemas-microsoft-com:vml" Requires="v">
                <p:oleObj spid="_x0000_s6151" r:id="rId6" imgW="482600" imgH="203200" progId="Equation.KSEE3">
                  <p:embed/>
                </p:oleObj>
              </mc:Choice>
              <mc:Fallback>
                <p:oleObj r:id="rId6" imgW="482600" imgH="203200" progId="Equation.KSEE3">
                  <p:embed/>
                  <p:pic>
                    <p:nvPicPr>
                      <p:cNvPr id="0" name="图片 2"/>
                      <p:cNvPicPr/>
                      <p:nvPr/>
                    </p:nvPicPr>
                    <p:blipFill>
                      <a:blip r:embed="rId7"/>
                      <a:stretch>
                        <a:fillRect/>
                      </a:stretch>
                    </p:blipFill>
                    <p:spPr>
                      <a:xfrm>
                        <a:off x="7125335" y="4482465"/>
                        <a:ext cx="702310" cy="295910"/>
                      </a:xfrm>
                      <a:prstGeom prst="rect">
                        <a:avLst/>
                      </a:prstGeom>
                      <a:noFill/>
                      <a:ln w="38100">
                        <a:noFill/>
                        <a:miter/>
                      </a:ln>
                    </p:spPr>
                  </p:pic>
                </p:oleObj>
              </mc:Fallback>
            </mc:AlternateContent>
          </a:graphicData>
        </a:graphic>
      </p:graphicFrame>
      <p:graphicFrame>
        <p:nvGraphicFramePr>
          <p:cNvPr id="6" name="对象 -2147482600"/>
          <p:cNvGraphicFramePr>
            <a:graphicFrameLocks noChangeAspect="1"/>
          </p:cNvGraphicFramePr>
          <p:nvPr/>
        </p:nvGraphicFramePr>
        <p:xfrm>
          <a:off x="8374380" y="4483100"/>
          <a:ext cx="591820" cy="338455"/>
        </p:xfrm>
        <a:graphic>
          <a:graphicData uri="http://schemas.openxmlformats.org/presentationml/2006/ole">
            <mc:AlternateContent xmlns:mc="http://schemas.openxmlformats.org/markup-compatibility/2006">
              <mc:Choice xmlns:v="urn:schemas-microsoft-com:vml" Requires="v">
                <p:oleObj spid="_x0000_s6152" r:id="rId8" imgW="355600" imgH="203200" progId="Equation.KSEE3">
                  <p:embed/>
                </p:oleObj>
              </mc:Choice>
              <mc:Fallback>
                <p:oleObj r:id="rId8" imgW="355600" imgH="203200" progId="Equation.KSEE3">
                  <p:embed/>
                  <p:pic>
                    <p:nvPicPr>
                      <p:cNvPr id="0" name="图片 3"/>
                      <p:cNvPicPr/>
                      <p:nvPr/>
                    </p:nvPicPr>
                    <p:blipFill>
                      <a:blip r:embed="rId9"/>
                      <a:stretch>
                        <a:fillRect/>
                      </a:stretch>
                    </p:blipFill>
                    <p:spPr>
                      <a:xfrm>
                        <a:off x="8374380" y="4483100"/>
                        <a:ext cx="591820" cy="338455"/>
                      </a:xfrm>
                      <a:prstGeom prst="rect">
                        <a:avLst/>
                      </a:prstGeom>
                      <a:noFill/>
                      <a:ln w="38100">
                        <a:noFill/>
                        <a:miter/>
                      </a:ln>
                    </p:spPr>
                  </p:pic>
                </p:oleObj>
              </mc:Fallback>
            </mc:AlternateContent>
          </a:graphicData>
        </a:graphic>
      </p:graphicFrame>
      <p:graphicFrame>
        <p:nvGraphicFramePr>
          <p:cNvPr id="9" name="对象 -2147482599"/>
          <p:cNvGraphicFramePr>
            <a:graphicFrameLocks noChangeAspect="1"/>
          </p:cNvGraphicFramePr>
          <p:nvPr/>
        </p:nvGraphicFramePr>
        <p:xfrm>
          <a:off x="10318115" y="4504055"/>
          <a:ext cx="683895" cy="295910"/>
        </p:xfrm>
        <a:graphic>
          <a:graphicData uri="http://schemas.openxmlformats.org/presentationml/2006/ole">
            <mc:AlternateContent xmlns:mc="http://schemas.openxmlformats.org/markup-compatibility/2006">
              <mc:Choice xmlns:v="urn:schemas-microsoft-com:vml" Requires="v">
                <p:oleObj spid="_x0000_s6153" r:id="rId10" imgW="469900" imgH="203200" progId="Equation.KSEE3">
                  <p:embed/>
                </p:oleObj>
              </mc:Choice>
              <mc:Fallback>
                <p:oleObj r:id="rId10" imgW="469900" imgH="203200" progId="Equation.KSEE3">
                  <p:embed/>
                  <p:pic>
                    <p:nvPicPr>
                      <p:cNvPr id="0" name="图片 4"/>
                      <p:cNvPicPr/>
                      <p:nvPr/>
                    </p:nvPicPr>
                    <p:blipFill>
                      <a:blip r:embed="rId11"/>
                      <a:stretch>
                        <a:fillRect/>
                      </a:stretch>
                    </p:blipFill>
                    <p:spPr>
                      <a:xfrm>
                        <a:off x="10318115" y="4504055"/>
                        <a:ext cx="683895" cy="295910"/>
                      </a:xfrm>
                      <a:prstGeom prst="rect">
                        <a:avLst/>
                      </a:prstGeom>
                      <a:noFill/>
                      <a:ln w="38100">
                        <a:noFill/>
                        <a:miter/>
                      </a:ln>
                    </p:spPr>
                  </p:pic>
                </p:oleObj>
              </mc:Fallback>
            </mc:AlternateContent>
          </a:graphicData>
        </a:graphic>
      </p:graphicFrame>
      <p:graphicFrame>
        <p:nvGraphicFramePr>
          <p:cNvPr id="11" name="对象 -2147482598"/>
          <p:cNvGraphicFramePr>
            <a:graphicFrameLocks noChangeAspect="1"/>
          </p:cNvGraphicFramePr>
          <p:nvPr/>
        </p:nvGraphicFramePr>
        <p:xfrm>
          <a:off x="3865880" y="5266055"/>
          <a:ext cx="4383304" cy="720000"/>
        </p:xfrm>
        <a:graphic>
          <a:graphicData uri="http://schemas.openxmlformats.org/presentationml/2006/ole">
            <mc:AlternateContent xmlns:mc="http://schemas.openxmlformats.org/markup-compatibility/2006">
              <mc:Choice xmlns:v="urn:schemas-microsoft-com:vml" Requires="v">
                <p:oleObj spid="_x0000_s6154" r:id="rId12" imgW="2628900" imgH="431800" progId="Equation.KSEE3">
                  <p:embed/>
                </p:oleObj>
              </mc:Choice>
              <mc:Fallback>
                <p:oleObj r:id="rId12" imgW="2628900" imgH="431800" progId="Equation.KSEE3">
                  <p:embed/>
                  <p:pic>
                    <p:nvPicPr>
                      <p:cNvPr id="0" name="图片 5"/>
                      <p:cNvPicPr/>
                      <p:nvPr/>
                    </p:nvPicPr>
                    <p:blipFill>
                      <a:blip r:embed="rId13"/>
                      <a:stretch>
                        <a:fillRect/>
                      </a:stretch>
                    </p:blipFill>
                    <p:spPr>
                      <a:xfrm>
                        <a:off x="3865880" y="5266055"/>
                        <a:ext cx="4383304" cy="720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p:fad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青春榜样个人介绍简历通用PPT模板.pptx"/>
  <p:tag name="ISPRING_ULTRA_SCORM_SLIDE_COUNT"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SLIDE_ID" val="diagram20198654_1"/>
  <p:tag name="KSO_WM_TEMPLATE_SUBCATEGORY" val="8"/>
  <p:tag name="KSO_WM_TEMPLATE_MASTER_TYPE" val="0"/>
  <p:tag name="KSO_WM_TEMPLATE_COLOR_TYPE" val="1"/>
  <p:tag name="KSO_WM_SLIDE_TYPE" val="text"/>
  <p:tag name="KSO_WM_SLIDE_SUBTYPE" val="pureTxt"/>
  <p:tag name="KSO_WM_SLIDE_ITEM_CNT" val="0"/>
  <p:tag name="KSO_WM_SLIDE_INDEX" val="1"/>
  <p:tag name="KSO_WM_SLIDE_SIZE" val="960*495"/>
  <p:tag name="KSO_WM_SLIDE_POSITION" val="0*-1"/>
  <p:tag name="KSO_WM_TAG_VERSION" val="1.0"/>
  <p:tag name="KSO_WM_BEAUTIFY_FLAG" val="#wm#"/>
  <p:tag name="KSO_WM_TEMPLATE_CATEGORY" val="diagram"/>
  <p:tag name="KSO_WM_TEMPLATE_INDEX" val="20198654"/>
  <p:tag name="KSO_WM_SLIDE_LAYOUT" val="a_f_y"/>
  <p:tag name="KSO_WM_SLIDE_LAYOUT_CNT" val="1_1_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diagram20198654_1*y*1"/>
  <p:tag name="KSO_WM_TEMPLATE_CATEGORY" val="diagram"/>
  <p:tag name="KSO_WM_TEMPLATE_INDEX" val="2019865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VALUE" val="186"/>
  <p:tag name="KSO_WM_UNIT_HIGHLIGHT" val="0"/>
  <p:tag name="KSO_WM_UNIT_COMPATIBLE" val="0"/>
  <p:tag name="KSO_WM_UNIT_DIAGRAM_ISNUMVISUAL" val="0"/>
  <p:tag name="KSO_WM_UNIT_DIAGRAM_ISREFERUNIT" val="0"/>
  <p:tag name="KSO_WM_UNIT_TYPE" val="f"/>
  <p:tag name="KSO_WM_UNIT_INDEX" val="1"/>
  <p:tag name="KSO_WM_UNIT_ID" val="diagram20198654_1*f*1"/>
  <p:tag name="KSO_WM_TEMPLATE_CATEGORY" val="diagram"/>
  <p:tag name="KSO_WM_TEMPLATE_INDEX" val="20198654"/>
  <p:tag name="KSO_WM_UNIT_LAYERLEVEL" val="1"/>
  <p:tag name="KSO_WM_TAG_VERSION" val="1.0"/>
  <p:tag name="KSO_WM_BEAUTIFY_FLAG" val="#wm#"/>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41.xml><?xml version="1.0" encoding="utf-8"?>
<p:tagLst xmlns:a="http://schemas.openxmlformats.org/drawingml/2006/main" xmlns:r="http://schemas.openxmlformats.org/officeDocument/2006/relationships" xmlns:p="http://schemas.openxmlformats.org/presentationml/2006/main">
  <p:tag name="KSO_WM_UNIT_ADJUSTLAYOUT_ID" val="7"/>
  <p:tag name="KSO_WM_UNIT_HIGHLIGHT" val="0"/>
  <p:tag name="KSO_WM_UNIT_COMPATIBLE" val="0"/>
  <p:tag name="KSO_WM_UNIT_DIAGRAM_ISNUMVISUAL" val="0"/>
  <p:tag name="KSO_WM_UNIT_DIAGRAM_ISREFERUNIT" val="0"/>
  <p:tag name="KSO_WM_UNIT_TYPE" val="i"/>
  <p:tag name="KSO_WM_UNIT_INDEX" val="1"/>
  <p:tag name="KSO_WM_UNIT_ID" val="diagram20198654_1*i*1"/>
  <p:tag name="KSO_WM_TEMPLATE_CATEGORY" val="diagram"/>
  <p:tag name="KSO_WM_TEMPLATE_INDEX" val="2019865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TEXT_PART_ID_V2" val="b-3-1"/>
  <p:tag name="KSO_WM_UNIT_ADJUSTLAYOUT_ID" val="4"/>
  <p:tag name="KSO_WM_UNIT_ISCONTENTSTITLE" val="0"/>
  <p:tag name="KSO_WM_UNIT_NOCLEAR" val="0"/>
  <p:tag name="KSO_WM_UNIT_VALUE" val="44"/>
  <p:tag name="KSO_WM_UNIT_HIGHLIGHT" val="0"/>
  <p:tag name="KSO_WM_UNIT_COMPATIBLE" val="0"/>
  <p:tag name="KSO_WM_UNIT_DIAGRAM_ISNUMVISUAL" val="0"/>
  <p:tag name="KSO_WM_UNIT_DIAGRAM_ISREFERUNIT" val="0"/>
  <p:tag name="KSO_WM_UNIT_TYPE" val="a"/>
  <p:tag name="KSO_WM_UNIT_INDEX" val="1"/>
  <p:tag name="KSO_WM_UNIT_ID" val="diagram20198654_1*a*1"/>
  <p:tag name="KSO_WM_TEMPLATE_CATEGORY" val="diagram"/>
  <p:tag name="KSO_WM_TEMPLATE_INDEX" val="20198654"/>
  <p:tag name="KSO_WM_UNIT_LAYERLEVEL" val="1"/>
  <p:tag name="KSO_WM_TAG_VERSION" val="1.0"/>
  <p:tag name="KSO_WM_BEAUTIFY_FLAG" val="#wm#"/>
  <p:tag name="KSO_WM_UNIT_PRESET_TEXT" val="单击此处添加标题"/>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heme/theme1.xml><?xml version="1.0" encoding="utf-8"?>
<a:theme xmlns:a="http://schemas.openxmlformats.org/drawingml/2006/main" name="1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defTabSz="1218565">
          <a:lnSpc>
            <a:spcPct val="125000"/>
          </a:lnSpc>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3095</Words>
  <Application>Microsoft Office PowerPoint</Application>
  <PresentationFormat>自定义</PresentationFormat>
  <Paragraphs>300</Paragraphs>
  <Slides>40</Slides>
  <Notes>40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2" baseType="lpstr">
      <vt:lpstr>思源黑体 Light</vt:lpstr>
      <vt:lpstr>思源黑体 Normal</vt:lpstr>
      <vt:lpstr>宋体</vt:lpstr>
      <vt:lpstr>微软雅黑</vt:lpstr>
      <vt:lpstr>Arial</vt:lpstr>
      <vt:lpstr>Arial Black</vt:lpstr>
      <vt:lpstr>Calibri</vt:lpstr>
      <vt:lpstr>Impact</vt:lpstr>
      <vt:lpstr>Times New Roman</vt:lpstr>
      <vt:lpstr>Wingdings</vt:lpstr>
      <vt:lpstr>1_自定义设计方案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青春榜样个人介绍简历通用PPT模板.pptx</dc:title>
  <dc:creator/>
  <cp:lastModifiedBy/>
  <cp:revision>19</cp:revision>
  <dcterms:created xsi:type="dcterms:W3CDTF">2016-09-18T06:51:00Z</dcterms:created>
  <dcterms:modified xsi:type="dcterms:W3CDTF">2021-05-23T03:20:02Z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