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2"/>
  </p:sldMasterIdLst>
  <p:notesMasterIdLst>
    <p:notesMasterId r:id="rId18"/>
  </p:notesMasterIdLst>
  <p:sldIdLst>
    <p:sldId id="2860" r:id="rId3"/>
    <p:sldId id="3149" r:id="rId4"/>
    <p:sldId id="2775" r:id="rId5"/>
    <p:sldId id="3142" r:id="rId6"/>
    <p:sldId id="3177" r:id="rId7"/>
    <p:sldId id="3208" r:id="rId8"/>
    <p:sldId id="3209" r:id="rId9"/>
    <p:sldId id="3109" r:id="rId10"/>
    <p:sldId id="2864" r:id="rId11"/>
    <p:sldId id="3210" r:id="rId12"/>
    <p:sldId id="3211" r:id="rId13"/>
    <p:sldId id="3212" r:id="rId14"/>
    <p:sldId id="3214" r:id="rId15"/>
    <p:sldId id="3094" r:id="rId16"/>
    <p:sldId id="2847" r:id="rId17"/>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42">
          <p15:clr>
            <a:srgbClr val="A4A3A4"/>
          </p15:clr>
        </p15:guide>
        <p15:guide id="2" pos="4226">
          <p15:clr>
            <a:srgbClr val="A4A3A4"/>
          </p15:clr>
        </p15:guide>
        <p15:guide id="3" pos="706">
          <p15:clr>
            <a:srgbClr val="A4A3A4"/>
          </p15:clr>
        </p15:guide>
        <p15:guide id="4" orient="horz" pos="4152">
          <p15:clr>
            <a:srgbClr val="A4A3A4"/>
          </p15:clr>
        </p15:guide>
        <p15:guide id="5" pos="77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C2E"/>
    <a:srgbClr val="FFBD00"/>
    <a:srgbClr val="FB2E05"/>
    <a:srgbClr val="F1BE08"/>
    <a:srgbClr val="2A2B2D"/>
    <a:srgbClr val="18191C"/>
    <a:srgbClr val="183052"/>
    <a:srgbClr val="F2F2F2"/>
    <a:srgbClr val="192F53"/>
    <a:srgbClr val="375D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2986" autoAdjust="0"/>
  </p:normalViewPr>
  <p:slideViewPr>
    <p:cSldViewPr>
      <p:cViewPr varScale="1">
        <p:scale>
          <a:sx n="83" d="100"/>
          <a:sy n="83" d="100"/>
        </p:scale>
        <p:origin x="557" y="72"/>
      </p:cViewPr>
      <p:guideLst>
        <p:guide orient="horz" pos="242"/>
        <p:guide pos="4226"/>
        <p:guide pos="706"/>
        <p:guide orient="horz" pos="4152"/>
        <p:guide pos="776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2021-05-23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4947CC-0FDC-4083-947F-FAC7BA8D8C3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2021-05-23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custDataLst>
              <p:tags r:id="rId1"/>
            </p:custDataLst>
          </p:nvPr>
        </p:nvSpPr>
        <p:spPr>
          <a:xfrm flipV="1">
            <a:off x="-5603" y="6992679"/>
            <a:ext cx="12858750" cy="8003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矩形 2"/>
          <p:cNvSpPr/>
          <p:nvPr userDrawn="1">
            <p:custDataLst>
              <p:tags r:id="rId2"/>
            </p:custDataLst>
          </p:nvPr>
        </p:nvSpPr>
        <p:spPr>
          <a:xfrm flipV="1">
            <a:off x="-5603" y="706468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custDataLst>
              <p:tags r:id="rId3"/>
            </p:custDataLst>
          </p:nvPr>
        </p:nvSpPr>
        <p:spPr>
          <a:xfrm flipV="1">
            <a:off x="-5603" y="7109459"/>
            <a:ext cx="12858750" cy="119486"/>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grpId="0" nodeType="withEffect">
                                  <p:stCondLst>
                                    <p:cond delay="20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2021-05-23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heme" Target="../theme/theme2.xml"/><Relationship Id="rId7" Type="http://schemas.openxmlformats.org/officeDocument/2006/relationships/tags" Target="../tags/tag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5"/>
            </p:custDataLst>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6"/>
            </p:custDataLst>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2021-05-23</a:t>
            </a:fld>
            <a:endParaRPr lang="zh-CN" altLang="en-US"/>
          </a:p>
        </p:txBody>
      </p:sp>
      <p:sp>
        <p:nvSpPr>
          <p:cNvPr id="5" name="页脚占位符 4"/>
          <p:cNvSpPr>
            <a:spLocks noGrp="1"/>
          </p:cNvSpPr>
          <p:nvPr>
            <p:ph type="ftr" sz="quarter" idx="3"/>
            <p:custDataLst>
              <p:tags r:id="rId7"/>
            </p:custDataLst>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8"/>
            </p:custDataLst>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4.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4.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52542" y="1659371"/>
            <a:ext cx="2960029" cy="739775"/>
          </a:xfrm>
          <a:prstGeom prst="rect">
            <a:avLst/>
          </a:prstGeom>
          <a:noFill/>
        </p:spPr>
        <p:txBody>
          <a:bodyPr wrap="square" rtlCol="0">
            <a:spAutoFit/>
          </a:bodyPr>
          <a:lstStyle/>
          <a:p>
            <a:pPr algn="dist"/>
            <a:r>
              <a:rPr lang="zh-CN" altLang="en-US" sz="4220" dirty="0">
                <a:solidFill>
                  <a:srgbClr val="165878"/>
                </a:solidFill>
                <a:latin typeface="Impact" panose="020B0806030902050204" pitchFamily="34" charset="0"/>
              </a:rPr>
              <a:t>第十章</a:t>
            </a:r>
          </a:p>
        </p:txBody>
      </p:sp>
      <p:sp>
        <p:nvSpPr>
          <p:cNvPr id="8" name="文本框 7"/>
          <p:cNvSpPr txBox="1"/>
          <p:nvPr/>
        </p:nvSpPr>
        <p:spPr>
          <a:xfrm>
            <a:off x="3311607" y="2608523"/>
            <a:ext cx="6616535" cy="739775"/>
          </a:xfrm>
          <a:prstGeom prst="rect">
            <a:avLst/>
          </a:prstGeom>
          <a:noFill/>
        </p:spPr>
        <p:txBody>
          <a:bodyPr wrap="square" rtlCol="0">
            <a:spAutoFit/>
          </a:bodyPr>
          <a:lstStyle/>
          <a:p>
            <a:pPr algn="dist"/>
            <a:r>
              <a:rPr lang="zh-CN" altLang="en-US" sz="4220" dirty="0">
                <a:solidFill>
                  <a:srgbClr val="165878"/>
                </a:solidFill>
                <a:latin typeface="思源黑体 Light" panose="020B0300000000000000" pitchFamily="34" charset="-122"/>
                <a:ea typeface="思源黑体 Light" panose="020B0300000000000000" pitchFamily="34" charset="-122"/>
              </a:rPr>
              <a:t>案例分析实例  </a:t>
            </a:r>
          </a:p>
        </p:txBody>
      </p:sp>
      <p:sp>
        <p:nvSpPr>
          <p:cNvPr id="11" name="文本框 10"/>
          <p:cNvSpPr txBox="1"/>
          <p:nvPr/>
        </p:nvSpPr>
        <p:spPr>
          <a:xfrm>
            <a:off x="5292242" y="3903546"/>
            <a:ext cx="2274267" cy="318770"/>
          </a:xfrm>
          <a:prstGeom prst="rect">
            <a:avLst/>
          </a:prstGeom>
          <a:noFill/>
        </p:spPr>
        <p:txBody>
          <a:bodyPr wrap="square" rtlCol="0">
            <a:spAutoFit/>
          </a:bodyPr>
          <a:lstStyle/>
          <a:p>
            <a:pPr algn="ctr"/>
            <a:r>
              <a:rPr lang="zh-CN" altLang="en-US" sz="1475" dirty="0">
                <a:solidFill>
                  <a:schemeClr val="bg1"/>
                </a:solidFill>
                <a:latin typeface="思源黑体 Normal" panose="020B0400000000000000" pitchFamily="34" charset="-122"/>
                <a:ea typeface="思源黑体 Normal" panose="020B0400000000000000" pitchFamily="34" charset="-122"/>
              </a:rPr>
              <a:t>汇报人：陈西</a:t>
            </a:r>
            <a:r>
              <a:rPr lang="en-US" altLang="zh-CN" sz="1475" dirty="0">
                <a:solidFill>
                  <a:schemeClr val="bg1"/>
                </a:solidFill>
                <a:latin typeface="思源黑体 Normal" panose="020B0400000000000000" pitchFamily="34" charset="-122"/>
                <a:ea typeface="思源黑体 Normal" panose="020B0400000000000000" pitchFamily="34" charset="-122"/>
              </a:rPr>
              <a:t>PPT</a:t>
            </a:r>
            <a:r>
              <a:rPr lang="zh-CN" altLang="en-US" sz="1475" dirty="0">
                <a:solidFill>
                  <a:schemeClr val="bg1"/>
                </a:solidFill>
                <a:latin typeface="思源黑体 Normal" panose="020B0400000000000000" pitchFamily="34" charset="-122"/>
                <a:ea typeface="思源黑体 Normal" panose="020B0400000000000000" pitchFamily="34" charset="-122"/>
              </a:rPr>
              <a:t>工作室</a:t>
            </a:r>
          </a:p>
        </p:txBody>
      </p:sp>
      <p:grpSp>
        <p:nvGrpSpPr>
          <p:cNvPr id="16" name="组合 15"/>
          <p:cNvGrpSpPr/>
          <p:nvPr/>
        </p:nvGrpSpPr>
        <p:grpSpPr>
          <a:xfrm>
            <a:off x="3787714" y="2032389"/>
            <a:ext cx="5664906" cy="110499"/>
            <a:chOff x="4469765" y="1429639"/>
            <a:chExt cx="3293110" cy="0"/>
          </a:xfrm>
        </p:grpSpPr>
        <p:cxnSp>
          <p:nvCxnSpPr>
            <p:cNvPr id="13" name="直接连接符 12"/>
            <p:cNvCxnSpPr/>
            <p:nvPr/>
          </p:nvCxnSpPr>
          <p:spPr>
            <a:xfrm>
              <a:off x="6959600"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469765" y="1429639"/>
              <a:ext cx="803275" cy="0"/>
            </a:xfrm>
            <a:prstGeom prst="line">
              <a:avLst/>
            </a:prstGeom>
            <a:ln w="15875">
              <a:gradFill>
                <a:gsLst>
                  <a:gs pos="0">
                    <a:srgbClr val="165878"/>
                  </a:gs>
                  <a:gs pos="100000">
                    <a:srgbClr val="165878">
                      <a:alpha val="0"/>
                    </a:srgbClr>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a:off x="3442197" y="3334334"/>
            <a:ext cx="6349999" cy="0"/>
          </a:xfrm>
          <a:prstGeom prst="line">
            <a:avLst/>
          </a:prstGeom>
          <a:ln>
            <a:gradFill>
              <a:gsLst>
                <a:gs pos="0">
                  <a:srgbClr val="165878">
                    <a:alpha val="0"/>
                  </a:srgbClr>
                </a:gs>
                <a:gs pos="53000">
                  <a:srgbClr val="165878"/>
                </a:gs>
                <a:gs pos="100000">
                  <a:srgbClr val="16587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14680" y="531495"/>
            <a:ext cx="11593195" cy="5876290"/>
          </a:xfrm>
          <a:prstGeom prst="rect">
            <a:avLst/>
          </a:prstGeom>
          <a:noFill/>
          <a:ln w="7620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25"/>
          <p:cNvPicPr/>
          <p:nvPr/>
        </p:nvPicPr>
        <p:blipFill>
          <a:blip r:embed="rId3"/>
          <a:srcRect r="75675"/>
          <a:stretch>
            <a:fillRect/>
          </a:stretch>
        </p:blipFill>
        <p:spPr>
          <a:xfrm rot="660000">
            <a:off x="1249045" y="3751580"/>
            <a:ext cx="1954530" cy="1315085"/>
          </a:xfrm>
          <a:prstGeom prst="rect">
            <a:avLst/>
          </a:prstGeom>
          <a:noFill/>
          <a:ln>
            <a:noFill/>
          </a:ln>
          <a:effectLst>
            <a:softEdge rad="419100"/>
          </a:effectLst>
        </p:spPr>
      </p:pic>
      <p:pic>
        <p:nvPicPr>
          <p:cNvPr id="7" name="图片 25"/>
          <p:cNvPicPr/>
          <p:nvPr/>
        </p:nvPicPr>
        <p:blipFill>
          <a:blip r:embed="rId3"/>
          <a:srcRect l="24618" r="51382"/>
          <a:stretch>
            <a:fillRect/>
          </a:stretch>
        </p:blipFill>
        <p:spPr>
          <a:xfrm rot="20880000">
            <a:off x="3138805" y="4877435"/>
            <a:ext cx="1936115" cy="1116965"/>
          </a:xfrm>
          <a:prstGeom prst="rect">
            <a:avLst/>
          </a:prstGeom>
          <a:noFill/>
          <a:ln>
            <a:noFill/>
          </a:ln>
          <a:effectLst>
            <a:softEdge rad="419100"/>
          </a:effectLst>
        </p:spPr>
      </p:pic>
      <p:pic>
        <p:nvPicPr>
          <p:cNvPr id="12" name="图片 25"/>
          <p:cNvPicPr/>
          <p:nvPr/>
        </p:nvPicPr>
        <p:blipFill>
          <a:blip r:embed="rId3"/>
          <a:srcRect l="48422" r="26313"/>
          <a:stretch>
            <a:fillRect/>
          </a:stretch>
        </p:blipFill>
        <p:spPr>
          <a:xfrm rot="19440000">
            <a:off x="10322560" y="4098925"/>
            <a:ext cx="1575435" cy="1138555"/>
          </a:xfrm>
          <a:prstGeom prst="rect">
            <a:avLst/>
          </a:prstGeom>
          <a:noFill/>
          <a:ln>
            <a:noFill/>
          </a:ln>
          <a:effectLst>
            <a:softEdge rad="317500"/>
          </a:effectLst>
        </p:spPr>
      </p:pic>
      <p:pic>
        <p:nvPicPr>
          <p:cNvPr id="14" name="图片 25"/>
          <p:cNvPicPr/>
          <p:nvPr/>
        </p:nvPicPr>
        <p:blipFill>
          <a:blip r:embed="rId3"/>
          <a:srcRect l="74386" r="3084"/>
          <a:stretch>
            <a:fillRect/>
          </a:stretch>
        </p:blipFill>
        <p:spPr>
          <a:xfrm rot="360000">
            <a:off x="8717280" y="5088255"/>
            <a:ext cx="1706245" cy="1008380"/>
          </a:xfrm>
          <a:prstGeom prst="rect">
            <a:avLst/>
          </a:prstGeom>
          <a:noFill/>
          <a:ln>
            <a:noFill/>
          </a:ln>
          <a:effectLst>
            <a:softEdge rad="20320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齿轮参数测量系统</a:t>
            </a:r>
          </a:p>
        </p:txBody>
      </p:sp>
      <p:sp>
        <p:nvSpPr>
          <p:cNvPr id="13" name="矩形 12"/>
          <p:cNvSpPr/>
          <p:nvPr>
            <p:custDataLst>
              <p:tags r:id="rId5"/>
            </p:custDataLst>
          </p:nvPr>
        </p:nvSpPr>
        <p:spPr>
          <a:xfrm>
            <a:off x="1494062" y="2495560"/>
            <a:ext cx="10111926" cy="3715094"/>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齿轮是一种可连续啮合，并能传递定比运动和动力的机械零件。由于齿轮的形状复杂，参数众多，需要检测的项目也较多，导致对齿轮精度检测设备的要求也不断提高。传统齿轮测量技术多采用接触式测量，测量精度高但效率低，机器视觉技术通过工业相机获取被测物体的图像，利用相关数字处理算法实现图像特征识别及尺寸测量等功能，在工业检测领域具有很大的应用空间。</a:t>
            </a: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55980" y="1315720"/>
            <a:ext cx="11146790" cy="1938020"/>
          </a:xfrm>
          <a:prstGeom prst="rect">
            <a:avLst/>
          </a:prstGeom>
          <a:noFill/>
        </p:spPr>
        <p:txBody>
          <a:bodyPr wrap="square" rtlCol="0">
            <a:spAutoFit/>
          </a:bodyPr>
          <a:lstStyle/>
          <a:p>
            <a:pPr marL="0" indent="457200" eaLnBrk="1" latinLnBrk="0" hangingPunct="1">
              <a:lnSpc>
                <a:spcPct val="200000"/>
              </a:lnSpc>
              <a:buClrTx/>
              <a:buSzTx/>
              <a:buFont typeface="Wingdings" panose="05000000000000000000" charset="0"/>
              <a:buNone/>
              <a:tabLst>
                <a:tab pos="266700" algn="l"/>
                <a:tab pos="1200150" algn="l"/>
                <a:tab pos="1333500" algn="l"/>
              </a:tabLst>
            </a:pPr>
            <a:r>
              <a:rPr lang="en-US" altLang="zh-CN" sz="2000" dirty="0">
                <a:solidFill>
                  <a:schemeClr val="tx1">
                    <a:lumMod val="75000"/>
                    <a:lumOff val="25000"/>
                  </a:schemeClr>
                </a:solidFill>
                <a:latin typeface="Arial" panose="020B0604020202020204" pitchFamily="34" charset="0"/>
                <a:ea typeface="微软雅黑" panose="020B0503020204020204" pitchFamily="34" charset="-122"/>
              </a:rPr>
              <a:t>齿轮参数测量系统由硬件平台部分和图像处理软件部分组成，两部分分别完成齿轮图像的获取及图像处理、参数测量等工作。硬件平台部分由工作台、工业相机、工业镜头、面光源、玻璃载物台、计算机及输出设备构成，</a:t>
            </a:r>
            <a:r>
              <a:rPr lang="zh-CN" altLang="en-US" sz="2000" dirty="0">
                <a:solidFill>
                  <a:schemeClr val="tx1">
                    <a:lumMod val="75000"/>
                    <a:lumOff val="25000"/>
                  </a:schemeClr>
                </a:solidFill>
                <a:latin typeface="Arial" panose="020B0604020202020204" pitchFamily="34" charset="0"/>
                <a:ea typeface="微软雅黑" panose="020B0503020204020204" pitchFamily="34" charset="-122"/>
              </a:rPr>
              <a:t>下图</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rPr>
              <a:t>为系统硬件平台示意图。</a:t>
            </a:r>
          </a:p>
        </p:txBody>
      </p:sp>
      <p:sp>
        <p:nvSpPr>
          <p:cNvPr id="3" name="箭头: 五边形 1"/>
          <p:cNvSpPr/>
          <p:nvPr/>
        </p:nvSpPr>
        <p:spPr>
          <a:xfrm>
            <a:off x="0" y="337185"/>
            <a:ext cx="37306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系统设计</a:t>
            </a:r>
          </a:p>
        </p:txBody>
      </p:sp>
      <p:pic>
        <p:nvPicPr>
          <p:cNvPr id="111" name="图片 753"/>
          <p:cNvPicPr>
            <a:picLocks noChangeAspect="1"/>
          </p:cNvPicPr>
          <p:nvPr/>
        </p:nvPicPr>
        <p:blipFill>
          <a:blip r:embed="rId3"/>
          <a:stretch>
            <a:fillRect/>
          </a:stretch>
        </p:blipFill>
        <p:spPr>
          <a:xfrm>
            <a:off x="3662045" y="3321050"/>
            <a:ext cx="5534660" cy="340931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622550" y="5993765"/>
            <a:ext cx="8004175" cy="706755"/>
          </a:xfrm>
          <a:prstGeom prst="rect">
            <a:avLst/>
          </a:prstGeom>
          <a:noFill/>
        </p:spPr>
        <p:txBody>
          <a:bodyPr wrap="square" rtlCol="0">
            <a:spAutoFit/>
          </a:bodyPr>
          <a:lstStyle/>
          <a:p>
            <a:pPr marL="0" indent="457200" algn="ctr" eaLnBrk="1" latinLnBrk="0" hangingPunct="1">
              <a:lnSpc>
                <a:spcPct val="200000"/>
              </a:lnSpc>
              <a:buClrTx/>
              <a:buSzTx/>
              <a:buFont typeface="Wingdings" panose="05000000000000000000" charset="0"/>
              <a:buNone/>
              <a:tabLst>
                <a:tab pos="266700" algn="l"/>
                <a:tab pos="1200150" algn="l"/>
                <a:tab pos="1333500" algn="l"/>
              </a:tabLst>
            </a:pPr>
            <a:r>
              <a:rPr sz="2000" dirty="0">
                <a:solidFill>
                  <a:schemeClr val="tx1">
                    <a:lumMod val="75000"/>
                    <a:lumOff val="25000"/>
                  </a:schemeClr>
                </a:solidFill>
                <a:latin typeface="Arial" panose="020B0604020202020204" pitchFamily="34" charset="0"/>
                <a:ea typeface="微软雅黑" panose="020B0503020204020204" pitchFamily="34" charset="-122"/>
              </a:rPr>
              <a:t>系统检测流程图</a:t>
            </a:r>
          </a:p>
        </p:txBody>
      </p:sp>
      <p:sp>
        <p:nvSpPr>
          <p:cNvPr id="3" name="箭头: 五边形 1"/>
          <p:cNvSpPr/>
          <p:nvPr/>
        </p:nvSpPr>
        <p:spPr>
          <a:xfrm>
            <a:off x="0" y="337185"/>
            <a:ext cx="37306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系统</a:t>
            </a:r>
            <a:r>
              <a:rPr lang="zh-CN" altLang="en-US" sz="3200" b="1" spc="300">
                <a:solidFill>
                  <a:schemeClr val="bg1"/>
                </a:solidFill>
                <a:latin typeface="+mn-ea"/>
              </a:rPr>
              <a:t>检测流程</a:t>
            </a:r>
          </a:p>
        </p:txBody>
      </p:sp>
      <p:pic>
        <p:nvPicPr>
          <p:cNvPr id="154" name="图片 754"/>
          <p:cNvPicPr>
            <a:picLocks noChangeAspect="1"/>
          </p:cNvPicPr>
          <p:nvPr/>
        </p:nvPicPr>
        <p:blipFill>
          <a:blip r:embed="rId3"/>
          <a:stretch>
            <a:fillRect/>
          </a:stretch>
        </p:blipFill>
        <p:spPr>
          <a:xfrm>
            <a:off x="2622550" y="1466850"/>
            <a:ext cx="8100695" cy="462661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720" y="2000885"/>
            <a:ext cx="7962900" cy="2835275"/>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740275" y="2910840"/>
            <a:ext cx="718121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智能缺陷检测系统</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第三部分</a:t>
            </a:r>
          </a:p>
        </p:txBody>
      </p:sp>
      <p:sp>
        <p:nvSpPr>
          <p:cNvPr id="3" name="矩形: 圆角 2"/>
          <p:cNvSpPr/>
          <p:nvPr/>
        </p:nvSpPr>
        <p:spPr>
          <a:xfrm>
            <a:off x="4740028" y="2665917"/>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720" y="2000885"/>
            <a:ext cx="7962900" cy="2835275"/>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108575" y="2907665"/>
            <a:ext cx="640270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几何测量系统</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第四部分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831838"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31838" y="0"/>
            <a:ext cx="7026912" cy="7232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4408" y="824781"/>
            <a:ext cx="11593304" cy="5583088"/>
          </a:xfrm>
          <a:prstGeom prst="rect">
            <a:avLst/>
          </a:prstGeom>
          <a:noFill/>
          <a:ln w="31750">
            <a:gradFill flip="none" rotWithShape="1">
              <a:gsLst>
                <a:gs pos="46000">
                  <a:srgbClr val="F1BE08"/>
                </a:gs>
                <a:gs pos="44000">
                  <a:srgbClr val="18191C"/>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6558127" y="3870215"/>
            <a:ext cx="4741767" cy="0"/>
          </a:xfrm>
          <a:prstGeom prst="line">
            <a:avLst/>
          </a:prstGeom>
          <a:ln w="38100" cap="rnd" cmpd="sng">
            <a:gradFill flip="none" rotWithShape="1">
              <a:gsLst>
                <a:gs pos="100000">
                  <a:srgbClr val="FFC000">
                    <a:alpha val="0"/>
                  </a:srgbClr>
                </a:gs>
                <a:gs pos="0">
                  <a:srgbClr val="FFC000"/>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358913" y="2423481"/>
            <a:ext cx="5264070" cy="1446550"/>
            <a:chOff x="6379598" y="2106796"/>
            <a:chExt cx="5264070" cy="1446550"/>
          </a:xfrm>
        </p:grpSpPr>
        <p:sp>
          <p:nvSpPr>
            <p:cNvPr id="5" name="文本框 4"/>
            <p:cNvSpPr txBox="1"/>
            <p:nvPr/>
          </p:nvSpPr>
          <p:spPr>
            <a:xfrm>
              <a:off x="637959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6" name="文本框 5"/>
            <p:cNvSpPr txBox="1"/>
            <p:nvPr/>
          </p:nvSpPr>
          <p:spPr>
            <a:xfrm>
              <a:off x="7696561"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谢</a:t>
              </a:r>
            </a:p>
          </p:txBody>
        </p:sp>
        <p:sp>
          <p:nvSpPr>
            <p:cNvPr id="8" name="文本框 7"/>
            <p:cNvSpPr txBox="1"/>
            <p:nvPr/>
          </p:nvSpPr>
          <p:spPr>
            <a:xfrm>
              <a:off x="9013524"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聆</a:t>
              </a:r>
            </a:p>
          </p:txBody>
        </p:sp>
        <p:sp>
          <p:nvSpPr>
            <p:cNvPr id="15" name="文本框 14"/>
            <p:cNvSpPr txBox="1"/>
            <p:nvPr/>
          </p:nvSpPr>
          <p:spPr>
            <a:xfrm>
              <a:off x="10330488" y="2106796"/>
              <a:ext cx="13131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buNone/>
                <a:defRPr sz="7200" b="1">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defRPr sz="1300"/>
              </a:lvl2pPr>
              <a:lvl3pPr marL="1143000" indent="-228600">
                <a:defRPr sz="1300"/>
              </a:lvl3pPr>
              <a:lvl4pPr marL="1600200" indent="-228600">
                <a:defRPr sz="1300"/>
              </a:lvl4pPr>
              <a:lvl5pPr marL="2057400" indent="-228600">
                <a:defRPr sz="1300"/>
              </a:lvl5pPr>
              <a:lvl6pPr marL="2514600" indent="-228600" defTabSz="685800" eaLnBrk="0" fontAlgn="base" hangingPunct="0">
                <a:spcBef>
                  <a:spcPct val="0"/>
                </a:spcBef>
                <a:spcAft>
                  <a:spcPct val="0"/>
                </a:spcAft>
                <a:defRPr sz="1300"/>
              </a:lvl6pPr>
              <a:lvl7pPr marL="2971800" indent="-228600" defTabSz="685800" eaLnBrk="0" fontAlgn="base" hangingPunct="0">
                <a:spcBef>
                  <a:spcPct val="0"/>
                </a:spcBef>
                <a:spcAft>
                  <a:spcPct val="0"/>
                </a:spcAft>
                <a:defRPr sz="1300"/>
              </a:lvl7pPr>
              <a:lvl8pPr marL="3429000" indent="-228600" defTabSz="685800" eaLnBrk="0" fontAlgn="base" hangingPunct="0">
                <a:spcBef>
                  <a:spcPct val="0"/>
                </a:spcBef>
                <a:spcAft>
                  <a:spcPct val="0"/>
                </a:spcAft>
                <a:defRPr sz="1300"/>
              </a:lvl8pPr>
              <a:lvl9pPr marL="3886200" indent="-228600" defTabSz="685800" eaLnBrk="0" fontAlgn="base" hangingPunct="0">
                <a:spcBef>
                  <a:spcPct val="0"/>
                </a:spcBef>
                <a:spcAft>
                  <a:spcPct val="0"/>
                </a:spcAft>
                <a:defRPr sz="1300"/>
              </a:lvl9pPr>
            </a:lstStyle>
            <a:p>
              <a:r>
                <a:rPr lang="zh-CN" altLang="en-US" sz="8800" dirty="0">
                  <a:gradFill flip="none" rotWithShape="1">
                    <a:gsLst>
                      <a:gs pos="50000">
                        <a:schemeClr val="bg1"/>
                      </a:gs>
                      <a:gs pos="100000">
                        <a:schemeClr val="bg1">
                          <a:alpha val="0"/>
                        </a:schemeClr>
                      </a:gs>
                    </a:gsLst>
                    <a:lin ang="0" scaled="1"/>
                    <a:tileRect/>
                  </a:gradFill>
                </a:rPr>
                <a:t>听</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箭头: 五边形 7"/>
          <p:cNvSpPr/>
          <p:nvPr/>
        </p:nvSpPr>
        <p:spPr>
          <a:xfrm>
            <a:off x="0" y="264795"/>
            <a:ext cx="1889760" cy="76327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2334031" y="-183501"/>
            <a:ext cx="660785" cy="1134091"/>
            <a:chOff x="12262780" y="-243178"/>
            <a:chExt cx="732036" cy="1256377"/>
          </a:xfrm>
        </p:grpSpPr>
        <p:sp>
          <p:nvSpPr>
            <p:cNvPr id="15" name="椭圆 14"/>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97510" y="342265"/>
            <a:ext cx="902970" cy="525780"/>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目录</a:t>
            </a:r>
          </a:p>
        </p:txBody>
      </p:sp>
      <p:sp>
        <p:nvSpPr>
          <p:cNvPr id="21" name="任意多边形 23"/>
          <p:cNvSpPr/>
          <p:nvPr/>
        </p:nvSpPr>
        <p:spPr>
          <a:xfrm>
            <a:off x="1889813" y="5191296"/>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22"/>
          <p:cNvSpPr/>
          <p:nvPr/>
        </p:nvSpPr>
        <p:spPr>
          <a:xfrm>
            <a:off x="1121375" y="4571389"/>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任意多边形 21"/>
          <p:cNvSpPr/>
          <p:nvPr/>
        </p:nvSpPr>
        <p:spPr>
          <a:xfrm>
            <a:off x="1889813" y="3985845"/>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20"/>
          <p:cNvSpPr/>
          <p:nvPr/>
        </p:nvSpPr>
        <p:spPr>
          <a:xfrm>
            <a:off x="1121375" y="3400301"/>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任意多边形 18"/>
          <p:cNvSpPr/>
          <p:nvPr/>
        </p:nvSpPr>
        <p:spPr>
          <a:xfrm>
            <a:off x="1889813" y="2814757"/>
            <a:ext cx="3208495"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任意多边形 19"/>
          <p:cNvSpPr/>
          <p:nvPr/>
        </p:nvSpPr>
        <p:spPr>
          <a:xfrm>
            <a:off x="1121375" y="2229213"/>
            <a:ext cx="3208496" cy="754380"/>
          </a:xfrm>
          <a:prstGeom prst="chevron">
            <a:avLst/>
          </a:prstGeom>
          <a:gradFill flip="none" rotWithShape="1">
            <a:gsLst>
              <a:gs pos="0">
                <a:schemeClr val="accent1"/>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任意多边形 17"/>
          <p:cNvSpPr/>
          <p:nvPr/>
        </p:nvSpPr>
        <p:spPr>
          <a:xfrm>
            <a:off x="1889813" y="1643669"/>
            <a:ext cx="3208495" cy="754380"/>
          </a:xfrm>
          <a:prstGeom prst="chevron">
            <a:avLst/>
          </a:prstGeom>
          <a:gradFill flip="none" rotWithShape="1">
            <a:gsLst>
              <a:gs pos="0">
                <a:srgbClr val="FFBD00"/>
              </a:gs>
              <a:gs pos="100000">
                <a:srgbClr val="FB2E05"/>
              </a:gs>
            </a:gsLst>
            <a:path path="circle">
              <a:fillToRect r="100000" b="100000"/>
            </a:path>
            <a:tileRect l="-100000" t="-100000"/>
          </a:gradFill>
          <a:ln>
            <a:noFill/>
          </a:ln>
          <a:effectLst>
            <a:outerShdw blurRad="660400" dist="431800" dir="84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9" name="组合 28"/>
          <p:cNvGrpSpPr/>
          <p:nvPr/>
        </p:nvGrpSpPr>
        <p:grpSpPr>
          <a:xfrm>
            <a:off x="4409289" y="1861074"/>
            <a:ext cx="2109464" cy="172966"/>
            <a:chOff x="4143418" y="1675028"/>
            <a:chExt cx="2109464" cy="172966"/>
          </a:xfrm>
        </p:grpSpPr>
        <p:cxnSp>
          <p:nvCxnSpPr>
            <p:cNvPr id="30" name="直接连接符 29"/>
            <p:cNvCxnSpPr/>
            <p:nvPr/>
          </p:nvCxnSpPr>
          <p:spPr>
            <a:xfrm>
              <a:off x="4295775" y="1762092"/>
              <a:ext cx="1957107"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143418" y="1675028"/>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2" name="文本框 31"/>
          <p:cNvSpPr txBox="1"/>
          <p:nvPr/>
        </p:nvSpPr>
        <p:spPr>
          <a:xfrm>
            <a:off x="7132126" y="1717031"/>
            <a:ext cx="5341620"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基于HALCON的车牌识别技术研究</a:t>
            </a:r>
          </a:p>
        </p:txBody>
      </p:sp>
      <p:sp>
        <p:nvSpPr>
          <p:cNvPr id="33" name="文本框 32"/>
          <p:cNvSpPr txBox="1"/>
          <p:nvPr/>
        </p:nvSpPr>
        <p:spPr>
          <a:xfrm>
            <a:off x="7404735" y="403352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基于机器视觉的智能缺陷检测系统研究</a:t>
            </a:r>
          </a:p>
        </p:txBody>
      </p:sp>
      <p:sp>
        <p:nvSpPr>
          <p:cNvPr id="34" name="文本框 33"/>
          <p:cNvSpPr txBox="1"/>
          <p:nvPr/>
        </p:nvSpPr>
        <p:spPr>
          <a:xfrm>
            <a:off x="8670096" y="5290811"/>
            <a:ext cx="5049520" cy="460375"/>
          </a:xfrm>
          <a:prstGeom prst="rect">
            <a:avLst/>
          </a:prstGeom>
          <a:noFill/>
        </p:spPr>
        <p:txBody>
          <a:bodyPr wrap="square" rtlCol="0">
            <a:spAutoFit/>
          </a:bodyPr>
          <a:lstStyle/>
          <a:p>
            <a:r>
              <a:rPr lang="zh-CN" altLang="en-US" sz="2400" b="1" dirty="0">
                <a:solidFill>
                  <a:schemeClr val="tx1"/>
                </a:solidFill>
                <a:latin typeface="+mn-ea"/>
                <a:ea typeface="+mn-ea"/>
              </a:rPr>
              <a:t>几何测量系统</a:t>
            </a:r>
          </a:p>
        </p:txBody>
      </p:sp>
      <p:grpSp>
        <p:nvGrpSpPr>
          <p:cNvPr id="36" name="组合 35"/>
          <p:cNvGrpSpPr/>
          <p:nvPr/>
        </p:nvGrpSpPr>
        <p:grpSpPr>
          <a:xfrm>
            <a:off x="4409289" y="3042833"/>
            <a:ext cx="3609706" cy="172966"/>
            <a:chOff x="4143418" y="2856787"/>
            <a:chExt cx="3609706" cy="172966"/>
          </a:xfrm>
        </p:grpSpPr>
        <p:cxnSp>
          <p:nvCxnSpPr>
            <p:cNvPr id="37" name="直接连接符 36"/>
            <p:cNvCxnSpPr/>
            <p:nvPr/>
          </p:nvCxnSpPr>
          <p:spPr>
            <a:xfrm>
              <a:off x="4267200" y="2940750"/>
              <a:ext cx="3485924"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4143418" y="2856787"/>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9" name="组合 38"/>
          <p:cNvGrpSpPr/>
          <p:nvPr/>
        </p:nvGrpSpPr>
        <p:grpSpPr>
          <a:xfrm>
            <a:off x="4409289" y="4176888"/>
            <a:ext cx="2109464" cy="172966"/>
            <a:chOff x="4143418" y="3990842"/>
            <a:chExt cx="2109464" cy="172966"/>
          </a:xfrm>
        </p:grpSpPr>
        <p:cxnSp>
          <p:nvCxnSpPr>
            <p:cNvPr id="40" name="直接连接符 39"/>
            <p:cNvCxnSpPr/>
            <p:nvPr/>
          </p:nvCxnSpPr>
          <p:spPr>
            <a:xfrm>
              <a:off x="4267200" y="4074671"/>
              <a:ext cx="1985682"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143418" y="3990842"/>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42" name="组合 41"/>
          <p:cNvGrpSpPr/>
          <p:nvPr/>
        </p:nvGrpSpPr>
        <p:grpSpPr>
          <a:xfrm>
            <a:off x="4409289" y="5433085"/>
            <a:ext cx="3316230" cy="172966"/>
            <a:chOff x="4143418" y="5247039"/>
            <a:chExt cx="3316230" cy="172966"/>
          </a:xfrm>
        </p:grpSpPr>
        <p:cxnSp>
          <p:nvCxnSpPr>
            <p:cNvPr id="45" name="直接连接符 44"/>
            <p:cNvCxnSpPr/>
            <p:nvPr/>
          </p:nvCxnSpPr>
          <p:spPr>
            <a:xfrm>
              <a:off x="4276725" y="5334896"/>
              <a:ext cx="3182923" cy="0"/>
            </a:xfrm>
            <a:prstGeom prst="line">
              <a:avLst/>
            </a:prstGeom>
            <a:ln w="38100">
              <a:solidFill>
                <a:srgbClr val="F1BE08"/>
              </a:solidFill>
              <a:prstDash val="lgDashDotDot"/>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143418" y="5247039"/>
              <a:ext cx="304800" cy="172966"/>
            </a:xfrm>
            <a:prstGeom prst="ellipse">
              <a:avLst/>
            </a:prstGeom>
            <a:solidFill>
              <a:schemeClr val="bg1"/>
            </a:solidFill>
            <a:ln>
              <a:solidFill>
                <a:srgbClr val="F1BE0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文本框 1"/>
          <p:cNvSpPr txBox="1"/>
          <p:nvPr/>
        </p:nvSpPr>
        <p:spPr>
          <a:xfrm>
            <a:off x="7179310" y="2940050"/>
            <a:ext cx="5454015" cy="460375"/>
          </a:xfrm>
          <a:prstGeom prst="rect">
            <a:avLst/>
          </a:prstGeom>
          <a:noFill/>
        </p:spPr>
        <p:txBody>
          <a:bodyPr wrap="square" rtlCol="0">
            <a:spAutoFit/>
          </a:bodyPr>
          <a:lstStyle/>
          <a:p>
            <a:pPr algn="ctr">
              <a:spcBef>
                <a:spcPts val="500"/>
              </a:spcBef>
              <a:spcAft>
                <a:spcPts val="0"/>
              </a:spcAft>
              <a:defRPr/>
            </a:pPr>
            <a:r>
              <a:rPr lang="zh-CN" altLang="en-US" sz="24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齿轮参数测量系统</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3000">
                                          <p:cBhvr additive="base">
                                            <p:cTn id="7" dur="750" fill="hold"/>
                                            <p:tgtEl>
                                              <p:spTgt spid="8"/>
                                            </p:tgtEl>
                                            <p:attrNameLst>
                                              <p:attrName>ppt_x</p:attrName>
                                            </p:attrNameLst>
                                          </p:cBhvr>
                                          <p:tavLst>
                                            <p:tav tm="0">
                                              <p:val>
                                                <p:strVal val="0-#ppt_w/2"/>
                                              </p:val>
                                            </p:tav>
                                            <p:tav tm="100000">
                                              <p:val>
                                                <p:strVal val="#ppt_x"/>
                                              </p:val>
                                            </p:tav>
                                          </p:tavLst>
                                        </p:anim>
                                        <p:anim calcmode="lin" valueType="num" p14:bounceEnd="53000">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childTnLst>
                              </p:cTn>
                            </p:par>
                            <p:par>
                              <p:cTn id="55" fill="hold">
                                <p:stCondLst>
                                  <p:cond delay="2000"/>
                                </p:stCondLst>
                                <p:childTnLst>
                                  <p:par>
                                    <p:cTn id="56" presetID="22" presetClass="entr" presetSubtype="8" fill="hold" nodeType="after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250"/>
                                            <p:tgtEl>
                                              <p:spTgt spid="36"/>
                                            </p:tgtEl>
                                          </p:cBhvr>
                                        </p:animEffect>
                                      </p:childTnLst>
                                    </p:cTn>
                                  </p:par>
                                </p:childTnLst>
                              </p:cTn>
                            </p:par>
                            <p:par>
                              <p:cTn id="59" fill="hold">
                                <p:stCondLst>
                                  <p:cond delay="3000"/>
                                </p:stCondLst>
                                <p:childTnLst>
                                  <p:par>
                                    <p:cTn id="60" presetID="18" presetClass="entr" presetSubtype="12"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Left)">
                                          <p:cBhvr>
                                            <p:cTn id="62" dur="500"/>
                                            <p:tgtEl>
                                              <p:spTgt spid="2"/>
                                            </p:tgtEl>
                                          </p:cBhvr>
                                        </p:animEffect>
                                      </p:childTnLst>
                                    </p:cTn>
                                  </p:par>
                                </p:childTnLst>
                              </p:cTn>
                            </p:par>
                            <p:par>
                              <p:cTn id="63" fill="hold">
                                <p:stCondLst>
                                  <p:cond delay="3500"/>
                                </p:stCondLst>
                                <p:childTnLst>
                                  <p:par>
                                    <p:cTn id="64" presetID="22" presetClass="entr" presetSubtype="8" fill="hold" nodeType="afterEffect">
                                      <p:stCondLst>
                                        <p:cond delay="75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250"/>
                                            <p:tgtEl>
                                              <p:spTgt spid="39"/>
                                            </p:tgtEl>
                                          </p:cBhvr>
                                        </p:animEffect>
                                      </p:childTnLst>
                                    </p:cTn>
                                  </p:par>
                                </p:childTnLst>
                              </p:cTn>
                            </p:par>
                            <p:par>
                              <p:cTn id="67" fill="hold">
                                <p:stCondLst>
                                  <p:cond delay="4750"/>
                                </p:stCondLst>
                                <p:childTnLst>
                                  <p:par>
                                    <p:cTn id="68" presetID="18" presetClass="entr" presetSubtype="6" fill="hold" grpId="0" nodeType="afterEffect">
                                      <p:stCondLst>
                                        <p:cond delay="500"/>
                                      </p:stCondLst>
                                      <p:childTnLst>
                                        <p:set>
                                          <p:cBhvr>
                                            <p:cTn id="69" dur="1" fill="hold">
                                              <p:stCondLst>
                                                <p:cond delay="0"/>
                                              </p:stCondLst>
                                            </p:cTn>
                                            <p:tgtEl>
                                              <p:spTgt spid="33"/>
                                            </p:tgtEl>
                                            <p:attrNameLst>
                                              <p:attrName>style.visibility</p:attrName>
                                            </p:attrNameLst>
                                          </p:cBhvr>
                                          <p:to>
                                            <p:strVal val="visible"/>
                                          </p:to>
                                        </p:set>
                                        <p:animEffect transition="in" filter="strips(downRight)">
                                          <p:cBhvr>
                                            <p:cTn id="70" dur="500"/>
                                            <p:tgtEl>
                                              <p:spTgt spid="33"/>
                                            </p:tgtEl>
                                          </p:cBhvr>
                                        </p:animEffect>
                                      </p:childTnLst>
                                    </p:cTn>
                                  </p:par>
                                </p:childTnLst>
                              </p:cTn>
                            </p:par>
                            <p:par>
                              <p:cTn id="71" fill="hold">
                                <p:stCondLst>
                                  <p:cond delay="5750"/>
                                </p:stCondLst>
                                <p:childTnLst>
                                  <p:par>
                                    <p:cTn id="72" presetID="22" presetClass="entr" presetSubtype="8" fill="hold" nodeType="afterEffect">
                                      <p:stCondLst>
                                        <p:cond delay="100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250"/>
                                            <p:tgtEl>
                                              <p:spTgt spid="42"/>
                                            </p:tgtEl>
                                          </p:cBhvr>
                                        </p:animEffect>
                                      </p:childTnLst>
                                    </p:cTn>
                                  </p:par>
                                </p:childTnLst>
                              </p:cTn>
                            </p:par>
                            <p:par>
                              <p:cTn id="75" fill="hold">
                                <p:stCondLst>
                                  <p:cond delay="7250"/>
                                </p:stCondLst>
                                <p:childTnLst>
                                  <p:par>
                                    <p:cTn id="76" presetID="18" presetClass="entr" presetSubtype="6" fill="hold" grpId="0" nodeType="afterEffect">
                                      <p:stCondLst>
                                        <p:cond delay="750"/>
                                      </p:stCondLst>
                                      <p:childTnLst>
                                        <p:set>
                                          <p:cBhvr>
                                            <p:cTn id="77" dur="1" fill="hold">
                                              <p:stCondLst>
                                                <p:cond delay="0"/>
                                              </p:stCondLst>
                                            </p:cTn>
                                            <p:tgtEl>
                                              <p:spTgt spid="34"/>
                                            </p:tgtEl>
                                            <p:attrNameLst>
                                              <p:attrName>style.visibility</p:attrName>
                                            </p:attrNameLst>
                                          </p:cBhvr>
                                          <p:to>
                                            <p:strVal val="visible"/>
                                          </p:to>
                                        </p:set>
                                        <p:animEffect transition="in" filter="strips(downRight)">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400"/>
                                            <p:tgtEl>
                                              <p:spTgt spid="27"/>
                                            </p:tgtEl>
                                          </p:cBhvr>
                                        </p:animEffect>
                                        <p:anim calcmode="lin" valueType="num">
                                          <p:cBhvr>
                                            <p:cTn id="16" dur="400" fill="hold"/>
                                            <p:tgtEl>
                                              <p:spTgt spid="27"/>
                                            </p:tgtEl>
                                            <p:attrNameLst>
                                              <p:attrName>ppt_x</p:attrName>
                                            </p:attrNameLst>
                                          </p:cBhvr>
                                          <p:tavLst>
                                            <p:tav tm="0">
                                              <p:val>
                                                <p:strVal val="#ppt_x"/>
                                              </p:val>
                                            </p:tav>
                                            <p:tav tm="100000">
                                              <p:val>
                                                <p:strVal val="#ppt_x"/>
                                              </p:val>
                                            </p:tav>
                                          </p:tavLst>
                                        </p:anim>
                                        <p:anim calcmode="lin" valueType="num">
                                          <p:cBhvr>
                                            <p:cTn id="17" dur="400" fill="hold"/>
                                            <p:tgtEl>
                                              <p:spTgt spid="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1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400"/>
                                            <p:tgtEl>
                                              <p:spTgt spid="25"/>
                                            </p:tgtEl>
                                          </p:cBhvr>
                                        </p:animEffect>
                                        <p:anim calcmode="lin" valueType="num">
                                          <p:cBhvr>
                                            <p:cTn id="21" dur="400" fill="hold"/>
                                            <p:tgtEl>
                                              <p:spTgt spid="25"/>
                                            </p:tgtEl>
                                            <p:attrNameLst>
                                              <p:attrName>ppt_x</p:attrName>
                                            </p:attrNameLst>
                                          </p:cBhvr>
                                          <p:tavLst>
                                            <p:tav tm="0">
                                              <p:val>
                                                <p:strVal val="#ppt_x"/>
                                              </p:val>
                                            </p:tav>
                                            <p:tav tm="100000">
                                              <p:val>
                                                <p:strVal val="#ppt_x"/>
                                              </p:val>
                                            </p:tav>
                                          </p:tavLst>
                                        </p:anim>
                                        <p:anim calcmode="lin" valueType="num">
                                          <p:cBhvr>
                                            <p:cTn id="22" dur="400" fill="hold"/>
                                            <p:tgtEl>
                                              <p:spTgt spid="2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400"/>
                                            <p:tgtEl>
                                              <p:spTgt spid="23"/>
                                            </p:tgtEl>
                                          </p:cBhvr>
                                        </p:animEffect>
                                        <p:anim calcmode="lin" valueType="num">
                                          <p:cBhvr>
                                            <p:cTn id="26" dur="400" fill="hold"/>
                                            <p:tgtEl>
                                              <p:spTgt spid="23"/>
                                            </p:tgtEl>
                                            <p:attrNameLst>
                                              <p:attrName>ppt_x</p:attrName>
                                            </p:attrNameLst>
                                          </p:cBhvr>
                                          <p:tavLst>
                                            <p:tav tm="0">
                                              <p:val>
                                                <p:strVal val="#ppt_x"/>
                                              </p:val>
                                            </p:tav>
                                            <p:tav tm="100000">
                                              <p:val>
                                                <p:strVal val="#ppt_x"/>
                                              </p:val>
                                            </p:tav>
                                          </p:tavLst>
                                        </p:anim>
                                        <p:anim calcmode="lin" valueType="num">
                                          <p:cBhvr>
                                            <p:cTn id="27" dur="400" fill="hold"/>
                                            <p:tgtEl>
                                              <p:spTgt spid="2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45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400"/>
                                            <p:tgtEl>
                                              <p:spTgt spid="28"/>
                                            </p:tgtEl>
                                          </p:cBhvr>
                                        </p:animEffect>
                                        <p:anim calcmode="lin" valueType="num">
                                          <p:cBhvr>
                                            <p:cTn id="31" dur="400" fill="hold"/>
                                            <p:tgtEl>
                                              <p:spTgt spid="28"/>
                                            </p:tgtEl>
                                            <p:attrNameLst>
                                              <p:attrName>ppt_x</p:attrName>
                                            </p:attrNameLst>
                                          </p:cBhvr>
                                          <p:tavLst>
                                            <p:tav tm="0">
                                              <p:val>
                                                <p:strVal val="#ppt_x"/>
                                              </p:val>
                                            </p:tav>
                                            <p:tav tm="100000">
                                              <p:val>
                                                <p:strVal val="#ppt_x"/>
                                              </p:val>
                                            </p:tav>
                                          </p:tavLst>
                                        </p:anim>
                                        <p:anim calcmode="lin" valueType="num">
                                          <p:cBhvr>
                                            <p:cTn id="32" dur="400" fill="hold"/>
                                            <p:tgtEl>
                                              <p:spTgt spid="28"/>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6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400"/>
                                            <p:tgtEl>
                                              <p:spTgt spid="26"/>
                                            </p:tgtEl>
                                          </p:cBhvr>
                                        </p:animEffect>
                                        <p:anim calcmode="lin" valueType="num">
                                          <p:cBhvr>
                                            <p:cTn id="36" dur="400" fill="hold"/>
                                            <p:tgtEl>
                                              <p:spTgt spid="26"/>
                                            </p:tgtEl>
                                            <p:attrNameLst>
                                              <p:attrName>ppt_x</p:attrName>
                                            </p:attrNameLst>
                                          </p:cBhvr>
                                          <p:tavLst>
                                            <p:tav tm="0">
                                              <p:val>
                                                <p:strVal val="#ppt_x"/>
                                              </p:val>
                                            </p:tav>
                                            <p:tav tm="100000">
                                              <p:val>
                                                <p:strVal val="#ppt_x"/>
                                              </p:val>
                                            </p:tav>
                                          </p:tavLst>
                                        </p:anim>
                                        <p:anim calcmode="lin" valueType="num">
                                          <p:cBhvr>
                                            <p:cTn id="37" dur="400" fill="hold"/>
                                            <p:tgtEl>
                                              <p:spTgt spid="2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7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400"/>
                                            <p:tgtEl>
                                              <p:spTgt spid="24"/>
                                            </p:tgtEl>
                                          </p:cBhvr>
                                        </p:animEffect>
                                        <p:anim calcmode="lin" valueType="num">
                                          <p:cBhvr>
                                            <p:cTn id="41" dur="400" fill="hold"/>
                                            <p:tgtEl>
                                              <p:spTgt spid="24"/>
                                            </p:tgtEl>
                                            <p:attrNameLst>
                                              <p:attrName>ppt_x</p:attrName>
                                            </p:attrNameLst>
                                          </p:cBhvr>
                                          <p:tavLst>
                                            <p:tav tm="0">
                                              <p:val>
                                                <p:strVal val="#ppt_x"/>
                                              </p:val>
                                            </p:tav>
                                            <p:tav tm="100000">
                                              <p:val>
                                                <p:strVal val="#ppt_x"/>
                                              </p:val>
                                            </p:tav>
                                          </p:tavLst>
                                        </p:anim>
                                        <p:anim calcmode="lin" valueType="num">
                                          <p:cBhvr>
                                            <p:cTn id="42" dur="400" fill="hold"/>
                                            <p:tgtEl>
                                              <p:spTgt spid="24"/>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90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400"/>
                                            <p:tgtEl>
                                              <p:spTgt spid="21"/>
                                            </p:tgtEl>
                                          </p:cBhvr>
                                        </p:animEffect>
                                        <p:anim calcmode="lin" valueType="num">
                                          <p:cBhvr>
                                            <p:cTn id="46" dur="400" fill="hold"/>
                                            <p:tgtEl>
                                              <p:spTgt spid="21"/>
                                            </p:tgtEl>
                                            <p:attrNameLst>
                                              <p:attrName>ppt_x</p:attrName>
                                            </p:attrNameLst>
                                          </p:cBhvr>
                                          <p:tavLst>
                                            <p:tav tm="0">
                                              <p:val>
                                                <p:strVal val="#ppt_x"/>
                                              </p:val>
                                            </p:tav>
                                            <p:tav tm="100000">
                                              <p:val>
                                                <p:strVal val="#ppt_x"/>
                                              </p:val>
                                            </p:tav>
                                          </p:tavLst>
                                        </p:anim>
                                        <p:anim calcmode="lin" valueType="num">
                                          <p:cBhvr>
                                            <p:cTn id="47" dur="400" fill="hold"/>
                                            <p:tgtEl>
                                              <p:spTgt spid="21"/>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50"/>
                                            <p:tgtEl>
                                              <p:spTgt spid="29"/>
                                            </p:tgtEl>
                                          </p:cBhvr>
                                        </p:animEffect>
                                      </p:childTnLst>
                                    </p:cTn>
                                  </p:par>
                                  <p:par>
                                    <p:cTn id="52" presetID="18" presetClass="entr" presetSubtype="6" fill="hold" grpId="0" nodeType="withEffect">
                                      <p:stCondLst>
                                        <p:cond delay="250"/>
                                      </p:stCondLst>
                                      <p:childTnLst>
                                        <p:set>
                                          <p:cBhvr>
                                            <p:cTn id="53" dur="1" fill="hold">
                                              <p:stCondLst>
                                                <p:cond delay="0"/>
                                              </p:stCondLst>
                                            </p:cTn>
                                            <p:tgtEl>
                                              <p:spTgt spid="32"/>
                                            </p:tgtEl>
                                            <p:attrNameLst>
                                              <p:attrName>style.visibility</p:attrName>
                                            </p:attrNameLst>
                                          </p:cBhvr>
                                          <p:to>
                                            <p:strVal val="visible"/>
                                          </p:to>
                                        </p:set>
                                        <p:animEffect transition="in" filter="strips(downRight)">
                                          <p:cBhvr>
                                            <p:cTn id="54" dur="500"/>
                                            <p:tgtEl>
                                              <p:spTgt spid="32"/>
                                            </p:tgtEl>
                                          </p:cBhvr>
                                        </p:animEffect>
                                      </p:childTnLst>
                                    </p:cTn>
                                  </p:par>
                                </p:childTnLst>
                              </p:cTn>
                            </p:par>
                            <p:par>
                              <p:cTn id="55" fill="hold">
                                <p:stCondLst>
                                  <p:cond delay="2000"/>
                                </p:stCondLst>
                                <p:childTnLst>
                                  <p:par>
                                    <p:cTn id="56" presetID="22" presetClass="entr" presetSubtype="8" fill="hold" nodeType="afterEffect">
                                      <p:stCondLst>
                                        <p:cond delay="50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250"/>
                                            <p:tgtEl>
                                              <p:spTgt spid="36"/>
                                            </p:tgtEl>
                                          </p:cBhvr>
                                        </p:animEffect>
                                      </p:childTnLst>
                                    </p:cTn>
                                  </p:par>
                                </p:childTnLst>
                              </p:cTn>
                            </p:par>
                            <p:par>
                              <p:cTn id="59" fill="hold">
                                <p:stCondLst>
                                  <p:cond delay="3000"/>
                                </p:stCondLst>
                                <p:childTnLst>
                                  <p:par>
                                    <p:cTn id="60" presetID="18" presetClass="entr" presetSubtype="12"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Left)">
                                          <p:cBhvr>
                                            <p:cTn id="62" dur="500"/>
                                            <p:tgtEl>
                                              <p:spTgt spid="2"/>
                                            </p:tgtEl>
                                          </p:cBhvr>
                                        </p:animEffect>
                                      </p:childTnLst>
                                    </p:cTn>
                                  </p:par>
                                </p:childTnLst>
                              </p:cTn>
                            </p:par>
                            <p:par>
                              <p:cTn id="63" fill="hold">
                                <p:stCondLst>
                                  <p:cond delay="3500"/>
                                </p:stCondLst>
                                <p:childTnLst>
                                  <p:par>
                                    <p:cTn id="64" presetID="22" presetClass="entr" presetSubtype="8" fill="hold" nodeType="afterEffect">
                                      <p:stCondLst>
                                        <p:cond delay="75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250"/>
                                            <p:tgtEl>
                                              <p:spTgt spid="39"/>
                                            </p:tgtEl>
                                          </p:cBhvr>
                                        </p:animEffect>
                                      </p:childTnLst>
                                    </p:cTn>
                                  </p:par>
                                </p:childTnLst>
                              </p:cTn>
                            </p:par>
                            <p:par>
                              <p:cTn id="67" fill="hold">
                                <p:stCondLst>
                                  <p:cond delay="4750"/>
                                </p:stCondLst>
                                <p:childTnLst>
                                  <p:par>
                                    <p:cTn id="68" presetID="18" presetClass="entr" presetSubtype="6" fill="hold" grpId="0" nodeType="afterEffect">
                                      <p:stCondLst>
                                        <p:cond delay="500"/>
                                      </p:stCondLst>
                                      <p:childTnLst>
                                        <p:set>
                                          <p:cBhvr>
                                            <p:cTn id="69" dur="1" fill="hold">
                                              <p:stCondLst>
                                                <p:cond delay="0"/>
                                              </p:stCondLst>
                                            </p:cTn>
                                            <p:tgtEl>
                                              <p:spTgt spid="33"/>
                                            </p:tgtEl>
                                            <p:attrNameLst>
                                              <p:attrName>style.visibility</p:attrName>
                                            </p:attrNameLst>
                                          </p:cBhvr>
                                          <p:to>
                                            <p:strVal val="visible"/>
                                          </p:to>
                                        </p:set>
                                        <p:animEffect transition="in" filter="strips(downRight)">
                                          <p:cBhvr>
                                            <p:cTn id="70" dur="500"/>
                                            <p:tgtEl>
                                              <p:spTgt spid="33"/>
                                            </p:tgtEl>
                                          </p:cBhvr>
                                        </p:animEffect>
                                      </p:childTnLst>
                                    </p:cTn>
                                  </p:par>
                                </p:childTnLst>
                              </p:cTn>
                            </p:par>
                            <p:par>
                              <p:cTn id="71" fill="hold">
                                <p:stCondLst>
                                  <p:cond delay="5750"/>
                                </p:stCondLst>
                                <p:childTnLst>
                                  <p:par>
                                    <p:cTn id="72" presetID="22" presetClass="entr" presetSubtype="8" fill="hold" nodeType="afterEffect">
                                      <p:stCondLst>
                                        <p:cond delay="100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250"/>
                                            <p:tgtEl>
                                              <p:spTgt spid="42"/>
                                            </p:tgtEl>
                                          </p:cBhvr>
                                        </p:animEffect>
                                      </p:childTnLst>
                                    </p:cTn>
                                  </p:par>
                                </p:childTnLst>
                              </p:cTn>
                            </p:par>
                            <p:par>
                              <p:cTn id="75" fill="hold">
                                <p:stCondLst>
                                  <p:cond delay="7250"/>
                                </p:stCondLst>
                                <p:childTnLst>
                                  <p:par>
                                    <p:cTn id="76" presetID="18" presetClass="entr" presetSubtype="6" fill="hold" grpId="0" nodeType="afterEffect">
                                      <p:stCondLst>
                                        <p:cond delay="750"/>
                                      </p:stCondLst>
                                      <p:childTnLst>
                                        <p:set>
                                          <p:cBhvr>
                                            <p:cTn id="77" dur="1" fill="hold">
                                              <p:stCondLst>
                                                <p:cond delay="0"/>
                                              </p:stCondLst>
                                            </p:cTn>
                                            <p:tgtEl>
                                              <p:spTgt spid="34"/>
                                            </p:tgtEl>
                                            <p:attrNameLst>
                                              <p:attrName>style.visibility</p:attrName>
                                            </p:attrNameLst>
                                          </p:cBhvr>
                                          <p:to>
                                            <p:strVal val="visible"/>
                                          </p:to>
                                        </p:set>
                                        <p:animEffect transition="in" filter="strips(downRight)">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1" grpId="0" bldLvl="0" animBg="1"/>
          <p:bldP spid="23" grpId="0" bldLvl="0" animBg="1"/>
          <p:bldP spid="24" grpId="0" bldLvl="0" animBg="1"/>
          <p:bldP spid="25" grpId="0" bldLvl="0" animBg="1"/>
          <p:bldP spid="26" grpId="0" bldLvl="0" animBg="1"/>
          <p:bldP spid="27" grpId="0" bldLvl="0" animBg="1"/>
          <p:bldP spid="28" grpId="0" bldLvl="0" animBg="1"/>
          <p:bldP spid="32" grpId="0"/>
          <p:bldP spid="33" grpId="0"/>
          <p:bldP spid="34" grpId="0"/>
          <p:bldP spid="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492375"/>
            <a:ext cx="6371590" cy="193802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基于HALCON的车牌识别技术研究</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第一部分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1078230" y="2363470"/>
            <a:ext cx="10943590" cy="3521075"/>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14663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en-US" altLang="zh-CN" sz="3600" b="1" spc="300">
                <a:solidFill>
                  <a:schemeClr val="tx1">
                    <a:lumMod val="85000"/>
                    <a:lumOff val="15000"/>
                  </a:schemeClr>
                </a:solidFill>
                <a:latin typeface="+mn-ea"/>
                <a:sym typeface="+mn-ea"/>
              </a:rPr>
              <a:t>基于HALCON的车牌识别技术研究</a:t>
            </a:r>
          </a:p>
        </p:txBody>
      </p:sp>
      <p:sp>
        <p:nvSpPr>
          <p:cNvPr id="13" name="矩形 12"/>
          <p:cNvSpPr/>
          <p:nvPr>
            <p:custDataLst>
              <p:tags r:id="rId5"/>
            </p:custDataLst>
          </p:nvPr>
        </p:nvSpPr>
        <p:spPr>
          <a:xfrm>
            <a:off x="1494062" y="2495560"/>
            <a:ext cx="10111926" cy="3715094"/>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sz="2400" kern="100" dirty="0">
                <a:latin typeface="微软雅黑" panose="020B0503020204020204" pitchFamily="34" charset="-122"/>
                <a:ea typeface="微软雅黑" panose="020B0503020204020204" pitchFamily="34" charset="-122"/>
                <a:cs typeface="Times New Roman" panose="02020603050405020304" pitchFamily="18" charset="0"/>
                <a:sym typeface="+mn-ea"/>
              </a:rPr>
              <a:t>基于 HALCON的车牌识别是指通过识别车辆车牌来认证车辆身份的技术，它是智能交通系统的技术基础，是计算机视觉、图像处理技术与模式识别技术的融合，是智能交通系统中重要的研究课题。基于HALCON的车牌识别技术是集人工智能、图像处理、数据融合、计算机视觉、模式识别等技术为一体的复杂系统，要求识别精度高、处理时间短。</a:t>
            </a:r>
          </a:p>
          <a:p>
            <a:pPr lvl="0" indent="0" algn="l" fontAlgn="ctr">
              <a:lnSpc>
                <a:spcPct val="170000"/>
              </a:lnSpc>
              <a:spcBef>
                <a:spcPts val="1000"/>
              </a:spcBef>
              <a:spcAft>
                <a:spcPts val="0"/>
              </a:spcAft>
              <a:buSzPct val="100000"/>
              <a:buFont typeface="Wingdings" panose="05000000000000000000" charset="0"/>
              <a:buNone/>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a:p>
            <a:pPr marL="285750" lvl="1" indent="0" algn="l">
              <a:lnSpc>
                <a:spcPct val="150000"/>
              </a:lnSpc>
              <a:spcBef>
                <a:spcPts val="800"/>
              </a:spcBef>
              <a:spcAft>
                <a:spcPts val="1000"/>
              </a:spcAft>
              <a:buSzPct val="100000"/>
              <a:buNone/>
              <a:tabLst>
                <a:tab pos="266700" algn="l"/>
                <a:tab pos="1200150" algn="l"/>
                <a:tab pos="1333500" algn="l"/>
              </a:tabLst>
            </a:pPr>
            <a:endPar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2334031" y="-183501"/>
            <a:ext cx="660785" cy="1134091"/>
            <a:chOff x="12262780" y="-243178"/>
            <a:chExt cx="732036" cy="1256377"/>
          </a:xfrm>
        </p:grpSpPr>
        <p:sp>
          <p:nvSpPr>
            <p:cNvPr id="29" name="椭圆 2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855980" y="1315720"/>
            <a:ext cx="11146790" cy="1568450"/>
          </a:xfrm>
          <a:prstGeom prst="rect">
            <a:avLst/>
          </a:prstGeom>
          <a:noFill/>
        </p:spPr>
        <p:txBody>
          <a:bodyPr wrap="square" rtlCol="0">
            <a:spAutoFit/>
          </a:bodyPr>
          <a:lstStyle/>
          <a:p>
            <a:pPr marL="0" eaLnBrk="1" latinLnBrk="0" hangingPunct="1">
              <a:lnSpc>
                <a:spcPct val="200000"/>
              </a:lnSpc>
              <a:buClrTx/>
              <a:buSzTx/>
              <a:buFont typeface="Wingdings" panose="05000000000000000000" charset="0"/>
              <a:buNone/>
              <a:tabLst>
                <a:tab pos="266700" algn="l"/>
                <a:tab pos="1200150" algn="l"/>
                <a:tab pos="1333500" algn="l"/>
              </a:tabLs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       车牌识别步骤如</a:t>
            </a:r>
            <a:r>
              <a:rPr lang="zh-CN" altLang="en-US" sz="2400" dirty="0">
                <a:solidFill>
                  <a:schemeClr val="tx1">
                    <a:lumMod val="75000"/>
                    <a:lumOff val="25000"/>
                  </a:schemeClr>
                </a:solidFill>
                <a:latin typeface="Arial" panose="020B0604020202020204" pitchFamily="34" charset="0"/>
                <a:ea typeface="微软雅黑" panose="020B0503020204020204" pitchFamily="34" charset="-122"/>
              </a:rPr>
              <a:t>下图</a:t>
            </a:r>
            <a:r>
              <a:rPr lang="en-US" altLang="zh-CN" sz="2400" dirty="0">
                <a:solidFill>
                  <a:schemeClr val="tx1">
                    <a:lumMod val="75000"/>
                    <a:lumOff val="25000"/>
                  </a:schemeClr>
                </a:solidFill>
                <a:latin typeface="Arial" panose="020B0604020202020204" pitchFamily="34" charset="0"/>
                <a:ea typeface="微软雅黑" panose="020B0503020204020204" pitchFamily="34" charset="-122"/>
              </a:rPr>
              <a:t>所示，主要分为图像采集、图像预处理、BLOB分析、字符识别、输出结果这五个部分。</a:t>
            </a:r>
          </a:p>
        </p:txBody>
      </p:sp>
      <p:sp>
        <p:nvSpPr>
          <p:cNvPr id="3" name="箭头: 五边形 1"/>
          <p:cNvSpPr/>
          <p:nvPr/>
        </p:nvSpPr>
        <p:spPr>
          <a:xfrm>
            <a:off x="0" y="337185"/>
            <a:ext cx="3730625"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spc="300">
                <a:solidFill>
                  <a:schemeClr val="bg1"/>
                </a:solidFill>
                <a:latin typeface="+mn-ea"/>
              </a:rPr>
              <a:t>系统工作原理</a:t>
            </a:r>
          </a:p>
        </p:txBody>
      </p:sp>
      <p:pic>
        <p:nvPicPr>
          <p:cNvPr id="2" name="图片 769"/>
          <p:cNvPicPr>
            <a:picLocks noChangeAspect="1"/>
          </p:cNvPicPr>
          <p:nvPr/>
        </p:nvPicPr>
        <p:blipFill>
          <a:blip r:embed="rId3"/>
          <a:stretch>
            <a:fillRect/>
          </a:stretch>
        </p:blipFill>
        <p:spPr>
          <a:xfrm>
            <a:off x="1350010" y="3500755"/>
            <a:ext cx="10652777" cy="9000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27455"/>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bg1"/>
                </a:solidFill>
                <a:sym typeface="+mn-ea"/>
              </a:rPr>
              <a:t>图（</a:t>
            </a:r>
            <a:r>
              <a:rPr lang="en-US" altLang="zh-CN" sz="2400">
                <a:solidFill>
                  <a:schemeClr val="bg1"/>
                </a:solidFill>
                <a:sym typeface="+mn-ea"/>
              </a:rPr>
              <a:t>a</a:t>
            </a:r>
            <a:r>
              <a:rPr lang="zh-CN" altLang="en-US" sz="2400">
                <a:solidFill>
                  <a:schemeClr val="bg1"/>
                </a:solidFill>
                <a:sym typeface="+mn-ea"/>
              </a:rPr>
              <a:t>）</a:t>
            </a:r>
            <a:endParaRPr lang="zh-CN" altLang="en-US" sz="2400"/>
          </a:p>
        </p:txBody>
      </p:sp>
      <p:sp>
        <p:nvSpPr>
          <p:cNvPr id="11" name="矩形 10"/>
          <p:cNvSpPr/>
          <p:nvPr/>
        </p:nvSpPr>
        <p:spPr>
          <a:xfrm>
            <a:off x="492125" y="1271905"/>
            <a:ext cx="7842250" cy="5492750"/>
          </a:xfrm>
          <a:prstGeom prst="rect">
            <a:avLst/>
          </a:prstGeom>
          <a:solidFill>
            <a:schemeClr val="tx2">
              <a:lumMod val="60000"/>
              <a:lumOff val="40000"/>
            </a:schemeClr>
          </a:solidFill>
          <a:ln>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l" defTabSz="1218565" eaLnBrk="1" latinLnBrk="0" hangingPunct="1">
              <a:lnSpc>
                <a:spcPct val="200000"/>
              </a:lnSpc>
              <a:defRPr/>
            </a:pPr>
            <a:r>
              <a:rPr lang="en-US" sz="1800" dirty="0">
                <a:solidFill>
                  <a:schemeClr val="bg1"/>
                </a:solidFill>
                <a:latin typeface="Times New Roman" panose="02020603050405020304" pitchFamily="18" charset="0"/>
                <a:cs typeface="Times New Roman" panose="02020603050405020304" pitchFamily="18" charset="0"/>
              </a:rPr>
              <a:t>1</a:t>
            </a:r>
            <a:r>
              <a:rPr lang="zh-CN" altLang="en-US" sz="1800" dirty="0">
                <a:solidFill>
                  <a:schemeClr val="bg1"/>
                </a:solidFill>
                <a:latin typeface="Times New Roman" panose="02020603050405020304" pitchFamily="18" charset="0"/>
                <a:cs typeface="Times New Roman" panose="02020603050405020304" pitchFamily="18" charset="0"/>
              </a:rPr>
              <a:t>、</a:t>
            </a:r>
            <a:r>
              <a:rPr lang="zh-CN" altLang="en-US" sz="1800">
                <a:solidFill>
                  <a:schemeClr val="bg1"/>
                </a:solidFill>
                <a:sym typeface="+mn-ea"/>
              </a:rPr>
              <a:t>在HALCON软件中可使用算子read_image从本地硬盘加载已采集好的车牌图像，如图（</a:t>
            </a:r>
            <a:r>
              <a:rPr lang="en-US" altLang="zh-CN" sz="1800">
                <a:solidFill>
                  <a:schemeClr val="bg1"/>
                </a:solidFill>
                <a:sym typeface="+mn-ea"/>
              </a:rPr>
              <a:t>a</a:t>
            </a:r>
            <a:r>
              <a:rPr lang="zh-CN" altLang="en-US" sz="1800">
                <a:solidFill>
                  <a:schemeClr val="bg1"/>
                </a:solidFill>
                <a:sym typeface="+mn-ea"/>
              </a:rPr>
              <a:t>）所示。</a:t>
            </a:r>
          </a:p>
          <a:p>
            <a:pPr algn="l" defTabSz="1218565" eaLnBrk="1" latinLnBrk="0" hangingPunct="1">
              <a:lnSpc>
                <a:spcPct val="200000"/>
              </a:lnSpc>
              <a:defRPr/>
            </a:pPr>
            <a:r>
              <a:rPr lang="en-US" altLang="zh-CN" sz="1800" dirty="0">
                <a:solidFill>
                  <a:schemeClr val="bg1"/>
                </a:solidFill>
                <a:latin typeface="Times New Roman" panose="02020603050405020304" pitchFamily="18" charset="0"/>
                <a:cs typeface="Times New Roman" panose="02020603050405020304" pitchFamily="18" charset="0"/>
                <a:sym typeface="+mn-ea"/>
              </a:rPr>
              <a:t>2</a:t>
            </a:r>
            <a:r>
              <a:rPr lang="zh-CN" altLang="en-US" sz="1800" dirty="0">
                <a:solidFill>
                  <a:schemeClr val="bg1"/>
                </a:solidFill>
                <a:latin typeface="Times New Roman" panose="02020603050405020304" pitchFamily="18" charset="0"/>
                <a:cs typeface="Times New Roman" panose="02020603050405020304" pitchFamily="18" charset="0"/>
                <a:sym typeface="+mn-ea"/>
              </a:rPr>
              <a:t>、对图像进行预处理，预处理结果如图（</a:t>
            </a:r>
            <a:r>
              <a:rPr lang="en-US" altLang="zh-CN" sz="1800" dirty="0">
                <a:solidFill>
                  <a:schemeClr val="bg1"/>
                </a:solidFill>
                <a:latin typeface="Times New Roman" panose="02020603050405020304" pitchFamily="18" charset="0"/>
                <a:cs typeface="Times New Roman" panose="02020603050405020304" pitchFamily="18" charset="0"/>
                <a:sym typeface="+mn-ea"/>
              </a:rPr>
              <a:t>b</a:t>
            </a:r>
            <a:r>
              <a:rPr lang="zh-CN" altLang="en-US" sz="1800" dirty="0">
                <a:solidFill>
                  <a:schemeClr val="bg1"/>
                </a:solidFill>
                <a:latin typeface="Times New Roman" panose="02020603050405020304" pitchFamily="18" charset="0"/>
                <a:cs typeface="Times New Roman" panose="02020603050405020304" pitchFamily="18" charset="0"/>
                <a:sym typeface="+mn-ea"/>
              </a:rPr>
              <a:t>）所示。</a:t>
            </a:r>
          </a:p>
          <a:p>
            <a:pPr algn="ctr" defTabSz="1218565" eaLnBrk="1" latinLnBrk="0" hangingPunct="1">
              <a:lnSpc>
                <a:spcPct val="200000"/>
              </a:lnSpc>
              <a:defRPr/>
            </a:pPr>
            <a:r>
              <a:rPr lang="zh-CN" altLang="en-US" sz="1800">
                <a:solidFill>
                  <a:schemeClr val="bg1"/>
                </a:solidFill>
                <a:sym typeface="+mn-ea"/>
              </a:rPr>
              <a:t>decompose3 (Car, Red, Green, Blue)</a:t>
            </a:r>
          </a:p>
          <a:p>
            <a:pPr algn="l" defTabSz="1218565" eaLnBrk="1" latinLnBrk="0" hangingPunct="1">
              <a:lnSpc>
                <a:spcPct val="200000"/>
              </a:lnSpc>
              <a:defRPr/>
            </a:pPr>
            <a:r>
              <a:rPr lang="en-US" altLang="zh-CN" sz="1800">
                <a:solidFill>
                  <a:schemeClr val="bg1"/>
                </a:solidFill>
                <a:sym typeface="+mn-ea"/>
              </a:rPr>
              <a:t>3</a:t>
            </a:r>
            <a:r>
              <a:rPr lang="zh-CN" altLang="en-US" sz="1800">
                <a:solidFill>
                  <a:schemeClr val="bg1"/>
                </a:solidFill>
                <a:sym typeface="+mn-ea"/>
              </a:rPr>
              <a:t>、BLOB分析 ，处理结果如图（</a:t>
            </a:r>
            <a:r>
              <a:rPr lang="en-US" altLang="zh-CN" sz="1800">
                <a:solidFill>
                  <a:schemeClr val="bg1"/>
                </a:solidFill>
                <a:sym typeface="+mn-ea"/>
              </a:rPr>
              <a:t>c</a:t>
            </a:r>
            <a:r>
              <a:rPr lang="zh-CN" altLang="en-US" sz="1800">
                <a:solidFill>
                  <a:schemeClr val="bg1"/>
                </a:solidFill>
                <a:sym typeface="+mn-ea"/>
              </a:rPr>
              <a:t>）所示。</a:t>
            </a:r>
          </a:p>
          <a:p>
            <a:pPr indent="457200" algn="l" defTabSz="1218565" eaLnBrk="1" latinLnBrk="0" hangingPunct="1">
              <a:lnSpc>
                <a:spcPct val="200000"/>
              </a:lnSpc>
              <a:defRPr/>
            </a:pPr>
            <a:r>
              <a:rPr lang="zh-CN" altLang="en-US" sz="1800">
                <a:solidFill>
                  <a:schemeClr val="bg1"/>
                </a:solidFill>
                <a:sym typeface="+mn-ea"/>
              </a:rPr>
              <a:t> connection (Regions, ConnectedRegions)</a:t>
            </a:r>
          </a:p>
          <a:p>
            <a:pPr indent="457200" algn="l" defTabSz="1218565" eaLnBrk="1" latinLnBrk="0" hangingPunct="1">
              <a:lnSpc>
                <a:spcPct val="200000"/>
              </a:lnSpc>
              <a:defRPr/>
            </a:pPr>
            <a:r>
              <a:rPr lang="zh-CN" altLang="en-US" sz="1800">
                <a:solidFill>
                  <a:schemeClr val="bg1"/>
                </a:solidFill>
                <a:sym typeface="+mn-ea"/>
              </a:rPr>
              <a:t>select_shape(ConnectedRegions, SelectedRegions, ['area','height'], 'and',[458.72,22.48], [15321.1,386.7]) </a:t>
            </a:r>
          </a:p>
          <a:p>
            <a:pPr indent="457200" algn="l" defTabSz="1218565" eaLnBrk="1" latinLnBrk="0" hangingPunct="1">
              <a:lnSpc>
                <a:spcPct val="200000"/>
              </a:lnSpc>
              <a:defRPr/>
            </a:pPr>
            <a:r>
              <a:rPr lang="zh-CN" altLang="en-US" sz="1800">
                <a:solidFill>
                  <a:schemeClr val="bg1"/>
                </a:solidFill>
                <a:sym typeface="+mn-ea"/>
              </a:rPr>
              <a:t>fill_up_shape(SelectedRegions, RegionFillUp, 'area', 1, 100)</a:t>
            </a:r>
          </a:p>
          <a:p>
            <a:pPr algn="l" defTabSz="1218565" eaLnBrk="1" latinLnBrk="0" hangingPunct="1">
              <a:lnSpc>
                <a:spcPct val="150000"/>
              </a:lnSpc>
              <a:defRPr/>
            </a:pPr>
            <a:endParaRPr lang="zh-CN" altLang="en-US" sz="1800" dirty="0">
              <a:solidFill>
                <a:schemeClr val="bg1"/>
              </a:solidFill>
              <a:latin typeface="Times New Roman" panose="02020603050405020304" pitchFamily="18" charset="0"/>
              <a:cs typeface="Times New Roman" panose="02020603050405020304" pitchFamily="18" charset="0"/>
              <a:sym typeface="+mn-ea"/>
            </a:endParaRPr>
          </a:p>
        </p:txBody>
      </p:sp>
      <p:sp>
        <p:nvSpPr>
          <p:cNvPr id="2" name="箭头: 五边形 1"/>
          <p:cNvSpPr/>
          <p:nvPr/>
        </p:nvSpPr>
        <p:spPr>
          <a:xfrm>
            <a:off x="0" y="337185"/>
            <a:ext cx="406527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800" b="1" dirty="0">
                <a:solidFill>
                  <a:schemeClr val="bg1"/>
                </a:solidFill>
                <a:latin typeface="Times New Roman" panose="02020603050405020304" pitchFamily="18" charset="0"/>
                <a:cs typeface="Times New Roman" panose="02020603050405020304" pitchFamily="18" charset="0"/>
                <a:sym typeface="+mn-ea"/>
              </a:rPr>
              <a:t>车牌识别工作流程</a:t>
            </a:r>
          </a:p>
        </p:txBody>
      </p:sp>
      <p:pic>
        <p:nvPicPr>
          <p:cNvPr id="316" name="图片 763"/>
          <p:cNvPicPr/>
          <p:nvPr/>
        </p:nvPicPr>
        <p:blipFill>
          <a:blip r:embed="rId3"/>
          <a:stretch>
            <a:fillRect/>
          </a:stretch>
        </p:blipFill>
        <p:spPr>
          <a:xfrm>
            <a:off x="9389110" y="1532255"/>
            <a:ext cx="1800000" cy="1440000"/>
          </a:xfrm>
          <a:prstGeom prst="rect">
            <a:avLst/>
          </a:prstGeom>
          <a:noFill/>
          <a:ln>
            <a:noFill/>
          </a:ln>
        </p:spPr>
      </p:pic>
      <p:pic>
        <p:nvPicPr>
          <p:cNvPr id="318" name="图片 765"/>
          <p:cNvPicPr/>
          <p:nvPr/>
        </p:nvPicPr>
        <p:blipFill>
          <a:blip r:embed="rId4"/>
          <a:stretch>
            <a:fillRect/>
          </a:stretch>
        </p:blipFill>
        <p:spPr>
          <a:xfrm>
            <a:off x="9389110" y="3290570"/>
            <a:ext cx="1800000" cy="1440000"/>
          </a:xfrm>
          <a:prstGeom prst="rect">
            <a:avLst/>
          </a:prstGeom>
          <a:noFill/>
          <a:ln>
            <a:noFill/>
          </a:ln>
        </p:spPr>
      </p:pic>
      <p:pic>
        <p:nvPicPr>
          <p:cNvPr id="319" name="图片 766"/>
          <p:cNvPicPr/>
          <p:nvPr/>
        </p:nvPicPr>
        <p:blipFill>
          <a:blip r:embed="rId5"/>
          <a:stretch>
            <a:fillRect/>
          </a:stretch>
        </p:blipFill>
        <p:spPr>
          <a:xfrm>
            <a:off x="9389110" y="5109210"/>
            <a:ext cx="1800000" cy="1440000"/>
          </a:xfrm>
          <a:prstGeom prst="rect">
            <a:avLst/>
          </a:prstGeom>
          <a:noFill/>
          <a:ln>
            <a:noFill/>
          </a:ln>
        </p:spPr>
      </p:pic>
      <p:sp>
        <p:nvSpPr>
          <p:cNvPr id="3" name="文本框 2"/>
          <p:cNvSpPr txBox="1"/>
          <p:nvPr/>
        </p:nvSpPr>
        <p:spPr>
          <a:xfrm>
            <a:off x="9389110" y="2980055"/>
            <a:ext cx="1800225" cy="306705"/>
          </a:xfrm>
          <a:prstGeom prst="rect">
            <a:avLst/>
          </a:prstGeom>
          <a:noFill/>
        </p:spPr>
        <p:txBody>
          <a:bodyPr wrap="square" rtlCol="0">
            <a:spAutoFit/>
          </a:bodyPr>
          <a:lstStyle/>
          <a:p>
            <a:pPr algn="ctr"/>
            <a:r>
              <a:rPr lang="zh-CN" altLang="en-US" sz="1400">
                <a:solidFill>
                  <a:schemeClr val="bg1"/>
                </a:solidFill>
                <a:sym typeface="+mn-ea"/>
              </a:rPr>
              <a:t>图（</a:t>
            </a:r>
            <a:r>
              <a:rPr lang="en-US" altLang="zh-CN" sz="1400">
                <a:solidFill>
                  <a:schemeClr val="bg1"/>
                </a:solidFill>
                <a:sym typeface="+mn-ea"/>
              </a:rPr>
              <a:t>a</a:t>
            </a:r>
            <a:r>
              <a:rPr lang="zh-CN" altLang="en-US" sz="1400">
                <a:solidFill>
                  <a:schemeClr val="bg1"/>
                </a:solidFill>
                <a:sym typeface="+mn-ea"/>
              </a:rPr>
              <a:t>）</a:t>
            </a:r>
          </a:p>
        </p:txBody>
      </p:sp>
      <p:sp>
        <p:nvSpPr>
          <p:cNvPr id="4" name="文本框 3"/>
          <p:cNvSpPr txBox="1"/>
          <p:nvPr/>
        </p:nvSpPr>
        <p:spPr>
          <a:xfrm>
            <a:off x="9389110" y="4730750"/>
            <a:ext cx="1800225" cy="306705"/>
          </a:xfrm>
          <a:prstGeom prst="rect">
            <a:avLst/>
          </a:prstGeom>
          <a:noFill/>
        </p:spPr>
        <p:txBody>
          <a:bodyPr wrap="square" rtlCol="0">
            <a:spAutoFit/>
          </a:bodyPr>
          <a:lstStyle/>
          <a:p>
            <a:pPr algn="ctr"/>
            <a:r>
              <a:rPr lang="zh-CN" altLang="en-US" sz="1400">
                <a:solidFill>
                  <a:schemeClr val="bg1"/>
                </a:solidFill>
                <a:sym typeface="+mn-ea"/>
              </a:rPr>
              <a:t>图（</a:t>
            </a:r>
            <a:r>
              <a:rPr lang="en-US" altLang="zh-CN" sz="1400">
                <a:solidFill>
                  <a:schemeClr val="bg1"/>
                </a:solidFill>
                <a:sym typeface="+mn-ea"/>
              </a:rPr>
              <a:t>b</a:t>
            </a:r>
            <a:r>
              <a:rPr lang="zh-CN" altLang="en-US" sz="1400">
                <a:solidFill>
                  <a:schemeClr val="bg1"/>
                </a:solidFill>
                <a:sym typeface="+mn-ea"/>
              </a:rPr>
              <a:t>）</a:t>
            </a:r>
          </a:p>
        </p:txBody>
      </p:sp>
      <p:sp>
        <p:nvSpPr>
          <p:cNvPr id="5" name="文本框 4"/>
          <p:cNvSpPr txBox="1"/>
          <p:nvPr/>
        </p:nvSpPr>
        <p:spPr>
          <a:xfrm>
            <a:off x="9463405" y="6549390"/>
            <a:ext cx="1800225" cy="306705"/>
          </a:xfrm>
          <a:prstGeom prst="rect">
            <a:avLst/>
          </a:prstGeom>
          <a:noFill/>
        </p:spPr>
        <p:txBody>
          <a:bodyPr wrap="square" rtlCol="0">
            <a:spAutoFit/>
          </a:bodyPr>
          <a:lstStyle/>
          <a:p>
            <a:pPr algn="ctr"/>
            <a:r>
              <a:rPr lang="zh-CN" altLang="en-US" sz="1400">
                <a:solidFill>
                  <a:schemeClr val="bg1"/>
                </a:solidFill>
                <a:sym typeface="+mn-ea"/>
              </a:rPr>
              <a:t>图（</a:t>
            </a:r>
            <a:r>
              <a:rPr lang="en-US" altLang="zh-CN" sz="1400">
                <a:solidFill>
                  <a:schemeClr val="bg1"/>
                </a:solidFill>
                <a:sym typeface="+mn-ea"/>
              </a:rPr>
              <a:t>c</a:t>
            </a:r>
            <a:r>
              <a:rPr lang="zh-CN" altLang="en-US" sz="1400">
                <a:solidFill>
                  <a:schemeClr val="bg1"/>
                </a:solidFill>
                <a:sym typeface="+mn-ea"/>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12750" y="1228090"/>
            <a:ext cx="12033250" cy="5566410"/>
          </a:xfrm>
          <a:prstGeom prst="rect">
            <a:avLst/>
          </a:prstGeom>
          <a:solidFill>
            <a:schemeClr val="tx2">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箭头: 五边形 1"/>
          <p:cNvSpPr/>
          <p:nvPr/>
        </p:nvSpPr>
        <p:spPr>
          <a:xfrm>
            <a:off x="0" y="337185"/>
            <a:ext cx="4065270" cy="7200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800" b="1" dirty="0">
                <a:solidFill>
                  <a:schemeClr val="bg1"/>
                </a:solidFill>
                <a:latin typeface="Times New Roman" panose="02020603050405020304" pitchFamily="18" charset="0"/>
                <a:cs typeface="Times New Roman" panose="02020603050405020304" pitchFamily="18" charset="0"/>
                <a:sym typeface="+mn-ea"/>
              </a:rPr>
              <a:t>车牌识别工作流程</a:t>
            </a:r>
          </a:p>
        </p:txBody>
      </p:sp>
      <p:pic>
        <p:nvPicPr>
          <p:cNvPr id="321" name="图片 768"/>
          <p:cNvPicPr/>
          <p:nvPr/>
        </p:nvPicPr>
        <p:blipFill>
          <a:blip r:embed="rId3"/>
          <a:stretch>
            <a:fillRect/>
          </a:stretch>
        </p:blipFill>
        <p:spPr>
          <a:xfrm>
            <a:off x="9118600" y="2797810"/>
            <a:ext cx="2634615" cy="2277745"/>
          </a:xfrm>
          <a:prstGeom prst="rect">
            <a:avLst/>
          </a:prstGeom>
          <a:noFill/>
          <a:ln>
            <a:noFill/>
          </a:ln>
        </p:spPr>
      </p:pic>
      <p:sp>
        <p:nvSpPr>
          <p:cNvPr id="3" name="文本框 2"/>
          <p:cNvSpPr txBox="1"/>
          <p:nvPr/>
        </p:nvSpPr>
        <p:spPr>
          <a:xfrm>
            <a:off x="587375" y="1057275"/>
            <a:ext cx="8710930" cy="5908040"/>
          </a:xfrm>
          <a:prstGeom prst="rect">
            <a:avLst/>
          </a:prstGeom>
          <a:noFill/>
        </p:spPr>
        <p:txBody>
          <a:bodyPr wrap="square" rtlCol="0">
            <a:spAutoFit/>
          </a:bodyPr>
          <a:lstStyle/>
          <a:p>
            <a:pPr algn="l" defTabSz="1218565" eaLnBrk="1" latinLnBrk="0" hangingPunct="1">
              <a:lnSpc>
                <a:spcPct val="200000"/>
              </a:lnSpc>
              <a:defRPr/>
            </a:pPr>
            <a:r>
              <a:rPr lang="en-US" altLang="zh-CN" dirty="0">
                <a:solidFill>
                  <a:schemeClr val="bg1"/>
                </a:solidFill>
                <a:latin typeface="+mn-ea"/>
                <a:ea typeface="+mn-ea"/>
                <a:cs typeface="+mn-ea"/>
                <a:sym typeface="+mn-ea"/>
              </a:rPr>
              <a:t>4</a:t>
            </a:r>
            <a:r>
              <a:rPr lang="zh-CN" altLang="en-US" dirty="0">
                <a:solidFill>
                  <a:schemeClr val="bg1"/>
                </a:solidFill>
                <a:latin typeface="+mn-ea"/>
                <a:ea typeface="+mn-ea"/>
                <a:cs typeface="+mn-ea"/>
                <a:sym typeface="+mn-ea"/>
              </a:rPr>
              <a:t>、字符识别</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sort_region(SelectedRegions, SortedRegions, 'upper_left', 'true', 'column') </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read_ocr_class_mlp (' Industrial_0-9A-Z_Rej.omc', OCRHandle) </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do_ocr_multi_class_mlp(SortedRegions,RedInvert,OCRHandle,Class, Confidence)</a:t>
            </a:r>
          </a:p>
          <a:p>
            <a:pPr algn="l" defTabSz="1218565" eaLnBrk="1" latinLnBrk="0" hangingPunct="1">
              <a:lnSpc>
                <a:spcPct val="200000"/>
              </a:lnSpc>
              <a:defRPr/>
            </a:pPr>
            <a:r>
              <a:rPr lang="en-US" altLang="zh-CN" dirty="0">
                <a:solidFill>
                  <a:schemeClr val="bg1"/>
                </a:solidFill>
                <a:latin typeface="+mn-ea"/>
                <a:ea typeface="+mn-ea"/>
                <a:cs typeface="+mn-ea"/>
                <a:sym typeface="+mn-ea"/>
              </a:rPr>
              <a:t>5</a:t>
            </a:r>
            <a:r>
              <a:rPr lang="zh-CN" altLang="en-US" dirty="0">
                <a:solidFill>
                  <a:schemeClr val="bg1"/>
                </a:solidFill>
                <a:latin typeface="+mn-ea"/>
                <a:ea typeface="+mn-ea"/>
                <a:cs typeface="+mn-ea"/>
                <a:sym typeface="+mn-ea"/>
              </a:rPr>
              <a:t>、结果输出，最终结果如图（</a:t>
            </a:r>
            <a:r>
              <a:rPr lang="en-US" altLang="zh-CN" dirty="0">
                <a:solidFill>
                  <a:schemeClr val="bg1"/>
                </a:solidFill>
                <a:latin typeface="+mn-ea"/>
                <a:ea typeface="+mn-ea"/>
                <a:cs typeface="+mn-ea"/>
                <a:sym typeface="+mn-ea"/>
              </a:rPr>
              <a:t>d</a:t>
            </a:r>
            <a:r>
              <a:rPr lang="zh-CN" altLang="en-US" dirty="0">
                <a:solidFill>
                  <a:schemeClr val="bg1"/>
                </a:solidFill>
                <a:latin typeface="+mn-ea"/>
                <a:ea typeface="+mn-ea"/>
                <a:cs typeface="+mn-ea"/>
                <a:sym typeface="+mn-ea"/>
              </a:rPr>
              <a:t>）所示。</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area_center (SortedRegions, Area, Row, Column) </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for i := 0 to 5 by 1 </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disp_message (3600, Class{i}, 'window', 140, Column[i], 'black', 'true')</a:t>
            </a:r>
          </a:p>
          <a:p>
            <a:pPr indent="457200" algn="l" defTabSz="1218565" eaLnBrk="1" latinLnBrk="0" hangingPunct="1">
              <a:lnSpc>
                <a:spcPct val="200000"/>
              </a:lnSpc>
              <a:defRPr/>
            </a:pPr>
            <a:r>
              <a:rPr lang="zh-CN" altLang="en-US" dirty="0">
                <a:solidFill>
                  <a:schemeClr val="bg1"/>
                </a:solidFill>
                <a:latin typeface="+mn-ea"/>
                <a:ea typeface="+mn-ea"/>
                <a:cs typeface="+mn-ea"/>
                <a:sym typeface="+mn-ea"/>
              </a:rPr>
              <a:t>endfor </a:t>
            </a:r>
          </a:p>
          <a:p>
            <a:endParaRPr lang="zh-CN" altLang="en-US">
              <a:ea typeface="+mn-ea"/>
            </a:endParaRPr>
          </a:p>
        </p:txBody>
      </p:sp>
      <p:sp>
        <p:nvSpPr>
          <p:cNvPr id="4" name="文本框 3"/>
          <p:cNvSpPr txBox="1"/>
          <p:nvPr/>
        </p:nvSpPr>
        <p:spPr>
          <a:xfrm>
            <a:off x="9119235" y="5139055"/>
            <a:ext cx="2633980" cy="306705"/>
          </a:xfrm>
          <a:prstGeom prst="rect">
            <a:avLst/>
          </a:prstGeom>
          <a:noFill/>
        </p:spPr>
        <p:txBody>
          <a:bodyPr wrap="square" rtlCol="0">
            <a:spAutoFit/>
          </a:bodyPr>
          <a:lstStyle/>
          <a:p>
            <a:pPr algn="ctr"/>
            <a:r>
              <a:rPr lang="zh-CN" altLang="en-US" sz="1400" dirty="0">
                <a:solidFill>
                  <a:schemeClr val="bg1"/>
                </a:solidFill>
                <a:latin typeface="+mn-ea"/>
                <a:ea typeface="+mn-ea"/>
                <a:cs typeface="+mn-ea"/>
                <a:sym typeface="+mn-ea"/>
              </a:rPr>
              <a:t>图（</a:t>
            </a:r>
            <a:r>
              <a:rPr lang="en-US" altLang="zh-CN" sz="1400" dirty="0">
                <a:solidFill>
                  <a:schemeClr val="bg1"/>
                </a:solidFill>
                <a:latin typeface="+mn-ea"/>
                <a:ea typeface="+mn-ea"/>
                <a:cs typeface="+mn-ea"/>
                <a:sym typeface="+mn-ea"/>
              </a:rPr>
              <a:t>d</a:t>
            </a:r>
            <a:r>
              <a:rPr lang="zh-CN" altLang="en-US" sz="1400" dirty="0">
                <a:solidFill>
                  <a:schemeClr val="bg1"/>
                </a:solidFill>
                <a:latin typeface="+mn-ea"/>
                <a:ea typeface="+mn-ea"/>
                <a:cs typeface="+mn-ea"/>
                <a:sym typeface="+mn-ea"/>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2"/>
            </p:custDataLst>
          </p:nvPr>
        </p:nvSpPr>
        <p:spPr>
          <a:xfrm>
            <a:off x="957489" y="2116999"/>
            <a:ext cx="10943771" cy="4601757"/>
          </a:xfrm>
          <a:prstGeom prst="roundRect">
            <a:avLst>
              <a:gd name="adj" fmla="val 4249"/>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任意多边形: 形状 9"/>
          <p:cNvSpPr/>
          <p:nvPr>
            <p:custDataLst>
              <p:tags r:id="rId3"/>
            </p:custDataLst>
          </p:nvPr>
        </p:nvSpPr>
        <p:spPr>
          <a:xfrm>
            <a:off x="381362" y="187325"/>
            <a:ext cx="12096026" cy="775504"/>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4"/>
            </p:custDataLst>
          </p:nvPr>
        </p:nvSpPr>
        <p:spPr>
          <a:xfrm>
            <a:off x="1748249" y="1079328"/>
            <a:ext cx="9362251" cy="775504"/>
          </a:xfrm>
          <a:prstGeom prst="rect">
            <a:avLst/>
          </a:prstGeom>
        </p:spPr>
        <p:txBody>
          <a:bodyPr wrap="square"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20000"/>
              </a:lnSpc>
              <a:spcBef>
                <a:spcPts val="0"/>
              </a:spcBef>
              <a:spcAft>
                <a:spcPts val="0"/>
              </a:spcAft>
              <a:buSzPct val="100000"/>
              <a:buNone/>
            </a:pPr>
            <a:r>
              <a:rPr lang="zh-CN" altLang="en-US" sz="3600" b="1" spc="300">
                <a:solidFill>
                  <a:schemeClr val="tx1">
                    <a:lumMod val="85000"/>
                    <a:lumOff val="15000"/>
                  </a:schemeClr>
                </a:solidFill>
                <a:latin typeface="+mn-ea"/>
              </a:rPr>
              <a:t>结论</a:t>
            </a:r>
          </a:p>
        </p:txBody>
      </p:sp>
      <p:sp>
        <p:nvSpPr>
          <p:cNvPr id="13" name="矩形 12"/>
          <p:cNvSpPr/>
          <p:nvPr>
            <p:custDataLst>
              <p:tags r:id="rId5"/>
            </p:custDataLst>
          </p:nvPr>
        </p:nvSpPr>
        <p:spPr>
          <a:xfrm>
            <a:off x="1373412" y="2560330"/>
            <a:ext cx="10111926" cy="3715094"/>
          </a:xfrm>
          <a:prstGeom prst="rect">
            <a:avLst/>
          </a:prstGeom>
        </p:spPr>
        <p:txBody>
          <a:bodyP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ctr">
              <a:lnSpc>
                <a:spcPct val="170000"/>
              </a:lnSpc>
              <a:spcBef>
                <a:spcPts val="1000"/>
              </a:spcBef>
              <a:spcAft>
                <a:spcPts val="0"/>
              </a:spcAft>
              <a:buSzPct val="100000"/>
              <a:buFont typeface="Wingdings" panose="05000000000000000000" charset="0"/>
              <a:buNone/>
            </a:pPr>
            <a:r>
              <a:rPr lang="en-US" altLang="zh-CN" sz="2100" spc="150" dirty="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2400" spc="150" dirty="0">
                <a:solidFill>
                  <a:schemeClr val="tx1">
                    <a:lumMod val="75000"/>
                    <a:lumOff val="25000"/>
                  </a:schemeClr>
                </a:solidFill>
                <a:latin typeface="Arial" panose="020B0604020202020204" pitchFamily="34" charset="0"/>
                <a:ea typeface="微软雅黑" panose="020B0503020204020204" pitchFamily="34" charset="-122"/>
              </a:rPr>
              <a:t>     </a:t>
            </a:r>
            <a:r>
              <a:rPr lang="zh-CN" altLang="en-US" sz="2400" spc="150" dirty="0">
                <a:solidFill>
                  <a:schemeClr val="tx1">
                    <a:lumMod val="75000"/>
                    <a:lumOff val="25000"/>
                  </a:schemeClr>
                </a:solidFill>
                <a:latin typeface="Arial" panose="020B0604020202020204" pitchFamily="34" charset="0"/>
                <a:ea typeface="微软雅黑" panose="020B0503020204020204" pitchFamily="34" charset="-122"/>
              </a:rPr>
              <a:t>本节车牌识别系统只是对于国内小型汽车牌照进行最简单的编程研究，以此来说明HALCON在车牌图像处理系统中处理速度快，简单，方便的优势。由于一些实验条件的限制，对于汽车牌照的识别研究还有很多后期的工作要完成，需要结合现实条件做进一步的完善：①需要多采集车牌牌照样本图像进行测试；②需要识别牌照中的第一个汉字字符。</a:t>
            </a:r>
          </a:p>
        </p:txBody>
      </p:sp>
      <p:sp>
        <p:nvSpPr>
          <p:cNvPr id="2" name="任意多边形: 形状 8"/>
          <p:cNvSpPr/>
          <p:nvPr>
            <p:custDataLst>
              <p:tags r:id="rId6"/>
            </p:custDataLst>
          </p:nvPr>
        </p:nvSpPr>
        <p:spPr>
          <a:xfrm>
            <a:off x="381362" y="187325"/>
            <a:ext cx="12096026" cy="630152"/>
          </a:xfrm>
          <a:custGeom>
            <a:avLst/>
            <a:gdLst>
              <a:gd name="connsiteX0" fmla="*/ 0 w 12096026"/>
              <a:gd name="connsiteY0" fmla="*/ 0 h 879200"/>
              <a:gd name="connsiteX1" fmla="*/ 12096026 w 12096026"/>
              <a:gd name="connsiteY1" fmla="*/ 0 h 879200"/>
              <a:gd name="connsiteX2" fmla="*/ 11987519 w 12096026"/>
              <a:gd name="connsiteY2" fmla="*/ 47063 h 879200"/>
              <a:gd name="connsiteX3" fmla="*/ 6048013 w 12096026"/>
              <a:gd name="connsiteY3" fmla="*/ 879200 h 879200"/>
              <a:gd name="connsiteX4" fmla="*/ 108507 w 12096026"/>
              <a:gd name="connsiteY4" fmla="*/ 47063 h 87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026" h="879200">
                <a:moveTo>
                  <a:pt x="0" y="0"/>
                </a:moveTo>
                <a:lnTo>
                  <a:pt x="12096026" y="0"/>
                </a:lnTo>
                <a:lnTo>
                  <a:pt x="11987519" y="47063"/>
                </a:lnTo>
                <a:cubicBezTo>
                  <a:pt x="10700312" y="549115"/>
                  <a:pt x="8520454" y="879200"/>
                  <a:pt x="6048013" y="879200"/>
                </a:cubicBezTo>
                <a:cubicBezTo>
                  <a:pt x="3575573" y="879200"/>
                  <a:pt x="1395714" y="549115"/>
                  <a:pt x="108507" y="470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custDataLst>
              <p:tags r:id="rId7"/>
            </p:custDataLst>
          </p:nvPr>
        </p:nvGrpSpPr>
        <p:grpSpPr>
          <a:xfrm>
            <a:off x="11190325" y="1337944"/>
            <a:ext cx="590026" cy="392892"/>
            <a:chOff x="7077800" y="1423980"/>
            <a:chExt cx="720000" cy="479441"/>
          </a:xfrm>
          <a:solidFill>
            <a:schemeClr val="accent1">
              <a:lumMod val="20000"/>
              <a:lumOff val="80000"/>
            </a:schemeClr>
          </a:solidFill>
        </p:grpSpPr>
        <p:sp>
          <p:nvSpPr>
            <p:cNvPr id="15" name="任意多边形: 形状 12"/>
            <p:cNvSpPr>
              <a:spLocks noChangeAspect="1"/>
            </p:cNvSpPr>
            <p:nvPr>
              <p:custDataLst>
                <p:tags r:id="rId11"/>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13"/>
            <p:cNvSpPr>
              <a:spLocks noChangeAspect="1"/>
            </p:cNvSpPr>
            <p:nvPr>
              <p:custDataLst>
                <p:tags r:id="rId12"/>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8"/>
            </p:custDataLst>
          </p:nvPr>
        </p:nvGrpSpPr>
        <p:grpSpPr>
          <a:xfrm flipH="1" flipV="1">
            <a:off x="1078399" y="1337944"/>
            <a:ext cx="590026" cy="392892"/>
            <a:chOff x="7077800" y="1423980"/>
            <a:chExt cx="720000" cy="479441"/>
          </a:xfrm>
          <a:solidFill>
            <a:schemeClr val="accent1">
              <a:lumMod val="20000"/>
              <a:lumOff val="80000"/>
            </a:schemeClr>
          </a:solidFill>
        </p:grpSpPr>
        <p:sp>
          <p:nvSpPr>
            <p:cNvPr id="18" name="任意多边形: 形状 15"/>
            <p:cNvSpPr>
              <a:spLocks noChangeAspect="1"/>
            </p:cNvSpPr>
            <p:nvPr>
              <p:custDataLst>
                <p:tags r:id="rId9"/>
              </p:custDataLst>
            </p:nvPr>
          </p:nvSpPr>
          <p:spPr>
            <a:xfrm>
              <a:off x="7077800"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形状 16"/>
            <p:cNvSpPr>
              <a:spLocks noChangeAspect="1"/>
            </p:cNvSpPr>
            <p:nvPr>
              <p:custDataLst>
                <p:tags r:id="rId10"/>
              </p:custDataLst>
            </p:nvPr>
          </p:nvSpPr>
          <p:spPr>
            <a:xfrm>
              <a:off x="7486504" y="1423980"/>
              <a:ext cx="311296" cy="479441"/>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任意多边形 57"/>
          <p:cNvSpPr>
            <a:spLocks noChangeAspect="1"/>
          </p:cNvSpPr>
          <p:nvPr/>
        </p:nvSpPr>
        <p:spPr>
          <a:xfrm>
            <a:off x="4109861" y="2000630"/>
            <a:ext cx="7962647" cy="2920486"/>
          </a:xfrm>
          <a:prstGeom prst="rect">
            <a:avLst/>
          </a:prstGeom>
          <a:solidFill>
            <a:srgbClr val="2A2B2D"/>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a:p>
        </p:txBody>
      </p:sp>
      <p:sp>
        <p:nvSpPr>
          <p:cNvPr id="30" name="文本框 2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5029200" y="2907665"/>
            <a:ext cx="6439535" cy="1014730"/>
          </a:xfrm>
          <a:prstGeom prst="rect">
            <a:avLst/>
          </a:prstGeom>
          <a:noFill/>
          <a:effectLst/>
        </p:spPr>
        <p:txBody>
          <a:bodyPr wrap="square" rtlCol="0">
            <a:spAutoFit/>
          </a:bodyPr>
          <a:lstStyle/>
          <a:p>
            <a:pPr algn="dist">
              <a:spcAft>
                <a:spcPts val="0"/>
              </a:spcAft>
              <a:defRPr/>
            </a:pPr>
            <a:r>
              <a:rPr lang="zh-CN" altLang="en-US" sz="6000" b="1" dirty="0">
                <a:solidFill>
                  <a:schemeClr val="bg1"/>
                </a:solidFill>
                <a:latin typeface="微软雅黑" panose="020B0503020204020204" pitchFamily="34" charset="-122"/>
                <a:ea typeface="微软雅黑" panose="020B0503020204020204" pitchFamily="34" charset="-122"/>
                <a:sym typeface="+mn-ea"/>
              </a:rPr>
              <a:t>齿轮参数测量系统</a:t>
            </a:r>
          </a:p>
        </p:txBody>
      </p:sp>
      <p:sp>
        <p:nvSpPr>
          <p:cNvPr id="6" name="KSO_Shape"/>
          <p:cNvSpPr/>
          <p:nvPr/>
        </p:nvSpPr>
        <p:spPr>
          <a:xfrm>
            <a:off x="581025" y="2000885"/>
            <a:ext cx="3396615" cy="2835275"/>
          </a:xfrm>
          <a:prstGeom prst="rect">
            <a:avLst/>
          </a:prstGeom>
          <a:solidFill>
            <a:schemeClr val="accent1"/>
          </a:solidFill>
          <a:ln w="63500">
            <a:noFill/>
          </a:ln>
          <a:effectLst>
            <a:outerShdw blurRad="508000" dist="12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文本框 6"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663881" y="2911592"/>
            <a:ext cx="3230880" cy="1014730"/>
          </a:xfrm>
          <a:prstGeom prst="rect">
            <a:avLst/>
          </a:prstGeom>
          <a:noFill/>
          <a:effectLst/>
        </p:spPr>
        <p:txBody>
          <a:bodyPr wrap="none" rtlCol="0">
            <a:spAutoFit/>
          </a:bodyPr>
          <a:lstStyle/>
          <a:p>
            <a:pPr algn="ctr">
              <a:spcBef>
                <a:spcPts val="500"/>
              </a:spcBef>
              <a:spcAft>
                <a:spcPts val="0"/>
              </a:spcAft>
              <a:defRPr/>
            </a:pPr>
            <a:r>
              <a:rPr lang="zh-CN" altLang="zh-CN" sz="6000" b="1" kern="100" dirty="0">
                <a:solidFill>
                  <a:schemeClr val="bg1"/>
                </a:solidFill>
                <a:effectLst>
                  <a:outerShdw blurRad="393700" dist="38100" dir="5400000" algn="t" rotWithShape="0">
                    <a:prstClr val="black">
                      <a:alpha val="23000"/>
                    </a:prstClr>
                  </a:outerShdw>
                </a:effectLst>
                <a:latin typeface="微软雅黑" panose="020B0503020204020204" pitchFamily="34" charset="-122"/>
                <a:ea typeface="微软雅黑" panose="020B0503020204020204" pitchFamily="34" charset="-122"/>
                <a:cs typeface="Times New Roman" panose="02020603050405020304" pitchFamily="18" charset="0"/>
              </a:rPr>
              <a:t>第二部分</a:t>
            </a:r>
          </a:p>
        </p:txBody>
      </p:sp>
      <p:sp>
        <p:nvSpPr>
          <p:cNvPr id="3" name="矩形: 圆角 2"/>
          <p:cNvSpPr/>
          <p:nvPr/>
        </p:nvSpPr>
        <p:spPr>
          <a:xfrm>
            <a:off x="4962278" y="2662742"/>
            <a:ext cx="66816" cy="150589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2334031" y="-183501"/>
            <a:ext cx="660785" cy="1134091"/>
            <a:chOff x="12262780" y="-243178"/>
            <a:chExt cx="732036" cy="1256377"/>
          </a:xfrm>
        </p:grpSpPr>
        <p:sp>
          <p:nvSpPr>
            <p:cNvPr id="9" name="椭圆 8"/>
            <p:cNvSpPr/>
            <p:nvPr/>
          </p:nvSpPr>
          <p:spPr>
            <a:xfrm>
              <a:off x="12417803" y="-243178"/>
              <a:ext cx="577013" cy="577013"/>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329675" y="45328"/>
              <a:ext cx="467156" cy="467155"/>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2262780" y="448435"/>
              <a:ext cx="363468" cy="363468"/>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2294278" y="712727"/>
              <a:ext cx="300472" cy="300472"/>
            </a:xfrm>
            <a:prstGeom prst="ellipse">
              <a:avLst/>
            </a:prstGeom>
            <a:noFill/>
            <a:ln>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prestige"/>
      </p:transition>
    </mc:Choice>
    <mc:Fallback xmlns="">
      <p:transition spd="slow"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青春榜样个人介绍简历通用PPT模板.pptx"/>
  <p:tag name="ISPRING_ULTRA_SCORM_SLIDE_COUNT"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REFSHAPE" val="15068476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3.xml><?xml version="1.0" encoding="utf-8"?>
<p:tagLst xmlns:a="http://schemas.openxmlformats.org/drawingml/2006/main" xmlns:r="http://schemas.openxmlformats.org/officeDocument/2006/relationships" xmlns:p="http://schemas.openxmlformats.org/presentationml/2006/main">
  <p:tag name="REFSHAPE" val="15068422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SLIDE_ID" val="diagram20204622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2*513"/>
  <p:tag name="KSO_WM_SLIDE_POSITION" val="3*0"/>
  <p:tag name="KSO_WM_TAG_VERSION" val="1.0"/>
  <p:tag name="KSO_WM_BEAUTIFY_FLAG" val="#wm#"/>
  <p:tag name="KSO_WM_TEMPLATE_CATEGORY" val="diagram"/>
  <p:tag name="KSO_WM_TEMPLATE_INDEX" val="20204622"/>
  <p:tag name="KSO_WM_SLIDE_LAYOUT" val="a_f"/>
  <p:tag name="KSO_WM_SLIDE_LAYOUT_CNT" val="1_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4622_1*i*1"/>
  <p:tag name="KSO_WM_TEMPLATE_CATEGORY" val="diagram"/>
  <p:tag name="KSO_WM_TEMPLATE_INDEX" val="2020462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4622_1*i*2"/>
  <p:tag name="KSO_WM_TEMPLATE_CATEGORY" val="diagram"/>
  <p:tag name="KSO_WM_TEMPLATE_INDEX" val="2020462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REFSHAPE" val="150687076"/>
</p:tagLst>
</file>

<file path=ppt/tags/tag4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04622_1*a*1"/>
  <p:tag name="KSO_WM_TEMPLATE_CATEGORY" val="diagram"/>
  <p:tag name="KSO_WM_TEMPLATE_INDEX" val="20204622"/>
  <p:tag name="KSO_WM_UNIT_LAYERLEVEL" val="1"/>
  <p:tag name="KSO_WM_TAG_VERSION" val="1.0"/>
  <p:tag name="KSO_WM_BEAUTIFY_FLAG" val="#wm#"/>
  <p:tag name="KSO_WM_UNIT_PRESET_TEXT" val="单击此处添加大标题内容"/>
  <p:tag name="KSO_WM_UNIT_ISNUMDGMTITLE" val="0"/>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VALUE" val="672"/>
  <p:tag name="KSO_WM_UNIT_HIGHLIGHT" val="0"/>
  <p:tag name="KSO_WM_UNIT_COMPATIBLE" val="0"/>
  <p:tag name="KSO_WM_UNIT_DIAGRAM_ISNUMVISUAL" val="0"/>
  <p:tag name="KSO_WM_UNIT_DIAGRAM_ISREFERUNIT" val="0"/>
  <p:tag name="KSO_WM_UNIT_TYPE" val="f"/>
  <p:tag name="KSO_WM_UNIT_INDEX" val="1"/>
  <p:tag name="KSO_WM_UNIT_ID" val="diagram20204622_1*f*1"/>
  <p:tag name="KSO_WM_TEMPLATE_CATEGORY" val="diagram"/>
  <p:tag name="KSO_WM_TEMPLATE_INDEX" val="20204622"/>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SUBTYPE" val="a"/>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4622_1*i*3"/>
  <p:tag name="KSO_WM_TEMPLATE_CATEGORY" val="diagram"/>
  <p:tag name="KSO_WM_TEMPLATE_INDEX" val="20204622"/>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4622_1*i*4"/>
  <p:tag name="KSO_WM_TEMPLATE_CATEGORY" val="diagram"/>
  <p:tag name="KSO_WM_TEMPLATE_INDEX" val="2020462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4622_1*i*7"/>
  <p:tag name="KSO_WM_TEMPLATE_CATEGORY" val="diagram"/>
  <p:tag name="KSO_WM_TEMPLATE_INDEX" val="20204622"/>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4622_1*i*8"/>
  <p:tag name="KSO_WM_TEMPLATE_CATEGORY" val="diagram"/>
  <p:tag name="KSO_WM_TEMPLATE_INDEX" val="20204622"/>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4622_1*i*9"/>
  <p:tag name="KSO_WM_TEMPLATE_CATEGORY" val="diagram"/>
  <p:tag name="KSO_WM_TEMPLATE_INDEX" val="2020462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4622_1*i*5"/>
  <p:tag name="KSO_WM_TEMPLATE_CATEGORY" val="diagram"/>
  <p:tag name="KSO_WM_TEMPLATE_INDEX" val="20204622"/>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4622_1*i*6"/>
  <p:tag name="KSO_WM_TEMPLATE_CATEGORY" val="diagram"/>
  <p:tag name="KSO_WM_TEMPLATE_INDEX" val="2020462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REFSHAPE" val="150683948"/>
</p:tagLst>
</file>

<file path=ppt/tags/tag6.xml><?xml version="1.0" encoding="utf-8"?>
<p:tagLst xmlns:a="http://schemas.openxmlformats.org/drawingml/2006/main" xmlns:r="http://schemas.openxmlformats.org/officeDocument/2006/relationships" xmlns:p="http://schemas.openxmlformats.org/presentationml/2006/main">
  <p:tag name="REFSHAPE" val="150686532"/>
</p:tagLst>
</file>

<file path=ppt/tags/tag7.xml><?xml version="1.0" encoding="utf-8"?>
<p:tagLst xmlns:a="http://schemas.openxmlformats.org/drawingml/2006/main" xmlns:r="http://schemas.openxmlformats.org/officeDocument/2006/relationships" xmlns:p="http://schemas.openxmlformats.org/presentationml/2006/main">
  <p:tag name="REFSHAPE" val="150685580"/>
</p:tagLst>
</file>

<file path=ppt/tags/tag8.xml><?xml version="1.0" encoding="utf-8"?>
<p:tagLst xmlns:a="http://schemas.openxmlformats.org/drawingml/2006/main" xmlns:r="http://schemas.openxmlformats.org/officeDocument/2006/relationships" xmlns:p="http://schemas.openxmlformats.org/presentationml/2006/main">
  <p:tag name="REFSHAPE" val="150684356"/>
</p:tagLst>
</file>

<file path=ppt/tags/tag9.xml><?xml version="1.0" encoding="utf-8"?>
<p:tagLst xmlns:a="http://schemas.openxmlformats.org/drawingml/2006/main" xmlns:r="http://schemas.openxmlformats.org/officeDocument/2006/relationships" xmlns:p="http://schemas.openxmlformats.org/presentationml/2006/main">
  <p:tag name="REFSHAPE" val="150683404"/>
</p:tagLst>
</file>

<file path=ppt/theme/theme1.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defTabSz="1218565">
          <a:lnSpc>
            <a:spcPct val="125000"/>
          </a:lnSpc>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自定义</PresentationFormat>
  <Paragraphs>70</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思源黑体 Light</vt:lpstr>
      <vt:lpstr>思源黑体 Normal</vt:lpstr>
      <vt:lpstr>宋体</vt:lpstr>
      <vt:lpstr>微软雅黑</vt:lpstr>
      <vt:lpstr>Arial</vt:lpstr>
      <vt:lpstr>Arial Black</vt:lpstr>
      <vt:lpstr>Calibri</vt:lpstr>
      <vt:lpstr>Impact</vt:lpstr>
      <vt:lpstr>Times New Roman</vt:lpstr>
      <vt:lpstr>Wingdings</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青春榜样个人介绍简历通用PPT模板.pptx</dc:title>
  <dc:creator/>
  <cp:lastModifiedBy/>
  <cp:revision>24</cp:revision>
  <dcterms:created xsi:type="dcterms:W3CDTF">2016-09-18T06:51:00Z</dcterms:created>
  <dcterms:modified xsi:type="dcterms:W3CDTF">2021-05-23T03:20:32Z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