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8" r:id="rId6"/>
    <p:sldId id="260" r:id="rId7"/>
    <p:sldId id="271" r:id="rId8"/>
    <p:sldId id="272" r:id="rId9"/>
    <p:sldId id="262" r:id="rId10"/>
    <p:sldId id="263" r:id="rId11"/>
    <p:sldId id="265" r:id="rId12"/>
    <p:sldId id="267" r:id="rId13"/>
    <p:sldId id="273" r:id="rId14"/>
    <p:sldId id="266" r:id="rId15"/>
    <p:sldId id="276" r:id="rId16"/>
    <p:sldId id="27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48" d="100"/>
          <a:sy n="48" d="100"/>
        </p:scale>
        <p:origin x="-114" y="-4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2604E-131F-4BD7-93E4-92523E44C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2CE3164-E3A9-4B26-92AC-EAE3445E8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4D4E7AE-1114-4C5A-A147-0B82C347B3B3}"/>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0A64BC1A-128E-404E-81B7-34D29CFE5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D5FCDF-272F-481A-B1EF-1DCC02C19712}"/>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341912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0E3BB3-82F5-4DFD-9E9A-D5BE32020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AD0E9C5-F447-440C-9B76-D2B900077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1AFD216-C7E3-4295-9916-3A441D405CE5}"/>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7BCC8E76-6A79-4051-B576-90C31440B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104D549-ECB5-42BF-AA8B-E645120A97D6}"/>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93707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2888295-0E15-4E9B-8ED2-E4387ED621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FDBE0D4-58AD-4242-B230-52DA6A94A1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4E338F-1CB2-4393-963E-E5426936210A}"/>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20836FE0-8981-4A18-9352-C2F5D609B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B0991F-5E39-4EA8-BFFC-C9F8589DE3FE}"/>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183847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23605-3456-4AC5-A836-2E41F0B7D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61892E3-4025-4F15-AC7F-6CE9FBEDA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E4E9303-CA1C-4CC7-9DDA-7908F0829861}"/>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62D868D2-50E9-41A3-886F-801E50F20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7B4069-2C4F-4D3C-8421-565A8E02189B}"/>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415967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7AD79-57F8-4C01-9797-04654C400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1EA379D-17AD-4C36-87D1-DCF475942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9EDDA1B-D9CD-4672-8180-E0C65ED8D4B2}"/>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0671C2ED-57DB-4324-B643-43D79D1E7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BBE3EBD-3BA9-4949-BF69-FF973A374966}"/>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290021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5AB04-F689-4D4D-B3AA-CC48144F6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2AC9C0B-E723-4D6E-8FBC-D30A08392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DB9624A-749C-4B15-B764-CA1AEF9830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279A390-2758-4606-9C7F-FBDB1BC1F1E4}"/>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6" name="Footer Placeholder 5">
            <a:extLst>
              <a:ext uri="{FF2B5EF4-FFF2-40B4-BE49-F238E27FC236}">
                <a16:creationId xmlns="" xmlns:a16="http://schemas.microsoft.com/office/drawing/2014/main" id="{DC38D045-C372-49A6-BABC-B0E36F465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E640DC2-B6B6-43E5-99DB-44CA8E8C7CD0}"/>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29121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C5A769-25C9-4224-B82B-29D58ACF3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01A3997-70BF-4B20-81AE-B702C8A9C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3CA2C72-FDEE-46B2-A026-75CCDF0DB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F832687-589E-40CB-9593-553051CD1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F07771-BC06-49FC-9CC2-C459A82D5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FA35743-CDDC-4998-AE97-7CC8924D6465}"/>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8" name="Footer Placeholder 7">
            <a:extLst>
              <a:ext uri="{FF2B5EF4-FFF2-40B4-BE49-F238E27FC236}">
                <a16:creationId xmlns="" xmlns:a16="http://schemas.microsoft.com/office/drawing/2014/main" id="{B771019C-22B8-4619-BFBE-D636724E6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814D789-4C48-476D-864A-EAAE110BAC10}"/>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177822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A72E2-6798-46F6-B120-03A63DBFD4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08C29E9-496B-4CED-BCB7-EA87DD1C6DE1}"/>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4" name="Footer Placeholder 3">
            <a:extLst>
              <a:ext uri="{FF2B5EF4-FFF2-40B4-BE49-F238E27FC236}">
                <a16:creationId xmlns="" xmlns:a16="http://schemas.microsoft.com/office/drawing/2014/main" id="{ABFFCE1C-5288-454E-9F21-876699184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4B00FAD-946E-4814-B8E7-64FE6B52F268}"/>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367739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160423F-66E7-42C6-8EC0-E7D443DD5D0F}"/>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3" name="Footer Placeholder 2">
            <a:extLst>
              <a:ext uri="{FF2B5EF4-FFF2-40B4-BE49-F238E27FC236}">
                <a16:creationId xmlns="" xmlns:a16="http://schemas.microsoft.com/office/drawing/2014/main" id="{0A6FE1DA-03ED-4834-B60E-529A216842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F87B9D4-C42B-4DAA-9BE9-E3EE646B81E7}"/>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115903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097D25-ACB7-462A-A089-55D4E2076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2211D59-0308-4ED1-A8FB-CF2759210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F72D4F3-C520-4DEB-A301-37B95A5BB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A0E4DE1-5596-4732-8412-C98DEC0E7A7D}"/>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6" name="Footer Placeholder 5">
            <a:extLst>
              <a:ext uri="{FF2B5EF4-FFF2-40B4-BE49-F238E27FC236}">
                <a16:creationId xmlns="" xmlns:a16="http://schemas.microsoft.com/office/drawing/2014/main" id="{5D8E165F-F288-4770-B9B1-333F220C0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CC8CE4-20F6-46B4-A823-29C8C1C6E02F}"/>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281419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2238A-529E-47E5-A1B4-5CAD7C7B5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AD446D-6A13-4572-A8AF-9EDCABCF6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C277192-B858-4F6B-8655-70D10EB5C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559321-4BF1-40D4-A211-679BBB0D1C1F}"/>
              </a:ext>
            </a:extLst>
          </p:cNvPr>
          <p:cNvSpPr>
            <a:spLocks noGrp="1"/>
          </p:cNvSpPr>
          <p:nvPr>
            <p:ph type="dt" sz="half" idx="10"/>
          </p:nvPr>
        </p:nvSpPr>
        <p:spPr/>
        <p:txBody>
          <a:bodyPr/>
          <a:lstStyle/>
          <a:p>
            <a:fld id="{598DA089-9546-40D2-A8F8-4F27EA51F705}" type="datetimeFigureOut">
              <a:rPr lang="en-US" smtClean="0"/>
              <a:t>3/9/2024</a:t>
            </a:fld>
            <a:endParaRPr lang="en-US"/>
          </a:p>
        </p:txBody>
      </p:sp>
      <p:sp>
        <p:nvSpPr>
          <p:cNvPr id="6" name="Footer Placeholder 5">
            <a:extLst>
              <a:ext uri="{FF2B5EF4-FFF2-40B4-BE49-F238E27FC236}">
                <a16:creationId xmlns="" xmlns:a16="http://schemas.microsoft.com/office/drawing/2014/main" id="{E3CE0D8A-6BFE-4AD8-9436-6F6772761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69766D-9196-4883-A281-7F8CDBC38FC7}"/>
              </a:ext>
            </a:extLst>
          </p:cNvPr>
          <p:cNvSpPr>
            <a:spLocks noGrp="1"/>
          </p:cNvSpPr>
          <p:nvPr>
            <p:ph type="sldNum" sz="quarter" idx="12"/>
          </p:nvPr>
        </p:nvSpPr>
        <p:spPr/>
        <p:txBody>
          <a:bodyPr/>
          <a:lstStyle/>
          <a:p>
            <a:fld id="{BD7F194B-720C-4FC3-8732-BC0C0CBCB508}" type="slidenum">
              <a:rPr lang="en-US" smtClean="0"/>
              <a:t>‹#›</a:t>
            </a:fld>
            <a:endParaRPr lang="en-US"/>
          </a:p>
        </p:txBody>
      </p:sp>
    </p:spTree>
    <p:extLst>
      <p:ext uri="{BB962C8B-B14F-4D97-AF65-F5344CB8AC3E}">
        <p14:creationId xmlns:p14="http://schemas.microsoft.com/office/powerpoint/2010/main" val="306472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C1B0DFB-37D6-4E2B-9760-AA8B48FE6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322C865-3115-46BC-837F-7D39F1CA8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093D2C-DADD-4443-AC8D-CBCF8126F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DA089-9546-40D2-A8F8-4F27EA51F705}" type="datetimeFigureOut">
              <a:rPr lang="en-US" smtClean="0"/>
              <a:t>3/9/2024</a:t>
            </a:fld>
            <a:endParaRPr lang="en-US"/>
          </a:p>
        </p:txBody>
      </p:sp>
      <p:sp>
        <p:nvSpPr>
          <p:cNvPr id="5" name="Footer Placeholder 4">
            <a:extLst>
              <a:ext uri="{FF2B5EF4-FFF2-40B4-BE49-F238E27FC236}">
                <a16:creationId xmlns="" xmlns:a16="http://schemas.microsoft.com/office/drawing/2014/main" id="{B475B9DA-AB93-43E6-BF6D-F4053F0D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1E2590A-0D3D-4584-A67B-8D56EB768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F194B-720C-4FC3-8732-BC0C0CBCB508}" type="slidenum">
              <a:rPr lang="en-US" smtClean="0"/>
              <a:t>‹#›</a:t>
            </a:fld>
            <a:endParaRPr lang="en-US"/>
          </a:p>
        </p:txBody>
      </p:sp>
    </p:spTree>
    <p:extLst>
      <p:ext uri="{BB962C8B-B14F-4D97-AF65-F5344CB8AC3E}">
        <p14:creationId xmlns:p14="http://schemas.microsoft.com/office/powerpoint/2010/main" val="53178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E6648-3E3C-4C5E-A610-3106AA748174}"/>
              </a:ext>
            </a:extLst>
          </p:cNvPr>
          <p:cNvSpPr>
            <a:spLocks noGrp="1"/>
          </p:cNvSpPr>
          <p:nvPr>
            <p:ph type="ctrTitle"/>
          </p:nvPr>
        </p:nvSpPr>
        <p:spPr>
          <a:xfrm>
            <a:off x="1524000" y="249382"/>
            <a:ext cx="9144000" cy="2573331"/>
          </a:xfrm>
        </p:spPr>
        <p:txBody>
          <a:bodyPr>
            <a:normAutofit/>
          </a:bodyPr>
          <a:lstStyle/>
          <a:p>
            <a:r>
              <a:rPr lang="en-US" sz="2400" b="1" dirty="0"/>
              <a:t/>
            </a:r>
            <a:br>
              <a:rPr lang="en-US" sz="2400" b="1" dirty="0"/>
            </a:br>
            <a:r>
              <a:rPr lang="en-US" sz="2400" b="1" dirty="0" smtClean="0">
                <a:latin typeface="Times New Roman" pitchFamily="18" charset="0"/>
                <a:cs typeface="Times New Roman" pitchFamily="18" charset="0"/>
              </a:rPr>
              <a:t>KWARA </a:t>
            </a:r>
            <a:r>
              <a:rPr lang="en-US" sz="2400" b="1" dirty="0">
                <a:latin typeface="Times New Roman" pitchFamily="18" charset="0"/>
                <a:cs typeface="Times New Roman" pitchFamily="18" charset="0"/>
              </a:rPr>
              <a:t>STATE UNIVERSITY</a:t>
            </a:r>
            <a:r>
              <a:rPr lang="en-US" sz="1600" b="1" dirty="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MALETE</a:t>
            </a: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FACULTY OF ENGINEERING AND TECHNOLOGY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sz="54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17D321B4-BD04-46E2-B104-FD31E9517976}"/>
              </a:ext>
            </a:extLst>
          </p:cNvPr>
          <p:cNvSpPr>
            <a:spLocks noGrp="1"/>
          </p:cNvSpPr>
          <p:nvPr>
            <p:ph type="subTitle" idx="1"/>
          </p:nvPr>
        </p:nvSpPr>
        <p:spPr>
          <a:xfrm>
            <a:off x="1543878" y="2464905"/>
            <a:ext cx="9144000" cy="3547366"/>
          </a:xfrm>
        </p:spPr>
        <p:txBody>
          <a:bodyPr>
            <a:normAutofit fontScale="92500" lnSpcReduction="20000"/>
          </a:bodyPr>
          <a:lstStyle/>
          <a:p>
            <a:r>
              <a:rPr lang="en-US" sz="2200" b="1" dirty="0">
                <a:latin typeface="Times New Roman" pitchFamily="18" charset="0"/>
                <a:cs typeface="Times New Roman" pitchFamily="18" charset="0"/>
              </a:rPr>
              <a:t>IMPROVEMENT ON THE </a:t>
            </a:r>
            <a:r>
              <a:rPr lang="en-US" sz="2200" b="1" dirty="0" smtClean="0">
                <a:latin typeface="Times New Roman" pitchFamily="18" charset="0"/>
                <a:cs typeface="Times New Roman" pitchFamily="18" charset="0"/>
              </a:rPr>
              <a:t>DEVELOPMENT </a:t>
            </a:r>
            <a:r>
              <a:rPr lang="en-US" sz="2200" b="1" dirty="0">
                <a:latin typeface="Times New Roman" pitchFamily="18" charset="0"/>
                <a:cs typeface="Times New Roman" pitchFamily="18" charset="0"/>
              </a:rPr>
              <a:t>OF </a:t>
            </a:r>
            <a:r>
              <a:rPr lang="en-US" sz="2200" b="1" dirty="0" smtClean="0">
                <a:latin typeface="Times New Roman" pitchFamily="18" charset="0"/>
                <a:cs typeface="Times New Roman" pitchFamily="18" charset="0"/>
              </a:rPr>
              <a:t>DISTRIBUTION </a:t>
            </a:r>
            <a:r>
              <a:rPr lang="en-US" sz="2200" b="1" dirty="0">
                <a:latin typeface="Times New Roman" pitchFamily="18" charset="0"/>
                <a:cs typeface="Times New Roman" pitchFamily="18" charset="0"/>
              </a:rPr>
              <a:t>TRANSFORMER ANTI-VANDALISM </a:t>
            </a:r>
            <a:r>
              <a:rPr lang="en-US" sz="2200" b="1" dirty="0" smtClean="0">
                <a:latin typeface="Times New Roman" pitchFamily="18" charset="0"/>
                <a:cs typeface="Times New Roman" pitchFamily="18" charset="0"/>
              </a:rPr>
              <a:t>SYSTEM.</a:t>
            </a:r>
          </a:p>
          <a:p>
            <a:endParaRPr lang="en-US" sz="2200" b="1" dirty="0" smtClean="0">
              <a:latin typeface="Times New Roman" pitchFamily="18" charset="0"/>
              <a:cs typeface="Times New Roman" pitchFamily="18" charset="0"/>
            </a:endParaRPr>
          </a:p>
          <a:p>
            <a:r>
              <a:rPr lang="en-US" sz="1900" b="1" dirty="0" smtClean="0">
                <a:latin typeface="Times New Roman" pitchFamily="18" charset="0"/>
                <a:cs typeface="Times New Roman" pitchFamily="18" charset="0"/>
              </a:rPr>
              <a:t>SUPERVISED BY DR. LAMBE M. ADESINA</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By</a:t>
            </a:r>
            <a:r>
              <a:rPr lang="en-US" sz="1800" dirty="0" smtClean="0">
                <a:latin typeface="Times New Roman" panose="02020603050405020304" pitchFamily="18" charset="0"/>
                <a:cs typeface="Times New Roman" panose="02020603050405020304"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1800" dirty="0" smtClean="0">
                <a:latin typeface="Times New Roman" panose="02020603050405020304" pitchFamily="18" charset="0"/>
                <a:cs typeface="Times New Roman" panose="02020603050405020304" pitchFamily="18" charset="0"/>
              </a:rPr>
              <a:t>Victor Seun Oluwadamisi.</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19/67EC/00922</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Emmanuel Opeyemi Alo.</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19/67EC/00865</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Ayomiposi Praise </a:t>
            </a:r>
            <a:r>
              <a:rPr lang="en-US" sz="1800" dirty="0" err="1" smtClean="0">
                <a:latin typeface="Times New Roman" panose="02020603050405020304" pitchFamily="18" charset="0"/>
                <a:cs typeface="Times New Roman" panose="02020603050405020304" pitchFamily="18" charset="0"/>
              </a:rPr>
              <a:t>Ademakinwa</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20D/67EC/01055</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March,2024.</a:t>
            </a:r>
          </a:p>
        </p:txBody>
      </p:sp>
      <p:pic>
        <p:nvPicPr>
          <p:cNvPr id="4" name="Picture 3">
            <a:extLst>
              <a:ext uri="{FF2B5EF4-FFF2-40B4-BE49-F238E27FC236}">
                <a16:creationId xmlns="" xmlns:a16="http://schemas.microsoft.com/office/drawing/2014/main" id="{5A143204-A880-40D6-9095-6AFCF817FE4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141335" y="249382"/>
            <a:ext cx="1259466" cy="1082461"/>
          </a:xfrm>
          <a:prstGeom prst="rect">
            <a:avLst/>
          </a:prstGeom>
          <a:noFill/>
          <a:ln>
            <a:noFill/>
          </a:ln>
        </p:spPr>
      </p:pic>
    </p:spTree>
    <p:extLst>
      <p:ext uri="{BB962C8B-B14F-4D97-AF65-F5344CB8AC3E}">
        <p14:creationId xmlns:p14="http://schemas.microsoft.com/office/powerpoint/2010/main" val="40057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D14DD5-74B9-44AA-A8C6-1FD5CBDF38F3}"/>
              </a:ext>
            </a:extLst>
          </p:cNvPr>
          <p:cNvSpPr>
            <a:spLocks noGrp="1"/>
          </p:cNvSpPr>
          <p:nvPr>
            <p:ph type="title"/>
          </p:nvPr>
        </p:nvSpPr>
        <p:spPr/>
        <p:txBody>
          <a:bodyPr/>
          <a:lstStyle/>
          <a:p>
            <a:r>
              <a:rPr lang="en-US" dirty="0">
                <a:latin typeface="Times New Roman" pitchFamily="18" charset="0"/>
                <a:cs typeface="Times New Roman" pitchFamily="18" charset="0"/>
              </a:rPr>
              <a:t>Methodology.</a:t>
            </a:r>
          </a:p>
        </p:txBody>
      </p:sp>
      <p:sp>
        <p:nvSpPr>
          <p:cNvPr id="3" name="Content Placeholder 2">
            <a:extLst>
              <a:ext uri="{FF2B5EF4-FFF2-40B4-BE49-F238E27FC236}">
                <a16:creationId xmlns="" xmlns:a16="http://schemas.microsoft.com/office/drawing/2014/main" id="{D385E2B0-0FA9-4FA0-8B72-12D6B5BDFB31}"/>
              </a:ext>
            </a:extLst>
          </p:cNvPr>
          <p:cNvSpPr>
            <a:spLocks noGrp="1"/>
          </p:cNvSpPr>
          <p:nvPr>
            <p:ph idx="1"/>
          </p:nvPr>
        </p:nvSpPr>
        <p:spPr/>
        <p:txBody>
          <a:bodyPr>
            <a:normAutofit lnSpcReduction="10000"/>
          </a:bodyPr>
          <a:lstStyle/>
          <a:p>
            <a:pPr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design </a:t>
            </a:r>
            <a:r>
              <a:rPr lang="en-US" sz="2000" dirty="0">
                <a:latin typeface="Times New Roman" pitchFamily="18" charset="0"/>
                <a:cs typeface="Times New Roman" pitchFamily="18" charset="0"/>
              </a:rPr>
              <a:t>proposes an innovative surveillance and anti-vandalism system integrating advanced technologies such </a:t>
            </a:r>
            <a:r>
              <a:rPr lang="en-US" sz="2000" dirty="0" smtClean="0">
                <a:latin typeface="Times New Roman" pitchFamily="18" charset="0"/>
                <a:cs typeface="Times New Roman" pitchFamily="18" charset="0"/>
              </a:rPr>
              <a:t> as </a:t>
            </a:r>
            <a:r>
              <a:rPr lang="en-US" sz="2000" dirty="0">
                <a:latin typeface="Times New Roman" pitchFamily="18" charset="0"/>
                <a:cs typeface="Times New Roman" pitchFamily="18" charset="0"/>
              </a:rPr>
              <a:t>a microcontroller, camera, microwave sensor, </a:t>
            </a:r>
            <a:r>
              <a:rPr lang="en-US" sz="2000" dirty="0" smtClean="0">
                <a:latin typeface="Times New Roman" pitchFamily="18" charset="0"/>
                <a:cs typeface="Times New Roman" pitchFamily="18" charset="0"/>
              </a:rPr>
              <a:t>an alarm system and </a:t>
            </a:r>
            <a:r>
              <a:rPr lang="en-US" sz="2000" dirty="0">
                <a:latin typeface="Times New Roman" pitchFamily="18" charset="0"/>
                <a:cs typeface="Times New Roman" pitchFamily="18" charset="0"/>
              </a:rPr>
              <a:t>GSM module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the system is powered by the installed batteries, the microcontroller, GSM module</a:t>
            </a:r>
            <a:r>
              <a:rPr lang="en-US" sz="2000" dirty="0" smtClean="0">
                <a:latin typeface="Times New Roman" pitchFamily="18" charset="0"/>
                <a:cs typeface="Times New Roman" pitchFamily="18" charset="0"/>
              </a:rPr>
              <a:t>, alarm system </a:t>
            </a:r>
            <a:r>
              <a:rPr lang="en-US" sz="2000" dirty="0">
                <a:latin typeface="Times New Roman" pitchFamily="18" charset="0"/>
                <a:cs typeface="Times New Roman" pitchFamily="18" charset="0"/>
              </a:rPr>
              <a:t>and microwave sensor synergistically function to deter transformer vandalism. The microwave sensor detects heat radiation emitted by potential vandals, promptly signaling the GSM module to alert the nearby security post. Additionally, upon detection of a threat, the surveillance camera is automatically activated to record any movement or disturbance in the vicinity of the </a:t>
            </a:r>
            <a:r>
              <a:rPr lang="en-US" sz="2000" dirty="0" smtClean="0">
                <a:latin typeface="Times New Roman" pitchFamily="18" charset="0"/>
                <a:cs typeface="Times New Roman" pitchFamily="18" charset="0"/>
              </a:rPr>
              <a:t>sensor, while the alarm triggers to notify people in the neighboring vicinity. These activities are all processed  by the ESP 32 micro-controller</a:t>
            </a: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comprehensive solution aims to detect and deter potential vandals in real-time, enabling prompt intervention to prevent damage and theft, while emphasizing cost-effectiveness and mobility for practical deployment in diverse environments.</a:t>
            </a:r>
          </a:p>
          <a:p>
            <a:pPr marL="0" indent="0" algn="jus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74106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286" y="5426765"/>
            <a:ext cx="2229400" cy="1252333"/>
          </a:xfrm>
        </p:spPr>
        <p:txBody>
          <a:bodyPr>
            <a:noAutofit/>
          </a:bodyPr>
          <a:lstStyle/>
          <a:p>
            <a:r>
              <a:rPr lang="en-US" sz="2900" dirty="0" smtClean="0">
                <a:latin typeface="Times New Roman" pitchFamily="18" charset="0"/>
                <a:cs typeface="Times New Roman" pitchFamily="18" charset="0"/>
              </a:rPr>
              <a:t>FIG.1 Block diagram</a:t>
            </a:r>
            <a:endParaRPr lang="en-US" sz="2900" dirty="0">
              <a:latin typeface="Times New Roman" pitchFamily="18" charset="0"/>
              <a:cs typeface="Times New Roman" pitchFamily="18" charset="0"/>
            </a:endParaRPr>
          </a:p>
        </p:txBody>
      </p:sp>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085711" y="318052"/>
            <a:ext cx="8740775"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94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3983" y="5705062"/>
            <a:ext cx="2941983" cy="765727"/>
          </a:xfrm>
        </p:spPr>
        <p:txBody>
          <a:bodyPr>
            <a:normAutofit/>
          </a:bodyPr>
          <a:lstStyle/>
          <a:p>
            <a:r>
              <a:rPr lang="en-US" sz="2900" dirty="0" smtClean="0">
                <a:latin typeface="Times New Roman" pitchFamily="18" charset="0"/>
                <a:cs typeface="Times New Roman" pitchFamily="18" charset="0"/>
              </a:rPr>
              <a:t>Fig.2 flowchart</a:t>
            </a:r>
            <a:endParaRPr lang="en-US" sz="2900" dirty="0">
              <a:latin typeface="Times New Roman" pitchFamily="18" charset="0"/>
              <a:cs typeface="Times New Roman"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23931" y="0"/>
            <a:ext cx="4954588" cy="6858000"/>
          </a:xfrm>
        </p:spPr>
      </p:pic>
    </p:spTree>
    <p:extLst>
      <p:ext uri="{BB962C8B-B14F-4D97-AF65-F5344CB8AC3E}">
        <p14:creationId xmlns:p14="http://schemas.microsoft.com/office/powerpoint/2010/main" val="338162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146464"/>
            <a:ext cx="10515600" cy="1325563"/>
          </a:xfrm>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98443" y="1348547"/>
            <a:ext cx="10571922" cy="5310671"/>
          </a:xfrm>
        </p:spPr>
        <p:txBody>
          <a:bodyPr>
            <a:noAutofit/>
          </a:bodyPr>
          <a:lstStyle/>
          <a:p>
            <a:r>
              <a:rPr lang="en-US" sz="2400" dirty="0" smtClean="0">
                <a:latin typeface="Times New Roman" pitchFamily="18" charset="0"/>
                <a:cs typeface="Times New Roman" pitchFamily="18" charset="0"/>
              </a:rPr>
              <a:t>Here’s an algorithm for a system incorporating a microwave sensor, surveillance camera, GSM module, ESP32 micro-controller, and an alarm system;</a:t>
            </a:r>
          </a:p>
          <a:p>
            <a:r>
              <a:rPr lang="en-US" sz="2400" dirty="0" smtClean="0">
                <a:latin typeface="Times New Roman" pitchFamily="18" charset="0"/>
                <a:cs typeface="Times New Roman" pitchFamily="18" charset="0"/>
              </a:rPr>
              <a:t>Microwave sensor activation: The microwave sensor emits microwave signals that bounce off objects and return to the sensor. When the sensor detects movement within its range, it sends a signal to the ESP32 micro-controller.</a:t>
            </a:r>
          </a:p>
          <a:p>
            <a:r>
              <a:rPr lang="en-US" sz="2400" dirty="0" smtClean="0">
                <a:latin typeface="Times New Roman" pitchFamily="18" charset="0"/>
                <a:cs typeface="Times New Roman" pitchFamily="18" charset="0"/>
              </a:rPr>
              <a:t>ESP32 micro-controller analysis: The ESP32 micro-controller receives the signal from the sensor and processes  it to determine if the movement poses a potential threat. If a threat is identified, the ESP32 micro-controller sends a signal to the GSM module to send an alert message to the user’s phone via SMS or MMS.</a:t>
            </a:r>
          </a:p>
          <a:p>
            <a:r>
              <a:rPr lang="en-US" sz="2400" dirty="0" smtClean="0">
                <a:latin typeface="Times New Roman" pitchFamily="18" charset="0"/>
                <a:cs typeface="Times New Roman" pitchFamily="18" charset="0"/>
              </a:rPr>
              <a:t>Surveillance camera integration: The ESP32 micro-controller also sends a signal to the surveillance camera to start recording. The recorded  footage is sent to the ESP32 micro-controller for analysis using machine learning algorithms.</a:t>
            </a:r>
          </a:p>
          <a:p>
            <a:r>
              <a:rPr lang="en-US" sz="2400" dirty="0" smtClean="0">
                <a:latin typeface="Times New Roman" pitchFamily="18" charset="0"/>
                <a:cs typeface="Times New Roman" pitchFamily="18" charset="0"/>
              </a:rPr>
              <a:t>Alarm system activation: Simultaneously, upon threat detection,  the alarm system is activated to sound an alert locally through a siren or other audible means.</a:t>
            </a:r>
          </a:p>
        </p:txBody>
      </p:sp>
    </p:spTree>
    <p:extLst>
      <p:ext uri="{BB962C8B-B14F-4D97-AF65-F5344CB8AC3E}">
        <p14:creationId xmlns:p14="http://schemas.microsoft.com/office/powerpoint/2010/main" val="262857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762" y="5705060"/>
            <a:ext cx="3660638" cy="725971"/>
          </a:xfrm>
        </p:spPr>
        <p:txBody>
          <a:bodyPr>
            <a:normAutofit fontScale="90000"/>
          </a:bodyPr>
          <a:lstStyle/>
          <a:p>
            <a:r>
              <a:rPr lang="en-US" sz="3200" dirty="0" smtClean="0">
                <a:latin typeface="Times New Roman" pitchFamily="18" charset="0"/>
                <a:cs typeface="Times New Roman" pitchFamily="18" charset="0"/>
              </a:rPr>
              <a:t>Fig.3 Circuit diagram</a:t>
            </a:r>
            <a:endParaRPr lang="en-US" sz="3200" dirty="0">
              <a:latin typeface="Times New Roman" pitchFamily="18" charset="0"/>
              <a:cs typeface="Times New Roman" pitchFamily="18" charset="0"/>
            </a:endParaRPr>
          </a:p>
        </p:txBody>
      </p:sp>
      <p:pic>
        <p:nvPicPr>
          <p:cNvPr id="205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272209" y="1061900"/>
            <a:ext cx="9183688"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55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72739" cy="1325563"/>
          </a:xfrm>
        </p:spPr>
        <p:txBody>
          <a:bodyPr/>
          <a:lstStyle/>
          <a:p>
            <a:r>
              <a:rPr lang="en-US" dirty="0">
                <a:latin typeface="Times New Roman" pitchFamily="18" charset="0"/>
                <a:cs typeface="Times New Roman" pitchFamily="18" charset="0"/>
              </a:rPr>
              <a:t>Components pricing estimate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7952931"/>
              </p:ext>
            </p:extLst>
          </p:nvPr>
        </p:nvGraphicFramePr>
        <p:xfrm>
          <a:off x="838200" y="1928191"/>
          <a:ext cx="8412480" cy="3230880"/>
        </p:xfrm>
        <a:graphic>
          <a:graphicData uri="http://schemas.openxmlformats.org/drawingml/2006/table">
            <a:tbl>
              <a:tblPr firstRow="1" bandRow="1">
                <a:tableStyleId>{5C22544A-7EE6-4342-B048-85BDC9FD1C3A}</a:tableStyleId>
              </a:tblPr>
              <a:tblGrid>
                <a:gridCol w="612913"/>
                <a:gridCol w="3593327"/>
                <a:gridCol w="2103120"/>
                <a:gridCol w="2103120"/>
              </a:tblGrid>
              <a:tr h="268274">
                <a:tc>
                  <a:txBody>
                    <a:bodyPr/>
                    <a:lstStyle/>
                    <a:p>
                      <a:pPr algn="ctr"/>
                      <a:r>
                        <a:rPr lang="en-US" dirty="0" smtClean="0">
                          <a:solidFill>
                            <a:schemeClr val="tx1"/>
                          </a:solidFill>
                          <a:latin typeface="Times New Roman" pitchFamily="18" charset="0"/>
                          <a:cs typeface="Times New Roman" pitchFamily="18" charset="0"/>
                        </a:rPr>
                        <a:t>S/N</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Name of equipment</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Quantity</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Price(Naira)</a:t>
                      </a:r>
                      <a:endParaRPr lang="en-US" dirty="0">
                        <a:solidFill>
                          <a:schemeClr val="tx1"/>
                        </a:solidFill>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Microwave sensor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55,000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ESP32 micro-controller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Surveillance camera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GSM module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DC source (18v Solar panel &amp; 3.7v lithium ion cell backup)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Alarm system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20,000</a:t>
                      </a:r>
                      <a:endParaRPr lang="en-US" dirty="0">
                        <a:latin typeface="Times New Roman" pitchFamily="18" charset="0"/>
                        <a:cs typeface="Times New Roman" pitchFamily="18" charset="0"/>
                      </a:endParaRPr>
                    </a:p>
                  </a:txBody>
                  <a:tcPr/>
                </a:tc>
              </a:tr>
              <a:tr h="370840">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355,000</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43032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28322" cy="1325563"/>
          </a:xfrm>
        </p:spPr>
        <p:txBody>
          <a:bodyPr/>
          <a:lstStyle/>
          <a:p>
            <a:r>
              <a:rPr lang="en-US" dirty="0" smtClean="0">
                <a:latin typeface="Times New Roman" pitchFamily="18" charset="0"/>
                <a:cs typeface="Times New Roman" pitchFamily="18" charset="0"/>
              </a:rPr>
              <a:t>Gantt chart</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783346"/>
              </p:ext>
            </p:extLst>
          </p:nvPr>
        </p:nvGraphicFramePr>
        <p:xfrm>
          <a:off x="838200" y="1825625"/>
          <a:ext cx="9639300" cy="3037840"/>
        </p:xfrm>
        <a:graphic>
          <a:graphicData uri="http://schemas.openxmlformats.org/drawingml/2006/table">
            <a:tbl>
              <a:tblPr firstRow="1" bandRow="1">
                <a:tableStyleId>{5C22544A-7EE6-4342-B048-85BDC9FD1C3A}</a:tableStyleId>
              </a:tblPr>
              <a:tblGrid>
                <a:gridCol w="354496"/>
                <a:gridCol w="1789043"/>
                <a:gridCol w="636104"/>
                <a:gridCol w="725557"/>
                <a:gridCol w="876300"/>
                <a:gridCol w="876300"/>
                <a:gridCol w="876300"/>
                <a:gridCol w="876300"/>
                <a:gridCol w="876300"/>
                <a:gridCol w="876300"/>
                <a:gridCol w="876300"/>
              </a:tblGrid>
              <a:tr h="370840">
                <a:tc>
                  <a:txBody>
                    <a:bodyPr/>
                    <a:lstStyle/>
                    <a:p>
                      <a:pPr algn="ctr"/>
                      <a:r>
                        <a:rPr lang="en-US" dirty="0" smtClean="0">
                          <a:solidFill>
                            <a:schemeClr val="tx1"/>
                          </a:solidFill>
                          <a:latin typeface="Times New Roman" pitchFamily="18" charset="0"/>
                          <a:cs typeface="Times New Roman" pitchFamily="18" charset="0"/>
                        </a:rPr>
                        <a:t>S/N</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Project activities</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Nov</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Dec</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Jan</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Feb</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Mar</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Apr</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May</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June</a:t>
                      </a:r>
                      <a:endParaRPr lang="en-US" dirty="0">
                        <a:solidFill>
                          <a:schemeClr val="tx1"/>
                        </a:solidFill>
                        <a:latin typeface="Times New Roman" pitchFamily="18" charset="0"/>
                        <a:cs typeface="Times New Roman" pitchFamily="18" charset="0"/>
                      </a:endParaRPr>
                    </a:p>
                  </a:txBody>
                  <a:tcPr/>
                </a:tc>
                <a:tc>
                  <a:txBody>
                    <a:bodyPr/>
                    <a:lstStyle/>
                    <a:p>
                      <a:pPr algn="ctr"/>
                      <a:r>
                        <a:rPr lang="en-US" dirty="0" smtClean="0">
                          <a:solidFill>
                            <a:schemeClr val="tx1"/>
                          </a:solidFill>
                          <a:latin typeface="Times New Roman" pitchFamily="18" charset="0"/>
                          <a:cs typeface="Times New Roman" pitchFamily="18" charset="0"/>
                        </a:rPr>
                        <a:t>July</a:t>
                      </a:r>
                      <a:endParaRPr lang="en-US" dirty="0">
                        <a:solidFill>
                          <a:schemeClr val="tx1"/>
                        </a:solidFill>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solidFill>
                      <a:schemeClr val="accent2"/>
                    </a:solidFill>
                  </a:tcPr>
                </a:tc>
                <a:tc>
                  <a:txBody>
                    <a:bodyPr/>
                    <a:lstStyle/>
                    <a:p>
                      <a:pPr algn="ctr"/>
                      <a:endParaRPr lang="en-US" dirty="0">
                        <a:latin typeface="Times New Roman" pitchFamily="18" charset="0"/>
                        <a:cs typeface="Times New Roman" pitchFamily="18" charset="0"/>
                      </a:endParaRPr>
                    </a:p>
                  </a:txBody>
                  <a:tcPr>
                    <a:solidFill>
                      <a:schemeClr val="accent2"/>
                    </a:solidFill>
                  </a:tcPr>
                </a:tc>
                <a:tc>
                  <a:txBody>
                    <a:bodyPr/>
                    <a:lstStyle/>
                    <a:p>
                      <a:pPr algn="ctr"/>
                      <a:endParaRPr lang="en-US" dirty="0">
                        <a:latin typeface="Times New Roman" pitchFamily="18" charset="0"/>
                        <a:cs typeface="Times New Roman" pitchFamily="18" charset="0"/>
                      </a:endParaRPr>
                    </a:p>
                  </a:txBody>
                  <a:tcPr>
                    <a:solidFill>
                      <a:schemeClr val="accent2"/>
                    </a:solidFill>
                  </a:tcPr>
                </a:tc>
                <a:tc>
                  <a:txBody>
                    <a:bodyPr/>
                    <a:lstStyle/>
                    <a:p>
                      <a:pPr algn="ctr"/>
                      <a:endParaRPr lang="en-US" dirty="0">
                        <a:latin typeface="Times New Roman" pitchFamily="18" charset="0"/>
                        <a:cs typeface="Times New Roman" pitchFamily="18" charset="0"/>
                      </a:endParaRPr>
                    </a:p>
                  </a:txBody>
                  <a:tcPr>
                    <a:solidFill>
                      <a:schemeClr val="accent2"/>
                    </a:solidFill>
                  </a:tcPr>
                </a:tc>
                <a:tc>
                  <a:txBody>
                    <a:bodyPr/>
                    <a:lstStyle/>
                    <a:p>
                      <a:pPr algn="ctr"/>
                      <a:endParaRPr lang="en-US" dirty="0">
                        <a:latin typeface="Times New Roman" pitchFamily="18" charset="0"/>
                        <a:cs typeface="Times New Roman" pitchFamily="18" charset="0"/>
                      </a:endParaRPr>
                    </a:p>
                  </a:txBody>
                  <a:tcPr>
                    <a:solidFill>
                      <a:schemeClr val="accent2"/>
                    </a:solidFill>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Design &amp; implementation</a:t>
                      </a: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solidFill>
                      <a:schemeClr val="accent6"/>
                    </a:solidFill>
                  </a:tcPr>
                </a:tc>
                <a:tc>
                  <a:txBody>
                    <a:bodyPr/>
                    <a:lstStyle/>
                    <a:p>
                      <a:pPr algn="ctr"/>
                      <a:endParaRPr lang="en-US" dirty="0">
                        <a:latin typeface="Times New Roman" pitchFamily="18" charset="0"/>
                        <a:cs typeface="Times New Roman" pitchFamily="18" charset="0"/>
                      </a:endParaRPr>
                    </a:p>
                  </a:txBody>
                  <a:tcPr>
                    <a:solidFill>
                      <a:schemeClr val="accent6"/>
                    </a:solidFill>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Coding</a:t>
                      </a: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solidFill>
                      <a:schemeClr val="accent4"/>
                    </a:solidFill>
                  </a:tcPr>
                </a:tc>
                <a:tc>
                  <a:txBody>
                    <a:bodyPr/>
                    <a:lstStyle/>
                    <a:p>
                      <a:pPr algn="ctr"/>
                      <a:endParaRPr lang="en-US" dirty="0">
                        <a:latin typeface="Times New Roman" pitchFamily="18" charset="0"/>
                        <a:cs typeface="Times New Roman" pitchFamily="18" charset="0"/>
                      </a:endParaRPr>
                    </a:p>
                  </a:txBody>
                  <a:tcPr>
                    <a:solidFill>
                      <a:schemeClr val="accent4"/>
                    </a:solidFill>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Testing</a:t>
                      </a: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solidFill>
                      <a:schemeClr val="accent2">
                        <a:lumMod val="75000"/>
                      </a:schemeClr>
                    </a:solidFill>
                  </a:tcPr>
                </a:tc>
                <a:tc>
                  <a:txBody>
                    <a:bodyPr/>
                    <a:lstStyle/>
                    <a:p>
                      <a:pPr algn="ctr"/>
                      <a:endParaRPr lang="en-US" dirty="0">
                        <a:latin typeface="Times New Roman" pitchFamily="18" charset="0"/>
                        <a:cs typeface="Times New Roman" pitchFamily="18" charset="0"/>
                      </a:endParaRPr>
                    </a:p>
                  </a:txBody>
                  <a:tcPr>
                    <a:solidFill>
                      <a:schemeClr val="accent2">
                        <a:lumMod val="75000"/>
                      </a:schemeClr>
                    </a:solidFill>
                  </a:tcPr>
                </a:tc>
                <a:tc>
                  <a:txBody>
                    <a:bodyPr/>
                    <a:lstStyle/>
                    <a:p>
                      <a:pPr algn="ctr"/>
                      <a:endParaRPr lang="en-US">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Delivery</a:t>
                      </a: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solidFill>
                      <a:schemeClr val="accent4">
                        <a:lumMod val="75000"/>
                      </a:schemeClr>
                    </a:solidFill>
                  </a:tcPr>
                </a:tc>
              </a:tr>
            </a:tbl>
          </a:graphicData>
        </a:graphic>
      </p:graphicFrame>
    </p:spTree>
    <p:extLst>
      <p:ext uri="{BB962C8B-B14F-4D97-AF65-F5344CB8AC3E}">
        <p14:creationId xmlns:p14="http://schemas.microsoft.com/office/powerpoint/2010/main" val="349474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B5F87-9743-402B-9B00-7E2852B45254}"/>
              </a:ext>
            </a:extLst>
          </p:cNvPr>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37C02DF-6B6C-4B98-BF9B-BA6FF654A730}"/>
              </a:ext>
            </a:extLst>
          </p:cNvPr>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We presented the design and implementation of an innovative transformer anti-vandalism system, employing an </a:t>
            </a:r>
            <a:r>
              <a:rPr lang="en-US" sz="2000" dirty="0" smtClean="0">
                <a:latin typeface="Times New Roman" pitchFamily="18" charset="0"/>
                <a:cs typeface="Times New Roman" pitchFamily="18" charset="0"/>
              </a:rPr>
              <a:t>ESP32 micro-controller </a:t>
            </a:r>
            <a:r>
              <a:rPr lang="en-US" sz="2000" dirty="0">
                <a:latin typeface="Times New Roman" pitchFamily="18" charset="0"/>
                <a:cs typeface="Times New Roman" pitchFamily="18" charset="0"/>
              </a:rPr>
              <a:t>to oversee components such as a microwave sensor, </a:t>
            </a:r>
            <a:r>
              <a:rPr lang="en-US" sz="2000" dirty="0" smtClean="0">
                <a:latin typeface="Times New Roman" pitchFamily="18" charset="0"/>
                <a:cs typeface="Times New Roman" pitchFamily="18" charset="0"/>
              </a:rPr>
              <a:t>an alarm system, surveillance </a:t>
            </a:r>
            <a:r>
              <a:rPr lang="en-US" sz="2000" dirty="0">
                <a:latin typeface="Times New Roman" pitchFamily="18" charset="0"/>
                <a:cs typeface="Times New Roman" pitchFamily="18" charset="0"/>
              </a:rPr>
              <a:t>camera, and GSM module. </a:t>
            </a:r>
            <a:r>
              <a:rPr lang="en-US" sz="2000" dirty="0" smtClean="0">
                <a:latin typeface="Times New Roman" pitchFamily="18" charset="0"/>
                <a:cs typeface="Times New Roman" pitchFamily="18" charset="0"/>
              </a:rPr>
              <a:t>Upon </a:t>
            </a:r>
            <a:r>
              <a:rPr lang="en-US" sz="2000" dirty="0">
                <a:latin typeface="Times New Roman" pitchFamily="18" charset="0"/>
                <a:cs typeface="Times New Roman" pitchFamily="18" charset="0"/>
              </a:rPr>
              <a:t>detecting </a:t>
            </a:r>
            <a:r>
              <a:rPr lang="en-US" sz="2000" dirty="0" smtClean="0">
                <a:latin typeface="Times New Roman" pitchFamily="18" charset="0"/>
                <a:cs typeface="Times New Roman" pitchFamily="18" charset="0"/>
              </a:rPr>
              <a:t>movement from potential vandals, </a:t>
            </a:r>
            <a:r>
              <a:rPr lang="en-US" sz="2000" dirty="0">
                <a:latin typeface="Times New Roman" pitchFamily="18" charset="0"/>
                <a:cs typeface="Times New Roman" pitchFamily="18" charset="0"/>
              </a:rPr>
              <a:t>the system promptly activates the GSM module </a:t>
            </a:r>
            <a:r>
              <a:rPr lang="en-US" sz="2000" dirty="0" smtClean="0">
                <a:latin typeface="Times New Roman" pitchFamily="18" charset="0"/>
                <a:cs typeface="Times New Roman" pitchFamily="18" charset="0"/>
              </a:rPr>
              <a:t>and alarm system to </a:t>
            </a:r>
            <a:r>
              <a:rPr lang="en-US" sz="2000" dirty="0">
                <a:latin typeface="Times New Roman" pitchFamily="18" charset="0"/>
                <a:cs typeface="Times New Roman" pitchFamily="18" charset="0"/>
              </a:rPr>
              <a:t>notify the nearby police station, while the camera captures visual evidence.</a:t>
            </a:r>
          </a:p>
          <a:p>
            <a:pPr marL="0" indent="0">
              <a:buNone/>
            </a:pP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testing methodology involved a comprehensive breakdown, including a detailed flow chart and block diagram of the system. Through this project, we aim to address the shortcomings of existing anti-vandalism systems, providing a more effective and reliable solution for safeguarding transformers against potential threats.</a:t>
            </a:r>
          </a:p>
        </p:txBody>
      </p:sp>
    </p:spTree>
    <p:extLst>
      <p:ext uri="{BB962C8B-B14F-4D97-AF65-F5344CB8AC3E}">
        <p14:creationId xmlns:p14="http://schemas.microsoft.com/office/powerpoint/2010/main" val="205528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A0FA4-6FAE-47FD-BE23-B1E8B891DEE4}"/>
              </a:ext>
            </a:extLst>
          </p:cNvPr>
          <p:cNvSpPr>
            <a:spLocks noGrp="1"/>
          </p:cNvSpPr>
          <p:nvPr>
            <p:ph type="title"/>
          </p:nvPr>
        </p:nvSpPr>
        <p:spPr/>
        <p:txBody>
          <a:bodyPr/>
          <a:lstStyle/>
          <a:p>
            <a:r>
              <a:rPr lang="en-US" dirty="0" smtClean="0">
                <a:latin typeface="Times New Roman" pitchFamily="18" charset="0"/>
                <a:cs typeface="Times New Roman" pitchFamily="18" charset="0"/>
              </a:rPr>
              <a:t>PRESENTATION OUTLINE</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04ACE21-3664-4B05-9D4A-CAED3C8D471F}"/>
              </a:ext>
            </a:extLst>
          </p:cNvPr>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Abstract.</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Aim </a:t>
            </a:r>
            <a:r>
              <a:rPr lang="en-US" dirty="0">
                <a:latin typeface="Times New Roman" pitchFamily="18" charset="0"/>
                <a:cs typeface="Times New Roman" pitchFamily="18" charset="0"/>
              </a:rPr>
              <a:t>&amp; Objectives.</a:t>
            </a:r>
          </a:p>
          <a:p>
            <a:r>
              <a:rPr lang="en-US" dirty="0">
                <a:latin typeface="Times New Roman" pitchFamily="18" charset="0"/>
                <a:cs typeface="Times New Roman" pitchFamily="18" charset="0"/>
              </a:rPr>
              <a:t>Review of Related </a:t>
            </a:r>
            <a:r>
              <a:rPr lang="en-US" dirty="0" err="1" smtClean="0">
                <a:latin typeface="Times New Roman" pitchFamily="18" charset="0"/>
                <a:cs typeface="Times New Roman" pitchFamily="18" charset="0"/>
              </a:rPr>
              <a:t>Workdone</a:t>
            </a:r>
            <a:r>
              <a:rPr lang="en-US" dirty="0" smtClean="0">
                <a:latin typeface="Times New Roman" pitchFamily="18" charset="0"/>
                <a:cs typeface="Times New Roman" pitchFamily="18" charset="0"/>
              </a:rPr>
              <a:t>/Literature </a:t>
            </a:r>
            <a:r>
              <a:rPr lang="en-US" dirty="0">
                <a:latin typeface="Times New Roman" pitchFamily="18" charset="0"/>
                <a:cs typeface="Times New Roman" pitchFamily="18" charset="0"/>
              </a:rPr>
              <a:t>Review.</a:t>
            </a:r>
          </a:p>
          <a:p>
            <a:r>
              <a:rPr lang="en-US" dirty="0">
                <a:latin typeface="Times New Roman" pitchFamily="18" charset="0"/>
                <a:cs typeface="Times New Roman" pitchFamily="18" charset="0"/>
              </a:rPr>
              <a:t>Methodology</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Components pricing </a:t>
            </a:r>
            <a:r>
              <a:rPr lang="en-US" dirty="0" smtClean="0">
                <a:latin typeface="Times New Roman" pitchFamily="18" charset="0"/>
                <a:cs typeface="Times New Roman" pitchFamily="18" charset="0"/>
              </a:rPr>
              <a:t>estimate.</a:t>
            </a:r>
          </a:p>
          <a:p>
            <a:r>
              <a:rPr lang="en-US" dirty="0">
                <a:latin typeface="Times New Roman" pitchFamily="18" charset="0"/>
                <a:cs typeface="Times New Roman" pitchFamily="18" charset="0"/>
              </a:rPr>
              <a:t>Gantt </a:t>
            </a:r>
            <a:r>
              <a:rPr lang="en-US" dirty="0" smtClean="0">
                <a:latin typeface="Times New Roman" pitchFamily="18" charset="0"/>
                <a:cs typeface="Times New Roman" pitchFamily="18" charset="0"/>
              </a:rPr>
              <a:t>chart.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0279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Electricity </a:t>
            </a:r>
            <a:r>
              <a:rPr lang="en-US" sz="2400" dirty="0">
                <a:latin typeface="Times New Roman" pitchFamily="18" charset="0"/>
                <a:cs typeface="Times New Roman" pitchFamily="18" charset="0"/>
              </a:rPr>
              <a:t>is crucial in our daily lives, with transformers playing a key role in power distribution. However, increasing vandalism against transformers poses challenges for distribution companies, leading to financial losses and power disruptions. To address this, an innovative system is being developed. It integrates advanced technologies like </a:t>
            </a:r>
            <a:r>
              <a:rPr lang="en-US" sz="2400" dirty="0" smtClean="0">
                <a:latin typeface="Times New Roman" pitchFamily="18" charset="0"/>
                <a:cs typeface="Times New Roman" pitchFamily="18" charset="0"/>
              </a:rPr>
              <a:t>microcontrollers(ESP32), cameras, </a:t>
            </a:r>
            <a:r>
              <a:rPr lang="en-US" sz="2400" dirty="0">
                <a:latin typeface="Times New Roman" pitchFamily="18" charset="0"/>
                <a:cs typeface="Times New Roman" pitchFamily="18" charset="0"/>
              </a:rPr>
              <a:t>microwave </a:t>
            </a:r>
            <a:r>
              <a:rPr lang="en-US" sz="2400" dirty="0" smtClean="0">
                <a:latin typeface="Times New Roman" pitchFamily="18" charset="0"/>
                <a:cs typeface="Times New Roman" pitchFamily="18" charset="0"/>
              </a:rPr>
              <a:t>sensors, </a:t>
            </a:r>
            <a:r>
              <a:rPr lang="en-US" sz="2400" dirty="0">
                <a:latin typeface="Times New Roman" pitchFamily="18" charset="0"/>
                <a:cs typeface="Times New Roman" pitchFamily="18" charset="0"/>
              </a:rPr>
              <a:t>and GSM modules to detect and prevent vandalism </a:t>
            </a:r>
            <a:r>
              <a:rPr lang="en-US" sz="2400" smtClean="0">
                <a:latin typeface="Times New Roman" pitchFamily="18" charset="0"/>
                <a:cs typeface="Times New Roman" pitchFamily="18" charset="0"/>
              </a:rPr>
              <a:t>efficiently. The </a:t>
            </a:r>
            <a:r>
              <a:rPr lang="en-US" sz="2400" dirty="0" smtClean="0">
                <a:latin typeface="Times New Roman" pitchFamily="18" charset="0"/>
                <a:cs typeface="Times New Roman" pitchFamily="18" charset="0"/>
              </a:rPr>
              <a:t>system </a:t>
            </a:r>
            <a:r>
              <a:rPr lang="en-US" sz="2400" dirty="0">
                <a:latin typeface="Times New Roman" pitchFamily="18" charset="0"/>
                <a:cs typeface="Times New Roman" pitchFamily="18" charset="0"/>
              </a:rPr>
              <a:t>aims to safeguard transformers, ensuring the integrity of the global electrical grid</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Keywords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Transformer </a:t>
            </a:r>
            <a:r>
              <a:rPr lang="en-US" sz="2400" dirty="0">
                <a:latin typeface="Times New Roman" pitchFamily="18" charset="0"/>
                <a:cs typeface="Times New Roman" pitchFamily="18" charset="0"/>
              </a:rPr>
              <a:t>vandalism, real-time </a:t>
            </a:r>
            <a:r>
              <a:rPr lang="en-US" sz="2400" dirty="0" smtClean="0">
                <a:latin typeface="Times New Roman" pitchFamily="18" charset="0"/>
                <a:cs typeface="Times New Roman" pitchFamily="18" charset="0"/>
              </a:rPr>
              <a:t>communication, </a:t>
            </a:r>
            <a:r>
              <a:rPr lang="en-US" sz="2400" dirty="0">
                <a:latin typeface="Times New Roman" pitchFamily="18" charset="0"/>
                <a:cs typeface="Times New Roman" pitchFamily="18" charset="0"/>
              </a:rPr>
              <a:t>ESP32</a:t>
            </a:r>
            <a:r>
              <a:rPr lang="en-US" sz="2400" dirty="0" smtClean="0">
                <a:latin typeface="Times New Roman" pitchFamily="18" charset="0"/>
                <a:cs typeface="Times New Roman" pitchFamily="18" charset="0"/>
              </a:rPr>
              <a:t>, camera, alarm, GSM module, microwave sensor.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9934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641DD-95EB-4D33-BE8A-C5209DD48898}"/>
              </a:ext>
            </a:extLst>
          </p:cNvPr>
          <p:cNvSpPr>
            <a:spLocks noGrp="1"/>
          </p:cNvSpPr>
          <p:nvPr>
            <p:ph type="ctrTitle"/>
          </p:nvPr>
        </p:nvSpPr>
        <p:spPr>
          <a:xfrm>
            <a:off x="1305339" y="685040"/>
            <a:ext cx="9144000" cy="1205201"/>
          </a:xfrm>
        </p:spPr>
        <p:txBody>
          <a:bodyPr/>
          <a:lstStyle/>
          <a:p>
            <a:r>
              <a:rPr lang="en-US" dirty="0">
                <a:latin typeface="Times New Roman" pitchFamily="18" charset="0"/>
                <a:cs typeface="Times New Roman" pitchFamily="18" charset="0"/>
              </a:rPr>
              <a:t>Introduction</a:t>
            </a:r>
          </a:p>
        </p:txBody>
      </p:sp>
      <p:sp>
        <p:nvSpPr>
          <p:cNvPr id="3" name="Subtitle 2">
            <a:extLst>
              <a:ext uri="{FF2B5EF4-FFF2-40B4-BE49-F238E27FC236}">
                <a16:creationId xmlns="" xmlns:a16="http://schemas.microsoft.com/office/drawing/2014/main" id="{991DFF56-2E50-41B3-ABC7-AE7055ED640E}"/>
              </a:ext>
            </a:extLst>
          </p:cNvPr>
          <p:cNvSpPr>
            <a:spLocks noGrp="1"/>
          </p:cNvSpPr>
          <p:nvPr>
            <p:ph type="subTitle" idx="1"/>
          </p:nvPr>
        </p:nvSpPr>
        <p:spPr>
          <a:xfrm>
            <a:off x="1524000" y="1908313"/>
            <a:ext cx="9144000" cy="4349983"/>
          </a:xfrm>
        </p:spPr>
        <p:txBody>
          <a:bodyPr>
            <a:normAutofit fontScale="92500" lnSpcReduction="10000"/>
          </a:bodyPr>
          <a:lstStyle/>
          <a:p>
            <a:pPr algn="just"/>
            <a:endParaRPr lang="en-US" sz="20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escalating trend of transformer vandalism presents a significant financial burden on electricity distribution companies, necessitating frequent </a:t>
            </a:r>
            <a:r>
              <a:rPr lang="en-US" dirty="0" smtClean="0">
                <a:latin typeface="Times New Roman" pitchFamily="18" charset="0"/>
                <a:cs typeface="Times New Roman" pitchFamily="18" charset="0"/>
              </a:rPr>
              <a:t>replacements </a:t>
            </a:r>
            <a:r>
              <a:rPr lang="en-US" dirty="0">
                <a:latin typeface="Times New Roman" pitchFamily="18" charset="0"/>
                <a:cs typeface="Times New Roman" pitchFamily="18" charset="0"/>
              </a:rPr>
              <a:t>of stolen components and causing extensive disruptions in power supply for consumers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response, our project proposes an innovative surveillance and anti-vandalism system integrating advanced technologies such as a microcontroller, camera, </a:t>
            </a:r>
            <a:r>
              <a:rPr lang="en-US" dirty="0" smtClean="0">
                <a:latin typeface="Times New Roman" pitchFamily="18" charset="0"/>
                <a:cs typeface="Times New Roman" pitchFamily="18" charset="0"/>
              </a:rPr>
              <a:t>microwave sensor</a:t>
            </a:r>
            <a:r>
              <a:rPr lang="en-US" dirty="0">
                <a:latin typeface="Times New Roman" pitchFamily="18" charset="0"/>
                <a:cs typeface="Times New Roman" pitchFamily="18" charset="0"/>
              </a:rPr>
              <a:t>, and GSM module.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Various literatures on similar project were reviewed to establish the gap which serves as our areas of concentration in this research</a:t>
            </a: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comprehensive solution aims to detect and deter potential vandals in real-time, enabling prompt intervention to prevent damage and theft, while emphasizing </a:t>
            </a:r>
            <a:r>
              <a:rPr lang="en-US" dirty="0" smtClean="0">
                <a:latin typeface="Times New Roman" pitchFamily="18" charset="0"/>
                <a:cs typeface="Times New Roman" pitchFamily="18" charset="0"/>
              </a:rPr>
              <a:t>cost-effectiveness.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9877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1. Loss of revenue for power utility companies.</a:t>
            </a:r>
          </a:p>
          <a:p>
            <a:pPr marL="0" indent="0">
              <a:buNone/>
            </a:pPr>
            <a:r>
              <a:rPr lang="en-US" sz="2400" dirty="0">
                <a:latin typeface="Times New Roman" pitchFamily="18" charset="0"/>
                <a:cs typeface="Times New Roman" pitchFamily="18" charset="0"/>
              </a:rPr>
              <a:t>2. Disruption of business activities.</a:t>
            </a:r>
          </a:p>
          <a:p>
            <a:pPr marL="0" indent="0">
              <a:buNone/>
            </a:pPr>
            <a:r>
              <a:rPr lang="en-US" sz="2400" dirty="0">
                <a:latin typeface="Times New Roman" pitchFamily="18" charset="0"/>
                <a:cs typeface="Times New Roman" pitchFamily="18" charset="0"/>
              </a:rPr>
              <a:t>3. Increased risk of robbery, endangering lives and properties.</a:t>
            </a:r>
          </a:p>
          <a:p>
            <a:pPr marL="0" indent="0">
              <a:buNone/>
            </a:pPr>
            <a:r>
              <a:rPr lang="en-US" sz="2400" dirty="0">
                <a:latin typeface="Times New Roman" pitchFamily="18" charset="0"/>
                <a:cs typeface="Times New Roman" pitchFamily="18" charset="0"/>
              </a:rPr>
              <a:t>4. Reduced productivity attributed to power </a:t>
            </a:r>
            <a:r>
              <a:rPr lang="en-US" sz="2400" dirty="0" smtClean="0">
                <a:latin typeface="Times New Roman" pitchFamily="18" charset="0"/>
                <a:cs typeface="Times New Roman" pitchFamily="18" charset="0"/>
              </a:rPr>
              <a:t>outages.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0226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EA3D1-DF53-4F91-BA91-E1D2D7A23D2C}"/>
              </a:ext>
            </a:extLst>
          </p:cNvPr>
          <p:cNvSpPr>
            <a:spLocks noGrp="1"/>
          </p:cNvSpPr>
          <p:nvPr>
            <p:ph type="title"/>
          </p:nvPr>
        </p:nvSpPr>
        <p:spPr/>
        <p:txBody>
          <a:bodyPr/>
          <a:lstStyle/>
          <a:p>
            <a:r>
              <a:rPr lang="en-US" dirty="0" smtClean="0">
                <a:latin typeface="Times New Roman" pitchFamily="18" charset="0"/>
                <a:cs typeface="Times New Roman" pitchFamily="18" charset="0"/>
              </a:rPr>
              <a:t>Aim </a:t>
            </a:r>
            <a:r>
              <a:rPr lang="en-US" dirty="0">
                <a:latin typeface="Times New Roman" pitchFamily="18" charset="0"/>
                <a:cs typeface="Times New Roman" pitchFamily="18" charset="0"/>
              </a:rPr>
              <a:t>&amp; Objectives</a:t>
            </a:r>
          </a:p>
        </p:txBody>
      </p:sp>
      <p:sp>
        <p:nvSpPr>
          <p:cNvPr id="3" name="Content Placeholder 2">
            <a:extLst>
              <a:ext uri="{FF2B5EF4-FFF2-40B4-BE49-F238E27FC236}">
                <a16:creationId xmlns="" xmlns:a16="http://schemas.microsoft.com/office/drawing/2014/main" id="{72248E79-9642-4CAE-950B-D5D7E86A6E47}"/>
              </a:ext>
            </a:extLst>
          </p:cNvPr>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AIM: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sz="2000" dirty="0">
                <a:latin typeface="Times New Roman" pitchFamily="18" charset="0"/>
                <a:cs typeface="Times New Roman" pitchFamily="18" charset="0"/>
              </a:rPr>
              <a:t>The aim of this project is to further improve on the design and construction of a distribution transformer substation anti vandalism system and control. Using KWASU 500kva library transformer as a case </a:t>
            </a:r>
            <a:r>
              <a:rPr lang="en-US" sz="2000" dirty="0" smtClean="0">
                <a:latin typeface="Times New Roman" pitchFamily="18" charset="0"/>
                <a:cs typeface="Times New Roman" pitchFamily="18" charset="0"/>
              </a:rPr>
              <a:t>study.</a:t>
            </a:r>
          </a:p>
          <a:p>
            <a:pPr marL="0" indent="0">
              <a:buNone/>
            </a:pPr>
            <a:endParaRPr lang="en-US" sz="2000" dirty="0">
              <a:latin typeface="Times New Roman" pitchFamily="18" charset="0"/>
              <a:cs typeface="Times New Roman" pitchFamily="18" charset="0"/>
            </a:endParaRPr>
          </a:p>
          <a:p>
            <a:r>
              <a:rPr lang="en-US" dirty="0">
                <a:latin typeface="Times New Roman" pitchFamily="18" charset="0"/>
                <a:cs typeface="Times New Roman" pitchFamily="18" charset="0"/>
              </a:rPr>
              <a:t>OBJECTIVES: </a:t>
            </a:r>
          </a:p>
          <a:p>
            <a:pPr marL="0" indent="0">
              <a:buNone/>
            </a:pPr>
            <a:r>
              <a:rPr lang="en-US" sz="2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Design an effective transformer vandalism detection system.</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2. Conduct </a:t>
            </a:r>
            <a:r>
              <a:rPr lang="en-US" sz="2000" dirty="0">
                <a:latin typeface="Times New Roman" pitchFamily="18" charset="0"/>
                <a:cs typeface="Times New Roman" pitchFamily="18" charset="0"/>
              </a:rPr>
              <a:t>review </a:t>
            </a:r>
            <a:r>
              <a:rPr lang="en-US" sz="2000" dirty="0" smtClean="0">
                <a:latin typeface="Times New Roman" pitchFamily="18" charset="0"/>
                <a:cs typeface="Times New Roman" pitchFamily="18" charset="0"/>
              </a:rPr>
              <a:t>on </a:t>
            </a:r>
            <a:r>
              <a:rPr lang="en-US" sz="2000" dirty="0">
                <a:latin typeface="Times New Roman" pitchFamily="18" charset="0"/>
                <a:cs typeface="Times New Roman" pitchFamily="18" charset="0"/>
              </a:rPr>
              <a:t>existing </a:t>
            </a:r>
            <a:r>
              <a:rPr lang="en-US" sz="2000" dirty="0" smtClean="0">
                <a:latin typeface="Times New Roman" pitchFamily="18" charset="0"/>
                <a:cs typeface="Times New Roman" pitchFamily="18" charset="0"/>
              </a:rPr>
              <a:t>literatures </a:t>
            </a:r>
            <a:r>
              <a:rPr lang="en-US" sz="2000" dirty="0">
                <a:latin typeface="Times New Roman" pitchFamily="18" charset="0"/>
                <a:cs typeface="Times New Roman" pitchFamily="18" charset="0"/>
              </a:rPr>
              <a:t>to identify research </a:t>
            </a:r>
            <a:r>
              <a:rPr lang="en-US" sz="2000" dirty="0" smtClean="0">
                <a:latin typeface="Times New Roman" pitchFamily="18" charset="0"/>
                <a:cs typeface="Times New Roman" pitchFamily="18" charset="0"/>
              </a:rPr>
              <a:t>gaps and possible limitation breakthrough.</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3. Construct a </a:t>
            </a:r>
            <a:r>
              <a:rPr lang="en-US" sz="2000" dirty="0">
                <a:latin typeface="Times New Roman" pitchFamily="18" charset="0"/>
                <a:cs typeface="Times New Roman" pitchFamily="18" charset="0"/>
              </a:rPr>
              <a:t>responsive system using </a:t>
            </a:r>
            <a:r>
              <a:rPr lang="en-US" sz="2000" dirty="0" smtClean="0">
                <a:latin typeface="Times New Roman" pitchFamily="18" charset="0"/>
                <a:cs typeface="Times New Roman" pitchFamily="18" charset="0"/>
              </a:rPr>
              <a:t>advanced components that detects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deters transformer vandals promptly.</a:t>
            </a:r>
          </a:p>
          <a:p>
            <a:pPr marL="0" indent="0">
              <a:buNone/>
            </a:pPr>
            <a:r>
              <a:rPr lang="en-US" sz="2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 Conduct extensive testing and validation of system for optimal performance of the system.</a:t>
            </a:r>
          </a:p>
        </p:txBody>
      </p:sp>
    </p:spTree>
    <p:extLst>
      <p:ext uri="{BB962C8B-B14F-4D97-AF65-F5344CB8AC3E}">
        <p14:creationId xmlns:p14="http://schemas.microsoft.com/office/powerpoint/2010/main" val="311797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2625"/>
          </a:xfrm>
        </p:spPr>
        <p:txBody>
          <a:bodyPr>
            <a:normAutofit fontScale="90000"/>
          </a:bodyPr>
          <a:lstStyle/>
          <a:p>
            <a:r>
              <a:rPr lang="en-US" dirty="0">
                <a:latin typeface="Times New Roman" pitchFamily="18" charset="0"/>
                <a:cs typeface="Times New Roman" pitchFamily="18" charset="0"/>
              </a:rPr>
              <a:t>Review of Related Works/Literature Review</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7337662"/>
              </p:ext>
            </p:extLst>
          </p:nvPr>
        </p:nvGraphicFramePr>
        <p:xfrm>
          <a:off x="357809" y="695738"/>
          <a:ext cx="11211339" cy="5903845"/>
        </p:xfrm>
        <a:graphic>
          <a:graphicData uri="http://schemas.openxmlformats.org/drawingml/2006/table">
            <a:tbl>
              <a:tblPr firstRow="1" bandRow="1">
                <a:tableStyleId>{5C22544A-7EE6-4342-B048-85BDC9FD1C3A}</a:tableStyleId>
              </a:tblPr>
              <a:tblGrid>
                <a:gridCol w="576469"/>
                <a:gridCol w="1272209"/>
                <a:gridCol w="3101009"/>
                <a:gridCol w="1868556"/>
                <a:gridCol w="2286000"/>
                <a:gridCol w="2107096"/>
              </a:tblGrid>
              <a:tr h="647737">
                <a:tc>
                  <a:txBody>
                    <a:bodyPr/>
                    <a:lstStyle/>
                    <a:p>
                      <a:pPr algn="ctr"/>
                      <a:r>
                        <a:rPr lang="en-US" dirty="0" smtClean="0">
                          <a:solidFill>
                            <a:schemeClr val="tx1"/>
                          </a:solidFill>
                          <a:latin typeface="Times New Roman" pitchFamily="18" charset="0"/>
                          <a:cs typeface="Times New Roman" pitchFamily="18" charset="0"/>
                        </a:rPr>
                        <a:t>S/N</a:t>
                      </a:r>
                      <a:endParaRPr lang="en-US" dirty="0">
                        <a:solidFill>
                          <a:schemeClr val="tx1"/>
                        </a:solidFill>
                        <a:latin typeface="Times New Roman" pitchFamily="18" charset="0"/>
                        <a:cs typeface="Times New Roman" pitchFamily="18"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Author</a:t>
                      </a:r>
                    </a:p>
                    <a:p>
                      <a:endParaRPr lang="en-US" dirty="0">
                        <a:latin typeface="Times New Roman" pitchFamily="18" charset="0"/>
                        <a:cs typeface="Times New Roman" pitchFamily="18"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Title</a:t>
                      </a:r>
                    </a:p>
                    <a:p>
                      <a:endParaRPr lang="en-US" dirty="0">
                        <a:latin typeface="Times New Roman" pitchFamily="18" charset="0"/>
                        <a:cs typeface="Times New Roman" pitchFamily="18"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Strengths</a:t>
                      </a:r>
                    </a:p>
                    <a:p>
                      <a:endParaRPr lang="en-US" dirty="0">
                        <a:latin typeface="Times New Roman" pitchFamily="18" charset="0"/>
                        <a:cs typeface="Times New Roman" pitchFamily="18"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Weaknesses</a:t>
                      </a:r>
                    </a:p>
                    <a:p>
                      <a:endParaRPr lang="en-US" dirty="0">
                        <a:latin typeface="Times New Roman" pitchFamily="18" charset="0"/>
                        <a:cs typeface="Times New Roman" pitchFamily="18"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Gap</a:t>
                      </a:r>
                    </a:p>
                  </a:txBody>
                  <a:tcPr>
                    <a:solidFill>
                      <a:schemeClr val="accent1"/>
                    </a:solidFill>
                  </a:tcPr>
                </a:tc>
              </a:tr>
              <a:tr h="1480540">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dk1"/>
                          </a:solidFill>
                          <a:effectLst/>
                          <a:latin typeface="Times New Roman" pitchFamily="18" charset="0"/>
                          <a:ea typeface="+mn-ea"/>
                          <a:cs typeface="Times New Roman" pitchFamily="18" charset="0"/>
                        </a:rPr>
                        <a:t>Erick </a:t>
                      </a:r>
                      <a:r>
                        <a:rPr lang="en-US" sz="1800" kern="1200" dirty="0" err="1" smtClean="0">
                          <a:solidFill>
                            <a:schemeClr val="dk1"/>
                          </a:solidFill>
                          <a:effectLst/>
                          <a:latin typeface="Times New Roman" pitchFamily="18" charset="0"/>
                          <a:ea typeface="+mn-ea"/>
                          <a:cs typeface="Times New Roman" pitchFamily="18" charset="0"/>
                        </a:rPr>
                        <a:t>Kithinji</a:t>
                      </a:r>
                      <a:r>
                        <a:rPr lang="en-US" sz="1800" kern="1200" dirty="0" smtClean="0">
                          <a:solidFill>
                            <a:schemeClr val="dk1"/>
                          </a:solidFill>
                          <a:effectLst/>
                          <a:latin typeface="Times New Roman" pitchFamily="18" charset="0"/>
                          <a:ea typeface="+mn-ea"/>
                          <a:cs typeface="Times New Roman" pitchFamily="18" charset="0"/>
                        </a:rPr>
                        <a:t> et al (2017)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Design</a:t>
                      </a:r>
                      <a:r>
                        <a:rPr lang="en-US" baseline="0" dirty="0" smtClean="0">
                          <a:latin typeface="Times New Roman" pitchFamily="18" charset="0"/>
                          <a:cs typeface="Times New Roman" pitchFamily="18" charset="0"/>
                        </a:rPr>
                        <a:t> and Implementation of a Transformer  Vandalism Monitoring System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Uninterrupted power supply for the system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Substandard components</a:t>
                      </a:r>
                      <a:r>
                        <a:rPr lang="en-US" baseline="0" dirty="0" smtClean="0">
                          <a:latin typeface="Times New Roman" pitchFamily="18" charset="0"/>
                          <a:cs typeface="Times New Roman" pitchFamily="18" charset="0"/>
                        </a:rPr>
                        <a:t> like </a:t>
                      </a:r>
                      <a:r>
                        <a:rPr lang="en-US" dirty="0" smtClean="0">
                          <a:latin typeface="Times New Roman" pitchFamily="18" charset="0"/>
                          <a:cs typeface="Times New Roman" pitchFamily="18" charset="0"/>
                        </a:rPr>
                        <a:t>PIR</a:t>
                      </a:r>
                      <a:r>
                        <a:rPr lang="en-US" baseline="0" dirty="0" smtClean="0">
                          <a:latin typeface="Times New Roman" pitchFamily="18" charset="0"/>
                          <a:cs typeface="Times New Roman" pitchFamily="18" charset="0"/>
                        </a:rPr>
                        <a:t> sensor which is susceptible to heat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Lack of</a:t>
                      </a:r>
                      <a:r>
                        <a:rPr lang="en-US" baseline="0" dirty="0" smtClean="0">
                          <a:latin typeface="Times New Roman" pitchFamily="18" charset="0"/>
                          <a:cs typeface="Times New Roman" pitchFamily="18" charset="0"/>
                        </a:rPr>
                        <a:t> real world testing statistics</a:t>
                      </a:r>
                      <a:endParaRPr lang="en-US" dirty="0">
                        <a:latin typeface="Times New Roman" pitchFamily="18" charset="0"/>
                        <a:cs typeface="Times New Roman" pitchFamily="18" charset="0"/>
                      </a:endParaRPr>
                    </a:p>
                  </a:txBody>
                  <a:tcPr/>
                </a:tc>
              </a:tr>
              <a:tr h="2295028">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dk1"/>
                          </a:solidFill>
                          <a:effectLst/>
                          <a:latin typeface="Times New Roman" pitchFamily="18" charset="0"/>
                          <a:ea typeface="+mn-ea"/>
                          <a:cs typeface="Times New Roman" pitchFamily="18" charset="0"/>
                        </a:rPr>
                        <a:t>Mary </a:t>
                      </a:r>
                      <a:r>
                        <a:rPr lang="en-US" sz="1800" kern="1200" dirty="0" err="1" smtClean="0">
                          <a:solidFill>
                            <a:schemeClr val="dk1"/>
                          </a:solidFill>
                          <a:effectLst/>
                          <a:latin typeface="Times New Roman" pitchFamily="18" charset="0"/>
                          <a:ea typeface="+mn-ea"/>
                          <a:cs typeface="Times New Roman" pitchFamily="18" charset="0"/>
                        </a:rPr>
                        <a:t>Ahuna</a:t>
                      </a:r>
                      <a:r>
                        <a:rPr lang="en-US" sz="1800" kern="1200" dirty="0" smtClean="0">
                          <a:solidFill>
                            <a:schemeClr val="dk1"/>
                          </a:solidFill>
                          <a:effectLst/>
                          <a:latin typeface="Times New Roman" pitchFamily="18" charset="0"/>
                          <a:ea typeface="+mn-ea"/>
                          <a:cs typeface="Times New Roman" pitchFamily="18" charset="0"/>
                        </a:rPr>
                        <a:t> et al (2020)</a:t>
                      </a:r>
                      <a:endParaRPr lang="en-US" dirty="0">
                        <a:latin typeface="Times New Roman" pitchFamily="18" charset="0"/>
                        <a:cs typeface="Times New Roman" pitchFamily="18" charset="0"/>
                      </a:endParaRPr>
                    </a:p>
                  </a:txBody>
                  <a:tcPr/>
                </a:tc>
                <a:tc>
                  <a:txBody>
                    <a:bodyPr/>
                    <a:lstStyle/>
                    <a:p>
                      <a:r>
                        <a:rPr lang="en-US" sz="1800" b="0" i="0" u="none" strike="noStrike" kern="1200" baseline="0" dirty="0" smtClean="0">
                          <a:solidFill>
                            <a:schemeClr val="dk1"/>
                          </a:solidFill>
                          <a:latin typeface="Times New Roman" pitchFamily="18" charset="0"/>
                          <a:ea typeface="+mn-ea"/>
                          <a:cs typeface="Times New Roman" pitchFamily="18" charset="0"/>
                        </a:rPr>
                        <a:t>Real-time Transformer Vandalism Detection by Application of Tuned Hyper Parameter Deep Learning Model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dk1"/>
                          </a:solidFill>
                          <a:effectLst/>
                          <a:latin typeface="Times New Roman" pitchFamily="18" charset="0"/>
                          <a:ea typeface="+mn-ea"/>
                          <a:cs typeface="Times New Roman" pitchFamily="18" charset="0"/>
                        </a:rPr>
                        <a:t>Its use of machine learning for real-time surveillance</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dk1"/>
                          </a:solidFill>
                          <a:effectLst/>
                          <a:latin typeface="Times New Roman" pitchFamily="18" charset="0"/>
                          <a:ea typeface="+mn-ea"/>
                          <a:cs typeface="Times New Roman" pitchFamily="18" charset="0"/>
                        </a:rPr>
                        <a:t>Limited outdoor deployment results, potential weather-related challenges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No long</a:t>
                      </a:r>
                      <a:r>
                        <a:rPr lang="en-US" baseline="0" dirty="0" smtClean="0">
                          <a:latin typeface="Times New Roman" pitchFamily="18" charset="0"/>
                          <a:cs typeface="Times New Roman" pitchFamily="18" charset="0"/>
                        </a:rPr>
                        <a:t> term reliability due to health depreciation from harsh weather conditions</a:t>
                      </a:r>
                      <a:endParaRPr lang="en-US" dirty="0">
                        <a:latin typeface="Times New Roman" pitchFamily="18" charset="0"/>
                        <a:cs typeface="Times New Roman" pitchFamily="18" charset="0"/>
                      </a:endParaRPr>
                    </a:p>
                  </a:txBody>
                  <a:tcPr/>
                </a:tc>
              </a:tr>
              <a:tr h="1480540">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800" kern="1200" dirty="0" err="1" smtClean="0">
                          <a:solidFill>
                            <a:schemeClr val="dk1"/>
                          </a:solidFill>
                          <a:effectLst/>
                          <a:latin typeface="+mn-lt"/>
                          <a:ea typeface="+mn-ea"/>
                          <a:cs typeface="+mn-cs"/>
                        </a:rPr>
                        <a:t>Sajidur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Rahman</a:t>
                      </a:r>
                      <a:r>
                        <a:rPr lang="en-US" sz="1800" kern="1200" dirty="0" smtClean="0">
                          <a:solidFill>
                            <a:schemeClr val="dk1"/>
                          </a:solidFill>
                          <a:effectLst/>
                          <a:latin typeface="+mn-lt"/>
                          <a:ea typeface="+mn-ea"/>
                          <a:cs typeface="+mn-cs"/>
                        </a:rPr>
                        <a:t> et al (2017) </a:t>
                      </a:r>
                      <a:endParaRPr lang="en-US" dirty="0">
                        <a:latin typeface="Times New Roman" pitchFamily="18" charset="0"/>
                        <a:cs typeface="Times New Roman" pitchFamily="18" charset="0"/>
                      </a:endParaRPr>
                    </a:p>
                  </a:txBody>
                  <a:tcPr/>
                </a:tc>
                <a:tc>
                  <a:txBody>
                    <a:bodyPr/>
                    <a:lstStyle/>
                    <a:p>
                      <a:r>
                        <a:rPr lang="en-US" sz="1800" b="0" i="0" u="none" strike="noStrike" kern="1200" baseline="0" dirty="0" smtClean="0">
                          <a:solidFill>
                            <a:schemeClr val="dk1"/>
                          </a:solidFill>
                          <a:latin typeface="Times New Roman" pitchFamily="18" charset="0"/>
                          <a:ea typeface="+mn-ea"/>
                          <a:cs typeface="Times New Roman" pitchFamily="18" charset="0"/>
                        </a:rPr>
                        <a:t>Design and Implementation of Real Time</a:t>
                      </a:r>
                    </a:p>
                    <a:p>
                      <a:r>
                        <a:rPr lang="en-US" sz="1800" b="0" i="0" u="none" strike="noStrike" kern="1200" baseline="0" dirty="0" smtClean="0">
                          <a:solidFill>
                            <a:schemeClr val="dk1"/>
                          </a:solidFill>
                          <a:latin typeface="Times New Roman" pitchFamily="18" charset="0"/>
                          <a:ea typeface="+mn-ea"/>
                          <a:cs typeface="Times New Roman" pitchFamily="18" charset="0"/>
                        </a:rPr>
                        <a:t>Transformer Health Monitoring System Using GSM</a:t>
                      </a:r>
                    </a:p>
                    <a:p>
                      <a:r>
                        <a:rPr lang="en-US" sz="1800" b="0" i="0" u="none" strike="noStrike" kern="1200" baseline="0" dirty="0" smtClean="0">
                          <a:solidFill>
                            <a:schemeClr val="dk1"/>
                          </a:solidFill>
                          <a:latin typeface="Times New Roman" pitchFamily="18" charset="0"/>
                          <a:ea typeface="+mn-ea"/>
                          <a:cs typeface="Times New Roman" pitchFamily="18" charset="0"/>
                        </a:rPr>
                        <a:t>Technology</a:t>
                      </a:r>
                      <a:endParaRPr lang="en-US" b="0" i="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Cost effective method</a:t>
                      </a:r>
                      <a:r>
                        <a:rPr lang="en-US" baseline="0" dirty="0" smtClean="0">
                          <a:latin typeface="Times New Roman" pitchFamily="18" charset="0"/>
                          <a:cs typeface="Times New Roman" pitchFamily="18" charset="0"/>
                        </a:rPr>
                        <a:t> and early issue detection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Lack</a:t>
                      </a:r>
                      <a:r>
                        <a:rPr lang="en-US" baseline="0" dirty="0" smtClean="0">
                          <a:latin typeface="Times New Roman" pitchFamily="18" charset="0"/>
                          <a:cs typeface="Times New Roman" pitchFamily="18" charset="0"/>
                        </a:rPr>
                        <a:t> of </a:t>
                      </a:r>
                      <a:r>
                        <a:rPr lang="en-US" dirty="0" smtClean="0">
                          <a:latin typeface="Times New Roman" pitchFamily="18" charset="0"/>
                          <a:cs typeface="Times New Roman" pitchFamily="18" charset="0"/>
                        </a:rPr>
                        <a:t>technical details and doesn't evaluate effectiveness with real-world data or trials.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Expansion of monitored</a:t>
                      </a:r>
                      <a:r>
                        <a:rPr lang="en-US" baseline="0" dirty="0" smtClean="0">
                          <a:latin typeface="Times New Roman" pitchFamily="18" charset="0"/>
                          <a:cs typeface="Times New Roman" pitchFamily="18" charset="0"/>
                        </a:rPr>
                        <a:t> parameters like moisture and dissolved gas in oil</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26975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59069020"/>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pPr algn="ctr"/>
                      <a:r>
                        <a:rPr lang="en-US" dirty="0" smtClean="0">
                          <a:solidFill>
                            <a:schemeClr val="tx1"/>
                          </a:solidFill>
                          <a:latin typeface="Times New Roman" pitchFamily="18" charset="0"/>
                          <a:cs typeface="Times New Roman" pitchFamily="18" charset="0"/>
                        </a:rPr>
                        <a:t>S/N</a:t>
                      </a:r>
                      <a:endParaRPr lang="en-US"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Author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Strengths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Weaknesses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Gap</a:t>
                      </a:r>
                    </a:p>
                  </a:txBody>
                  <a:tcPr/>
                </a:tc>
              </a:tr>
              <a:tr h="370840">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sz="1800" b="0" i="0" u="none" strike="noStrike" kern="1200" baseline="0" dirty="0" err="1" smtClean="0">
                          <a:solidFill>
                            <a:schemeClr val="dk1"/>
                          </a:solidFill>
                          <a:latin typeface="Times New Roman" pitchFamily="18" charset="0"/>
                          <a:ea typeface="+mn-ea"/>
                          <a:cs typeface="Times New Roman" pitchFamily="18" charset="0"/>
                        </a:rPr>
                        <a:t>Amol</a:t>
                      </a:r>
                      <a:r>
                        <a:rPr lang="en-US" sz="1800" b="0" i="0" u="none" strike="noStrike" kern="1200" baseline="0" dirty="0" smtClean="0">
                          <a:solidFill>
                            <a:schemeClr val="dk1"/>
                          </a:solidFill>
                          <a:latin typeface="Times New Roman" pitchFamily="18" charset="0"/>
                          <a:ea typeface="+mn-ea"/>
                          <a:cs typeface="Times New Roman" pitchFamily="18" charset="0"/>
                        </a:rPr>
                        <a:t> A. </a:t>
                      </a:r>
                      <a:r>
                        <a:rPr lang="en-US" sz="1800" b="0" i="0" u="none" strike="noStrike" kern="1200" baseline="0" dirty="0" err="1" smtClean="0">
                          <a:solidFill>
                            <a:schemeClr val="dk1"/>
                          </a:solidFill>
                          <a:latin typeface="Times New Roman" pitchFamily="18" charset="0"/>
                          <a:ea typeface="+mn-ea"/>
                          <a:cs typeface="Times New Roman" pitchFamily="18" charset="0"/>
                        </a:rPr>
                        <a:t>Sonune</a:t>
                      </a:r>
                      <a:r>
                        <a:rPr lang="en-US" sz="1800" b="0" i="0" u="none" strike="noStrike" kern="1200" baseline="0" dirty="0" smtClean="0">
                          <a:solidFill>
                            <a:schemeClr val="dk1"/>
                          </a:solidFill>
                          <a:latin typeface="Times New Roman" pitchFamily="18" charset="0"/>
                          <a:ea typeface="+mn-ea"/>
                          <a:cs typeface="Times New Roman" pitchFamily="18" charset="0"/>
                        </a:rPr>
                        <a:t> et al (2020)</a:t>
                      </a:r>
                      <a:endParaRPr lang="en-US" dirty="0">
                        <a:latin typeface="Times New Roman" pitchFamily="18" charset="0"/>
                        <a:cs typeface="Times New Roman" pitchFamily="18" charset="0"/>
                      </a:endParaRPr>
                    </a:p>
                  </a:txBody>
                  <a:tcPr/>
                </a:tc>
                <a:tc>
                  <a:txBody>
                    <a:bodyPr/>
                    <a:lstStyle/>
                    <a:p>
                      <a:r>
                        <a:rPr lang="en-US" sz="1800" b="0" i="0" u="none" strike="noStrike" kern="1200" baseline="0" dirty="0" smtClean="0">
                          <a:solidFill>
                            <a:schemeClr val="dk1"/>
                          </a:solidFill>
                          <a:latin typeface="Times New Roman" pitchFamily="18" charset="0"/>
                          <a:ea typeface="+mn-ea"/>
                          <a:cs typeface="Times New Roman" pitchFamily="18" charset="0"/>
                        </a:rPr>
                        <a:t>Condition Monitoring of Distribution</a:t>
                      </a:r>
                    </a:p>
                    <a:p>
                      <a:r>
                        <a:rPr lang="en-US" sz="1800" b="0" i="0" u="none" strike="noStrike" kern="1200" baseline="0" dirty="0" smtClean="0">
                          <a:solidFill>
                            <a:schemeClr val="dk1"/>
                          </a:solidFill>
                          <a:latin typeface="Times New Roman" pitchFamily="18" charset="0"/>
                          <a:ea typeface="+mn-ea"/>
                          <a:cs typeface="Times New Roman" pitchFamily="18" charset="0"/>
                        </a:rPr>
                        <a:t>Transformer using IOT</a:t>
                      </a:r>
                      <a:endParaRPr lang="en-US" b="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Real time</a:t>
                      </a:r>
                      <a:r>
                        <a:rPr lang="en-US" baseline="0" dirty="0" smtClean="0">
                          <a:latin typeface="Times New Roman" pitchFamily="18" charset="0"/>
                          <a:cs typeface="Times New Roman" pitchFamily="18" charset="0"/>
                        </a:rPr>
                        <a:t> data monitoring and simplicity using ESP32 and Wi-Fi and Bluetooth</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Complete dependency on Wi-Fi</a:t>
                      </a:r>
                      <a:r>
                        <a:rPr lang="en-US" baseline="0" dirty="0" smtClean="0">
                          <a:latin typeface="Times New Roman" pitchFamily="18" charset="0"/>
                          <a:cs typeface="Times New Roman" pitchFamily="18" charset="0"/>
                        </a:rPr>
                        <a:t> which can reduce communication distance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effectLst/>
                          <a:latin typeface="+mn-lt"/>
                          <a:ea typeface="+mn-ea"/>
                          <a:cs typeface="+mn-cs"/>
                        </a:rPr>
                        <a:t>Investigation into Alternative Communication Protocols: </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22694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AFF83E-075D-48A6-8451-AC0009940C3E}"/>
              </a:ext>
            </a:extLst>
          </p:cNvPr>
          <p:cNvSpPr>
            <a:spLocks noGrp="1"/>
          </p:cNvSpPr>
          <p:nvPr>
            <p:ph idx="1"/>
          </p:nvPr>
        </p:nvSpPr>
        <p:spPr>
          <a:xfrm>
            <a:off x="838200" y="974035"/>
            <a:ext cx="10515600" cy="5202928"/>
          </a:xfrm>
        </p:spPr>
        <p:txBody>
          <a:bodyPr>
            <a:normAutofit fontScale="92500" lnSpcReduction="10000"/>
          </a:bodyPr>
          <a:lstStyle/>
          <a:p>
            <a:pPr marL="0" indent="0">
              <a:buNone/>
            </a:pPr>
            <a:r>
              <a:rPr lang="en-US" dirty="0">
                <a:latin typeface="Times New Roman" pitchFamily="18" charset="0"/>
                <a:cs typeface="Times New Roman" pitchFamily="18" charset="0"/>
              </a:rPr>
              <a:t>After analyzing previous research on anti-vandalism measures for transformers, we identified three common limitations: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 prevention measure: We </a:t>
            </a:r>
            <a:r>
              <a:rPr lang="en-US" dirty="0">
                <a:latin typeface="Times New Roman" pitchFamily="18" charset="0"/>
                <a:cs typeface="Times New Roman" pitchFamily="18" charset="0"/>
              </a:rPr>
              <a:t>prioritize prevention over cure by integrating alarms into the system to deter vandals before they can </a:t>
            </a:r>
            <a:r>
              <a:rPr lang="en-US" dirty="0" smtClean="0">
                <a:latin typeface="Times New Roman" pitchFamily="18" charset="0"/>
                <a:cs typeface="Times New Roman" pitchFamily="18" charset="0"/>
              </a:rPr>
              <a:t>act.</a:t>
            </a:r>
          </a:p>
          <a:p>
            <a:r>
              <a:rPr lang="en-US" dirty="0" smtClean="0">
                <a:latin typeface="Times New Roman" pitchFamily="18" charset="0"/>
                <a:cs typeface="Times New Roman" pitchFamily="18" charset="0"/>
              </a:rPr>
              <a:t>Sensor inaccuracy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enhance sensor accuracy, we've adopted advanced microwave sensors  </a:t>
            </a:r>
            <a:r>
              <a:rPr lang="en-US" dirty="0" smtClean="0">
                <a:latin typeface="Times New Roman" pitchFamily="18" charset="0"/>
                <a:cs typeface="Times New Roman" pitchFamily="18" charset="0"/>
              </a:rPr>
              <a:t>known </a:t>
            </a:r>
            <a:r>
              <a:rPr lang="en-US" dirty="0">
                <a:latin typeface="Times New Roman" pitchFamily="18" charset="0"/>
                <a:cs typeface="Times New Roman" pitchFamily="18" charset="0"/>
              </a:rPr>
              <a:t>for their precision and durability in outdoor settings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Security </a:t>
            </a:r>
            <a:r>
              <a:rPr lang="en-US" dirty="0">
                <a:latin typeface="Times New Roman" pitchFamily="18" charset="0"/>
                <a:cs typeface="Times New Roman" pitchFamily="18" charset="0"/>
              </a:rPr>
              <a:t>and Environmental Risks: Vulnerabilities in components can expose systems to various environmental and security threats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Our project addresses these by leveraging modern sensor tech, robust power management, and enhanced security measures.</a:t>
            </a:r>
          </a:p>
        </p:txBody>
      </p:sp>
    </p:spTree>
    <p:extLst>
      <p:ext uri="{BB962C8B-B14F-4D97-AF65-F5344CB8AC3E}">
        <p14:creationId xmlns:p14="http://schemas.microsoft.com/office/powerpoint/2010/main" val="1747795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1167</Words>
  <Application>Microsoft Office PowerPoint</Application>
  <PresentationFormat>Custom</PresentationFormat>
  <Paragraphs>154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KWARA STATE UNIVERSITY, MALETE FACULTY OF ENGINEERING AND TECHNOLOGY </vt:lpstr>
      <vt:lpstr>PRESENTATION OUTLINE</vt:lpstr>
      <vt:lpstr>Abstract</vt:lpstr>
      <vt:lpstr>Introduction</vt:lpstr>
      <vt:lpstr>Problem statement</vt:lpstr>
      <vt:lpstr>Aim &amp; Objectives</vt:lpstr>
      <vt:lpstr>Review of Related Works/Literature Review</vt:lpstr>
      <vt:lpstr>PowerPoint Presentation</vt:lpstr>
      <vt:lpstr>PowerPoint Presentation</vt:lpstr>
      <vt:lpstr>Methodology.</vt:lpstr>
      <vt:lpstr>FIG.1 Block diagram</vt:lpstr>
      <vt:lpstr>Fig.2 flowchart</vt:lpstr>
      <vt:lpstr>Algorithm</vt:lpstr>
      <vt:lpstr>Fig.3 Circuit diagram</vt:lpstr>
      <vt:lpstr>Components pricing estimate</vt:lpstr>
      <vt:lpstr>Gantt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KWARA STATE UNIVERSITY, MALETE FACULTY OF ENGINEERING AND TECHNOLOGY Vehicle Accident Detection</dc:title>
  <dc:creator>Oluronbiolutola@gmail.com</dc:creator>
  <cp:lastModifiedBy>EVER-REIGN</cp:lastModifiedBy>
  <cp:revision>91</cp:revision>
  <dcterms:created xsi:type="dcterms:W3CDTF">2024-03-03T07:34:55Z</dcterms:created>
  <dcterms:modified xsi:type="dcterms:W3CDTF">2024-03-10T06:19:11Z</dcterms:modified>
</cp:coreProperties>
</file>