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330"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532EEDE3-9F45-45B0-A0C9-654938BBFA8C}" type="datetimeFigureOut">
              <a:rPr lang="pt-BR" smtClean="0"/>
              <a:t>05/04/2016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AB4607D-0E9E-4E1B-83F0-758C460846C0}" type="slidenum">
              <a:rPr lang="pt-BR" smtClean="0"/>
              <a:t>‹nº›</a:t>
            </a:fld>
            <a:endParaRPr lang="pt-BR"/>
          </a:p>
        </p:txBody>
      </p:sp>
    </p:spTree>
    <p:extLst>
      <p:ext uri="{BB962C8B-B14F-4D97-AF65-F5344CB8AC3E}">
        <p14:creationId xmlns:p14="http://schemas.microsoft.com/office/powerpoint/2010/main" val="906263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32EEDE3-9F45-45B0-A0C9-654938BBFA8C}" type="datetimeFigureOut">
              <a:rPr lang="pt-BR" smtClean="0"/>
              <a:t>05/04/2016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AB4607D-0E9E-4E1B-83F0-758C460846C0}" type="slidenum">
              <a:rPr lang="pt-BR" smtClean="0"/>
              <a:t>‹nº›</a:t>
            </a:fld>
            <a:endParaRPr lang="pt-BR"/>
          </a:p>
        </p:txBody>
      </p:sp>
    </p:spTree>
    <p:extLst>
      <p:ext uri="{BB962C8B-B14F-4D97-AF65-F5344CB8AC3E}">
        <p14:creationId xmlns:p14="http://schemas.microsoft.com/office/powerpoint/2010/main" val="418809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32EEDE3-9F45-45B0-A0C9-654938BBFA8C}" type="datetimeFigureOut">
              <a:rPr lang="pt-BR" smtClean="0"/>
              <a:t>05/04/2016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AB4607D-0E9E-4E1B-83F0-758C460846C0}" type="slidenum">
              <a:rPr lang="pt-BR" smtClean="0"/>
              <a:t>‹nº›</a:t>
            </a:fld>
            <a:endParaRPr lang="pt-BR"/>
          </a:p>
        </p:txBody>
      </p:sp>
    </p:spTree>
    <p:extLst>
      <p:ext uri="{BB962C8B-B14F-4D97-AF65-F5344CB8AC3E}">
        <p14:creationId xmlns:p14="http://schemas.microsoft.com/office/powerpoint/2010/main" val="3713218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32EEDE3-9F45-45B0-A0C9-654938BBFA8C}" type="datetimeFigureOut">
              <a:rPr lang="pt-BR" smtClean="0"/>
              <a:t>05/04/2016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AB4607D-0E9E-4E1B-83F0-758C460846C0}" type="slidenum">
              <a:rPr lang="pt-BR" smtClean="0"/>
              <a:t>‹nº›</a:t>
            </a:fld>
            <a:endParaRPr lang="pt-BR"/>
          </a:p>
        </p:txBody>
      </p:sp>
    </p:spTree>
    <p:extLst>
      <p:ext uri="{BB962C8B-B14F-4D97-AF65-F5344CB8AC3E}">
        <p14:creationId xmlns:p14="http://schemas.microsoft.com/office/powerpoint/2010/main" val="3592925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532EEDE3-9F45-45B0-A0C9-654938BBFA8C}" type="datetimeFigureOut">
              <a:rPr lang="pt-BR" smtClean="0"/>
              <a:t>05/04/2016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AB4607D-0E9E-4E1B-83F0-758C460846C0}" type="slidenum">
              <a:rPr lang="pt-BR" smtClean="0"/>
              <a:t>‹nº›</a:t>
            </a:fld>
            <a:endParaRPr lang="pt-BR"/>
          </a:p>
        </p:txBody>
      </p:sp>
    </p:spTree>
    <p:extLst>
      <p:ext uri="{BB962C8B-B14F-4D97-AF65-F5344CB8AC3E}">
        <p14:creationId xmlns:p14="http://schemas.microsoft.com/office/powerpoint/2010/main" val="3259101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532EEDE3-9F45-45B0-A0C9-654938BBFA8C}" type="datetimeFigureOut">
              <a:rPr lang="pt-BR" smtClean="0"/>
              <a:t>05/04/2016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AB4607D-0E9E-4E1B-83F0-758C460846C0}" type="slidenum">
              <a:rPr lang="pt-BR" smtClean="0"/>
              <a:t>‹nº›</a:t>
            </a:fld>
            <a:endParaRPr lang="pt-BR"/>
          </a:p>
        </p:txBody>
      </p:sp>
    </p:spTree>
    <p:extLst>
      <p:ext uri="{BB962C8B-B14F-4D97-AF65-F5344CB8AC3E}">
        <p14:creationId xmlns:p14="http://schemas.microsoft.com/office/powerpoint/2010/main" val="454928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532EEDE3-9F45-45B0-A0C9-654938BBFA8C}" type="datetimeFigureOut">
              <a:rPr lang="pt-BR" smtClean="0"/>
              <a:t>05/04/2016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9AB4607D-0E9E-4E1B-83F0-758C460846C0}" type="slidenum">
              <a:rPr lang="pt-BR" smtClean="0"/>
              <a:t>‹nº›</a:t>
            </a:fld>
            <a:endParaRPr lang="pt-BR"/>
          </a:p>
        </p:txBody>
      </p:sp>
    </p:spTree>
    <p:extLst>
      <p:ext uri="{BB962C8B-B14F-4D97-AF65-F5344CB8AC3E}">
        <p14:creationId xmlns:p14="http://schemas.microsoft.com/office/powerpoint/2010/main" val="768950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532EEDE3-9F45-45B0-A0C9-654938BBFA8C}" type="datetimeFigureOut">
              <a:rPr lang="pt-BR" smtClean="0"/>
              <a:t>05/04/2016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9AB4607D-0E9E-4E1B-83F0-758C460846C0}" type="slidenum">
              <a:rPr lang="pt-BR" smtClean="0"/>
              <a:t>‹nº›</a:t>
            </a:fld>
            <a:endParaRPr lang="pt-BR"/>
          </a:p>
        </p:txBody>
      </p:sp>
    </p:spTree>
    <p:extLst>
      <p:ext uri="{BB962C8B-B14F-4D97-AF65-F5344CB8AC3E}">
        <p14:creationId xmlns:p14="http://schemas.microsoft.com/office/powerpoint/2010/main" val="1129052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32EEDE3-9F45-45B0-A0C9-654938BBFA8C}" type="datetimeFigureOut">
              <a:rPr lang="pt-BR" smtClean="0"/>
              <a:t>05/04/2016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9AB4607D-0E9E-4E1B-83F0-758C460846C0}" type="slidenum">
              <a:rPr lang="pt-BR" smtClean="0"/>
              <a:t>‹nº›</a:t>
            </a:fld>
            <a:endParaRPr lang="pt-BR"/>
          </a:p>
        </p:txBody>
      </p:sp>
    </p:spTree>
    <p:extLst>
      <p:ext uri="{BB962C8B-B14F-4D97-AF65-F5344CB8AC3E}">
        <p14:creationId xmlns:p14="http://schemas.microsoft.com/office/powerpoint/2010/main" val="2893227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32EEDE3-9F45-45B0-A0C9-654938BBFA8C}" type="datetimeFigureOut">
              <a:rPr lang="pt-BR" smtClean="0"/>
              <a:t>05/04/2016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AB4607D-0E9E-4E1B-83F0-758C460846C0}" type="slidenum">
              <a:rPr lang="pt-BR" smtClean="0"/>
              <a:t>‹nº›</a:t>
            </a:fld>
            <a:endParaRPr lang="pt-BR"/>
          </a:p>
        </p:txBody>
      </p:sp>
    </p:spTree>
    <p:extLst>
      <p:ext uri="{BB962C8B-B14F-4D97-AF65-F5344CB8AC3E}">
        <p14:creationId xmlns:p14="http://schemas.microsoft.com/office/powerpoint/2010/main" val="2332960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32EEDE3-9F45-45B0-A0C9-654938BBFA8C}" type="datetimeFigureOut">
              <a:rPr lang="pt-BR" smtClean="0"/>
              <a:t>05/04/2016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AB4607D-0E9E-4E1B-83F0-758C460846C0}" type="slidenum">
              <a:rPr lang="pt-BR" smtClean="0"/>
              <a:t>‹nº›</a:t>
            </a:fld>
            <a:endParaRPr lang="pt-BR"/>
          </a:p>
        </p:txBody>
      </p:sp>
    </p:spTree>
    <p:extLst>
      <p:ext uri="{BB962C8B-B14F-4D97-AF65-F5344CB8AC3E}">
        <p14:creationId xmlns:p14="http://schemas.microsoft.com/office/powerpoint/2010/main" val="1283705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EEDE3-9F45-45B0-A0C9-654938BBFA8C}" type="datetimeFigureOut">
              <a:rPr lang="pt-BR" smtClean="0"/>
              <a:t>05/04/2016</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B4607D-0E9E-4E1B-83F0-758C460846C0}" type="slidenum">
              <a:rPr lang="pt-BR" smtClean="0"/>
              <a:t>‹nº›</a:t>
            </a:fld>
            <a:endParaRPr lang="pt-BR"/>
          </a:p>
        </p:txBody>
      </p:sp>
    </p:spTree>
    <p:extLst>
      <p:ext uri="{BB962C8B-B14F-4D97-AF65-F5344CB8AC3E}">
        <p14:creationId xmlns:p14="http://schemas.microsoft.com/office/powerpoint/2010/main" val="2881091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87700">
              <a:srgbClr val="E5E3E3"/>
            </a:gs>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3701" y="0"/>
            <a:ext cx="6015788" cy="6857999"/>
          </a:xfrm>
          <a:prstGeom prst="rect">
            <a:avLst/>
          </a:prstGeom>
        </p:spPr>
      </p:pic>
      <p:sp>
        <p:nvSpPr>
          <p:cNvPr id="2" name="Título 1"/>
          <p:cNvSpPr>
            <a:spLocks noGrp="1"/>
          </p:cNvSpPr>
          <p:nvPr>
            <p:ph type="ctrTitle"/>
          </p:nvPr>
        </p:nvSpPr>
        <p:spPr>
          <a:xfrm>
            <a:off x="1524000" y="74613"/>
            <a:ext cx="9144000" cy="946665"/>
          </a:xfrm>
          <a:solidFill>
            <a:schemeClr val="accent4"/>
          </a:solidFill>
          <a:ln>
            <a:solidFill>
              <a:schemeClr val="tx1"/>
            </a:solidFill>
          </a:ln>
        </p:spPr>
        <p:txBody>
          <a:bodyPr>
            <a:normAutofit/>
          </a:bodyPr>
          <a:lstStyle/>
          <a:p>
            <a:r>
              <a:rPr lang="pt-BR" sz="4400" dirty="0" smtClean="0">
                <a:latin typeface="Baskerville Old Face" pitchFamily="18" charset="0"/>
              </a:rPr>
              <a:t>Paroquia Nossa Senhora do Amparo</a:t>
            </a:r>
            <a:endParaRPr lang="pt-BR" sz="4400" dirty="0">
              <a:latin typeface="Baskerville Old Face" pitchFamily="18" charset="0"/>
            </a:endParaRPr>
          </a:p>
        </p:txBody>
      </p:sp>
      <p:sp>
        <p:nvSpPr>
          <p:cNvPr id="3" name="Subtítulo 2"/>
          <p:cNvSpPr>
            <a:spLocks noGrp="1"/>
          </p:cNvSpPr>
          <p:nvPr>
            <p:ph type="subTitle" idx="1"/>
          </p:nvPr>
        </p:nvSpPr>
        <p:spPr>
          <a:xfrm>
            <a:off x="133350" y="3897313"/>
            <a:ext cx="12191999" cy="1655762"/>
          </a:xfrm>
        </p:spPr>
        <p:txBody>
          <a:bodyPr>
            <a:normAutofit/>
          </a:bodyPr>
          <a:lstStyle/>
          <a:p>
            <a:r>
              <a:rPr lang="pt-BR" sz="8000" dirty="0" smtClean="0"/>
              <a:t>CURSO                    LITURGIA</a:t>
            </a:r>
            <a:endParaRPr lang="pt-BR" sz="8000" dirty="0"/>
          </a:p>
        </p:txBody>
      </p:sp>
    </p:spTree>
    <p:extLst>
      <p:ext uri="{BB962C8B-B14F-4D97-AF65-F5344CB8AC3E}">
        <p14:creationId xmlns:p14="http://schemas.microsoft.com/office/powerpoint/2010/main" val="4029842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3028949" y="800534"/>
            <a:ext cx="8934450" cy="3539430"/>
          </a:xfrm>
          <a:prstGeom prst="rect">
            <a:avLst/>
          </a:prstGeom>
          <a:noFill/>
        </p:spPr>
        <p:txBody>
          <a:bodyPr wrap="square" rtlCol="0">
            <a:spAutoFit/>
          </a:bodyPr>
          <a:lstStyle/>
          <a:p>
            <a:endParaRPr lang="pt-BR" sz="2800" dirty="0"/>
          </a:p>
          <a:p>
            <a:r>
              <a:rPr lang="pt-BR" sz="2800" b="1" i="1" dirty="0"/>
              <a:t>Saudação ao povo reunido</a:t>
            </a:r>
            <a:endParaRPr lang="pt-BR" sz="2800" b="1" dirty="0"/>
          </a:p>
          <a:p>
            <a:r>
              <a:rPr lang="pt-BR" sz="2800" dirty="0"/>
              <a:t> </a:t>
            </a:r>
            <a:endParaRPr lang="pt-BR" sz="2800" dirty="0" smtClean="0"/>
          </a:p>
          <a:p>
            <a:r>
              <a:rPr lang="pt-BR" sz="2800" dirty="0" smtClean="0"/>
              <a:t>Para </a:t>
            </a:r>
            <a:r>
              <a:rPr lang="pt-BR" sz="2800" dirty="0"/>
              <a:t>saudar o povo reunido, expressando a presença do Senhor nele e o mistério da Igreja</a:t>
            </a:r>
            <a:r>
              <a:rPr lang="pt-BR" sz="2800" b="1" dirty="0"/>
              <a:t>10</a:t>
            </a:r>
            <a:r>
              <a:rPr lang="pt-BR" sz="2800" dirty="0"/>
              <a:t>, o sacerdote é convidado a usar uma fórmula ritual de inspiração bíblica à qual o povo responde com uma fórmula conhecida e sempre a mesma. </a:t>
            </a:r>
          </a:p>
        </p:txBody>
      </p:sp>
      <p:sp>
        <p:nvSpPr>
          <p:cNvPr id="2" name="CaixaDeTexto 1"/>
          <p:cNvSpPr txBox="1"/>
          <p:nvPr/>
        </p:nvSpPr>
        <p:spPr>
          <a:xfrm>
            <a:off x="100484" y="4652387"/>
            <a:ext cx="11987683" cy="2092881"/>
          </a:xfrm>
          <a:prstGeom prst="rect">
            <a:avLst/>
          </a:prstGeom>
          <a:noFill/>
        </p:spPr>
        <p:txBody>
          <a:bodyPr wrap="square" rtlCol="0">
            <a:spAutoFit/>
          </a:bodyPr>
          <a:lstStyle/>
          <a:p>
            <a:pPr algn="ctr"/>
            <a:r>
              <a:rPr lang="pt-BR" sz="2800" dirty="0" smtClean="0"/>
              <a:t>Eventualmente, a saudação ritual ganhará mais significado se for cantada. </a:t>
            </a:r>
          </a:p>
          <a:p>
            <a:pPr algn="ctr"/>
            <a:r>
              <a:rPr lang="pt-BR" sz="2800" dirty="0" smtClean="0"/>
              <a:t> </a:t>
            </a:r>
          </a:p>
          <a:p>
            <a:pPr algn="ctr"/>
            <a:r>
              <a:rPr lang="pt-BR" sz="2800" dirty="0" smtClean="0"/>
              <a:t>É desejável que após esta saudação ritual haja uma palavra mais espontânea de introdução do sacerdote ou de outro ministro idôneo.</a:t>
            </a:r>
          </a:p>
          <a:p>
            <a:endParaRPr lang="pt-BR" dirty="0"/>
          </a:p>
        </p:txBody>
      </p:sp>
    </p:spTree>
    <p:extLst>
      <p:ext uri="{BB962C8B-B14F-4D97-AF65-F5344CB8AC3E}">
        <p14:creationId xmlns:p14="http://schemas.microsoft.com/office/powerpoint/2010/main" val="288261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392788" cy="3867779"/>
          </a:xfrm>
          <a:prstGeom prst="rect">
            <a:avLst/>
          </a:prstGeom>
        </p:spPr>
      </p:pic>
      <p:sp>
        <p:nvSpPr>
          <p:cNvPr id="5" name="CaixaDeTexto 4"/>
          <p:cNvSpPr txBox="1"/>
          <p:nvPr/>
        </p:nvSpPr>
        <p:spPr>
          <a:xfrm>
            <a:off x="3028949" y="800534"/>
            <a:ext cx="8934450" cy="2246769"/>
          </a:xfrm>
          <a:prstGeom prst="rect">
            <a:avLst/>
          </a:prstGeom>
          <a:noFill/>
        </p:spPr>
        <p:txBody>
          <a:bodyPr wrap="square" rtlCol="0">
            <a:spAutoFit/>
          </a:bodyPr>
          <a:lstStyle/>
          <a:p>
            <a:endParaRPr lang="pt-BR" sz="2800" dirty="0"/>
          </a:p>
          <a:p>
            <a:pPr lvl="0" algn="ctr"/>
            <a:r>
              <a:rPr lang="pt-BR" sz="2800" dirty="0"/>
              <a:t>Em tudo isso, trata-se de ajudar a criar um ambiente acolhedor, fraterno e formar uma verdadeira comunhão na fé, usando de discernimento e variedade, conforme as circunstâncias do Tempo litúrgico, de lugar e de cultura. </a:t>
            </a:r>
          </a:p>
        </p:txBody>
      </p:sp>
      <p:sp>
        <p:nvSpPr>
          <p:cNvPr id="2" name="CaixaDeTexto 1"/>
          <p:cNvSpPr txBox="1"/>
          <p:nvPr/>
        </p:nvSpPr>
        <p:spPr>
          <a:xfrm>
            <a:off x="311499" y="3265714"/>
            <a:ext cx="11987683" cy="3970318"/>
          </a:xfrm>
          <a:prstGeom prst="rect">
            <a:avLst/>
          </a:prstGeom>
          <a:noFill/>
        </p:spPr>
        <p:txBody>
          <a:bodyPr wrap="square" rtlCol="0">
            <a:spAutoFit/>
          </a:bodyPr>
          <a:lstStyle/>
          <a:p>
            <a:pPr algn="ctr"/>
            <a:r>
              <a:rPr lang="pt-BR" sz="2600" dirty="0"/>
              <a:t>Uma sadia criatividade saberá desenvolver com fruto diversas inovações possíveis como: saudação espontânea aos presentes, em particular aos visitantes ou novos membros da comunidade que se apresentam; a categorias específicas, conforme as circunstâncias (jovens, casais, mães etc.), seguida eventualmente por um breve canto de boas vindas. A motivação para a celebração pode incluir intenções da </a:t>
            </a:r>
            <a:r>
              <a:rPr lang="pt-BR" sz="2600" dirty="0" err="1"/>
              <a:t>assembléia</a:t>
            </a:r>
            <a:r>
              <a:rPr lang="pt-BR" sz="2600" dirty="0"/>
              <a:t>, ou acontecimentos a comemorar à luz do mistério pascal. Oportunamente, gestos da </a:t>
            </a:r>
            <a:r>
              <a:rPr lang="pt-BR" sz="2600" dirty="0" err="1"/>
              <a:t>assembléia</a:t>
            </a:r>
            <a:r>
              <a:rPr lang="pt-BR" sz="2600" dirty="0"/>
              <a:t> poderão intervir, por exemplo, acolher-se mutuamente através de saudações aos vizinhos, bater palmas, dar vivas em honra do Cristo Ressuscitado, a Nossa Senhora, ao Padroeiro(a) em dia de festa etc. </a:t>
            </a:r>
          </a:p>
          <a:p>
            <a:pPr algn="ctr"/>
            <a:endParaRPr lang="pt-BR" dirty="0"/>
          </a:p>
        </p:txBody>
      </p:sp>
    </p:spTree>
    <p:extLst>
      <p:ext uri="{BB962C8B-B14F-4D97-AF65-F5344CB8AC3E}">
        <p14:creationId xmlns:p14="http://schemas.microsoft.com/office/powerpoint/2010/main" val="1631089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3028950" y="695063"/>
            <a:ext cx="8934450" cy="3877985"/>
          </a:xfrm>
          <a:prstGeom prst="rect">
            <a:avLst/>
          </a:prstGeom>
          <a:noFill/>
        </p:spPr>
        <p:txBody>
          <a:bodyPr wrap="square" rtlCol="0">
            <a:spAutoFit/>
          </a:bodyPr>
          <a:lstStyle/>
          <a:p>
            <a:r>
              <a:rPr lang="pt-BR" sz="2800" b="1" dirty="0" smtClean="0"/>
              <a:t>Ato </a:t>
            </a:r>
            <a:r>
              <a:rPr lang="pt-BR" sz="2800" b="1" dirty="0"/>
              <a:t>penitencial </a:t>
            </a:r>
          </a:p>
          <a:p>
            <a:r>
              <a:rPr lang="pt-BR" sz="1000" dirty="0"/>
              <a:t> </a:t>
            </a:r>
          </a:p>
          <a:p>
            <a:pPr lvl="0" algn="ctr"/>
            <a:r>
              <a:rPr lang="pt-BR" sz="2600" dirty="0"/>
              <a:t>"Em seguida, o sacerdote convida ao ato penitencial, realizado então por toda a comunidade, por uma confissão geral, sendo concluído com a absolvição geral".</a:t>
            </a:r>
          </a:p>
          <a:p>
            <a:pPr lvl="0" algn="ctr"/>
            <a:r>
              <a:rPr lang="pt-BR" sz="2600" dirty="0"/>
              <a:t>Geralmente, entre nós, o ato penitencial é um momento importante da celebração, valorizado por uma sadia criatividade. Muito bem acolhido em nossas comunidades, tem como função preparar a </a:t>
            </a:r>
            <a:r>
              <a:rPr lang="pt-BR" sz="2600" dirty="0" err="1"/>
              <a:t>assembléia</a:t>
            </a:r>
            <a:r>
              <a:rPr lang="pt-BR" sz="2600" dirty="0"/>
              <a:t> para "ouvir a Palavra de Deus e celebrar dignamente os santos </a:t>
            </a:r>
            <a:r>
              <a:rPr lang="pt-BR" sz="2600" dirty="0" smtClean="0"/>
              <a:t>mistérios".</a:t>
            </a:r>
            <a:endParaRPr lang="pt-BR" sz="2600" dirty="0"/>
          </a:p>
        </p:txBody>
      </p:sp>
      <p:sp>
        <p:nvSpPr>
          <p:cNvPr id="2" name="CaixaDeTexto 1"/>
          <p:cNvSpPr txBox="1"/>
          <p:nvPr/>
        </p:nvSpPr>
        <p:spPr>
          <a:xfrm>
            <a:off x="100484" y="4442420"/>
            <a:ext cx="11987683" cy="2769989"/>
          </a:xfrm>
          <a:prstGeom prst="rect">
            <a:avLst/>
          </a:prstGeom>
          <a:noFill/>
        </p:spPr>
        <p:txBody>
          <a:bodyPr wrap="square" rtlCol="0">
            <a:spAutoFit/>
          </a:bodyPr>
          <a:lstStyle/>
          <a:p>
            <a:pPr lvl="0" algn="ctr"/>
            <a:r>
              <a:rPr lang="pt-BR" sz="2600" dirty="0"/>
              <a:t>Além de celebrar a misericórdia divina, </a:t>
            </a:r>
            <a:r>
              <a:rPr lang="pt-BR" sz="2600" b="1" dirty="0"/>
              <a:t>duas atitudes básicas</a:t>
            </a:r>
            <a:r>
              <a:rPr lang="pt-BR" sz="2600" dirty="0"/>
              <a:t> podem ser sublinhadas: o </a:t>
            </a:r>
            <a:r>
              <a:rPr lang="pt-BR" sz="2600" b="1" dirty="0"/>
              <a:t>reconhecer-se pecador, culpado e necessitado de purificação, </a:t>
            </a:r>
            <a:r>
              <a:rPr lang="pt-BR" sz="2600" dirty="0"/>
              <a:t>na atitude do publicano descrita em Lucas 18,9-14, e </a:t>
            </a:r>
            <a:r>
              <a:rPr lang="pt-BR" sz="2600" b="1" dirty="0"/>
              <a:t>o reconhecer-se pecador como expressão de "temor" diante da experiência do Deus Santo e Misericordioso</a:t>
            </a:r>
            <a:r>
              <a:rPr lang="pt-BR" sz="2600" dirty="0"/>
              <a:t>, a exemplo de Pedro, conforme Lucas 5,8 e Isaías 6,1-7. De acordo com as circunstâncias, pode-se acentuar um ou outro aspecto. </a:t>
            </a:r>
          </a:p>
          <a:p>
            <a:endParaRPr lang="pt-BR" dirty="0"/>
          </a:p>
        </p:txBody>
      </p:sp>
    </p:spTree>
    <p:extLst>
      <p:ext uri="{BB962C8B-B14F-4D97-AF65-F5344CB8AC3E}">
        <p14:creationId xmlns:p14="http://schemas.microsoft.com/office/powerpoint/2010/main" val="749323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2907" y="-326023"/>
            <a:ext cx="3601118" cy="4105275"/>
          </a:xfrm>
          <a:prstGeom prst="rect">
            <a:avLst/>
          </a:prstGeom>
        </p:spPr>
      </p:pic>
      <p:sp>
        <p:nvSpPr>
          <p:cNvPr id="5" name="CaixaDeTexto 4"/>
          <p:cNvSpPr txBox="1"/>
          <p:nvPr/>
        </p:nvSpPr>
        <p:spPr>
          <a:xfrm>
            <a:off x="3028950" y="695063"/>
            <a:ext cx="8934450" cy="677108"/>
          </a:xfrm>
          <a:prstGeom prst="rect">
            <a:avLst/>
          </a:prstGeom>
          <a:noFill/>
        </p:spPr>
        <p:txBody>
          <a:bodyPr wrap="square" rtlCol="0">
            <a:spAutoFit/>
          </a:bodyPr>
          <a:lstStyle/>
          <a:p>
            <a:endParaRPr lang="pt-BR" sz="1000" dirty="0"/>
          </a:p>
          <a:p>
            <a:pPr algn="ctr"/>
            <a:r>
              <a:rPr lang="pt-BR" sz="2800" dirty="0"/>
              <a:t>O Missal Romano prevê o seguinte esquema: </a:t>
            </a:r>
          </a:p>
        </p:txBody>
      </p:sp>
      <p:sp>
        <p:nvSpPr>
          <p:cNvPr id="2" name="CaixaDeTexto 1"/>
          <p:cNvSpPr txBox="1"/>
          <p:nvPr/>
        </p:nvSpPr>
        <p:spPr>
          <a:xfrm>
            <a:off x="3028950" y="2081058"/>
            <a:ext cx="8279842" cy="3108543"/>
          </a:xfrm>
          <a:prstGeom prst="rect">
            <a:avLst/>
          </a:prstGeom>
          <a:noFill/>
        </p:spPr>
        <p:txBody>
          <a:bodyPr wrap="square" rtlCol="0">
            <a:spAutoFit/>
          </a:bodyPr>
          <a:lstStyle/>
          <a:p>
            <a:r>
              <a:rPr lang="pt-BR" sz="2800" dirty="0"/>
              <a:t>Introdução do rito pelo sacerdote </a:t>
            </a:r>
            <a:r>
              <a:rPr lang="pt-BR" sz="2800" dirty="0" smtClean="0"/>
              <a:t>momento </a:t>
            </a:r>
            <a:r>
              <a:rPr lang="pt-BR" sz="2800" dirty="0"/>
              <a:t>de silêncio </a:t>
            </a:r>
          </a:p>
          <a:p>
            <a:r>
              <a:rPr lang="pt-BR" sz="2800" dirty="0"/>
              <a:t>fórmulas várias para reconhecer-se pecador: </a:t>
            </a:r>
          </a:p>
          <a:p>
            <a:r>
              <a:rPr lang="pt-BR" sz="2800" dirty="0"/>
              <a:t>a)	Confesso a Deus (Ato de contrição) </a:t>
            </a:r>
          </a:p>
          <a:p>
            <a:r>
              <a:rPr lang="pt-BR" sz="2800" dirty="0"/>
              <a:t>b)	Versículos: Tende compaixão… </a:t>
            </a:r>
          </a:p>
          <a:p>
            <a:r>
              <a:rPr lang="pt-BR" sz="2800" dirty="0"/>
              <a:t>c)	Forma </a:t>
            </a:r>
            <a:r>
              <a:rPr lang="pt-BR" sz="2800" dirty="0" err="1"/>
              <a:t>litânica</a:t>
            </a:r>
            <a:r>
              <a:rPr lang="pt-BR" sz="2800" dirty="0"/>
              <a:t>: invocação à escolha e resposta: Senhor, tende piedade… </a:t>
            </a:r>
          </a:p>
          <a:p>
            <a:r>
              <a:rPr lang="pt-BR" sz="2800" dirty="0"/>
              <a:t>Conclusão: absolvição geral </a:t>
            </a:r>
            <a:endParaRPr lang="pt-BR" dirty="0"/>
          </a:p>
        </p:txBody>
      </p:sp>
    </p:spTree>
    <p:extLst>
      <p:ext uri="{BB962C8B-B14F-4D97-AF65-F5344CB8AC3E}">
        <p14:creationId xmlns:p14="http://schemas.microsoft.com/office/powerpoint/2010/main" val="3172384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3028950" y="695063"/>
            <a:ext cx="8934450" cy="2831544"/>
          </a:xfrm>
          <a:prstGeom prst="rect">
            <a:avLst/>
          </a:prstGeom>
          <a:noFill/>
        </p:spPr>
        <p:txBody>
          <a:bodyPr wrap="square" rtlCol="0">
            <a:spAutoFit/>
          </a:bodyPr>
          <a:lstStyle/>
          <a:p>
            <a:endParaRPr lang="pt-BR" sz="1000" dirty="0"/>
          </a:p>
          <a:p>
            <a:pPr algn="ctr"/>
            <a:r>
              <a:rPr lang="pt-BR" sz="2800" dirty="0"/>
              <a:t>Temos, pois, os seguintes elementos: a) introdução pelo sacerdote; b) parte central do rito, que permite a intervenção de outros ministros que não sejam o sacerdote; c) conclusão com a absolvição geral, onde o sacerdote também se inclui para deixar claro que não se trata do sacramento da Penitência</a:t>
            </a:r>
          </a:p>
        </p:txBody>
      </p:sp>
      <p:sp>
        <p:nvSpPr>
          <p:cNvPr id="2" name="CaixaDeTexto 1"/>
          <p:cNvSpPr txBox="1"/>
          <p:nvPr/>
        </p:nvSpPr>
        <p:spPr>
          <a:xfrm>
            <a:off x="2144695" y="4503084"/>
            <a:ext cx="8279842" cy="1384995"/>
          </a:xfrm>
          <a:prstGeom prst="rect">
            <a:avLst/>
          </a:prstGeom>
          <a:noFill/>
        </p:spPr>
        <p:txBody>
          <a:bodyPr wrap="square" rtlCol="0">
            <a:spAutoFit/>
          </a:bodyPr>
          <a:lstStyle/>
          <a:p>
            <a:pPr lvl="0" algn="ctr"/>
            <a:r>
              <a:rPr lang="pt-BR" sz="2800" b="1" dirty="0"/>
              <a:t>Todo o rito, por sua vez, pode ser substituído pelo Rito da Bênção e Aspersão da água</a:t>
            </a:r>
            <a:r>
              <a:rPr lang="pt-BR" sz="2800" dirty="0"/>
              <a:t>. </a:t>
            </a:r>
          </a:p>
          <a:p>
            <a:pPr algn="ctr"/>
            <a:r>
              <a:rPr lang="pt-BR" sz="2800" dirty="0"/>
              <a:t> </a:t>
            </a:r>
          </a:p>
        </p:txBody>
      </p:sp>
    </p:spTree>
    <p:extLst>
      <p:ext uri="{BB962C8B-B14F-4D97-AF65-F5344CB8AC3E}">
        <p14:creationId xmlns:p14="http://schemas.microsoft.com/office/powerpoint/2010/main" val="1559884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3028950" y="695063"/>
            <a:ext cx="8934450" cy="2831544"/>
          </a:xfrm>
          <a:prstGeom prst="rect">
            <a:avLst/>
          </a:prstGeom>
          <a:noFill/>
        </p:spPr>
        <p:txBody>
          <a:bodyPr wrap="square" rtlCol="0">
            <a:spAutoFit/>
          </a:bodyPr>
          <a:lstStyle/>
          <a:p>
            <a:endParaRPr lang="pt-BR" sz="1000" dirty="0"/>
          </a:p>
          <a:p>
            <a:r>
              <a:rPr lang="pt-BR" sz="2800" b="1" dirty="0"/>
              <a:t>Glória </a:t>
            </a:r>
          </a:p>
          <a:p>
            <a:r>
              <a:rPr lang="pt-BR" sz="2800" dirty="0"/>
              <a:t> </a:t>
            </a:r>
            <a:endParaRPr lang="pt-BR" sz="2800" dirty="0" smtClean="0"/>
          </a:p>
          <a:p>
            <a:endParaRPr lang="pt-BR" sz="2800" dirty="0"/>
          </a:p>
          <a:p>
            <a:pPr lvl="0" algn="ctr"/>
            <a:r>
              <a:rPr lang="pt-BR" sz="2800" dirty="0"/>
              <a:t>O Glória é um hino antiquíssimo e venerável, pelo qual a Igreja glorifica a Deus Pai e ao Cordeiro. Não constitui uma aclamação trinitária. </a:t>
            </a:r>
          </a:p>
        </p:txBody>
      </p:sp>
    </p:spTree>
    <p:extLst>
      <p:ext uri="{BB962C8B-B14F-4D97-AF65-F5344CB8AC3E}">
        <p14:creationId xmlns:p14="http://schemas.microsoft.com/office/powerpoint/2010/main" val="226924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3028950" y="695063"/>
            <a:ext cx="8934450" cy="2831544"/>
          </a:xfrm>
          <a:prstGeom prst="rect">
            <a:avLst/>
          </a:prstGeom>
          <a:noFill/>
        </p:spPr>
        <p:txBody>
          <a:bodyPr wrap="square" rtlCol="0">
            <a:spAutoFit/>
          </a:bodyPr>
          <a:lstStyle/>
          <a:p>
            <a:endParaRPr lang="pt-BR" sz="1000" dirty="0"/>
          </a:p>
          <a:p>
            <a:r>
              <a:rPr lang="pt-BR" sz="2800" b="1" dirty="0"/>
              <a:t>Oração do dia (Coleta) </a:t>
            </a:r>
          </a:p>
          <a:p>
            <a:r>
              <a:rPr lang="pt-BR" sz="2800" dirty="0"/>
              <a:t> </a:t>
            </a:r>
          </a:p>
          <a:p>
            <a:pPr lvl="0" algn="ctr"/>
            <a:r>
              <a:rPr lang="pt-BR" sz="2800" dirty="0"/>
              <a:t>"A seguir o sacerdote convida o povo a rezar; todos conservam-se em silêncio com o sacerdote por alguns instantes, tomando consciência de que estão na presença de Deus e formulando interiormente os seus pedidos".</a:t>
            </a:r>
          </a:p>
        </p:txBody>
      </p:sp>
      <p:sp>
        <p:nvSpPr>
          <p:cNvPr id="2" name="CaixaDeTexto 1"/>
          <p:cNvSpPr txBox="1"/>
          <p:nvPr/>
        </p:nvSpPr>
        <p:spPr>
          <a:xfrm>
            <a:off x="1652325" y="4503084"/>
            <a:ext cx="9008975" cy="1815882"/>
          </a:xfrm>
          <a:prstGeom prst="rect">
            <a:avLst/>
          </a:prstGeom>
          <a:noFill/>
        </p:spPr>
        <p:txBody>
          <a:bodyPr wrap="square" rtlCol="0">
            <a:spAutoFit/>
          </a:bodyPr>
          <a:lstStyle/>
          <a:p>
            <a:pPr lvl="0" algn="ctr"/>
            <a:r>
              <a:rPr lang="pt-BR" sz="2800" b="1" dirty="0"/>
              <a:t>A oração presidencial, a seguir, rezada pelo sacerdote reassumindo em Cristo toda a oração do povo, exprime em geral a índole da celebração. </a:t>
            </a:r>
          </a:p>
          <a:p>
            <a:pPr algn="ctr"/>
            <a:r>
              <a:rPr lang="pt-BR" sz="2800" b="1" dirty="0"/>
              <a:t> </a:t>
            </a:r>
          </a:p>
        </p:txBody>
      </p:sp>
    </p:spTree>
    <p:extLst>
      <p:ext uri="{BB962C8B-B14F-4D97-AF65-F5344CB8AC3E}">
        <p14:creationId xmlns:p14="http://schemas.microsoft.com/office/powerpoint/2010/main" val="2487914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2104503" y="1662171"/>
            <a:ext cx="8934450" cy="4124206"/>
          </a:xfrm>
          <a:prstGeom prst="rect">
            <a:avLst/>
          </a:prstGeom>
          <a:noFill/>
        </p:spPr>
        <p:txBody>
          <a:bodyPr wrap="square" rtlCol="0">
            <a:spAutoFit/>
          </a:bodyPr>
          <a:lstStyle/>
          <a:p>
            <a:endParaRPr lang="pt-BR" sz="1000" dirty="0"/>
          </a:p>
          <a:p>
            <a:pPr algn="ctr"/>
            <a:r>
              <a:rPr lang="pt-BR" sz="2800" b="1" dirty="0" smtClean="0"/>
              <a:t>Liturgia </a:t>
            </a:r>
            <a:r>
              <a:rPr lang="pt-BR" sz="2800" b="1" dirty="0"/>
              <a:t>da Palavra: Celebrar a Palavra</a:t>
            </a:r>
            <a:endParaRPr lang="pt-BR" sz="2800" dirty="0"/>
          </a:p>
          <a:p>
            <a:r>
              <a:rPr lang="pt-BR" sz="2800" dirty="0"/>
              <a:t> </a:t>
            </a:r>
            <a:endParaRPr lang="pt-BR" sz="2800" dirty="0" smtClean="0"/>
          </a:p>
          <a:p>
            <a:endParaRPr lang="pt-BR" sz="2800" dirty="0" smtClean="0"/>
          </a:p>
          <a:p>
            <a:endParaRPr lang="pt-BR" sz="2800" dirty="0"/>
          </a:p>
          <a:p>
            <a:endParaRPr lang="pt-BR" sz="2800" dirty="0"/>
          </a:p>
          <a:p>
            <a:pPr lvl="0" algn="ctr"/>
            <a:r>
              <a:rPr lang="pt-BR" sz="2800" dirty="0"/>
              <a:t>Resumindo, a Liturgia da Palavra da missa é constituída a) pelo anúncio da Palavra (organização das leituras, incluindo o Salmo), b) sua atualização na homilia e c) a resposta à Palavra no Creio e na Oração dos fiéis. </a:t>
            </a:r>
          </a:p>
        </p:txBody>
      </p:sp>
    </p:spTree>
    <p:extLst>
      <p:ext uri="{BB962C8B-B14F-4D97-AF65-F5344CB8AC3E}">
        <p14:creationId xmlns:p14="http://schemas.microsoft.com/office/powerpoint/2010/main" val="1183001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4174464" y="566901"/>
            <a:ext cx="6607417" cy="5847755"/>
          </a:xfrm>
          <a:prstGeom prst="rect">
            <a:avLst/>
          </a:prstGeom>
          <a:noFill/>
        </p:spPr>
        <p:txBody>
          <a:bodyPr wrap="square" rtlCol="0">
            <a:spAutoFit/>
          </a:bodyPr>
          <a:lstStyle/>
          <a:p>
            <a:endParaRPr lang="pt-BR" sz="1000" dirty="0"/>
          </a:p>
          <a:p>
            <a:r>
              <a:rPr lang="pt-BR" sz="2800" dirty="0"/>
              <a:t>Deus fala seu povo reunido responde </a:t>
            </a:r>
          </a:p>
          <a:p>
            <a:r>
              <a:rPr lang="pt-BR" sz="2800" dirty="0"/>
              <a:t>1ª leitura </a:t>
            </a:r>
          </a:p>
          <a:p>
            <a:r>
              <a:rPr lang="pt-BR" sz="2800" dirty="0"/>
              <a:t>Antigo Testamento e Atos dos Apóstolos </a:t>
            </a:r>
          </a:p>
          <a:p>
            <a:r>
              <a:rPr lang="pt-BR" sz="2800" dirty="0"/>
              <a:t>&lt;…………………………………………… o salmo </a:t>
            </a:r>
          </a:p>
          <a:p>
            <a:r>
              <a:rPr lang="pt-BR" sz="2800" dirty="0"/>
              <a:t>2ª leitura </a:t>
            </a:r>
            <a:endParaRPr lang="pt-BR" sz="2800" dirty="0" smtClean="0"/>
          </a:p>
          <a:p>
            <a:r>
              <a:rPr lang="pt-BR" sz="2800" dirty="0"/>
              <a:t>Epístolas e Apocalipse </a:t>
            </a:r>
          </a:p>
          <a:p>
            <a:r>
              <a:rPr lang="pt-BR" sz="2800" dirty="0"/>
              <a:t>……………………………………………&gt; Aclamação </a:t>
            </a:r>
          </a:p>
          <a:p>
            <a:r>
              <a:rPr lang="pt-BR" sz="2800" dirty="0"/>
              <a:t>Evangelho </a:t>
            </a:r>
          </a:p>
          <a:p>
            <a:r>
              <a:rPr lang="pt-BR" sz="2800" dirty="0"/>
              <a:t>&lt;…………………………………………… Aclamação </a:t>
            </a:r>
          </a:p>
          <a:p>
            <a:r>
              <a:rPr lang="pt-BR" sz="2800" dirty="0"/>
              <a:t>&lt;……………homilia……………&gt; </a:t>
            </a:r>
          </a:p>
          <a:p>
            <a:r>
              <a:rPr lang="pt-BR" sz="2800" dirty="0"/>
              <a:t>Creio </a:t>
            </a:r>
          </a:p>
          <a:p>
            <a:r>
              <a:rPr lang="pt-BR" sz="2800" dirty="0"/>
              <a:t>Oração dos fiéis </a:t>
            </a:r>
          </a:p>
          <a:p>
            <a:r>
              <a:rPr lang="pt-BR" sz="2800" dirty="0"/>
              <a:t>AMÉM </a:t>
            </a:r>
          </a:p>
        </p:txBody>
      </p:sp>
    </p:spTree>
    <p:extLst>
      <p:ext uri="{BB962C8B-B14F-4D97-AF65-F5344CB8AC3E}">
        <p14:creationId xmlns:p14="http://schemas.microsoft.com/office/powerpoint/2010/main" val="854027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3028950" y="1308012"/>
            <a:ext cx="8934450" cy="1107996"/>
          </a:xfrm>
          <a:prstGeom prst="rect">
            <a:avLst/>
          </a:prstGeom>
          <a:noFill/>
        </p:spPr>
        <p:txBody>
          <a:bodyPr wrap="square" rtlCol="0">
            <a:spAutoFit/>
          </a:bodyPr>
          <a:lstStyle/>
          <a:p>
            <a:pPr algn="ctr"/>
            <a:endParaRPr lang="pt-BR" sz="1000" b="1" dirty="0"/>
          </a:p>
          <a:p>
            <a:pPr algn="ctr"/>
            <a:r>
              <a:rPr lang="pt-BR" sz="2800" b="1" dirty="0"/>
              <a:t>A Liturgia da Palavra é um diálogo entre Deus e o seu Povo. </a:t>
            </a:r>
          </a:p>
          <a:p>
            <a:pPr algn="ctr"/>
            <a:r>
              <a:rPr lang="pt-BR" sz="2800" b="1" dirty="0"/>
              <a:t> </a:t>
            </a:r>
          </a:p>
        </p:txBody>
      </p:sp>
      <p:sp>
        <p:nvSpPr>
          <p:cNvPr id="2" name="CaixaDeTexto 1"/>
          <p:cNvSpPr txBox="1"/>
          <p:nvPr/>
        </p:nvSpPr>
        <p:spPr>
          <a:xfrm>
            <a:off x="180871" y="3618829"/>
            <a:ext cx="11782529" cy="3539430"/>
          </a:xfrm>
          <a:prstGeom prst="rect">
            <a:avLst/>
          </a:prstGeom>
          <a:noFill/>
        </p:spPr>
        <p:txBody>
          <a:bodyPr wrap="square" rtlCol="0">
            <a:spAutoFit/>
          </a:bodyPr>
          <a:lstStyle/>
          <a:p>
            <a:r>
              <a:rPr lang="pt-BR" sz="2800" b="1" i="1" dirty="0"/>
              <a:t>O desafio da Liturgia da Palavra </a:t>
            </a:r>
            <a:endParaRPr lang="pt-BR" sz="2800" b="1" dirty="0"/>
          </a:p>
          <a:p>
            <a:pPr algn="ctr"/>
            <a:r>
              <a:rPr lang="pt-BR" sz="2800" dirty="0"/>
              <a:t> </a:t>
            </a:r>
          </a:p>
          <a:p>
            <a:pPr lvl="0" algn="ctr"/>
            <a:r>
              <a:rPr lang="pt-BR" sz="2800" dirty="0"/>
              <a:t>A experiência nos mostra que celebrar a Palavra de Deus não é fácil. Apesar de o nosso povo gostar da Bíblia, muitas vezes a Liturgia da Palavra aparece como uma sucessão enfadonha de leituras e comentários enfileirados um após outros; em </a:t>
            </a:r>
            <a:r>
              <a:rPr lang="pt-BR" sz="2800" dirty="0" err="1"/>
              <a:t>conseqüência</a:t>
            </a:r>
            <a:r>
              <a:rPr lang="pt-BR" sz="2800" dirty="0"/>
              <a:t>, cai-se facilmente no discurso catequético, moralizador, doutrinal, ideológico. </a:t>
            </a:r>
          </a:p>
          <a:p>
            <a:pPr algn="ctr"/>
            <a:r>
              <a:rPr lang="pt-BR" sz="2800" dirty="0"/>
              <a:t> </a:t>
            </a:r>
          </a:p>
        </p:txBody>
      </p:sp>
    </p:spTree>
    <p:extLst>
      <p:ext uri="{BB962C8B-B14F-4D97-AF65-F5344CB8AC3E}">
        <p14:creationId xmlns:p14="http://schemas.microsoft.com/office/powerpoint/2010/main" val="4234995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3" name="Subtítulo 2"/>
          <p:cNvSpPr>
            <a:spLocks noGrp="1"/>
          </p:cNvSpPr>
          <p:nvPr>
            <p:ph type="subTitle" idx="1"/>
          </p:nvPr>
        </p:nvSpPr>
        <p:spPr>
          <a:xfrm>
            <a:off x="3028950" y="192088"/>
            <a:ext cx="8934450" cy="684212"/>
          </a:xfrm>
        </p:spPr>
        <p:txBody>
          <a:bodyPr>
            <a:normAutofit/>
          </a:bodyPr>
          <a:lstStyle/>
          <a:p>
            <a:r>
              <a:rPr lang="pt-BR" sz="3600" b="1" dirty="0"/>
              <a:t>AS PARTES DA CELEBRAÇÃO EUCARÍSTICA</a:t>
            </a:r>
            <a:endParaRPr lang="pt-BR" sz="3600" dirty="0"/>
          </a:p>
        </p:txBody>
      </p:sp>
      <p:sp>
        <p:nvSpPr>
          <p:cNvPr id="5" name="CaixaDeTexto 4"/>
          <p:cNvSpPr txBox="1"/>
          <p:nvPr/>
        </p:nvSpPr>
        <p:spPr>
          <a:xfrm>
            <a:off x="3105150" y="1181100"/>
            <a:ext cx="8810625" cy="2954655"/>
          </a:xfrm>
          <a:prstGeom prst="rect">
            <a:avLst/>
          </a:prstGeom>
          <a:noFill/>
        </p:spPr>
        <p:txBody>
          <a:bodyPr wrap="square" rtlCol="0">
            <a:spAutoFit/>
          </a:bodyPr>
          <a:lstStyle/>
          <a:p>
            <a:pPr algn="just"/>
            <a:r>
              <a:rPr lang="pt-BR" sz="2800" dirty="0"/>
              <a:t>A missa compõe-se das seguintes partes</a:t>
            </a:r>
            <a:r>
              <a:rPr lang="pt-BR" sz="2800" dirty="0" smtClean="0"/>
              <a:t>:</a:t>
            </a:r>
          </a:p>
          <a:p>
            <a:pPr algn="just"/>
            <a:endParaRPr lang="pt-BR" sz="2800" dirty="0" smtClean="0"/>
          </a:p>
          <a:p>
            <a:pPr algn="just"/>
            <a:r>
              <a:rPr lang="pt-BR" sz="2800" b="1" dirty="0" smtClean="0"/>
              <a:t>A</a:t>
            </a:r>
            <a:r>
              <a:rPr lang="pt-BR" sz="2800" b="1" dirty="0"/>
              <a:t>) Ritos iniciais; </a:t>
            </a:r>
            <a:endParaRPr lang="pt-BR" sz="2800" b="1" dirty="0" smtClean="0"/>
          </a:p>
          <a:p>
            <a:pPr algn="just"/>
            <a:r>
              <a:rPr lang="pt-BR" sz="2800" b="1" dirty="0" smtClean="0"/>
              <a:t>B</a:t>
            </a:r>
            <a:r>
              <a:rPr lang="pt-BR" sz="2800" b="1" dirty="0"/>
              <a:t>) Liturgia da Palavra; </a:t>
            </a:r>
            <a:endParaRPr lang="pt-BR" sz="2800" b="1" dirty="0" smtClean="0"/>
          </a:p>
          <a:p>
            <a:pPr algn="just"/>
            <a:r>
              <a:rPr lang="pt-BR" sz="2800" b="1" dirty="0" smtClean="0"/>
              <a:t>C</a:t>
            </a:r>
            <a:r>
              <a:rPr lang="pt-BR" sz="2800" b="1" dirty="0"/>
              <a:t>) Liturgia Eucarística; </a:t>
            </a:r>
            <a:endParaRPr lang="pt-BR" sz="2800" b="1" dirty="0" smtClean="0"/>
          </a:p>
          <a:p>
            <a:pPr algn="just"/>
            <a:r>
              <a:rPr lang="pt-BR" sz="2800" b="1" dirty="0" smtClean="0"/>
              <a:t>D</a:t>
            </a:r>
            <a:r>
              <a:rPr lang="pt-BR" sz="2800" b="1" dirty="0"/>
              <a:t>) Rito de </a:t>
            </a:r>
            <a:r>
              <a:rPr lang="pt-BR" sz="2800" b="1" dirty="0" smtClean="0"/>
              <a:t>Encerramento</a:t>
            </a:r>
            <a:r>
              <a:rPr lang="pt-BR" sz="2800" dirty="0" smtClean="0"/>
              <a:t>. </a:t>
            </a:r>
            <a:endParaRPr lang="pt-BR" sz="2800" dirty="0"/>
          </a:p>
          <a:p>
            <a:endParaRPr lang="pt-BR" dirty="0"/>
          </a:p>
        </p:txBody>
      </p:sp>
      <p:sp>
        <p:nvSpPr>
          <p:cNvPr id="6" name="CaixaDeTexto 5"/>
          <p:cNvSpPr txBox="1"/>
          <p:nvPr/>
        </p:nvSpPr>
        <p:spPr>
          <a:xfrm>
            <a:off x="104775" y="4581525"/>
            <a:ext cx="12001500" cy="1661993"/>
          </a:xfrm>
          <a:prstGeom prst="rect">
            <a:avLst/>
          </a:prstGeom>
          <a:noFill/>
        </p:spPr>
        <p:txBody>
          <a:bodyPr wrap="square" rtlCol="0">
            <a:spAutoFit/>
          </a:bodyPr>
          <a:lstStyle/>
          <a:p>
            <a:pPr algn="ctr"/>
            <a:r>
              <a:rPr lang="pt-BR" sz="2800" dirty="0" smtClean="0"/>
              <a:t>É importante que saibamos reconhecer estas diversas partes, que formam a espinha dorsal da celebração, pois é no interior deste esquema fundamental que serão feitas as escolhas que visam a eficácia pastoral. </a:t>
            </a:r>
          </a:p>
          <a:p>
            <a:endParaRPr lang="pt-BR" dirty="0"/>
          </a:p>
        </p:txBody>
      </p:sp>
    </p:spTree>
    <p:extLst>
      <p:ext uri="{BB962C8B-B14F-4D97-AF65-F5344CB8AC3E}">
        <p14:creationId xmlns:p14="http://schemas.microsoft.com/office/powerpoint/2010/main" val="2199969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2" name="CaixaDeTexto 1"/>
          <p:cNvSpPr txBox="1"/>
          <p:nvPr/>
        </p:nvSpPr>
        <p:spPr>
          <a:xfrm>
            <a:off x="3084844" y="1257466"/>
            <a:ext cx="8838363" cy="2677656"/>
          </a:xfrm>
          <a:prstGeom prst="rect">
            <a:avLst/>
          </a:prstGeom>
          <a:noFill/>
        </p:spPr>
        <p:txBody>
          <a:bodyPr wrap="square" rtlCol="0">
            <a:spAutoFit/>
          </a:bodyPr>
          <a:lstStyle/>
          <a:p>
            <a:pPr lvl="0" algn="ctr"/>
            <a:r>
              <a:rPr lang="pt-BR" sz="2800" dirty="0"/>
              <a:t>Além disso é difícil deixar claro que a Palavra de Deus é antes de tudo um </a:t>
            </a:r>
            <a:r>
              <a:rPr lang="pt-BR" sz="2800" i="1" dirty="0"/>
              <a:t>Eu</a:t>
            </a:r>
            <a:r>
              <a:rPr lang="pt-BR" sz="2800" dirty="0"/>
              <a:t> que se dirige ao </a:t>
            </a:r>
            <a:r>
              <a:rPr lang="pt-BR" sz="2800" i="1" dirty="0"/>
              <a:t>Tu</a:t>
            </a:r>
            <a:r>
              <a:rPr lang="pt-BR" sz="2800" dirty="0"/>
              <a:t> do seu povo reunido dialogicamente; e mais ainda, que neste diálogo a Palavra é, efetivamente, Palavra eficaz do Deus libertador que cria vida nova. </a:t>
            </a:r>
          </a:p>
          <a:p>
            <a:pPr algn="ctr"/>
            <a:r>
              <a:rPr lang="pt-BR" sz="2800" dirty="0"/>
              <a:t> </a:t>
            </a:r>
          </a:p>
        </p:txBody>
      </p:sp>
    </p:spTree>
    <p:extLst>
      <p:ext uri="{BB962C8B-B14F-4D97-AF65-F5344CB8AC3E}">
        <p14:creationId xmlns:p14="http://schemas.microsoft.com/office/powerpoint/2010/main" val="1503341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454488" cy="3938117"/>
          </a:xfrm>
          <a:prstGeom prst="rect">
            <a:avLst/>
          </a:prstGeom>
        </p:spPr>
      </p:pic>
      <p:sp>
        <p:nvSpPr>
          <p:cNvPr id="5" name="CaixaDeTexto 4"/>
          <p:cNvSpPr txBox="1"/>
          <p:nvPr/>
        </p:nvSpPr>
        <p:spPr>
          <a:xfrm>
            <a:off x="3008853" y="343371"/>
            <a:ext cx="8934450" cy="2831544"/>
          </a:xfrm>
          <a:prstGeom prst="rect">
            <a:avLst/>
          </a:prstGeom>
          <a:noFill/>
        </p:spPr>
        <p:txBody>
          <a:bodyPr wrap="square" rtlCol="0">
            <a:spAutoFit/>
          </a:bodyPr>
          <a:lstStyle/>
          <a:p>
            <a:endParaRPr lang="pt-BR" sz="1000" dirty="0"/>
          </a:p>
          <a:p>
            <a:r>
              <a:rPr lang="pt-BR" sz="2800" b="1" i="1" dirty="0"/>
              <a:t>As leituras </a:t>
            </a:r>
            <a:endParaRPr lang="pt-BR" sz="2800" dirty="0"/>
          </a:p>
          <a:p>
            <a:r>
              <a:rPr lang="pt-BR" sz="2800" dirty="0"/>
              <a:t> </a:t>
            </a:r>
          </a:p>
          <a:p>
            <a:pPr lvl="0" algn="ctr"/>
            <a:r>
              <a:rPr lang="pt-BR" sz="2800" dirty="0"/>
              <a:t>"A parte principal da Liturgia da Palavra é constituída pelas leituras da Sagrada Escritura e pelos cantos que ocorrem entre elas, sendo desenvolvida e concluída pela homilia, a profissão de fé e a oração universal ou dos fiéis". </a:t>
            </a:r>
          </a:p>
        </p:txBody>
      </p:sp>
      <p:sp>
        <p:nvSpPr>
          <p:cNvPr id="2" name="CaixaDeTexto 1"/>
          <p:cNvSpPr txBox="1"/>
          <p:nvPr/>
        </p:nvSpPr>
        <p:spPr>
          <a:xfrm>
            <a:off x="221064" y="3262050"/>
            <a:ext cx="11836959" cy="4093428"/>
          </a:xfrm>
          <a:prstGeom prst="rect">
            <a:avLst/>
          </a:prstGeom>
          <a:noFill/>
        </p:spPr>
        <p:txBody>
          <a:bodyPr wrap="square" rtlCol="0">
            <a:spAutoFit/>
          </a:bodyPr>
          <a:lstStyle/>
          <a:p>
            <a:pPr lvl="0" algn="ctr"/>
            <a:r>
              <a:rPr lang="pt-BR" sz="2600" dirty="0"/>
              <a:t>Nunca se omita a proclamação do texto bíblico, embora este possa, a seguir, ser recontado, parafraseado ou dramatizado por um ou mais dos presentes, sob a responsabilidade de quem preside. </a:t>
            </a:r>
          </a:p>
          <a:p>
            <a:pPr lvl="0" algn="ctr"/>
            <a:r>
              <a:rPr lang="pt-BR" sz="2600" b="1" dirty="0"/>
              <a:t>"Para os domingos e solenidades estão marcadas três leituras, isto é, do Profeta, do Apóstolo e do Evangelho, que levam o povo fiel a compreender a continuidade da obra da salvação, segundo a admirável pedagogia divina.</a:t>
            </a:r>
            <a:r>
              <a:rPr lang="pt-BR" sz="2600" dirty="0"/>
              <a:t> Portanto, é muito desejável que estas três leituras sejam realmente feitas; contudo, por motivos de ordem pastoral e decisão da Conferência Episcopal, pode-se permitir em algumas regiões o uso de apenas duas leituras". </a:t>
            </a:r>
          </a:p>
          <a:p>
            <a:pPr algn="ctr"/>
            <a:r>
              <a:rPr lang="pt-BR" sz="2600" dirty="0"/>
              <a:t> </a:t>
            </a:r>
          </a:p>
        </p:txBody>
      </p:sp>
    </p:spTree>
    <p:extLst>
      <p:ext uri="{BB962C8B-B14F-4D97-AF65-F5344CB8AC3E}">
        <p14:creationId xmlns:p14="http://schemas.microsoft.com/office/powerpoint/2010/main" val="2187686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3028950" y="695063"/>
            <a:ext cx="8934450" cy="2831544"/>
          </a:xfrm>
          <a:prstGeom prst="rect">
            <a:avLst/>
          </a:prstGeom>
          <a:noFill/>
        </p:spPr>
        <p:txBody>
          <a:bodyPr wrap="square" rtlCol="0">
            <a:spAutoFit/>
          </a:bodyPr>
          <a:lstStyle/>
          <a:p>
            <a:endParaRPr lang="pt-BR" sz="1000" dirty="0"/>
          </a:p>
          <a:p>
            <a:pPr lvl="0" algn="ctr"/>
            <a:r>
              <a:rPr lang="pt-BR" sz="2800" b="1" dirty="0"/>
              <a:t>A proclamação do Evangelho deve aparecer como ponto alto da Liturgia da Palavra.</a:t>
            </a:r>
            <a:r>
              <a:rPr lang="pt-BR" sz="2800" dirty="0"/>
              <a:t> A tradição romana sempre valorizou com ritos expressivos tanto o Livro dos Evangelhos quanto a sua proclamação: Procissão do livro e canto de aclamação, persignação, </a:t>
            </a:r>
            <a:r>
              <a:rPr lang="pt-BR" sz="2800" dirty="0" err="1"/>
              <a:t>incensação</a:t>
            </a:r>
            <a:r>
              <a:rPr lang="pt-BR" sz="2800" dirty="0"/>
              <a:t>, leitura ou canto solene, beijo do livro, aclamações antes e depois da leitura. </a:t>
            </a:r>
          </a:p>
        </p:txBody>
      </p:sp>
      <p:sp>
        <p:nvSpPr>
          <p:cNvPr id="2" name="CaixaDeTexto 1"/>
          <p:cNvSpPr txBox="1"/>
          <p:nvPr/>
        </p:nvSpPr>
        <p:spPr>
          <a:xfrm>
            <a:off x="351693" y="4503084"/>
            <a:ext cx="11611708" cy="2246769"/>
          </a:xfrm>
          <a:prstGeom prst="rect">
            <a:avLst/>
          </a:prstGeom>
          <a:noFill/>
        </p:spPr>
        <p:txBody>
          <a:bodyPr wrap="square" rtlCol="0">
            <a:spAutoFit/>
          </a:bodyPr>
          <a:lstStyle/>
          <a:p>
            <a:pPr lvl="0" algn="ctr"/>
            <a:r>
              <a:rPr lang="pt-BR" sz="2800" dirty="0"/>
              <a:t>Não faltarão, onde for possível, antes da proclamação do Evangelho um verdadeiro canto de aclamação e "após o Evangelho, a aclamação do povo segundo o costume da </a:t>
            </a:r>
            <a:r>
              <a:rPr lang="pt-BR" sz="2800" dirty="0" smtClean="0"/>
              <a:t>região", </a:t>
            </a:r>
            <a:r>
              <a:rPr lang="pt-BR" sz="2800" dirty="0"/>
              <a:t>oportunamente cantada e acompanhada de gestos, cantos, vivas etc. </a:t>
            </a:r>
          </a:p>
          <a:p>
            <a:pPr algn="ctr"/>
            <a:r>
              <a:rPr lang="pt-BR" sz="2800" b="1" dirty="0"/>
              <a:t> </a:t>
            </a:r>
          </a:p>
        </p:txBody>
      </p:sp>
    </p:spTree>
    <p:extLst>
      <p:ext uri="{BB962C8B-B14F-4D97-AF65-F5344CB8AC3E}">
        <p14:creationId xmlns:p14="http://schemas.microsoft.com/office/powerpoint/2010/main" val="3187179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3028951" y="132355"/>
            <a:ext cx="8934450" cy="3693319"/>
          </a:xfrm>
          <a:prstGeom prst="rect">
            <a:avLst/>
          </a:prstGeom>
          <a:noFill/>
        </p:spPr>
        <p:txBody>
          <a:bodyPr wrap="square" rtlCol="0">
            <a:spAutoFit/>
          </a:bodyPr>
          <a:lstStyle/>
          <a:p>
            <a:endParaRPr lang="pt-BR" sz="1000" dirty="0"/>
          </a:p>
          <a:p>
            <a:r>
              <a:rPr lang="pt-BR" sz="2800" b="1" i="1" dirty="0"/>
              <a:t>Salmo responsorial </a:t>
            </a:r>
            <a:endParaRPr lang="pt-BR" sz="2800" b="1" dirty="0"/>
          </a:p>
          <a:p>
            <a:r>
              <a:rPr lang="pt-BR" sz="2800" dirty="0"/>
              <a:t> </a:t>
            </a:r>
          </a:p>
          <a:p>
            <a:pPr lvl="0" algn="ctr"/>
            <a:r>
              <a:rPr lang="pt-BR" sz="2800" dirty="0" smtClean="0"/>
              <a:t>Entre </a:t>
            </a:r>
            <a:r>
              <a:rPr lang="pt-BR" sz="2800" dirty="0"/>
              <a:t>as leituras cante-se um salmo que favoreça a meditação da palavra escutada, sobretudo quando é brevemente salientada esta sua função. Este salmo responsorial, Palavra de Deus, é parte integrante da Liturgia da Palavra e seu texto acha-se diretamente ligado à respectiva </a:t>
            </a:r>
            <a:r>
              <a:rPr lang="pt-BR" sz="2800" dirty="0" smtClean="0"/>
              <a:t>leitura. </a:t>
            </a:r>
            <a:r>
              <a:rPr lang="pt-BR" sz="2800" dirty="0"/>
              <a:t>Onde não for oportuno proferir </a:t>
            </a:r>
            <a:r>
              <a:rPr lang="pt-BR" sz="2800" dirty="0" smtClean="0"/>
              <a:t>o</a:t>
            </a:r>
            <a:endParaRPr lang="pt-BR" sz="2800" dirty="0"/>
          </a:p>
        </p:txBody>
      </p:sp>
      <p:sp>
        <p:nvSpPr>
          <p:cNvPr id="2" name="CaixaDeTexto 1"/>
          <p:cNvSpPr txBox="1"/>
          <p:nvPr/>
        </p:nvSpPr>
        <p:spPr>
          <a:xfrm>
            <a:off x="351693" y="3825674"/>
            <a:ext cx="11611708" cy="3108543"/>
          </a:xfrm>
          <a:prstGeom prst="rect">
            <a:avLst/>
          </a:prstGeom>
          <a:noFill/>
        </p:spPr>
        <p:txBody>
          <a:bodyPr wrap="square" rtlCol="0">
            <a:spAutoFit/>
          </a:bodyPr>
          <a:lstStyle/>
          <a:p>
            <a:pPr lvl="0" algn="ctr"/>
            <a:r>
              <a:rPr lang="pt-BR" sz="2800" dirty="0" smtClean="0"/>
              <a:t>salmo do dia, sobretudo se cantado, pode-se recorrer a outro salmo adequado. Podem-se cantar </a:t>
            </a:r>
            <a:r>
              <a:rPr lang="pt-BR" sz="2800" dirty="0" err="1" smtClean="0"/>
              <a:t>refrões</a:t>
            </a:r>
            <a:r>
              <a:rPr lang="pt-BR" sz="2800" dirty="0" smtClean="0"/>
              <a:t> de caráter popular apropriados em lugar do refrão do salmo. Dar-se-á sempre preferência à escolha de um salmo em lugar de outro canto de meditação, pois importa superar aos poucos o costume de se cantar aqui outro canto religioso que não seja salmo. A missa é para os cristãos leigos quase o único lugar onde podem descobrir a riqueza inesgotável dos salmos. </a:t>
            </a:r>
          </a:p>
          <a:p>
            <a:pPr algn="ctr"/>
            <a:r>
              <a:rPr lang="pt-BR" sz="2800" b="1" dirty="0"/>
              <a:t> </a:t>
            </a:r>
          </a:p>
        </p:txBody>
      </p:sp>
    </p:spTree>
    <p:extLst>
      <p:ext uri="{BB962C8B-B14F-4D97-AF65-F5344CB8AC3E}">
        <p14:creationId xmlns:p14="http://schemas.microsoft.com/office/powerpoint/2010/main" val="2369112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3028951" y="132355"/>
            <a:ext cx="8934450" cy="3262432"/>
          </a:xfrm>
          <a:prstGeom prst="rect">
            <a:avLst/>
          </a:prstGeom>
          <a:noFill/>
        </p:spPr>
        <p:txBody>
          <a:bodyPr wrap="square" rtlCol="0">
            <a:spAutoFit/>
          </a:bodyPr>
          <a:lstStyle/>
          <a:p>
            <a:endParaRPr lang="pt-BR" sz="1000" dirty="0"/>
          </a:p>
          <a:p>
            <a:r>
              <a:rPr lang="pt-BR" sz="2800" b="1" dirty="0" smtClean="0"/>
              <a:t>Homilia </a:t>
            </a:r>
            <a:endParaRPr lang="pt-BR" sz="2800" b="1" dirty="0"/>
          </a:p>
          <a:p>
            <a:r>
              <a:rPr lang="pt-BR" sz="2800" dirty="0"/>
              <a:t> </a:t>
            </a:r>
          </a:p>
          <a:p>
            <a:pPr lvl="0" algn="ctr"/>
            <a:r>
              <a:rPr lang="pt-BR" sz="2800" b="1" dirty="0"/>
              <a:t>Diferente do sermão ou de outras formas de pregação, a homilia (que significa conversa familiar)</a:t>
            </a:r>
            <a:r>
              <a:rPr lang="pt-BR" sz="2800" dirty="0"/>
              <a:t> é parte integrante da Liturgia da Palavra e, como tal, fica reservada ao sacerdote ou ao diácono. É de desejar que haja homilia também nas celebrações em dia de semana. </a:t>
            </a:r>
          </a:p>
        </p:txBody>
      </p:sp>
      <p:sp>
        <p:nvSpPr>
          <p:cNvPr id="2" name="CaixaDeTexto 1"/>
          <p:cNvSpPr txBox="1"/>
          <p:nvPr/>
        </p:nvSpPr>
        <p:spPr>
          <a:xfrm>
            <a:off x="351693" y="4498913"/>
            <a:ext cx="11611708" cy="954107"/>
          </a:xfrm>
          <a:prstGeom prst="rect">
            <a:avLst/>
          </a:prstGeom>
          <a:noFill/>
        </p:spPr>
        <p:txBody>
          <a:bodyPr wrap="square" rtlCol="0">
            <a:spAutoFit/>
          </a:bodyPr>
          <a:lstStyle/>
          <a:p>
            <a:pPr lvl="0" algn="ctr"/>
            <a:r>
              <a:rPr lang="pt-BR" sz="2800" b="1" dirty="0"/>
              <a:t>É função da homilia atualizar a Palavra de Deus, fazendo a ligação da Palavra escutada nas leituras com a vida e a celebração.</a:t>
            </a:r>
            <a:r>
              <a:rPr lang="pt-BR" sz="2800" dirty="0"/>
              <a:t> </a:t>
            </a:r>
            <a:r>
              <a:rPr lang="pt-BR" sz="2800" b="1" dirty="0"/>
              <a:t> </a:t>
            </a:r>
          </a:p>
        </p:txBody>
      </p:sp>
    </p:spTree>
    <p:extLst>
      <p:ext uri="{BB962C8B-B14F-4D97-AF65-F5344CB8AC3E}">
        <p14:creationId xmlns:p14="http://schemas.microsoft.com/office/powerpoint/2010/main" val="3596082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3028951" y="132355"/>
            <a:ext cx="8934450" cy="3262432"/>
          </a:xfrm>
          <a:prstGeom prst="rect">
            <a:avLst/>
          </a:prstGeom>
          <a:noFill/>
        </p:spPr>
        <p:txBody>
          <a:bodyPr wrap="square" rtlCol="0">
            <a:spAutoFit/>
          </a:bodyPr>
          <a:lstStyle/>
          <a:p>
            <a:endParaRPr lang="pt-BR" sz="1000" dirty="0"/>
          </a:p>
          <a:p>
            <a:r>
              <a:rPr lang="pt-BR" sz="2800" b="1" dirty="0"/>
              <a:t>O Símbolo ou Profissão de fé</a:t>
            </a:r>
          </a:p>
          <a:p>
            <a:r>
              <a:rPr lang="pt-BR" sz="2800" dirty="0"/>
              <a:t> </a:t>
            </a:r>
          </a:p>
          <a:p>
            <a:pPr lvl="0" algn="ctr"/>
            <a:r>
              <a:rPr lang="pt-BR" sz="2800" dirty="0"/>
              <a:t>"</a:t>
            </a:r>
            <a:r>
              <a:rPr lang="pt-BR" sz="2800" b="1" dirty="0"/>
              <a:t>O Símbolo ou Profissão de fé, na missa, tem por objetivo levar o povo a dar o seu assentimento e resposta à Palavra de Deus ouvida nas leituras e na homilia, bem como recordar-lhe a regra da fé antes de iniciar a celebração da Eucaristia". </a:t>
            </a:r>
            <a:endParaRPr lang="pt-BR" sz="2800" dirty="0"/>
          </a:p>
        </p:txBody>
      </p:sp>
      <p:sp>
        <p:nvSpPr>
          <p:cNvPr id="2" name="CaixaDeTexto 1"/>
          <p:cNvSpPr txBox="1"/>
          <p:nvPr/>
        </p:nvSpPr>
        <p:spPr>
          <a:xfrm>
            <a:off x="351693" y="3724274"/>
            <a:ext cx="11611708" cy="3108543"/>
          </a:xfrm>
          <a:prstGeom prst="rect">
            <a:avLst/>
          </a:prstGeom>
          <a:noFill/>
        </p:spPr>
        <p:txBody>
          <a:bodyPr wrap="square" rtlCol="0">
            <a:spAutoFit/>
          </a:bodyPr>
          <a:lstStyle/>
          <a:p>
            <a:pPr lvl="0" algn="ctr"/>
            <a:r>
              <a:rPr lang="pt-BR" sz="2800" i="1" dirty="0"/>
              <a:t>Além do Símbolo </a:t>
            </a:r>
            <a:r>
              <a:rPr lang="pt-BR" sz="2800" i="1" dirty="0" err="1"/>
              <a:t>niceno</a:t>
            </a:r>
            <a:r>
              <a:rPr lang="pt-BR" sz="2800" i="1" dirty="0"/>
              <a:t>-constantinopolitano</a:t>
            </a:r>
            <a:r>
              <a:rPr lang="pt-BR" sz="2800" dirty="0"/>
              <a:t>, que deveria ser usado mais </a:t>
            </a:r>
            <a:r>
              <a:rPr lang="pt-BR" sz="2800" dirty="0" err="1"/>
              <a:t>freqüentemente</a:t>
            </a:r>
            <a:r>
              <a:rPr lang="pt-BR" sz="2800" dirty="0"/>
              <a:t>, é muito útil para as celebrações com o povo o Símbolo dos apóstolos na sua forma direta ou, em casos especiais, na forma dialogada, como ocorre no rito do Batismo, no dia da Crisma e na Vigília Pascal. Eventualmente </a:t>
            </a:r>
            <a:r>
              <a:rPr lang="pt-BR" sz="2800" dirty="0" smtClean="0"/>
              <a:t>refrãos </a:t>
            </a:r>
            <a:r>
              <a:rPr lang="pt-BR" sz="2800" dirty="0"/>
              <a:t>cantados e adequados podem integrar sua recitação. É um abuso substituir o Creio por formulações que não expressam a fé como é professada nos símbolos mencionados. </a:t>
            </a:r>
          </a:p>
        </p:txBody>
      </p:sp>
    </p:spTree>
    <p:extLst>
      <p:ext uri="{BB962C8B-B14F-4D97-AF65-F5344CB8AC3E}">
        <p14:creationId xmlns:p14="http://schemas.microsoft.com/office/powerpoint/2010/main" val="3478750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3028951" y="132355"/>
            <a:ext cx="8934450" cy="2831544"/>
          </a:xfrm>
          <a:prstGeom prst="rect">
            <a:avLst/>
          </a:prstGeom>
          <a:noFill/>
        </p:spPr>
        <p:txBody>
          <a:bodyPr wrap="square" rtlCol="0">
            <a:spAutoFit/>
          </a:bodyPr>
          <a:lstStyle/>
          <a:p>
            <a:endParaRPr lang="pt-BR" sz="1000" dirty="0"/>
          </a:p>
          <a:p>
            <a:r>
              <a:rPr lang="pt-BR" sz="2800" b="1" dirty="0"/>
              <a:t>Oração universal ou dos fiéis </a:t>
            </a:r>
          </a:p>
          <a:p>
            <a:r>
              <a:rPr lang="pt-BR" sz="2800" dirty="0"/>
              <a:t> </a:t>
            </a:r>
          </a:p>
          <a:p>
            <a:pPr lvl="0" algn="ctr"/>
            <a:r>
              <a:rPr lang="pt-BR" sz="2800" b="1" dirty="0"/>
              <a:t>A Oração dos fiéis ou Oração universal, de modo geral, tornou-se nas comunidades um momento bom, variado e de bastante participação, "onde o povo, exercendo a sua função sacerdotal, reza por toda a humanidade".</a:t>
            </a:r>
          </a:p>
        </p:txBody>
      </p:sp>
      <p:sp>
        <p:nvSpPr>
          <p:cNvPr id="2" name="CaixaDeTexto 1"/>
          <p:cNvSpPr txBox="1"/>
          <p:nvPr/>
        </p:nvSpPr>
        <p:spPr>
          <a:xfrm>
            <a:off x="351693" y="3477255"/>
            <a:ext cx="11611708" cy="3293209"/>
          </a:xfrm>
          <a:prstGeom prst="rect">
            <a:avLst/>
          </a:prstGeom>
          <a:noFill/>
        </p:spPr>
        <p:txBody>
          <a:bodyPr wrap="square" rtlCol="0">
            <a:spAutoFit/>
          </a:bodyPr>
          <a:lstStyle/>
          <a:p>
            <a:pPr lvl="0" algn="ctr"/>
            <a:r>
              <a:rPr lang="pt-BR" sz="2600" dirty="0"/>
              <a:t>Na formulação das intenções, sem negligenciar a abertura para os grandes problemas e acontecimentos da Igreja universal, dar-se-á espaço para as necessidades mais sentidas pela comunidade; convém estimular a formulação de preces diretamente pelo povo, especialmente, em grupos menores. Dar-se-á oportunidade, por exemplo, na última intenção a que todos possam colocar suas intenções, rezando ao mesmo tempo em silêncio. É bom que se eduquem os fiéis sobre o sentido comunitário da oração, evitando-se intenções de caráter meramente pessoal ou em número tão elevado que prejudique o ritmo da celebração. </a:t>
            </a:r>
          </a:p>
        </p:txBody>
      </p:sp>
    </p:spTree>
    <p:extLst>
      <p:ext uri="{BB962C8B-B14F-4D97-AF65-F5344CB8AC3E}">
        <p14:creationId xmlns:p14="http://schemas.microsoft.com/office/powerpoint/2010/main" val="4191569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3028951" y="132355"/>
            <a:ext cx="8934450" cy="2400657"/>
          </a:xfrm>
          <a:prstGeom prst="rect">
            <a:avLst/>
          </a:prstGeom>
          <a:noFill/>
        </p:spPr>
        <p:txBody>
          <a:bodyPr wrap="square" rtlCol="0">
            <a:spAutoFit/>
          </a:bodyPr>
          <a:lstStyle/>
          <a:p>
            <a:endParaRPr lang="pt-BR" sz="1000" dirty="0"/>
          </a:p>
          <a:p>
            <a:r>
              <a:rPr lang="pt-BR" sz="2800" b="1" i="1" dirty="0"/>
              <a:t> </a:t>
            </a:r>
            <a:r>
              <a:rPr lang="pt-BR" sz="2800" b="1" dirty="0" smtClean="0"/>
              <a:t>Liturgia </a:t>
            </a:r>
            <a:r>
              <a:rPr lang="pt-BR" sz="2800" b="1" dirty="0"/>
              <a:t>Eucarística: Celebrar a Ceia pascal </a:t>
            </a:r>
            <a:endParaRPr lang="pt-BR" sz="2800" dirty="0"/>
          </a:p>
          <a:p>
            <a:r>
              <a:rPr lang="pt-BR" sz="2800" b="1" dirty="0"/>
              <a:t> </a:t>
            </a:r>
            <a:endParaRPr lang="pt-BR" sz="2800" dirty="0"/>
          </a:p>
          <a:p>
            <a:pPr algn="ctr"/>
            <a:r>
              <a:rPr lang="pt-BR" sz="2800" dirty="0"/>
              <a:t>	</a:t>
            </a:r>
            <a:r>
              <a:rPr lang="pt-BR" sz="2800" b="1" dirty="0"/>
              <a:t> Celebrando o memorial do Senhor, a Igreja, na Liturgia eucarística, faz o mesmo que Cristo fez na última Ceia. </a:t>
            </a:r>
          </a:p>
        </p:txBody>
      </p:sp>
      <p:sp>
        <p:nvSpPr>
          <p:cNvPr id="2" name="CaixaDeTexto 1"/>
          <p:cNvSpPr txBox="1"/>
          <p:nvPr/>
        </p:nvSpPr>
        <p:spPr>
          <a:xfrm>
            <a:off x="432079" y="3808851"/>
            <a:ext cx="11611708" cy="2246769"/>
          </a:xfrm>
          <a:prstGeom prst="rect">
            <a:avLst/>
          </a:prstGeom>
          <a:noFill/>
        </p:spPr>
        <p:txBody>
          <a:bodyPr wrap="square" rtlCol="0">
            <a:spAutoFit/>
          </a:bodyPr>
          <a:lstStyle/>
          <a:p>
            <a:r>
              <a:rPr lang="pt-BR" sz="2800" b="1" dirty="0"/>
              <a:t>ÚLTIMA CEIA</a:t>
            </a:r>
            <a:r>
              <a:rPr lang="pt-BR" sz="2800" dirty="0"/>
              <a:t>	</a:t>
            </a:r>
            <a:r>
              <a:rPr lang="pt-BR" sz="2800" dirty="0" smtClean="0"/>
              <a:t>                                     </a:t>
            </a:r>
            <a:r>
              <a:rPr lang="pt-BR" sz="2800" b="1" dirty="0" smtClean="0"/>
              <a:t>LITURGIA </a:t>
            </a:r>
            <a:r>
              <a:rPr lang="pt-BR" sz="2800" b="1" dirty="0"/>
              <a:t>EUCARÍSTICA </a:t>
            </a:r>
          </a:p>
          <a:p>
            <a:r>
              <a:rPr lang="pt-BR" sz="2800" dirty="0"/>
              <a:t>Ele tomou o pão…o cálice	</a:t>
            </a:r>
            <a:r>
              <a:rPr lang="pt-BR" sz="2800" dirty="0" smtClean="0"/>
              <a:t>               = </a:t>
            </a:r>
            <a:r>
              <a:rPr lang="pt-BR" sz="2800" dirty="0"/>
              <a:t>Preparação das oferendas </a:t>
            </a:r>
          </a:p>
          <a:p>
            <a:r>
              <a:rPr lang="pt-BR" sz="2800" dirty="0"/>
              <a:t>deu graças	</a:t>
            </a:r>
            <a:r>
              <a:rPr lang="pt-BR" sz="2800" dirty="0" smtClean="0"/>
              <a:t>                                                 = </a:t>
            </a:r>
            <a:r>
              <a:rPr lang="pt-BR" sz="2800" dirty="0"/>
              <a:t>Oração eucarística </a:t>
            </a:r>
          </a:p>
          <a:p>
            <a:r>
              <a:rPr lang="pt-BR" sz="2800" dirty="0"/>
              <a:t>partiu o pão	</a:t>
            </a:r>
            <a:r>
              <a:rPr lang="pt-BR" sz="2800" dirty="0" smtClean="0"/>
              <a:t>                                                 = </a:t>
            </a:r>
            <a:r>
              <a:rPr lang="pt-BR" sz="2800" dirty="0"/>
              <a:t>Fração do pão </a:t>
            </a:r>
          </a:p>
          <a:p>
            <a:r>
              <a:rPr lang="pt-BR" sz="2800" dirty="0"/>
              <a:t>e deu	</a:t>
            </a:r>
            <a:r>
              <a:rPr lang="pt-BR" sz="2800" dirty="0" smtClean="0"/>
              <a:t>                                                            = </a:t>
            </a:r>
            <a:r>
              <a:rPr lang="pt-BR" sz="2800" dirty="0"/>
              <a:t>Comunhão </a:t>
            </a:r>
          </a:p>
        </p:txBody>
      </p:sp>
    </p:spTree>
    <p:extLst>
      <p:ext uri="{BB962C8B-B14F-4D97-AF65-F5344CB8AC3E}">
        <p14:creationId xmlns:p14="http://schemas.microsoft.com/office/powerpoint/2010/main" val="2212908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3049047" y="579358"/>
            <a:ext cx="8934450" cy="6278642"/>
          </a:xfrm>
          <a:prstGeom prst="rect">
            <a:avLst/>
          </a:prstGeom>
          <a:noFill/>
        </p:spPr>
        <p:txBody>
          <a:bodyPr wrap="square" rtlCol="0">
            <a:spAutoFit/>
          </a:bodyPr>
          <a:lstStyle/>
          <a:p>
            <a:endParaRPr lang="pt-BR" sz="1000" dirty="0"/>
          </a:p>
          <a:p>
            <a:pPr algn="just"/>
            <a:r>
              <a:rPr lang="pt-BR" sz="2800" dirty="0" smtClean="0"/>
              <a:t>De </a:t>
            </a:r>
            <a:r>
              <a:rPr lang="pt-BR" sz="2800" dirty="0"/>
              <a:t>fato: </a:t>
            </a:r>
          </a:p>
          <a:p>
            <a:r>
              <a:rPr lang="pt-BR" sz="2800" dirty="0"/>
              <a:t> </a:t>
            </a:r>
          </a:p>
          <a:p>
            <a:pPr marL="514350" indent="-514350" algn="just">
              <a:buAutoNum type="arabicParenR"/>
            </a:pPr>
            <a:r>
              <a:rPr lang="pt-BR" sz="2800" i="1" dirty="0" smtClean="0"/>
              <a:t>Tomou </a:t>
            </a:r>
            <a:r>
              <a:rPr lang="pt-BR" sz="2800" i="1" dirty="0"/>
              <a:t>o pão, o cálice</a:t>
            </a:r>
            <a:r>
              <a:rPr lang="pt-BR" sz="2800" dirty="0"/>
              <a:t>. Na preparação das oferendas levam-se à mesa do altar o pão, o vinho e a água, isto é, aqueles elementos que Cristo tomou em suas mãos</a:t>
            </a:r>
            <a:r>
              <a:rPr lang="pt-BR" sz="2800" dirty="0" smtClean="0"/>
              <a:t>;</a:t>
            </a:r>
          </a:p>
          <a:p>
            <a:pPr marL="514350" indent="-514350" algn="just">
              <a:buFontTx/>
              <a:buAutoNum type="arabicParenR"/>
            </a:pPr>
            <a:r>
              <a:rPr lang="pt-BR" sz="2800" i="1" dirty="0" smtClean="0"/>
              <a:t>Deu </a:t>
            </a:r>
            <a:r>
              <a:rPr lang="pt-BR" sz="2800" i="1" dirty="0"/>
              <a:t>graças</a:t>
            </a:r>
            <a:r>
              <a:rPr lang="pt-BR" sz="2800" dirty="0"/>
              <a:t>. Na Oração eucarística rendem-se graças a Deus por toda a obra </a:t>
            </a:r>
            <a:r>
              <a:rPr lang="pt-BR" sz="2800" dirty="0" err="1"/>
              <a:t>salvífica</a:t>
            </a:r>
            <a:r>
              <a:rPr lang="pt-BR" sz="2800" dirty="0"/>
              <a:t> e as oferendas tornam-se Corpo e Sangue de Cristo; </a:t>
            </a:r>
            <a:endParaRPr lang="pt-BR" sz="2800" dirty="0" smtClean="0"/>
          </a:p>
          <a:p>
            <a:pPr marL="514350" indent="-514350" algn="just">
              <a:buFontTx/>
              <a:buAutoNum type="arabicParenR"/>
            </a:pPr>
            <a:r>
              <a:rPr lang="pt-BR" sz="2800" i="1" dirty="0" smtClean="0"/>
              <a:t>Partiu </a:t>
            </a:r>
            <a:r>
              <a:rPr lang="pt-BR" sz="2800" i="1" dirty="0"/>
              <a:t>o pão</a:t>
            </a:r>
            <a:r>
              <a:rPr lang="pt-BR" sz="2800" dirty="0"/>
              <a:t>. Pela fração do mesmo pão manifesta-se a Unidade dos fiéis. </a:t>
            </a:r>
            <a:endParaRPr lang="pt-BR" sz="2800" dirty="0" smtClean="0"/>
          </a:p>
          <a:p>
            <a:pPr marL="514350" indent="-514350" algn="just">
              <a:buFontTx/>
              <a:buAutoNum type="arabicParenR"/>
            </a:pPr>
            <a:r>
              <a:rPr lang="pt-BR" sz="2800" i="1" dirty="0" smtClean="0"/>
              <a:t>Deu</a:t>
            </a:r>
            <a:r>
              <a:rPr lang="pt-BR" sz="2800" dirty="0"/>
              <a:t>: Pela comunhão os fiéis recebem o Corpo e o Sangue do Senhor como os apóstolos o receberam das mãos do próprio Cristo. </a:t>
            </a:r>
          </a:p>
          <a:p>
            <a:pPr marL="514350" indent="-514350" algn="just">
              <a:buAutoNum type="arabicParenR"/>
            </a:pPr>
            <a:endParaRPr lang="pt-BR" sz="2800" dirty="0"/>
          </a:p>
        </p:txBody>
      </p:sp>
    </p:spTree>
    <p:extLst>
      <p:ext uri="{BB962C8B-B14F-4D97-AF65-F5344CB8AC3E}">
        <p14:creationId xmlns:p14="http://schemas.microsoft.com/office/powerpoint/2010/main" val="973800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3028951" y="132355"/>
            <a:ext cx="8934450" cy="2831544"/>
          </a:xfrm>
          <a:prstGeom prst="rect">
            <a:avLst/>
          </a:prstGeom>
          <a:noFill/>
        </p:spPr>
        <p:txBody>
          <a:bodyPr wrap="square" rtlCol="0">
            <a:spAutoFit/>
          </a:bodyPr>
          <a:lstStyle/>
          <a:p>
            <a:endParaRPr lang="pt-BR" sz="1000" dirty="0"/>
          </a:p>
          <a:p>
            <a:r>
              <a:rPr lang="pt-BR" sz="2800" b="1" dirty="0" smtClean="0"/>
              <a:t>Preparação </a:t>
            </a:r>
            <a:r>
              <a:rPr lang="pt-BR" sz="2800" b="1" dirty="0"/>
              <a:t>das Oferendas: </a:t>
            </a:r>
            <a:endParaRPr lang="pt-BR" sz="2800" b="1" dirty="0" smtClean="0"/>
          </a:p>
          <a:p>
            <a:r>
              <a:rPr lang="pt-BR" sz="2800" b="1" dirty="0" smtClean="0"/>
              <a:t>Ele </a:t>
            </a:r>
            <a:r>
              <a:rPr lang="pt-BR" sz="2800" b="1" dirty="0"/>
              <a:t>tomou o pão, ele tomou o cálice. </a:t>
            </a:r>
            <a:endParaRPr lang="pt-BR" sz="2800" dirty="0"/>
          </a:p>
          <a:p>
            <a:r>
              <a:rPr lang="pt-BR" sz="2800" dirty="0"/>
              <a:t> </a:t>
            </a:r>
          </a:p>
          <a:p>
            <a:pPr lvl="0" algn="ctr"/>
            <a:r>
              <a:rPr lang="pt-BR" sz="2800" dirty="0"/>
              <a:t>"No início da Liturgia eucarística são levadas ao altar as oferendas, que se converterão no Corpo e Sangue de Cristo". </a:t>
            </a:r>
          </a:p>
        </p:txBody>
      </p:sp>
      <p:sp>
        <p:nvSpPr>
          <p:cNvPr id="2" name="CaixaDeTexto 1"/>
          <p:cNvSpPr txBox="1"/>
          <p:nvPr/>
        </p:nvSpPr>
        <p:spPr>
          <a:xfrm>
            <a:off x="351693" y="3477255"/>
            <a:ext cx="11611708" cy="3108543"/>
          </a:xfrm>
          <a:prstGeom prst="rect">
            <a:avLst/>
          </a:prstGeom>
          <a:noFill/>
        </p:spPr>
        <p:txBody>
          <a:bodyPr wrap="square" rtlCol="0">
            <a:spAutoFit/>
          </a:bodyPr>
          <a:lstStyle/>
          <a:p>
            <a:pPr lvl="0" algn="ctr"/>
            <a:r>
              <a:rPr lang="pt-BR" sz="2800" dirty="0"/>
              <a:t>O ofertório verdadeiro realiza-se na Oração eucarística, após a Narrativa da Instituição ou Consagração, no momento da oblação do Corpo e Sangue de Cristo. "Por ela a Igreja, em particular, a </a:t>
            </a:r>
            <a:r>
              <a:rPr lang="pt-BR" sz="2800" dirty="0" err="1"/>
              <a:t>assembléia</a:t>
            </a:r>
            <a:r>
              <a:rPr lang="pt-BR" sz="2800" dirty="0"/>
              <a:t> reunida oferece ao Pai, no Espírito Santo, a hóstia imaculada; ela deseja, porém, que os fiéis não apenas ofereçam a hóstia imaculada, mas aprendam a oferecer a si próprios, e se aperfeiçoem, cada vez mais, pela mediação de Cristo, na união com Deus e com o próximo, para que finalmente Deus seja tudo em todos". </a:t>
            </a:r>
          </a:p>
        </p:txBody>
      </p:sp>
    </p:spTree>
    <p:extLst>
      <p:ext uri="{BB962C8B-B14F-4D97-AF65-F5344CB8AC3E}">
        <p14:creationId xmlns:p14="http://schemas.microsoft.com/office/powerpoint/2010/main" val="1799826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3" name="Subtítulo 2"/>
          <p:cNvSpPr>
            <a:spLocks noGrp="1"/>
          </p:cNvSpPr>
          <p:nvPr>
            <p:ph type="subTitle" idx="1"/>
          </p:nvPr>
        </p:nvSpPr>
        <p:spPr>
          <a:xfrm>
            <a:off x="3028950" y="192088"/>
            <a:ext cx="8934450" cy="684212"/>
          </a:xfrm>
        </p:spPr>
        <p:txBody>
          <a:bodyPr>
            <a:normAutofit/>
          </a:bodyPr>
          <a:lstStyle/>
          <a:p>
            <a:r>
              <a:rPr lang="pt-BR" sz="3600" b="1" dirty="0"/>
              <a:t>AS PARTES DA CELEBRAÇÃO EUCARÍSTICA</a:t>
            </a:r>
            <a:endParaRPr lang="pt-BR" sz="3600" dirty="0"/>
          </a:p>
        </p:txBody>
      </p:sp>
      <p:sp>
        <p:nvSpPr>
          <p:cNvPr id="5" name="CaixaDeTexto 4"/>
          <p:cNvSpPr txBox="1"/>
          <p:nvPr/>
        </p:nvSpPr>
        <p:spPr>
          <a:xfrm>
            <a:off x="3090862" y="1684734"/>
            <a:ext cx="8810625" cy="1231106"/>
          </a:xfrm>
          <a:prstGeom prst="rect">
            <a:avLst/>
          </a:prstGeom>
          <a:noFill/>
        </p:spPr>
        <p:txBody>
          <a:bodyPr wrap="square" rtlCol="0">
            <a:spAutoFit/>
          </a:bodyPr>
          <a:lstStyle/>
          <a:p>
            <a:pPr algn="ctr"/>
            <a:r>
              <a:rPr lang="pt-BR" sz="2800" b="1" dirty="0"/>
              <a:t> 1. Ritos iniciais da missa: formar </a:t>
            </a:r>
            <a:r>
              <a:rPr lang="pt-BR" sz="2800" b="1" dirty="0" err="1"/>
              <a:t>assembléia</a:t>
            </a:r>
            <a:r>
              <a:rPr lang="pt-BR" sz="2800" b="1" dirty="0"/>
              <a:t>, "entrar no clima da celebração". </a:t>
            </a:r>
            <a:endParaRPr lang="pt-BR" sz="2800" dirty="0" smtClean="0"/>
          </a:p>
          <a:p>
            <a:pPr algn="ctr"/>
            <a:endParaRPr lang="pt-BR" dirty="0"/>
          </a:p>
        </p:txBody>
      </p:sp>
      <p:sp>
        <p:nvSpPr>
          <p:cNvPr id="6" name="CaixaDeTexto 5"/>
          <p:cNvSpPr txBox="1"/>
          <p:nvPr/>
        </p:nvSpPr>
        <p:spPr>
          <a:xfrm>
            <a:off x="3420731" y="3416124"/>
            <a:ext cx="5602689" cy="3108543"/>
          </a:xfrm>
          <a:prstGeom prst="rect">
            <a:avLst/>
          </a:prstGeom>
          <a:noFill/>
        </p:spPr>
        <p:txBody>
          <a:bodyPr wrap="square" rtlCol="0">
            <a:spAutoFit/>
          </a:bodyPr>
          <a:lstStyle/>
          <a:p>
            <a:pPr algn="ctr"/>
            <a:r>
              <a:rPr lang="pt-BR" sz="2800" b="1" dirty="0"/>
              <a:t>O ESQUEMA RITUAL </a:t>
            </a:r>
            <a:endParaRPr lang="pt-BR" sz="2800" dirty="0"/>
          </a:p>
          <a:p>
            <a:pPr algn="ctr"/>
            <a:r>
              <a:rPr lang="pt-BR" sz="2800" b="1" dirty="0"/>
              <a:t>Canto de abertura </a:t>
            </a:r>
            <a:endParaRPr lang="pt-BR" sz="2800" dirty="0"/>
          </a:p>
          <a:p>
            <a:pPr algn="ctr"/>
            <a:r>
              <a:rPr lang="pt-BR" sz="2800" b="1" dirty="0"/>
              <a:t>Sinal da Cruz, Saudação, Acolhida </a:t>
            </a:r>
            <a:endParaRPr lang="pt-BR" sz="2800" dirty="0"/>
          </a:p>
          <a:p>
            <a:pPr algn="ctr"/>
            <a:r>
              <a:rPr lang="pt-BR" sz="2800" b="1" dirty="0"/>
              <a:t>Ato penitencial </a:t>
            </a:r>
            <a:endParaRPr lang="pt-BR" sz="2800" dirty="0"/>
          </a:p>
          <a:p>
            <a:pPr algn="ctr"/>
            <a:r>
              <a:rPr lang="pt-BR" sz="2800" b="1" dirty="0"/>
              <a:t>Hino "Glória a Deus" </a:t>
            </a:r>
            <a:endParaRPr lang="pt-BR" sz="2800" dirty="0"/>
          </a:p>
          <a:p>
            <a:pPr algn="ctr"/>
            <a:r>
              <a:rPr lang="pt-BR" sz="2800" b="1" dirty="0"/>
              <a:t>Oração do dia </a:t>
            </a:r>
            <a:endParaRPr lang="pt-BR" sz="2800" dirty="0"/>
          </a:p>
          <a:p>
            <a:pPr algn="ctr"/>
            <a:r>
              <a:rPr lang="pt-BR" sz="2800" b="1" dirty="0"/>
              <a:t>AMÉM</a:t>
            </a:r>
            <a:endParaRPr lang="pt-BR" dirty="0"/>
          </a:p>
        </p:txBody>
      </p:sp>
    </p:spTree>
    <p:extLst>
      <p:ext uri="{BB962C8B-B14F-4D97-AF65-F5344CB8AC3E}">
        <p14:creationId xmlns:p14="http://schemas.microsoft.com/office/powerpoint/2010/main" val="1596628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3028951" y="132355"/>
            <a:ext cx="8934450" cy="3693319"/>
          </a:xfrm>
          <a:prstGeom prst="rect">
            <a:avLst/>
          </a:prstGeom>
          <a:noFill/>
        </p:spPr>
        <p:txBody>
          <a:bodyPr wrap="square" rtlCol="0">
            <a:spAutoFit/>
          </a:bodyPr>
          <a:lstStyle/>
          <a:p>
            <a:endParaRPr lang="pt-BR" sz="1000" dirty="0"/>
          </a:p>
          <a:p>
            <a:pPr lvl="0" algn="ctr"/>
            <a:r>
              <a:rPr lang="pt-BR" sz="2800" b="1" dirty="0"/>
              <a:t>A oferta apresentada na hora da apresentação das oferendas é, ao nível do simbólico, uma antecipação daquela oblação e deve significar as pessoas entregando-se a Deus através de suas ofertas "em" Cristo. Oferecer os frutos da terra e do trabalho, que de Deus recebemos, é um gesto de amor, uma maneira de reconhecer que ele é nosso Pai</a:t>
            </a:r>
            <a:r>
              <a:rPr lang="pt-BR" sz="2800" dirty="0"/>
              <a:t>.</a:t>
            </a:r>
          </a:p>
          <a:p>
            <a:r>
              <a:rPr lang="pt-BR" sz="2800" dirty="0"/>
              <a:t> </a:t>
            </a:r>
          </a:p>
        </p:txBody>
      </p:sp>
      <p:sp>
        <p:nvSpPr>
          <p:cNvPr id="2" name="CaixaDeTexto 1"/>
          <p:cNvSpPr txBox="1"/>
          <p:nvPr/>
        </p:nvSpPr>
        <p:spPr>
          <a:xfrm>
            <a:off x="281354" y="3909334"/>
            <a:ext cx="11611708" cy="2677656"/>
          </a:xfrm>
          <a:prstGeom prst="rect">
            <a:avLst/>
          </a:prstGeom>
          <a:noFill/>
        </p:spPr>
        <p:txBody>
          <a:bodyPr wrap="square" rtlCol="0">
            <a:spAutoFit/>
          </a:bodyPr>
          <a:lstStyle/>
          <a:p>
            <a:pPr lvl="0" algn="just"/>
            <a:r>
              <a:rPr lang="pt-BR" sz="2800" b="1" dirty="0"/>
              <a:t>O </a:t>
            </a:r>
            <a:r>
              <a:rPr lang="pt-BR" sz="2800" b="1" i="1" dirty="0"/>
              <a:t>canto</a:t>
            </a:r>
            <a:r>
              <a:rPr lang="pt-BR" sz="2800" b="1" dirty="0"/>
              <a:t> do ofertório</a:t>
            </a:r>
            <a:r>
              <a:rPr lang="pt-BR" sz="2800" dirty="0"/>
              <a:t>, se houver, acompanha a procissão das oferendas e se prolonga pelo menos até que os dons tenham sido colocados sobre o altar</a:t>
            </a:r>
            <a:r>
              <a:rPr lang="pt-BR" sz="2800" b="1" dirty="0"/>
              <a:t>.</a:t>
            </a:r>
            <a:r>
              <a:rPr lang="pt-BR" sz="2800" dirty="0"/>
              <a:t> O canto não deve necessariamente falar de ofertas, mas pode recordar a vida do povo de modo condizente com o ato litúrgico ou simplesmente harmonizar-se com a celebração do mistério do dia de acordo com a tradição. </a:t>
            </a:r>
          </a:p>
          <a:p>
            <a:pPr algn="ctr"/>
            <a:r>
              <a:rPr lang="pt-BR" sz="2800" dirty="0"/>
              <a:t> </a:t>
            </a:r>
          </a:p>
        </p:txBody>
      </p:sp>
    </p:spTree>
    <p:extLst>
      <p:ext uri="{BB962C8B-B14F-4D97-AF65-F5344CB8AC3E}">
        <p14:creationId xmlns:p14="http://schemas.microsoft.com/office/powerpoint/2010/main" val="3385310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3028951" y="132355"/>
            <a:ext cx="8934450" cy="7263527"/>
          </a:xfrm>
          <a:prstGeom prst="rect">
            <a:avLst/>
          </a:prstGeom>
          <a:noFill/>
        </p:spPr>
        <p:txBody>
          <a:bodyPr wrap="square" rtlCol="0">
            <a:spAutoFit/>
          </a:bodyPr>
          <a:lstStyle/>
          <a:p>
            <a:endParaRPr lang="pt-BR" sz="1000" dirty="0"/>
          </a:p>
          <a:p>
            <a:r>
              <a:rPr lang="pt-BR" sz="2800" b="1" dirty="0" smtClean="0"/>
              <a:t>A </a:t>
            </a:r>
            <a:r>
              <a:rPr lang="pt-BR" sz="2800" b="1" dirty="0"/>
              <a:t>Oração eucarística: Ele deu graças. </a:t>
            </a:r>
            <a:endParaRPr lang="pt-BR" sz="2800" dirty="0"/>
          </a:p>
          <a:p>
            <a:r>
              <a:rPr lang="pt-BR" sz="800" dirty="0"/>
              <a:t> </a:t>
            </a:r>
          </a:p>
          <a:p>
            <a:pPr lvl="0" algn="ctr"/>
            <a:r>
              <a:rPr lang="pt-BR" sz="2800" dirty="0"/>
              <a:t>Uma iniciação à Eucaristia ajudará a perceber que a </a:t>
            </a:r>
            <a:r>
              <a:rPr lang="pt-BR" sz="2800" i="1" dirty="0"/>
              <a:t>Oração eucarística</a:t>
            </a:r>
            <a:r>
              <a:rPr lang="pt-BR" sz="2800" dirty="0"/>
              <a:t> forma um todo, que comporta diversos elementos: </a:t>
            </a:r>
            <a:endParaRPr lang="pt-BR" sz="2800" dirty="0" smtClean="0"/>
          </a:p>
          <a:p>
            <a:pPr lvl="0" algn="ctr"/>
            <a:endParaRPr lang="pt-BR" sz="1200" dirty="0"/>
          </a:p>
          <a:p>
            <a:r>
              <a:rPr lang="pt-BR" sz="2800" b="1" dirty="0"/>
              <a:t>Estrutura da prece eucarística </a:t>
            </a:r>
          </a:p>
          <a:p>
            <a:r>
              <a:rPr lang="pt-BR" sz="2800" dirty="0"/>
              <a:t>Diálogo inicial </a:t>
            </a:r>
          </a:p>
          <a:p>
            <a:r>
              <a:rPr lang="pt-BR" sz="2800" dirty="0"/>
              <a:t>Prefácio — SANTO </a:t>
            </a:r>
          </a:p>
          <a:p>
            <a:r>
              <a:rPr lang="pt-BR" sz="2800" dirty="0" err="1"/>
              <a:t>Epiclese</a:t>
            </a:r>
            <a:r>
              <a:rPr lang="pt-BR" sz="2800" dirty="0"/>
              <a:t> (invocação do Espírito Santo) </a:t>
            </a:r>
          </a:p>
          <a:p>
            <a:r>
              <a:rPr lang="pt-BR" sz="2800" dirty="0"/>
              <a:t>Narrativa da Instituição — Consagração </a:t>
            </a:r>
          </a:p>
          <a:p>
            <a:r>
              <a:rPr lang="pt-BR" sz="2800" dirty="0"/>
              <a:t>Anamnese (memorial) e Oblação </a:t>
            </a:r>
          </a:p>
          <a:p>
            <a:r>
              <a:rPr lang="pt-BR" sz="2800" dirty="0" err="1"/>
              <a:t>Epiclese</a:t>
            </a:r>
            <a:r>
              <a:rPr lang="pt-BR" sz="2800" dirty="0"/>
              <a:t> de comunhão </a:t>
            </a:r>
          </a:p>
          <a:p>
            <a:r>
              <a:rPr lang="pt-BR" sz="2800" dirty="0"/>
              <a:t>Intercessões </a:t>
            </a:r>
          </a:p>
          <a:p>
            <a:r>
              <a:rPr lang="pt-BR" sz="2800" dirty="0" err="1"/>
              <a:t>Doxologia</a:t>
            </a:r>
            <a:r>
              <a:rPr lang="pt-BR" sz="2800" dirty="0"/>
              <a:t> final </a:t>
            </a:r>
          </a:p>
          <a:p>
            <a:r>
              <a:rPr lang="pt-BR" sz="2800" dirty="0"/>
              <a:t>AMÉM </a:t>
            </a:r>
          </a:p>
          <a:p>
            <a:r>
              <a:rPr lang="pt-BR" sz="2800" dirty="0"/>
              <a:t> </a:t>
            </a:r>
          </a:p>
        </p:txBody>
      </p:sp>
    </p:spTree>
    <p:extLst>
      <p:ext uri="{BB962C8B-B14F-4D97-AF65-F5344CB8AC3E}">
        <p14:creationId xmlns:p14="http://schemas.microsoft.com/office/powerpoint/2010/main" val="3260972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3028951" y="132355"/>
            <a:ext cx="8934450" cy="3262432"/>
          </a:xfrm>
          <a:prstGeom prst="rect">
            <a:avLst/>
          </a:prstGeom>
          <a:noFill/>
        </p:spPr>
        <p:txBody>
          <a:bodyPr wrap="square" rtlCol="0">
            <a:spAutoFit/>
          </a:bodyPr>
          <a:lstStyle/>
          <a:p>
            <a:endParaRPr lang="pt-BR" sz="1000" dirty="0"/>
          </a:p>
          <a:p>
            <a:r>
              <a:rPr lang="pt-BR" sz="2800" b="1" dirty="0" smtClean="0"/>
              <a:t>A </a:t>
            </a:r>
            <a:r>
              <a:rPr lang="pt-BR" sz="2800" b="1" dirty="0"/>
              <a:t>Oração eucarística: Ele deu graças. </a:t>
            </a:r>
            <a:endParaRPr lang="pt-BR" sz="2800" dirty="0"/>
          </a:p>
          <a:p>
            <a:r>
              <a:rPr lang="pt-BR" sz="2800" dirty="0"/>
              <a:t> </a:t>
            </a:r>
          </a:p>
          <a:p>
            <a:pPr lvl="0" algn="ctr"/>
            <a:r>
              <a:rPr lang="pt-BR" sz="2800" dirty="0"/>
              <a:t>Uma iniciação à Eucaristia ajudará a perceber que a </a:t>
            </a:r>
            <a:r>
              <a:rPr lang="pt-BR" sz="2800" i="1" dirty="0"/>
              <a:t>Oração eucarística</a:t>
            </a:r>
            <a:r>
              <a:rPr lang="pt-BR" sz="2800" dirty="0"/>
              <a:t> forma um todo, que comporta diversos elementos: </a:t>
            </a:r>
          </a:p>
          <a:p>
            <a:pPr lvl="0" algn="ctr"/>
            <a:endParaRPr lang="pt-BR" sz="2800" dirty="0"/>
          </a:p>
          <a:p>
            <a:r>
              <a:rPr lang="pt-BR" sz="2800" dirty="0"/>
              <a:t> </a:t>
            </a:r>
          </a:p>
        </p:txBody>
      </p:sp>
      <p:sp>
        <p:nvSpPr>
          <p:cNvPr id="2" name="CaixaDeTexto 1"/>
          <p:cNvSpPr txBox="1"/>
          <p:nvPr/>
        </p:nvSpPr>
        <p:spPr>
          <a:xfrm>
            <a:off x="281354" y="3909334"/>
            <a:ext cx="11611708" cy="2677656"/>
          </a:xfrm>
          <a:prstGeom prst="rect">
            <a:avLst/>
          </a:prstGeom>
          <a:noFill/>
        </p:spPr>
        <p:txBody>
          <a:bodyPr wrap="square" rtlCol="0">
            <a:spAutoFit/>
          </a:bodyPr>
          <a:lstStyle/>
          <a:p>
            <a:pPr lvl="0" algn="just"/>
            <a:r>
              <a:rPr lang="pt-BR" sz="2800" b="1" dirty="0"/>
              <a:t>O </a:t>
            </a:r>
            <a:r>
              <a:rPr lang="pt-BR" sz="2800" b="1" i="1" dirty="0"/>
              <a:t>canto</a:t>
            </a:r>
            <a:r>
              <a:rPr lang="pt-BR" sz="2800" b="1" dirty="0"/>
              <a:t> do ofertório</a:t>
            </a:r>
            <a:r>
              <a:rPr lang="pt-BR" sz="2800" dirty="0"/>
              <a:t>, se houver, acompanha a procissão das oferendas e se prolonga pelo menos até que os dons tenham sido colocados sobre o altar</a:t>
            </a:r>
            <a:r>
              <a:rPr lang="pt-BR" sz="2800" b="1" dirty="0"/>
              <a:t>.</a:t>
            </a:r>
            <a:r>
              <a:rPr lang="pt-BR" sz="2800" dirty="0"/>
              <a:t> O canto não deve necessariamente falar de ofertas, mas pode recordar a vida do povo de modo condizente com o ato litúrgico ou simplesmente harmonizar-se com a celebração do mistério do dia de acordo com a tradição. </a:t>
            </a:r>
          </a:p>
          <a:p>
            <a:pPr algn="ctr"/>
            <a:r>
              <a:rPr lang="pt-BR" sz="2800" dirty="0"/>
              <a:t> </a:t>
            </a:r>
          </a:p>
        </p:txBody>
      </p:sp>
    </p:spTree>
    <p:extLst>
      <p:ext uri="{BB962C8B-B14F-4D97-AF65-F5344CB8AC3E}">
        <p14:creationId xmlns:p14="http://schemas.microsoft.com/office/powerpoint/2010/main" val="374275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3028951" y="0"/>
            <a:ext cx="8934450" cy="7355860"/>
          </a:xfrm>
          <a:prstGeom prst="rect">
            <a:avLst/>
          </a:prstGeom>
          <a:noFill/>
        </p:spPr>
        <p:txBody>
          <a:bodyPr wrap="square" rtlCol="0">
            <a:spAutoFit/>
          </a:bodyPr>
          <a:lstStyle/>
          <a:p>
            <a:endParaRPr lang="pt-BR" sz="1000" dirty="0"/>
          </a:p>
          <a:p>
            <a:r>
              <a:rPr lang="pt-BR" sz="2800" b="1" dirty="0" smtClean="0"/>
              <a:t>Portanto </a:t>
            </a:r>
            <a:r>
              <a:rPr lang="pt-BR" sz="2800" b="1" dirty="0"/>
              <a:t>esta venerável oração contém</a:t>
            </a:r>
            <a:r>
              <a:rPr lang="pt-BR" sz="2800" dirty="0"/>
              <a:t>: </a:t>
            </a:r>
          </a:p>
          <a:p>
            <a:r>
              <a:rPr lang="pt-BR" sz="1400" dirty="0"/>
              <a:t> </a:t>
            </a:r>
          </a:p>
          <a:p>
            <a:pPr marL="514350" indent="-514350">
              <a:buAutoNum type="alphaLcParenR"/>
            </a:pPr>
            <a:r>
              <a:rPr lang="pt-BR" sz="2800" dirty="0" smtClean="0"/>
              <a:t>O </a:t>
            </a:r>
            <a:r>
              <a:rPr lang="pt-BR" sz="2800" dirty="0"/>
              <a:t>Prefácio (no sentido aqui de proclamação pública) expressa </a:t>
            </a:r>
            <a:r>
              <a:rPr lang="pt-BR" sz="2800" i="1" dirty="0"/>
              <a:t>a ação de graças, o louvor a Deus</a:t>
            </a:r>
            <a:r>
              <a:rPr lang="pt-BR" sz="2800" dirty="0"/>
              <a:t> por toda a obra da salvação ou por um de seus aspectos, e termina com </a:t>
            </a:r>
            <a:endParaRPr lang="pt-BR" sz="2800" dirty="0" smtClean="0"/>
          </a:p>
          <a:p>
            <a:pPr marL="514350" indent="-514350">
              <a:buAutoNum type="alphaLcParenR"/>
            </a:pPr>
            <a:r>
              <a:rPr lang="pt-BR" sz="2800" dirty="0" smtClean="0"/>
              <a:t>a </a:t>
            </a:r>
            <a:r>
              <a:rPr lang="pt-BR" sz="2800" dirty="0"/>
              <a:t>aclamação do Santo. </a:t>
            </a:r>
            <a:endParaRPr lang="pt-BR" sz="2800" dirty="0" smtClean="0"/>
          </a:p>
          <a:p>
            <a:pPr marL="514350" indent="-514350">
              <a:buAutoNum type="alphaLcParenR"/>
            </a:pPr>
            <a:r>
              <a:rPr lang="pt-BR" sz="2800" dirty="0" smtClean="0"/>
              <a:t>Segue </a:t>
            </a:r>
            <a:r>
              <a:rPr lang="pt-BR" sz="2800" dirty="0"/>
              <a:t>então a </a:t>
            </a:r>
            <a:r>
              <a:rPr lang="pt-BR" sz="2800" i="1" dirty="0" err="1"/>
              <a:t>Epiclese</a:t>
            </a:r>
            <a:r>
              <a:rPr lang="pt-BR" sz="2800" dirty="0"/>
              <a:t> ou invocação do Espírito Santo sobre os dons, </a:t>
            </a:r>
          </a:p>
          <a:p>
            <a:pPr marL="514350" indent="-514350">
              <a:buAutoNum type="alphaLcParenR"/>
            </a:pPr>
            <a:r>
              <a:rPr lang="pt-BR" sz="2800" i="1" dirty="0" smtClean="0"/>
              <a:t>a </a:t>
            </a:r>
            <a:r>
              <a:rPr lang="pt-BR" sz="2800" i="1" dirty="0"/>
              <a:t>narração da instituição ou consagração</a:t>
            </a:r>
            <a:r>
              <a:rPr lang="pt-BR" sz="2800" dirty="0"/>
              <a:t>, que Cristo encerrou, dizendo: Fazei isto em memória de mim; </a:t>
            </a:r>
          </a:p>
          <a:p>
            <a:pPr marL="514350" indent="-514350">
              <a:buAutoNum type="alphaLcParenR"/>
            </a:pPr>
            <a:r>
              <a:rPr lang="pt-BR" sz="2800" dirty="0" smtClean="0"/>
              <a:t>por </a:t>
            </a:r>
            <a:r>
              <a:rPr lang="pt-BR" sz="2800" dirty="0"/>
              <a:t>isso, segue a </a:t>
            </a:r>
            <a:r>
              <a:rPr lang="pt-BR" sz="2800" i="1" dirty="0"/>
              <a:t>anamnese</a:t>
            </a:r>
            <a:r>
              <a:rPr lang="pt-BR" sz="2800" dirty="0"/>
              <a:t> ou oração da </a:t>
            </a:r>
            <a:r>
              <a:rPr lang="pt-BR" sz="2800" i="1" dirty="0"/>
              <a:t>memória</a:t>
            </a:r>
            <a:r>
              <a:rPr lang="pt-BR" sz="2800" dirty="0"/>
              <a:t> de Cristo que leva à </a:t>
            </a:r>
          </a:p>
          <a:p>
            <a:pPr marL="514350" indent="-514350">
              <a:buAutoNum type="alphaLcParenR"/>
            </a:pPr>
            <a:r>
              <a:rPr lang="pt-BR" sz="2800" i="1" dirty="0" smtClean="0"/>
              <a:t>oblação</a:t>
            </a:r>
            <a:r>
              <a:rPr lang="pt-BR" sz="2800" dirty="0" smtClean="0"/>
              <a:t> </a:t>
            </a:r>
            <a:r>
              <a:rPr lang="pt-BR" sz="2800" dirty="0"/>
              <a:t>pela qual a Igreja reunida, realizando essa memória, oferece ao Pai, no Espírito Santo, a "hóstia imaculada" e se oferece a si mesma a Cristo; </a:t>
            </a:r>
          </a:p>
          <a:p>
            <a:r>
              <a:rPr lang="pt-BR" sz="2800" dirty="0"/>
              <a:t> </a:t>
            </a:r>
          </a:p>
        </p:txBody>
      </p:sp>
    </p:spTree>
    <p:extLst>
      <p:ext uri="{BB962C8B-B14F-4D97-AF65-F5344CB8AC3E}">
        <p14:creationId xmlns:p14="http://schemas.microsoft.com/office/powerpoint/2010/main" val="1399569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3028951" y="0"/>
            <a:ext cx="8934450" cy="4555093"/>
          </a:xfrm>
          <a:prstGeom prst="rect">
            <a:avLst/>
          </a:prstGeom>
          <a:noFill/>
        </p:spPr>
        <p:txBody>
          <a:bodyPr wrap="square" rtlCol="0">
            <a:spAutoFit/>
          </a:bodyPr>
          <a:lstStyle/>
          <a:p>
            <a:endParaRPr lang="pt-BR" sz="1000" dirty="0"/>
          </a:p>
          <a:p>
            <a:r>
              <a:rPr lang="pt-BR" sz="2800" dirty="0" smtClean="0"/>
              <a:t>g)  </a:t>
            </a:r>
            <a:r>
              <a:rPr lang="pt-BR" sz="2800" i="1" dirty="0" err="1" smtClean="0"/>
              <a:t>epiclese</a:t>
            </a:r>
            <a:r>
              <a:rPr lang="pt-BR" sz="2800" i="1" dirty="0" smtClean="0"/>
              <a:t> de comunhão</a:t>
            </a:r>
            <a:r>
              <a:rPr lang="pt-BR" sz="2800" dirty="0" smtClean="0"/>
              <a:t>, pois o Espírito é quem congrega na unidade da Igreja, Corpo místico de Cristo; </a:t>
            </a:r>
          </a:p>
          <a:p>
            <a:r>
              <a:rPr lang="pt-BR" sz="2800" dirty="0" smtClean="0"/>
              <a:t>h)  vêm então as </a:t>
            </a:r>
            <a:r>
              <a:rPr lang="pt-BR" sz="2800" i="1" dirty="0" smtClean="0"/>
              <a:t>intercessões</a:t>
            </a:r>
            <a:r>
              <a:rPr lang="pt-BR" sz="2800" dirty="0" smtClean="0"/>
              <a:t> pelas quais se expressa que a Eucaristia é celebrada em comunhão com toda a Igreja, tanto celeste como terrestre e por todos os membros vivos e falecidos; </a:t>
            </a:r>
          </a:p>
          <a:p>
            <a:r>
              <a:rPr lang="pt-BR" sz="2800" dirty="0" smtClean="0"/>
              <a:t>i)  A </a:t>
            </a:r>
            <a:r>
              <a:rPr lang="pt-BR" sz="2800" i="1" dirty="0" err="1" smtClean="0"/>
              <a:t>doxologia</a:t>
            </a:r>
            <a:r>
              <a:rPr lang="pt-BR" sz="2800" dirty="0" smtClean="0"/>
              <a:t> final (glorificação de Deus) será cantada ou pronunciada só pelo presidente e confirmada e concluída pelo "AMÉM" do povo. </a:t>
            </a:r>
          </a:p>
          <a:p>
            <a:r>
              <a:rPr lang="pt-BR" sz="2800" dirty="0"/>
              <a:t> </a:t>
            </a:r>
          </a:p>
        </p:txBody>
      </p:sp>
    </p:spTree>
    <p:extLst>
      <p:ext uri="{BB962C8B-B14F-4D97-AF65-F5344CB8AC3E}">
        <p14:creationId xmlns:p14="http://schemas.microsoft.com/office/powerpoint/2010/main" val="3535921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3028951" y="132355"/>
            <a:ext cx="8934450" cy="4555093"/>
          </a:xfrm>
          <a:prstGeom prst="rect">
            <a:avLst/>
          </a:prstGeom>
          <a:noFill/>
        </p:spPr>
        <p:txBody>
          <a:bodyPr wrap="square" rtlCol="0">
            <a:spAutoFit/>
          </a:bodyPr>
          <a:lstStyle/>
          <a:p>
            <a:endParaRPr lang="pt-BR" sz="1000" dirty="0"/>
          </a:p>
          <a:p>
            <a:pPr algn="ctr"/>
            <a:r>
              <a:rPr lang="pt-BR" sz="2800" dirty="0"/>
              <a:t>Sendo memorial de Cristo, a Eucaristia não consiste apenas em renovar os gestos da Ceia, mas também em renovar os gestos de Cristo na páscoa de sua vida, morte e ressurreição: louvor ao Pai a partir das circunstâncias de nossa Igreja caminhante, oferecer o sacramento memorial do sacrifício de Cristo, mas ao mesmo tempo oferecer-nos a nós mesmos na nossa páscoa, páscoa de Cristo na páscoa da gente, páscoa da gente na páscoa de Cristo. </a:t>
            </a:r>
          </a:p>
          <a:p>
            <a:pPr lvl="0" algn="ctr"/>
            <a:endParaRPr lang="pt-BR" sz="2800" dirty="0"/>
          </a:p>
          <a:p>
            <a:r>
              <a:rPr lang="pt-BR" sz="2800" dirty="0"/>
              <a:t> </a:t>
            </a:r>
          </a:p>
        </p:txBody>
      </p:sp>
      <p:sp>
        <p:nvSpPr>
          <p:cNvPr id="2" name="CaixaDeTexto 1"/>
          <p:cNvSpPr txBox="1"/>
          <p:nvPr/>
        </p:nvSpPr>
        <p:spPr>
          <a:xfrm>
            <a:off x="351693" y="4471309"/>
            <a:ext cx="11611708" cy="1815882"/>
          </a:xfrm>
          <a:prstGeom prst="rect">
            <a:avLst/>
          </a:prstGeom>
          <a:noFill/>
        </p:spPr>
        <p:txBody>
          <a:bodyPr wrap="square" rtlCol="0">
            <a:spAutoFit/>
          </a:bodyPr>
          <a:lstStyle/>
          <a:p>
            <a:pPr lvl="0" algn="ctr"/>
            <a:r>
              <a:rPr lang="pt-BR" sz="2800" b="1" dirty="0"/>
              <a:t>Este também pode ser um dos momentos oportunos para recordar os motivos de ação de graças da comunidade e uni-los à grande ação de graças da Igreja, a Eucaristia.</a:t>
            </a:r>
          </a:p>
          <a:p>
            <a:pPr algn="ctr"/>
            <a:r>
              <a:rPr lang="pt-BR" sz="2800" b="1" dirty="0"/>
              <a:t> </a:t>
            </a:r>
          </a:p>
        </p:txBody>
      </p:sp>
    </p:spTree>
    <p:extLst>
      <p:ext uri="{BB962C8B-B14F-4D97-AF65-F5344CB8AC3E}">
        <p14:creationId xmlns:p14="http://schemas.microsoft.com/office/powerpoint/2010/main" val="8938856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3028951" y="132355"/>
            <a:ext cx="8934450" cy="4124206"/>
          </a:xfrm>
          <a:prstGeom prst="rect">
            <a:avLst/>
          </a:prstGeom>
          <a:noFill/>
        </p:spPr>
        <p:txBody>
          <a:bodyPr wrap="square" rtlCol="0">
            <a:spAutoFit/>
          </a:bodyPr>
          <a:lstStyle/>
          <a:p>
            <a:endParaRPr lang="pt-BR" sz="1000" dirty="0"/>
          </a:p>
          <a:p>
            <a:pPr lvl="0" algn="ctr"/>
            <a:r>
              <a:rPr lang="pt-BR" sz="2800" b="1" dirty="0"/>
              <a:t>A Oração eucarística é "centro e cume de toda a celebração"</a:t>
            </a:r>
            <a:r>
              <a:rPr lang="pt-BR" sz="2800" dirty="0"/>
              <a:t>. Não basta, porém, afirmá-lo; é preciso que, de fato, no conjunto da missa se reze de tal modo esta Oração que ela apareça como momento alto do Santo Sacrifício. Além da escolha da Prece mais apropriada, é importante o modo de o presidente proferir a Oração, procurando a maior comunicação possível e a participação da </a:t>
            </a:r>
            <a:r>
              <a:rPr lang="pt-BR" sz="2800" dirty="0" err="1"/>
              <a:t>assembléia</a:t>
            </a:r>
            <a:r>
              <a:rPr lang="pt-BR" sz="2800" dirty="0"/>
              <a:t> através das aclamações. Sendo celebração, </a:t>
            </a:r>
            <a:r>
              <a:rPr lang="pt-BR" sz="2800" dirty="0" err="1"/>
              <a:t>procurar-se-à</a:t>
            </a:r>
            <a:r>
              <a:rPr lang="pt-BR" sz="2800" dirty="0"/>
              <a:t> </a:t>
            </a:r>
            <a:r>
              <a:rPr lang="pt-BR" sz="2800" dirty="0" smtClean="0"/>
              <a:t>valorizar</a:t>
            </a:r>
            <a:endParaRPr lang="pt-BR" sz="2800" dirty="0"/>
          </a:p>
          <a:p>
            <a:r>
              <a:rPr lang="pt-BR" sz="2800" dirty="0"/>
              <a:t> </a:t>
            </a:r>
          </a:p>
        </p:txBody>
      </p:sp>
      <p:sp>
        <p:nvSpPr>
          <p:cNvPr id="2" name="CaixaDeTexto 1"/>
          <p:cNvSpPr txBox="1"/>
          <p:nvPr/>
        </p:nvSpPr>
        <p:spPr>
          <a:xfrm>
            <a:off x="351693" y="3861976"/>
            <a:ext cx="11611708" cy="1815882"/>
          </a:xfrm>
          <a:prstGeom prst="rect">
            <a:avLst/>
          </a:prstGeom>
          <a:noFill/>
        </p:spPr>
        <p:txBody>
          <a:bodyPr wrap="square" rtlCol="0">
            <a:spAutoFit/>
          </a:bodyPr>
          <a:lstStyle/>
          <a:p>
            <a:pPr lvl="0" algn="ctr"/>
            <a:r>
              <a:rPr lang="pt-BR" sz="2800" dirty="0" smtClean="0"/>
              <a:t>todos os elementos simbólicos que, pela sua natureza, podem contribuir para realçar este momento da celebração: o canto, os gestos, a voz e as atitudes do sacerdote, dos ministros e da </a:t>
            </a:r>
            <a:r>
              <a:rPr lang="pt-BR" sz="2800" dirty="0" err="1" smtClean="0"/>
              <a:t>assembléia</a:t>
            </a:r>
            <a:r>
              <a:rPr lang="pt-BR" sz="2800" dirty="0" smtClean="0"/>
              <a:t> e, se oportuno, o uso tradicional de campainhas, sinos, incenso etc. </a:t>
            </a:r>
            <a:endParaRPr lang="pt-BR" sz="2800" dirty="0"/>
          </a:p>
        </p:txBody>
      </p:sp>
    </p:spTree>
    <p:extLst>
      <p:ext uri="{BB962C8B-B14F-4D97-AF65-F5344CB8AC3E}">
        <p14:creationId xmlns:p14="http://schemas.microsoft.com/office/powerpoint/2010/main" val="27374891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3028951" y="713380"/>
            <a:ext cx="8934450" cy="3693319"/>
          </a:xfrm>
          <a:prstGeom prst="rect">
            <a:avLst/>
          </a:prstGeom>
          <a:noFill/>
        </p:spPr>
        <p:txBody>
          <a:bodyPr wrap="square" rtlCol="0">
            <a:spAutoFit/>
          </a:bodyPr>
          <a:lstStyle/>
          <a:p>
            <a:endParaRPr lang="pt-BR" sz="1000" dirty="0"/>
          </a:p>
          <a:p>
            <a:pPr lvl="0" algn="ctr"/>
            <a:r>
              <a:rPr lang="pt-BR" sz="2800" dirty="0"/>
              <a:t>Considerando que as aclamações constituem uma forma de participação ativa da comunidade na grande Oração eucarística de quem preside, convém valorizar tais aclamações conforme a índole do povo. Para intensificar essa participação ativa do povo, as aclamações sejam de, preferência, cantadas e oportunamente acompanhadas de gestos. </a:t>
            </a:r>
          </a:p>
          <a:p>
            <a:r>
              <a:rPr lang="pt-BR" sz="2800" dirty="0"/>
              <a:t> </a:t>
            </a:r>
          </a:p>
        </p:txBody>
      </p:sp>
      <p:sp>
        <p:nvSpPr>
          <p:cNvPr id="2" name="CaixaDeTexto 1"/>
          <p:cNvSpPr txBox="1"/>
          <p:nvPr/>
        </p:nvSpPr>
        <p:spPr>
          <a:xfrm>
            <a:off x="351693" y="4566826"/>
            <a:ext cx="11611708" cy="1384995"/>
          </a:xfrm>
          <a:prstGeom prst="rect">
            <a:avLst/>
          </a:prstGeom>
          <a:noFill/>
        </p:spPr>
        <p:txBody>
          <a:bodyPr wrap="square" rtlCol="0">
            <a:spAutoFit/>
          </a:bodyPr>
          <a:lstStyle/>
          <a:p>
            <a:pPr lvl="0" algn="ctr"/>
            <a:r>
              <a:rPr lang="pt-BR" sz="2800" dirty="0"/>
              <a:t>Convém que se valorize da melhor maneira possível, em particular o </a:t>
            </a:r>
            <a:r>
              <a:rPr lang="pt-BR" sz="2800" i="1" dirty="0"/>
              <a:t>Amém</a:t>
            </a:r>
            <a:r>
              <a:rPr lang="pt-BR" sz="2800" dirty="0"/>
              <a:t> conclusivo da Oração eucarística, por exemplo, enfatizando-o através do canto, da repetição ou de outro modo. </a:t>
            </a:r>
          </a:p>
        </p:txBody>
      </p:sp>
    </p:spTree>
    <p:extLst>
      <p:ext uri="{BB962C8B-B14F-4D97-AF65-F5344CB8AC3E}">
        <p14:creationId xmlns:p14="http://schemas.microsoft.com/office/powerpoint/2010/main" val="1084539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3028951" y="0"/>
            <a:ext cx="8934450" cy="1107996"/>
          </a:xfrm>
          <a:prstGeom prst="rect">
            <a:avLst/>
          </a:prstGeom>
          <a:noFill/>
        </p:spPr>
        <p:txBody>
          <a:bodyPr wrap="square" rtlCol="0">
            <a:spAutoFit/>
          </a:bodyPr>
          <a:lstStyle/>
          <a:p>
            <a:endParaRPr lang="pt-BR" sz="1000" dirty="0"/>
          </a:p>
          <a:p>
            <a:pPr lvl="0" algn="ctr"/>
            <a:r>
              <a:rPr lang="pt-BR" sz="2800" b="1" dirty="0"/>
              <a:t>Os ritos da Comunhão: Ele partiu o pão e o  deu; tomai, comei; tomai, bebei</a:t>
            </a:r>
            <a:endParaRPr lang="pt-BR" sz="2800" dirty="0"/>
          </a:p>
        </p:txBody>
      </p:sp>
      <p:sp>
        <p:nvSpPr>
          <p:cNvPr id="2" name="CaixaDeTexto 1"/>
          <p:cNvSpPr txBox="1"/>
          <p:nvPr/>
        </p:nvSpPr>
        <p:spPr>
          <a:xfrm>
            <a:off x="2981325" y="1053942"/>
            <a:ext cx="4238625" cy="4401205"/>
          </a:xfrm>
          <a:prstGeom prst="rect">
            <a:avLst/>
          </a:prstGeom>
          <a:noFill/>
        </p:spPr>
        <p:txBody>
          <a:bodyPr wrap="square" rtlCol="0">
            <a:spAutoFit/>
          </a:bodyPr>
          <a:lstStyle/>
          <a:p>
            <a:r>
              <a:rPr lang="pt-BR" sz="2800" dirty="0"/>
              <a:t>Introdução ao </a:t>
            </a:r>
          </a:p>
          <a:p>
            <a:pPr marL="457200" indent="-457200">
              <a:buFont typeface="Arial" panose="020B0604020202020204" pitchFamily="34" charset="0"/>
              <a:buChar char="•"/>
            </a:pPr>
            <a:r>
              <a:rPr lang="pt-BR" sz="2800" dirty="0" smtClean="0"/>
              <a:t>PAI </a:t>
            </a:r>
            <a:r>
              <a:rPr lang="pt-BR" sz="2800" dirty="0"/>
              <a:t>NOSSO </a:t>
            </a:r>
          </a:p>
          <a:p>
            <a:pPr marL="457200" indent="-457200">
              <a:buFont typeface="Arial" panose="020B0604020202020204" pitchFamily="34" charset="0"/>
              <a:buChar char="•"/>
            </a:pPr>
            <a:r>
              <a:rPr lang="pt-BR" sz="2800" dirty="0"/>
              <a:t>Livrai-nos… (</a:t>
            </a:r>
            <a:r>
              <a:rPr lang="pt-BR" sz="2800" dirty="0" err="1"/>
              <a:t>embolismo</a:t>
            </a:r>
            <a:r>
              <a:rPr lang="pt-BR" sz="2800" dirty="0"/>
              <a:t>) </a:t>
            </a:r>
          </a:p>
          <a:p>
            <a:pPr marL="457200" indent="-457200">
              <a:buFont typeface="Arial" panose="020B0604020202020204" pitchFamily="34" charset="0"/>
              <a:buChar char="•"/>
            </a:pPr>
            <a:r>
              <a:rPr lang="pt-BR" sz="2800" dirty="0"/>
              <a:t>Vosso é o Reino (</a:t>
            </a:r>
            <a:r>
              <a:rPr lang="pt-BR" sz="2800" dirty="0" err="1"/>
              <a:t>doxologia</a:t>
            </a:r>
            <a:r>
              <a:rPr lang="pt-BR" sz="2800" dirty="0"/>
              <a:t>) </a:t>
            </a:r>
          </a:p>
          <a:p>
            <a:pPr marL="457200" indent="-457200">
              <a:buFont typeface="Arial" panose="020B0604020202020204" pitchFamily="34" charset="0"/>
              <a:buChar char="•"/>
            </a:pPr>
            <a:r>
              <a:rPr lang="pt-BR" sz="2800" dirty="0"/>
              <a:t>Oração pela Paz </a:t>
            </a:r>
          </a:p>
          <a:p>
            <a:pPr marL="457200" indent="-457200">
              <a:buFont typeface="Arial" panose="020B0604020202020204" pitchFamily="34" charset="0"/>
              <a:buChar char="•"/>
            </a:pPr>
            <a:r>
              <a:rPr lang="pt-BR" sz="2800" dirty="0"/>
              <a:t>Que a paz do Senhor… </a:t>
            </a:r>
          </a:p>
          <a:p>
            <a:pPr marL="457200" indent="-457200">
              <a:buFont typeface="Arial" panose="020B0604020202020204" pitchFamily="34" charset="0"/>
              <a:buChar char="•"/>
            </a:pPr>
            <a:r>
              <a:rPr lang="pt-BR" sz="2800" dirty="0"/>
              <a:t>Gesto de paz </a:t>
            </a:r>
          </a:p>
          <a:p>
            <a:pPr marL="457200" indent="-457200">
              <a:buFont typeface="Arial" panose="020B0604020202020204" pitchFamily="34" charset="0"/>
              <a:buChar char="•"/>
            </a:pPr>
            <a:r>
              <a:rPr lang="pt-BR" sz="2800" dirty="0" smtClean="0"/>
              <a:t>FRAÇÃO </a:t>
            </a:r>
            <a:r>
              <a:rPr lang="pt-BR" sz="2800" dirty="0"/>
              <a:t>DO PÃO </a:t>
            </a:r>
          </a:p>
          <a:p>
            <a:r>
              <a:rPr lang="pt-BR" sz="2800" dirty="0"/>
              <a:t>+ canto: Cordeiro de Deus: </a:t>
            </a:r>
          </a:p>
        </p:txBody>
      </p:sp>
      <p:sp>
        <p:nvSpPr>
          <p:cNvPr id="3" name="CaixaDeTexto 2"/>
          <p:cNvSpPr txBox="1"/>
          <p:nvPr/>
        </p:nvSpPr>
        <p:spPr>
          <a:xfrm>
            <a:off x="7410450" y="1219200"/>
            <a:ext cx="4848225" cy="3539430"/>
          </a:xfrm>
          <a:prstGeom prst="rect">
            <a:avLst/>
          </a:prstGeom>
          <a:noFill/>
        </p:spPr>
        <p:txBody>
          <a:bodyPr wrap="square" rtlCol="0">
            <a:spAutoFit/>
          </a:bodyPr>
          <a:lstStyle/>
          <a:p>
            <a:pPr marL="457200" indent="-457200">
              <a:buFont typeface="Arial" panose="020B0604020202020204" pitchFamily="34" charset="0"/>
              <a:buChar char="•"/>
            </a:pPr>
            <a:r>
              <a:rPr lang="pt-BR" sz="2800" dirty="0" smtClean="0"/>
              <a:t>CONVITE À COMUNHÃO: Felizes </a:t>
            </a:r>
          </a:p>
          <a:p>
            <a:pPr marL="457200" indent="-457200">
              <a:buFont typeface="Arial" panose="020B0604020202020204" pitchFamily="34" charset="0"/>
              <a:buChar char="•"/>
            </a:pPr>
            <a:r>
              <a:rPr lang="pt-BR" sz="2800" dirty="0" smtClean="0"/>
              <a:t>Apresentação: Eis o cordeiro </a:t>
            </a:r>
          </a:p>
          <a:p>
            <a:r>
              <a:rPr lang="pt-BR" sz="2800" dirty="0" smtClean="0"/>
              <a:t>"Senhor, eu não sou digno…" </a:t>
            </a:r>
          </a:p>
          <a:p>
            <a:r>
              <a:rPr lang="pt-BR" sz="2800" dirty="0" smtClean="0"/>
              <a:t>Comunhão (+ canto) </a:t>
            </a:r>
          </a:p>
          <a:p>
            <a:r>
              <a:rPr lang="pt-BR" sz="2800" dirty="0" smtClean="0"/>
              <a:t>interiorização </a:t>
            </a:r>
          </a:p>
          <a:p>
            <a:pPr marL="457200" indent="-457200">
              <a:buFont typeface="Arial" panose="020B0604020202020204" pitchFamily="34" charset="0"/>
              <a:buChar char="•"/>
            </a:pPr>
            <a:r>
              <a:rPr lang="pt-BR" sz="2800" dirty="0" smtClean="0"/>
              <a:t>ORAÇÃO após a Comunhão </a:t>
            </a:r>
          </a:p>
          <a:p>
            <a:pPr marL="457200" indent="-457200">
              <a:buFont typeface="Arial" panose="020B0604020202020204" pitchFamily="34" charset="0"/>
              <a:buChar char="•"/>
            </a:pPr>
            <a:r>
              <a:rPr lang="pt-BR" sz="2800" dirty="0" smtClean="0"/>
              <a:t>AMÉM </a:t>
            </a:r>
            <a:endParaRPr lang="pt-BR" sz="2800" dirty="0"/>
          </a:p>
        </p:txBody>
      </p:sp>
    </p:spTree>
    <p:extLst>
      <p:ext uri="{BB962C8B-B14F-4D97-AF65-F5344CB8AC3E}">
        <p14:creationId xmlns:p14="http://schemas.microsoft.com/office/powerpoint/2010/main" val="1104147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3028951" y="713380"/>
            <a:ext cx="8934450" cy="2400657"/>
          </a:xfrm>
          <a:prstGeom prst="rect">
            <a:avLst/>
          </a:prstGeom>
          <a:noFill/>
        </p:spPr>
        <p:txBody>
          <a:bodyPr wrap="square" rtlCol="0">
            <a:spAutoFit/>
          </a:bodyPr>
          <a:lstStyle/>
          <a:p>
            <a:endParaRPr lang="pt-BR" sz="1000" dirty="0"/>
          </a:p>
          <a:p>
            <a:pPr lvl="0" algn="ctr"/>
            <a:r>
              <a:rPr lang="pt-BR" sz="2800" dirty="0"/>
              <a:t>"Terminada a Oração eucarística, seguem-se sempre o Pai-nosso, a Fração do Pão e o convite para a Comunhão, pois estes elementos são de grande importância na estrutura desta parte da missa". </a:t>
            </a:r>
          </a:p>
          <a:p>
            <a:r>
              <a:rPr lang="pt-BR" sz="2800" dirty="0"/>
              <a:t> </a:t>
            </a:r>
          </a:p>
        </p:txBody>
      </p:sp>
      <p:sp>
        <p:nvSpPr>
          <p:cNvPr id="2" name="CaixaDeTexto 1"/>
          <p:cNvSpPr txBox="1"/>
          <p:nvPr/>
        </p:nvSpPr>
        <p:spPr>
          <a:xfrm>
            <a:off x="351693" y="3724274"/>
            <a:ext cx="11611708" cy="2246769"/>
          </a:xfrm>
          <a:prstGeom prst="rect">
            <a:avLst/>
          </a:prstGeom>
          <a:noFill/>
        </p:spPr>
        <p:txBody>
          <a:bodyPr wrap="square" rtlCol="0">
            <a:spAutoFit/>
          </a:bodyPr>
          <a:lstStyle/>
          <a:p>
            <a:pPr lvl="0" algn="ctr"/>
            <a:r>
              <a:rPr lang="pt-BR" sz="2800" dirty="0"/>
              <a:t>Sendo a Celebração eucarística a Ceia pascal, convém que, segundo a ordem do Senhor, o seu Corpo e Sangue sejam recebidos como alimento espiritual pelos fiéis, devidamente preparados. Esta é a finalidade da Fração do Pão e dos outros ritos preparatórios, pelos quais os fiéis são imediatamente encaminhados à Comunhão". </a:t>
            </a:r>
          </a:p>
        </p:txBody>
      </p:sp>
    </p:spTree>
    <p:extLst>
      <p:ext uri="{BB962C8B-B14F-4D97-AF65-F5344CB8AC3E}">
        <p14:creationId xmlns:p14="http://schemas.microsoft.com/office/powerpoint/2010/main" val="515196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3" name="Subtítulo 2"/>
          <p:cNvSpPr>
            <a:spLocks noGrp="1"/>
          </p:cNvSpPr>
          <p:nvPr>
            <p:ph type="subTitle" idx="1"/>
          </p:nvPr>
        </p:nvSpPr>
        <p:spPr>
          <a:xfrm>
            <a:off x="3028950" y="192088"/>
            <a:ext cx="8934450" cy="684212"/>
          </a:xfrm>
        </p:spPr>
        <p:txBody>
          <a:bodyPr>
            <a:normAutofit/>
          </a:bodyPr>
          <a:lstStyle/>
          <a:p>
            <a:r>
              <a:rPr lang="pt-BR" sz="3600" b="1" dirty="0" smtClean="0"/>
              <a:t>RITOS INICIAIS DA MISSA</a:t>
            </a:r>
            <a:endParaRPr lang="pt-BR" sz="3600" dirty="0"/>
          </a:p>
        </p:txBody>
      </p:sp>
      <p:sp>
        <p:nvSpPr>
          <p:cNvPr id="5" name="CaixaDeTexto 4"/>
          <p:cNvSpPr txBox="1"/>
          <p:nvPr/>
        </p:nvSpPr>
        <p:spPr>
          <a:xfrm>
            <a:off x="3090862" y="1238271"/>
            <a:ext cx="8810625" cy="1815882"/>
          </a:xfrm>
          <a:prstGeom prst="rect">
            <a:avLst/>
          </a:prstGeom>
          <a:noFill/>
        </p:spPr>
        <p:txBody>
          <a:bodyPr wrap="square" rtlCol="0">
            <a:spAutoFit/>
          </a:bodyPr>
          <a:lstStyle/>
          <a:p>
            <a:pPr algn="ctr"/>
            <a:r>
              <a:rPr lang="pt-BR" sz="2800" b="1" dirty="0"/>
              <a:t> </a:t>
            </a:r>
            <a:r>
              <a:rPr lang="pt-BR" sz="2800" dirty="0"/>
              <a:t> "</a:t>
            </a:r>
            <a:r>
              <a:rPr lang="pt-BR" sz="2800" b="1" dirty="0"/>
              <a:t>Esses ritos têm por finalidade fazer com que os fiéis reunidos constituam a comunidade celebrante, se disponham a ouvir atentamente a Palavra de Deus e celebrar dignamente a Eucaristia". </a:t>
            </a:r>
            <a:endParaRPr lang="pt-BR" sz="2800" dirty="0"/>
          </a:p>
        </p:txBody>
      </p:sp>
      <p:sp>
        <p:nvSpPr>
          <p:cNvPr id="6" name="CaixaDeTexto 5"/>
          <p:cNvSpPr txBox="1"/>
          <p:nvPr/>
        </p:nvSpPr>
        <p:spPr>
          <a:xfrm>
            <a:off x="0" y="3724274"/>
            <a:ext cx="11756571" cy="2677656"/>
          </a:xfrm>
          <a:prstGeom prst="rect">
            <a:avLst/>
          </a:prstGeom>
          <a:noFill/>
        </p:spPr>
        <p:txBody>
          <a:bodyPr wrap="square" rtlCol="0">
            <a:spAutoFit/>
          </a:bodyPr>
          <a:lstStyle/>
          <a:p>
            <a:pPr algn="just"/>
            <a:r>
              <a:rPr lang="pt-BR" sz="2800" dirty="0"/>
              <a:t>Para suscitar estas disposições poderá ser oportuno, sempre segundo as circunstâncias locais, desenvolver ou sublinhar mais um ou outro elemento inicial, evitando acentuar tudo ao mesmo tempo. </a:t>
            </a:r>
          </a:p>
          <a:p>
            <a:pPr algn="just"/>
            <a:r>
              <a:rPr lang="pt-BR" sz="2800" i="1" dirty="0"/>
              <a:t>O Diretório para missas com crianças</a:t>
            </a:r>
            <a:r>
              <a:rPr lang="pt-BR" sz="2800" dirty="0"/>
              <a:t> prevê, para evitar a dispersão, que se possa "omitir um ou outro elemento do rito inicial", </a:t>
            </a:r>
            <a:r>
              <a:rPr lang="pt-BR" sz="2800" b="1" dirty="0"/>
              <a:t>exceto a Oração do dia (Coleta) e sem que nenhum seja sempre desprezado. </a:t>
            </a:r>
            <a:endParaRPr lang="pt-BR" dirty="0"/>
          </a:p>
        </p:txBody>
      </p:sp>
    </p:spTree>
    <p:extLst>
      <p:ext uri="{BB962C8B-B14F-4D97-AF65-F5344CB8AC3E}">
        <p14:creationId xmlns:p14="http://schemas.microsoft.com/office/powerpoint/2010/main" val="14771023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3028951" y="141880"/>
            <a:ext cx="8934450" cy="3693319"/>
          </a:xfrm>
          <a:prstGeom prst="rect">
            <a:avLst/>
          </a:prstGeom>
          <a:noFill/>
        </p:spPr>
        <p:txBody>
          <a:bodyPr wrap="square" rtlCol="0">
            <a:spAutoFit/>
          </a:bodyPr>
          <a:lstStyle/>
          <a:p>
            <a:pPr algn="just"/>
            <a:endParaRPr lang="pt-BR" sz="1000" dirty="0"/>
          </a:p>
          <a:p>
            <a:pPr lvl="0" algn="just"/>
            <a:r>
              <a:rPr lang="pt-BR" sz="2800" b="1" dirty="0"/>
              <a:t>O </a:t>
            </a:r>
            <a:r>
              <a:rPr lang="pt-BR" sz="2800" b="1" i="1" dirty="0"/>
              <a:t>Pai-nosso</a:t>
            </a:r>
            <a:r>
              <a:rPr lang="pt-BR" sz="2800" dirty="0"/>
              <a:t>, sobretudo quando cantado, é especialmente apto para estimular o sentimento de fraterna solidariedade cristã. Este sentimento pode, além disso, ser expresso por gestos, desde que se harmonizem com os gostos e costumes do povo. Por ser a Oração que o Senhor nos ensinou, não deve ser nunca substituída por outros cantos, parafraseando o Pai-nosso, que poderão, no entanto, ser aproveitados em outros momentos. </a:t>
            </a:r>
          </a:p>
        </p:txBody>
      </p:sp>
      <p:sp>
        <p:nvSpPr>
          <p:cNvPr id="2" name="CaixaDeTexto 1"/>
          <p:cNvSpPr txBox="1"/>
          <p:nvPr/>
        </p:nvSpPr>
        <p:spPr>
          <a:xfrm>
            <a:off x="351693" y="3835199"/>
            <a:ext cx="11611708" cy="3108543"/>
          </a:xfrm>
          <a:prstGeom prst="rect">
            <a:avLst/>
          </a:prstGeom>
          <a:noFill/>
        </p:spPr>
        <p:txBody>
          <a:bodyPr wrap="square" rtlCol="0">
            <a:spAutoFit/>
          </a:bodyPr>
          <a:lstStyle/>
          <a:p>
            <a:pPr lvl="0" algn="just"/>
            <a:r>
              <a:rPr lang="pt-BR" sz="2800" b="1" i="1" dirty="0"/>
              <a:t>O rito da paz</a:t>
            </a:r>
            <a:r>
              <a:rPr lang="pt-BR" sz="2800" dirty="0"/>
              <a:t>. "Neste rito, os fiéis imploram a paz e a unidade para a Igreja e toda a família humana e exprimem mutuamente a caridade antes de participar do mesmo pão".</a:t>
            </a:r>
          </a:p>
          <a:p>
            <a:pPr lvl="0" algn="just"/>
            <a:r>
              <a:rPr lang="pt-BR" sz="2800" dirty="0"/>
              <a:t>Espontaneamente as nossas comunidades acolheram e perceberam o rito da saudação da paz como momento de confraternização alegre em Cristo. É momento privilegiado para realçar o compromisso da comunicação da paz a todos indistintamente. Paz recebida como dom. </a:t>
            </a:r>
          </a:p>
        </p:txBody>
      </p:sp>
    </p:spTree>
    <p:extLst>
      <p:ext uri="{BB962C8B-B14F-4D97-AF65-F5344CB8AC3E}">
        <p14:creationId xmlns:p14="http://schemas.microsoft.com/office/powerpoint/2010/main" val="179529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3028951" y="141880"/>
            <a:ext cx="8934450" cy="2831544"/>
          </a:xfrm>
          <a:prstGeom prst="rect">
            <a:avLst/>
          </a:prstGeom>
          <a:noFill/>
        </p:spPr>
        <p:txBody>
          <a:bodyPr wrap="square" rtlCol="0">
            <a:spAutoFit/>
          </a:bodyPr>
          <a:lstStyle/>
          <a:p>
            <a:pPr algn="just"/>
            <a:endParaRPr lang="pt-BR" sz="1000" dirty="0"/>
          </a:p>
          <a:p>
            <a:pPr lvl="0" algn="just"/>
            <a:r>
              <a:rPr lang="pt-BR" sz="2800" b="1" i="1" dirty="0"/>
              <a:t>"Eles o reconheceram na fração do pão"</a:t>
            </a:r>
            <a:r>
              <a:rPr lang="pt-BR" sz="2800" b="1" dirty="0"/>
              <a:t>.</a:t>
            </a:r>
            <a:r>
              <a:rPr lang="pt-BR" sz="2800" dirty="0"/>
              <a:t> "</a:t>
            </a:r>
            <a:r>
              <a:rPr lang="pt-BR" sz="2800" i="1" dirty="0"/>
              <a:t>O gesto de partir o pão</a:t>
            </a:r>
            <a:r>
              <a:rPr lang="pt-BR" sz="2800" dirty="0"/>
              <a:t>, realizado por Cristo na última Ceia, deu nome à toda a Ação eucarística na época apostólica; este rito possui não apenas uma razão prática, mas significa que nós, sendo muitos, pela comunhão do único Pão da Vida, que é o Cristo, formamos um único corpo". </a:t>
            </a:r>
          </a:p>
        </p:txBody>
      </p:sp>
      <p:sp>
        <p:nvSpPr>
          <p:cNvPr id="2" name="CaixaDeTexto 1"/>
          <p:cNvSpPr txBox="1"/>
          <p:nvPr/>
        </p:nvSpPr>
        <p:spPr>
          <a:xfrm>
            <a:off x="351693" y="3835199"/>
            <a:ext cx="11611708" cy="2677656"/>
          </a:xfrm>
          <a:prstGeom prst="rect">
            <a:avLst/>
          </a:prstGeom>
          <a:noFill/>
        </p:spPr>
        <p:txBody>
          <a:bodyPr wrap="square" rtlCol="0">
            <a:spAutoFit/>
          </a:bodyPr>
          <a:lstStyle/>
          <a:p>
            <a:pPr lvl="0" algn="just"/>
            <a:r>
              <a:rPr lang="pt-BR" sz="2800" dirty="0"/>
              <a:t>Para de novo realçar o gesto de partir o pão e o seu significado é conveniente que a "matéria da Celebração eucarística pareça realmente um alimento… e que o sacerdote possa, de fato, partir a hóstia em diversas partes e </a:t>
            </a:r>
            <a:r>
              <a:rPr lang="pt-BR" sz="2800" dirty="0" err="1"/>
              <a:t>ditribuí-la</a:t>
            </a:r>
            <a:r>
              <a:rPr lang="pt-BR" sz="2800" dirty="0"/>
              <a:t> ao menos a alguns fiéis". Na estrutura da Ceia, é aqui o lugar próprio da fração como gesto ritual de fazer o que Cristo fez e não durante a Narrativa da Instituição (Consagração). </a:t>
            </a:r>
          </a:p>
        </p:txBody>
      </p:sp>
    </p:spTree>
    <p:extLst>
      <p:ext uri="{BB962C8B-B14F-4D97-AF65-F5344CB8AC3E}">
        <p14:creationId xmlns:p14="http://schemas.microsoft.com/office/powerpoint/2010/main" val="21130694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3124201" y="1084855"/>
            <a:ext cx="8934450" cy="1538883"/>
          </a:xfrm>
          <a:prstGeom prst="rect">
            <a:avLst/>
          </a:prstGeom>
          <a:noFill/>
        </p:spPr>
        <p:txBody>
          <a:bodyPr wrap="square" rtlCol="0">
            <a:spAutoFit/>
          </a:bodyPr>
          <a:lstStyle/>
          <a:p>
            <a:pPr algn="just"/>
            <a:endParaRPr lang="pt-BR" sz="1000" dirty="0"/>
          </a:p>
          <a:p>
            <a:pPr lvl="0" algn="just"/>
            <a:r>
              <a:rPr lang="pt-BR" sz="2800" dirty="0"/>
              <a:t>Durante a fração, o povo canta ou diz o </a:t>
            </a:r>
            <a:r>
              <a:rPr lang="pt-BR" sz="2800" b="1" dirty="0"/>
              <a:t>"Cordeiro de Deus",</a:t>
            </a:r>
            <a:r>
              <a:rPr lang="pt-BR" sz="2800" dirty="0"/>
              <a:t> entoado pela </a:t>
            </a:r>
            <a:r>
              <a:rPr lang="pt-BR" sz="2800" dirty="0" err="1"/>
              <a:t>assembléia</a:t>
            </a:r>
            <a:r>
              <a:rPr lang="pt-BR" sz="2800" dirty="0"/>
              <a:t>. A saudação da paz não deve ofuscar a importância deste momento do rito</a:t>
            </a:r>
          </a:p>
        </p:txBody>
      </p:sp>
      <p:sp>
        <p:nvSpPr>
          <p:cNvPr id="2" name="CaixaDeTexto 1"/>
          <p:cNvSpPr txBox="1"/>
          <p:nvPr/>
        </p:nvSpPr>
        <p:spPr>
          <a:xfrm>
            <a:off x="351693" y="3835199"/>
            <a:ext cx="11611708" cy="2246769"/>
          </a:xfrm>
          <a:prstGeom prst="rect">
            <a:avLst/>
          </a:prstGeom>
          <a:noFill/>
        </p:spPr>
        <p:txBody>
          <a:bodyPr wrap="square" rtlCol="0">
            <a:spAutoFit/>
          </a:bodyPr>
          <a:lstStyle/>
          <a:p>
            <a:pPr lvl="0" algn="just"/>
            <a:r>
              <a:rPr lang="pt-BR" sz="2800" dirty="0"/>
              <a:t>"</a:t>
            </a:r>
            <a:r>
              <a:rPr lang="pt-BR" sz="2800" b="1" dirty="0"/>
              <a:t>A </a:t>
            </a:r>
            <a:r>
              <a:rPr lang="pt-BR" sz="2800" b="1" i="1" dirty="0"/>
              <a:t>Comunhão</a:t>
            </a:r>
            <a:r>
              <a:rPr lang="pt-BR" sz="2800" dirty="0"/>
              <a:t> realiza mais plenamente o seu aspecto de sinal quando sob as duas espécies. Sob esta forma manifesta-se mais perfeitamente o sinal do banquete eucarístico e se exprime de modo mais claro a vontade divina de realizar a nova e eterna Aliança no Sangue do Senhor, assim como a relação entre o banquete eucarístico e o banquete escatológico no reino do Pai".</a:t>
            </a:r>
          </a:p>
        </p:txBody>
      </p:sp>
    </p:spTree>
    <p:extLst>
      <p:ext uri="{BB962C8B-B14F-4D97-AF65-F5344CB8AC3E}">
        <p14:creationId xmlns:p14="http://schemas.microsoft.com/office/powerpoint/2010/main" val="16007945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3124201" y="1084855"/>
            <a:ext cx="8934450" cy="1538883"/>
          </a:xfrm>
          <a:prstGeom prst="rect">
            <a:avLst/>
          </a:prstGeom>
          <a:noFill/>
        </p:spPr>
        <p:txBody>
          <a:bodyPr wrap="square" rtlCol="0">
            <a:spAutoFit/>
          </a:bodyPr>
          <a:lstStyle/>
          <a:p>
            <a:pPr algn="just"/>
            <a:endParaRPr lang="pt-BR" sz="1000" dirty="0"/>
          </a:p>
          <a:p>
            <a:pPr lvl="0" algn="just"/>
            <a:r>
              <a:rPr lang="pt-BR" sz="2800" dirty="0"/>
              <a:t>Durante a fração, o povo canta ou diz o </a:t>
            </a:r>
            <a:r>
              <a:rPr lang="pt-BR" sz="2800" b="1" dirty="0"/>
              <a:t>"Cordeiro de Deus",</a:t>
            </a:r>
            <a:r>
              <a:rPr lang="pt-BR" sz="2800" dirty="0"/>
              <a:t> entoado pela </a:t>
            </a:r>
            <a:r>
              <a:rPr lang="pt-BR" sz="2800" dirty="0" err="1"/>
              <a:t>assembléia</a:t>
            </a:r>
            <a:r>
              <a:rPr lang="pt-BR" sz="2800" dirty="0"/>
              <a:t>. A saudação da paz não deve ofuscar a importância deste momento do rito</a:t>
            </a:r>
          </a:p>
        </p:txBody>
      </p:sp>
      <p:sp>
        <p:nvSpPr>
          <p:cNvPr id="2" name="CaixaDeTexto 1"/>
          <p:cNvSpPr txBox="1"/>
          <p:nvPr/>
        </p:nvSpPr>
        <p:spPr>
          <a:xfrm>
            <a:off x="351693" y="3835199"/>
            <a:ext cx="11611708" cy="3108543"/>
          </a:xfrm>
          <a:prstGeom prst="rect">
            <a:avLst/>
          </a:prstGeom>
          <a:noFill/>
        </p:spPr>
        <p:txBody>
          <a:bodyPr wrap="square" rtlCol="0">
            <a:spAutoFit/>
          </a:bodyPr>
          <a:lstStyle/>
          <a:p>
            <a:pPr lvl="0" algn="just"/>
            <a:r>
              <a:rPr lang="pt-BR" sz="2800" dirty="0"/>
              <a:t>"Enquanto o sacerdote e os fiéis recebem o Sacramento, entoa-se o </a:t>
            </a:r>
            <a:r>
              <a:rPr lang="pt-BR" sz="2800" b="1" dirty="0"/>
              <a:t>Canto da Comunhão</a:t>
            </a:r>
            <a:r>
              <a:rPr lang="pt-BR" sz="2800" dirty="0"/>
              <a:t>, que exprime, pela unidade das vozes, a união espiritual dos comungantes, demonstra a alegria dos corações e torna mais fraterna a procissão dos que vão receber o Corpo de Cristo. O canto começa quando o sacerdote comunga, prolongando-se oportunamente, enquanto os fiéis recebem o Corpo de Cristo. Durante a Comunhão há lugar também para um fundo de música instrumental, concluído o canto. </a:t>
            </a:r>
          </a:p>
        </p:txBody>
      </p:sp>
    </p:spTree>
    <p:extLst>
      <p:ext uri="{BB962C8B-B14F-4D97-AF65-F5344CB8AC3E}">
        <p14:creationId xmlns:p14="http://schemas.microsoft.com/office/powerpoint/2010/main" val="11999090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3095626" y="686751"/>
            <a:ext cx="8934450" cy="1969770"/>
          </a:xfrm>
          <a:prstGeom prst="rect">
            <a:avLst/>
          </a:prstGeom>
          <a:noFill/>
        </p:spPr>
        <p:txBody>
          <a:bodyPr wrap="square" rtlCol="0">
            <a:spAutoFit/>
          </a:bodyPr>
          <a:lstStyle/>
          <a:p>
            <a:pPr algn="just"/>
            <a:endParaRPr lang="pt-BR" sz="1000" dirty="0"/>
          </a:p>
          <a:p>
            <a:pPr lvl="0"/>
            <a:r>
              <a:rPr lang="pt-BR" sz="2800" b="1" i="1" dirty="0"/>
              <a:t>Interiorização após a Comunhão</a:t>
            </a:r>
            <a:r>
              <a:rPr lang="pt-BR" sz="2800" dirty="0"/>
              <a:t>. "Terminada a distribuição da Comunhão, se for oportuno, o sacerdote e os fiéis oram por algum tempo em silêncio, podendo a </a:t>
            </a:r>
            <a:r>
              <a:rPr lang="pt-BR" sz="2800" dirty="0" err="1"/>
              <a:t>assembléia</a:t>
            </a:r>
            <a:r>
              <a:rPr lang="pt-BR" sz="2800" dirty="0"/>
              <a:t> entoar ainda um hino ou outro canto de louvor".</a:t>
            </a:r>
          </a:p>
        </p:txBody>
      </p:sp>
      <p:sp>
        <p:nvSpPr>
          <p:cNvPr id="2" name="CaixaDeTexto 1"/>
          <p:cNvSpPr txBox="1"/>
          <p:nvPr/>
        </p:nvSpPr>
        <p:spPr>
          <a:xfrm>
            <a:off x="313593" y="3387524"/>
            <a:ext cx="11611708" cy="3539430"/>
          </a:xfrm>
          <a:prstGeom prst="rect">
            <a:avLst/>
          </a:prstGeom>
          <a:noFill/>
        </p:spPr>
        <p:txBody>
          <a:bodyPr wrap="square" rtlCol="0">
            <a:spAutoFit/>
          </a:bodyPr>
          <a:lstStyle/>
          <a:p>
            <a:pPr lvl="0"/>
            <a:r>
              <a:rPr lang="pt-BR" sz="2800" b="1" dirty="0"/>
              <a:t>A </a:t>
            </a:r>
            <a:r>
              <a:rPr lang="pt-BR" sz="2800" b="1" i="1" dirty="0"/>
              <a:t>Oração presidencial após a Comunhão</a:t>
            </a:r>
            <a:r>
              <a:rPr lang="pt-BR" sz="2800" dirty="0"/>
              <a:t>, na qual se "imploram os frutos do mistério celebrado", aparecerá facilmente como conclusão deste momento de interiorização. "O sacerdote… recita a Oração depois da Comunhão, que pode ser precedida de um momento de silêncio, a não ser que já se tenha guardado silêncio após a Comunhão". A Oração depois da Comunhão constitui propriamente a conclusão do rito da Comunhão e de toda a missa. Por meio dela estabelece-se a relação entre a Celebração eucarística e a vida eucarística do cristão. </a:t>
            </a:r>
          </a:p>
        </p:txBody>
      </p:sp>
    </p:spTree>
    <p:extLst>
      <p:ext uri="{BB962C8B-B14F-4D97-AF65-F5344CB8AC3E}">
        <p14:creationId xmlns:p14="http://schemas.microsoft.com/office/powerpoint/2010/main" val="33588989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3095626" y="686751"/>
            <a:ext cx="8934450" cy="4555093"/>
          </a:xfrm>
          <a:prstGeom prst="rect">
            <a:avLst/>
          </a:prstGeom>
          <a:noFill/>
        </p:spPr>
        <p:txBody>
          <a:bodyPr wrap="square" rtlCol="0">
            <a:spAutoFit/>
          </a:bodyPr>
          <a:lstStyle/>
          <a:p>
            <a:r>
              <a:rPr lang="pt-BR" sz="2800" b="1" dirty="0" smtClean="0"/>
              <a:t>Ritos </a:t>
            </a:r>
            <a:r>
              <a:rPr lang="pt-BR" sz="2800" b="1" dirty="0"/>
              <a:t>finais da missa: A despedida </a:t>
            </a:r>
            <a:endParaRPr lang="pt-BR" sz="2800" dirty="0"/>
          </a:p>
          <a:p>
            <a:r>
              <a:rPr lang="pt-BR" sz="2800" dirty="0"/>
              <a:t> </a:t>
            </a:r>
          </a:p>
          <a:p>
            <a:pPr lvl="0" algn="ctr"/>
            <a:r>
              <a:rPr lang="pt-BR" sz="2800" dirty="0"/>
              <a:t>Nos tempos litúrgicos mais ricos ou em certos momentos especiais da vida das comunidades, a bênção final será enriquecida pelas bênçãos solenes à escolha ou orações sobre o povo. Nada impede que no caso de acontecimentos especiais celebrados na missa da comunidade, tais como bodas e jubileus, bem como outras circunstâncias semelhantes, a bênção final inclua uma bênção especial para o casal ou pessoas determinadas. </a:t>
            </a:r>
          </a:p>
        </p:txBody>
      </p:sp>
    </p:spTree>
    <p:extLst>
      <p:ext uri="{BB962C8B-B14F-4D97-AF65-F5344CB8AC3E}">
        <p14:creationId xmlns:p14="http://schemas.microsoft.com/office/powerpoint/2010/main" val="3121437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2714678" y="481438"/>
            <a:ext cx="9248722" cy="3539430"/>
          </a:xfrm>
          <a:prstGeom prst="rect">
            <a:avLst/>
          </a:prstGeom>
          <a:noFill/>
        </p:spPr>
        <p:txBody>
          <a:bodyPr wrap="square" rtlCol="0">
            <a:spAutoFit/>
          </a:bodyPr>
          <a:lstStyle/>
          <a:p>
            <a:pPr algn="ctr"/>
            <a:r>
              <a:rPr lang="pt-BR" sz="2800" dirty="0"/>
              <a:t>Em certas circunstâncias tradicionais, o Missal Romano prevê também a omissão parcial ou total dos ritos iniciais, excetuada a Oração do dia, quando outros ritos precedem e integram a liturgia do dia, por exemplo, no Domingo de Ramos e da Paixão e na Apresentação do Senhor, após a procissão. Nestes casos, os ritos de bênção e procissão desempenharão também a função dos ritos iniciais, que é a de constituir a </a:t>
            </a:r>
            <a:r>
              <a:rPr lang="pt-BR" sz="2800" dirty="0" smtClean="0"/>
              <a:t>assembleia, </a:t>
            </a:r>
            <a:r>
              <a:rPr lang="pt-BR" sz="2800" dirty="0"/>
              <a:t>bastando a Oração do dia e o Glória, quando previsto.</a:t>
            </a:r>
          </a:p>
        </p:txBody>
      </p:sp>
      <p:sp>
        <p:nvSpPr>
          <p:cNvPr id="6" name="CaixaDeTexto 5"/>
          <p:cNvSpPr txBox="1"/>
          <p:nvPr/>
        </p:nvSpPr>
        <p:spPr>
          <a:xfrm>
            <a:off x="0" y="4020868"/>
            <a:ext cx="11756571" cy="3108543"/>
          </a:xfrm>
          <a:prstGeom prst="rect">
            <a:avLst/>
          </a:prstGeom>
          <a:noFill/>
        </p:spPr>
        <p:txBody>
          <a:bodyPr wrap="square" rtlCol="0">
            <a:spAutoFit/>
          </a:bodyPr>
          <a:lstStyle/>
          <a:p>
            <a:pPr algn="ctr"/>
            <a:r>
              <a:rPr lang="pt-BR" sz="2800" dirty="0"/>
              <a:t>O mesmo poderá dar-se, se oportuno, em certas circunstâncias de nossas comunidades, por exemplo, na Festa do Padroeiro ou encerramento do mês de Maio etc., quando a missa segue imediatamente a procissão solene. Também no caso de integração da Liturgia das Horas com a missa, há substituição de ritos iniciais. Nunca há de faltar, no entanto, a Oração do dia (Coleta), que é a mais tradicional forma de abertura de uma celebração. </a:t>
            </a:r>
          </a:p>
          <a:p>
            <a:r>
              <a:rPr lang="pt-BR" sz="2800" dirty="0"/>
              <a:t> </a:t>
            </a:r>
          </a:p>
        </p:txBody>
      </p:sp>
    </p:spTree>
    <p:extLst>
      <p:ext uri="{BB962C8B-B14F-4D97-AF65-F5344CB8AC3E}">
        <p14:creationId xmlns:p14="http://schemas.microsoft.com/office/powerpoint/2010/main" val="977626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3" name="Subtítulo 2"/>
          <p:cNvSpPr>
            <a:spLocks noGrp="1"/>
          </p:cNvSpPr>
          <p:nvPr>
            <p:ph type="subTitle" idx="1"/>
          </p:nvPr>
        </p:nvSpPr>
        <p:spPr>
          <a:xfrm>
            <a:off x="3028950" y="192088"/>
            <a:ext cx="8934450" cy="684212"/>
          </a:xfrm>
        </p:spPr>
        <p:txBody>
          <a:bodyPr>
            <a:normAutofit/>
          </a:bodyPr>
          <a:lstStyle/>
          <a:p>
            <a:r>
              <a:rPr lang="pt-BR" sz="3600" b="1" dirty="0" smtClean="0"/>
              <a:t>RITOS INICIAIS DA MISSA</a:t>
            </a:r>
            <a:endParaRPr lang="pt-BR" sz="3600" dirty="0"/>
          </a:p>
        </p:txBody>
      </p:sp>
      <p:sp>
        <p:nvSpPr>
          <p:cNvPr id="5" name="CaixaDeTexto 4"/>
          <p:cNvSpPr txBox="1"/>
          <p:nvPr/>
        </p:nvSpPr>
        <p:spPr>
          <a:xfrm>
            <a:off x="3028950" y="1176606"/>
            <a:ext cx="8934450" cy="3108543"/>
          </a:xfrm>
          <a:prstGeom prst="rect">
            <a:avLst/>
          </a:prstGeom>
          <a:noFill/>
        </p:spPr>
        <p:txBody>
          <a:bodyPr wrap="square" rtlCol="0">
            <a:spAutoFit/>
          </a:bodyPr>
          <a:lstStyle/>
          <a:p>
            <a:r>
              <a:rPr lang="pt-BR" sz="2800" b="1" i="1" dirty="0"/>
              <a:t>Entrada </a:t>
            </a:r>
            <a:endParaRPr lang="pt-BR" sz="2800" dirty="0"/>
          </a:p>
          <a:p>
            <a:r>
              <a:rPr lang="pt-BR" sz="2800" dirty="0"/>
              <a:t> </a:t>
            </a:r>
          </a:p>
          <a:p>
            <a:pPr algn="ctr"/>
            <a:r>
              <a:rPr lang="pt-BR" sz="2800" dirty="0" smtClean="0"/>
              <a:t>Nossas </a:t>
            </a:r>
            <a:r>
              <a:rPr lang="pt-BR" sz="2800" dirty="0"/>
              <a:t>celebrações costumam ser precedidas por breves palavras iniciais do(a) animador(a). </a:t>
            </a:r>
            <a:r>
              <a:rPr lang="pt-BR" sz="2800" b="1" dirty="0"/>
              <a:t>Mais do que uma exortação ou de uma introdução temática, é preferível situar a celebração deste Domingo particular no contexto do Tempo litúrgico e das circunstâncias concretas da </a:t>
            </a:r>
            <a:r>
              <a:rPr lang="pt-BR" sz="2800" b="1" dirty="0" smtClean="0"/>
              <a:t>vida</a:t>
            </a:r>
            <a:endParaRPr lang="pt-BR" sz="2800" dirty="0"/>
          </a:p>
        </p:txBody>
      </p:sp>
      <p:sp>
        <p:nvSpPr>
          <p:cNvPr id="4" name="CaixaDeTexto 3"/>
          <p:cNvSpPr txBox="1"/>
          <p:nvPr/>
        </p:nvSpPr>
        <p:spPr>
          <a:xfrm>
            <a:off x="208503" y="4297363"/>
            <a:ext cx="11893062" cy="1661993"/>
          </a:xfrm>
          <a:prstGeom prst="rect">
            <a:avLst/>
          </a:prstGeom>
          <a:noFill/>
        </p:spPr>
        <p:txBody>
          <a:bodyPr wrap="square" rtlCol="0">
            <a:spAutoFit/>
          </a:bodyPr>
          <a:lstStyle/>
          <a:p>
            <a:pPr algn="ctr"/>
            <a:r>
              <a:rPr lang="pt-BR" sz="2800" b="1" dirty="0" smtClean="0"/>
              <a:t>da comunidade; evocar algumas grandes intenções subjacentes à oração, suscitar atitudes de oração e convidar ao início da celebração com o canto da entrada. </a:t>
            </a:r>
            <a:endParaRPr lang="pt-BR" sz="2800" dirty="0" smtClean="0"/>
          </a:p>
          <a:p>
            <a:endParaRPr lang="pt-BR" dirty="0"/>
          </a:p>
        </p:txBody>
      </p:sp>
    </p:spTree>
    <p:extLst>
      <p:ext uri="{BB962C8B-B14F-4D97-AF65-F5344CB8AC3E}">
        <p14:creationId xmlns:p14="http://schemas.microsoft.com/office/powerpoint/2010/main" val="4127484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3028949" y="756246"/>
            <a:ext cx="8934450" cy="1815882"/>
          </a:xfrm>
          <a:prstGeom prst="rect">
            <a:avLst/>
          </a:prstGeom>
          <a:noFill/>
        </p:spPr>
        <p:txBody>
          <a:bodyPr wrap="square" rtlCol="0">
            <a:spAutoFit/>
          </a:bodyPr>
          <a:lstStyle/>
          <a:p>
            <a:r>
              <a:rPr lang="pt-BR" sz="2800" dirty="0"/>
              <a:t> </a:t>
            </a:r>
          </a:p>
          <a:p>
            <a:pPr algn="ctr"/>
            <a:r>
              <a:rPr lang="pt-BR" sz="2800" dirty="0" smtClean="0"/>
              <a:t>Enquanto </a:t>
            </a:r>
            <a:r>
              <a:rPr lang="pt-BR" sz="2800" dirty="0"/>
              <a:t>o sacerdote entra com os demais ministros, a </a:t>
            </a:r>
            <a:r>
              <a:rPr lang="pt-BR" sz="2800" dirty="0" smtClean="0"/>
              <a:t>assembleia </a:t>
            </a:r>
            <a:r>
              <a:rPr lang="pt-BR" sz="2800" dirty="0"/>
              <a:t>é convidada a levantar-se, para dar início à celebração com o canto da entrada. </a:t>
            </a:r>
          </a:p>
        </p:txBody>
      </p:sp>
      <p:sp>
        <p:nvSpPr>
          <p:cNvPr id="4" name="CaixaDeTexto 3"/>
          <p:cNvSpPr txBox="1"/>
          <p:nvPr/>
        </p:nvSpPr>
        <p:spPr>
          <a:xfrm>
            <a:off x="190918" y="4071116"/>
            <a:ext cx="11772481" cy="2092881"/>
          </a:xfrm>
          <a:prstGeom prst="rect">
            <a:avLst/>
          </a:prstGeom>
          <a:noFill/>
        </p:spPr>
        <p:txBody>
          <a:bodyPr wrap="square" rtlCol="0">
            <a:spAutoFit/>
          </a:bodyPr>
          <a:lstStyle/>
          <a:p>
            <a:pPr algn="ctr"/>
            <a:r>
              <a:rPr lang="pt-BR" sz="2800" dirty="0"/>
              <a:t>A finalidade deste canto é justamente dar início à celebração, criar o clima que vai promover a união orante da comunidade e introduzir no mistério do Tempo litúrgico ou da festa. Por isso, pode ser útil prolongar o tempo deste primeiro canto, para que atinja a sua finalidade. </a:t>
            </a:r>
          </a:p>
          <a:p>
            <a:pPr algn="ctr"/>
            <a:endParaRPr lang="pt-BR" dirty="0"/>
          </a:p>
        </p:txBody>
      </p:sp>
    </p:spTree>
    <p:extLst>
      <p:ext uri="{BB962C8B-B14F-4D97-AF65-F5344CB8AC3E}">
        <p14:creationId xmlns:p14="http://schemas.microsoft.com/office/powerpoint/2010/main" val="366821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3028949" y="800534"/>
            <a:ext cx="8934450" cy="3108543"/>
          </a:xfrm>
          <a:prstGeom prst="rect">
            <a:avLst/>
          </a:prstGeom>
          <a:noFill/>
        </p:spPr>
        <p:txBody>
          <a:bodyPr wrap="square" rtlCol="0">
            <a:spAutoFit/>
          </a:bodyPr>
          <a:lstStyle/>
          <a:p>
            <a:endParaRPr lang="pt-BR" sz="2800" dirty="0"/>
          </a:p>
          <a:p>
            <a:pPr algn="ctr"/>
            <a:r>
              <a:rPr lang="pt-BR" sz="2800" dirty="0"/>
              <a:t>Este canto de abertura acompanha também a entrada do sacerdote e dos </a:t>
            </a:r>
            <a:r>
              <a:rPr lang="pt-BR" sz="2800" dirty="0" smtClean="0"/>
              <a:t>ministros. </a:t>
            </a:r>
            <a:r>
              <a:rPr lang="pt-BR" sz="2800" dirty="0"/>
              <a:t>Onde for possível, é conveniente valorizar uma verdadeira procissão de entrada do sacerdote e dos demais ministros, que prestarão um serviço específico na celebração: acólitos, ministros extraordinários </a:t>
            </a:r>
            <a:r>
              <a:rPr lang="pt-BR" sz="2800" dirty="0" smtClean="0"/>
              <a:t>da</a:t>
            </a:r>
            <a:endParaRPr lang="pt-BR" sz="2800" dirty="0"/>
          </a:p>
          <a:p>
            <a:r>
              <a:rPr lang="pt-BR" sz="2800" dirty="0"/>
              <a:t> </a:t>
            </a:r>
          </a:p>
        </p:txBody>
      </p:sp>
      <p:sp>
        <p:nvSpPr>
          <p:cNvPr id="4" name="CaixaDeTexto 3"/>
          <p:cNvSpPr txBox="1"/>
          <p:nvPr/>
        </p:nvSpPr>
        <p:spPr>
          <a:xfrm>
            <a:off x="190918" y="3520814"/>
            <a:ext cx="11772481" cy="2677656"/>
          </a:xfrm>
          <a:prstGeom prst="rect">
            <a:avLst/>
          </a:prstGeom>
          <a:noFill/>
        </p:spPr>
        <p:txBody>
          <a:bodyPr wrap="square" rtlCol="0">
            <a:spAutoFit/>
          </a:bodyPr>
          <a:lstStyle/>
          <a:p>
            <a:pPr algn="ctr"/>
            <a:r>
              <a:rPr lang="pt-BR" sz="2800" dirty="0"/>
              <a:t>Há possibilidade de uma grande variedade nesta procissão. O Missal </a:t>
            </a:r>
            <a:r>
              <a:rPr lang="pt-BR" sz="2800" dirty="0" smtClean="0"/>
              <a:t>Romano </a:t>
            </a:r>
            <a:r>
              <a:rPr lang="pt-BR" sz="2800" dirty="0"/>
              <a:t>prevê, se oportuno, o uso de cruz processional acompanhada de velas acesas, turíbulo já aceso, livro dos Evangelhos ou Lecionário. Outras circunstâncias poderão sugerir novos elementos como círio pascal, água benta, bandeira do padroeiro numa festa de santo, ramos, cartazes com dizeres, participação de representantes da comunidade (adultos, jovens, crianças</a:t>
            </a:r>
            <a:r>
              <a:rPr lang="pt-BR" sz="2800" dirty="0" smtClean="0"/>
              <a:t>).</a:t>
            </a:r>
            <a:endParaRPr lang="pt-BR" sz="2800" dirty="0"/>
          </a:p>
        </p:txBody>
      </p:sp>
    </p:spTree>
    <p:extLst>
      <p:ext uri="{BB962C8B-B14F-4D97-AF65-F5344CB8AC3E}">
        <p14:creationId xmlns:p14="http://schemas.microsoft.com/office/powerpoint/2010/main" val="136481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700">
              <a:srgbClr val="E5E3E3"/>
            </a:gs>
            <a:gs pos="0">
              <a:schemeClr val="bg2">
                <a:tint val="90000"/>
                <a:satMod val="92000"/>
                <a:lumMod val="120000"/>
              </a:schemeClr>
            </a:gs>
            <a:gs pos="100000">
              <a:schemeClr val="bg2">
                <a:shade val="98000"/>
                <a:satMod val="120000"/>
                <a:lumMod val="98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24" y="-381001"/>
            <a:ext cx="3601118" cy="4105275"/>
          </a:xfrm>
          <a:prstGeom prst="rect">
            <a:avLst/>
          </a:prstGeom>
        </p:spPr>
      </p:pic>
      <p:sp>
        <p:nvSpPr>
          <p:cNvPr id="5" name="CaixaDeTexto 4"/>
          <p:cNvSpPr txBox="1"/>
          <p:nvPr/>
        </p:nvSpPr>
        <p:spPr>
          <a:xfrm>
            <a:off x="3028949" y="800534"/>
            <a:ext cx="8934450" cy="3108543"/>
          </a:xfrm>
          <a:prstGeom prst="rect">
            <a:avLst/>
          </a:prstGeom>
          <a:noFill/>
        </p:spPr>
        <p:txBody>
          <a:bodyPr wrap="square" rtlCol="0">
            <a:spAutoFit/>
          </a:bodyPr>
          <a:lstStyle/>
          <a:p>
            <a:endParaRPr lang="pt-BR" sz="2800" dirty="0"/>
          </a:p>
          <a:p>
            <a:pPr algn="ctr"/>
            <a:r>
              <a:rPr lang="pt-BR" sz="2800" dirty="0"/>
              <a:t>A introdução da dança litúrgica na procissão de entrada, onde for conveniente e a juízo e consentimento do Bispo Diocesano, poderá ser de grande proveito para criar o clima de celebração festiva da fé. </a:t>
            </a:r>
          </a:p>
          <a:p>
            <a:pPr algn="ctr"/>
            <a:endParaRPr lang="pt-BR" sz="2800" dirty="0"/>
          </a:p>
          <a:p>
            <a:r>
              <a:rPr lang="pt-BR" sz="2800" dirty="0"/>
              <a:t> </a:t>
            </a:r>
          </a:p>
        </p:txBody>
      </p:sp>
    </p:spTree>
    <p:extLst>
      <p:ext uri="{BB962C8B-B14F-4D97-AF65-F5344CB8AC3E}">
        <p14:creationId xmlns:p14="http://schemas.microsoft.com/office/powerpoint/2010/main" val="3049804"/>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3327</Words>
  <Application>Microsoft Office PowerPoint</Application>
  <PresentationFormat>Personalizar</PresentationFormat>
  <Paragraphs>263</Paragraphs>
  <Slides>45</Slides>
  <Notes>0</Notes>
  <HiddenSlides>0</HiddenSlides>
  <MMClips>0</MMClips>
  <ScaleCrop>false</ScaleCrop>
  <HeadingPairs>
    <vt:vector size="4" baseType="variant">
      <vt:variant>
        <vt:lpstr>Tema</vt:lpstr>
      </vt:variant>
      <vt:variant>
        <vt:i4>1</vt:i4>
      </vt:variant>
      <vt:variant>
        <vt:lpstr>Títulos de slides</vt:lpstr>
      </vt:variant>
      <vt:variant>
        <vt:i4>45</vt:i4>
      </vt:variant>
    </vt:vector>
  </HeadingPairs>
  <TitlesOfParts>
    <vt:vector size="46" baseType="lpstr">
      <vt:lpstr>Tema do Office</vt:lpstr>
      <vt:lpstr>Paroquia Nossa Senhora do Amparo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Claudio Tafarelo</dc:creator>
  <cp:lastModifiedBy>PAROQUIA</cp:lastModifiedBy>
  <cp:revision>14</cp:revision>
  <dcterms:created xsi:type="dcterms:W3CDTF">2015-10-27T19:07:33Z</dcterms:created>
  <dcterms:modified xsi:type="dcterms:W3CDTF">2016-04-05T16:45:47Z</dcterms:modified>
</cp:coreProperties>
</file>