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29" d="100"/>
          <a:sy n="129"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EB5-8625-11CD-60E7-DCFA332A0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02FA0-DFCE-AA82-1A7E-77DFF9653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36076-F2C0-5F22-FC27-8EA798E05392}"/>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63E63B35-2C4A-4278-5456-6687F0953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73631-5BB2-3C57-F0C4-4E976ACF1171}"/>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64727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0D81-5BBB-F8AE-1A1C-B6050CD0C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2E3A1-73A4-68AD-9770-6B7ED5417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939EA-A70C-ABCB-23B7-84BF5397858F}"/>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32AB4E67-FBEC-B964-B712-56653DEBB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A7160-9FBD-5D75-8389-C0F9BF4EC776}"/>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219086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21A15-E648-474C-AE37-174780AF99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2F1B7-64F2-E28C-DD6A-D5E8D6F2D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3CADA-3901-B17D-56BA-1C3A0EFA4509}"/>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BFDBCC63-E5A9-F8DF-E0E5-3703CF839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14B98-3EDB-E277-B86E-A6E9072B0492}"/>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9728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882F-0744-C2E8-16D0-855393BF0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E8F157-D15A-1C05-2F5E-7A3886EB3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20072-A60A-55B6-FCDD-D53ED1D61194}"/>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ED91EE5B-2D3F-00E4-FD9A-712237095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D9B09-30A3-4B32-4039-1A27664FE065}"/>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42716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AB9-2231-64D9-368F-F815A28E1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8028D-70F4-492E-3794-F56DC3655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BA1A-E630-FE7C-0238-F6BEECEF5E90}"/>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11BBD865-EE59-1985-0DE5-6B5FEB420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0B5BF-421B-5577-9127-14CD3725452A}"/>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615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08FA-924E-1D37-C3E4-ED56C853E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EAE72-3316-12A2-E6BF-391EEA05D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3BC04-EAAB-0BBE-75A0-1F09D3B40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C3403-3033-CE83-0B86-DF56FC3CAD82}"/>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6" name="Footer Placeholder 5">
            <a:extLst>
              <a:ext uri="{FF2B5EF4-FFF2-40B4-BE49-F238E27FC236}">
                <a16:creationId xmlns:a16="http://schemas.microsoft.com/office/drawing/2014/main" id="{33579E42-EFEB-FD7F-0FEA-63790DCDB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3F24D-81FC-4FE5-529D-B04BA2CE58F6}"/>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422051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D648-B58D-D19F-74EF-2B9D1E98BF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7ACE29-E280-2212-5F9D-8F29A61EB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0920B-95A9-835D-8433-F4DCF7526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9E296-75D8-76D5-6C0A-9AE32063B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F5A10-D374-4621-2C5A-9AFA21AF0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4C544-9AE2-C904-2111-EB9211738A49}"/>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8" name="Footer Placeholder 7">
            <a:extLst>
              <a:ext uri="{FF2B5EF4-FFF2-40B4-BE49-F238E27FC236}">
                <a16:creationId xmlns:a16="http://schemas.microsoft.com/office/drawing/2014/main" id="{71E30B69-46D9-78C4-E38A-B39D36F395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F8BF9-2BFC-EBC9-B094-2597E3BB207D}"/>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76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F0FD-2B41-74BC-8B58-790F22D9B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034FD9-4392-A01A-77C5-A5FB12F4D80C}"/>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4" name="Footer Placeholder 3">
            <a:extLst>
              <a:ext uri="{FF2B5EF4-FFF2-40B4-BE49-F238E27FC236}">
                <a16:creationId xmlns:a16="http://schemas.microsoft.com/office/drawing/2014/main" id="{A1695D4A-C3E2-1F79-EC9C-A8B5370AD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DC0BE-CECC-C1A4-8A84-99606F585FFD}"/>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108312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5A358-8456-5C27-3A8B-10E2A02432EA}"/>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3" name="Footer Placeholder 2">
            <a:extLst>
              <a:ext uri="{FF2B5EF4-FFF2-40B4-BE49-F238E27FC236}">
                <a16:creationId xmlns:a16="http://schemas.microsoft.com/office/drawing/2014/main" id="{1EF6D5DB-500A-E263-96EE-E3CCB5537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AEEF22-B0C4-BB7A-043E-52AA74126968}"/>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82024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B9B9-F719-1D0D-319A-7B2F15276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66079-9649-193B-C642-64B95AD20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3D108-ED3C-6EF9-4B82-DF63196E7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FB5A8-DE54-3E44-A767-7F28E0782C95}"/>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6" name="Footer Placeholder 5">
            <a:extLst>
              <a:ext uri="{FF2B5EF4-FFF2-40B4-BE49-F238E27FC236}">
                <a16:creationId xmlns:a16="http://schemas.microsoft.com/office/drawing/2014/main" id="{6B6CA347-1835-2EFC-DB0D-273DD106F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4D6E0-9C93-5BBE-ED25-FF75719179F5}"/>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415918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113E-3793-0355-D7A7-CFFED2F3A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8C055-A88C-269E-FD96-D5C129695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F37DA-A341-1D3A-BF27-7943BDF5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04FBE-135F-3334-83BC-0B1B6980F415}"/>
              </a:ext>
            </a:extLst>
          </p:cNvPr>
          <p:cNvSpPr>
            <a:spLocks noGrp="1"/>
          </p:cNvSpPr>
          <p:nvPr>
            <p:ph type="dt" sz="half" idx="10"/>
          </p:nvPr>
        </p:nvSpPr>
        <p:spPr/>
        <p:txBody>
          <a:bodyPr/>
          <a:lstStyle/>
          <a:p>
            <a:fld id="{0AB15A7A-C6DA-4C4F-A6B3-B8D9F5E4A56E}" type="datetimeFigureOut">
              <a:rPr lang="en-US" smtClean="0"/>
              <a:t>4/16/2024</a:t>
            </a:fld>
            <a:endParaRPr lang="en-US"/>
          </a:p>
        </p:txBody>
      </p:sp>
      <p:sp>
        <p:nvSpPr>
          <p:cNvPr id="6" name="Footer Placeholder 5">
            <a:extLst>
              <a:ext uri="{FF2B5EF4-FFF2-40B4-BE49-F238E27FC236}">
                <a16:creationId xmlns:a16="http://schemas.microsoft.com/office/drawing/2014/main" id="{4C9CA1EE-FD24-DB55-EFBB-D3507EE27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65C88-7804-DB91-DBC4-A590E9515441}"/>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235948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F40B1-D236-23B3-72E1-613E0B3C0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2D8491-B02A-6C26-0B13-62900224B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38CB1-8454-610C-DA13-4912074BA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15A7A-C6DA-4C4F-A6B3-B8D9F5E4A56E}" type="datetimeFigureOut">
              <a:rPr lang="en-US" smtClean="0"/>
              <a:t>4/16/2024</a:t>
            </a:fld>
            <a:endParaRPr lang="en-US"/>
          </a:p>
        </p:txBody>
      </p:sp>
      <p:sp>
        <p:nvSpPr>
          <p:cNvPr id="5" name="Footer Placeholder 4">
            <a:extLst>
              <a:ext uri="{FF2B5EF4-FFF2-40B4-BE49-F238E27FC236}">
                <a16:creationId xmlns:a16="http://schemas.microsoft.com/office/drawing/2014/main" id="{0721C90D-DE9D-77C4-6BA4-39A6F027B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3BA29C-BC5C-1D81-E417-02220A8C5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850D1-5B27-4C2E-823C-D526A3500D43}" type="slidenum">
              <a:rPr lang="en-US" smtClean="0"/>
              <a:t>‹#›</a:t>
            </a:fld>
            <a:endParaRPr lang="en-US"/>
          </a:p>
        </p:txBody>
      </p:sp>
    </p:spTree>
    <p:extLst>
      <p:ext uri="{BB962C8B-B14F-4D97-AF65-F5344CB8AC3E}">
        <p14:creationId xmlns:p14="http://schemas.microsoft.com/office/powerpoint/2010/main" val="1989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xkcd.com/112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litedatascience.com/bias-variance-tradeof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B044-D48D-D2FE-8E00-1A736774EA55}"/>
              </a:ext>
            </a:extLst>
          </p:cNvPr>
          <p:cNvSpPr>
            <a:spLocks noGrp="1"/>
          </p:cNvSpPr>
          <p:nvPr>
            <p:ph type="ctrTitle"/>
          </p:nvPr>
        </p:nvSpPr>
        <p:spPr/>
        <p:txBody>
          <a:bodyPr/>
          <a:lstStyle/>
          <a:p>
            <a:r>
              <a:rPr lang="en-US" dirty="0"/>
              <a:t>Overfitting in Machine Learning</a:t>
            </a:r>
          </a:p>
        </p:txBody>
      </p:sp>
      <p:sp>
        <p:nvSpPr>
          <p:cNvPr id="3" name="Subtitle 2">
            <a:extLst>
              <a:ext uri="{FF2B5EF4-FFF2-40B4-BE49-F238E27FC236}">
                <a16:creationId xmlns:a16="http://schemas.microsoft.com/office/drawing/2014/main" id="{92CEC589-D048-8185-DEBB-E1CEDC1EE6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613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89A7-DFB4-B40A-A95F-D1546A04F1C5}"/>
              </a:ext>
            </a:extLst>
          </p:cNvPr>
          <p:cNvSpPr>
            <a:spLocks noGrp="1"/>
          </p:cNvSpPr>
          <p:nvPr>
            <p:ph type="title"/>
          </p:nvPr>
        </p:nvSpPr>
        <p:spPr/>
        <p:txBody>
          <a:bodyPr>
            <a:normAutofit/>
          </a:bodyPr>
          <a:lstStyle/>
          <a:p>
            <a:r>
              <a:rPr lang="en-US" b="1" i="0" dirty="0">
                <a:effectLst/>
                <a:highlight>
                  <a:srgbClr val="FFFFFF"/>
                </a:highlight>
                <a:latin typeface="system-ui"/>
              </a:rPr>
              <a:t>How to Detect Overfitting</a:t>
            </a:r>
            <a:endParaRPr lang="en-US" dirty="0"/>
          </a:p>
        </p:txBody>
      </p:sp>
      <p:sp>
        <p:nvSpPr>
          <p:cNvPr id="3" name="Content Placeholder 2">
            <a:extLst>
              <a:ext uri="{FF2B5EF4-FFF2-40B4-BE49-F238E27FC236}">
                <a16:creationId xmlns:a16="http://schemas.microsoft.com/office/drawing/2014/main" id="{B829B695-24BE-89BE-CB87-05D41393D633}"/>
              </a:ext>
            </a:extLst>
          </p:cNvPr>
          <p:cNvSpPr>
            <a:spLocks noGrp="1"/>
          </p:cNvSpPr>
          <p:nvPr>
            <p:ph idx="1"/>
          </p:nvPr>
        </p:nvSpPr>
        <p:spPr>
          <a:xfrm>
            <a:off x="838200" y="1825625"/>
            <a:ext cx="9266767" cy="4351338"/>
          </a:xfrm>
        </p:spPr>
        <p:txBody>
          <a:bodyPr>
            <a:normAutofit fontScale="85000" lnSpcReduction="20000"/>
          </a:bodyPr>
          <a:lstStyle/>
          <a:p>
            <a:pPr algn="l"/>
            <a:r>
              <a:rPr lang="en-US" b="0" i="0" dirty="0">
                <a:effectLst/>
                <a:highlight>
                  <a:srgbClr val="FFFFFF"/>
                </a:highlight>
                <a:latin typeface="system-ui"/>
              </a:rPr>
              <a:t>Split our initial dataset into separate training and test subsets.</a:t>
            </a:r>
          </a:p>
          <a:p>
            <a:pPr algn="l"/>
            <a:r>
              <a:rPr lang="en-US" b="0" i="0" dirty="0">
                <a:effectLst/>
                <a:highlight>
                  <a:srgbClr val="FFFFFF"/>
                </a:highlight>
                <a:latin typeface="system-ui"/>
              </a:rPr>
              <a:t>This method can approximate of how well our model will perform on new data.</a:t>
            </a:r>
          </a:p>
          <a:p>
            <a:pPr algn="l"/>
            <a:r>
              <a:rPr lang="en-US" b="0" i="0" dirty="0">
                <a:effectLst/>
                <a:highlight>
                  <a:srgbClr val="FFFFFF"/>
                </a:highlight>
                <a:latin typeface="system-ui"/>
              </a:rPr>
              <a:t>If our model does much better on the training set than on the test set, then we’re likely overfitting.</a:t>
            </a:r>
          </a:p>
          <a:p>
            <a:pPr algn="l"/>
            <a:r>
              <a:rPr lang="en-US" b="0" i="0" dirty="0">
                <a:effectLst/>
                <a:highlight>
                  <a:srgbClr val="FFFFFF"/>
                </a:highlight>
                <a:latin typeface="system-ui"/>
              </a:rPr>
              <a:t>For example, it would be a big red flag if our model saw 99% accuracy on the training set but only 55% accuracy on the test set.</a:t>
            </a:r>
          </a:p>
          <a:p>
            <a:pPr algn="l"/>
            <a:r>
              <a:rPr lang="en-US" b="0" i="0" dirty="0">
                <a:effectLst/>
                <a:highlight>
                  <a:srgbClr val="FFFFFF"/>
                </a:highlight>
                <a:latin typeface="system-ui"/>
              </a:rPr>
              <a:t>Another tip is to start with a very simple model to serve as a benchmark.</a:t>
            </a:r>
          </a:p>
          <a:p>
            <a:pPr algn="l"/>
            <a:r>
              <a:rPr lang="en-US" b="0" i="0" dirty="0">
                <a:effectLst/>
                <a:highlight>
                  <a:srgbClr val="FFFFFF"/>
                </a:highlight>
                <a:latin typeface="system-ui"/>
              </a:rPr>
              <a:t>Then, as you try more complex algorithms, you’ll have a reference point to see if the additional complexity is worth it.</a:t>
            </a:r>
          </a:p>
          <a:p>
            <a:pPr algn="l"/>
            <a:r>
              <a:rPr lang="en-US" b="0" i="0" dirty="0">
                <a:effectLst/>
                <a:highlight>
                  <a:srgbClr val="FFFFFF"/>
                </a:highlight>
                <a:latin typeface="system-ui"/>
              </a:rPr>
              <a:t>This is the </a:t>
            </a:r>
            <a:r>
              <a:rPr lang="en-US" b="1" i="0" dirty="0">
                <a:effectLst/>
                <a:highlight>
                  <a:srgbClr val="FFFFFF"/>
                </a:highlight>
                <a:latin typeface="system-ui"/>
              </a:rPr>
              <a:t>Occam’s razor test</a:t>
            </a:r>
            <a:r>
              <a:rPr lang="en-US" b="0" i="0" dirty="0">
                <a:effectLst/>
                <a:highlight>
                  <a:srgbClr val="FFFFFF"/>
                </a:highlight>
                <a:latin typeface="system-ui"/>
              </a:rPr>
              <a:t>. If two models have comparable performance, then you should usually pick the simpler one.</a:t>
            </a:r>
          </a:p>
        </p:txBody>
      </p:sp>
      <p:pic>
        <p:nvPicPr>
          <p:cNvPr id="7170" name="Picture 2" descr="Пиво Ockham's Razor купить по цене 285 руб. по Москве и области — «Ещё  парочку!»">
            <a:extLst>
              <a:ext uri="{FF2B5EF4-FFF2-40B4-BE49-F238E27FC236}">
                <a16:creationId xmlns:a16="http://schemas.microsoft.com/office/drawing/2014/main" id="{C03C67DF-68AA-7690-4CED-A63683D833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28" r="25111"/>
          <a:stretch/>
        </p:blipFill>
        <p:spPr bwMode="auto">
          <a:xfrm>
            <a:off x="9990667" y="1984904"/>
            <a:ext cx="1908335" cy="373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9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F7BA-BA91-12C1-2442-37DDC0F41EBA}"/>
              </a:ext>
            </a:extLst>
          </p:cNvPr>
          <p:cNvSpPr>
            <a:spLocks noGrp="1"/>
          </p:cNvSpPr>
          <p:nvPr>
            <p:ph type="title"/>
          </p:nvPr>
        </p:nvSpPr>
        <p:spPr/>
        <p:txBody>
          <a:bodyPr>
            <a:normAutofit/>
          </a:bodyPr>
          <a:lstStyle/>
          <a:p>
            <a:r>
              <a:rPr lang="en-US" b="1" i="0" dirty="0">
                <a:effectLst/>
                <a:highlight>
                  <a:srgbClr val="FFFFFF"/>
                </a:highlight>
                <a:latin typeface="system-ui"/>
              </a:rPr>
              <a:t>How to Prevent Overfitting</a:t>
            </a:r>
            <a:endParaRPr lang="en-US" dirty="0"/>
          </a:p>
        </p:txBody>
      </p:sp>
      <p:sp>
        <p:nvSpPr>
          <p:cNvPr id="3" name="Content Placeholder 2">
            <a:extLst>
              <a:ext uri="{FF2B5EF4-FFF2-40B4-BE49-F238E27FC236}">
                <a16:creationId xmlns:a16="http://schemas.microsoft.com/office/drawing/2014/main" id="{6B9E9E9E-6868-8B0C-BDB9-B28BEFEA0FC4}"/>
              </a:ext>
            </a:extLst>
          </p:cNvPr>
          <p:cNvSpPr>
            <a:spLocks noGrp="1"/>
          </p:cNvSpPr>
          <p:nvPr>
            <p:ph idx="1"/>
          </p:nvPr>
        </p:nvSpPr>
        <p:spPr/>
        <p:txBody>
          <a:bodyPr/>
          <a:lstStyle/>
          <a:p>
            <a:r>
              <a:rPr lang="en-US" dirty="0"/>
              <a:t>Cross Validation</a:t>
            </a:r>
          </a:p>
          <a:p>
            <a:r>
              <a:rPr lang="en-US" dirty="0"/>
              <a:t>Train with more data</a:t>
            </a:r>
          </a:p>
          <a:p>
            <a:r>
              <a:rPr lang="en-US" dirty="0"/>
              <a:t>Remove features</a:t>
            </a:r>
          </a:p>
          <a:p>
            <a:r>
              <a:rPr lang="en-US" dirty="0"/>
              <a:t>Early stopping</a:t>
            </a:r>
          </a:p>
          <a:p>
            <a:r>
              <a:rPr lang="en-US" dirty="0"/>
              <a:t>Regularization</a:t>
            </a:r>
          </a:p>
          <a:p>
            <a:r>
              <a:rPr lang="en-US" dirty="0" err="1"/>
              <a:t>Ensembling</a:t>
            </a:r>
            <a:endParaRPr lang="en-US" dirty="0"/>
          </a:p>
          <a:p>
            <a:r>
              <a:rPr lang="en-US" dirty="0"/>
              <a:t>…</a:t>
            </a:r>
          </a:p>
        </p:txBody>
      </p:sp>
    </p:spTree>
    <p:extLst>
      <p:ext uri="{BB962C8B-B14F-4D97-AF65-F5344CB8AC3E}">
        <p14:creationId xmlns:p14="http://schemas.microsoft.com/office/powerpoint/2010/main" val="163133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BB1D-8BC0-DB10-CE58-DD0CEA7535AF}"/>
              </a:ext>
            </a:extLst>
          </p:cNvPr>
          <p:cNvSpPr>
            <a:spLocks noGrp="1"/>
          </p:cNvSpPr>
          <p:nvPr>
            <p:ph type="title"/>
          </p:nvPr>
        </p:nvSpPr>
        <p:spPr/>
        <p:txBody>
          <a:bodyPr>
            <a:normAutofit/>
          </a:bodyPr>
          <a:lstStyle/>
          <a:p>
            <a:r>
              <a:rPr lang="en-US" b="1" i="0" dirty="0">
                <a:effectLst/>
                <a:highlight>
                  <a:srgbClr val="FFFFFF"/>
                </a:highlight>
                <a:latin typeface="system-ui"/>
              </a:rPr>
              <a:t>Cross-validation</a:t>
            </a:r>
            <a:endParaRPr lang="en-US" dirty="0"/>
          </a:p>
        </p:txBody>
      </p:sp>
      <p:sp>
        <p:nvSpPr>
          <p:cNvPr id="3" name="Content Placeholder 2">
            <a:extLst>
              <a:ext uri="{FF2B5EF4-FFF2-40B4-BE49-F238E27FC236}">
                <a16:creationId xmlns:a16="http://schemas.microsoft.com/office/drawing/2014/main" id="{D74AF83C-F446-3998-61A8-3AF5BC9E9A11}"/>
              </a:ext>
            </a:extLst>
          </p:cNvPr>
          <p:cNvSpPr>
            <a:spLocks noGrp="1"/>
          </p:cNvSpPr>
          <p:nvPr>
            <p:ph idx="1"/>
          </p:nvPr>
        </p:nvSpPr>
        <p:spPr>
          <a:xfrm>
            <a:off x="838200" y="1499659"/>
            <a:ext cx="10515600" cy="1747308"/>
          </a:xfrm>
        </p:spPr>
        <p:txBody>
          <a:bodyPr>
            <a:normAutofit fontScale="55000" lnSpcReduction="20000"/>
          </a:bodyPr>
          <a:lstStyle/>
          <a:p>
            <a:pPr algn="l"/>
            <a:r>
              <a:rPr lang="en-US" b="0" i="0" dirty="0">
                <a:effectLst/>
                <a:highlight>
                  <a:srgbClr val="FFFFFF"/>
                </a:highlight>
                <a:latin typeface="system-ui"/>
              </a:rPr>
              <a:t>Cross-validation is a powerful preventative measure against overfitting.</a:t>
            </a:r>
          </a:p>
          <a:p>
            <a:pPr algn="l"/>
            <a:r>
              <a:rPr lang="en-US" b="0" i="0" dirty="0">
                <a:effectLst/>
                <a:highlight>
                  <a:srgbClr val="FFFFFF"/>
                </a:highlight>
                <a:latin typeface="system-ui"/>
              </a:rPr>
              <a:t>The idea is clever: Use your initial training data to generate multiple mini train-test splits. Use these splits to tune your model.</a:t>
            </a:r>
          </a:p>
          <a:p>
            <a:pPr algn="l"/>
            <a:r>
              <a:rPr lang="en-US" b="0" i="0" dirty="0">
                <a:effectLst/>
                <a:highlight>
                  <a:srgbClr val="FFFFFF"/>
                </a:highlight>
                <a:latin typeface="system-ui"/>
              </a:rPr>
              <a:t>In standard k-fold cross-validation, we partition the data into k subsets, called folds. Then, we iteratively train the algorithm on k-1 folds while using the remaining fold as the test set (called the “holdout fold”).</a:t>
            </a:r>
          </a:p>
          <a:p>
            <a:r>
              <a:rPr lang="en-US" b="0" i="0" dirty="0">
                <a:effectLst/>
                <a:highlight>
                  <a:srgbClr val="FFFFFF"/>
                </a:highlight>
                <a:latin typeface="system-ui"/>
              </a:rPr>
              <a:t>Cross-validation allows you to tune hyperparameters with only your original training set. This allows you to keep your test set as a truly unseen dataset for selecting your final model.</a:t>
            </a:r>
            <a:endParaRPr lang="en-US" dirty="0"/>
          </a:p>
        </p:txBody>
      </p:sp>
      <p:pic>
        <p:nvPicPr>
          <p:cNvPr id="8196" name="Picture 4">
            <a:extLst>
              <a:ext uri="{FF2B5EF4-FFF2-40B4-BE49-F238E27FC236}">
                <a16:creationId xmlns:a16="http://schemas.microsoft.com/office/drawing/2014/main" id="{2DEBA7C0-9E66-2F19-31D4-B7741558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2973667"/>
            <a:ext cx="9745133" cy="374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35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2F4B-F359-D5E3-AB7B-6D676221C583}"/>
              </a:ext>
            </a:extLst>
          </p:cNvPr>
          <p:cNvSpPr>
            <a:spLocks noGrp="1"/>
          </p:cNvSpPr>
          <p:nvPr>
            <p:ph type="title"/>
          </p:nvPr>
        </p:nvSpPr>
        <p:spPr/>
        <p:txBody>
          <a:bodyPr/>
          <a:lstStyle/>
          <a:p>
            <a:r>
              <a:rPr lang="en-US" dirty="0"/>
              <a:t>Train with more data</a:t>
            </a:r>
          </a:p>
        </p:txBody>
      </p:sp>
      <p:sp>
        <p:nvSpPr>
          <p:cNvPr id="3" name="Content Placeholder 2">
            <a:extLst>
              <a:ext uri="{FF2B5EF4-FFF2-40B4-BE49-F238E27FC236}">
                <a16:creationId xmlns:a16="http://schemas.microsoft.com/office/drawing/2014/main" id="{8CC34A02-C634-3E57-0EEB-C4A5261FE45C}"/>
              </a:ext>
            </a:extLst>
          </p:cNvPr>
          <p:cNvSpPr>
            <a:spLocks noGrp="1"/>
          </p:cNvSpPr>
          <p:nvPr>
            <p:ph idx="1"/>
          </p:nvPr>
        </p:nvSpPr>
        <p:spPr/>
        <p:txBody>
          <a:bodyPr/>
          <a:lstStyle/>
          <a:p>
            <a:pPr algn="l"/>
            <a:r>
              <a:rPr lang="en-US" b="0" i="0" dirty="0">
                <a:effectLst/>
                <a:highlight>
                  <a:srgbClr val="FFFFFF"/>
                </a:highlight>
                <a:latin typeface="system-ui"/>
              </a:rPr>
              <a:t>It won’t work every time, but training with more data can help algorithms detect the signal better. In the earlier example of modeling height vs. age in children, it’s clear how sampling more schools will help your model.</a:t>
            </a:r>
          </a:p>
          <a:p>
            <a:pPr algn="l"/>
            <a:r>
              <a:rPr lang="en-US" b="0" i="0" dirty="0">
                <a:effectLst/>
                <a:highlight>
                  <a:srgbClr val="FFFFFF"/>
                </a:highlight>
                <a:latin typeface="system-ui"/>
              </a:rPr>
              <a:t>Of course, that’s not always the case. If we just add more noisy data, this technique won’t help. That’s why you should always ensure your data is clean and relevant.</a:t>
            </a:r>
          </a:p>
        </p:txBody>
      </p:sp>
    </p:spTree>
    <p:extLst>
      <p:ext uri="{BB962C8B-B14F-4D97-AF65-F5344CB8AC3E}">
        <p14:creationId xmlns:p14="http://schemas.microsoft.com/office/powerpoint/2010/main" val="53434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47D-2A38-5741-0AA6-BDBEA2CC8218}"/>
              </a:ext>
            </a:extLst>
          </p:cNvPr>
          <p:cNvSpPr>
            <a:spLocks noGrp="1"/>
          </p:cNvSpPr>
          <p:nvPr>
            <p:ph type="title"/>
          </p:nvPr>
        </p:nvSpPr>
        <p:spPr/>
        <p:txBody>
          <a:bodyPr/>
          <a:lstStyle/>
          <a:p>
            <a:r>
              <a:rPr lang="en-US" dirty="0"/>
              <a:t>Remove features</a:t>
            </a:r>
          </a:p>
        </p:txBody>
      </p:sp>
      <p:sp>
        <p:nvSpPr>
          <p:cNvPr id="3" name="Content Placeholder 2">
            <a:extLst>
              <a:ext uri="{FF2B5EF4-FFF2-40B4-BE49-F238E27FC236}">
                <a16:creationId xmlns:a16="http://schemas.microsoft.com/office/drawing/2014/main" id="{A5BB29B7-B4DB-5EC8-15E9-88EC85039FB0}"/>
              </a:ext>
            </a:extLst>
          </p:cNvPr>
          <p:cNvSpPr>
            <a:spLocks noGrp="1"/>
          </p:cNvSpPr>
          <p:nvPr>
            <p:ph idx="1"/>
          </p:nvPr>
        </p:nvSpPr>
        <p:spPr/>
        <p:txBody>
          <a:bodyPr>
            <a:normAutofit lnSpcReduction="10000"/>
          </a:bodyPr>
          <a:lstStyle/>
          <a:p>
            <a:pPr algn="l"/>
            <a:r>
              <a:rPr lang="en-US" b="0" i="0" dirty="0">
                <a:effectLst/>
                <a:highlight>
                  <a:srgbClr val="FFFFFF"/>
                </a:highlight>
                <a:latin typeface="system-ui"/>
              </a:rPr>
              <a:t>Some algorithms have built-in feature selection.</a:t>
            </a:r>
          </a:p>
          <a:p>
            <a:pPr algn="l"/>
            <a:r>
              <a:rPr lang="en-US" b="0" i="0" dirty="0">
                <a:effectLst/>
                <a:highlight>
                  <a:srgbClr val="FFFFFF"/>
                </a:highlight>
                <a:latin typeface="system-ui"/>
              </a:rPr>
              <a:t>For those that don’t, you can manually improve their generalizability by removing irrelevant input features.</a:t>
            </a:r>
          </a:p>
          <a:p>
            <a:pPr algn="l"/>
            <a:r>
              <a:rPr lang="en-US" b="0" i="0" dirty="0">
                <a:effectLst/>
                <a:highlight>
                  <a:srgbClr val="FFFFFF"/>
                </a:highlight>
                <a:latin typeface="system-ui"/>
              </a:rPr>
              <a:t>An interesting way to do so is to tell a story about how each feature fits into the model. This is like the data scientist's spin on software engineer’s rubber duck debugging technique, where they debug their code by explaining it, line-by-line, to a rubber duck.</a:t>
            </a:r>
          </a:p>
          <a:p>
            <a:pPr algn="l"/>
            <a:r>
              <a:rPr lang="en-US" b="0" i="0" dirty="0">
                <a:effectLst/>
                <a:highlight>
                  <a:srgbClr val="FFFFFF"/>
                </a:highlight>
                <a:latin typeface="system-ui"/>
              </a:rPr>
              <a:t>If anything doesn't make sense, or if it’s hard to justify certain features, this is a good way to identify them. In addition, there are several feature selection heuristics you can use for a good starting point.</a:t>
            </a:r>
          </a:p>
        </p:txBody>
      </p:sp>
    </p:spTree>
    <p:extLst>
      <p:ext uri="{BB962C8B-B14F-4D97-AF65-F5344CB8AC3E}">
        <p14:creationId xmlns:p14="http://schemas.microsoft.com/office/powerpoint/2010/main" val="127540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E6C3-E74B-B117-5945-C55A39722EF2}"/>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7C0BE6BE-77D2-86CD-3F2A-7429EC878D79}"/>
              </a:ext>
            </a:extLst>
          </p:cNvPr>
          <p:cNvSpPr>
            <a:spLocks noGrp="1"/>
          </p:cNvSpPr>
          <p:nvPr>
            <p:ph idx="1"/>
          </p:nvPr>
        </p:nvSpPr>
        <p:spPr>
          <a:xfrm>
            <a:off x="838200" y="1825625"/>
            <a:ext cx="6599767" cy="4351338"/>
          </a:xfrm>
        </p:spPr>
        <p:txBody>
          <a:bodyPr>
            <a:normAutofit fontScale="85000" lnSpcReduction="10000"/>
          </a:bodyPr>
          <a:lstStyle/>
          <a:p>
            <a:pPr algn="l"/>
            <a:r>
              <a:rPr lang="en-US" b="0" i="0" dirty="0">
                <a:effectLst/>
                <a:highlight>
                  <a:srgbClr val="FFFFFF"/>
                </a:highlight>
                <a:latin typeface="system-ui"/>
              </a:rPr>
              <a:t>When you’re training a learning algorithm iteratively, you can measure how well each iteration of the model performs.</a:t>
            </a:r>
          </a:p>
          <a:p>
            <a:pPr algn="l"/>
            <a:r>
              <a:rPr lang="en-US" b="0" i="0" dirty="0">
                <a:effectLst/>
                <a:highlight>
                  <a:srgbClr val="FFFFFF"/>
                </a:highlight>
                <a:latin typeface="system-ui"/>
              </a:rPr>
              <a:t>Up until a certain number of iterations, new iterations improve the model. After that point, however, the model’s ability to generalize can weaken as it begins to overfit the training data.</a:t>
            </a:r>
          </a:p>
          <a:p>
            <a:pPr algn="l"/>
            <a:r>
              <a:rPr lang="en-US" b="0" i="0" dirty="0">
                <a:effectLst/>
                <a:highlight>
                  <a:srgbClr val="FFFFFF"/>
                </a:highlight>
                <a:latin typeface="system-ui"/>
              </a:rPr>
              <a:t>Early stopping refers stopping the training process before the learner passes that point.</a:t>
            </a:r>
          </a:p>
          <a:p>
            <a:pPr algn="l"/>
            <a:r>
              <a:rPr lang="en-US" b="0" i="0" dirty="0">
                <a:effectLst/>
                <a:highlight>
                  <a:srgbClr val="FFFFFF"/>
                </a:highlight>
                <a:latin typeface="system-ui"/>
              </a:rPr>
              <a:t>Today, this technique is mostly used in deep learning while other techniques (e.g. regularization) are preferred for classical machine learning.</a:t>
            </a:r>
          </a:p>
          <a:p>
            <a:endParaRPr lang="en-US" dirty="0"/>
          </a:p>
        </p:txBody>
      </p:sp>
      <p:pic>
        <p:nvPicPr>
          <p:cNvPr id="9218" name="Picture 2">
            <a:extLst>
              <a:ext uri="{FF2B5EF4-FFF2-40B4-BE49-F238E27FC236}">
                <a16:creationId xmlns:a16="http://schemas.microsoft.com/office/drawing/2014/main" id="{B6543FBA-83A4-2604-5A08-451F239D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184" y="2800880"/>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47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47CC-791E-F5D0-C8B8-6F3D77E43C6F}"/>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44D33ECB-775D-F843-40E3-15ED01CB490C}"/>
              </a:ext>
            </a:extLst>
          </p:cNvPr>
          <p:cNvSpPr>
            <a:spLocks noGrp="1"/>
          </p:cNvSpPr>
          <p:nvPr>
            <p:ph idx="1"/>
          </p:nvPr>
        </p:nvSpPr>
        <p:spPr/>
        <p:txBody>
          <a:bodyPr/>
          <a:lstStyle/>
          <a:p>
            <a:pPr algn="l"/>
            <a:r>
              <a:rPr lang="en-US" b="0" i="0" dirty="0">
                <a:effectLst/>
                <a:highlight>
                  <a:srgbClr val="FFFFFF"/>
                </a:highlight>
                <a:latin typeface="system-ui"/>
              </a:rPr>
              <a:t>Regularization refers to a broad range of techniques for artificially forcing your model to be simpler.</a:t>
            </a:r>
          </a:p>
          <a:p>
            <a:pPr algn="l"/>
            <a:r>
              <a:rPr lang="en-US" b="0" i="0" dirty="0">
                <a:effectLst/>
                <a:highlight>
                  <a:srgbClr val="FFFFFF"/>
                </a:highlight>
                <a:latin typeface="system-ui"/>
              </a:rPr>
              <a:t>The method will depend on the type of learner you’re using. For example, you could prune a decision tree, use dropout on a neural network, or add a penalty parameter to the cost function in regression.</a:t>
            </a:r>
          </a:p>
          <a:p>
            <a:pPr algn="l"/>
            <a:r>
              <a:rPr lang="en-US" b="0" i="0" dirty="0">
                <a:effectLst/>
                <a:highlight>
                  <a:srgbClr val="FFFFFF"/>
                </a:highlight>
                <a:latin typeface="system-ui"/>
              </a:rPr>
              <a:t>Oftentimes, the regularization method is a hyperparameter as well, which means it can be tuned through cross-validation.</a:t>
            </a:r>
          </a:p>
        </p:txBody>
      </p:sp>
    </p:spTree>
    <p:extLst>
      <p:ext uri="{BB962C8B-B14F-4D97-AF65-F5344CB8AC3E}">
        <p14:creationId xmlns:p14="http://schemas.microsoft.com/office/powerpoint/2010/main" val="211684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887D-30CB-F4EC-36A2-8561A59CA5CD}"/>
              </a:ext>
            </a:extLst>
          </p:cNvPr>
          <p:cNvSpPr>
            <a:spLocks noGrp="1"/>
          </p:cNvSpPr>
          <p:nvPr>
            <p:ph type="title"/>
          </p:nvPr>
        </p:nvSpPr>
        <p:spPr/>
        <p:txBody>
          <a:bodyPr>
            <a:normAutofit/>
          </a:bodyPr>
          <a:lstStyle/>
          <a:p>
            <a:r>
              <a:rPr lang="en-US" b="1" i="0" dirty="0" err="1">
                <a:effectLst/>
                <a:highlight>
                  <a:srgbClr val="FFFFFF"/>
                </a:highlight>
                <a:latin typeface="system-ui"/>
              </a:rPr>
              <a:t>Ensembling</a:t>
            </a:r>
            <a:endParaRPr lang="en-US" dirty="0"/>
          </a:p>
        </p:txBody>
      </p:sp>
      <p:sp>
        <p:nvSpPr>
          <p:cNvPr id="3" name="Content Placeholder 2">
            <a:extLst>
              <a:ext uri="{FF2B5EF4-FFF2-40B4-BE49-F238E27FC236}">
                <a16:creationId xmlns:a16="http://schemas.microsoft.com/office/drawing/2014/main" id="{FE1D8139-F381-FB22-091D-8B832DEFF193}"/>
              </a:ext>
            </a:extLst>
          </p:cNvPr>
          <p:cNvSpPr>
            <a:spLocks noGrp="1"/>
          </p:cNvSpPr>
          <p:nvPr>
            <p:ph idx="1"/>
          </p:nvPr>
        </p:nvSpPr>
        <p:spPr/>
        <p:txBody>
          <a:bodyPr>
            <a:normAutofit fontScale="77500" lnSpcReduction="20000"/>
          </a:bodyPr>
          <a:lstStyle/>
          <a:p>
            <a:pPr algn="l"/>
            <a:r>
              <a:rPr lang="en-US" b="0" i="0" dirty="0">
                <a:effectLst/>
                <a:highlight>
                  <a:srgbClr val="FFFFFF"/>
                </a:highlight>
                <a:latin typeface="system-ui"/>
              </a:rPr>
              <a:t>Ensembles are machine learning methods for combining predictions from multiple separate models. There are a few different methods for </a:t>
            </a:r>
            <a:r>
              <a:rPr lang="en-US" b="0" i="0" dirty="0" err="1">
                <a:effectLst/>
                <a:highlight>
                  <a:srgbClr val="FFFFFF"/>
                </a:highlight>
                <a:latin typeface="system-ui"/>
              </a:rPr>
              <a:t>ensembling</a:t>
            </a:r>
            <a:r>
              <a:rPr lang="en-US" b="0" i="0" dirty="0">
                <a:effectLst/>
                <a:highlight>
                  <a:srgbClr val="FFFFFF"/>
                </a:highlight>
                <a:latin typeface="system-ui"/>
              </a:rPr>
              <a:t>, but the two most common are:</a:t>
            </a:r>
          </a:p>
          <a:p>
            <a:pPr algn="l"/>
            <a:r>
              <a:rPr lang="en-US" b="0" i="0" dirty="0">
                <a:effectLst/>
                <a:highlight>
                  <a:srgbClr val="FFFFFF"/>
                </a:highlight>
                <a:latin typeface="system-ui"/>
              </a:rPr>
              <a:t>Bagging attempts to reduce the chance overfitting complex models.</a:t>
            </a:r>
          </a:p>
          <a:p>
            <a:pPr algn="l"/>
            <a:r>
              <a:rPr lang="en-US" b="0" i="0" dirty="0">
                <a:effectLst/>
                <a:highlight>
                  <a:srgbClr val="FFFFFF"/>
                </a:highlight>
                <a:latin typeface="system-ui"/>
              </a:rPr>
              <a:t>It trains a large number of "strong" learners in parallel. A strong learner is a model that's relatively unconstrained. Bagging then combines all the strong learners together in order to "smooth out" their predictions. Boosting attempts to improve the predictive flexibility of simple models.</a:t>
            </a:r>
          </a:p>
          <a:p>
            <a:pPr algn="l"/>
            <a:r>
              <a:rPr lang="en-US" b="0" i="0" dirty="0">
                <a:effectLst/>
                <a:highlight>
                  <a:srgbClr val="FFFFFF"/>
                </a:highlight>
                <a:latin typeface="system-ui"/>
              </a:rPr>
              <a:t>It trains a large number of "weak" learners in sequence. A weak learner is a constrained model (i.e. you could limit the max depth of each decision tree). Each one in the sequence focuses on learning from the mistakes of the one before it. Boosting then combines all the weak learners into a single strong learner. While bagging and boosting are both ensemble methods, they approach the problem from opposite directions.</a:t>
            </a:r>
          </a:p>
          <a:p>
            <a:pPr algn="l"/>
            <a:r>
              <a:rPr lang="en-US" b="0" i="0" dirty="0">
                <a:effectLst/>
                <a:highlight>
                  <a:srgbClr val="FFFFFF"/>
                </a:highlight>
                <a:latin typeface="system-ui"/>
              </a:rPr>
              <a:t>Bagging uses complex base models and tries to "smooth out" their predictions, while boosting uses simple base models and tries to "boost" their aggregate complexity.</a:t>
            </a:r>
          </a:p>
        </p:txBody>
      </p:sp>
    </p:spTree>
    <p:extLst>
      <p:ext uri="{BB962C8B-B14F-4D97-AF65-F5344CB8AC3E}">
        <p14:creationId xmlns:p14="http://schemas.microsoft.com/office/powerpoint/2010/main" val="283438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A7DD-AB1D-0781-6A92-3457D4C76E9D}"/>
              </a:ext>
            </a:extLst>
          </p:cNvPr>
          <p:cNvSpPr>
            <a:spLocks noGrp="1"/>
          </p:cNvSpPr>
          <p:nvPr>
            <p:ph type="title"/>
          </p:nvPr>
        </p:nvSpPr>
        <p:spPr/>
        <p:txBody>
          <a:bodyPr/>
          <a:lstStyle/>
          <a:p>
            <a:r>
              <a:rPr lang="en-US" dirty="0"/>
              <a:t>High bias model vs High variance model</a:t>
            </a:r>
          </a:p>
        </p:txBody>
      </p:sp>
      <p:sp>
        <p:nvSpPr>
          <p:cNvPr id="3" name="Content Placeholder 2">
            <a:extLst>
              <a:ext uri="{FF2B5EF4-FFF2-40B4-BE49-F238E27FC236}">
                <a16:creationId xmlns:a16="http://schemas.microsoft.com/office/drawing/2014/main" id="{0BA13F6D-C022-9177-84BB-464F1AC021F9}"/>
              </a:ext>
            </a:extLst>
          </p:cNvPr>
          <p:cNvSpPr>
            <a:spLocks noGrp="1"/>
          </p:cNvSpPr>
          <p:nvPr>
            <p:ph idx="1"/>
          </p:nvPr>
        </p:nvSpPr>
        <p:spPr>
          <a:xfrm>
            <a:off x="838200" y="1825625"/>
            <a:ext cx="5228167" cy="4351338"/>
          </a:xfrm>
        </p:spPr>
        <p:txBody>
          <a:bodyPr>
            <a:normAutofit fontScale="55000" lnSpcReduction="20000"/>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high-bias models, the performance of the model on the validation set is similar to the performance on the training set.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high-variance models, the performance of the model on the validation set is far worse than the performance on the training set.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training score is everywhere higher than the validation score. This is generally the case: the model will be a better fit to data it has seen than to data it has not seen.</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very low model complexity (a high-bias model), the training data is under-fit, which means that the model is a poor predictor both for the training data and for any previously unseen data.</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very high model complexity (a high-variance model), the training data is over-fit, which means that the model predicts the training data very well, but fails for any previously unseen data.</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some intermediate value, the validation curve has a maximum. This level of complexity indicates a suitable trade-off between bias and variance.</a:t>
            </a:r>
          </a:p>
          <a:p>
            <a:endParaRPr lang="en-US" dirty="0"/>
          </a:p>
        </p:txBody>
      </p:sp>
      <p:pic>
        <p:nvPicPr>
          <p:cNvPr id="9220" name="Picture 4">
            <a:extLst>
              <a:ext uri="{FF2B5EF4-FFF2-40B4-BE49-F238E27FC236}">
                <a16:creationId xmlns:a16="http://schemas.microsoft.com/office/drawing/2014/main" id="{3CF778DD-E2B4-56BE-3B30-E196F87FC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198588"/>
            <a:ext cx="4569479" cy="34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1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AA5C-72C3-9451-95B0-AF9AD33EF7D8}"/>
              </a:ext>
            </a:extLst>
          </p:cNvPr>
          <p:cNvSpPr>
            <a:spLocks noGrp="1"/>
          </p:cNvSpPr>
          <p:nvPr>
            <p:ph type="title"/>
          </p:nvPr>
        </p:nvSpPr>
        <p:spPr/>
        <p:txBody>
          <a:bodyPr/>
          <a:lstStyle/>
          <a:p>
            <a:r>
              <a:rPr lang="en-US" dirty="0"/>
              <a:t>Learning curve</a:t>
            </a:r>
          </a:p>
        </p:txBody>
      </p:sp>
      <p:sp>
        <p:nvSpPr>
          <p:cNvPr id="3" name="Content Placeholder 2">
            <a:extLst>
              <a:ext uri="{FF2B5EF4-FFF2-40B4-BE49-F238E27FC236}">
                <a16:creationId xmlns:a16="http://schemas.microsoft.com/office/drawing/2014/main" id="{AEF85DDE-01A3-A304-5093-1D590291EB28}"/>
              </a:ext>
            </a:extLst>
          </p:cNvPr>
          <p:cNvSpPr>
            <a:spLocks noGrp="1"/>
          </p:cNvSpPr>
          <p:nvPr>
            <p:ph idx="1"/>
          </p:nvPr>
        </p:nvSpPr>
        <p:spPr>
          <a:xfrm>
            <a:off x="838200" y="1825625"/>
            <a:ext cx="6337300" cy="4351338"/>
          </a:xfrm>
        </p:spPr>
        <p:txBody>
          <a:bodyPr>
            <a:normAutofit fontScale="62500" lnSpcReduction="20000"/>
          </a:bodyPr>
          <a:lstStyle/>
          <a:p>
            <a:pPr algn="l"/>
            <a:r>
              <a:rPr lang="en-US" dirty="0">
                <a:solidFill>
                  <a:srgbClr val="212121"/>
                </a:solidFill>
                <a:highlight>
                  <a:srgbClr val="FFFFFF"/>
                </a:highlight>
                <a:latin typeface="Roboto" panose="02000000000000000000" pitchFamily="2" charset="0"/>
              </a:rPr>
              <a:t>T</a:t>
            </a:r>
            <a:r>
              <a:rPr lang="en-US" b="0" i="0" dirty="0">
                <a:solidFill>
                  <a:srgbClr val="212121"/>
                </a:solidFill>
                <a:effectLst/>
                <a:highlight>
                  <a:srgbClr val="FFFFFF"/>
                </a:highlight>
                <a:latin typeface="Roboto" panose="02000000000000000000" pitchFamily="2" charset="0"/>
              </a:rPr>
              <a:t>he behavior of the validation curve has not one but two important inputs: the model complexity and the number of training points. It is often useful to explore the behavior of the model as a function of the number of training points, which we can do by using increasingly larger subsets of the data to fit our model. A plot of the training/validation score with respect to the size of the training set is known as a learning curve.</a:t>
            </a:r>
          </a:p>
          <a:p>
            <a:pPr algn="l"/>
            <a:r>
              <a:rPr lang="en-US" b="0" i="0" dirty="0">
                <a:solidFill>
                  <a:srgbClr val="212121"/>
                </a:solidFill>
                <a:effectLst/>
                <a:highlight>
                  <a:srgbClr val="FFFFFF"/>
                </a:highlight>
                <a:latin typeface="Roboto" panose="02000000000000000000" pitchFamily="2" charset="0"/>
              </a:rPr>
              <a:t>The general behavior we would expect from a learning curve is this:</a:t>
            </a:r>
          </a:p>
          <a:p>
            <a:pPr lvl="1"/>
            <a:r>
              <a:rPr lang="en-US" b="0" i="0" dirty="0">
                <a:solidFill>
                  <a:srgbClr val="212121"/>
                </a:solidFill>
                <a:effectLst/>
                <a:highlight>
                  <a:srgbClr val="FFFFFF"/>
                </a:highlight>
                <a:latin typeface="Roboto" panose="02000000000000000000" pitchFamily="2" charset="0"/>
              </a:rPr>
              <a:t>A model of a given complexity will overfit a small dataset: this means the training score will be relatively high, while the validation score will be relatively low.</a:t>
            </a:r>
          </a:p>
          <a:p>
            <a:pPr lvl="1"/>
            <a:r>
              <a:rPr lang="en-US" b="0" i="0" dirty="0">
                <a:solidFill>
                  <a:srgbClr val="212121"/>
                </a:solidFill>
                <a:effectLst/>
                <a:highlight>
                  <a:srgbClr val="FFFFFF"/>
                </a:highlight>
                <a:latin typeface="Roboto" panose="02000000000000000000" pitchFamily="2" charset="0"/>
              </a:rPr>
              <a:t>A model of a given complexity will underfit a large dataset: this means that the training score will decrease, but the validation score will increase.</a:t>
            </a:r>
          </a:p>
          <a:p>
            <a:pPr lvl="1"/>
            <a:r>
              <a:rPr lang="en-US" b="0" i="0" dirty="0">
                <a:solidFill>
                  <a:srgbClr val="212121"/>
                </a:solidFill>
                <a:effectLst/>
                <a:highlight>
                  <a:srgbClr val="FFFFFF"/>
                </a:highlight>
                <a:latin typeface="Roboto" panose="02000000000000000000" pitchFamily="2" charset="0"/>
              </a:rPr>
              <a:t>A model will never, except by chance, give a better score to the validation set than the training set: this means the curves should keep getting closer together but never cross.</a:t>
            </a:r>
          </a:p>
        </p:txBody>
      </p:sp>
      <p:pic>
        <p:nvPicPr>
          <p:cNvPr id="10242" name="Picture 2">
            <a:extLst>
              <a:ext uri="{FF2B5EF4-FFF2-40B4-BE49-F238E27FC236}">
                <a16:creationId xmlns:a16="http://schemas.microsoft.com/office/drawing/2014/main" id="{69ECE709-14D7-4C7F-5B2E-267067FA1E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90" r="6944"/>
          <a:stretch/>
        </p:blipFill>
        <p:spPr bwMode="auto">
          <a:xfrm>
            <a:off x="7315198" y="1825625"/>
            <a:ext cx="4732867" cy="3771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145834-17A1-90D4-F7F2-F32C7EFFE72B}"/>
              </a:ext>
            </a:extLst>
          </p:cNvPr>
          <p:cNvSpPr txBox="1"/>
          <p:nvPr/>
        </p:nvSpPr>
        <p:spPr>
          <a:xfrm>
            <a:off x="7945967" y="5547796"/>
            <a:ext cx="3950825" cy="369332"/>
          </a:xfrm>
          <a:prstGeom prst="rect">
            <a:avLst/>
          </a:prstGeom>
          <a:noFill/>
        </p:spPr>
        <p:txBody>
          <a:bodyPr wrap="none" rtlCol="0">
            <a:spAutoFit/>
          </a:bodyPr>
          <a:lstStyle/>
          <a:p>
            <a:r>
              <a:rPr lang="en-US" dirty="0"/>
              <a:t>We expect to see learning curve like this</a:t>
            </a:r>
          </a:p>
        </p:txBody>
      </p:sp>
    </p:spTree>
    <p:extLst>
      <p:ext uri="{BB962C8B-B14F-4D97-AF65-F5344CB8AC3E}">
        <p14:creationId xmlns:p14="http://schemas.microsoft.com/office/powerpoint/2010/main" val="197234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ADAA-7422-E532-DCAE-2736680CCF02}"/>
              </a:ext>
            </a:extLst>
          </p:cNvPr>
          <p:cNvSpPr>
            <a:spLocks noGrp="1"/>
          </p:cNvSpPr>
          <p:nvPr>
            <p:ph type="title"/>
          </p:nvPr>
        </p:nvSpPr>
        <p:spPr>
          <a:xfrm>
            <a:off x="838200" y="2414058"/>
            <a:ext cx="10515600" cy="1325563"/>
          </a:xfrm>
        </p:spPr>
        <p:txBody>
          <a:bodyPr>
            <a:normAutofit fontScale="90000"/>
          </a:bodyPr>
          <a:lstStyle/>
          <a:p>
            <a:r>
              <a:rPr lang="en-US" b="1" i="0" dirty="0">
                <a:effectLst/>
                <a:highlight>
                  <a:srgbClr val="FFFFFF"/>
                </a:highlight>
                <a:latin typeface="system-ui"/>
              </a:rPr>
              <a:t>The problem:</a:t>
            </a:r>
            <a:br>
              <a:rPr lang="en-US" b="1" i="0" dirty="0">
                <a:effectLst/>
                <a:highlight>
                  <a:srgbClr val="FFFFFF"/>
                </a:highlight>
                <a:latin typeface="system-ui"/>
              </a:rPr>
            </a:br>
            <a:r>
              <a:rPr lang="en-US" b="0" i="0" dirty="0">
                <a:effectLst/>
                <a:highlight>
                  <a:srgbClr val="FFFFFF"/>
                </a:highlight>
                <a:latin typeface="system-ui"/>
              </a:rPr>
              <a:t>You trained a model that 'perfectly' fits your training data, but you found a poor performance when you apply it to another dataset.</a:t>
            </a:r>
            <a:br>
              <a:rPr lang="en-US" b="0" i="0" dirty="0">
                <a:effectLst/>
                <a:highlight>
                  <a:srgbClr val="FFFFFF"/>
                </a:highlight>
                <a:latin typeface="system-ui"/>
              </a:rPr>
            </a:br>
            <a:endParaRPr lang="en-US" dirty="0"/>
          </a:p>
        </p:txBody>
      </p:sp>
    </p:spTree>
    <p:extLst>
      <p:ext uri="{BB962C8B-B14F-4D97-AF65-F5344CB8AC3E}">
        <p14:creationId xmlns:p14="http://schemas.microsoft.com/office/powerpoint/2010/main" val="27924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72AC-0780-1B3D-3467-2F26A8D67E4B}"/>
              </a:ext>
            </a:extLst>
          </p:cNvPr>
          <p:cNvSpPr>
            <a:spLocks noGrp="1"/>
          </p:cNvSpPr>
          <p:nvPr>
            <p:ph type="title"/>
          </p:nvPr>
        </p:nvSpPr>
        <p:spPr/>
        <p:txBody>
          <a:bodyPr/>
          <a:lstStyle/>
          <a:p>
            <a:r>
              <a:rPr lang="en-US" b="0" i="0" dirty="0">
                <a:solidFill>
                  <a:srgbClr val="212121"/>
                </a:solidFill>
                <a:effectLst/>
                <a:highlight>
                  <a:srgbClr val="FFFFFF"/>
                </a:highlight>
                <a:latin typeface="Roboto" panose="02000000000000000000" pitchFamily="2" charset="0"/>
              </a:rPr>
              <a:t>Validation in Practice: Grid Search</a:t>
            </a:r>
            <a:endParaRPr lang="en-US" dirty="0"/>
          </a:p>
        </p:txBody>
      </p:sp>
      <p:sp>
        <p:nvSpPr>
          <p:cNvPr id="3" name="Content Placeholder 2">
            <a:extLst>
              <a:ext uri="{FF2B5EF4-FFF2-40B4-BE49-F238E27FC236}">
                <a16:creationId xmlns:a16="http://schemas.microsoft.com/office/drawing/2014/main" id="{252F5737-24BA-EE3D-6C2C-4A5FE0A319B9}"/>
              </a:ext>
            </a:extLst>
          </p:cNvPr>
          <p:cNvSpPr>
            <a:spLocks noGrp="1"/>
          </p:cNvSpPr>
          <p:nvPr>
            <p:ph idx="1"/>
          </p:nvPr>
        </p:nvSpPr>
        <p:spPr/>
        <p:txBody>
          <a:bodyPr>
            <a:normAutofit fontScale="92500" lnSpcReduction="20000"/>
          </a:bodyPr>
          <a:lstStyle/>
          <a:p>
            <a:pPr algn="l"/>
            <a:r>
              <a:rPr lang="en-US" b="0" i="0" dirty="0">
                <a:solidFill>
                  <a:srgbClr val="212121"/>
                </a:solidFill>
                <a:effectLst/>
                <a:highlight>
                  <a:srgbClr val="FFFFFF"/>
                </a:highlight>
                <a:latin typeface="Roboto" panose="02000000000000000000" pitchFamily="2" charset="0"/>
              </a:rPr>
              <a:t>The preceding discussion is meant to give you some intuition into the trade-off between bias and variance, and its dependence on model complexity and training set size. In practice, models generally have more than one knob to turn, and thus plots of validation and learning curves change from lines to multi-dimensional surfaces. In these cases, such visualizations are difficult and we would rather simply find the particular model that maximizes the validation score.</a:t>
            </a:r>
          </a:p>
          <a:p>
            <a:pPr algn="l"/>
            <a:r>
              <a:rPr lang="en-US" b="0" i="0" dirty="0">
                <a:solidFill>
                  <a:srgbClr val="212121"/>
                </a:solidFill>
                <a:effectLst/>
                <a:highlight>
                  <a:srgbClr val="FFFFFF"/>
                </a:highlight>
                <a:latin typeface="Roboto" panose="02000000000000000000" pitchFamily="2" charset="0"/>
              </a:rPr>
              <a:t>Scikit-Learn provides automated tools to do this in the grid search module. Here is an example of using grid search to find the optimal polynomial model. We will explore a three-dimensional grid of model features; namely the polynomial degree, the flag telling us whether to fit the intercept, and the flag telling us whether to normalize the problem. This can be set up using Scikit-</a:t>
            </a:r>
            <a:r>
              <a:rPr lang="en-US" b="0" i="0" dirty="0" err="1">
                <a:solidFill>
                  <a:srgbClr val="212121"/>
                </a:solidFill>
                <a:effectLst/>
                <a:highlight>
                  <a:srgbClr val="FFFFFF"/>
                </a:highlight>
                <a:latin typeface="Roboto" panose="02000000000000000000" pitchFamily="2" charset="0"/>
              </a:rPr>
              <a:t>Learn's</a:t>
            </a:r>
            <a:r>
              <a:rPr lang="en-US" b="0" i="0" dirty="0">
                <a:solidFill>
                  <a:srgbClr val="212121"/>
                </a:solidFill>
                <a:effectLst/>
                <a:highlight>
                  <a:srgbClr val="FFFFFF"/>
                </a:highlight>
                <a:latin typeface="Roboto" panose="02000000000000000000" pitchFamily="2" charset="0"/>
              </a:rPr>
              <a:t> </a:t>
            </a:r>
            <a:r>
              <a:rPr lang="en-US" b="1" i="0" dirty="0" err="1">
                <a:solidFill>
                  <a:srgbClr val="212121"/>
                </a:solidFill>
                <a:effectLst/>
                <a:highlight>
                  <a:srgbClr val="FFFFFF"/>
                </a:highlight>
                <a:latin typeface="Roboto" panose="02000000000000000000" pitchFamily="2" charset="0"/>
              </a:rPr>
              <a:t>GridSearchCV</a:t>
            </a:r>
            <a:r>
              <a:rPr lang="en-US" b="0" i="0" dirty="0">
                <a:solidFill>
                  <a:srgbClr val="212121"/>
                </a:solidFill>
                <a:effectLst/>
                <a:highlight>
                  <a:srgbClr val="FFFFFF"/>
                </a:highlight>
                <a:latin typeface="Roboto" panose="02000000000000000000" pitchFamily="2" charset="0"/>
              </a:rPr>
              <a:t> meta-estimator.</a:t>
            </a:r>
          </a:p>
        </p:txBody>
      </p:sp>
    </p:spTree>
    <p:extLst>
      <p:ext uri="{BB962C8B-B14F-4D97-AF65-F5344CB8AC3E}">
        <p14:creationId xmlns:p14="http://schemas.microsoft.com/office/powerpoint/2010/main" val="258727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569A-6B7C-1557-00EE-9DAC7A6754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567EB1-4205-D4FD-FB38-0F7E4442719B}"/>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C97C37B8-343D-4F54-BECC-8F116B1789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247"/>
          <a:stretch/>
        </p:blipFill>
        <p:spPr bwMode="auto">
          <a:xfrm>
            <a:off x="228600" y="282575"/>
            <a:ext cx="5761479" cy="621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D03AB2-63BB-EC34-3508-49B6549213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53"/>
          <a:stretch/>
        </p:blipFill>
        <p:spPr bwMode="auto">
          <a:xfrm>
            <a:off x="6155796" y="282576"/>
            <a:ext cx="5764157" cy="62748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6549D4-324D-4511-0E58-CC2DC2F9E6E1}"/>
              </a:ext>
            </a:extLst>
          </p:cNvPr>
          <p:cNvSpPr txBox="1"/>
          <p:nvPr/>
        </p:nvSpPr>
        <p:spPr>
          <a:xfrm>
            <a:off x="228600" y="6532225"/>
            <a:ext cx="6096000" cy="215444"/>
          </a:xfrm>
          <a:prstGeom prst="rect">
            <a:avLst/>
          </a:prstGeom>
          <a:noFill/>
        </p:spPr>
        <p:txBody>
          <a:bodyPr wrap="square">
            <a:spAutoFit/>
          </a:bodyPr>
          <a:lstStyle/>
          <a:p>
            <a:r>
              <a:rPr lang="en-US" sz="800" b="0" i="0" u="none" strike="noStrike" dirty="0">
                <a:effectLst/>
                <a:highlight>
                  <a:srgbClr val="FFFFFF"/>
                </a:highlight>
                <a:latin typeface="system-ui"/>
                <a:hlinkClick r:id="rId3"/>
              </a:rPr>
              <a:t>https://xkcd.com/1122/</a:t>
            </a:r>
            <a:endParaRPr lang="en-US" sz="800" dirty="0"/>
          </a:p>
        </p:txBody>
      </p:sp>
    </p:spTree>
    <p:extLst>
      <p:ext uri="{BB962C8B-B14F-4D97-AF65-F5344CB8AC3E}">
        <p14:creationId xmlns:p14="http://schemas.microsoft.com/office/powerpoint/2010/main" val="286242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251D-6237-6193-4A3B-484EF60EA732}"/>
              </a:ext>
            </a:extLst>
          </p:cNvPr>
          <p:cNvSpPr>
            <a:spLocks noGrp="1"/>
          </p:cNvSpPr>
          <p:nvPr>
            <p:ph type="title"/>
          </p:nvPr>
        </p:nvSpPr>
        <p:spPr>
          <a:xfrm>
            <a:off x="838200" y="1287992"/>
            <a:ext cx="10515600" cy="1325563"/>
          </a:xfrm>
        </p:spPr>
        <p:txBody>
          <a:bodyPr>
            <a:normAutofit fontScale="90000"/>
          </a:bodyPr>
          <a:lstStyle/>
          <a:p>
            <a:r>
              <a:rPr lang="en-US" b="1" i="0" dirty="0">
                <a:effectLst/>
                <a:highlight>
                  <a:srgbClr val="FFFFFF"/>
                </a:highlight>
                <a:latin typeface="system-ui"/>
              </a:rPr>
              <a:t>Your model captured some 'wrong' or 'not useful' features (noises), but might lose some key underlying information (signals)!</a:t>
            </a:r>
            <a:br>
              <a:rPr lang="en-US" b="1" i="0" dirty="0">
                <a:effectLst/>
                <a:highlight>
                  <a:srgbClr val="FFFFFF"/>
                </a:highlight>
                <a:latin typeface="system-ui"/>
              </a:rPr>
            </a:br>
            <a:endParaRPr lang="en-US" dirty="0"/>
          </a:p>
        </p:txBody>
      </p:sp>
      <p:sp>
        <p:nvSpPr>
          <p:cNvPr id="3" name="Content Placeholder 2">
            <a:extLst>
              <a:ext uri="{FF2B5EF4-FFF2-40B4-BE49-F238E27FC236}">
                <a16:creationId xmlns:a16="http://schemas.microsoft.com/office/drawing/2014/main" id="{13716C2A-7058-F420-8637-F461DD1775A3}"/>
              </a:ext>
            </a:extLst>
          </p:cNvPr>
          <p:cNvSpPr>
            <a:spLocks noGrp="1"/>
          </p:cNvSpPr>
          <p:nvPr>
            <p:ph idx="1"/>
          </p:nvPr>
        </p:nvSpPr>
        <p:spPr>
          <a:xfrm>
            <a:off x="838200" y="3310467"/>
            <a:ext cx="10515600" cy="2866496"/>
          </a:xfrm>
        </p:spPr>
        <p:txBody>
          <a:bodyPr/>
          <a:lstStyle/>
          <a:p>
            <a:pPr algn="l">
              <a:buFont typeface="Arial" panose="020B0604020202020204" pitchFamily="34" charset="0"/>
              <a:buChar char="•"/>
            </a:pPr>
            <a:r>
              <a:rPr lang="en-US" b="0" i="0" dirty="0">
                <a:effectLst/>
                <a:highlight>
                  <a:srgbClr val="FFFFFF"/>
                </a:highlight>
                <a:latin typeface="system-ui"/>
              </a:rPr>
              <a:t>In predictive modeling, you can think of the “signal” as the true underlying pattern that you wish to learn from the data.</a:t>
            </a:r>
          </a:p>
          <a:p>
            <a:pPr algn="l">
              <a:buFont typeface="Arial" panose="020B0604020202020204" pitchFamily="34" charset="0"/>
              <a:buChar char="•"/>
            </a:pPr>
            <a:r>
              <a:rPr lang="en-US" b="0" i="0" dirty="0">
                <a:effectLst/>
                <a:highlight>
                  <a:srgbClr val="FFFFFF"/>
                </a:highlight>
                <a:latin typeface="system-ui"/>
              </a:rPr>
              <a:t>“Noise,” on the other hand, refers to the irrelevant information or randomness in a dataset.</a:t>
            </a:r>
          </a:p>
          <a:p>
            <a:endParaRPr lang="en-US" dirty="0"/>
          </a:p>
        </p:txBody>
      </p:sp>
    </p:spTree>
    <p:extLst>
      <p:ext uri="{BB962C8B-B14F-4D97-AF65-F5344CB8AC3E}">
        <p14:creationId xmlns:p14="http://schemas.microsoft.com/office/powerpoint/2010/main" val="162598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974ED07-DD9E-6D1B-CD42-FC620DC7F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5639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B32375-8B0E-DD5C-7017-54022ABC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9417"/>
            <a:ext cx="762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0A98EA-4F49-C6AE-5403-D8137AF2AE03}"/>
              </a:ext>
            </a:extLst>
          </p:cNvPr>
          <p:cNvSpPr txBox="1"/>
          <p:nvPr/>
        </p:nvSpPr>
        <p:spPr>
          <a:xfrm>
            <a:off x="6976534" y="3965769"/>
            <a:ext cx="5089524" cy="2308324"/>
          </a:xfrm>
          <a:prstGeom prst="rect">
            <a:avLst/>
          </a:prstGeom>
          <a:noFill/>
        </p:spPr>
        <p:txBody>
          <a:bodyPr wrap="square">
            <a:spAutoFit/>
          </a:bodyPr>
          <a:lstStyle/>
          <a:p>
            <a:pPr algn="l"/>
            <a:r>
              <a:rPr lang="en-US" b="0" i="0" dirty="0">
                <a:effectLst/>
                <a:highlight>
                  <a:srgbClr val="FFFFFF"/>
                </a:highlight>
                <a:latin typeface="system-ui"/>
              </a:rPr>
              <a:t>Green chromatic coordinates (GCC) of this </a:t>
            </a:r>
            <a:r>
              <a:rPr lang="en-US" b="0" i="0" dirty="0" err="1">
                <a:effectLst/>
                <a:highlight>
                  <a:srgbClr val="FFFFFF"/>
                </a:highlight>
                <a:latin typeface="system-ui"/>
              </a:rPr>
              <a:t>PhenoCam</a:t>
            </a:r>
            <a:r>
              <a:rPr lang="en-US" b="0" i="0" dirty="0">
                <a:effectLst/>
                <a:highlight>
                  <a:srgbClr val="FFFFFF"/>
                </a:highlight>
                <a:latin typeface="system-ui"/>
              </a:rPr>
              <a:t> site.</a:t>
            </a:r>
          </a:p>
          <a:p>
            <a:pPr algn="l"/>
            <a:r>
              <a:rPr lang="en-US" b="0" i="0" dirty="0">
                <a:effectLst/>
                <a:highlight>
                  <a:srgbClr val="FFFFFF"/>
                </a:highlight>
                <a:latin typeface="system-ui"/>
              </a:rPr>
              <a:t>GCC measures the </a:t>
            </a:r>
            <a:r>
              <a:rPr lang="en-US" b="0" i="0" dirty="0" err="1">
                <a:effectLst/>
                <a:highlight>
                  <a:srgbClr val="FFFFFF"/>
                </a:highlight>
                <a:latin typeface="system-ui"/>
              </a:rPr>
              <a:t>greeness</a:t>
            </a:r>
            <a:r>
              <a:rPr lang="en-US" b="0" i="0" dirty="0">
                <a:effectLst/>
                <a:highlight>
                  <a:srgbClr val="FFFFFF"/>
                </a:highlight>
                <a:latin typeface="system-ui"/>
              </a:rPr>
              <a:t> of vegetation and is not expected to vary too much in a short time period (signal). But looking at the real data, we see a lot of variations</a:t>
            </a:r>
            <a:r>
              <a:rPr lang="en-US" b="1" i="0" dirty="0">
                <a:effectLst/>
                <a:highlight>
                  <a:srgbClr val="FFFFFF"/>
                </a:highlight>
                <a:latin typeface="system-ui"/>
              </a:rPr>
              <a:t>. Part of them is due to the change of the illumination condition, but a lot of them are due to measurement noises</a:t>
            </a:r>
            <a:r>
              <a:rPr lang="en-US" b="0" i="0" dirty="0">
                <a:effectLst/>
                <a:highlight>
                  <a:srgbClr val="FFFFFF"/>
                </a:highlight>
                <a:latin typeface="system-ui"/>
              </a:rPr>
              <a:t>.</a:t>
            </a:r>
          </a:p>
        </p:txBody>
      </p:sp>
    </p:spTree>
    <p:extLst>
      <p:ext uri="{BB962C8B-B14F-4D97-AF65-F5344CB8AC3E}">
        <p14:creationId xmlns:p14="http://schemas.microsoft.com/office/powerpoint/2010/main" val="263120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70A0-76A7-4861-94E2-B884816932ED}"/>
              </a:ext>
            </a:extLst>
          </p:cNvPr>
          <p:cNvSpPr>
            <a:spLocks noGrp="1"/>
          </p:cNvSpPr>
          <p:nvPr>
            <p:ph type="title"/>
          </p:nvPr>
        </p:nvSpPr>
        <p:spPr>
          <a:xfrm>
            <a:off x="5118100" y="365125"/>
            <a:ext cx="6235700" cy="1325563"/>
          </a:xfrm>
        </p:spPr>
        <p:txBody>
          <a:bodyPr/>
          <a:lstStyle/>
          <a:p>
            <a:r>
              <a:rPr lang="en-US" b="0" i="0" dirty="0">
                <a:effectLst/>
                <a:highlight>
                  <a:srgbClr val="FFFFFF"/>
                </a:highlight>
                <a:latin typeface="system-ui"/>
              </a:rPr>
              <a:t>CDC growth chart for girls</a:t>
            </a:r>
            <a:endParaRPr lang="en-US" dirty="0"/>
          </a:p>
        </p:txBody>
      </p:sp>
      <p:sp>
        <p:nvSpPr>
          <p:cNvPr id="3" name="Content Placeholder 2">
            <a:extLst>
              <a:ext uri="{FF2B5EF4-FFF2-40B4-BE49-F238E27FC236}">
                <a16:creationId xmlns:a16="http://schemas.microsoft.com/office/drawing/2014/main" id="{56A4575F-4CD1-BF10-5E87-FFA4AAE1EAAC}"/>
              </a:ext>
            </a:extLst>
          </p:cNvPr>
          <p:cNvSpPr>
            <a:spLocks noGrp="1"/>
          </p:cNvSpPr>
          <p:nvPr>
            <p:ph idx="1"/>
          </p:nvPr>
        </p:nvSpPr>
        <p:spPr>
          <a:xfrm>
            <a:off x="5003800" y="1825625"/>
            <a:ext cx="6350000" cy="4351338"/>
          </a:xfrm>
        </p:spPr>
        <p:txBody>
          <a:bodyPr/>
          <a:lstStyle/>
          <a:p>
            <a:pPr algn="l"/>
            <a:r>
              <a:rPr lang="en-US" b="0" i="0" dirty="0">
                <a:effectLst/>
                <a:highlight>
                  <a:srgbClr val="FFFFFF"/>
                </a:highlight>
                <a:latin typeface="system-ui"/>
              </a:rPr>
              <a:t>This chart is the signal.</a:t>
            </a:r>
          </a:p>
          <a:p>
            <a:pPr algn="l"/>
            <a:r>
              <a:rPr lang="en-US" b="0" i="0" dirty="0">
                <a:effectLst/>
                <a:highlight>
                  <a:srgbClr val="FFFFFF"/>
                </a:highlight>
                <a:latin typeface="system-ui"/>
              </a:rPr>
              <a:t>However, if you could only sample one local school, the relationship might be muddier. It would be affected by outliers (e.g. kid whose dad is an NBA player) and randomness (e.g. kids who hit puberty at different ages).</a:t>
            </a:r>
          </a:p>
          <a:p>
            <a:endParaRPr lang="en-US" dirty="0"/>
          </a:p>
        </p:txBody>
      </p:sp>
      <p:pic>
        <p:nvPicPr>
          <p:cNvPr id="4098" name="Picture 2">
            <a:extLst>
              <a:ext uri="{FF2B5EF4-FFF2-40B4-BE49-F238E27FC236}">
                <a16:creationId xmlns:a16="http://schemas.microsoft.com/office/drawing/2014/main" id="{1951B520-5C97-71C0-9C10-58525E29C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72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8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E69A-5088-9FDD-8410-3C390E931286}"/>
              </a:ext>
            </a:extLst>
          </p:cNvPr>
          <p:cNvSpPr>
            <a:spLocks noGrp="1"/>
          </p:cNvSpPr>
          <p:nvPr>
            <p:ph type="title"/>
          </p:nvPr>
        </p:nvSpPr>
        <p:spPr/>
        <p:txBody>
          <a:bodyPr>
            <a:normAutofit/>
          </a:bodyPr>
          <a:lstStyle/>
          <a:p>
            <a:r>
              <a:rPr lang="en-US" b="1" i="0" dirty="0">
                <a:effectLst/>
                <a:highlight>
                  <a:srgbClr val="FFFFFF"/>
                </a:highlight>
                <a:latin typeface="system-ui"/>
              </a:rPr>
              <a:t>A well functioning ML algorithm will separate the signal from the noise.</a:t>
            </a:r>
            <a:endParaRPr lang="en-US" dirty="0"/>
          </a:p>
        </p:txBody>
      </p:sp>
      <p:sp>
        <p:nvSpPr>
          <p:cNvPr id="3" name="Content Placeholder 2">
            <a:extLst>
              <a:ext uri="{FF2B5EF4-FFF2-40B4-BE49-F238E27FC236}">
                <a16:creationId xmlns:a16="http://schemas.microsoft.com/office/drawing/2014/main" id="{22B59A26-0511-27B7-FEFF-142F70A028A7}"/>
              </a:ext>
            </a:extLst>
          </p:cNvPr>
          <p:cNvSpPr>
            <a:spLocks noGrp="1"/>
          </p:cNvSpPr>
          <p:nvPr>
            <p:ph idx="1"/>
          </p:nvPr>
        </p:nvSpPr>
        <p:spPr/>
        <p:txBody>
          <a:bodyPr/>
          <a:lstStyle/>
          <a:p>
            <a:pPr algn="l"/>
            <a:r>
              <a:rPr lang="en-US" b="0" i="0" dirty="0">
                <a:effectLst/>
                <a:highlight>
                  <a:srgbClr val="FFFFFF"/>
                </a:highlight>
                <a:latin typeface="system-ui"/>
              </a:rPr>
              <a:t>If the algorithm is too complex or flexible (e.g. it has too many input features or it’s not properly regularized), it can end up “memorizing the noise” instead of finding the signal. This overfit model will then make predictions based on that noise. It will perform unusually well on its training data, yet very poorly on new, unseen data.</a:t>
            </a:r>
          </a:p>
        </p:txBody>
      </p:sp>
    </p:spTree>
    <p:extLst>
      <p:ext uri="{BB962C8B-B14F-4D97-AF65-F5344CB8AC3E}">
        <p14:creationId xmlns:p14="http://schemas.microsoft.com/office/powerpoint/2010/main" val="15650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DB6F-4BC9-85B6-F338-D9C8BFD2015B}"/>
              </a:ext>
            </a:extLst>
          </p:cNvPr>
          <p:cNvSpPr>
            <a:spLocks noGrp="1"/>
          </p:cNvSpPr>
          <p:nvPr>
            <p:ph type="title"/>
          </p:nvPr>
        </p:nvSpPr>
        <p:spPr/>
        <p:txBody>
          <a:bodyPr>
            <a:normAutofit/>
          </a:bodyPr>
          <a:lstStyle/>
          <a:p>
            <a:r>
              <a:rPr lang="en-US" b="1" i="0" dirty="0">
                <a:effectLst/>
                <a:highlight>
                  <a:srgbClr val="FFFFFF"/>
                </a:highlight>
                <a:latin typeface="system-ui"/>
              </a:rPr>
              <a:t>Underfit, optimum fit and overfit</a:t>
            </a:r>
            <a:endParaRPr lang="en-US" dirty="0"/>
          </a:p>
        </p:txBody>
      </p:sp>
      <p:sp>
        <p:nvSpPr>
          <p:cNvPr id="3" name="Content Placeholder 2">
            <a:extLst>
              <a:ext uri="{FF2B5EF4-FFF2-40B4-BE49-F238E27FC236}">
                <a16:creationId xmlns:a16="http://schemas.microsoft.com/office/drawing/2014/main" id="{8AB02057-2965-A939-17E5-075A5CFCA977}"/>
              </a:ext>
            </a:extLst>
          </p:cNvPr>
          <p:cNvSpPr>
            <a:spLocks noGrp="1"/>
          </p:cNvSpPr>
          <p:nvPr>
            <p:ph idx="1"/>
          </p:nvPr>
        </p:nvSpPr>
        <p:spPr>
          <a:xfrm>
            <a:off x="838200" y="5554133"/>
            <a:ext cx="10515600" cy="622829"/>
          </a:xfrm>
        </p:spPr>
        <p:txBody>
          <a:bodyPr>
            <a:normAutofit fontScale="85000" lnSpcReduction="20000"/>
          </a:bodyPr>
          <a:lstStyle/>
          <a:p>
            <a:r>
              <a:rPr lang="en-US" b="0" i="0" dirty="0">
                <a:effectLst/>
                <a:highlight>
                  <a:srgbClr val="FFFFFF"/>
                </a:highlight>
                <a:latin typeface="system-ui"/>
              </a:rPr>
              <a:t>Underfitting occurs when a model is too simple – informed by too few features or regularized too much – which makes it inflexible in learning from the dataset.</a:t>
            </a:r>
            <a:endParaRPr lang="en-US" dirty="0"/>
          </a:p>
        </p:txBody>
      </p:sp>
      <p:pic>
        <p:nvPicPr>
          <p:cNvPr id="5122" name="Picture 2">
            <a:extLst>
              <a:ext uri="{FF2B5EF4-FFF2-40B4-BE49-F238E27FC236}">
                <a16:creationId xmlns:a16="http://schemas.microsoft.com/office/drawing/2014/main" id="{828BFDE8-8403-8803-6E3A-52F34EE4F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59" y="1362869"/>
            <a:ext cx="92773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8B0E-2A5C-B862-347B-6C8F7F4E607D}"/>
              </a:ext>
            </a:extLst>
          </p:cNvPr>
          <p:cNvSpPr>
            <a:spLocks noGrp="1"/>
          </p:cNvSpPr>
          <p:nvPr>
            <p:ph type="title"/>
          </p:nvPr>
        </p:nvSpPr>
        <p:spPr/>
        <p:txBody>
          <a:bodyPr/>
          <a:lstStyle/>
          <a:p>
            <a:r>
              <a:rPr lang="en-US" dirty="0"/>
              <a:t>Bias vs. Variance</a:t>
            </a:r>
          </a:p>
        </p:txBody>
      </p:sp>
      <p:sp>
        <p:nvSpPr>
          <p:cNvPr id="3" name="Content Placeholder 2">
            <a:extLst>
              <a:ext uri="{FF2B5EF4-FFF2-40B4-BE49-F238E27FC236}">
                <a16:creationId xmlns:a16="http://schemas.microsoft.com/office/drawing/2014/main" id="{125A9398-DE49-D682-C1A2-3CF2E09919CD}"/>
              </a:ext>
            </a:extLst>
          </p:cNvPr>
          <p:cNvSpPr>
            <a:spLocks noGrp="1"/>
          </p:cNvSpPr>
          <p:nvPr>
            <p:ph idx="1"/>
          </p:nvPr>
        </p:nvSpPr>
        <p:spPr>
          <a:xfrm>
            <a:off x="8081432" y="1825625"/>
            <a:ext cx="3272367" cy="4351338"/>
          </a:xfrm>
        </p:spPr>
        <p:txBody>
          <a:bodyPr>
            <a:normAutofit fontScale="55000" lnSpcReduction="20000"/>
          </a:bodyPr>
          <a:lstStyle/>
          <a:p>
            <a:pPr algn="l"/>
            <a:r>
              <a:rPr lang="en-US" b="0" i="0" dirty="0">
                <a:effectLst/>
                <a:highlight>
                  <a:srgbClr val="FFFFFF"/>
                </a:highlight>
                <a:latin typeface="system-ui"/>
              </a:rPr>
              <a:t>Simple learners tend to have less variance in their predictions but more bias towards wrong outcomes.</a:t>
            </a:r>
          </a:p>
          <a:p>
            <a:pPr algn="l"/>
            <a:r>
              <a:rPr lang="en-US" b="0" i="0" dirty="0">
                <a:effectLst/>
                <a:highlight>
                  <a:srgbClr val="FFFFFF"/>
                </a:highlight>
                <a:latin typeface="system-ui"/>
              </a:rPr>
              <a:t>On the other hand, complex learners tend to have more variance in their predictions.</a:t>
            </a:r>
          </a:p>
          <a:p>
            <a:pPr algn="l"/>
            <a:r>
              <a:rPr lang="en-US" b="0" i="0" dirty="0">
                <a:effectLst/>
                <a:highlight>
                  <a:srgbClr val="FFFFFF"/>
                </a:highlight>
                <a:latin typeface="system-ui"/>
              </a:rPr>
              <a:t>Both bias and variance are forms of prediction error in machine learning.</a:t>
            </a:r>
          </a:p>
          <a:p>
            <a:pPr algn="l"/>
            <a:r>
              <a:rPr lang="en-US" b="0" i="0" dirty="0">
                <a:effectLst/>
                <a:highlight>
                  <a:srgbClr val="FFFFFF"/>
                </a:highlight>
                <a:latin typeface="system-ui"/>
              </a:rPr>
              <a:t>Typically, we can reduce error from bias but might increase error from variance as a result, or vice versa.</a:t>
            </a:r>
          </a:p>
          <a:p>
            <a:pPr algn="l"/>
            <a:r>
              <a:rPr lang="en-US" b="0" i="0" dirty="0">
                <a:effectLst/>
                <a:highlight>
                  <a:srgbClr val="FFFFFF"/>
                </a:highlight>
                <a:latin typeface="system-ui"/>
              </a:rPr>
              <a:t>This trade-off between too simple (high bias) vs. too complex (high variance) is a key concept in statistics and machine learning, and one that affects all supervised learning algorithms.</a:t>
            </a:r>
          </a:p>
        </p:txBody>
      </p:sp>
      <p:pic>
        <p:nvPicPr>
          <p:cNvPr id="6146" name="Picture 2">
            <a:extLst>
              <a:ext uri="{FF2B5EF4-FFF2-40B4-BE49-F238E27FC236}">
                <a16:creationId xmlns:a16="http://schemas.microsoft.com/office/drawing/2014/main" id="{A4E5FF58-2FCD-C11F-B962-79014AEF9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690688"/>
            <a:ext cx="7620000"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B31F82-E54A-2C81-A5E9-7AAF767A3CDA}"/>
              </a:ext>
            </a:extLst>
          </p:cNvPr>
          <p:cNvSpPr txBox="1"/>
          <p:nvPr/>
        </p:nvSpPr>
        <p:spPr>
          <a:xfrm>
            <a:off x="1015999" y="6272213"/>
            <a:ext cx="3183468" cy="261610"/>
          </a:xfrm>
          <a:prstGeom prst="rect">
            <a:avLst/>
          </a:prstGeom>
          <a:noFill/>
        </p:spPr>
        <p:txBody>
          <a:bodyPr wrap="square">
            <a:spAutoFit/>
          </a:bodyPr>
          <a:lstStyle/>
          <a:p>
            <a:r>
              <a:rPr lang="en-US" sz="1100" b="0" i="0" u="sng" dirty="0">
                <a:effectLst/>
                <a:highlight>
                  <a:srgbClr val="FFFFFF"/>
                </a:highlight>
                <a:latin typeface="system-ui"/>
                <a:hlinkClick r:id="rId3"/>
              </a:rPr>
              <a:t>https://elitedatascience.com/bias-variance-tradeoff</a:t>
            </a:r>
            <a:endParaRPr lang="en-US" sz="1100" dirty="0"/>
          </a:p>
        </p:txBody>
      </p:sp>
    </p:spTree>
    <p:extLst>
      <p:ext uri="{BB962C8B-B14F-4D97-AF65-F5344CB8AC3E}">
        <p14:creationId xmlns:p14="http://schemas.microsoft.com/office/powerpoint/2010/main" val="321794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1888</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system-ui</vt:lpstr>
      <vt:lpstr>Arial</vt:lpstr>
      <vt:lpstr>Calibri</vt:lpstr>
      <vt:lpstr>Calibri Light</vt:lpstr>
      <vt:lpstr>Roboto</vt:lpstr>
      <vt:lpstr>Office Theme</vt:lpstr>
      <vt:lpstr>Overfitting in Machine Learning</vt:lpstr>
      <vt:lpstr>The problem: You trained a model that 'perfectly' fits your training data, but you found a poor performance when you apply it to another dataset. </vt:lpstr>
      <vt:lpstr>PowerPoint Presentation</vt:lpstr>
      <vt:lpstr>Your model captured some 'wrong' or 'not useful' features (noises), but might lose some key underlying information (signals)! </vt:lpstr>
      <vt:lpstr>PowerPoint Presentation</vt:lpstr>
      <vt:lpstr>CDC growth chart for girls</vt:lpstr>
      <vt:lpstr>A well functioning ML algorithm will separate the signal from the noise.</vt:lpstr>
      <vt:lpstr>Underfit, optimum fit and overfit</vt:lpstr>
      <vt:lpstr>Bias vs. Variance</vt:lpstr>
      <vt:lpstr>How to Detect Overfitting</vt:lpstr>
      <vt:lpstr>How to Prevent Overfitting</vt:lpstr>
      <vt:lpstr>Cross-validation</vt:lpstr>
      <vt:lpstr>Train with more data</vt:lpstr>
      <vt:lpstr>Remove features</vt:lpstr>
      <vt:lpstr>Early Stopping</vt:lpstr>
      <vt:lpstr>Regularization</vt:lpstr>
      <vt:lpstr>Ensembling</vt:lpstr>
      <vt:lpstr>High bias model vs High variance model</vt:lpstr>
      <vt:lpstr>Learning curve</vt:lpstr>
      <vt:lpstr>Validation in Practice: Grid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in Machine Learning</dc:title>
  <dc:creator>MIN CHEN</dc:creator>
  <cp:lastModifiedBy>MIN CHEN</cp:lastModifiedBy>
  <cp:revision>1</cp:revision>
  <dcterms:created xsi:type="dcterms:W3CDTF">2024-04-16T15:28:14Z</dcterms:created>
  <dcterms:modified xsi:type="dcterms:W3CDTF">2024-04-16T16:28:04Z</dcterms:modified>
</cp:coreProperties>
</file>