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f808e7f4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f808e7f4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f808e7f4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f808e7f4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f808e7f4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f808e7f4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f808e7f4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f808e7f4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f808e7f4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f808e7f4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f808e7f4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f808e7f4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f808e7f4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f808e7f4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f808e7f4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f808e7f4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f808e7f4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f808e7f4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f808e7f4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f808e7f4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f808e7f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f808e7f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f808e7f4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f808e7f4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f808e7f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f808e7f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f808e7f4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f808e7f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f808e7f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f808e7f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f808e7f4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f808e7f4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f808e7f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f808e7f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f808e7f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f808e7f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f808e7f4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f808e7f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Principal</a:t>
            </a:r>
            <a:r>
              <a:rPr lang="en"/>
              <a:t> </a:t>
            </a:r>
            <a:r>
              <a:rPr lang="en"/>
              <a:t>Component</a:t>
            </a:r>
            <a:r>
              <a:rPr lang="en"/>
              <a:t> Analysis (PCA)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6" name="Google Shape;56;p13"/>
          <p:cNvSpPr txBox="1"/>
          <p:nvPr/>
        </p:nvSpPr>
        <p:spPr>
          <a:xfrm>
            <a:off x="5592250" y="3529675"/>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https://towardsdatascience.com/principal-component-analysis-pca-explained-visually-with-zero-math-1cbf392b9e7d</a:t>
            </a:r>
            <a:endParaRPr sz="1100"/>
          </a:p>
          <a:p>
            <a:pPr indent="0" lvl="0" marL="0" rtl="0" algn="l">
              <a:spcBef>
                <a:spcPts val="0"/>
              </a:spcBef>
              <a:spcAft>
                <a:spcPts val="0"/>
              </a:spcAft>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who?</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2021075" y="1430150"/>
            <a:ext cx="5372100" cy="329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variance</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When our data has a higher variance, it holds more information. This is why we keep hearing PCA and maximum variance in the same sentence. </a:t>
            </a:r>
            <a:endParaRPr/>
          </a:p>
          <a:p>
            <a:pPr indent="0" lvl="0" marL="0" rtl="0" algn="l">
              <a:spcBef>
                <a:spcPts val="1200"/>
              </a:spcBef>
              <a:spcAft>
                <a:spcPts val="0"/>
              </a:spcAft>
              <a:buClr>
                <a:schemeClr val="dk1"/>
              </a:buClr>
              <a:buSzPct val="61111"/>
              <a:buFont typeface="Arial"/>
              <a:buNone/>
            </a:pPr>
            <a:r>
              <a:rPr b="1" lang="en"/>
              <a:t>From Wikipedia</a:t>
            </a:r>
            <a:r>
              <a:rPr lang="en"/>
              <a:t>: PCA is defined as an orthogonal linear transformation that transforms the data to a new coordinate system such that the greatest variance by some scalar projection of the data comes to lie on the first coordinate (called the first principal component), the second greatest variance on the second coordinate, and so 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In the eyes of PCA, variance is an objective and mathematical way to quantify the amount of information in our data.</a:t>
            </a:r>
            <a:endParaRPr/>
          </a:p>
          <a:p>
            <a:pPr indent="0" lvl="0" marL="0" rtl="0" algn="l">
              <a:spcBef>
                <a:spcPts val="1200"/>
              </a:spcBef>
              <a:spcAft>
                <a:spcPts val="0"/>
              </a:spcAft>
              <a:buClr>
                <a:schemeClr val="dk1"/>
              </a:buClr>
              <a:buSzPct val="61111"/>
              <a:buFont typeface="Arial"/>
              <a:buNone/>
            </a:pPr>
            <a:r>
              <a:rPr lang="en"/>
              <a:t>Variance is information.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 Round 2</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T</a:t>
            </a:r>
            <a:r>
              <a:rPr lang="en"/>
              <a:t>his time, we get to guess who’s who based on their height and weight.</a:t>
            </a:r>
            <a:endParaRPr/>
          </a:p>
        </p:txBody>
      </p:sp>
      <p:pic>
        <p:nvPicPr>
          <p:cNvPr id="129" name="Google Shape;129;p24"/>
          <p:cNvPicPr preferRelativeResize="0"/>
          <p:nvPr/>
        </p:nvPicPr>
        <p:blipFill>
          <a:blip r:embed="rId3">
            <a:alphaModFix/>
          </a:blip>
          <a:stretch>
            <a:fillRect/>
          </a:stretch>
        </p:blipFill>
        <p:spPr>
          <a:xfrm>
            <a:off x="1239813" y="2301425"/>
            <a:ext cx="6296025" cy="1466850"/>
          </a:xfrm>
          <a:prstGeom prst="rect">
            <a:avLst/>
          </a:prstGeom>
          <a:noFill/>
          <a:ln>
            <a:noFill/>
          </a:ln>
        </p:spPr>
      </p:pic>
      <p:sp>
        <p:nvSpPr>
          <p:cNvPr id="130" name="Google Shape;130;p24"/>
          <p:cNvSpPr txBox="1"/>
          <p:nvPr/>
        </p:nvSpPr>
        <p:spPr>
          <a:xfrm>
            <a:off x="311700" y="4222675"/>
            <a:ext cx="42603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chemeClr val="dk1"/>
                </a:solidFill>
                <a:highlight>
                  <a:srgbClr val="FFFFFF"/>
                </a:highlight>
              </a:rPr>
              <a:t>Does the weight information help?</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Useless features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weight differences are so small (a.k.a small variance), it doesn’t help me differentiate our friends at all. I still had to rely mostly on height to make my guesses.</a:t>
            </a:r>
            <a:endParaRPr/>
          </a:p>
          <a:p>
            <a:pPr indent="0" lvl="0" marL="0" rtl="0" algn="l">
              <a:spcBef>
                <a:spcPts val="1200"/>
              </a:spcBef>
              <a:spcAft>
                <a:spcPts val="0"/>
              </a:spcAft>
              <a:buClr>
                <a:schemeClr val="dk1"/>
              </a:buClr>
              <a:buSzPts val="1100"/>
              <a:buFont typeface="Arial"/>
              <a:buNone/>
            </a:pPr>
            <a:r>
              <a:rPr lang="en"/>
              <a:t>Intuitively, we have just reduced our data from 2-dimensions to 1-dimension. The idea is that we can selectively keep the variables with higher variances and then forget about the variables with lower variance.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But what if-, just what if height and weight have the same variance? Does it mean we can no longer reduce the dimensionality of this data set?</a:t>
            </a:r>
            <a:endParaRPr/>
          </a:p>
        </p:txBody>
      </p:sp>
      <p:sp>
        <p:nvSpPr>
          <p:cNvPr id="142" name="Google Shape;142;p26"/>
          <p:cNvSpPr txBox="1"/>
          <p:nvPr>
            <p:ph idx="1" type="body"/>
          </p:nvPr>
        </p:nvSpPr>
        <p:spPr>
          <a:xfrm>
            <a:off x="311700" y="1736125"/>
            <a:ext cx="8520600" cy="283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311697" y="1632697"/>
            <a:ext cx="3620325" cy="3398250"/>
          </a:xfrm>
          <a:prstGeom prst="rect">
            <a:avLst/>
          </a:prstGeom>
          <a:noFill/>
          <a:ln>
            <a:noFill/>
          </a:ln>
        </p:spPr>
      </p:pic>
      <p:pic>
        <p:nvPicPr>
          <p:cNvPr id="144" name="Google Shape;144;p26"/>
          <p:cNvPicPr preferRelativeResize="0"/>
          <p:nvPr/>
        </p:nvPicPr>
        <p:blipFill>
          <a:blip r:embed="rId4">
            <a:alphaModFix/>
          </a:blip>
          <a:stretch>
            <a:fillRect/>
          </a:stretch>
        </p:blipFill>
        <p:spPr>
          <a:xfrm>
            <a:off x="4165950" y="2440072"/>
            <a:ext cx="4620149" cy="1021125"/>
          </a:xfrm>
          <a:prstGeom prst="rect">
            <a:avLst/>
          </a:prstGeom>
          <a:noFill/>
          <a:ln>
            <a:noFill/>
          </a:ln>
        </p:spPr>
      </p:pic>
      <p:sp>
        <p:nvSpPr>
          <p:cNvPr id="145" name="Google Shape;145;p26"/>
          <p:cNvSpPr txBox="1"/>
          <p:nvPr/>
        </p:nvSpPr>
        <p:spPr>
          <a:xfrm>
            <a:off x="4254600" y="3607350"/>
            <a:ext cx="447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this case, it’s very difficult to choose the variables we want to delete. If I throw away either one of the variables, we are throwing away half of the information.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Can we keep both?</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Perhaps, with a different perspective.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The best story books always have hidden themes that are not written but implied. Reading each chapter individually wouldn’t make sense. But if we read all of it, it gives us enough context to piece the puzzles together — the underlying plot emerges.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Up until now, we have only been looking at the variance of height and weight individually. Instead of limiting ourselves to choose just one or the other, why not combine them?</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6698"/>
              <a:buFont typeface="Arial"/>
              <a:buNone/>
            </a:pPr>
            <a:r>
              <a:rPr lang="en" sz="2355"/>
              <a:t>When we look closer at our data, the maximum amount of variance lies not in the x-axis, not in the y-axis, but a diagonal line across. The second-largest variance would be a line 90 degrees that cuts through the first.</a:t>
            </a:r>
            <a:endParaRPr sz="2355"/>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8"/>
          <p:cNvPicPr preferRelativeResize="0"/>
          <p:nvPr/>
        </p:nvPicPr>
        <p:blipFill>
          <a:blip r:embed="rId3">
            <a:alphaModFix/>
          </a:blip>
          <a:stretch>
            <a:fillRect/>
          </a:stretch>
        </p:blipFill>
        <p:spPr>
          <a:xfrm>
            <a:off x="2109850" y="1611825"/>
            <a:ext cx="3811074" cy="353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311700" y="315350"/>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100"/>
              <a:buFont typeface="Arial"/>
              <a:buNone/>
            </a:pPr>
            <a:r>
              <a:rPr lang="en" sz="1600"/>
              <a:t>To represent these 2 lines, PCA combines both height and weight to create two brand new variables. It could be 30% height and 70% weight, or 87.2% height and 13.8% weight, or any other combinations depending on the data that we have.</a:t>
            </a:r>
            <a:endParaRPr sz="1600"/>
          </a:p>
          <a:p>
            <a:pPr indent="0" lvl="0" marL="0" rtl="0" algn="l">
              <a:lnSpc>
                <a:spcPct val="105000"/>
              </a:lnSpc>
              <a:spcBef>
                <a:spcPts val="1200"/>
              </a:spcBef>
              <a:spcAft>
                <a:spcPts val="0"/>
              </a:spcAft>
              <a:buNone/>
            </a:pPr>
            <a:r>
              <a:rPr lang="en" sz="1600"/>
              <a:t>These two new variables are called the first principal component (PC1) and the second principal component (PC2). Rather than using height and weight on the two axes, we can use PC1 and PC2 respectively.</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0"/>
              </a:spcAft>
              <a:buClr>
                <a:schemeClr val="dk1"/>
              </a:buClr>
              <a:buSzPts val="1100"/>
              <a:buFont typeface="Arial"/>
              <a:buNone/>
            </a:pPr>
            <a:r>
              <a:t/>
            </a:r>
            <a:endParaRPr sz="1600"/>
          </a:p>
          <a:p>
            <a:pPr indent="0" lvl="0" marL="0" rtl="0" algn="l">
              <a:lnSpc>
                <a:spcPct val="105000"/>
              </a:lnSpc>
              <a:spcBef>
                <a:spcPts val="1200"/>
              </a:spcBef>
              <a:spcAft>
                <a:spcPts val="1200"/>
              </a:spcAft>
              <a:buNone/>
            </a:pPr>
            <a:r>
              <a:t/>
            </a:r>
            <a:endParaRPr sz="1600"/>
          </a:p>
        </p:txBody>
      </p:sp>
      <p:pic>
        <p:nvPicPr>
          <p:cNvPr id="164" name="Google Shape;164;p29"/>
          <p:cNvPicPr preferRelativeResize="0"/>
          <p:nvPr/>
        </p:nvPicPr>
        <p:blipFill>
          <a:blip r:embed="rId3">
            <a:alphaModFix/>
          </a:blip>
          <a:stretch>
            <a:fillRect/>
          </a:stretch>
        </p:blipFill>
        <p:spPr>
          <a:xfrm>
            <a:off x="1276350" y="2095500"/>
            <a:ext cx="6591300" cy="304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0"/>
          <p:cNvPicPr preferRelativeResize="0"/>
          <p:nvPr/>
        </p:nvPicPr>
        <p:blipFill>
          <a:blip r:embed="rId3">
            <a:alphaModFix/>
          </a:blip>
          <a:stretch>
            <a:fillRect/>
          </a:stretch>
        </p:blipFill>
        <p:spPr>
          <a:xfrm>
            <a:off x="83375" y="161025"/>
            <a:ext cx="6591300" cy="2971800"/>
          </a:xfrm>
          <a:prstGeom prst="rect">
            <a:avLst/>
          </a:prstGeom>
          <a:noFill/>
          <a:ln>
            <a:noFill/>
          </a:ln>
        </p:spPr>
      </p:pic>
      <p:pic>
        <p:nvPicPr>
          <p:cNvPr id="170" name="Google Shape;170;p30"/>
          <p:cNvPicPr preferRelativeResize="0"/>
          <p:nvPr/>
        </p:nvPicPr>
        <p:blipFill>
          <a:blip r:embed="rId4">
            <a:alphaModFix/>
          </a:blip>
          <a:stretch>
            <a:fillRect/>
          </a:stretch>
        </p:blipFill>
        <p:spPr>
          <a:xfrm>
            <a:off x="411325" y="3259325"/>
            <a:ext cx="6181725" cy="1438275"/>
          </a:xfrm>
          <a:prstGeom prst="rect">
            <a:avLst/>
          </a:prstGeom>
          <a:noFill/>
          <a:ln>
            <a:noFill/>
          </a:ln>
        </p:spPr>
      </p:pic>
      <p:sp>
        <p:nvSpPr>
          <p:cNvPr id="171" name="Google Shape;171;p30"/>
          <p:cNvSpPr txBox="1"/>
          <p:nvPr/>
        </p:nvSpPr>
        <p:spPr>
          <a:xfrm>
            <a:off x="6766675" y="1190950"/>
            <a:ext cx="2265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PC1 alone can capture the total variance of Height and Weight combined. Since PC1 has all the information, you already know the drill — we can be very comfortable in removing PC2 and know that our new data is still representative of the original data.</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190500" rtl="0" algn="l">
              <a:spcBef>
                <a:spcPts val="0"/>
              </a:spcBef>
              <a:spcAft>
                <a:spcPts val="500"/>
              </a:spcAft>
              <a:buNone/>
            </a:pPr>
            <a:r>
              <a:rPr lang="en">
                <a:solidFill>
                  <a:schemeClr val="dk1"/>
                </a:solidFill>
                <a:highlight>
                  <a:srgbClr val="FFFFFF"/>
                </a:highlight>
              </a:rPr>
              <a:t>When it comes to real data, more often than not, we won’t get a principal component that captures 100% of the variances. Performing a PCA will give us N number of principal components, where N is equal to the dimensionality of our original data. </a:t>
            </a:r>
            <a:r>
              <a:rPr b="1" lang="en">
                <a:solidFill>
                  <a:schemeClr val="dk1"/>
                </a:solidFill>
                <a:highlight>
                  <a:srgbClr val="FFFFFF"/>
                </a:highlight>
              </a:rPr>
              <a:t>From this list of principal components, we generally choose the least number of principal components that would explain the most amount of our original data</a:t>
            </a:r>
            <a:r>
              <a:rPr lang="en">
                <a:solidFill>
                  <a:schemeClr val="dk1"/>
                </a:solidFill>
                <a:highlight>
                  <a:srgbClr val="FFFFFF"/>
                </a:highlight>
              </a:rPr>
              <a:t>.</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dimensionality reduction algorithm</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Sometimes less is more!</a:t>
            </a:r>
            <a:endParaRPr/>
          </a:p>
          <a:p>
            <a:pPr indent="0" lvl="0" marL="0" rtl="0" algn="l">
              <a:spcBef>
                <a:spcPts val="1200"/>
              </a:spcBef>
              <a:spcAft>
                <a:spcPts val="0"/>
              </a:spcAft>
              <a:buClr>
                <a:schemeClr val="dk1"/>
              </a:buClr>
              <a:buSzPts val="1100"/>
              <a:buFont typeface="Arial"/>
              <a:buNone/>
            </a:pPr>
            <a:r>
              <a:rPr lang="en"/>
              <a:t>It transforms high-dimensions data into lower-dimensions while retaining as much information as possible.</a:t>
            </a:r>
            <a:endParaRPr/>
          </a:p>
          <a:p>
            <a:pPr indent="0" lvl="0" marL="0" rtl="0" algn="l">
              <a:spcBef>
                <a:spcPts val="1200"/>
              </a:spcBef>
              <a:spcAft>
                <a:spcPts val="0"/>
              </a:spcAft>
              <a:buClr>
                <a:schemeClr val="dk1"/>
              </a:buClr>
              <a:buSzPts val="1100"/>
              <a:buFont typeface="Arial"/>
              <a:buNone/>
            </a:pPr>
            <a:r>
              <a:rPr lang="en"/>
              <a:t>It is extremely useful when your dataset have a lot of features (more features means low efficiency!)</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2"/>
          <p:cNvPicPr preferRelativeResize="0"/>
          <p:nvPr/>
        </p:nvPicPr>
        <p:blipFill>
          <a:blip r:embed="rId3">
            <a:alphaModFix/>
          </a:blip>
          <a:stretch>
            <a:fillRect/>
          </a:stretch>
        </p:blipFill>
        <p:spPr>
          <a:xfrm>
            <a:off x="1336965" y="0"/>
            <a:ext cx="6757618"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analogy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the time to read a 1000-pages book is a luxury that few can afford. </a:t>
            </a:r>
            <a:endParaRPr/>
          </a:p>
          <a:p>
            <a:pPr indent="0" lvl="0" marL="0" rtl="0" algn="l">
              <a:spcBef>
                <a:spcPts val="1200"/>
              </a:spcBef>
              <a:spcAft>
                <a:spcPts val="0"/>
              </a:spcAft>
              <a:buNone/>
            </a:pPr>
            <a:r>
              <a:rPr lang="en"/>
              <a:t>Wouldn’t it be nice if we can summarize the most important points in just 2 or 3 pages so that the information is easily digestible even by the busiest person? </a:t>
            </a:r>
            <a:endParaRPr/>
          </a:p>
          <a:p>
            <a:pPr indent="0" lvl="0" marL="0" rtl="0" algn="l">
              <a:spcBef>
                <a:spcPts val="1200"/>
              </a:spcBef>
              <a:spcAft>
                <a:spcPts val="1200"/>
              </a:spcAft>
              <a:buNone/>
            </a:pPr>
            <a:r>
              <a:rPr lang="en"/>
              <a:t>We may lose some information in the process, but hey, at least we get the big picture.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analogy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Imagine you're a photographer trying to capture the essence of a vast, panoramic landscape with just a few photos. The landscape is complex, filled with various elements like trees, mountains, rivers, and buildings, each contributing different details to the scene. If you take pictures from every possible angle, you'll end up with a vast number of photos, but it would be impractical to manage or display all of them to convey the beauty of the landscape effectively.</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How about</a:t>
            </a:r>
            <a:r>
              <a:rPr lang="en"/>
              <a:t> choosing the best angles to take a few photographs that capture the most representative views of the landscape? Instead of every angle, you select viewpoints that maximize the amount of visible detail and variation in the scene. By doing this, you reduce the number of photos while still preserving the panoramic essence and diversity of the landscape.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PCA work?</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It’s a two-step process. We can’t write a book summary if we haven’t read or understood the content of the book.</a:t>
            </a:r>
            <a:endParaRPr/>
          </a:p>
          <a:p>
            <a:pPr indent="0" lvl="0" marL="0" rtl="0" algn="l">
              <a:spcBef>
                <a:spcPts val="1200"/>
              </a:spcBef>
              <a:spcAft>
                <a:spcPts val="0"/>
              </a:spcAft>
              <a:buClr>
                <a:schemeClr val="dk1"/>
              </a:buClr>
              <a:buSzPct val="61111"/>
              <a:buFont typeface="Arial"/>
              <a:buNone/>
            </a:pPr>
            <a:r>
              <a:rPr b="1" lang="en"/>
              <a:t>PCA works the same way — understand, then summarize.</a:t>
            </a:r>
            <a:endParaRPr b="1"/>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rPr lang="en"/>
              <a:t>Human understands the meaning of a storybook through the use of expressive language. Unfortunately, PCA doesn’t speak English. It has to find meaning within our data through its preferred language, mathematics.</a:t>
            </a:r>
            <a:endParaRPr/>
          </a:p>
          <a:p>
            <a:pPr indent="0" lvl="0" marL="0" rtl="0" algn="l">
              <a:spcBef>
                <a:spcPts val="1200"/>
              </a:spcBef>
              <a:spcAft>
                <a:spcPts val="0"/>
              </a:spcAft>
              <a:buNone/>
            </a:pPr>
            <a:r>
              <a:rPr lang="en"/>
              <a:t>- Can PCA understand which part of our data is important?</a:t>
            </a:r>
            <a:endParaRPr/>
          </a:p>
          <a:p>
            <a:pPr indent="0" lvl="0" marL="0" rtl="0" algn="l">
              <a:spcBef>
                <a:spcPts val="1200"/>
              </a:spcBef>
              <a:spcAft>
                <a:spcPts val="0"/>
              </a:spcAft>
              <a:buClr>
                <a:schemeClr val="dk1"/>
              </a:buClr>
              <a:buSzPct val="61111"/>
              <a:buFont typeface="Arial"/>
              <a:buNone/>
            </a:pPr>
            <a:r>
              <a:rPr lang="en"/>
              <a:t>- Can we mathematically quantify the amount of information embedded within the data?</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answer is variance. The greater the variance, the more the information. Vice versa.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1814513" y="1757350"/>
            <a:ext cx="5514975" cy="162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Suppose that we are playing a guessing game with our friends. The game is simple. Our friends would cover their faces and we need to guess who’s who based solely on their height. Being the good friends that we are, we remember how tall everyone is.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1509700" y="2930575"/>
            <a:ext cx="6124575" cy="163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who?</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1268313" y="971263"/>
            <a:ext cx="6791325" cy="3419475"/>
          </a:xfrm>
          <a:prstGeom prst="rect">
            <a:avLst/>
          </a:prstGeom>
          <a:noFill/>
          <a:ln>
            <a:noFill/>
          </a:ln>
        </p:spPr>
      </p:pic>
      <p:sp>
        <p:nvSpPr>
          <p:cNvPr id="102" name="Google Shape;102;p20"/>
          <p:cNvSpPr txBox="1"/>
          <p:nvPr/>
        </p:nvSpPr>
        <p:spPr>
          <a:xfrm>
            <a:off x="2417150" y="4307875"/>
            <a:ext cx="497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Chris                       Alex                       Ben</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let’s try and guess a different group of friends.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1302625" y="1960963"/>
            <a:ext cx="6153150" cy="145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