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KC6kfMl0MlVTxEptVf6juM9Xc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DDC7F4-754C-483E-B6B0-00805243D014}">
  <a:tblStyle styleId="{CADDC7F4-754C-483E-B6B0-00805243D014}"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AD1D8"/>
          </a:solidFill>
        </a:fill>
      </a:tcStyle>
    </a:band1H>
    <a:band2H>
      <a:tcTxStyle/>
    </a:band2H>
    <a:band1V>
      <a:tcTxStyle/>
      <a:tcStyle>
        <a:fill>
          <a:solidFill>
            <a:srgbClr val="CAD1D8"/>
          </a:solidFill>
        </a:fill>
      </a:tcStyle>
    </a:band1V>
    <a:band2V>
      <a:tcTxStyle/>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playground.tensorflow.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hyperlink" Target="https://ml-cheatsheet.readthedocs.io/en/latest/activation_function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descr="Neuron system in yellow and light blue" id="84" name="Google Shape;84;p1"/>
          <p:cNvPicPr preferRelativeResize="0"/>
          <p:nvPr/>
        </p:nvPicPr>
        <p:blipFill rotWithShape="1">
          <a:blip r:embed="rId3">
            <a:alphaModFix/>
          </a:blip>
          <a:srcRect b="9992" l="0" r="1" t="7588"/>
          <a:stretch/>
        </p:blipFill>
        <p:spPr>
          <a:xfrm>
            <a:off x="0" y="0"/>
            <a:ext cx="12274898" cy="6858000"/>
          </a:xfrm>
          <a:prstGeom prst="rect">
            <a:avLst/>
          </a:prstGeom>
          <a:noFill/>
          <a:ln>
            <a:noFill/>
          </a:ln>
        </p:spPr>
      </p:pic>
      <p:sp>
        <p:nvSpPr>
          <p:cNvPr id="85" name="Google Shape;85;p1"/>
          <p:cNvSpPr txBox="1"/>
          <p:nvPr>
            <p:ph type="ctrTitle"/>
          </p:nvPr>
        </p:nvSpPr>
        <p:spPr>
          <a:xfrm>
            <a:off x="653525" y="870087"/>
            <a:ext cx="6096000" cy="24480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Play"/>
              <a:buNone/>
            </a:pPr>
            <a:r>
              <a:rPr lang="en-US" sz="6800">
                <a:solidFill>
                  <a:srgbClr val="FFFFFF"/>
                </a:solidFill>
              </a:rPr>
              <a:t>Artificial Neural Network (ANN)</a:t>
            </a:r>
            <a:endParaRPr/>
          </a:p>
        </p:txBody>
      </p:sp>
      <p:sp>
        <p:nvSpPr>
          <p:cNvPr id="86" name="Google Shape;86;p1"/>
          <p:cNvSpPr txBox="1"/>
          <p:nvPr>
            <p:ph idx="1" type="subTitle"/>
          </p:nvPr>
        </p:nvSpPr>
        <p:spPr>
          <a:xfrm>
            <a:off x="762000" y="3809999"/>
            <a:ext cx="6096000" cy="198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None/>
            </a:pPr>
            <a:r>
              <a:rPr lang="en-US">
                <a:solidFill>
                  <a:srgbClr val="FFFFFF"/>
                </a:solidFill>
              </a:rPr>
              <a:t>Min Chen Spring 2024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5"/>
                                        </p:tgtEl>
                                        <p:attrNameLst>
                                          <p:attrName>style.visibility</p:attrName>
                                        </p:attrNameLst>
                                      </p:cBhvr>
                                      <p:to>
                                        <p:strVal val="visible"/>
                                      </p:to>
                                    </p:set>
                                    <p:animEffect filter="fade" transition="in">
                                      <p:cBhvr>
                                        <p:cTn dur="700"/>
                                        <p:tgtEl>
                                          <p:spTgt spid="85"/>
                                        </p:tgtEl>
                                      </p:cBhvr>
                                    </p:animEffect>
                                  </p:childTnLst>
                                </p:cTn>
                              </p:par>
                              <p:par>
                                <p:cTn fill="hold" nodeType="withEffect" presetClass="entr" presetID="10" presetSubtype="0">
                                  <p:stCondLst>
                                    <p:cond delay="150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700"/>
                                        <p:tgtEl>
                                          <p:spTgt spid="8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An ANN playground</a:t>
            </a:r>
            <a:endParaRPr/>
          </a:p>
        </p:txBody>
      </p:sp>
      <p:sp>
        <p:nvSpPr>
          <p:cNvPr id="167" name="Google Shape;16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sng">
                <a:solidFill>
                  <a:schemeClr val="hlink"/>
                </a:solidFill>
                <a:highlight>
                  <a:srgbClr val="FFFFFF"/>
                </a:highlight>
                <a:latin typeface="Arial"/>
                <a:ea typeface="Arial"/>
                <a:cs typeface="Arial"/>
                <a:sym typeface="Arial"/>
                <a:hlinkClick r:id="rId3"/>
              </a:rPr>
              <a:t>https://playground.tensorflow.org/</a:t>
            </a:r>
            <a:endParaRPr b="0" i="0" u="sng">
              <a:highlight>
                <a:srgbClr val="FFFFFF"/>
              </a:highlight>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Regularization</a:t>
            </a:r>
            <a:endParaRPr/>
          </a:p>
        </p:txBody>
      </p:sp>
      <p:sp>
        <p:nvSpPr>
          <p:cNvPr id="173" name="Google Shape;17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D0D0D"/>
              </a:buClr>
              <a:buSzPts val="2800"/>
              <a:buChar char="•"/>
            </a:pPr>
            <a:r>
              <a:rPr b="0" i="0" lang="en-US">
                <a:solidFill>
                  <a:srgbClr val="0D0D0D"/>
                </a:solidFill>
                <a:highlight>
                  <a:srgbClr val="FFFFFF"/>
                </a:highlight>
                <a:latin typeface="Arial"/>
                <a:ea typeface="Arial"/>
                <a:cs typeface="Arial"/>
                <a:sym typeface="Arial"/>
              </a:rPr>
              <a:t>Regularization is a technique used to prevent overfitting in machine learning models, including Artificial Neural Networks (ANNs). </a:t>
            </a:r>
            <a:endParaRPr/>
          </a:p>
          <a:p>
            <a:pPr indent="-228600" lvl="0" marL="228600" rtl="0" algn="l">
              <a:lnSpc>
                <a:spcPct val="90000"/>
              </a:lnSpc>
              <a:spcBef>
                <a:spcPts val="1000"/>
              </a:spcBef>
              <a:spcAft>
                <a:spcPts val="0"/>
              </a:spcAft>
              <a:buClr>
                <a:srgbClr val="0D0D0D"/>
              </a:buClr>
              <a:buSzPts val="2800"/>
              <a:buChar char="•"/>
            </a:pPr>
            <a:r>
              <a:rPr b="0" i="0" lang="en-US">
                <a:solidFill>
                  <a:srgbClr val="0D0D0D"/>
                </a:solidFill>
                <a:highlight>
                  <a:srgbClr val="FFFFFF"/>
                </a:highlight>
                <a:latin typeface="Arial"/>
                <a:ea typeface="Arial"/>
                <a:cs typeface="Arial"/>
                <a:sym typeface="Arial"/>
              </a:rPr>
              <a:t>Regularization methods add a penalty on the size of the weights to the loss function, encouraging the model to learn simpler patterns that are more likely to generalize well.</a:t>
            </a:r>
            <a:endParaRPr>
              <a:solidFill>
                <a:srgbClr val="0D0D0D"/>
              </a:solidFill>
              <a:highlight>
                <a:srgbClr val="FFFFFF"/>
              </a:highlight>
              <a:latin typeface="Arial"/>
              <a:ea typeface="Arial"/>
              <a:cs typeface="Arial"/>
              <a:sym typeface="Arial"/>
            </a:endParaRPr>
          </a:p>
          <a:p>
            <a:pPr indent="-228600" lvl="0" marL="228600" rtl="0" algn="l">
              <a:lnSpc>
                <a:spcPct val="90000"/>
              </a:lnSpc>
              <a:spcBef>
                <a:spcPts val="1000"/>
              </a:spcBef>
              <a:spcAft>
                <a:spcPts val="0"/>
              </a:spcAft>
              <a:buClr>
                <a:srgbClr val="0D0D0D"/>
              </a:buClr>
              <a:buSzPts val="2800"/>
              <a:buChar char="•"/>
            </a:pPr>
            <a:r>
              <a:rPr b="1" i="0" lang="en-US">
                <a:solidFill>
                  <a:srgbClr val="0D0D0D"/>
                </a:solidFill>
                <a:highlight>
                  <a:srgbClr val="FFFFFF"/>
                </a:highlight>
                <a:latin typeface="Arial"/>
                <a:ea typeface="Arial"/>
                <a:cs typeface="Arial"/>
                <a:sym typeface="Arial"/>
              </a:rPr>
              <a:t>L1 Regularization                          </a:t>
            </a:r>
            <a:r>
              <a:rPr b="0" i="1" lang="en-US">
                <a:solidFill>
                  <a:srgbClr val="0D0D0D"/>
                </a:solidFill>
                <a:highlight>
                  <a:srgbClr val="FFFFFF"/>
                </a:highlight>
                <a:latin typeface="Arial"/>
                <a:ea typeface="Arial"/>
                <a:cs typeface="Arial"/>
                <a:sym typeface="Arial"/>
              </a:rPr>
              <a:t>λ </a:t>
            </a:r>
            <a:r>
              <a:rPr b="0" lang="en-US">
                <a:solidFill>
                  <a:srgbClr val="0D0D0D"/>
                </a:solidFill>
                <a:highlight>
                  <a:srgbClr val="FFFFFF"/>
                </a:highlight>
                <a:latin typeface="Arial"/>
                <a:ea typeface="Arial"/>
                <a:cs typeface="Arial"/>
                <a:sym typeface="Arial"/>
              </a:rPr>
              <a:t>is the regularization strength or rate</a:t>
            </a:r>
            <a:endParaRPr/>
          </a:p>
          <a:p>
            <a:pPr indent="-228600" lvl="1" marL="685800" rtl="0" algn="l">
              <a:lnSpc>
                <a:spcPct val="90000"/>
              </a:lnSpc>
              <a:spcBef>
                <a:spcPts val="500"/>
              </a:spcBef>
              <a:spcAft>
                <a:spcPts val="0"/>
              </a:spcAft>
              <a:buClr>
                <a:srgbClr val="0D0D0D"/>
              </a:buClr>
              <a:buSzPts val="2400"/>
              <a:buChar char="•"/>
            </a:pPr>
            <a:r>
              <a:rPr b="0" i="0" lang="en-US">
                <a:solidFill>
                  <a:srgbClr val="0D0D0D"/>
                </a:solidFill>
                <a:highlight>
                  <a:srgbClr val="FFFFFF"/>
                </a:highlight>
                <a:latin typeface="Arial"/>
                <a:ea typeface="Arial"/>
                <a:cs typeface="Arial"/>
                <a:sym typeface="Arial"/>
              </a:rPr>
              <a:t>some weights can become exactly zero</a:t>
            </a:r>
            <a:endParaRPr b="1">
              <a:solidFill>
                <a:srgbClr val="0D0D0D"/>
              </a:solidFill>
              <a:highlight>
                <a:srgbClr val="FFFFFF"/>
              </a:highlight>
              <a:latin typeface="Arial"/>
              <a:ea typeface="Arial"/>
              <a:cs typeface="Arial"/>
              <a:sym typeface="Arial"/>
            </a:endParaRPr>
          </a:p>
          <a:p>
            <a:pPr indent="-228600" lvl="0" marL="228600" rtl="0" algn="l">
              <a:lnSpc>
                <a:spcPct val="90000"/>
              </a:lnSpc>
              <a:spcBef>
                <a:spcPts val="1000"/>
              </a:spcBef>
              <a:spcAft>
                <a:spcPts val="0"/>
              </a:spcAft>
              <a:buClr>
                <a:srgbClr val="0D0D0D"/>
              </a:buClr>
              <a:buSzPts val="2800"/>
              <a:buChar char="•"/>
            </a:pPr>
            <a:r>
              <a:rPr b="1" i="0" lang="en-US">
                <a:solidFill>
                  <a:srgbClr val="0D0D0D"/>
                </a:solidFill>
                <a:highlight>
                  <a:srgbClr val="FFFFFF"/>
                </a:highlight>
                <a:latin typeface="Arial"/>
                <a:ea typeface="Arial"/>
                <a:cs typeface="Arial"/>
                <a:sym typeface="Arial"/>
              </a:rPr>
              <a:t>L2 Regularization</a:t>
            </a:r>
            <a:endParaRPr/>
          </a:p>
          <a:p>
            <a:pPr indent="-228600" lvl="1" marL="685800" rtl="0" algn="l">
              <a:lnSpc>
                <a:spcPct val="90000"/>
              </a:lnSpc>
              <a:spcBef>
                <a:spcPts val="500"/>
              </a:spcBef>
              <a:spcAft>
                <a:spcPts val="0"/>
              </a:spcAft>
              <a:buClr>
                <a:srgbClr val="0D0D0D"/>
              </a:buClr>
              <a:buSzPts val="2400"/>
              <a:buChar char="•"/>
            </a:pPr>
            <a:r>
              <a:rPr b="0" i="0" lang="en-US">
                <a:solidFill>
                  <a:srgbClr val="0D0D0D"/>
                </a:solidFill>
                <a:highlight>
                  <a:srgbClr val="FFFFFF"/>
                </a:highlight>
                <a:latin typeface="Arial"/>
                <a:ea typeface="Arial"/>
                <a:cs typeface="Arial"/>
                <a:sym typeface="Arial"/>
              </a:rPr>
              <a:t>generally results in small weights and encourages the model to avoid fitting the noise in the training set</a:t>
            </a:r>
            <a:endParaRPr/>
          </a:p>
        </p:txBody>
      </p:sp>
      <p:pic>
        <p:nvPicPr>
          <p:cNvPr id="174" name="Google Shape;174;p11"/>
          <p:cNvPicPr preferRelativeResize="0"/>
          <p:nvPr/>
        </p:nvPicPr>
        <p:blipFill rotWithShape="1">
          <a:blip r:embed="rId3">
            <a:alphaModFix/>
          </a:blip>
          <a:srcRect b="0" l="0" r="0" t="0"/>
          <a:stretch/>
        </p:blipFill>
        <p:spPr>
          <a:xfrm>
            <a:off x="3833341" y="4010841"/>
            <a:ext cx="1879600" cy="419100"/>
          </a:xfrm>
          <a:prstGeom prst="rect">
            <a:avLst/>
          </a:prstGeom>
          <a:noFill/>
          <a:ln>
            <a:noFill/>
          </a:ln>
        </p:spPr>
      </p:pic>
      <p:pic>
        <p:nvPicPr>
          <p:cNvPr id="175" name="Google Shape;175;p11"/>
          <p:cNvPicPr preferRelativeResize="0"/>
          <p:nvPr/>
        </p:nvPicPr>
        <p:blipFill rotWithShape="1">
          <a:blip r:embed="rId4">
            <a:alphaModFix/>
          </a:blip>
          <a:srcRect b="0" l="0" r="0" t="0"/>
          <a:stretch/>
        </p:blipFill>
        <p:spPr>
          <a:xfrm>
            <a:off x="3833341" y="5009722"/>
            <a:ext cx="1739900" cy="40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Learning rate</a:t>
            </a:r>
            <a:endParaRPr/>
          </a:p>
        </p:txBody>
      </p:sp>
      <p:sp>
        <p:nvSpPr>
          <p:cNvPr id="181" name="Google Shape;18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0D0D0D"/>
              </a:buClr>
              <a:buSzPct val="100000"/>
              <a:buChar char="•"/>
            </a:pPr>
            <a:r>
              <a:rPr b="0" i="0" lang="en-US">
                <a:solidFill>
                  <a:srgbClr val="0D0D0D"/>
                </a:solidFill>
                <a:highlight>
                  <a:srgbClr val="FFFFFF"/>
                </a:highlight>
                <a:latin typeface="Arial"/>
                <a:ea typeface="Arial"/>
                <a:cs typeface="Arial"/>
                <a:sym typeface="Arial"/>
              </a:rPr>
              <a:t>The learning rate in Artificial Neural Networks (ANNs) is a hyperparameter that controls how much we are adjusting the weights of our network with respect the loss gradient. Essentially, it determines the size of the steps that the model takes during the optimization process, specifically during gradient descent or its variants (e.g., SGD, Adam).</a:t>
            </a:r>
            <a:endParaRPr/>
          </a:p>
          <a:p>
            <a:pPr indent="-228600" lvl="0" marL="228600" rtl="0" algn="l">
              <a:lnSpc>
                <a:spcPct val="90000"/>
              </a:lnSpc>
              <a:spcBef>
                <a:spcPts val="1000"/>
              </a:spcBef>
              <a:spcAft>
                <a:spcPts val="0"/>
              </a:spcAft>
              <a:buClr>
                <a:srgbClr val="0D0D0D"/>
              </a:buClr>
              <a:buSzPct val="100000"/>
              <a:buChar char="•"/>
            </a:pPr>
            <a:r>
              <a:rPr b="0" i="0" lang="en-US">
                <a:solidFill>
                  <a:srgbClr val="0D0D0D"/>
                </a:solidFill>
                <a:highlight>
                  <a:srgbClr val="FFFFFF"/>
                </a:highlight>
                <a:latin typeface="Arial"/>
                <a:ea typeface="Arial"/>
                <a:cs typeface="Arial"/>
                <a:sym typeface="Arial"/>
              </a:rPr>
              <a:t>It's common to try out multiple learning rates and choose the one that leads to the best performance on a validation set.</a:t>
            </a:r>
            <a:endParaRPr/>
          </a:p>
          <a:p>
            <a:pPr indent="-228600" lvl="0" marL="228600" rtl="0" algn="l">
              <a:lnSpc>
                <a:spcPct val="90000"/>
              </a:lnSpc>
              <a:spcBef>
                <a:spcPts val="1000"/>
              </a:spcBef>
              <a:spcAft>
                <a:spcPts val="0"/>
              </a:spcAft>
              <a:buClr>
                <a:srgbClr val="0D0D0D"/>
              </a:buClr>
              <a:buSzPct val="100000"/>
              <a:buChar char="•"/>
            </a:pPr>
            <a:r>
              <a:rPr b="0" i="0" lang="en-US">
                <a:solidFill>
                  <a:srgbClr val="0D0D0D"/>
                </a:solidFill>
                <a:highlight>
                  <a:srgbClr val="FFFFFF"/>
                </a:highlight>
                <a:latin typeface="Arial"/>
                <a:ea typeface="Arial"/>
                <a:cs typeface="Arial"/>
                <a:sym typeface="Arial"/>
              </a:rPr>
              <a:t>The typical value of a learning rate can vary widely depending on the specific task, model architecture, and dataset. Values between 0.001 and 0.1 are common starting points, but the optimal range can be different based on the context.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Homework</a:t>
            </a:r>
            <a:endParaRPr/>
          </a:p>
        </p:txBody>
      </p:sp>
      <p:sp>
        <p:nvSpPr>
          <p:cNvPr id="187" name="Google Shape;18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a:highlight>
                  <a:srgbClr val="FFFFFF"/>
                </a:highlight>
                <a:latin typeface="Arial"/>
                <a:ea typeface="Arial"/>
                <a:cs typeface="Arial"/>
                <a:sym typeface="Arial"/>
              </a:rPr>
              <a:t>Please use the BSRN shortwave radiation dataset to build a KNN, a Random Forest and an ANN model to predict SW_direct and SW_diffuse, respectively. Use 80% data for training and the rest 20% for testing. Using random forest, plot out the most important features for predicting direct and diffuse shortwave radiation.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The Human Nervous System</a:t>
            </a:r>
            <a:endParaRPr/>
          </a:p>
        </p:txBody>
      </p:sp>
      <p:sp>
        <p:nvSpPr>
          <p:cNvPr id="92" name="Google Shape;92;p2"/>
          <p:cNvSpPr txBox="1"/>
          <p:nvPr>
            <p:ph idx="1" type="body"/>
          </p:nvPr>
        </p:nvSpPr>
        <p:spPr>
          <a:xfrm>
            <a:off x="838200" y="1825625"/>
            <a:ext cx="4932405"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b="0" i="0" lang="en-US">
                <a:highlight>
                  <a:srgbClr val="FFFFFF"/>
                </a:highlight>
                <a:latin typeface="Arial"/>
                <a:ea typeface="Arial"/>
                <a:cs typeface="Arial"/>
                <a:sym typeface="Arial"/>
              </a:rPr>
              <a:t>Human nervous system consists of billions of neurons.</a:t>
            </a:r>
            <a:endParaRPr/>
          </a:p>
          <a:p>
            <a:pPr indent="-228600" lvl="0" marL="228600" rtl="0" algn="l">
              <a:lnSpc>
                <a:spcPct val="90000"/>
              </a:lnSpc>
              <a:spcBef>
                <a:spcPts val="1000"/>
              </a:spcBef>
              <a:spcAft>
                <a:spcPts val="0"/>
              </a:spcAft>
              <a:buClr>
                <a:schemeClr val="dk1"/>
              </a:buClr>
              <a:buSzPct val="100000"/>
              <a:buChar char="•"/>
            </a:pPr>
            <a:r>
              <a:rPr b="0" i="0" lang="en-US">
                <a:highlight>
                  <a:srgbClr val="FFFFFF"/>
                </a:highlight>
                <a:latin typeface="Arial"/>
                <a:ea typeface="Arial"/>
                <a:cs typeface="Arial"/>
                <a:sym typeface="Arial"/>
              </a:rPr>
              <a:t>These neurons collectively process input received from sensory organs, process the information, and decides what to do in reaction to the input. </a:t>
            </a:r>
            <a:endParaRPr/>
          </a:p>
          <a:p>
            <a:pPr indent="-228600" lvl="0" marL="228600" rtl="0" algn="l">
              <a:lnSpc>
                <a:spcPct val="90000"/>
              </a:lnSpc>
              <a:spcBef>
                <a:spcPts val="1000"/>
              </a:spcBef>
              <a:spcAft>
                <a:spcPts val="0"/>
              </a:spcAft>
              <a:buClr>
                <a:schemeClr val="dk1"/>
              </a:buClr>
              <a:buSzPct val="100000"/>
              <a:buChar char="•"/>
            </a:pPr>
            <a:r>
              <a:rPr b="0" i="0" lang="en-US">
                <a:highlight>
                  <a:srgbClr val="FFFFFF"/>
                </a:highlight>
                <a:latin typeface="Arial"/>
                <a:ea typeface="Arial"/>
                <a:cs typeface="Arial"/>
                <a:sym typeface="Arial"/>
              </a:rPr>
              <a:t>A typical neuron in the human nervous system has three main parts: </a:t>
            </a:r>
            <a:r>
              <a:rPr b="1" i="0" lang="en-US">
                <a:highlight>
                  <a:srgbClr val="FFFFFF"/>
                </a:highlight>
                <a:latin typeface="Arial"/>
                <a:ea typeface="Arial"/>
                <a:cs typeface="Arial"/>
                <a:sym typeface="Arial"/>
              </a:rPr>
              <a:t>dendrites, nucleus, and axons</a:t>
            </a:r>
            <a:r>
              <a:rPr b="0" i="0" lang="en-US">
                <a:highlight>
                  <a:srgbClr val="FFFFFF"/>
                </a:highlight>
                <a:latin typeface="Arial"/>
                <a:ea typeface="Arial"/>
                <a:cs typeface="Arial"/>
                <a:sym typeface="Arial"/>
              </a:rPr>
              <a:t>.</a:t>
            </a:r>
            <a:endParaRPr/>
          </a:p>
          <a:p>
            <a:pPr indent="-228600" lvl="0" marL="228600" rtl="0" algn="l">
              <a:lnSpc>
                <a:spcPct val="90000"/>
              </a:lnSpc>
              <a:spcBef>
                <a:spcPts val="1000"/>
              </a:spcBef>
              <a:spcAft>
                <a:spcPts val="0"/>
              </a:spcAft>
              <a:buClr>
                <a:schemeClr val="dk1"/>
              </a:buClr>
              <a:buSzPct val="100000"/>
              <a:buChar char="•"/>
            </a:pPr>
            <a:r>
              <a:rPr b="0" i="0" lang="en-US">
                <a:highlight>
                  <a:srgbClr val="FFFFFF"/>
                </a:highlight>
                <a:latin typeface="Arial"/>
                <a:ea typeface="Arial"/>
                <a:cs typeface="Arial"/>
                <a:sym typeface="Arial"/>
              </a:rPr>
              <a:t>The information passed to a neuron is received by dendrites. The nucleus is responsible for processing this information. The output of a neuron is passed to other neurons via the axon, which is connected to the dendrites of other neurons further down the network.</a:t>
            </a:r>
            <a:endParaRPr/>
          </a:p>
        </p:txBody>
      </p:sp>
      <p:pic>
        <p:nvPicPr>
          <p:cNvPr id="93" name="Google Shape;93;p2"/>
          <p:cNvPicPr preferRelativeResize="0"/>
          <p:nvPr/>
        </p:nvPicPr>
        <p:blipFill rotWithShape="1">
          <a:blip r:embed="rId3">
            <a:alphaModFix/>
          </a:blip>
          <a:srcRect b="0" l="0" r="0" t="0"/>
          <a:stretch/>
        </p:blipFill>
        <p:spPr>
          <a:xfrm>
            <a:off x="6273800" y="2467232"/>
            <a:ext cx="5080000" cy="273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Artificial Neuron</a:t>
            </a:r>
            <a:endParaRPr/>
          </a:p>
        </p:txBody>
      </p:sp>
      <p:pic>
        <p:nvPicPr>
          <p:cNvPr descr="diagram-for-general-view-of-artificial-neuron_2." id="99" name="Google Shape;99;p3"/>
          <p:cNvPicPr preferRelativeResize="0"/>
          <p:nvPr/>
        </p:nvPicPr>
        <p:blipFill rotWithShape="1">
          <a:blip r:embed="rId3">
            <a:alphaModFix/>
          </a:blip>
          <a:srcRect b="0" l="0" r="0" t="0"/>
          <a:stretch/>
        </p:blipFill>
        <p:spPr>
          <a:xfrm>
            <a:off x="838200" y="1706880"/>
            <a:ext cx="5018429" cy="2607791"/>
          </a:xfrm>
          <a:prstGeom prst="rect">
            <a:avLst/>
          </a:prstGeom>
          <a:noFill/>
          <a:ln>
            <a:noFill/>
          </a:ln>
        </p:spPr>
      </p:pic>
      <p:graphicFrame>
        <p:nvGraphicFramePr>
          <p:cNvPr id="100" name="Google Shape;100;p3"/>
          <p:cNvGraphicFramePr/>
          <p:nvPr/>
        </p:nvGraphicFramePr>
        <p:xfrm>
          <a:off x="6870357" y="1706880"/>
          <a:ext cx="3000000" cy="3000000"/>
        </p:xfrm>
        <a:graphic>
          <a:graphicData uri="http://schemas.openxmlformats.org/drawingml/2006/table">
            <a:tbl>
              <a:tblPr bandRow="1" firstRow="1">
                <a:noFill/>
                <a:tableStyleId>{CADDC7F4-754C-483E-B6B0-00805243D014}</a:tableStyleId>
              </a:tblPr>
              <a:tblGrid>
                <a:gridCol w="2108200"/>
                <a:gridCol w="2108200"/>
              </a:tblGrid>
              <a:tr h="370850">
                <a:tc>
                  <a:txBody>
                    <a:bodyPr/>
                    <a:lstStyle/>
                    <a:p>
                      <a:pPr indent="0" lvl="0" marL="0" marR="0" rtl="0" algn="ctr">
                        <a:spcBef>
                          <a:spcPts val="0"/>
                        </a:spcBef>
                        <a:spcAft>
                          <a:spcPts val="0"/>
                        </a:spcAft>
                        <a:buNone/>
                      </a:pPr>
                      <a:r>
                        <a:rPr b="0" i="0" lang="en-US" sz="1800" u="none" cap="none" strike="noStrike">
                          <a:solidFill>
                            <a:schemeClr val="lt1"/>
                          </a:solidFill>
                          <a:latin typeface="Roboto"/>
                          <a:ea typeface="Roboto"/>
                          <a:cs typeface="Roboto"/>
                          <a:sym typeface="Roboto"/>
                        </a:rPr>
                        <a:t>Biological Neuron</a:t>
                      </a:r>
                      <a:endParaRPr/>
                    </a:p>
                  </a:txBody>
                  <a:tcPr marT="152400" marB="152400" marR="114300" marL="114300" anchor="ctr"/>
                </a:tc>
                <a:tc>
                  <a:txBody>
                    <a:bodyPr/>
                    <a:lstStyle/>
                    <a:p>
                      <a:pPr indent="0" lvl="0" marL="0" marR="0" rtl="0" algn="ctr">
                        <a:spcBef>
                          <a:spcPts val="0"/>
                        </a:spcBef>
                        <a:spcAft>
                          <a:spcPts val="0"/>
                        </a:spcAft>
                        <a:buNone/>
                      </a:pPr>
                      <a:r>
                        <a:rPr b="0" i="0" lang="en-US" sz="1800" u="none" cap="none" strike="noStrike">
                          <a:solidFill>
                            <a:schemeClr val="lt1"/>
                          </a:solidFill>
                          <a:latin typeface="Roboto"/>
                          <a:ea typeface="Roboto"/>
                          <a:cs typeface="Roboto"/>
                          <a:sym typeface="Roboto"/>
                        </a:rPr>
                        <a:t>Artificial Neuron</a:t>
                      </a:r>
                      <a:endParaRPr/>
                    </a:p>
                  </a:txBody>
                  <a:tcPr marT="152400" marB="152400" marR="114300" marL="114300" anchor="ctr"/>
                </a:tc>
              </a:tr>
              <a:tr h="370850">
                <a:tc>
                  <a:txBody>
                    <a:bodyPr/>
                    <a:lstStyle/>
                    <a:p>
                      <a:pPr indent="0" lvl="0" marL="0" marR="0" rtl="0" algn="ctr">
                        <a:spcBef>
                          <a:spcPts val="0"/>
                        </a:spcBef>
                        <a:spcAft>
                          <a:spcPts val="0"/>
                        </a:spcAft>
                        <a:buNone/>
                      </a:pPr>
                      <a:r>
                        <a:rPr b="0" i="0" lang="en-US" sz="1800" u="none" cap="none" strike="noStrike">
                          <a:solidFill>
                            <a:srgbClr val="51565E"/>
                          </a:solidFill>
                          <a:latin typeface="Roboto"/>
                          <a:ea typeface="Roboto"/>
                          <a:cs typeface="Roboto"/>
                          <a:sym typeface="Roboto"/>
                        </a:rPr>
                        <a:t>Cell Nucleus</a:t>
                      </a:r>
                      <a:endParaRPr/>
                    </a:p>
                  </a:txBody>
                  <a:tcPr marT="152400" marB="152400" marR="114300" marL="114300" anchor="ctr"/>
                </a:tc>
                <a:tc>
                  <a:txBody>
                    <a:bodyPr/>
                    <a:lstStyle/>
                    <a:p>
                      <a:pPr indent="0" lvl="0" marL="0" marR="0" rtl="0" algn="ctr">
                        <a:spcBef>
                          <a:spcPts val="0"/>
                        </a:spcBef>
                        <a:spcAft>
                          <a:spcPts val="0"/>
                        </a:spcAft>
                        <a:buNone/>
                      </a:pPr>
                      <a:r>
                        <a:rPr b="0" i="0" lang="en-US" sz="1800" u="none" cap="none" strike="noStrike">
                          <a:solidFill>
                            <a:srgbClr val="51565E"/>
                          </a:solidFill>
                          <a:latin typeface="Roboto"/>
                          <a:ea typeface="Roboto"/>
                          <a:cs typeface="Roboto"/>
                          <a:sym typeface="Roboto"/>
                        </a:rPr>
                        <a:t>Node</a:t>
                      </a:r>
                      <a:endParaRPr/>
                    </a:p>
                  </a:txBody>
                  <a:tcPr marT="152400" marB="152400" marR="114300" marL="114300" anchor="ctr"/>
                </a:tc>
              </a:tr>
              <a:tr h="370850">
                <a:tc>
                  <a:txBody>
                    <a:bodyPr/>
                    <a:lstStyle/>
                    <a:p>
                      <a:pPr indent="0" lvl="0" marL="0" marR="0" rtl="0" algn="ctr">
                        <a:spcBef>
                          <a:spcPts val="0"/>
                        </a:spcBef>
                        <a:spcAft>
                          <a:spcPts val="0"/>
                        </a:spcAft>
                        <a:buNone/>
                      </a:pPr>
                      <a:r>
                        <a:rPr b="0" i="0" lang="en-US" sz="1800" u="none" cap="none" strike="noStrike">
                          <a:solidFill>
                            <a:srgbClr val="51565E"/>
                          </a:solidFill>
                          <a:latin typeface="Roboto"/>
                          <a:ea typeface="Roboto"/>
                          <a:cs typeface="Roboto"/>
                          <a:sym typeface="Roboto"/>
                        </a:rPr>
                        <a:t>Dendrites</a:t>
                      </a:r>
                      <a:endParaRPr/>
                    </a:p>
                  </a:txBody>
                  <a:tcPr marT="152400" marB="152400" marR="114300" marL="114300" anchor="ctr"/>
                </a:tc>
                <a:tc>
                  <a:txBody>
                    <a:bodyPr/>
                    <a:lstStyle/>
                    <a:p>
                      <a:pPr indent="0" lvl="0" marL="0" marR="0" rtl="0" algn="ctr">
                        <a:spcBef>
                          <a:spcPts val="0"/>
                        </a:spcBef>
                        <a:spcAft>
                          <a:spcPts val="0"/>
                        </a:spcAft>
                        <a:buNone/>
                      </a:pPr>
                      <a:r>
                        <a:rPr b="0" i="0" lang="en-US" sz="1800" u="none" cap="none" strike="noStrike">
                          <a:solidFill>
                            <a:srgbClr val="51565E"/>
                          </a:solidFill>
                          <a:latin typeface="Roboto"/>
                          <a:ea typeface="Roboto"/>
                          <a:cs typeface="Roboto"/>
                          <a:sym typeface="Roboto"/>
                        </a:rPr>
                        <a:t>Input</a:t>
                      </a:r>
                      <a:endParaRPr/>
                    </a:p>
                  </a:txBody>
                  <a:tcPr marT="152400" marB="152400" marR="114300" marL="114300" anchor="ctr"/>
                </a:tc>
              </a:tr>
              <a:tr h="370850">
                <a:tc>
                  <a:txBody>
                    <a:bodyPr/>
                    <a:lstStyle/>
                    <a:p>
                      <a:pPr indent="0" lvl="0" marL="0" marR="0" rtl="0" algn="ctr">
                        <a:spcBef>
                          <a:spcPts val="0"/>
                        </a:spcBef>
                        <a:spcAft>
                          <a:spcPts val="0"/>
                        </a:spcAft>
                        <a:buNone/>
                      </a:pPr>
                      <a:r>
                        <a:rPr b="0" i="0" lang="en-US" sz="1800" u="none" cap="none" strike="noStrike">
                          <a:solidFill>
                            <a:srgbClr val="51565E"/>
                          </a:solidFill>
                          <a:latin typeface="Roboto"/>
                          <a:ea typeface="Roboto"/>
                          <a:cs typeface="Roboto"/>
                          <a:sym typeface="Roboto"/>
                        </a:rPr>
                        <a:t>Synapse</a:t>
                      </a:r>
                      <a:endParaRPr/>
                    </a:p>
                  </a:txBody>
                  <a:tcPr marT="152400" marB="152400" marR="114300" marL="114300" anchor="ctr"/>
                </a:tc>
                <a:tc>
                  <a:txBody>
                    <a:bodyPr/>
                    <a:lstStyle/>
                    <a:p>
                      <a:pPr indent="0" lvl="0" marL="0" marR="0" rtl="0" algn="ctr">
                        <a:spcBef>
                          <a:spcPts val="0"/>
                        </a:spcBef>
                        <a:spcAft>
                          <a:spcPts val="0"/>
                        </a:spcAft>
                        <a:buNone/>
                      </a:pPr>
                      <a:r>
                        <a:rPr b="0" i="0" lang="en-US" sz="1800" u="none" cap="none" strike="noStrike">
                          <a:solidFill>
                            <a:srgbClr val="51565E"/>
                          </a:solidFill>
                          <a:latin typeface="Roboto"/>
                          <a:ea typeface="Roboto"/>
                          <a:cs typeface="Roboto"/>
                          <a:sym typeface="Roboto"/>
                        </a:rPr>
                        <a:t>Weights or interconnections</a:t>
                      </a:r>
                      <a:endParaRPr/>
                    </a:p>
                  </a:txBody>
                  <a:tcPr marT="152400" marB="152400" marR="114300" marL="114300" anchor="ctr"/>
                </a:tc>
              </a:tr>
              <a:tr h="370850">
                <a:tc>
                  <a:txBody>
                    <a:bodyPr/>
                    <a:lstStyle/>
                    <a:p>
                      <a:pPr indent="0" lvl="0" marL="0" marR="0" rtl="0" algn="ctr">
                        <a:spcBef>
                          <a:spcPts val="0"/>
                        </a:spcBef>
                        <a:spcAft>
                          <a:spcPts val="0"/>
                        </a:spcAft>
                        <a:buNone/>
                      </a:pPr>
                      <a:r>
                        <a:rPr b="0" i="0" lang="en-US" sz="1800" u="none" cap="none" strike="noStrike">
                          <a:solidFill>
                            <a:srgbClr val="51565E"/>
                          </a:solidFill>
                          <a:latin typeface="Roboto"/>
                          <a:ea typeface="Roboto"/>
                          <a:cs typeface="Roboto"/>
                          <a:sym typeface="Roboto"/>
                        </a:rPr>
                        <a:t>Axon</a:t>
                      </a:r>
                      <a:endParaRPr/>
                    </a:p>
                  </a:txBody>
                  <a:tcPr marT="152400" marB="152400" marR="114300" marL="114300" anchor="ctr"/>
                </a:tc>
                <a:tc>
                  <a:txBody>
                    <a:bodyPr/>
                    <a:lstStyle/>
                    <a:p>
                      <a:pPr indent="0" lvl="0" marL="0" marR="0" rtl="0" algn="ctr">
                        <a:spcBef>
                          <a:spcPts val="0"/>
                        </a:spcBef>
                        <a:spcAft>
                          <a:spcPts val="0"/>
                        </a:spcAft>
                        <a:buNone/>
                      </a:pPr>
                      <a:r>
                        <a:rPr b="0" i="0" lang="en-US" sz="1800" u="none" cap="none" strike="noStrike">
                          <a:solidFill>
                            <a:srgbClr val="51565E"/>
                          </a:solidFill>
                          <a:latin typeface="Roboto"/>
                          <a:ea typeface="Roboto"/>
                          <a:cs typeface="Roboto"/>
                          <a:sym typeface="Roboto"/>
                        </a:rPr>
                        <a:t>Output</a:t>
                      </a:r>
                      <a:endParaRPr/>
                    </a:p>
                  </a:txBody>
                  <a:tcPr marT="152400" marB="152400" marR="114300" marL="114300"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6" name="Google Shape;106;p4"/>
          <p:cNvSpPr txBox="1"/>
          <p:nvPr>
            <p:ph type="title"/>
          </p:nvPr>
        </p:nvSpPr>
        <p:spPr>
          <a:xfrm>
            <a:off x="630936" y="502920"/>
            <a:ext cx="3419856" cy="14630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Play"/>
              <a:buNone/>
            </a:pPr>
            <a:r>
              <a:rPr lang="en-US" sz="4800"/>
              <a:t>Perceptron</a:t>
            </a:r>
            <a:endParaRPr/>
          </a:p>
        </p:txBody>
      </p:sp>
      <p:sp>
        <p:nvSpPr>
          <p:cNvPr id="107" name="Google Shape;107;p4"/>
          <p:cNvSpPr/>
          <p:nvPr/>
        </p:nvSpPr>
        <p:spPr>
          <a:xfrm rot="5400000">
            <a:off x="3566159" y="1225296"/>
            <a:ext cx="1554480" cy="18288"/>
          </a:xfrm>
          <a:custGeom>
            <a:rect b="b" l="l" r="r" t="t"/>
            <a:pathLst>
              <a:path extrusionOk="0" fill="none" h="18288" w="155448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extrusionOk="0" h="18288" w="155448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8" name="Google Shape;108;p4"/>
          <p:cNvSpPr txBox="1"/>
          <p:nvPr>
            <p:ph idx="1" type="body"/>
          </p:nvPr>
        </p:nvSpPr>
        <p:spPr>
          <a:xfrm>
            <a:off x="4654295" y="502920"/>
            <a:ext cx="6894576" cy="146304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highlight>
                  <a:srgbClr val="FFFFFF"/>
                </a:highlight>
                <a:latin typeface="Roboto"/>
                <a:ea typeface="Roboto"/>
                <a:cs typeface="Roboto"/>
                <a:sym typeface="Roboto"/>
              </a:rPr>
              <a:t>Perceptron was introduced by Frank Rosenblatt in 1957. He proposed a Perceptron learning rule based on the original MCP neuron. A Perceptron is an algorithm for supervised learning of binary classifiers.</a:t>
            </a:r>
            <a:endParaRPr sz="2000"/>
          </a:p>
        </p:txBody>
      </p:sp>
      <p:pic>
        <p:nvPicPr>
          <p:cNvPr descr="symbolic-representation-of-perceptron-learning-rule_5." id="109" name="Google Shape;109;p4"/>
          <p:cNvPicPr preferRelativeResize="0"/>
          <p:nvPr/>
        </p:nvPicPr>
        <p:blipFill rotWithShape="1">
          <a:blip r:embed="rId3">
            <a:alphaModFix/>
          </a:blip>
          <a:srcRect b="0" l="0" r="0" t="0"/>
          <a:stretch/>
        </p:blipFill>
        <p:spPr>
          <a:xfrm>
            <a:off x="630936" y="2319031"/>
            <a:ext cx="10917936" cy="39031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365125"/>
            <a:ext cx="4944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Activation Function</a:t>
            </a:r>
            <a:endParaRPr/>
          </a:p>
        </p:txBody>
      </p:sp>
      <p:sp>
        <p:nvSpPr>
          <p:cNvPr id="115" name="Google Shape;115;p5"/>
          <p:cNvSpPr txBox="1"/>
          <p:nvPr>
            <p:ph idx="1" type="body"/>
          </p:nvPr>
        </p:nvSpPr>
        <p:spPr>
          <a:xfrm>
            <a:off x="838200" y="1825625"/>
            <a:ext cx="486092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Purposes:</a:t>
            </a:r>
            <a:endParaRPr/>
          </a:p>
          <a:p>
            <a:pPr indent="-228600" lvl="1" marL="685800" rtl="0" algn="l">
              <a:lnSpc>
                <a:spcPct val="90000"/>
              </a:lnSpc>
              <a:spcBef>
                <a:spcPts val="500"/>
              </a:spcBef>
              <a:spcAft>
                <a:spcPts val="0"/>
              </a:spcAft>
              <a:buClr>
                <a:schemeClr val="dk1"/>
              </a:buClr>
              <a:buSzPts val="2400"/>
              <a:buChar char="•"/>
            </a:pPr>
            <a:r>
              <a:rPr lang="en-US"/>
              <a:t>Decision Making</a:t>
            </a:r>
            <a:endParaRPr/>
          </a:p>
          <a:p>
            <a:pPr indent="-228600" lvl="1" marL="685800" rtl="0" algn="l">
              <a:lnSpc>
                <a:spcPct val="90000"/>
              </a:lnSpc>
              <a:spcBef>
                <a:spcPts val="500"/>
              </a:spcBef>
              <a:spcAft>
                <a:spcPts val="0"/>
              </a:spcAft>
              <a:buClr>
                <a:schemeClr val="dk1"/>
              </a:buClr>
              <a:buSzPts val="2400"/>
              <a:buChar char="•"/>
            </a:pPr>
            <a:r>
              <a:rPr lang="en-US"/>
              <a:t>Introduction of Non-linearity</a:t>
            </a:r>
            <a:endParaRPr/>
          </a:p>
          <a:p>
            <a:pPr indent="-228600" lvl="1" marL="685800" rtl="0" algn="l">
              <a:lnSpc>
                <a:spcPct val="90000"/>
              </a:lnSpc>
              <a:spcBef>
                <a:spcPts val="500"/>
              </a:spcBef>
              <a:spcAft>
                <a:spcPts val="0"/>
              </a:spcAft>
              <a:buClr>
                <a:schemeClr val="dk1"/>
              </a:buClr>
              <a:buSzPts val="2400"/>
              <a:buChar char="•"/>
            </a:pPr>
            <a:r>
              <a:rPr lang="en-US"/>
              <a:t>Control over output range</a:t>
            </a:r>
            <a:endParaRPr/>
          </a:p>
          <a:p>
            <a:pPr indent="-228600" lvl="1" marL="685800" rtl="0" algn="l">
              <a:lnSpc>
                <a:spcPct val="90000"/>
              </a:lnSpc>
              <a:spcBef>
                <a:spcPts val="500"/>
              </a:spcBef>
              <a:spcAft>
                <a:spcPts val="0"/>
              </a:spcAft>
              <a:buClr>
                <a:schemeClr val="dk1"/>
              </a:buClr>
              <a:buSzPts val="2400"/>
              <a:buChar char="•"/>
            </a:pPr>
            <a:r>
              <a:rPr lang="en-US"/>
              <a:t>Enabling deep learning</a:t>
            </a:r>
            <a:endParaRPr/>
          </a:p>
          <a:p>
            <a:pPr indent="-228600" lvl="1" marL="685800" rtl="0" algn="l">
              <a:lnSpc>
                <a:spcPct val="90000"/>
              </a:lnSpc>
              <a:spcBef>
                <a:spcPts val="500"/>
              </a:spcBef>
              <a:spcAft>
                <a:spcPts val="0"/>
              </a:spcAft>
              <a:buClr>
                <a:schemeClr val="dk1"/>
              </a:buClr>
              <a:buSzPts val="2400"/>
              <a:buChar char="•"/>
            </a:pPr>
            <a:r>
              <a:rPr lang="en-US"/>
              <a:t>Facilitate model training (differentiable is important)</a:t>
            </a:r>
            <a:endParaRPr/>
          </a:p>
        </p:txBody>
      </p:sp>
      <p:pic>
        <p:nvPicPr>
          <p:cNvPr descr="Prakhar Gupta on LinkedIn: Amazing cheat sheet of activation functions" id="116" name="Google Shape;116;p5"/>
          <p:cNvPicPr preferRelativeResize="0"/>
          <p:nvPr/>
        </p:nvPicPr>
        <p:blipFill rotWithShape="1">
          <a:blip r:embed="rId3">
            <a:alphaModFix/>
          </a:blip>
          <a:srcRect b="0" l="0" r="0" t="0"/>
          <a:stretch/>
        </p:blipFill>
        <p:spPr>
          <a:xfrm>
            <a:off x="5699125" y="0"/>
            <a:ext cx="6492875" cy="6858000"/>
          </a:xfrm>
          <a:prstGeom prst="rect">
            <a:avLst/>
          </a:prstGeom>
          <a:noFill/>
          <a:ln>
            <a:noFill/>
          </a:ln>
        </p:spPr>
      </p:pic>
      <p:sp>
        <p:nvSpPr>
          <p:cNvPr id="117" name="Google Shape;117;p5"/>
          <p:cNvSpPr txBox="1"/>
          <p:nvPr/>
        </p:nvSpPr>
        <p:spPr>
          <a:xfrm>
            <a:off x="1126550" y="49151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4"/>
              </a:rPr>
              <a:t>https://ml-cheatsheet.readthedocs.io/en/latest/activation_functions.html</a:t>
            </a: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3" name="Google Shape;123;p6"/>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b="1" i="0" lang="en-US" sz="3400">
                <a:highlight>
                  <a:srgbClr val="FFFFFF"/>
                </a:highlight>
                <a:latin typeface="Arial"/>
                <a:ea typeface="Arial"/>
                <a:cs typeface="Arial"/>
                <a:sym typeface="Arial"/>
              </a:rPr>
              <a:t>Artificial Neural Network (Multilayer Perceptron)</a:t>
            </a:r>
            <a:endParaRPr sz="3400"/>
          </a:p>
        </p:txBody>
      </p:sp>
      <p:sp>
        <p:nvSpPr>
          <p:cNvPr id="124" name="Google Shape;124;p6"/>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5" name="Google Shape;125;p6"/>
          <p:cNvSpPr txBox="1"/>
          <p:nvPr>
            <p:ph idx="1" type="body"/>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b="0" i="0" lang="en-US" sz="2200">
                <a:highlight>
                  <a:srgbClr val="FFFFFF"/>
                </a:highlight>
                <a:latin typeface="Arial"/>
                <a:ea typeface="Arial"/>
                <a:cs typeface="Arial"/>
                <a:sym typeface="Arial"/>
              </a:rPr>
              <a:t>A single layer perceptron can solve simple problems where data is linearly separable in to 'n' dimensions, where 'n' is the number of features in the dataset. However, in case of non-linearly separable data, the accuracy of single layer perceptron decreases significantly. Multilayer perceptrons, on the other hand, can work efficiently with non-linearly separable data.</a:t>
            </a:r>
            <a:endParaRPr sz="2200"/>
          </a:p>
        </p:txBody>
      </p:sp>
      <p:pic>
        <p:nvPicPr>
          <p:cNvPr id="126" name="Google Shape;126;p6"/>
          <p:cNvPicPr preferRelativeResize="0"/>
          <p:nvPr/>
        </p:nvPicPr>
        <p:blipFill rotWithShape="1">
          <a:blip r:embed="rId3">
            <a:alphaModFix/>
          </a:blip>
          <a:srcRect b="0" l="0" r="0" t="0"/>
          <a:stretch/>
        </p:blipFill>
        <p:spPr>
          <a:xfrm>
            <a:off x="6734462" y="640080"/>
            <a:ext cx="4188139" cy="55778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7"/>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7"/>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Play"/>
              <a:buNone/>
            </a:pPr>
            <a:r>
              <a:rPr lang="en-US" sz="3600">
                <a:solidFill>
                  <a:srgbClr val="FFFFFF"/>
                </a:solidFill>
                <a:latin typeface="Play"/>
                <a:ea typeface="Play"/>
                <a:cs typeface="Play"/>
                <a:sym typeface="Play"/>
              </a:rPr>
              <a:t>Or</a:t>
            </a:r>
            <a:endParaRPr/>
          </a:p>
        </p:txBody>
      </p:sp>
      <p:pic>
        <p:nvPicPr>
          <p:cNvPr descr="Artificial neural network architecture (ANN i-h 1-h 2-h n-o). | Download  Scientific Diagram" id="133" name="Google Shape;133;p7"/>
          <p:cNvPicPr preferRelativeResize="0"/>
          <p:nvPr>
            <p:ph idx="1" type="body"/>
          </p:nvPr>
        </p:nvPicPr>
        <p:blipFill rotWithShape="1">
          <a:blip r:embed="rId3">
            <a:alphaModFix/>
          </a:blip>
          <a:srcRect b="0" l="0" r="0" t="0"/>
          <a:stretch/>
        </p:blipFill>
        <p:spPr>
          <a:xfrm>
            <a:off x="4777316" y="1444481"/>
            <a:ext cx="6780700" cy="39667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Basic ANN Layers</a:t>
            </a:r>
            <a:endParaRPr/>
          </a:p>
        </p:txBody>
      </p:sp>
      <p:sp>
        <p:nvSpPr>
          <p:cNvPr id="139" name="Google Shape;13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0D0D0D"/>
              </a:buClr>
              <a:buSzPct val="100000"/>
              <a:buChar char="•"/>
            </a:pPr>
            <a:r>
              <a:rPr b="1" i="0" lang="en-US">
                <a:solidFill>
                  <a:srgbClr val="0D0D0D"/>
                </a:solidFill>
                <a:highlight>
                  <a:srgbClr val="FFFFFF"/>
                </a:highlight>
                <a:latin typeface="Arial"/>
                <a:ea typeface="Arial"/>
                <a:cs typeface="Arial"/>
                <a:sym typeface="Arial"/>
              </a:rPr>
              <a:t>Input Layer</a:t>
            </a:r>
            <a:endParaRPr/>
          </a:p>
          <a:p>
            <a:pPr indent="-228600" lvl="1" marL="685800" rtl="0" algn="l">
              <a:lnSpc>
                <a:spcPct val="90000"/>
              </a:lnSpc>
              <a:spcBef>
                <a:spcPts val="500"/>
              </a:spcBef>
              <a:spcAft>
                <a:spcPts val="0"/>
              </a:spcAft>
              <a:buClr>
                <a:srgbClr val="0D0D0D"/>
              </a:buClr>
              <a:buSzPct val="100000"/>
              <a:buChar char="•"/>
            </a:pPr>
            <a:r>
              <a:rPr b="1" i="0" lang="en-US">
                <a:solidFill>
                  <a:srgbClr val="0D0D0D"/>
                </a:solidFill>
                <a:highlight>
                  <a:srgbClr val="FFFFFF"/>
                </a:highlight>
                <a:latin typeface="Arial"/>
                <a:ea typeface="Arial"/>
                <a:cs typeface="Arial"/>
                <a:sym typeface="Arial"/>
              </a:rPr>
              <a:t>Function</a:t>
            </a:r>
            <a:r>
              <a:rPr b="0" i="0" lang="en-US">
                <a:solidFill>
                  <a:srgbClr val="0D0D0D"/>
                </a:solidFill>
                <a:highlight>
                  <a:srgbClr val="FFFFFF"/>
                </a:highlight>
                <a:latin typeface="Arial"/>
                <a:ea typeface="Arial"/>
                <a:cs typeface="Arial"/>
                <a:sym typeface="Arial"/>
              </a:rPr>
              <a:t>: Receives the input data.</a:t>
            </a:r>
            <a:endParaRPr/>
          </a:p>
          <a:p>
            <a:pPr indent="-228600" lvl="1" marL="685800" rtl="0" algn="l">
              <a:lnSpc>
                <a:spcPct val="90000"/>
              </a:lnSpc>
              <a:spcBef>
                <a:spcPts val="500"/>
              </a:spcBef>
              <a:spcAft>
                <a:spcPts val="0"/>
              </a:spcAft>
              <a:buClr>
                <a:srgbClr val="0D0D0D"/>
              </a:buClr>
              <a:buSzPct val="100000"/>
              <a:buChar char="•"/>
            </a:pPr>
            <a:r>
              <a:rPr b="1" i="0" lang="en-US">
                <a:solidFill>
                  <a:srgbClr val="0D0D0D"/>
                </a:solidFill>
                <a:highlight>
                  <a:srgbClr val="FFFFFF"/>
                </a:highlight>
                <a:latin typeface="Arial"/>
                <a:ea typeface="Arial"/>
                <a:cs typeface="Arial"/>
                <a:sym typeface="Arial"/>
              </a:rPr>
              <a:t>Characteristics</a:t>
            </a:r>
            <a:r>
              <a:rPr b="0" i="0" lang="en-US">
                <a:solidFill>
                  <a:srgbClr val="0D0D0D"/>
                </a:solidFill>
                <a:highlight>
                  <a:srgbClr val="FFFFFF"/>
                </a:highlight>
                <a:latin typeface="Arial"/>
                <a:ea typeface="Arial"/>
                <a:cs typeface="Arial"/>
                <a:sym typeface="Arial"/>
              </a:rPr>
              <a:t>: The number of neurons in this layer matches the number of features in the input dataset. It's the first point of contact for raw data entering the network.</a:t>
            </a:r>
            <a:endParaRPr/>
          </a:p>
          <a:p>
            <a:pPr indent="-228600" lvl="0" marL="228600" rtl="0" algn="l">
              <a:lnSpc>
                <a:spcPct val="90000"/>
              </a:lnSpc>
              <a:spcBef>
                <a:spcPts val="1000"/>
              </a:spcBef>
              <a:spcAft>
                <a:spcPts val="0"/>
              </a:spcAft>
              <a:buClr>
                <a:srgbClr val="0D0D0D"/>
              </a:buClr>
              <a:buSzPct val="100000"/>
              <a:buChar char="•"/>
            </a:pPr>
            <a:r>
              <a:rPr b="1" i="0" lang="en-US">
                <a:solidFill>
                  <a:srgbClr val="0D0D0D"/>
                </a:solidFill>
                <a:highlight>
                  <a:srgbClr val="FFFFFF"/>
                </a:highlight>
                <a:latin typeface="Arial"/>
                <a:ea typeface="Arial"/>
                <a:cs typeface="Arial"/>
                <a:sym typeface="Arial"/>
              </a:rPr>
              <a:t>Hidden Layers</a:t>
            </a:r>
            <a:endParaRPr/>
          </a:p>
          <a:p>
            <a:pPr indent="-228600" lvl="1" marL="685800" rtl="0" algn="l">
              <a:lnSpc>
                <a:spcPct val="90000"/>
              </a:lnSpc>
              <a:spcBef>
                <a:spcPts val="500"/>
              </a:spcBef>
              <a:spcAft>
                <a:spcPts val="0"/>
              </a:spcAft>
              <a:buClr>
                <a:srgbClr val="0D0D0D"/>
              </a:buClr>
              <a:buSzPct val="100000"/>
              <a:buChar char="•"/>
            </a:pPr>
            <a:r>
              <a:rPr b="1" i="0" lang="en-US">
                <a:solidFill>
                  <a:srgbClr val="0D0D0D"/>
                </a:solidFill>
                <a:highlight>
                  <a:srgbClr val="FFFFFF"/>
                </a:highlight>
                <a:latin typeface="Arial"/>
                <a:ea typeface="Arial"/>
                <a:cs typeface="Arial"/>
                <a:sym typeface="Arial"/>
              </a:rPr>
              <a:t>Function</a:t>
            </a:r>
            <a:r>
              <a:rPr b="0" i="0" lang="en-US">
                <a:solidFill>
                  <a:srgbClr val="0D0D0D"/>
                </a:solidFill>
                <a:highlight>
                  <a:srgbClr val="FFFFFF"/>
                </a:highlight>
                <a:latin typeface="Arial"/>
                <a:ea typeface="Arial"/>
                <a:cs typeface="Arial"/>
                <a:sym typeface="Arial"/>
              </a:rPr>
              <a:t>: Perform computations and feature extractions.</a:t>
            </a:r>
            <a:endParaRPr/>
          </a:p>
          <a:p>
            <a:pPr indent="-228600" lvl="1" marL="685800" rtl="0" algn="l">
              <a:lnSpc>
                <a:spcPct val="90000"/>
              </a:lnSpc>
              <a:spcBef>
                <a:spcPts val="500"/>
              </a:spcBef>
              <a:spcAft>
                <a:spcPts val="0"/>
              </a:spcAft>
              <a:buClr>
                <a:srgbClr val="0D0D0D"/>
              </a:buClr>
              <a:buSzPct val="100000"/>
              <a:buChar char="•"/>
            </a:pPr>
            <a:r>
              <a:rPr b="1" i="0" lang="en-US">
                <a:solidFill>
                  <a:srgbClr val="0D0D0D"/>
                </a:solidFill>
                <a:highlight>
                  <a:srgbClr val="FFFFFF"/>
                </a:highlight>
                <a:latin typeface="Arial"/>
                <a:ea typeface="Arial"/>
                <a:cs typeface="Arial"/>
                <a:sym typeface="Arial"/>
              </a:rPr>
              <a:t>Characteristics</a:t>
            </a:r>
            <a:r>
              <a:rPr b="0" i="0" lang="en-US">
                <a:solidFill>
                  <a:srgbClr val="0D0D0D"/>
                </a:solidFill>
                <a:highlight>
                  <a:srgbClr val="FFFFFF"/>
                </a:highlight>
                <a:latin typeface="Arial"/>
                <a:ea typeface="Arial"/>
                <a:cs typeface="Arial"/>
                <a:sym typeface="Arial"/>
              </a:rPr>
              <a:t>: ANNs can have one or multiple hidden layers. These layers are not directly exposed to the input or output and can be considered the "brain" of the network where most processing happens. The complexity and capacity of the model to learn from data are largely dependent on the number of hidden layers and neurons within them.</a:t>
            </a:r>
            <a:endParaRPr/>
          </a:p>
          <a:p>
            <a:pPr indent="-228600" lvl="0" marL="228600" rtl="0" algn="l">
              <a:lnSpc>
                <a:spcPct val="90000"/>
              </a:lnSpc>
              <a:spcBef>
                <a:spcPts val="1000"/>
              </a:spcBef>
              <a:spcAft>
                <a:spcPts val="0"/>
              </a:spcAft>
              <a:buClr>
                <a:srgbClr val="0D0D0D"/>
              </a:buClr>
              <a:buSzPct val="100000"/>
              <a:buChar char="•"/>
            </a:pPr>
            <a:r>
              <a:rPr b="1" i="0" lang="en-US">
                <a:solidFill>
                  <a:srgbClr val="0D0D0D"/>
                </a:solidFill>
                <a:highlight>
                  <a:srgbClr val="FFFFFF"/>
                </a:highlight>
                <a:latin typeface="Arial"/>
                <a:ea typeface="Arial"/>
                <a:cs typeface="Arial"/>
                <a:sym typeface="Arial"/>
              </a:rPr>
              <a:t>Output Layer</a:t>
            </a:r>
            <a:endParaRPr/>
          </a:p>
          <a:p>
            <a:pPr indent="-228600" lvl="1" marL="685800" rtl="0" algn="l">
              <a:lnSpc>
                <a:spcPct val="90000"/>
              </a:lnSpc>
              <a:spcBef>
                <a:spcPts val="500"/>
              </a:spcBef>
              <a:spcAft>
                <a:spcPts val="0"/>
              </a:spcAft>
              <a:buClr>
                <a:srgbClr val="0D0D0D"/>
              </a:buClr>
              <a:buSzPct val="100000"/>
              <a:buChar char="•"/>
            </a:pPr>
            <a:r>
              <a:rPr b="1" i="0" lang="en-US">
                <a:solidFill>
                  <a:srgbClr val="0D0D0D"/>
                </a:solidFill>
                <a:highlight>
                  <a:srgbClr val="FFFFFF"/>
                </a:highlight>
                <a:latin typeface="Arial"/>
                <a:ea typeface="Arial"/>
                <a:cs typeface="Arial"/>
                <a:sym typeface="Arial"/>
              </a:rPr>
              <a:t>Function</a:t>
            </a:r>
            <a:r>
              <a:rPr b="0" i="0" lang="en-US">
                <a:solidFill>
                  <a:srgbClr val="0D0D0D"/>
                </a:solidFill>
                <a:highlight>
                  <a:srgbClr val="FFFFFF"/>
                </a:highlight>
                <a:latin typeface="Arial"/>
                <a:ea typeface="Arial"/>
                <a:cs typeface="Arial"/>
                <a:sym typeface="Arial"/>
              </a:rPr>
              <a:t>: Produces the final output of the network.</a:t>
            </a:r>
            <a:endParaRPr/>
          </a:p>
          <a:p>
            <a:pPr indent="-228600" lvl="1" marL="685800" rtl="0" algn="l">
              <a:lnSpc>
                <a:spcPct val="90000"/>
              </a:lnSpc>
              <a:spcBef>
                <a:spcPts val="500"/>
              </a:spcBef>
              <a:spcAft>
                <a:spcPts val="0"/>
              </a:spcAft>
              <a:buClr>
                <a:srgbClr val="0D0D0D"/>
              </a:buClr>
              <a:buSzPct val="100000"/>
              <a:buChar char="•"/>
            </a:pPr>
            <a:r>
              <a:rPr b="1" i="0" lang="en-US">
                <a:solidFill>
                  <a:srgbClr val="0D0D0D"/>
                </a:solidFill>
                <a:highlight>
                  <a:srgbClr val="FFFFFF"/>
                </a:highlight>
                <a:latin typeface="Arial"/>
                <a:ea typeface="Arial"/>
                <a:cs typeface="Arial"/>
                <a:sym typeface="Arial"/>
              </a:rPr>
              <a:t>Characteristics</a:t>
            </a:r>
            <a:r>
              <a:rPr b="0" i="0" lang="en-US">
                <a:solidFill>
                  <a:srgbClr val="0D0D0D"/>
                </a:solidFill>
                <a:highlight>
                  <a:srgbClr val="FFFFFF"/>
                </a:highlight>
                <a:latin typeface="Arial"/>
                <a:ea typeface="Arial"/>
                <a:cs typeface="Arial"/>
                <a:sym typeface="Arial"/>
              </a:rPr>
              <a:t>: The configuration of the output layer depends on the specific task the network is designed to perform. For example, in a classification problem, the number of neurons might correspond to the number of classes, and the activation function might be a softmax to output probabilities of each class.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How ANN works</a:t>
            </a:r>
            <a:endParaRPr/>
          </a:p>
        </p:txBody>
      </p:sp>
      <p:grpSp>
        <p:nvGrpSpPr>
          <p:cNvPr id="145" name="Google Shape;145;p9"/>
          <p:cNvGrpSpPr/>
          <p:nvPr/>
        </p:nvGrpSpPr>
        <p:grpSpPr>
          <a:xfrm>
            <a:off x="838269" y="1917644"/>
            <a:ext cx="10515461" cy="4167298"/>
            <a:chOff x="69" y="92019"/>
            <a:chExt cx="10515461" cy="4167298"/>
          </a:xfrm>
        </p:grpSpPr>
        <p:sp>
          <p:nvSpPr>
            <p:cNvPr id="146" name="Google Shape;146;p9"/>
            <p:cNvSpPr/>
            <p:nvPr/>
          </p:nvSpPr>
          <p:spPr>
            <a:xfrm rot="5400000">
              <a:off x="485981" y="1604301"/>
              <a:ext cx="1463642" cy="2435467"/>
            </a:xfrm>
            <a:prstGeom prst="corner">
              <a:avLst>
                <a:gd fmla="val 16120" name="adj1"/>
                <a:gd fmla="val 16110" name="adj2"/>
              </a:avLst>
            </a:prstGeom>
            <a:solidFill>
              <a:srgbClr val="126082"/>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a:off x="241663" y="2331981"/>
              <a:ext cx="2198753" cy="192733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txBox="1"/>
            <p:nvPr/>
          </p:nvSpPr>
          <p:spPr>
            <a:xfrm>
              <a:off x="241663" y="2331981"/>
              <a:ext cx="2198753" cy="1927336"/>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Initialization</a:t>
              </a:r>
              <a:endParaRPr/>
            </a:p>
            <a:p>
              <a:pPr indent="-69850" lvl="1" marL="57150" marR="0" rtl="0" algn="l">
                <a:lnSpc>
                  <a:spcPct val="90000"/>
                </a:lnSpc>
                <a:spcBef>
                  <a:spcPts val="49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Setting up the network (architecture)</a:t>
              </a:r>
              <a:endParaRPr/>
            </a:p>
            <a:p>
              <a:pPr indent="-69850" lvl="1" marL="57150" marR="0" rtl="0" algn="l">
                <a:lnSpc>
                  <a:spcPct val="90000"/>
                </a:lnSpc>
                <a:spcBef>
                  <a:spcPts val="165"/>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Weight initialization</a:t>
              </a:r>
              <a:endParaRPr/>
            </a:p>
          </p:txBody>
        </p:sp>
        <p:sp>
          <p:nvSpPr>
            <p:cNvPr id="149" name="Google Shape;149;p9"/>
            <p:cNvSpPr/>
            <p:nvPr/>
          </p:nvSpPr>
          <p:spPr>
            <a:xfrm>
              <a:off x="2025558" y="1424999"/>
              <a:ext cx="414859" cy="414859"/>
            </a:xfrm>
            <a:prstGeom prst="triangle">
              <a:avLst>
                <a:gd fmla="val 100000" name="adj"/>
              </a:avLst>
            </a:prstGeom>
            <a:solidFill>
              <a:srgbClr val="126082"/>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rot="5400000">
              <a:off x="3177686" y="938236"/>
              <a:ext cx="1463642" cy="2435467"/>
            </a:xfrm>
            <a:prstGeom prst="corner">
              <a:avLst>
                <a:gd fmla="val 16120" name="adj1"/>
                <a:gd fmla="val 16110" name="adj2"/>
              </a:avLst>
            </a:prstGeom>
            <a:solidFill>
              <a:srgbClr val="126082"/>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2933368" y="1665916"/>
              <a:ext cx="2198753" cy="192733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txBox="1"/>
            <p:nvPr/>
          </p:nvSpPr>
          <p:spPr>
            <a:xfrm>
              <a:off x="2933368" y="1665916"/>
              <a:ext cx="2198753" cy="1927336"/>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Forward Propagation</a:t>
              </a:r>
              <a:endParaRPr/>
            </a:p>
            <a:p>
              <a:pPr indent="-69850" lvl="1" marL="57150" marR="0" rtl="0" algn="l">
                <a:lnSpc>
                  <a:spcPct val="90000"/>
                </a:lnSpc>
                <a:spcBef>
                  <a:spcPts val="49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Input processing</a:t>
              </a:r>
              <a:endParaRPr/>
            </a:p>
            <a:p>
              <a:pPr indent="-69850" lvl="1" marL="57150" marR="0" rtl="0" algn="l">
                <a:lnSpc>
                  <a:spcPct val="90000"/>
                </a:lnSpc>
                <a:spcBef>
                  <a:spcPts val="165"/>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Computation through layers</a:t>
              </a:r>
              <a:endParaRPr/>
            </a:p>
            <a:p>
              <a:pPr indent="-69850" lvl="1" marL="57150" marR="0" rtl="0" algn="l">
                <a:lnSpc>
                  <a:spcPct val="90000"/>
                </a:lnSpc>
                <a:spcBef>
                  <a:spcPts val="165"/>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Output Generation</a:t>
              </a:r>
              <a:endParaRPr/>
            </a:p>
          </p:txBody>
        </p:sp>
        <p:sp>
          <p:nvSpPr>
            <p:cNvPr id="153" name="Google Shape;153;p9"/>
            <p:cNvSpPr/>
            <p:nvPr/>
          </p:nvSpPr>
          <p:spPr>
            <a:xfrm>
              <a:off x="4717262" y="758934"/>
              <a:ext cx="414859" cy="414859"/>
            </a:xfrm>
            <a:prstGeom prst="triangle">
              <a:avLst>
                <a:gd fmla="val 100000" name="adj"/>
              </a:avLst>
            </a:prstGeom>
            <a:solidFill>
              <a:srgbClr val="126082"/>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rot="5400000">
              <a:off x="5869390" y="272171"/>
              <a:ext cx="1463642" cy="2435467"/>
            </a:xfrm>
            <a:prstGeom prst="corner">
              <a:avLst>
                <a:gd fmla="val 16120" name="adj1"/>
                <a:gd fmla="val 16110" name="adj2"/>
              </a:avLst>
            </a:prstGeom>
            <a:solidFill>
              <a:srgbClr val="126082"/>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5625072" y="999851"/>
              <a:ext cx="2198753" cy="192733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txBox="1"/>
            <p:nvPr/>
          </p:nvSpPr>
          <p:spPr>
            <a:xfrm>
              <a:off x="5625072" y="999851"/>
              <a:ext cx="2198753" cy="1927336"/>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Backpropagation</a:t>
              </a:r>
              <a:endParaRPr/>
            </a:p>
            <a:p>
              <a:pPr indent="-69850" lvl="1" marL="57150" marR="0" rtl="0" algn="l">
                <a:lnSpc>
                  <a:spcPct val="90000"/>
                </a:lnSpc>
                <a:spcBef>
                  <a:spcPts val="49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Error calculation (loss function)</a:t>
              </a:r>
              <a:endParaRPr/>
            </a:p>
            <a:p>
              <a:pPr indent="-69850" lvl="1" marL="57150" marR="0" rtl="0" algn="l">
                <a:lnSpc>
                  <a:spcPct val="90000"/>
                </a:lnSpc>
                <a:spcBef>
                  <a:spcPts val="165"/>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Error propagated back through the network, from the output layer towards the input layer (gradient of the loss function)</a:t>
              </a:r>
              <a:endParaRPr/>
            </a:p>
            <a:p>
              <a:pPr indent="-69850" lvl="1" marL="57150" marR="0" rtl="0" algn="l">
                <a:lnSpc>
                  <a:spcPct val="90000"/>
                </a:lnSpc>
                <a:spcBef>
                  <a:spcPts val="165"/>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Weight update (optimization algorithm)</a:t>
              </a:r>
              <a:endParaRPr/>
            </a:p>
          </p:txBody>
        </p:sp>
        <p:sp>
          <p:nvSpPr>
            <p:cNvPr id="157" name="Google Shape;157;p9"/>
            <p:cNvSpPr/>
            <p:nvPr/>
          </p:nvSpPr>
          <p:spPr>
            <a:xfrm>
              <a:off x="7408967" y="92869"/>
              <a:ext cx="414859" cy="414859"/>
            </a:xfrm>
            <a:prstGeom prst="triangle">
              <a:avLst>
                <a:gd fmla="val 100000" name="adj"/>
              </a:avLst>
            </a:prstGeom>
            <a:solidFill>
              <a:srgbClr val="126082"/>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rot="5400000">
              <a:off x="8561095" y="-393893"/>
              <a:ext cx="1463642" cy="2435467"/>
            </a:xfrm>
            <a:prstGeom prst="corner">
              <a:avLst>
                <a:gd fmla="val 16120" name="adj1"/>
                <a:gd fmla="val 16110" name="adj2"/>
              </a:avLst>
            </a:prstGeom>
            <a:solidFill>
              <a:srgbClr val="126082"/>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8316776" y="333786"/>
              <a:ext cx="2198753" cy="192733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txBox="1"/>
            <p:nvPr/>
          </p:nvSpPr>
          <p:spPr>
            <a:xfrm>
              <a:off x="8316776" y="333786"/>
              <a:ext cx="2198753" cy="1927336"/>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Iteration</a:t>
              </a:r>
              <a:endParaRPr/>
            </a:p>
            <a:p>
              <a:pPr indent="-69850" lvl="1" marL="57150" marR="0" rtl="0" algn="l">
                <a:lnSpc>
                  <a:spcPct val="90000"/>
                </a:lnSpc>
                <a:spcBef>
                  <a:spcPts val="49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Repetition</a:t>
              </a:r>
              <a:endParaRPr/>
            </a:p>
            <a:p>
              <a:pPr indent="-69850" lvl="1" marL="57150" marR="0" rtl="0" algn="l">
                <a:lnSpc>
                  <a:spcPct val="90000"/>
                </a:lnSpc>
                <a:spcBef>
                  <a:spcPts val="165"/>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Convergence (achieve a satisfactory level of performance)</a:t>
              </a:r>
              <a:endParaRPr/>
            </a:p>
          </p:txBody>
        </p:sp>
      </p:grpSp>
      <p:sp>
        <p:nvSpPr>
          <p:cNvPr id="161" name="Google Shape;161;p9"/>
          <p:cNvSpPr txBox="1"/>
          <p:nvPr/>
        </p:nvSpPr>
        <p:spPr>
          <a:xfrm>
            <a:off x="5656306" y="4738549"/>
            <a:ext cx="609805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D0D0D"/>
                </a:solidFill>
                <a:highlight>
                  <a:srgbClr val="FFFFFF"/>
                </a:highlight>
                <a:latin typeface="Arial"/>
                <a:ea typeface="Arial"/>
                <a:cs typeface="Arial"/>
                <a:sym typeface="Arial"/>
              </a:rPr>
              <a:t>In the context of training artificial neural networks (ANNs) or any other machine learning models, an </a:t>
            </a:r>
            <a:r>
              <a:rPr b="1" i="0" lang="en-US" sz="1800" u="none" cap="none" strike="noStrike">
                <a:solidFill>
                  <a:srgbClr val="0D0D0D"/>
                </a:solidFill>
                <a:highlight>
                  <a:srgbClr val="FFFFFF"/>
                </a:highlight>
                <a:latin typeface="Arial"/>
                <a:ea typeface="Arial"/>
                <a:cs typeface="Arial"/>
                <a:sym typeface="Arial"/>
              </a:rPr>
              <a:t>epoch</a:t>
            </a:r>
            <a:r>
              <a:rPr b="0" i="0" lang="en-US" sz="1800" u="none" cap="none" strike="noStrike">
                <a:solidFill>
                  <a:srgbClr val="0D0D0D"/>
                </a:solidFill>
                <a:highlight>
                  <a:srgbClr val="FFFFFF"/>
                </a:highlight>
                <a:latin typeface="Arial"/>
                <a:ea typeface="Arial"/>
                <a:cs typeface="Arial"/>
                <a:sym typeface="Arial"/>
              </a:rPr>
              <a:t> refers to one complete pass through the entire training dataset. During an epoch, the model sees every sample in the dataset once, allowing it to learn from the data by adjusting its weights to minimize the loss function.</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2024-04-11T04:06:06Z</dcterms:created>
  <dc:creator>MIN CHEN</dc:creator>
</cp:coreProperties>
</file>