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2" r:id="rId4"/>
    <p:sldId id="27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snapToGrid="0">
      <p:cViewPr varScale="1">
        <p:scale>
          <a:sx n="115" d="100"/>
          <a:sy n="115" d="100"/>
        </p:scale>
        <p:origin x="10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3D9F-5914-56FB-5CD9-893AE605D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1544C3-618C-6A66-2167-F700FD944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AC92A-2668-4F81-4FC6-EB1DA21643CB}"/>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5" name="Footer Placeholder 4">
            <a:extLst>
              <a:ext uri="{FF2B5EF4-FFF2-40B4-BE49-F238E27FC236}">
                <a16:creationId xmlns:a16="http://schemas.microsoft.com/office/drawing/2014/main" id="{E79E6DF7-5EBD-3DD2-2D74-26C293A12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26341-95E4-EB52-71AB-BBF085AB3547}"/>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82986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CEB0-7006-1AA3-2D48-B5CA0844C9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9EB9E1-AD38-2254-C252-45A912C16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CD4D6-EDDD-3E10-AA0A-4DE93C48A4BA}"/>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5" name="Footer Placeholder 4">
            <a:extLst>
              <a:ext uri="{FF2B5EF4-FFF2-40B4-BE49-F238E27FC236}">
                <a16:creationId xmlns:a16="http://schemas.microsoft.com/office/drawing/2014/main" id="{65024320-4126-B5D8-60A6-61FAE85AB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84546-9704-D91E-C1E9-E61A1DF74219}"/>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228414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E3851-0568-16A7-913C-E192199781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0A1111-8A33-CD5F-3999-035059DE77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411B1-F0C5-6863-C7D4-D9753648F0EA}"/>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5" name="Footer Placeholder 4">
            <a:extLst>
              <a:ext uri="{FF2B5EF4-FFF2-40B4-BE49-F238E27FC236}">
                <a16:creationId xmlns:a16="http://schemas.microsoft.com/office/drawing/2014/main" id="{D212F608-C61B-FA77-FFC0-DA3C0ADB9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9418B-01F4-F077-A1A5-21D6D5890A9F}"/>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170655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CA4F-1AF8-8C79-E94D-EE0F3383D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E81BA-27AB-70A9-3181-C4FA9AB92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DDFF8-0728-26C6-8294-3BAFBD4D6896}"/>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5" name="Footer Placeholder 4">
            <a:extLst>
              <a:ext uri="{FF2B5EF4-FFF2-40B4-BE49-F238E27FC236}">
                <a16:creationId xmlns:a16="http://schemas.microsoft.com/office/drawing/2014/main" id="{0428558F-1665-82E9-EB10-48A14207B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C61E9-1D11-ECA3-357F-8B688A328C77}"/>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342127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F861-2BF3-2254-C6EA-5276A00D6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5ADBB-084D-6EF6-2DDC-3ACD4BABA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4ECB0-6739-2129-4595-802AD3DF3568}"/>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5" name="Footer Placeholder 4">
            <a:extLst>
              <a:ext uri="{FF2B5EF4-FFF2-40B4-BE49-F238E27FC236}">
                <a16:creationId xmlns:a16="http://schemas.microsoft.com/office/drawing/2014/main" id="{B5188BAA-5AE2-0FD6-4382-A7A35740E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8B604-4627-24C5-C065-2151BF3FDF09}"/>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271273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CBF0-293D-F09C-3787-C3016507CF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90CC20-73B7-2308-4960-659FB26EF1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B3E56-3662-F29C-FCA6-B10193F62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FA016-5BAD-C8B2-2D28-66031853C3B0}"/>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6" name="Footer Placeholder 5">
            <a:extLst>
              <a:ext uri="{FF2B5EF4-FFF2-40B4-BE49-F238E27FC236}">
                <a16:creationId xmlns:a16="http://schemas.microsoft.com/office/drawing/2014/main" id="{DDCFE9AE-84B7-8844-858D-124F87914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1F8BC-D7A9-96AD-BD38-B483D647A1B7}"/>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238094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4F2B-3D33-DBE3-9B68-9D063D2D6A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B56CAF-BF72-3AA5-78E9-70A9FB9D8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ADDF7E-5A97-23CD-D109-B29E3A797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25E80C-A43E-CEE1-B95D-2AEF60912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AA5CDC-47D8-4FB1-7ED0-5849C0D7E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747EDF-4707-BFEC-3CA3-1920BF519D96}"/>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8" name="Footer Placeholder 7">
            <a:extLst>
              <a:ext uri="{FF2B5EF4-FFF2-40B4-BE49-F238E27FC236}">
                <a16:creationId xmlns:a16="http://schemas.microsoft.com/office/drawing/2014/main" id="{9173E960-DEED-ED02-2673-DC82D667E8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76CCA2-9207-B615-0C8A-6AD1A0101204}"/>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53026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7FB6-9829-7E18-6742-F685B1B42F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9EE8B-728D-BB6F-BFC2-E2CE161D3B69}"/>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4" name="Footer Placeholder 3">
            <a:extLst>
              <a:ext uri="{FF2B5EF4-FFF2-40B4-BE49-F238E27FC236}">
                <a16:creationId xmlns:a16="http://schemas.microsoft.com/office/drawing/2014/main" id="{1246B515-3144-61F1-EEF3-DE343C3B8C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43824-2AC1-B758-A61D-53085A64F1C3}"/>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166232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67250-5DA6-FA74-0F3C-38CEB9E7AB0D}"/>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3" name="Footer Placeholder 2">
            <a:extLst>
              <a:ext uri="{FF2B5EF4-FFF2-40B4-BE49-F238E27FC236}">
                <a16:creationId xmlns:a16="http://schemas.microsoft.com/office/drawing/2014/main" id="{9EB59ABC-A18F-8151-1AD6-FBA9CB6650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792FFA-CA1A-690C-249E-B62606B99E11}"/>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99579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DA97-3CF7-3F34-7574-EE0110208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CEE4F5-B735-CC03-2E3A-3F99E0D98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891C01-2C50-60CB-41D8-D70738AD6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42080-F0B7-407D-F7EA-B7298E255649}"/>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6" name="Footer Placeholder 5">
            <a:extLst>
              <a:ext uri="{FF2B5EF4-FFF2-40B4-BE49-F238E27FC236}">
                <a16:creationId xmlns:a16="http://schemas.microsoft.com/office/drawing/2014/main" id="{41AD869D-835E-106A-59A8-E5F6BFD55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E25C1-5DDA-F049-6C9D-8DE03C7D4913}"/>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259410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A0CF-B4E8-2F55-9C31-C0A774EB7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EA73CA-8820-8039-E9F7-7D5A2A62C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BD32E1-722C-ABB9-81EE-FF8FBD2EE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7F02C-E27F-2552-70E6-F85A56832EDA}"/>
              </a:ext>
            </a:extLst>
          </p:cNvPr>
          <p:cNvSpPr>
            <a:spLocks noGrp="1"/>
          </p:cNvSpPr>
          <p:nvPr>
            <p:ph type="dt" sz="half" idx="10"/>
          </p:nvPr>
        </p:nvSpPr>
        <p:spPr/>
        <p:txBody>
          <a:bodyPr/>
          <a:lstStyle/>
          <a:p>
            <a:fld id="{0FA15925-6208-8B47-820A-49A2DAAEF02B}" type="datetimeFigureOut">
              <a:rPr lang="en-US" smtClean="0"/>
              <a:t>4/8/24</a:t>
            </a:fld>
            <a:endParaRPr lang="en-US"/>
          </a:p>
        </p:txBody>
      </p:sp>
      <p:sp>
        <p:nvSpPr>
          <p:cNvPr id="6" name="Footer Placeholder 5">
            <a:extLst>
              <a:ext uri="{FF2B5EF4-FFF2-40B4-BE49-F238E27FC236}">
                <a16:creationId xmlns:a16="http://schemas.microsoft.com/office/drawing/2014/main" id="{6DE50128-E3AE-A0AB-0DFB-0B206E96E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DB72D-58AC-1AA1-092E-BE4388857192}"/>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120753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7668A7-7BB3-945E-1A15-908977447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B8C789-21E0-F7C5-B23C-292A6531B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15FD3-E020-A0E8-4846-5A7A9BCC63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15925-6208-8B47-820A-49A2DAAEF02B}" type="datetimeFigureOut">
              <a:rPr lang="en-US" smtClean="0"/>
              <a:t>4/8/24</a:t>
            </a:fld>
            <a:endParaRPr lang="en-US"/>
          </a:p>
        </p:txBody>
      </p:sp>
      <p:sp>
        <p:nvSpPr>
          <p:cNvPr id="5" name="Footer Placeholder 4">
            <a:extLst>
              <a:ext uri="{FF2B5EF4-FFF2-40B4-BE49-F238E27FC236}">
                <a16:creationId xmlns:a16="http://schemas.microsoft.com/office/drawing/2014/main" id="{4750A545-66B1-9F1E-B8A2-88F8EC79B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EE5AC6-B138-175F-1055-921B851B2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4B122-53FA-3948-A63C-901B36A03A39}" type="slidenum">
              <a:rPr lang="en-US" smtClean="0"/>
              <a:t>‹#›</a:t>
            </a:fld>
            <a:endParaRPr lang="en-US"/>
          </a:p>
        </p:txBody>
      </p:sp>
    </p:spTree>
    <p:extLst>
      <p:ext uri="{BB962C8B-B14F-4D97-AF65-F5344CB8AC3E}">
        <p14:creationId xmlns:p14="http://schemas.microsoft.com/office/powerpoint/2010/main" val="2435448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9EAFA-EE86-2650-4F18-A8D79EF441FB}"/>
              </a:ext>
            </a:extLst>
          </p:cNvPr>
          <p:cNvSpPr>
            <a:spLocks noGrp="1"/>
          </p:cNvSpPr>
          <p:nvPr>
            <p:ph type="ctrTitle"/>
          </p:nvPr>
        </p:nvSpPr>
        <p:spPr/>
        <p:txBody>
          <a:bodyPr/>
          <a:lstStyle/>
          <a:p>
            <a:r>
              <a:rPr lang="en-US" dirty="0"/>
              <a:t>Decision Tree Regression and Random Forest</a:t>
            </a:r>
          </a:p>
        </p:txBody>
      </p:sp>
      <p:sp>
        <p:nvSpPr>
          <p:cNvPr id="3" name="Subtitle 2">
            <a:extLst>
              <a:ext uri="{FF2B5EF4-FFF2-40B4-BE49-F238E27FC236}">
                <a16:creationId xmlns:a16="http://schemas.microsoft.com/office/drawing/2014/main" id="{27A1D6A2-B394-8134-01AF-1C282C7F80A9}"/>
              </a:ext>
            </a:extLst>
          </p:cNvPr>
          <p:cNvSpPr>
            <a:spLocks noGrp="1"/>
          </p:cNvSpPr>
          <p:nvPr>
            <p:ph type="subTitle" idx="1"/>
          </p:nvPr>
        </p:nvSpPr>
        <p:spPr/>
        <p:txBody>
          <a:bodyPr/>
          <a:lstStyle/>
          <a:p>
            <a:r>
              <a:rPr lang="en-US" dirty="0"/>
              <a:t>Min Chen</a:t>
            </a:r>
          </a:p>
        </p:txBody>
      </p:sp>
    </p:spTree>
    <p:extLst>
      <p:ext uri="{BB962C8B-B14F-4D97-AF65-F5344CB8AC3E}">
        <p14:creationId xmlns:p14="http://schemas.microsoft.com/office/powerpoint/2010/main" val="119448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9E5D-F0D0-C607-4693-CAE2CF41056B}"/>
              </a:ext>
            </a:extLst>
          </p:cNvPr>
          <p:cNvSpPr>
            <a:spLocks noGrp="1"/>
          </p:cNvSpPr>
          <p:nvPr>
            <p:ph type="title"/>
          </p:nvPr>
        </p:nvSpPr>
        <p:spPr/>
        <p:txBody>
          <a:bodyPr/>
          <a:lstStyle/>
          <a:p>
            <a:r>
              <a:rPr lang="en-US" dirty="0"/>
              <a:t>Decision Tree Regression</a:t>
            </a:r>
          </a:p>
        </p:txBody>
      </p:sp>
      <p:sp>
        <p:nvSpPr>
          <p:cNvPr id="3" name="Content Placeholder 2">
            <a:extLst>
              <a:ext uri="{FF2B5EF4-FFF2-40B4-BE49-F238E27FC236}">
                <a16:creationId xmlns:a16="http://schemas.microsoft.com/office/drawing/2014/main" id="{9633DA1B-D083-DA44-473F-09733FA32340}"/>
              </a:ext>
            </a:extLst>
          </p:cNvPr>
          <p:cNvSpPr>
            <a:spLocks noGrp="1"/>
          </p:cNvSpPr>
          <p:nvPr>
            <p:ph idx="1"/>
          </p:nvPr>
        </p:nvSpPr>
        <p:spPr>
          <a:xfrm>
            <a:off x="838200" y="1825625"/>
            <a:ext cx="4495800" cy="4351338"/>
          </a:xfrm>
        </p:spPr>
        <p:txBody>
          <a:bodyPr>
            <a:normAutofit fontScale="92500" lnSpcReduction="10000"/>
          </a:bodyPr>
          <a:lstStyle/>
          <a:p>
            <a:r>
              <a:rPr lang="en-US" b="0" i="0" dirty="0">
                <a:solidFill>
                  <a:srgbClr val="0D0D0D"/>
                </a:solidFill>
                <a:effectLst/>
                <a:latin typeface="Söhne"/>
              </a:rPr>
              <a:t>Once the tree is built, it can be used to make predictions. To predict the value of the target variable for a new observation, the decision tree "routes" the observation through the tree, following the splits until it reaches a leaf. The predicted value for the observation is the mean (or median) of the target variable for the training observations in the leaf.</a:t>
            </a:r>
          </a:p>
        </p:txBody>
      </p:sp>
      <p:pic>
        <p:nvPicPr>
          <p:cNvPr id="1026" name="Picture 2" descr="No photo description available.">
            <a:extLst>
              <a:ext uri="{FF2B5EF4-FFF2-40B4-BE49-F238E27FC236}">
                <a16:creationId xmlns:a16="http://schemas.microsoft.com/office/drawing/2014/main" id="{75F40386-5069-4F9D-A42B-E418BE9FC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17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BD86-9EAB-00AA-D5D4-91BFF343AB9A}"/>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182F7E3E-8885-D8D0-2CDB-C757FE84BF52}"/>
              </a:ext>
            </a:extLst>
          </p:cNvPr>
          <p:cNvSpPr>
            <a:spLocks noGrp="1"/>
          </p:cNvSpPr>
          <p:nvPr>
            <p:ph idx="1"/>
          </p:nvPr>
        </p:nvSpPr>
        <p:spPr/>
        <p:txBody>
          <a:bodyPr/>
          <a:lstStyle/>
          <a:p>
            <a:endParaRPr lang="en-US"/>
          </a:p>
        </p:txBody>
      </p:sp>
      <p:pic>
        <p:nvPicPr>
          <p:cNvPr id="2050" name="Picture 2" descr="Random Forests">
            <a:extLst>
              <a:ext uri="{FF2B5EF4-FFF2-40B4-BE49-F238E27FC236}">
                <a16:creationId xmlns:a16="http://schemas.microsoft.com/office/drawing/2014/main" id="{4140FDB1-C4D5-7EFE-9ACC-CA224E7D1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333" y="1601802"/>
            <a:ext cx="7070725" cy="4798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0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0DA3-1313-B265-4122-B7B948880BDB}"/>
              </a:ext>
            </a:extLst>
          </p:cNvPr>
          <p:cNvSpPr>
            <a:spLocks noGrp="1"/>
          </p:cNvSpPr>
          <p:nvPr>
            <p:ph type="title"/>
          </p:nvPr>
        </p:nvSpPr>
        <p:spPr/>
        <p:txBody>
          <a:bodyPr>
            <a:normAutofit/>
          </a:bodyPr>
          <a:lstStyle/>
          <a:p>
            <a:r>
              <a:rPr lang="en-US" b="1" i="0" dirty="0">
                <a:solidFill>
                  <a:srgbClr val="0D0D0D"/>
                </a:solidFill>
                <a:effectLst/>
                <a:latin typeface="Söhne"/>
              </a:rPr>
              <a:t>Random Forest: Enhancing Stability and Accuracy</a:t>
            </a:r>
            <a:endParaRPr lang="en-US" dirty="0"/>
          </a:p>
        </p:txBody>
      </p:sp>
      <p:sp>
        <p:nvSpPr>
          <p:cNvPr id="3" name="Content Placeholder 2">
            <a:extLst>
              <a:ext uri="{FF2B5EF4-FFF2-40B4-BE49-F238E27FC236}">
                <a16:creationId xmlns:a16="http://schemas.microsoft.com/office/drawing/2014/main" id="{51AAF971-286B-D68F-FB67-DA598FF8E1A7}"/>
              </a:ext>
            </a:extLst>
          </p:cNvPr>
          <p:cNvSpPr>
            <a:spLocks noGrp="1"/>
          </p:cNvSpPr>
          <p:nvPr>
            <p:ph idx="1"/>
          </p:nvPr>
        </p:nvSpPr>
        <p:spPr>
          <a:xfrm>
            <a:off x="838200" y="1825625"/>
            <a:ext cx="6248400" cy="4351338"/>
          </a:xfrm>
        </p:spPr>
        <p:txBody>
          <a:bodyPr>
            <a:normAutofit fontScale="62500" lnSpcReduction="20000"/>
          </a:bodyPr>
          <a:lstStyle/>
          <a:p>
            <a:r>
              <a:rPr lang="en-US" b="0" i="0" dirty="0">
                <a:solidFill>
                  <a:srgbClr val="0D0D0D"/>
                </a:solidFill>
                <a:effectLst/>
                <a:latin typeface="Söhne"/>
              </a:rPr>
              <a:t>Random Forest is an ensemble method that creates a 'forest' of decision trees, typically hundreds or thousands, to improve prediction accuracy. Each tree in the forest is built from a random sample of the training data, and at each split in the tree, a random subset of features is considered.</a:t>
            </a:r>
          </a:p>
          <a:p>
            <a:pPr lvl="1"/>
            <a:r>
              <a:rPr lang="en-US" b="1" i="0" dirty="0">
                <a:solidFill>
                  <a:srgbClr val="0D0D0D"/>
                </a:solidFill>
                <a:effectLst/>
                <a:latin typeface="Söhne"/>
              </a:rPr>
              <a:t>Bootstrap Aggregating (Bagging):</a:t>
            </a:r>
            <a:r>
              <a:rPr lang="en-US" b="0" i="0" dirty="0">
                <a:solidFill>
                  <a:srgbClr val="0D0D0D"/>
                </a:solidFill>
                <a:effectLst/>
                <a:latin typeface="Söhne"/>
              </a:rPr>
              <a:t> Each tree in a Random Forest is trained on a random subset of the data obtained with replacement (bootstrap sample), which helps in reducing variance without increasing bias.</a:t>
            </a:r>
          </a:p>
          <a:p>
            <a:pPr lvl="1"/>
            <a:r>
              <a:rPr lang="en-US" b="1" i="0" dirty="0">
                <a:solidFill>
                  <a:srgbClr val="0D0D0D"/>
                </a:solidFill>
                <a:effectLst/>
                <a:latin typeface="Söhne"/>
              </a:rPr>
              <a:t>Feature Randomness:</a:t>
            </a:r>
            <a:r>
              <a:rPr lang="en-US" b="0" i="0" dirty="0">
                <a:solidFill>
                  <a:srgbClr val="0D0D0D"/>
                </a:solidFill>
                <a:effectLst/>
                <a:latin typeface="Söhne"/>
              </a:rPr>
              <a:t> When building a decision tree within the forest, the algorithm selects a random subset of features at each split, increasing the diversity among the trees. This feature randomness helps in making the model more robust against overfitting and leverages the strength of multiple features that might be predictive in different ways.</a:t>
            </a:r>
          </a:p>
          <a:p>
            <a:pPr lvl="1"/>
            <a:r>
              <a:rPr lang="en-US" b="1" i="0" dirty="0">
                <a:solidFill>
                  <a:srgbClr val="0D0D0D"/>
                </a:solidFill>
                <a:effectLst/>
                <a:latin typeface="Söhne"/>
              </a:rPr>
              <a:t>Aggregation of Results:</a:t>
            </a:r>
          </a:p>
          <a:p>
            <a:pPr lvl="2"/>
            <a:r>
              <a:rPr lang="en-US" b="1" i="0" dirty="0">
                <a:solidFill>
                  <a:srgbClr val="0D0D0D"/>
                </a:solidFill>
                <a:effectLst/>
                <a:latin typeface="Söhne"/>
              </a:rPr>
              <a:t>Classification:</a:t>
            </a:r>
            <a:r>
              <a:rPr lang="en-US" b="0" i="0" dirty="0">
                <a:solidFill>
                  <a:srgbClr val="0D0D0D"/>
                </a:solidFill>
                <a:effectLst/>
                <a:latin typeface="Söhne"/>
              </a:rPr>
              <a:t> For a classification problem, the Random Forest takes a majority vote of its trees. The class that gets the most votes by the trees in the forest is chosen as the final output.</a:t>
            </a:r>
          </a:p>
          <a:p>
            <a:pPr lvl="2"/>
            <a:r>
              <a:rPr lang="en-US" b="1" i="0" dirty="0">
                <a:solidFill>
                  <a:srgbClr val="0D0D0D"/>
                </a:solidFill>
                <a:effectLst/>
                <a:latin typeface="Söhne"/>
              </a:rPr>
              <a:t>Regression:</a:t>
            </a:r>
            <a:r>
              <a:rPr lang="en-US" b="0" i="0" dirty="0">
                <a:solidFill>
                  <a:srgbClr val="0D0D0D"/>
                </a:solidFill>
                <a:effectLst/>
                <a:latin typeface="Söhne"/>
              </a:rPr>
              <a:t> For regression, it averages the predictions of all the trees.</a:t>
            </a:r>
          </a:p>
          <a:p>
            <a:pPr lvl="1"/>
            <a:endParaRPr lang="en-US" b="0" i="0" dirty="0">
              <a:solidFill>
                <a:srgbClr val="0D0D0D"/>
              </a:solidFill>
              <a:effectLst/>
              <a:latin typeface="Söhne"/>
            </a:endParaRPr>
          </a:p>
          <a:p>
            <a:pPr lvl="1"/>
            <a:endParaRPr lang="en-US" dirty="0"/>
          </a:p>
        </p:txBody>
      </p:sp>
      <p:pic>
        <p:nvPicPr>
          <p:cNvPr id="2052" name="Picture 4" descr="Bagging steps">
            <a:extLst>
              <a:ext uri="{FF2B5EF4-FFF2-40B4-BE49-F238E27FC236}">
                <a16:creationId xmlns:a16="http://schemas.microsoft.com/office/drawing/2014/main" id="{A70B802C-AC16-F541-6D23-53B390A85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9637" y="1985697"/>
            <a:ext cx="458152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201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300</Words>
  <Application>Microsoft Macintosh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Söhne</vt:lpstr>
      <vt:lpstr>Arial</vt:lpstr>
      <vt:lpstr>Calibri</vt:lpstr>
      <vt:lpstr>Calibri Light</vt:lpstr>
      <vt:lpstr>Office Theme</vt:lpstr>
      <vt:lpstr>Decision Tree Regression and Random Forest</vt:lpstr>
      <vt:lpstr>Decision Tree Regression</vt:lpstr>
      <vt:lpstr>Random forest</vt:lpstr>
      <vt:lpstr>Random Forest: Enhancing Stability and 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Regression and Random Forest</dc:title>
  <dc:creator>MIN CHEN</dc:creator>
  <cp:lastModifiedBy>MIN CHEN</cp:lastModifiedBy>
  <cp:revision>1</cp:revision>
  <dcterms:created xsi:type="dcterms:W3CDTF">2024-04-09T04:52:41Z</dcterms:created>
  <dcterms:modified xsi:type="dcterms:W3CDTF">2024-04-09T18:05:56Z</dcterms:modified>
</cp:coreProperties>
</file>