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Light" panose="020B03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41155-E5F3-13EF-12BC-098CF3BF31CD}" v="29" dt="2024-06-12T11:56:07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0dd638db4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20dd638db4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1bNHNG0s7ug." TargetMode="External"/><Relationship Id="rId4" Type="http://schemas.openxmlformats.org/officeDocument/2006/relationships/hyperlink" Target="https://www.youtube.com/watch?v=9m8wDGYWlXA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840589" y="839589"/>
            <a:ext cx="9587212" cy="9587212"/>
          </a:xfrm>
          <a:custGeom>
            <a:avLst/>
            <a:gdLst/>
            <a:ahLst/>
            <a:cxnLst/>
            <a:rect l="l" t="t" r="r" b="b"/>
            <a:pathLst>
              <a:path w="6540754" h="6540754" extrusionOk="0">
                <a:moveTo>
                  <a:pt x="6540754" y="0"/>
                </a:moveTo>
                <a:lnTo>
                  <a:pt x="0" y="6540754"/>
                </a:lnTo>
                <a:lnTo>
                  <a:pt x="6540754" y="6540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 rot="-2700000">
            <a:off x="-4833071" y="828042"/>
            <a:ext cx="18111132" cy="11774398"/>
            <a:chOff x="0" y="-38100"/>
            <a:chExt cx="4770010" cy="3101076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4770010" cy="3062976"/>
            </a:xfrm>
            <a:custGeom>
              <a:avLst/>
              <a:gdLst/>
              <a:ahLst/>
              <a:cxnLst/>
              <a:rect l="l" t="t" r="r" b="b"/>
              <a:pathLst>
                <a:path w="4770010" h="3062976" extrusionOk="0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 rot="-2700000">
            <a:off x="10826650" y="-5314533"/>
            <a:ext cx="5852739" cy="8813770"/>
            <a:chOff x="0" y="-38100"/>
            <a:chExt cx="1541462" cy="2321322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-2700000">
            <a:off x="10826650" y="-5675290"/>
            <a:ext cx="5852739" cy="8813770"/>
            <a:chOff x="0" y="-38100"/>
            <a:chExt cx="1541462" cy="2321322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 rot="-2700000">
            <a:off x="10826650" y="-6134434"/>
            <a:ext cx="5852739" cy="8813770"/>
            <a:chOff x="0" y="-38100"/>
            <a:chExt cx="1541462" cy="2321322"/>
          </a:xfrm>
        </p:grpSpPr>
        <p:sp>
          <p:nvSpPr>
            <p:cNvPr id="95" name="Google Shape;95;p1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3"/>
          <p:cNvSpPr txBox="1"/>
          <p:nvPr/>
        </p:nvSpPr>
        <p:spPr>
          <a:xfrm>
            <a:off x="500763" y="4266669"/>
            <a:ext cx="130668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GRAFOS E </a:t>
            </a:r>
            <a:r>
              <a:rPr lang="en-US" sz="9791">
                <a:solidFill>
                  <a:srgbClr val="FFFFFF"/>
                </a:solidFill>
              </a:rPr>
              <a:t>Á</a:t>
            </a:r>
            <a:r>
              <a:rPr lang="en-US" sz="97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RVORES</a:t>
            </a:r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-4083813" y="5839527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13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 rot="-2700000" flipH="1">
            <a:off x="-3475881" y="1121409"/>
            <a:ext cx="9401653" cy="429307"/>
          </a:xfrm>
          <a:custGeom>
            <a:avLst/>
            <a:gdLst/>
            <a:ahLst/>
            <a:cxnLst/>
            <a:rect l="l" t="t" r="r" b="b"/>
            <a:pathLst>
              <a:path w="9401653" h="429307" extrusionOk="0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-3325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356817" y="3698949"/>
            <a:ext cx="7439138" cy="92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Apresentação</a:t>
            </a:r>
            <a:endParaRPr sz="539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431850" y="6094875"/>
            <a:ext cx="61359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Floriano Ferreira dos Reis Filho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704700" y="2460475"/>
            <a:ext cx="61359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Matemática para Computação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2627275" y="6827475"/>
            <a:ext cx="5341800" cy="31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Abner Bispo Cerqueira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Antonio da Rocha Filho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Nicolas Mariano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Nikolas da Palma Cruz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2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21" name="Google Shape;321;p2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22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24" name="Google Shape;324;p2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6" name="Google Shape;326;p22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22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22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29" name="Google Shape;329;p22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2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32" name="Google Shape;332;p22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2"/>
          <p:cNvSpPr/>
          <p:nvPr/>
        </p:nvSpPr>
        <p:spPr>
          <a:xfrm>
            <a:off x="8153400" y="3217662"/>
            <a:ext cx="4575419" cy="3509554"/>
          </a:xfrm>
          <a:custGeom>
            <a:avLst/>
            <a:gdLst/>
            <a:ahLst/>
            <a:cxnLst/>
            <a:rect l="l" t="t" r="r" b="b"/>
            <a:pathLst>
              <a:path w="4575419" h="3509554" extrusionOk="0">
                <a:moveTo>
                  <a:pt x="0" y="0"/>
                </a:moveTo>
                <a:lnTo>
                  <a:pt x="4575419" y="0"/>
                </a:lnTo>
                <a:lnTo>
                  <a:pt x="4575419" y="3509555"/>
                </a:lnTo>
                <a:lnTo>
                  <a:pt x="0" y="350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56638" y="2356990"/>
            <a:ext cx="840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Matriz de </a:t>
            </a:r>
            <a:r>
              <a:rPr lang="en-US" sz="400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40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djacências: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394438" y="3444735"/>
            <a:ext cx="5869253" cy="284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1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Onde tem zero na linha significa que o vértice da linha não se conecta com o vértice da coluna representada na matriz, o valor diferente de zero é o peso daquele vértice, então por exemplo, tem um vértice que liga o v1 com o v2 e a aresta tem o peso 4, assim por diante</a:t>
            </a:r>
            <a:endParaRPr sz="2351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3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42" name="Google Shape;342;p2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23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45" name="Google Shape;345;p2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23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23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23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50" name="Google Shape;350;p23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23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53" name="Google Shape;353;p23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3"/>
          <p:cNvSpPr/>
          <p:nvPr/>
        </p:nvSpPr>
        <p:spPr>
          <a:xfrm>
            <a:off x="8001000" y="2242515"/>
            <a:ext cx="7249321" cy="5114799"/>
          </a:xfrm>
          <a:custGeom>
            <a:avLst/>
            <a:gdLst/>
            <a:ahLst/>
            <a:cxnLst/>
            <a:rect l="l" t="t" r="r" b="b"/>
            <a:pathLst>
              <a:path w="7249321" h="5114799" extrusionOk="0">
                <a:moveTo>
                  <a:pt x="0" y="0"/>
                </a:moveTo>
                <a:lnTo>
                  <a:pt x="7249321" y="0"/>
                </a:lnTo>
                <a:lnTo>
                  <a:pt x="7249321" y="5114799"/>
                </a:lnTo>
                <a:lnTo>
                  <a:pt x="0" y="5114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256638" y="2356990"/>
            <a:ext cx="8409442" cy="137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Lista de Adjacências: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94438" y="3444735"/>
            <a:ext cx="5869253" cy="166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Em uma representação de lista de adjacência, podemos manter, para cada vértice do grafo, uma lista de todos os outros vértices com os quais ele tem uma aresta. </a:t>
            </a:r>
            <a:endParaRPr sz="2351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24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63" name="Google Shape;363;p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24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66" name="Google Shape;366;p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8" name="Google Shape;368;p24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24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24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71" name="Google Shape;371;p2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4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24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74" name="Google Shape;374;p2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4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4"/>
          <p:cNvSpPr/>
          <p:nvPr/>
        </p:nvSpPr>
        <p:spPr>
          <a:xfrm>
            <a:off x="395575" y="4190412"/>
            <a:ext cx="7504242" cy="3879168"/>
          </a:xfrm>
          <a:custGeom>
            <a:avLst/>
            <a:gdLst/>
            <a:ahLst/>
            <a:cxnLst/>
            <a:rect l="l" t="t" r="r" b="b"/>
            <a:pathLst>
              <a:path w="7504242" h="3879168" extrusionOk="0">
                <a:moveTo>
                  <a:pt x="0" y="0"/>
                </a:moveTo>
                <a:lnTo>
                  <a:pt x="7504242" y="0"/>
                </a:lnTo>
                <a:lnTo>
                  <a:pt x="7504242" y="3879167"/>
                </a:lnTo>
                <a:lnTo>
                  <a:pt x="0" y="38791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8190539" y="3566799"/>
            <a:ext cx="8722815" cy="5126393"/>
          </a:xfrm>
          <a:custGeom>
            <a:avLst/>
            <a:gdLst/>
            <a:ahLst/>
            <a:cxnLst/>
            <a:rect l="l" t="t" r="r" b="b"/>
            <a:pathLst>
              <a:path w="8722815" h="5126393" extrusionOk="0">
                <a:moveTo>
                  <a:pt x="0" y="0"/>
                </a:moveTo>
                <a:lnTo>
                  <a:pt x="8722815" y="0"/>
                </a:lnTo>
                <a:lnTo>
                  <a:pt x="8722815" y="5126393"/>
                </a:lnTo>
                <a:lnTo>
                  <a:pt x="0" y="5126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256638" y="2356990"/>
            <a:ext cx="8409442" cy="66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Implementação em Java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639289" y="3387959"/>
            <a:ext cx="701681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Nesse exemplo usando Lista Ligada cada nó da lista será um vértice:</a:t>
            </a:r>
            <a:endParaRPr/>
          </a:p>
          <a:p>
            <a:pPr marL="0" marR="0" lvl="0" indent="0" algn="ctr" rtl="0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5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385" name="Google Shape;385;p2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25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388" name="Google Shape;388;p2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25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25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5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93" name="Google Shape;393;p25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5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96" name="Google Shape;396;p25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8" name="Google Shape;398;p25"/>
          <p:cNvSpPr/>
          <p:nvPr/>
        </p:nvSpPr>
        <p:spPr>
          <a:xfrm>
            <a:off x="401257" y="4276737"/>
            <a:ext cx="8589588" cy="3176358"/>
          </a:xfrm>
          <a:custGeom>
            <a:avLst/>
            <a:gdLst/>
            <a:ahLst/>
            <a:cxnLst/>
            <a:rect l="l" t="t" r="r" b="b"/>
            <a:pathLst>
              <a:path w="8589588" h="3176358" extrusionOk="0">
                <a:moveTo>
                  <a:pt x="0" y="0"/>
                </a:moveTo>
                <a:lnTo>
                  <a:pt x="8589588" y="0"/>
                </a:lnTo>
                <a:lnTo>
                  <a:pt x="8589588" y="3176358"/>
                </a:lnTo>
                <a:lnTo>
                  <a:pt x="0" y="3176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10398387" y="1656753"/>
            <a:ext cx="3972191" cy="8416326"/>
          </a:xfrm>
          <a:custGeom>
            <a:avLst/>
            <a:gdLst/>
            <a:ahLst/>
            <a:cxnLst/>
            <a:rect l="l" t="t" r="r" b="b"/>
            <a:pathLst>
              <a:path w="3972191" h="8416326" extrusionOk="0">
                <a:moveTo>
                  <a:pt x="0" y="0"/>
                </a:moveTo>
                <a:lnTo>
                  <a:pt x="3972191" y="0"/>
                </a:lnTo>
                <a:lnTo>
                  <a:pt x="3972191" y="8416326"/>
                </a:lnTo>
                <a:lnTo>
                  <a:pt x="0" y="84163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256638" y="2356990"/>
            <a:ext cx="8409442" cy="137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>
                <a:solidFill>
                  <a:srgbClr val="023D54"/>
                </a:solidFill>
                <a:latin typeface="Calibri"/>
                <a:ea typeface="Calibri"/>
                <a:cs typeface="Calibri"/>
                <a:sym typeface="Calibri"/>
              </a:rPr>
              <a:t>Lista de Adjacências: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639289" y="3387959"/>
            <a:ext cx="701681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Na classe Grafo vamos inicializá-lo com a quantidade de vértices que ele terá:</a:t>
            </a:r>
            <a:endParaRPr/>
          </a:p>
          <a:p>
            <a:pPr marL="0" marR="0" lvl="0" indent="0" algn="ctr" rtl="0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6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407" name="Google Shape;407;p2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26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410" name="Google Shape;410;p2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2" name="Google Shape;412;p26"/>
          <p:cNvCxnSpPr/>
          <p:nvPr/>
        </p:nvCxnSpPr>
        <p:spPr>
          <a:xfrm>
            <a:off x="-5954360" y="1255043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3" name="Google Shape;413;p26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319748" y="4073197"/>
            <a:ext cx="8085023" cy="2140606"/>
          </a:xfrm>
          <a:custGeom>
            <a:avLst/>
            <a:gdLst/>
            <a:ahLst/>
            <a:cxnLst/>
            <a:rect l="l" t="t" r="r" b="b"/>
            <a:pathLst>
              <a:path w="8085023" h="2140606" extrusionOk="0">
                <a:moveTo>
                  <a:pt x="0" y="0"/>
                </a:moveTo>
                <a:lnTo>
                  <a:pt x="8085023" y="0"/>
                </a:lnTo>
                <a:lnTo>
                  <a:pt x="8085023" y="2140606"/>
                </a:lnTo>
                <a:lnTo>
                  <a:pt x="0" y="21406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9144000" y="3817594"/>
            <a:ext cx="8792425" cy="3774452"/>
          </a:xfrm>
          <a:custGeom>
            <a:avLst/>
            <a:gdLst/>
            <a:ahLst/>
            <a:cxnLst/>
            <a:rect l="l" t="t" r="r" b="b"/>
            <a:pathLst>
              <a:path w="8792425" h="3774452" extrusionOk="0">
                <a:moveTo>
                  <a:pt x="0" y="0"/>
                </a:moveTo>
                <a:lnTo>
                  <a:pt x="8792425" y="0"/>
                </a:lnTo>
                <a:lnTo>
                  <a:pt x="8792425" y="3774452"/>
                </a:lnTo>
                <a:lnTo>
                  <a:pt x="0" y="3774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494763" y="538399"/>
            <a:ext cx="84093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946">
                <a:solidFill>
                  <a:srgbClr val="023D54"/>
                </a:solidFill>
              </a:rPr>
              <a:t>é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todos:</a:t>
            </a:r>
            <a:endParaRPr/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494763" y="2350348"/>
            <a:ext cx="7016815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Nessa mesma classe tem o método de adicionar aresta, ela vai conectar um vértice no outro, fazendo uma operação de adicionar no começo da nossa lista.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26"/>
          <p:cNvSpPr txBox="1"/>
          <p:nvPr/>
        </p:nvSpPr>
        <p:spPr>
          <a:xfrm>
            <a:off x="9672948" y="2350348"/>
            <a:ext cx="701681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F1F22"/>
                </a:solidFill>
                <a:latin typeface="Open Sans"/>
                <a:ea typeface="Open Sans"/>
                <a:cs typeface="Open Sans"/>
                <a:sym typeface="Open Sans"/>
              </a:rPr>
              <a:t>Para exibir o grafo, o método toString() percorre a lista de adjacentes, armazenando os resultados numa string.</a:t>
            </a:r>
            <a:endParaRPr/>
          </a:p>
          <a:p>
            <a:pPr marL="0" marR="0" lvl="0" indent="0" algn="ctr" rtl="0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F1F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7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424" name="Google Shape;424;p27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27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427" name="Google Shape;427;p27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9" name="Google Shape;429;p27"/>
          <p:cNvCxnSpPr/>
          <p:nvPr/>
        </p:nvCxnSpPr>
        <p:spPr>
          <a:xfrm>
            <a:off x="-5954360" y="1255043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27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494763" y="3396511"/>
            <a:ext cx="6320562" cy="4628553"/>
          </a:xfrm>
          <a:custGeom>
            <a:avLst/>
            <a:gdLst/>
            <a:ahLst/>
            <a:cxnLst/>
            <a:rect l="l" t="t" r="r" b="b"/>
            <a:pathLst>
              <a:path w="6320562" h="4628553" extrusionOk="0">
                <a:moveTo>
                  <a:pt x="0" y="0"/>
                </a:moveTo>
                <a:lnTo>
                  <a:pt x="6320562" y="0"/>
                </a:lnTo>
                <a:lnTo>
                  <a:pt x="6320562" y="4628553"/>
                </a:lnTo>
                <a:lnTo>
                  <a:pt x="0" y="46285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7"/>
          <p:cNvCxnSpPr/>
          <p:nvPr/>
        </p:nvCxnSpPr>
        <p:spPr>
          <a:xfrm>
            <a:off x="1276480" y="516255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27"/>
          <p:cNvSpPr/>
          <p:nvPr/>
        </p:nvSpPr>
        <p:spPr>
          <a:xfrm>
            <a:off x="7960772" y="749382"/>
            <a:ext cx="5772457" cy="4189011"/>
          </a:xfrm>
          <a:custGeom>
            <a:avLst/>
            <a:gdLst/>
            <a:ahLst/>
            <a:cxnLst/>
            <a:rect l="l" t="t" r="r" b="b"/>
            <a:pathLst>
              <a:path w="5772457" h="4189011" extrusionOk="0">
                <a:moveTo>
                  <a:pt x="0" y="0"/>
                </a:moveTo>
                <a:lnTo>
                  <a:pt x="5772456" y="0"/>
                </a:lnTo>
                <a:lnTo>
                  <a:pt x="5772456" y="4189010"/>
                </a:lnTo>
                <a:lnTo>
                  <a:pt x="0" y="4189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8098629" y="4764743"/>
            <a:ext cx="5245929" cy="3260320"/>
          </a:xfrm>
          <a:custGeom>
            <a:avLst/>
            <a:gdLst/>
            <a:ahLst/>
            <a:cxnLst/>
            <a:rect l="l" t="t" r="r" b="b"/>
            <a:pathLst>
              <a:path w="5245929" h="3260320" extrusionOk="0">
                <a:moveTo>
                  <a:pt x="0" y="0"/>
                </a:moveTo>
                <a:lnTo>
                  <a:pt x="5245929" y="0"/>
                </a:lnTo>
                <a:lnTo>
                  <a:pt x="5245929" y="3260321"/>
                </a:lnTo>
                <a:lnTo>
                  <a:pt x="0" y="32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494763" y="538399"/>
            <a:ext cx="84093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Lista de </a:t>
            </a:r>
            <a:r>
              <a:rPr lang="en-US" sz="3946">
                <a:solidFill>
                  <a:srgbClr val="023D54"/>
                </a:solidFill>
              </a:rPr>
              <a:t>A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djac</a:t>
            </a:r>
            <a:r>
              <a:rPr lang="en-US" sz="3946">
                <a:solidFill>
                  <a:srgbClr val="023D54"/>
                </a:solidFill>
              </a:rPr>
              <a:t>ê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ncia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494763" y="2350348"/>
            <a:ext cx="6320562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3D54"/>
                </a:solidFill>
                <a:latin typeface="Open Sans"/>
                <a:ea typeface="Open Sans"/>
                <a:cs typeface="Open Sans"/>
                <a:sym typeface="Open Sans"/>
              </a:rPr>
              <a:t>Agora no método main instanciamos o grafo e fazemos as operações.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2266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23D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7" name="Google Shape;437;p27"/>
          <p:cNvCxnSpPr/>
          <p:nvPr/>
        </p:nvCxnSpPr>
        <p:spPr>
          <a:xfrm>
            <a:off x="9148105" y="2478563"/>
            <a:ext cx="1138895" cy="302737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27"/>
          <p:cNvCxnSpPr/>
          <p:nvPr/>
        </p:nvCxnSpPr>
        <p:spPr>
          <a:xfrm>
            <a:off x="1284553" y="544830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p27"/>
          <p:cNvCxnSpPr/>
          <p:nvPr/>
        </p:nvCxnSpPr>
        <p:spPr>
          <a:xfrm rot="10800000" flipH="1">
            <a:off x="10744200" y="1678073"/>
            <a:ext cx="533400" cy="80049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27"/>
          <p:cNvCxnSpPr/>
          <p:nvPr/>
        </p:nvCxnSpPr>
        <p:spPr>
          <a:xfrm>
            <a:off x="1295400" y="575310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27"/>
          <p:cNvCxnSpPr/>
          <p:nvPr/>
        </p:nvCxnSpPr>
        <p:spPr>
          <a:xfrm rot="10800000" flipH="1">
            <a:off x="8991600" y="1255042"/>
            <a:ext cx="2133600" cy="1095305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27"/>
          <p:cNvCxnSpPr/>
          <p:nvPr/>
        </p:nvCxnSpPr>
        <p:spPr>
          <a:xfrm>
            <a:off x="1295400" y="605790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3" name="Google Shape;443;p27"/>
          <p:cNvCxnSpPr/>
          <p:nvPr/>
        </p:nvCxnSpPr>
        <p:spPr>
          <a:xfrm rot="10800000">
            <a:off x="11546428" y="1562100"/>
            <a:ext cx="493172" cy="236220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27"/>
          <p:cNvCxnSpPr/>
          <p:nvPr/>
        </p:nvCxnSpPr>
        <p:spPr>
          <a:xfrm>
            <a:off x="1295400" y="636270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27"/>
          <p:cNvCxnSpPr/>
          <p:nvPr/>
        </p:nvCxnSpPr>
        <p:spPr>
          <a:xfrm rot="10800000" flipH="1">
            <a:off x="9982200" y="3086100"/>
            <a:ext cx="418780" cy="68580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27"/>
          <p:cNvCxnSpPr/>
          <p:nvPr/>
        </p:nvCxnSpPr>
        <p:spPr>
          <a:xfrm>
            <a:off x="1295400" y="6667500"/>
            <a:ext cx="4757129" cy="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27"/>
          <p:cNvCxnSpPr/>
          <p:nvPr/>
        </p:nvCxnSpPr>
        <p:spPr>
          <a:xfrm>
            <a:off x="10102536" y="4114800"/>
            <a:ext cx="1708463" cy="114300"/>
          </a:xfrm>
          <a:prstGeom prst="straightConnector1">
            <a:avLst/>
          </a:prstGeom>
          <a:noFill/>
          <a:ln w="38100" cap="flat" cmpd="sng">
            <a:solidFill>
              <a:srgbClr val="FF313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8"/>
          <p:cNvGrpSpPr/>
          <p:nvPr/>
        </p:nvGrpSpPr>
        <p:grpSpPr>
          <a:xfrm rot="-2700000">
            <a:off x="16784702" y="7619424"/>
            <a:ext cx="5852747" cy="8814079"/>
            <a:chOff x="0" y="-38100"/>
            <a:chExt cx="1541462" cy="2321400"/>
          </a:xfrm>
        </p:grpSpPr>
        <p:sp>
          <p:nvSpPr>
            <p:cNvPr id="453" name="Google Shape;453;p2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8"/>
            <p:cNvSpPr txBox="1"/>
            <p:nvPr/>
          </p:nvSpPr>
          <p:spPr>
            <a:xfrm>
              <a:off x="0" y="-38100"/>
              <a:ext cx="1541400" cy="23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8"/>
          <p:cNvGrpSpPr/>
          <p:nvPr/>
        </p:nvGrpSpPr>
        <p:grpSpPr>
          <a:xfrm rot="-2700000">
            <a:off x="17025207" y="7619424"/>
            <a:ext cx="5852747" cy="8814079"/>
            <a:chOff x="0" y="-38100"/>
            <a:chExt cx="1541462" cy="2321400"/>
          </a:xfrm>
        </p:grpSpPr>
        <p:sp>
          <p:nvSpPr>
            <p:cNvPr id="456" name="Google Shape;456;p2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8"/>
            <p:cNvSpPr txBox="1"/>
            <p:nvPr/>
          </p:nvSpPr>
          <p:spPr>
            <a:xfrm>
              <a:off x="0" y="-38100"/>
              <a:ext cx="1541400" cy="23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8" name="Google Shape;458;p28"/>
          <p:cNvCxnSpPr/>
          <p:nvPr/>
        </p:nvCxnSpPr>
        <p:spPr>
          <a:xfrm>
            <a:off x="-5954360" y="1255043"/>
            <a:ext cx="13227900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9" name="Google Shape;459;p28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8"/>
          <p:cNvSpPr txBox="1"/>
          <p:nvPr/>
        </p:nvSpPr>
        <p:spPr>
          <a:xfrm>
            <a:off x="494763" y="538399"/>
            <a:ext cx="84093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</a:rPr>
              <a:t>Bibliografia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 txBox="1"/>
          <p:nvPr/>
        </p:nvSpPr>
        <p:spPr>
          <a:xfrm>
            <a:off x="1261700" y="1851875"/>
            <a:ext cx="9554400" cy="7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Dados - Aula 24 -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Univesp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2017. (17 min.), son., color.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2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https://www.youtube.com/watch?v=9m8wDGYWlXA.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26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2024.</a:t>
            </a:r>
            <a:endParaRPr lang="pt-BR" sz="3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Dados - Aula 25 -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Operações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básicas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Univesp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2017. (16 min.), son., color.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2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https://www.youtube.com/watch?v=1bNHNG0s7ug.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26 jun. 2024.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NARSINGH DEO, Narsingh. Graph Theory with Applications to Engineering and Computer Science. New Delhi: PHI Learning Pvt. Ltd., 2004.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endParaRPr lang="pt-BR" sz="3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endParaRPr lang="pt-BR" sz="3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 rot="-2700000">
            <a:off x="16423839" y="676218"/>
            <a:ext cx="5852739" cy="8813770"/>
            <a:chOff x="0" y="-38100"/>
            <a:chExt cx="1541462" cy="2321322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4"/>
          <p:cNvGrpSpPr/>
          <p:nvPr/>
        </p:nvGrpSpPr>
        <p:grpSpPr>
          <a:xfrm rot="-2700000">
            <a:off x="16921069" y="636275"/>
            <a:ext cx="5852739" cy="8813770"/>
            <a:chOff x="0" y="-38100"/>
            <a:chExt cx="1541462" cy="2321322"/>
          </a:xfrm>
        </p:grpSpPr>
        <p:sp>
          <p:nvSpPr>
            <p:cNvPr id="113" name="Google Shape;113;p1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 rot="-2700000">
            <a:off x="10057372" y="-5885731"/>
            <a:ext cx="6664400" cy="8813770"/>
            <a:chOff x="0" y="-38100"/>
            <a:chExt cx="1755233" cy="2321322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 rot="-2700000">
            <a:off x="3967648" y="-4720766"/>
            <a:ext cx="9393124" cy="21181927"/>
            <a:chOff x="0" y="-38100"/>
            <a:chExt cx="2473909" cy="5578779"/>
          </a:xfrm>
        </p:grpSpPr>
        <p:sp>
          <p:nvSpPr>
            <p:cNvPr id="119" name="Google Shape;119;p14"/>
            <p:cNvSpPr/>
            <p:nvPr/>
          </p:nvSpPr>
          <p:spPr>
            <a:xfrm>
              <a:off x="0" y="0"/>
              <a:ext cx="2473909" cy="5540679"/>
            </a:xfrm>
            <a:custGeom>
              <a:avLst/>
              <a:gdLst/>
              <a:ahLst/>
              <a:cxnLst/>
              <a:rect l="l" t="t" r="r" b="b"/>
              <a:pathLst>
                <a:path w="2473909" h="5540679" extrusionOk="0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4"/>
          <p:cNvSpPr/>
          <p:nvPr/>
        </p:nvSpPr>
        <p:spPr>
          <a:xfrm rot="-8100000">
            <a:off x="-2544752" y="7355436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 rot="2700000" flipH="1">
            <a:off x="6802116" y="2714655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2773283" y="2511431"/>
            <a:ext cx="5553318" cy="5539872"/>
          </a:xfrm>
          <a:custGeom>
            <a:avLst/>
            <a:gdLst/>
            <a:ahLst/>
            <a:cxnLst/>
            <a:rect l="l" t="t" r="r" b="b"/>
            <a:pathLst>
              <a:path w="5553318" h="5539872" extrusionOk="0">
                <a:moveTo>
                  <a:pt x="0" y="0"/>
                </a:moveTo>
                <a:lnTo>
                  <a:pt x="5553318" y="0"/>
                </a:lnTo>
                <a:lnTo>
                  <a:pt x="5553318" y="5539872"/>
                </a:lnTo>
                <a:lnTo>
                  <a:pt x="0" y="5539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8614939" y="3265625"/>
            <a:ext cx="3872722" cy="3872722"/>
          </a:xfrm>
          <a:custGeom>
            <a:avLst/>
            <a:gdLst/>
            <a:ahLst/>
            <a:cxnLst/>
            <a:rect l="l" t="t" r="r" b="b"/>
            <a:pathLst>
              <a:path w="3872722" h="3872722" extrusionOk="0">
                <a:moveTo>
                  <a:pt x="0" y="0"/>
                </a:moveTo>
                <a:lnTo>
                  <a:pt x="3872722" y="0"/>
                </a:lnTo>
                <a:lnTo>
                  <a:pt x="3872722" y="3872721"/>
                </a:lnTo>
                <a:lnTo>
                  <a:pt x="0" y="3872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657113" y="1512259"/>
            <a:ext cx="7557058" cy="195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Conjunto de vertices e arestas, a representação mais comum do grafo é por meio de diagramas, os grafos serem para representar qualquer relação(representada por uma linha, aresta) entre dois pontos (representada por uma bolinha, vertices)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657113" y="1009339"/>
            <a:ext cx="755705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O que são grafos?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7207277" y="7185971"/>
            <a:ext cx="7882606" cy="234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O mesmo grafo pode ter representações completamente diferentes</a:t>
            </a:r>
            <a:endParaRPr sz="24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também é possível que as arestas se cruzem, considere-as em planos diferentes pois não estão diretamente relacionadas.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133" name="Google Shape;133;p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5"/>
          <p:cNvSpPr txBox="1"/>
          <p:nvPr/>
        </p:nvSpPr>
        <p:spPr>
          <a:xfrm>
            <a:off x="2059000" y="2165797"/>
            <a:ext cx="7439138" cy="92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Aplicação de Grafos</a:t>
            </a:r>
            <a:endParaRPr sz="5392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5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15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-1273518" y="3127553"/>
            <a:ext cx="10006273" cy="1656552"/>
            <a:chOff x="0" y="-38100"/>
            <a:chExt cx="2635397" cy="436293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2635397" cy="398193"/>
            </a:xfrm>
            <a:custGeom>
              <a:avLst/>
              <a:gdLst/>
              <a:ahLst/>
              <a:cxnLst/>
              <a:rect l="l" t="t" r="r" b="b"/>
              <a:pathLst>
                <a:path w="2635397" h="398193" extrusionOk="0">
                  <a:moveTo>
                    <a:pt x="0" y="0"/>
                  </a:moveTo>
                  <a:lnTo>
                    <a:pt x="2635397" y="0"/>
                  </a:lnTo>
                  <a:lnTo>
                    <a:pt x="263539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0" y="-38100"/>
              <a:ext cx="263539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5"/>
          <p:cNvGrpSpPr/>
          <p:nvPr/>
        </p:nvGrpSpPr>
        <p:grpSpPr>
          <a:xfrm>
            <a:off x="-3000564" y="4743715"/>
            <a:ext cx="11733319" cy="1656552"/>
            <a:chOff x="0" y="-38100"/>
            <a:chExt cx="3090257" cy="436293"/>
          </a:xfrm>
        </p:grpSpPr>
        <p:sp>
          <p:nvSpPr>
            <p:cNvPr id="145" name="Google Shape;145;p15"/>
            <p:cNvSpPr/>
            <p:nvPr/>
          </p:nvSpPr>
          <p:spPr>
            <a:xfrm>
              <a:off x="0" y="0"/>
              <a:ext cx="3090257" cy="398193"/>
            </a:xfrm>
            <a:custGeom>
              <a:avLst/>
              <a:gdLst/>
              <a:ahLst/>
              <a:cxnLst/>
              <a:rect l="l" t="t" r="r" b="b"/>
              <a:pathLst>
                <a:path w="3090257" h="398193" extrusionOk="0">
                  <a:moveTo>
                    <a:pt x="0" y="0"/>
                  </a:moveTo>
                  <a:lnTo>
                    <a:pt x="3090257" y="0"/>
                  </a:lnTo>
                  <a:lnTo>
                    <a:pt x="309025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0" y="-38100"/>
              <a:ext cx="309025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5"/>
          <p:cNvGrpSpPr/>
          <p:nvPr/>
        </p:nvGrpSpPr>
        <p:grpSpPr>
          <a:xfrm>
            <a:off x="-1623131" y="6359877"/>
            <a:ext cx="10355886" cy="1656552"/>
            <a:chOff x="0" y="-38100"/>
            <a:chExt cx="2727476" cy="436293"/>
          </a:xfrm>
        </p:grpSpPr>
        <p:sp>
          <p:nvSpPr>
            <p:cNvPr id="148" name="Google Shape;148;p15"/>
            <p:cNvSpPr/>
            <p:nvPr/>
          </p:nvSpPr>
          <p:spPr>
            <a:xfrm>
              <a:off x="0" y="0"/>
              <a:ext cx="2727476" cy="398193"/>
            </a:xfrm>
            <a:custGeom>
              <a:avLst/>
              <a:gdLst/>
              <a:ahLst/>
              <a:cxnLst/>
              <a:rect l="l" t="t" r="r" b="b"/>
              <a:pathLst>
                <a:path w="2727476" h="398193" extrusionOk="0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151" name="Google Shape;151;p15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5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5"/>
          <p:cNvSpPr/>
          <p:nvPr/>
        </p:nvSpPr>
        <p:spPr>
          <a:xfrm>
            <a:off x="9498138" y="836099"/>
            <a:ext cx="7707209" cy="3345257"/>
          </a:xfrm>
          <a:custGeom>
            <a:avLst/>
            <a:gdLst/>
            <a:ahLst/>
            <a:cxnLst/>
            <a:rect l="l" t="t" r="r" b="b"/>
            <a:pathLst>
              <a:path w="7707209" h="3345257" extrusionOk="0">
                <a:moveTo>
                  <a:pt x="0" y="0"/>
                </a:moveTo>
                <a:lnTo>
                  <a:pt x="7707209" y="0"/>
                </a:lnTo>
                <a:lnTo>
                  <a:pt x="7707209" y="3345257"/>
                </a:lnTo>
                <a:lnTo>
                  <a:pt x="0" y="3345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1209051" y="4560783"/>
            <a:ext cx="4285384" cy="4349757"/>
          </a:xfrm>
          <a:custGeom>
            <a:avLst/>
            <a:gdLst/>
            <a:ahLst/>
            <a:cxnLst/>
            <a:rect l="l" t="t" r="r" b="b"/>
            <a:pathLst>
              <a:path w="4285384" h="4349757" extrusionOk="0">
                <a:moveTo>
                  <a:pt x="0" y="0"/>
                </a:moveTo>
                <a:lnTo>
                  <a:pt x="4285384" y="0"/>
                </a:lnTo>
                <a:lnTo>
                  <a:pt x="4285384" y="4349757"/>
                </a:lnTo>
                <a:lnTo>
                  <a:pt x="0" y="43497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2059000" y="3403163"/>
            <a:ext cx="6131856" cy="93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pode ser utilizado em qualquer situação em que existe um objeto discreto, e relações entre ele e outro( ou outros) objeto discreto.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2059000" y="6333592"/>
            <a:ext cx="6131856" cy="182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Euler formulou a seguinte regra: um passeio que começa e termina no mesmo vértice e que visita cada aresta exatamente uma vez é possível se, e somente se, todos os graus de vértices são pares.</a:t>
            </a:r>
            <a:endParaRPr/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99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2059000" y="5105400"/>
            <a:ext cx="6131856" cy="98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 problema das pontes de Königsberg, tente realizar um passeio por todas as áreas, passando por todas as pontes uma única vez.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6"/>
          <p:cNvGrpSpPr/>
          <p:nvPr/>
        </p:nvGrpSpPr>
        <p:grpSpPr>
          <a:xfrm rot="-2700000">
            <a:off x="-6765949" y="-5008962"/>
            <a:ext cx="6664400" cy="8777605"/>
            <a:chOff x="0" y="-28575"/>
            <a:chExt cx="1755233" cy="2311797"/>
          </a:xfrm>
        </p:grpSpPr>
        <p:sp>
          <p:nvSpPr>
            <p:cNvPr id="166" name="Google Shape;166;p16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1028700" y="3044842"/>
            <a:ext cx="7928980" cy="1744008"/>
            <a:chOff x="0" y="-38100"/>
            <a:chExt cx="2088291" cy="459327"/>
          </a:xfrm>
        </p:grpSpPr>
        <p:sp>
          <p:nvSpPr>
            <p:cNvPr id="169" name="Google Shape;169;p16"/>
            <p:cNvSpPr/>
            <p:nvPr/>
          </p:nvSpPr>
          <p:spPr>
            <a:xfrm>
              <a:off x="0" y="0"/>
              <a:ext cx="2088291" cy="421227"/>
            </a:xfrm>
            <a:custGeom>
              <a:avLst/>
              <a:gdLst/>
              <a:ahLst/>
              <a:cxnLst/>
              <a:rect l="l" t="t" r="r" b="b"/>
              <a:pathLst>
                <a:path w="2088291" h="421227" extrusionOk="0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1028700" y="5409128"/>
            <a:ext cx="7928980" cy="1744008"/>
            <a:chOff x="0" y="-38100"/>
            <a:chExt cx="2088291" cy="459327"/>
          </a:xfrm>
        </p:grpSpPr>
        <p:sp>
          <p:nvSpPr>
            <p:cNvPr id="172" name="Google Shape;172;p16"/>
            <p:cNvSpPr/>
            <p:nvPr/>
          </p:nvSpPr>
          <p:spPr>
            <a:xfrm>
              <a:off x="0" y="0"/>
              <a:ext cx="2088291" cy="421227"/>
            </a:xfrm>
            <a:custGeom>
              <a:avLst/>
              <a:gdLst/>
              <a:ahLst/>
              <a:cxnLst/>
              <a:rect l="l" t="t" r="r" b="b"/>
              <a:pathLst>
                <a:path w="2088291" h="421227" extrusionOk="0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 rot="-2700000">
            <a:off x="6199790" y="8371816"/>
            <a:ext cx="6664400" cy="8777605"/>
            <a:chOff x="0" y="-28575"/>
            <a:chExt cx="1755233" cy="2311797"/>
          </a:xfrm>
        </p:grpSpPr>
        <p:sp>
          <p:nvSpPr>
            <p:cNvPr id="175" name="Google Shape;175;p16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7" name="Google Shape;177;p16"/>
          <p:cNvCxnSpPr/>
          <p:nvPr/>
        </p:nvCxnSpPr>
        <p:spPr>
          <a:xfrm>
            <a:off x="-7036629" y="2386464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16"/>
          <p:cNvSpPr/>
          <p:nvPr/>
        </p:nvSpPr>
        <p:spPr>
          <a:xfrm>
            <a:off x="11773909" y="714851"/>
            <a:ext cx="4260311" cy="3236813"/>
          </a:xfrm>
          <a:custGeom>
            <a:avLst/>
            <a:gdLst/>
            <a:ahLst/>
            <a:cxnLst/>
            <a:rect l="l" t="t" r="r" b="b"/>
            <a:pathLst>
              <a:path w="4260311" h="3236813" extrusionOk="0">
                <a:moveTo>
                  <a:pt x="0" y="0"/>
                </a:moveTo>
                <a:lnTo>
                  <a:pt x="4260310" y="0"/>
                </a:lnTo>
                <a:lnTo>
                  <a:pt x="4260310" y="3236812"/>
                </a:lnTo>
                <a:lnTo>
                  <a:pt x="0" y="3236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0967604" y="5178518"/>
            <a:ext cx="5872920" cy="2663138"/>
          </a:xfrm>
          <a:custGeom>
            <a:avLst/>
            <a:gdLst/>
            <a:ahLst/>
            <a:cxnLst/>
            <a:rect l="l" t="t" r="r" b="b"/>
            <a:pathLst>
              <a:path w="5872920" h="2663138" extrusionOk="0">
                <a:moveTo>
                  <a:pt x="0" y="0"/>
                </a:moveTo>
                <a:lnTo>
                  <a:pt x="5872920" y="0"/>
                </a:lnTo>
                <a:lnTo>
                  <a:pt x="5872920" y="2663138"/>
                </a:lnTo>
                <a:lnTo>
                  <a:pt x="0" y="26631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1028700" y="1466148"/>
            <a:ext cx="8663523" cy="92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Vertices e Graus</a:t>
            </a:r>
            <a:endParaRPr sz="5392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272293" y="3071976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272293" y="5473775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1403080" y="3485794"/>
            <a:ext cx="7367173" cy="123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o numero de incidencia numa Vertice (v¹) é chamada de grau, com self loops sendo contados duas vezes, o grau d(v¹) é definido pela quantidade de Arestas relacionadas ao Vertice(v¹)</a:t>
            </a:r>
            <a:endParaRPr/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9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403080" y="5888041"/>
            <a:ext cx="7367173" cy="123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Vertice isolada é uma vertice sem grau d(v¹)=0, vertice final é uma vertice com grau d(v¹)= 1, grafo nulo é um grafo onde o total de grau do grafo é 0</a:t>
            </a:r>
            <a:endParaRPr/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9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7"/>
          <p:cNvGrpSpPr/>
          <p:nvPr/>
        </p:nvGrpSpPr>
        <p:grpSpPr>
          <a:xfrm rot="-2700000">
            <a:off x="16423839" y="676218"/>
            <a:ext cx="5852739" cy="8813770"/>
            <a:chOff x="0" y="-38100"/>
            <a:chExt cx="1541462" cy="2321322"/>
          </a:xfrm>
        </p:grpSpPr>
        <p:sp>
          <p:nvSpPr>
            <p:cNvPr id="190" name="Google Shape;190;p17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17"/>
          <p:cNvGrpSpPr/>
          <p:nvPr/>
        </p:nvGrpSpPr>
        <p:grpSpPr>
          <a:xfrm rot="-2700000">
            <a:off x="16921069" y="636275"/>
            <a:ext cx="5852739" cy="8813770"/>
            <a:chOff x="0" y="-38100"/>
            <a:chExt cx="1541462" cy="2321322"/>
          </a:xfrm>
        </p:grpSpPr>
        <p:sp>
          <p:nvSpPr>
            <p:cNvPr id="193" name="Google Shape;193;p17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 rot="-2700000">
            <a:off x="10057372" y="-5885731"/>
            <a:ext cx="6664400" cy="8813770"/>
            <a:chOff x="0" y="-38100"/>
            <a:chExt cx="1755233" cy="2321322"/>
          </a:xfrm>
        </p:grpSpPr>
        <p:sp>
          <p:nvSpPr>
            <p:cNvPr id="196" name="Google Shape;196;p17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 rot="-2700000">
            <a:off x="3967648" y="-4720766"/>
            <a:ext cx="9393124" cy="21181927"/>
            <a:chOff x="0" y="-38100"/>
            <a:chExt cx="2473909" cy="5578779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0"/>
              <a:ext cx="2473909" cy="5540679"/>
            </a:xfrm>
            <a:custGeom>
              <a:avLst/>
              <a:gdLst/>
              <a:ahLst/>
              <a:cxnLst/>
              <a:rect l="l" t="t" r="r" b="b"/>
              <a:pathLst>
                <a:path w="2473909" h="5540679" extrusionOk="0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17"/>
          <p:cNvSpPr/>
          <p:nvPr/>
        </p:nvSpPr>
        <p:spPr>
          <a:xfrm rot="-8100000">
            <a:off x="-2544752" y="7355436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 rot="2700000" flipH="1">
            <a:off x="6802116" y="2714655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3218343" y="3357838"/>
            <a:ext cx="10297893" cy="3571323"/>
          </a:xfrm>
          <a:custGeom>
            <a:avLst/>
            <a:gdLst/>
            <a:ahLst/>
            <a:cxnLst/>
            <a:rect l="l" t="t" r="r" b="b"/>
            <a:pathLst>
              <a:path w="10297893" h="3571323" extrusionOk="0">
                <a:moveTo>
                  <a:pt x="0" y="0"/>
                </a:moveTo>
                <a:lnTo>
                  <a:pt x="10297893" y="0"/>
                </a:lnTo>
                <a:lnTo>
                  <a:pt x="10297893" y="3571324"/>
                </a:lnTo>
                <a:lnTo>
                  <a:pt x="0" y="3571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657113" y="1512259"/>
            <a:ext cx="7557058" cy="156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Uma figura geometrica é considerada Congruente quando são identicas em termos de propriedades geometricas( altura, area etc), um Grafo é isomorfo quando são identicos em termos de teoria de grafos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1657113" y="1009339"/>
            <a:ext cx="755705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Isomorfia de grafos</a:t>
            </a:r>
            <a:endParaRPr sz="2400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7207277" y="7185971"/>
            <a:ext cx="7882606" cy="156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Grafos são Isomorfos quando possuem equivalencia um pra um entre, vertices, e arestas, de forma que as relações e incidencias sejam preservadas.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8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212" name="Google Shape;212;p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8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215" name="Google Shape;215;p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7" name="Google Shape;217;p18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8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18"/>
          <p:cNvGrpSpPr/>
          <p:nvPr/>
        </p:nvGrpSpPr>
        <p:grpSpPr>
          <a:xfrm>
            <a:off x="-1273518" y="3127553"/>
            <a:ext cx="10006273" cy="1656552"/>
            <a:chOff x="0" y="-38100"/>
            <a:chExt cx="2635397" cy="436293"/>
          </a:xfrm>
        </p:grpSpPr>
        <p:sp>
          <p:nvSpPr>
            <p:cNvPr id="220" name="Google Shape;220;p18"/>
            <p:cNvSpPr/>
            <p:nvPr/>
          </p:nvSpPr>
          <p:spPr>
            <a:xfrm>
              <a:off x="0" y="0"/>
              <a:ext cx="2635397" cy="398193"/>
            </a:xfrm>
            <a:custGeom>
              <a:avLst/>
              <a:gdLst/>
              <a:ahLst/>
              <a:cxnLst/>
              <a:rect l="l" t="t" r="r" b="b"/>
              <a:pathLst>
                <a:path w="2635397" h="398193" extrusionOk="0">
                  <a:moveTo>
                    <a:pt x="0" y="0"/>
                  </a:moveTo>
                  <a:lnTo>
                    <a:pt x="2635397" y="0"/>
                  </a:lnTo>
                  <a:lnTo>
                    <a:pt x="263539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0" y="-38100"/>
              <a:ext cx="263539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18"/>
          <p:cNvGrpSpPr/>
          <p:nvPr/>
        </p:nvGrpSpPr>
        <p:grpSpPr>
          <a:xfrm>
            <a:off x="-3000564" y="4743715"/>
            <a:ext cx="11733319" cy="1656552"/>
            <a:chOff x="0" y="-38100"/>
            <a:chExt cx="3090257" cy="436293"/>
          </a:xfrm>
        </p:grpSpPr>
        <p:sp>
          <p:nvSpPr>
            <p:cNvPr id="223" name="Google Shape;223;p18"/>
            <p:cNvSpPr/>
            <p:nvPr/>
          </p:nvSpPr>
          <p:spPr>
            <a:xfrm>
              <a:off x="0" y="0"/>
              <a:ext cx="3090257" cy="398193"/>
            </a:xfrm>
            <a:custGeom>
              <a:avLst/>
              <a:gdLst/>
              <a:ahLst/>
              <a:cxnLst/>
              <a:rect l="l" t="t" r="r" b="b"/>
              <a:pathLst>
                <a:path w="3090257" h="398193" extrusionOk="0">
                  <a:moveTo>
                    <a:pt x="0" y="0"/>
                  </a:moveTo>
                  <a:lnTo>
                    <a:pt x="3090257" y="0"/>
                  </a:lnTo>
                  <a:lnTo>
                    <a:pt x="309025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 txBox="1"/>
            <p:nvPr/>
          </p:nvSpPr>
          <p:spPr>
            <a:xfrm>
              <a:off x="0" y="-38100"/>
              <a:ext cx="309025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-1623131" y="6646131"/>
            <a:ext cx="10355886" cy="1656552"/>
            <a:chOff x="0" y="-38100"/>
            <a:chExt cx="2727476" cy="436293"/>
          </a:xfrm>
        </p:grpSpPr>
        <p:sp>
          <p:nvSpPr>
            <p:cNvPr id="226" name="Google Shape;226;p18"/>
            <p:cNvSpPr/>
            <p:nvPr/>
          </p:nvSpPr>
          <p:spPr>
            <a:xfrm>
              <a:off x="0" y="0"/>
              <a:ext cx="2727476" cy="398193"/>
            </a:xfrm>
            <a:custGeom>
              <a:avLst/>
              <a:gdLst/>
              <a:ahLst/>
              <a:cxnLst/>
              <a:rect l="l" t="t" r="r" b="b"/>
              <a:pathLst>
                <a:path w="2727476" h="398193" extrusionOk="0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18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232" name="Google Shape;232;p18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8"/>
          <p:cNvSpPr/>
          <p:nvPr/>
        </p:nvSpPr>
        <p:spPr>
          <a:xfrm>
            <a:off x="10256816" y="2433190"/>
            <a:ext cx="6444404" cy="5552307"/>
          </a:xfrm>
          <a:custGeom>
            <a:avLst/>
            <a:gdLst/>
            <a:ahLst/>
            <a:cxnLst/>
            <a:rect l="l" t="t" r="r" b="b"/>
            <a:pathLst>
              <a:path w="6444404" h="5552307" extrusionOk="0">
                <a:moveTo>
                  <a:pt x="0" y="0"/>
                </a:moveTo>
                <a:lnTo>
                  <a:pt x="6444404" y="0"/>
                </a:lnTo>
                <a:lnTo>
                  <a:pt x="6444404" y="5552307"/>
                </a:lnTo>
                <a:lnTo>
                  <a:pt x="0" y="555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256638" y="2356990"/>
            <a:ext cx="8409442" cy="67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Walks, paths e circuits no grafo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2059000" y="3403163"/>
            <a:ext cx="6131856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walk é uma sequencia finita de vertices e arestas, começando e terminando em vertices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2059000" y="5105400"/>
            <a:ext cx="6131856" cy="7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5454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path é um walk onde nenhum grau se repete no caminho</a:t>
            </a:r>
            <a:endParaRPr sz="2099">
              <a:solidFill>
                <a:srgbClr val="5454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2059000" y="7128243"/>
            <a:ext cx="6131856" cy="7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quando num walk fechado nenhuma vertice aparece mais que uma vez é chamado de circuit.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9"/>
          <p:cNvGrpSpPr/>
          <p:nvPr/>
        </p:nvGrpSpPr>
        <p:grpSpPr>
          <a:xfrm rot="-2700000">
            <a:off x="-6765949" y="-5008962"/>
            <a:ext cx="6664400" cy="8777605"/>
            <a:chOff x="0" y="-28575"/>
            <a:chExt cx="1755233" cy="2311797"/>
          </a:xfrm>
        </p:grpSpPr>
        <p:sp>
          <p:nvSpPr>
            <p:cNvPr id="244" name="Google Shape;244;p1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1028700" y="3044842"/>
            <a:ext cx="7928980" cy="1744008"/>
            <a:chOff x="0" y="-38100"/>
            <a:chExt cx="2088291" cy="459327"/>
          </a:xfrm>
        </p:grpSpPr>
        <p:sp>
          <p:nvSpPr>
            <p:cNvPr id="247" name="Google Shape;247;p19"/>
            <p:cNvSpPr/>
            <p:nvPr/>
          </p:nvSpPr>
          <p:spPr>
            <a:xfrm>
              <a:off x="0" y="0"/>
              <a:ext cx="2088291" cy="421227"/>
            </a:xfrm>
            <a:custGeom>
              <a:avLst/>
              <a:gdLst/>
              <a:ahLst/>
              <a:cxnLst/>
              <a:rect l="l" t="t" r="r" b="b"/>
              <a:pathLst>
                <a:path w="2088291" h="421227" extrusionOk="0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1028700" y="5409128"/>
            <a:ext cx="7928980" cy="1744008"/>
            <a:chOff x="0" y="-38100"/>
            <a:chExt cx="2088291" cy="459327"/>
          </a:xfrm>
        </p:grpSpPr>
        <p:sp>
          <p:nvSpPr>
            <p:cNvPr id="250" name="Google Shape;250;p19"/>
            <p:cNvSpPr/>
            <p:nvPr/>
          </p:nvSpPr>
          <p:spPr>
            <a:xfrm>
              <a:off x="0" y="0"/>
              <a:ext cx="2088291" cy="421227"/>
            </a:xfrm>
            <a:custGeom>
              <a:avLst/>
              <a:gdLst/>
              <a:ahLst/>
              <a:cxnLst/>
              <a:rect l="l" t="t" r="r" b="b"/>
              <a:pathLst>
                <a:path w="2088291" h="421227" extrusionOk="0">
                  <a:moveTo>
                    <a:pt x="0" y="0"/>
                  </a:moveTo>
                  <a:lnTo>
                    <a:pt x="2088291" y="0"/>
                  </a:lnTo>
                  <a:lnTo>
                    <a:pt x="2088291" y="421227"/>
                  </a:lnTo>
                  <a:lnTo>
                    <a:pt x="0" y="42122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0" y="-38100"/>
              <a:ext cx="2088291" cy="459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9"/>
          <p:cNvGrpSpPr/>
          <p:nvPr/>
        </p:nvGrpSpPr>
        <p:grpSpPr>
          <a:xfrm rot="-2700000">
            <a:off x="6199790" y="8371816"/>
            <a:ext cx="6664400" cy="8777605"/>
            <a:chOff x="0" y="-28575"/>
            <a:chExt cx="1755233" cy="2311797"/>
          </a:xfrm>
        </p:grpSpPr>
        <p:sp>
          <p:nvSpPr>
            <p:cNvPr id="253" name="Google Shape;253;p1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9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Google Shape;255;p19"/>
          <p:cNvCxnSpPr/>
          <p:nvPr/>
        </p:nvCxnSpPr>
        <p:spPr>
          <a:xfrm>
            <a:off x="-7036629" y="2386464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19"/>
          <p:cNvSpPr/>
          <p:nvPr/>
        </p:nvSpPr>
        <p:spPr>
          <a:xfrm>
            <a:off x="9490920" y="2405514"/>
            <a:ext cx="7768380" cy="4972249"/>
          </a:xfrm>
          <a:custGeom>
            <a:avLst/>
            <a:gdLst/>
            <a:ahLst/>
            <a:cxnLst/>
            <a:rect l="l" t="t" r="r" b="b"/>
            <a:pathLst>
              <a:path w="7768380" h="4972249" extrusionOk="0">
                <a:moveTo>
                  <a:pt x="0" y="0"/>
                </a:moveTo>
                <a:lnTo>
                  <a:pt x="7768380" y="0"/>
                </a:lnTo>
                <a:lnTo>
                  <a:pt x="7768380" y="4972249"/>
                </a:lnTo>
                <a:lnTo>
                  <a:pt x="0" y="49722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1028700" y="1466148"/>
            <a:ext cx="86634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2">
                <a:solidFill>
                  <a:srgbClr val="023D54"/>
                </a:solidFill>
              </a:rPr>
              <a:t>Á</a:t>
            </a:r>
            <a:r>
              <a:rPr lang="en-US" sz="5392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rvores</a:t>
            </a:r>
            <a:endParaRPr sz="5392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272293" y="3071976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272293" y="5473775"/>
            <a:ext cx="1022084" cy="1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39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1403080" y="3485794"/>
            <a:ext cx="7367173" cy="123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arvores são grafos sem circuito, só pode existir um caminho entre cada par de vertices. consideraremos apenas arvores não nulas e não infinitas.</a:t>
            </a:r>
            <a:endParaRPr/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9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1403080" y="5888041"/>
            <a:ext cx="7367173" cy="92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9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o numero de arestas numa arvore sempre é o numero de vertices menos 1( n-1).</a:t>
            </a:r>
            <a:endParaRPr/>
          </a:p>
          <a:p>
            <a:pPr marL="0" marR="0" lvl="0" indent="0" algn="l" rtl="0">
              <a:lnSpc>
                <a:spcPct val="13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9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0"/>
          <p:cNvGrpSpPr/>
          <p:nvPr/>
        </p:nvGrpSpPr>
        <p:grpSpPr>
          <a:xfrm rot="-2700000">
            <a:off x="16423839" y="676218"/>
            <a:ext cx="5852739" cy="8813770"/>
            <a:chOff x="0" y="-38100"/>
            <a:chExt cx="1541462" cy="2321322"/>
          </a:xfrm>
        </p:grpSpPr>
        <p:sp>
          <p:nvSpPr>
            <p:cNvPr id="267" name="Google Shape;267;p20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 rot="-2700000">
            <a:off x="16921069" y="636275"/>
            <a:ext cx="5852739" cy="8813770"/>
            <a:chOff x="0" y="-38100"/>
            <a:chExt cx="1541462" cy="2321322"/>
          </a:xfrm>
        </p:grpSpPr>
        <p:sp>
          <p:nvSpPr>
            <p:cNvPr id="270" name="Google Shape;270;p20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 rot="-2700000">
            <a:off x="10057372" y="-5885731"/>
            <a:ext cx="6664400" cy="8813770"/>
            <a:chOff x="0" y="-38100"/>
            <a:chExt cx="1755233" cy="2321322"/>
          </a:xfrm>
        </p:grpSpPr>
        <p:sp>
          <p:nvSpPr>
            <p:cNvPr id="273" name="Google Shape;273;p20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0" y="-38100"/>
              <a:ext cx="1755233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20"/>
          <p:cNvGrpSpPr/>
          <p:nvPr/>
        </p:nvGrpSpPr>
        <p:grpSpPr>
          <a:xfrm rot="-2700000">
            <a:off x="3967648" y="-4720766"/>
            <a:ext cx="9393124" cy="21181927"/>
            <a:chOff x="0" y="-38100"/>
            <a:chExt cx="2473909" cy="5578779"/>
          </a:xfrm>
        </p:grpSpPr>
        <p:sp>
          <p:nvSpPr>
            <p:cNvPr id="276" name="Google Shape;276;p20"/>
            <p:cNvSpPr/>
            <p:nvPr/>
          </p:nvSpPr>
          <p:spPr>
            <a:xfrm>
              <a:off x="0" y="0"/>
              <a:ext cx="2473909" cy="5540679"/>
            </a:xfrm>
            <a:custGeom>
              <a:avLst/>
              <a:gdLst/>
              <a:ahLst/>
              <a:cxnLst/>
              <a:rect l="l" t="t" r="r" b="b"/>
              <a:pathLst>
                <a:path w="2473909" h="5540679" extrusionOk="0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0" y="-38100"/>
              <a:ext cx="2473909" cy="5578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20"/>
          <p:cNvSpPr/>
          <p:nvPr/>
        </p:nvSpPr>
        <p:spPr>
          <a:xfrm rot="-8100000">
            <a:off x="-2544752" y="7355436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/>
          <p:nvPr/>
        </p:nvSpPr>
        <p:spPr>
          <a:xfrm rot="2700000" flipH="1">
            <a:off x="6802116" y="2714655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 extrusionOk="0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l="-2803" r="-2802" b="-3837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5713843" y="3776399"/>
            <a:ext cx="4611319" cy="3124728"/>
          </a:xfrm>
          <a:custGeom>
            <a:avLst/>
            <a:gdLst/>
            <a:ahLst/>
            <a:cxnLst/>
            <a:rect l="l" t="t" r="r" b="b"/>
            <a:pathLst>
              <a:path w="4611319" h="3124728" extrusionOk="0">
                <a:moveTo>
                  <a:pt x="0" y="0"/>
                </a:moveTo>
                <a:lnTo>
                  <a:pt x="4611319" y="0"/>
                </a:lnTo>
                <a:lnTo>
                  <a:pt x="4611319" y="3124727"/>
                </a:lnTo>
                <a:lnTo>
                  <a:pt x="0" y="3124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1657113" y="1512259"/>
            <a:ext cx="7557000" cy="2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raiz é uma </a:t>
            </a: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cujo o primeiro ponto da </a:t>
            </a: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é sinalizada, geralmente com um </a:t>
            </a:r>
            <a:r>
              <a:rPr lang="en-US" sz="2400">
                <a:solidFill>
                  <a:srgbClr val="545454"/>
                </a:solidFill>
              </a:rPr>
              <a:t>triângulo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, onde a raiz é o vértice de partida ou o ponto de referência da árvore, os pontos subsequentes são os pais, e relacionados aos pais estão os filhos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1657113" y="1009339"/>
            <a:ext cx="755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23D54"/>
                </a:solidFill>
              </a:rPr>
              <a:t>Á</a:t>
            </a:r>
            <a:r>
              <a:rPr lang="en-US" sz="2400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rvore Raiz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7207277" y="7185971"/>
            <a:ext cx="7882500" cy="13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Um exemplo de aplicação de uma </a:t>
            </a:r>
            <a:r>
              <a:rPr lang="en-US" sz="2400">
                <a:solidFill>
                  <a:srgbClr val="545454"/>
                </a:solidFill>
              </a:rPr>
              <a:t>árvore</a:t>
            </a:r>
            <a:r>
              <a:rPr lang="en-US"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raiz é o caminho que um carteiro faria, do ponto de entrega e sempre de volta aos correios ao finalizar sua rota.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1"/>
          <p:cNvGrpSpPr/>
          <p:nvPr/>
        </p:nvGrpSpPr>
        <p:grpSpPr>
          <a:xfrm rot="-2700000">
            <a:off x="16784595" y="7619472"/>
            <a:ext cx="5852739" cy="8813770"/>
            <a:chOff x="0" y="-38100"/>
            <a:chExt cx="1541462" cy="2321322"/>
          </a:xfrm>
        </p:grpSpPr>
        <p:sp>
          <p:nvSpPr>
            <p:cNvPr id="289" name="Google Shape;289;p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1"/>
          <p:cNvGrpSpPr/>
          <p:nvPr/>
        </p:nvGrpSpPr>
        <p:grpSpPr>
          <a:xfrm rot="-2700000">
            <a:off x="17025100" y="7619472"/>
            <a:ext cx="5852739" cy="8813770"/>
            <a:chOff x="0" y="-38100"/>
            <a:chExt cx="1541462" cy="2321322"/>
          </a:xfrm>
        </p:grpSpPr>
        <p:sp>
          <p:nvSpPr>
            <p:cNvPr id="292" name="Google Shape;292;p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 extrusionOk="0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4" name="Google Shape;294;p21"/>
          <p:cNvCxnSpPr/>
          <p:nvPr/>
        </p:nvCxnSpPr>
        <p:spPr>
          <a:xfrm>
            <a:off x="-5954360" y="3048012"/>
            <a:ext cx="13227813" cy="0"/>
          </a:xfrm>
          <a:prstGeom prst="straightConnector1">
            <a:avLst/>
          </a:prstGeom>
          <a:noFill/>
          <a:ln w="381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21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 extrusionOk="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21"/>
          <p:cNvGrpSpPr/>
          <p:nvPr/>
        </p:nvGrpSpPr>
        <p:grpSpPr>
          <a:xfrm>
            <a:off x="-1273518" y="3127553"/>
            <a:ext cx="10006273" cy="1656552"/>
            <a:chOff x="0" y="-38100"/>
            <a:chExt cx="2635397" cy="436293"/>
          </a:xfrm>
        </p:grpSpPr>
        <p:sp>
          <p:nvSpPr>
            <p:cNvPr id="297" name="Google Shape;297;p21"/>
            <p:cNvSpPr/>
            <p:nvPr/>
          </p:nvSpPr>
          <p:spPr>
            <a:xfrm>
              <a:off x="0" y="0"/>
              <a:ext cx="2635397" cy="398193"/>
            </a:xfrm>
            <a:custGeom>
              <a:avLst/>
              <a:gdLst/>
              <a:ahLst/>
              <a:cxnLst/>
              <a:rect l="l" t="t" r="r" b="b"/>
              <a:pathLst>
                <a:path w="2635397" h="398193" extrusionOk="0">
                  <a:moveTo>
                    <a:pt x="0" y="0"/>
                  </a:moveTo>
                  <a:lnTo>
                    <a:pt x="2635397" y="0"/>
                  </a:lnTo>
                  <a:lnTo>
                    <a:pt x="263539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 txBox="1"/>
            <p:nvPr/>
          </p:nvSpPr>
          <p:spPr>
            <a:xfrm>
              <a:off x="0" y="-38100"/>
              <a:ext cx="263539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-3000564" y="4743715"/>
            <a:ext cx="11733319" cy="1656552"/>
            <a:chOff x="0" y="-38100"/>
            <a:chExt cx="3090257" cy="436293"/>
          </a:xfrm>
        </p:grpSpPr>
        <p:sp>
          <p:nvSpPr>
            <p:cNvPr id="300" name="Google Shape;300;p21"/>
            <p:cNvSpPr/>
            <p:nvPr/>
          </p:nvSpPr>
          <p:spPr>
            <a:xfrm>
              <a:off x="0" y="0"/>
              <a:ext cx="3090257" cy="398193"/>
            </a:xfrm>
            <a:custGeom>
              <a:avLst/>
              <a:gdLst/>
              <a:ahLst/>
              <a:cxnLst/>
              <a:rect l="l" t="t" r="r" b="b"/>
              <a:pathLst>
                <a:path w="3090257" h="398193" extrusionOk="0">
                  <a:moveTo>
                    <a:pt x="0" y="0"/>
                  </a:moveTo>
                  <a:lnTo>
                    <a:pt x="3090257" y="0"/>
                  </a:lnTo>
                  <a:lnTo>
                    <a:pt x="3090257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 txBox="1"/>
            <p:nvPr/>
          </p:nvSpPr>
          <p:spPr>
            <a:xfrm>
              <a:off x="0" y="-38100"/>
              <a:ext cx="3090257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21"/>
          <p:cNvGrpSpPr/>
          <p:nvPr/>
        </p:nvGrpSpPr>
        <p:grpSpPr>
          <a:xfrm>
            <a:off x="-1623131" y="6646131"/>
            <a:ext cx="10355886" cy="1656552"/>
            <a:chOff x="0" y="-38100"/>
            <a:chExt cx="2727476" cy="436293"/>
          </a:xfrm>
        </p:grpSpPr>
        <p:sp>
          <p:nvSpPr>
            <p:cNvPr id="303" name="Google Shape;303;p21"/>
            <p:cNvSpPr/>
            <p:nvPr/>
          </p:nvSpPr>
          <p:spPr>
            <a:xfrm>
              <a:off x="0" y="0"/>
              <a:ext cx="2727476" cy="398193"/>
            </a:xfrm>
            <a:custGeom>
              <a:avLst/>
              <a:gdLst/>
              <a:ahLst/>
              <a:cxnLst/>
              <a:rect l="l" t="t" r="r" b="b"/>
              <a:pathLst>
                <a:path w="2727476" h="398193" extrusionOk="0">
                  <a:moveTo>
                    <a:pt x="0" y="0"/>
                  </a:moveTo>
                  <a:lnTo>
                    <a:pt x="2727476" y="0"/>
                  </a:lnTo>
                  <a:lnTo>
                    <a:pt x="272747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 txBox="1"/>
            <p:nvPr/>
          </p:nvSpPr>
          <p:spPr>
            <a:xfrm>
              <a:off x="0" y="-38100"/>
              <a:ext cx="2727476" cy="436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21"/>
          <p:cNvGrpSpPr/>
          <p:nvPr/>
        </p:nvGrpSpPr>
        <p:grpSpPr>
          <a:xfrm rot="-2700000">
            <a:off x="777137" y="-7988844"/>
            <a:ext cx="6664400" cy="8777605"/>
            <a:chOff x="0" y="-28575"/>
            <a:chExt cx="1755233" cy="2311797"/>
          </a:xfrm>
        </p:grpSpPr>
        <p:sp>
          <p:nvSpPr>
            <p:cNvPr id="306" name="Google Shape;306;p21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21"/>
          <p:cNvGrpSpPr/>
          <p:nvPr/>
        </p:nvGrpSpPr>
        <p:grpSpPr>
          <a:xfrm rot="-2700000">
            <a:off x="777137" y="-7682579"/>
            <a:ext cx="6664400" cy="8777605"/>
            <a:chOff x="0" y="-28575"/>
            <a:chExt cx="1755233" cy="2311797"/>
          </a:xfrm>
        </p:grpSpPr>
        <p:sp>
          <p:nvSpPr>
            <p:cNvPr id="309" name="Google Shape;309;p21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 extrusionOk="0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23D54">
                  <a:alpha val="89803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21"/>
          <p:cNvSpPr/>
          <p:nvPr/>
        </p:nvSpPr>
        <p:spPr>
          <a:xfrm>
            <a:off x="11616199" y="2648154"/>
            <a:ext cx="4348690" cy="5654529"/>
          </a:xfrm>
          <a:custGeom>
            <a:avLst/>
            <a:gdLst/>
            <a:ahLst/>
            <a:cxnLst/>
            <a:rect l="l" t="t" r="r" b="b"/>
            <a:pathLst>
              <a:path w="4348690" h="5654529" extrusionOk="0">
                <a:moveTo>
                  <a:pt x="0" y="0"/>
                </a:moveTo>
                <a:lnTo>
                  <a:pt x="4348689" y="0"/>
                </a:lnTo>
                <a:lnTo>
                  <a:pt x="4348689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256638" y="2356990"/>
            <a:ext cx="84093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46">
                <a:solidFill>
                  <a:srgbClr val="023D54"/>
                </a:solidFill>
              </a:rPr>
              <a:t>Á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rvore Bin</a:t>
            </a:r>
            <a:r>
              <a:rPr lang="en-US" sz="3946">
                <a:solidFill>
                  <a:srgbClr val="023D54"/>
                </a:solidFill>
              </a:rPr>
              <a:t>á</a:t>
            </a:r>
            <a:r>
              <a:rPr lang="en-US" sz="3946">
                <a:solidFill>
                  <a:srgbClr val="023D54"/>
                </a:solidFill>
                <a:latin typeface="Arial"/>
                <a:ea typeface="Arial"/>
                <a:cs typeface="Arial"/>
                <a:sym typeface="Arial"/>
              </a:rPr>
              <a:t>rias</a:t>
            </a: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46">
              <a:solidFill>
                <a:srgbClr val="023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2059000" y="3393638"/>
            <a:ext cx="613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Uma árvore é binária quando suas vértices tem exatamente grau dois, e as últimas vértices possuem de um a dois graus</a:t>
            </a:r>
            <a:endParaRPr sz="200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2059000" y="6971767"/>
            <a:ext cx="61320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aplicação mais direta da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árvore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Binária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é a busca, com cada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vértice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da </a:t>
            </a:r>
            <a:r>
              <a:rPr lang="en-US" sz="2099">
                <a:latin typeface="Open Sans Light"/>
                <a:ea typeface="Open Sans Light"/>
                <a:cs typeface="Open Sans Light"/>
                <a:sym typeface="Open Sans Light"/>
              </a:rPr>
              <a:t>árvore</a:t>
            </a:r>
            <a:r>
              <a:rPr lang="en-US" sz="20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representando um teste com duas possibilidades</a:t>
            </a:r>
            <a:endParaRPr sz="2099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99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2059000" y="5022230"/>
            <a:ext cx="61320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O número de vértices da Árvore Binária é sempre Ímpar, pois o grafo sempre termina com cada vértice possuindo relação com mais duas vértices, até a vértice final que possuirá apenas uma relação</a:t>
            </a:r>
            <a:endParaRPr sz="2000">
              <a:solidFill>
                <a:srgbClr val="54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16</Slides>
  <Notes>16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7</cp:revision>
  <dcterms:modified xsi:type="dcterms:W3CDTF">2024-06-12T11:56:39Z</dcterms:modified>
</cp:coreProperties>
</file>