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Open Sans" panose="020B0604020202020204" charset="0"/>
      <p:regular r:id="rId23"/>
      <p:bold r:id="rId24"/>
      <p:italic r:id="rId25"/>
      <p:boldItalic r:id="rId26"/>
    </p:embeddedFont>
    <p:embeddedFont>
      <p:font typeface="Open Sans Ligh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741155-E5F3-13EF-12BC-098CF3BF31CD}" v="29" dt="2024-06-12T11:56:07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576" y="-5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0dd638db45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g20dd638db4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1bNHNG0s7ug." TargetMode="External"/><Relationship Id="rId4" Type="http://schemas.openxmlformats.org/officeDocument/2006/relationships/hyperlink" Target="https://www.youtube.com/watch?v=9m8wDGYWlXA.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8840589" y="839589"/>
            <a:ext cx="9587212" cy="9587212"/>
          </a:xfrm>
          <a:custGeom>
            <a:avLst/>
            <a:gdLst/>
            <a:ahLst/>
            <a:cxnLst/>
            <a:rect l="l" t="t" r="r" b="b"/>
            <a:pathLst>
              <a:path w="6540754" h="6540754" extrusionOk="0">
                <a:moveTo>
                  <a:pt x="6540754" y="0"/>
                </a:moveTo>
                <a:lnTo>
                  <a:pt x="0" y="6540754"/>
                </a:lnTo>
                <a:lnTo>
                  <a:pt x="6540754" y="654075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" name="Google Shape;85;p13"/>
          <p:cNvGrpSpPr/>
          <p:nvPr/>
        </p:nvGrpSpPr>
        <p:grpSpPr>
          <a:xfrm rot="-2700000">
            <a:off x="-4833071" y="828042"/>
            <a:ext cx="18111132" cy="11774398"/>
            <a:chOff x="0" y="-38100"/>
            <a:chExt cx="4770010" cy="3101076"/>
          </a:xfrm>
        </p:grpSpPr>
        <p:sp>
          <p:nvSpPr>
            <p:cNvPr id="86" name="Google Shape;86;p13"/>
            <p:cNvSpPr/>
            <p:nvPr/>
          </p:nvSpPr>
          <p:spPr>
            <a:xfrm>
              <a:off x="0" y="0"/>
              <a:ext cx="4770010" cy="3062976"/>
            </a:xfrm>
            <a:custGeom>
              <a:avLst/>
              <a:gdLst/>
              <a:ahLst/>
              <a:cxnLst/>
              <a:rect l="l" t="t" r="r" b="b"/>
              <a:pathLst>
                <a:path w="4770010" h="3062976" extrusionOk="0">
                  <a:moveTo>
                    <a:pt x="0" y="0"/>
                  </a:moveTo>
                  <a:lnTo>
                    <a:pt x="4770010" y="0"/>
                  </a:lnTo>
                  <a:lnTo>
                    <a:pt x="4770010" y="3062976"/>
                  </a:lnTo>
                  <a:lnTo>
                    <a:pt x="0" y="3062976"/>
                  </a:lnTo>
                  <a:close/>
                </a:path>
              </a:pathLst>
            </a:custGeom>
            <a:solidFill>
              <a:srgbClr val="023D5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3"/>
            <p:cNvSpPr txBox="1"/>
            <p:nvPr/>
          </p:nvSpPr>
          <p:spPr>
            <a:xfrm>
              <a:off x="0" y="-38100"/>
              <a:ext cx="4770010" cy="31010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Google Shape;88;p13"/>
          <p:cNvGrpSpPr/>
          <p:nvPr/>
        </p:nvGrpSpPr>
        <p:grpSpPr>
          <a:xfrm rot="-2700000">
            <a:off x="10826650" y="-5314533"/>
            <a:ext cx="5852739" cy="8813770"/>
            <a:chOff x="0" y="-38100"/>
            <a:chExt cx="1541462" cy="2321322"/>
          </a:xfrm>
        </p:grpSpPr>
        <p:sp>
          <p:nvSpPr>
            <p:cNvPr id="89" name="Google Shape;89;p13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13"/>
          <p:cNvGrpSpPr/>
          <p:nvPr/>
        </p:nvGrpSpPr>
        <p:grpSpPr>
          <a:xfrm rot="-2700000">
            <a:off x="10826650" y="-5675290"/>
            <a:ext cx="5852739" cy="8813770"/>
            <a:chOff x="0" y="-38100"/>
            <a:chExt cx="1541462" cy="2321322"/>
          </a:xfrm>
        </p:grpSpPr>
        <p:sp>
          <p:nvSpPr>
            <p:cNvPr id="92" name="Google Shape;92;p13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3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" name="Google Shape;94;p13"/>
          <p:cNvGrpSpPr/>
          <p:nvPr/>
        </p:nvGrpSpPr>
        <p:grpSpPr>
          <a:xfrm rot="-2700000">
            <a:off x="10826650" y="-6134434"/>
            <a:ext cx="5852739" cy="8813770"/>
            <a:chOff x="0" y="-38100"/>
            <a:chExt cx="1541462" cy="2321322"/>
          </a:xfrm>
        </p:grpSpPr>
        <p:sp>
          <p:nvSpPr>
            <p:cNvPr id="95" name="Google Shape;95;p13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3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p13"/>
          <p:cNvSpPr txBox="1"/>
          <p:nvPr/>
        </p:nvSpPr>
        <p:spPr>
          <a:xfrm>
            <a:off x="500763" y="4266669"/>
            <a:ext cx="130668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79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GRAFOS E </a:t>
            </a:r>
            <a:r>
              <a:rPr lang="en-US" sz="9791">
                <a:solidFill>
                  <a:srgbClr val="FFFFFF"/>
                </a:solidFill>
              </a:rPr>
              <a:t>Á</a:t>
            </a:r>
            <a:r>
              <a:rPr lang="en-US" sz="979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RVORES</a:t>
            </a:r>
            <a:endParaRPr/>
          </a:p>
        </p:txBody>
      </p:sp>
      <p:cxnSp>
        <p:nvCxnSpPr>
          <p:cNvPr id="98" name="Google Shape;98;p13"/>
          <p:cNvCxnSpPr/>
          <p:nvPr/>
        </p:nvCxnSpPr>
        <p:spPr>
          <a:xfrm>
            <a:off x="-4083813" y="5839527"/>
            <a:ext cx="13227813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13"/>
          <p:cNvSpPr/>
          <p:nvPr/>
        </p:nvSpPr>
        <p:spPr>
          <a:xfrm>
            <a:off x="-1273518" y="8298180"/>
            <a:ext cx="7315200" cy="3977640"/>
          </a:xfrm>
          <a:custGeom>
            <a:avLst/>
            <a:gdLst/>
            <a:ahLst/>
            <a:cxnLst/>
            <a:rect l="l" t="t" r="r" b="b"/>
            <a:pathLst>
              <a:path w="7315200" h="3977640" extrusionOk="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/>
          <p:nvPr/>
        </p:nvSpPr>
        <p:spPr>
          <a:xfrm rot="-2700000" flipH="1">
            <a:off x="-3475881" y="1121409"/>
            <a:ext cx="9401653" cy="429307"/>
          </a:xfrm>
          <a:custGeom>
            <a:avLst/>
            <a:gdLst/>
            <a:ahLst/>
            <a:cxnLst/>
            <a:rect l="l" t="t" r="r" b="b"/>
            <a:pathLst>
              <a:path w="9401653" h="429307" extrusionOk="0">
                <a:moveTo>
                  <a:pt x="0" y="429307"/>
                </a:moveTo>
                <a:lnTo>
                  <a:pt x="9401654" y="429307"/>
                </a:lnTo>
                <a:lnTo>
                  <a:pt x="9401654" y="0"/>
                </a:lnTo>
                <a:lnTo>
                  <a:pt x="0" y="0"/>
                </a:lnTo>
                <a:lnTo>
                  <a:pt x="0" y="429307"/>
                </a:lnTo>
                <a:close/>
              </a:path>
            </a:pathLst>
          </a:custGeom>
          <a:blipFill rotWithShape="1">
            <a:blip r:embed="rId4">
              <a:alphaModFix amt="50000"/>
            </a:blip>
            <a:stretch>
              <a:fillRect b="-33250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1356817" y="3698949"/>
            <a:ext cx="7439138" cy="92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Apresentação</a:t>
            </a:r>
            <a:endParaRPr sz="5392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2431850" y="6094875"/>
            <a:ext cx="7130604" cy="9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</a:t>
            </a:r>
            <a:r>
              <a:rPr lang="en-US" sz="3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Floriano</a:t>
            </a:r>
            <a:r>
              <a:rPr lang="en-US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Ferreira dos Reis Filho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2704700" y="2460475"/>
            <a:ext cx="6135900" cy="9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Matemática para Computação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12627275" y="6827475"/>
            <a:ext cx="5341800" cy="31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Abner Bispo Cerqueira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Marcus Antonio da Rocha Filho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Matheus Nicolas Mariano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Nikolas da Palma Cruz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22"/>
          <p:cNvGrpSpPr/>
          <p:nvPr/>
        </p:nvGrpSpPr>
        <p:grpSpPr>
          <a:xfrm rot="-2700000">
            <a:off x="16784595" y="7619472"/>
            <a:ext cx="5852739" cy="8813770"/>
            <a:chOff x="0" y="-38100"/>
            <a:chExt cx="1541462" cy="2321322"/>
          </a:xfrm>
        </p:grpSpPr>
        <p:sp>
          <p:nvSpPr>
            <p:cNvPr id="321" name="Google Shape;321;p22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2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3" name="Google Shape;323;p22"/>
          <p:cNvGrpSpPr/>
          <p:nvPr/>
        </p:nvGrpSpPr>
        <p:grpSpPr>
          <a:xfrm rot="-2700000">
            <a:off x="17025100" y="7619472"/>
            <a:ext cx="5852739" cy="8813770"/>
            <a:chOff x="0" y="-38100"/>
            <a:chExt cx="1541462" cy="2321322"/>
          </a:xfrm>
        </p:grpSpPr>
        <p:sp>
          <p:nvSpPr>
            <p:cNvPr id="324" name="Google Shape;324;p22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2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26" name="Google Shape;326;p22"/>
          <p:cNvCxnSpPr/>
          <p:nvPr/>
        </p:nvCxnSpPr>
        <p:spPr>
          <a:xfrm>
            <a:off x="-5954360" y="3048012"/>
            <a:ext cx="13227813" cy="0"/>
          </a:xfrm>
          <a:prstGeom prst="straightConnector1">
            <a:avLst/>
          </a:prstGeom>
          <a:noFill/>
          <a:ln w="381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7" name="Google Shape;327;p22"/>
          <p:cNvSpPr/>
          <p:nvPr/>
        </p:nvSpPr>
        <p:spPr>
          <a:xfrm>
            <a:off x="-1273518" y="8298180"/>
            <a:ext cx="7315200" cy="3977640"/>
          </a:xfrm>
          <a:custGeom>
            <a:avLst/>
            <a:gdLst/>
            <a:ahLst/>
            <a:cxnLst/>
            <a:rect l="l" t="t" r="r" b="b"/>
            <a:pathLst>
              <a:path w="7315200" h="3977640" extrusionOk="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8" name="Google Shape;328;p22"/>
          <p:cNvGrpSpPr/>
          <p:nvPr/>
        </p:nvGrpSpPr>
        <p:grpSpPr>
          <a:xfrm rot="-2700000">
            <a:off x="777137" y="-7988844"/>
            <a:ext cx="6664400" cy="8777605"/>
            <a:chOff x="0" y="-28575"/>
            <a:chExt cx="1755233" cy="2311797"/>
          </a:xfrm>
        </p:grpSpPr>
        <p:sp>
          <p:nvSpPr>
            <p:cNvPr id="329" name="Google Shape;329;p22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 extrusionOk="0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2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1" name="Google Shape;331;p22"/>
          <p:cNvGrpSpPr/>
          <p:nvPr/>
        </p:nvGrpSpPr>
        <p:grpSpPr>
          <a:xfrm rot="-2700000">
            <a:off x="777137" y="-7682579"/>
            <a:ext cx="6664400" cy="8777605"/>
            <a:chOff x="0" y="-28575"/>
            <a:chExt cx="1755233" cy="2311797"/>
          </a:xfrm>
        </p:grpSpPr>
        <p:sp>
          <p:nvSpPr>
            <p:cNvPr id="332" name="Google Shape;332;p22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 extrusionOk="0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23D54">
                  <a:alpha val="89803"/>
                </a:srgb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2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4" name="Google Shape;334;p22"/>
          <p:cNvSpPr/>
          <p:nvPr/>
        </p:nvSpPr>
        <p:spPr>
          <a:xfrm>
            <a:off x="8153400" y="3217662"/>
            <a:ext cx="4575419" cy="3509554"/>
          </a:xfrm>
          <a:custGeom>
            <a:avLst/>
            <a:gdLst/>
            <a:ahLst/>
            <a:cxnLst/>
            <a:rect l="l" t="t" r="r" b="b"/>
            <a:pathLst>
              <a:path w="4575419" h="3509554" extrusionOk="0">
                <a:moveTo>
                  <a:pt x="0" y="0"/>
                </a:moveTo>
                <a:lnTo>
                  <a:pt x="4575419" y="0"/>
                </a:lnTo>
                <a:lnTo>
                  <a:pt x="4575419" y="3509555"/>
                </a:lnTo>
                <a:lnTo>
                  <a:pt x="0" y="35095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2"/>
          <p:cNvSpPr txBox="1"/>
          <p:nvPr/>
        </p:nvSpPr>
        <p:spPr>
          <a:xfrm>
            <a:off x="256638" y="2356990"/>
            <a:ext cx="840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>
                <a:solidFill>
                  <a:srgbClr val="023D54"/>
                </a:solidFill>
                <a:latin typeface="Calibri"/>
                <a:ea typeface="Calibri"/>
                <a:cs typeface="Calibri"/>
                <a:sym typeface="Calibri"/>
              </a:rPr>
              <a:t>Matriz de </a:t>
            </a:r>
            <a:r>
              <a:rPr lang="en-US" sz="4000">
                <a:solidFill>
                  <a:srgbClr val="023D54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4000" b="0" i="0">
                <a:solidFill>
                  <a:srgbClr val="023D54"/>
                </a:solidFill>
                <a:latin typeface="Calibri"/>
                <a:ea typeface="Calibri"/>
                <a:cs typeface="Calibri"/>
                <a:sym typeface="Calibri"/>
              </a:rPr>
              <a:t>djacências:</a:t>
            </a: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2"/>
          <p:cNvSpPr txBox="1"/>
          <p:nvPr/>
        </p:nvSpPr>
        <p:spPr>
          <a:xfrm>
            <a:off x="394438" y="3444735"/>
            <a:ext cx="5869253" cy="2845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1">
                <a:solidFill>
                  <a:srgbClr val="023D54"/>
                </a:solidFill>
                <a:latin typeface="Open Sans"/>
                <a:ea typeface="Open Sans"/>
                <a:cs typeface="Open Sans"/>
                <a:sym typeface="Open Sans"/>
              </a:rPr>
              <a:t>Onde tem zero na linha significa que o vértice da linha não se conecta com o vértice da coluna representada na matriz, o valor diferente de zero é o peso daquele vértice, então por exemplo, tem um vértice que liga o v1 com o v2 e a aresta tem o peso 4, assim por diante</a:t>
            </a:r>
            <a:endParaRPr sz="2351">
              <a:solidFill>
                <a:srgbClr val="023D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23"/>
          <p:cNvGrpSpPr/>
          <p:nvPr/>
        </p:nvGrpSpPr>
        <p:grpSpPr>
          <a:xfrm rot="-2700000">
            <a:off x="16784595" y="7619472"/>
            <a:ext cx="5852739" cy="8813770"/>
            <a:chOff x="0" y="-38100"/>
            <a:chExt cx="1541462" cy="2321322"/>
          </a:xfrm>
        </p:grpSpPr>
        <p:sp>
          <p:nvSpPr>
            <p:cNvPr id="342" name="Google Shape;342;p23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3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4" name="Google Shape;344;p23"/>
          <p:cNvGrpSpPr/>
          <p:nvPr/>
        </p:nvGrpSpPr>
        <p:grpSpPr>
          <a:xfrm rot="-2700000">
            <a:off x="17025100" y="7619472"/>
            <a:ext cx="5852739" cy="8813770"/>
            <a:chOff x="0" y="-38100"/>
            <a:chExt cx="1541462" cy="2321322"/>
          </a:xfrm>
        </p:grpSpPr>
        <p:sp>
          <p:nvSpPr>
            <p:cNvPr id="345" name="Google Shape;345;p23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3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7" name="Google Shape;347;p23"/>
          <p:cNvCxnSpPr/>
          <p:nvPr/>
        </p:nvCxnSpPr>
        <p:spPr>
          <a:xfrm>
            <a:off x="-5954360" y="3048012"/>
            <a:ext cx="13227813" cy="0"/>
          </a:xfrm>
          <a:prstGeom prst="straightConnector1">
            <a:avLst/>
          </a:prstGeom>
          <a:noFill/>
          <a:ln w="381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8" name="Google Shape;348;p23"/>
          <p:cNvSpPr/>
          <p:nvPr/>
        </p:nvSpPr>
        <p:spPr>
          <a:xfrm>
            <a:off x="-1273518" y="8298180"/>
            <a:ext cx="7315200" cy="3977640"/>
          </a:xfrm>
          <a:custGeom>
            <a:avLst/>
            <a:gdLst/>
            <a:ahLst/>
            <a:cxnLst/>
            <a:rect l="l" t="t" r="r" b="b"/>
            <a:pathLst>
              <a:path w="7315200" h="3977640" extrusionOk="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9" name="Google Shape;349;p23"/>
          <p:cNvGrpSpPr/>
          <p:nvPr/>
        </p:nvGrpSpPr>
        <p:grpSpPr>
          <a:xfrm rot="-2700000">
            <a:off x="777137" y="-7988844"/>
            <a:ext cx="6664400" cy="8777605"/>
            <a:chOff x="0" y="-28575"/>
            <a:chExt cx="1755233" cy="2311797"/>
          </a:xfrm>
        </p:grpSpPr>
        <p:sp>
          <p:nvSpPr>
            <p:cNvPr id="350" name="Google Shape;350;p23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 extrusionOk="0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3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2" name="Google Shape;352;p23"/>
          <p:cNvGrpSpPr/>
          <p:nvPr/>
        </p:nvGrpSpPr>
        <p:grpSpPr>
          <a:xfrm rot="-2700000">
            <a:off x="777137" y="-7682579"/>
            <a:ext cx="6664400" cy="8777605"/>
            <a:chOff x="0" y="-28575"/>
            <a:chExt cx="1755233" cy="2311797"/>
          </a:xfrm>
        </p:grpSpPr>
        <p:sp>
          <p:nvSpPr>
            <p:cNvPr id="353" name="Google Shape;353;p23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 extrusionOk="0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23D54">
                  <a:alpha val="89803"/>
                </a:srgb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3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5" name="Google Shape;355;p23"/>
          <p:cNvSpPr/>
          <p:nvPr/>
        </p:nvSpPr>
        <p:spPr>
          <a:xfrm>
            <a:off x="8001000" y="2242515"/>
            <a:ext cx="7249321" cy="5114799"/>
          </a:xfrm>
          <a:custGeom>
            <a:avLst/>
            <a:gdLst/>
            <a:ahLst/>
            <a:cxnLst/>
            <a:rect l="l" t="t" r="r" b="b"/>
            <a:pathLst>
              <a:path w="7249321" h="5114799" extrusionOk="0">
                <a:moveTo>
                  <a:pt x="0" y="0"/>
                </a:moveTo>
                <a:lnTo>
                  <a:pt x="7249321" y="0"/>
                </a:lnTo>
                <a:lnTo>
                  <a:pt x="7249321" y="5114799"/>
                </a:lnTo>
                <a:lnTo>
                  <a:pt x="0" y="51147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3"/>
          <p:cNvSpPr txBox="1"/>
          <p:nvPr/>
        </p:nvSpPr>
        <p:spPr>
          <a:xfrm>
            <a:off x="256638" y="2356990"/>
            <a:ext cx="8409442" cy="137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>
                <a:solidFill>
                  <a:srgbClr val="023D54"/>
                </a:solidFill>
                <a:latin typeface="Calibri"/>
                <a:ea typeface="Calibri"/>
                <a:cs typeface="Calibri"/>
                <a:sym typeface="Calibri"/>
              </a:rPr>
              <a:t>Lista de Adjacências:</a:t>
            </a: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3"/>
          <p:cNvSpPr txBox="1"/>
          <p:nvPr/>
        </p:nvSpPr>
        <p:spPr>
          <a:xfrm>
            <a:off x="394438" y="3444735"/>
            <a:ext cx="5869253" cy="1667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>
                <a:solidFill>
                  <a:srgbClr val="023D54"/>
                </a:solidFill>
                <a:latin typeface="Calibri"/>
                <a:ea typeface="Calibri"/>
                <a:cs typeface="Calibri"/>
                <a:sym typeface="Calibri"/>
              </a:rPr>
              <a:t>Em uma representação de lista de adjacência, podemos manter, para cada vértice do grafo, uma lista de todos os outros vértices com os quais ele tem uma aresta. </a:t>
            </a:r>
            <a:endParaRPr sz="2351">
              <a:solidFill>
                <a:srgbClr val="023D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24"/>
          <p:cNvGrpSpPr/>
          <p:nvPr/>
        </p:nvGrpSpPr>
        <p:grpSpPr>
          <a:xfrm rot="-2700000">
            <a:off x="16784595" y="7619472"/>
            <a:ext cx="5852739" cy="8813770"/>
            <a:chOff x="0" y="-38100"/>
            <a:chExt cx="1541462" cy="2321322"/>
          </a:xfrm>
        </p:grpSpPr>
        <p:sp>
          <p:nvSpPr>
            <p:cNvPr id="363" name="Google Shape;363;p24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4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5" name="Google Shape;365;p24"/>
          <p:cNvGrpSpPr/>
          <p:nvPr/>
        </p:nvGrpSpPr>
        <p:grpSpPr>
          <a:xfrm rot="-2700000">
            <a:off x="17025100" y="7619472"/>
            <a:ext cx="5852739" cy="8813770"/>
            <a:chOff x="0" y="-38100"/>
            <a:chExt cx="1541462" cy="2321322"/>
          </a:xfrm>
        </p:grpSpPr>
        <p:sp>
          <p:nvSpPr>
            <p:cNvPr id="366" name="Google Shape;366;p24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4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68" name="Google Shape;368;p24"/>
          <p:cNvCxnSpPr/>
          <p:nvPr/>
        </p:nvCxnSpPr>
        <p:spPr>
          <a:xfrm>
            <a:off x="-5954360" y="3048012"/>
            <a:ext cx="13227813" cy="0"/>
          </a:xfrm>
          <a:prstGeom prst="straightConnector1">
            <a:avLst/>
          </a:prstGeom>
          <a:noFill/>
          <a:ln w="381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9" name="Google Shape;369;p24"/>
          <p:cNvSpPr/>
          <p:nvPr/>
        </p:nvSpPr>
        <p:spPr>
          <a:xfrm>
            <a:off x="-1273518" y="8298180"/>
            <a:ext cx="7315200" cy="3977640"/>
          </a:xfrm>
          <a:custGeom>
            <a:avLst/>
            <a:gdLst/>
            <a:ahLst/>
            <a:cxnLst/>
            <a:rect l="l" t="t" r="r" b="b"/>
            <a:pathLst>
              <a:path w="7315200" h="3977640" extrusionOk="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0" name="Google Shape;370;p24"/>
          <p:cNvGrpSpPr/>
          <p:nvPr/>
        </p:nvGrpSpPr>
        <p:grpSpPr>
          <a:xfrm rot="-2700000">
            <a:off x="777137" y="-7988844"/>
            <a:ext cx="6664400" cy="8777605"/>
            <a:chOff x="0" y="-28575"/>
            <a:chExt cx="1755233" cy="2311797"/>
          </a:xfrm>
        </p:grpSpPr>
        <p:sp>
          <p:nvSpPr>
            <p:cNvPr id="371" name="Google Shape;371;p24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 extrusionOk="0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4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3" name="Google Shape;373;p24"/>
          <p:cNvGrpSpPr/>
          <p:nvPr/>
        </p:nvGrpSpPr>
        <p:grpSpPr>
          <a:xfrm rot="-2700000">
            <a:off x="777137" y="-7682579"/>
            <a:ext cx="6664400" cy="8777605"/>
            <a:chOff x="0" y="-28575"/>
            <a:chExt cx="1755233" cy="2311797"/>
          </a:xfrm>
        </p:grpSpPr>
        <p:sp>
          <p:nvSpPr>
            <p:cNvPr id="374" name="Google Shape;374;p24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 extrusionOk="0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23D54">
                  <a:alpha val="89803"/>
                </a:srgb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4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6" name="Google Shape;376;p24"/>
          <p:cNvSpPr/>
          <p:nvPr/>
        </p:nvSpPr>
        <p:spPr>
          <a:xfrm>
            <a:off x="395575" y="4562370"/>
            <a:ext cx="7504242" cy="3879168"/>
          </a:xfrm>
          <a:custGeom>
            <a:avLst/>
            <a:gdLst/>
            <a:ahLst/>
            <a:cxnLst/>
            <a:rect l="l" t="t" r="r" b="b"/>
            <a:pathLst>
              <a:path w="7504242" h="3879168" extrusionOk="0">
                <a:moveTo>
                  <a:pt x="0" y="0"/>
                </a:moveTo>
                <a:lnTo>
                  <a:pt x="7504242" y="0"/>
                </a:lnTo>
                <a:lnTo>
                  <a:pt x="7504242" y="3879167"/>
                </a:lnTo>
                <a:lnTo>
                  <a:pt x="0" y="38791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4"/>
          <p:cNvSpPr/>
          <p:nvPr/>
        </p:nvSpPr>
        <p:spPr>
          <a:xfrm>
            <a:off x="8190539" y="3566799"/>
            <a:ext cx="8722815" cy="5126393"/>
          </a:xfrm>
          <a:custGeom>
            <a:avLst/>
            <a:gdLst/>
            <a:ahLst/>
            <a:cxnLst/>
            <a:rect l="l" t="t" r="r" b="b"/>
            <a:pathLst>
              <a:path w="8722815" h="5126393" extrusionOk="0">
                <a:moveTo>
                  <a:pt x="0" y="0"/>
                </a:moveTo>
                <a:lnTo>
                  <a:pt x="8722815" y="0"/>
                </a:lnTo>
                <a:lnTo>
                  <a:pt x="8722815" y="5126393"/>
                </a:lnTo>
                <a:lnTo>
                  <a:pt x="0" y="51263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4"/>
          <p:cNvSpPr txBox="1"/>
          <p:nvPr/>
        </p:nvSpPr>
        <p:spPr>
          <a:xfrm>
            <a:off x="256638" y="2356990"/>
            <a:ext cx="8409442" cy="669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>
                <a:solidFill>
                  <a:srgbClr val="023D54"/>
                </a:solidFill>
                <a:latin typeface="Calibri"/>
                <a:ea typeface="Calibri"/>
                <a:cs typeface="Calibri"/>
                <a:sym typeface="Calibri"/>
              </a:rPr>
              <a:t>Implementação em Java</a:t>
            </a: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4"/>
          <p:cNvSpPr txBox="1"/>
          <p:nvPr/>
        </p:nvSpPr>
        <p:spPr>
          <a:xfrm>
            <a:off x="639289" y="3387959"/>
            <a:ext cx="7016815" cy="131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solidFill>
                  <a:srgbClr val="023D54"/>
                </a:solidFill>
                <a:latin typeface="Open Sans"/>
                <a:ea typeface="Open Sans"/>
                <a:cs typeface="Open Sans"/>
                <a:sym typeface="Open Sans"/>
              </a:rPr>
              <a:t>Nesse</a:t>
            </a:r>
            <a:r>
              <a:rPr lang="en-US" sz="2100" dirty="0">
                <a:solidFill>
                  <a:srgbClr val="023D5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100" dirty="0" err="1">
                <a:solidFill>
                  <a:srgbClr val="023D54"/>
                </a:solidFill>
                <a:latin typeface="Open Sans"/>
                <a:ea typeface="Open Sans"/>
                <a:cs typeface="Open Sans"/>
                <a:sym typeface="Open Sans"/>
              </a:rPr>
              <a:t>exemplo</a:t>
            </a:r>
            <a:r>
              <a:rPr lang="en-US" sz="2100" dirty="0">
                <a:solidFill>
                  <a:srgbClr val="023D5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100" dirty="0" err="1">
                <a:solidFill>
                  <a:srgbClr val="023D54"/>
                </a:solidFill>
                <a:latin typeface="Open Sans"/>
                <a:ea typeface="Open Sans"/>
                <a:cs typeface="Open Sans"/>
                <a:sym typeface="Open Sans"/>
              </a:rPr>
              <a:t>usando</a:t>
            </a:r>
            <a:r>
              <a:rPr lang="en-US" sz="2100" dirty="0">
                <a:solidFill>
                  <a:srgbClr val="023D54"/>
                </a:solidFill>
                <a:latin typeface="Open Sans"/>
                <a:ea typeface="Open Sans"/>
                <a:cs typeface="Open Sans"/>
                <a:sym typeface="Open Sans"/>
              </a:rPr>
              <a:t> Lista </a:t>
            </a:r>
            <a:r>
              <a:rPr lang="en-US" sz="2100" dirty="0" err="1">
                <a:solidFill>
                  <a:srgbClr val="023D54"/>
                </a:solidFill>
                <a:latin typeface="Open Sans"/>
                <a:ea typeface="Open Sans"/>
                <a:cs typeface="Open Sans"/>
                <a:sym typeface="Open Sans"/>
              </a:rPr>
              <a:t>Ligada</a:t>
            </a:r>
            <a:r>
              <a:rPr lang="en-US" sz="2100" dirty="0">
                <a:solidFill>
                  <a:srgbClr val="023D5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100" dirty="0" err="1">
                <a:solidFill>
                  <a:srgbClr val="023D54"/>
                </a:solidFill>
                <a:latin typeface="Open Sans"/>
                <a:ea typeface="Open Sans"/>
                <a:cs typeface="Open Sans"/>
                <a:sym typeface="Open Sans"/>
              </a:rPr>
              <a:t>cada</a:t>
            </a:r>
            <a:r>
              <a:rPr lang="en-US" sz="2100" dirty="0">
                <a:solidFill>
                  <a:srgbClr val="023D5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100" dirty="0" err="1">
                <a:solidFill>
                  <a:srgbClr val="023D54"/>
                </a:solidFill>
                <a:latin typeface="Open Sans"/>
                <a:ea typeface="Open Sans"/>
                <a:cs typeface="Open Sans"/>
                <a:sym typeface="Open Sans"/>
              </a:rPr>
              <a:t>nó</a:t>
            </a:r>
            <a:r>
              <a:rPr lang="en-US" sz="2100" dirty="0">
                <a:solidFill>
                  <a:srgbClr val="023D54"/>
                </a:solidFill>
                <a:latin typeface="Open Sans"/>
                <a:ea typeface="Open Sans"/>
                <a:cs typeface="Open Sans"/>
                <a:sym typeface="Open Sans"/>
              </a:rPr>
              <a:t> da </a:t>
            </a:r>
            <a:r>
              <a:rPr lang="en-US" sz="2100" dirty="0" err="1">
                <a:solidFill>
                  <a:srgbClr val="023D54"/>
                </a:solidFill>
                <a:latin typeface="Open Sans"/>
                <a:ea typeface="Open Sans"/>
                <a:cs typeface="Open Sans"/>
                <a:sym typeface="Open Sans"/>
              </a:rPr>
              <a:t>lista</a:t>
            </a:r>
            <a:r>
              <a:rPr lang="en-US" sz="2100" dirty="0">
                <a:solidFill>
                  <a:srgbClr val="023D5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100" dirty="0" err="1">
                <a:solidFill>
                  <a:srgbClr val="023D54"/>
                </a:solidFill>
                <a:latin typeface="Open Sans"/>
                <a:ea typeface="Open Sans"/>
                <a:cs typeface="Open Sans"/>
                <a:sym typeface="Open Sans"/>
              </a:rPr>
              <a:t>será</a:t>
            </a:r>
            <a:r>
              <a:rPr lang="en-US" sz="2100" dirty="0">
                <a:solidFill>
                  <a:srgbClr val="023D54"/>
                </a:solidFill>
                <a:latin typeface="Open Sans"/>
                <a:ea typeface="Open Sans"/>
                <a:cs typeface="Open Sans"/>
                <a:sym typeface="Open Sans"/>
              </a:rPr>
              <a:t> um </a:t>
            </a:r>
            <a:r>
              <a:rPr lang="en-US" sz="2100" dirty="0" err="1">
                <a:solidFill>
                  <a:srgbClr val="023D54"/>
                </a:solidFill>
                <a:latin typeface="Open Sans"/>
                <a:ea typeface="Open Sans"/>
                <a:cs typeface="Open Sans"/>
                <a:sym typeface="Open Sans"/>
              </a:rPr>
              <a:t>vértice</a:t>
            </a:r>
            <a:r>
              <a:rPr lang="en-US" sz="2100" dirty="0">
                <a:solidFill>
                  <a:srgbClr val="023D54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dirty="0"/>
          </a:p>
          <a:p>
            <a:pPr marL="0" marR="0" lvl="0" indent="0" algn="ctr" rtl="0">
              <a:lnSpc>
                <a:spcPct val="22661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rgbClr val="023D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25"/>
          <p:cNvGrpSpPr/>
          <p:nvPr/>
        </p:nvGrpSpPr>
        <p:grpSpPr>
          <a:xfrm rot="-2700000">
            <a:off x="16784595" y="7619472"/>
            <a:ext cx="5852739" cy="8813770"/>
            <a:chOff x="0" y="-38100"/>
            <a:chExt cx="1541462" cy="2321322"/>
          </a:xfrm>
        </p:grpSpPr>
        <p:sp>
          <p:nvSpPr>
            <p:cNvPr id="385" name="Google Shape;385;p25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5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7" name="Google Shape;387;p25"/>
          <p:cNvGrpSpPr/>
          <p:nvPr/>
        </p:nvGrpSpPr>
        <p:grpSpPr>
          <a:xfrm rot="-2700000">
            <a:off x="17025100" y="7619472"/>
            <a:ext cx="5852739" cy="8813770"/>
            <a:chOff x="0" y="-38100"/>
            <a:chExt cx="1541462" cy="2321322"/>
          </a:xfrm>
        </p:grpSpPr>
        <p:sp>
          <p:nvSpPr>
            <p:cNvPr id="388" name="Google Shape;388;p25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5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90" name="Google Shape;390;p25"/>
          <p:cNvCxnSpPr/>
          <p:nvPr/>
        </p:nvCxnSpPr>
        <p:spPr>
          <a:xfrm>
            <a:off x="-5954360" y="3048012"/>
            <a:ext cx="13227813" cy="0"/>
          </a:xfrm>
          <a:prstGeom prst="straightConnector1">
            <a:avLst/>
          </a:prstGeom>
          <a:noFill/>
          <a:ln w="381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1" name="Google Shape;391;p25"/>
          <p:cNvSpPr/>
          <p:nvPr/>
        </p:nvSpPr>
        <p:spPr>
          <a:xfrm>
            <a:off x="-1273518" y="8298180"/>
            <a:ext cx="7315200" cy="3977640"/>
          </a:xfrm>
          <a:custGeom>
            <a:avLst/>
            <a:gdLst/>
            <a:ahLst/>
            <a:cxnLst/>
            <a:rect l="l" t="t" r="r" b="b"/>
            <a:pathLst>
              <a:path w="7315200" h="3977640" extrusionOk="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2" name="Google Shape;392;p25"/>
          <p:cNvGrpSpPr/>
          <p:nvPr/>
        </p:nvGrpSpPr>
        <p:grpSpPr>
          <a:xfrm rot="-2700000">
            <a:off x="777137" y="-7988844"/>
            <a:ext cx="6664400" cy="8777605"/>
            <a:chOff x="0" y="-28575"/>
            <a:chExt cx="1755233" cy="2311797"/>
          </a:xfrm>
        </p:grpSpPr>
        <p:sp>
          <p:nvSpPr>
            <p:cNvPr id="393" name="Google Shape;393;p25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 extrusionOk="0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5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5" name="Google Shape;395;p25"/>
          <p:cNvGrpSpPr/>
          <p:nvPr/>
        </p:nvGrpSpPr>
        <p:grpSpPr>
          <a:xfrm rot="-2700000">
            <a:off x="777137" y="-7682579"/>
            <a:ext cx="6664400" cy="8777605"/>
            <a:chOff x="0" y="-28575"/>
            <a:chExt cx="1755233" cy="2311797"/>
          </a:xfrm>
        </p:grpSpPr>
        <p:sp>
          <p:nvSpPr>
            <p:cNvPr id="396" name="Google Shape;396;p25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 extrusionOk="0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23D54">
                  <a:alpha val="89803"/>
                </a:srgb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5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8" name="Google Shape;398;p25"/>
          <p:cNvSpPr/>
          <p:nvPr/>
        </p:nvSpPr>
        <p:spPr>
          <a:xfrm>
            <a:off x="401257" y="4338729"/>
            <a:ext cx="8589588" cy="3176358"/>
          </a:xfrm>
          <a:custGeom>
            <a:avLst/>
            <a:gdLst/>
            <a:ahLst/>
            <a:cxnLst/>
            <a:rect l="l" t="t" r="r" b="b"/>
            <a:pathLst>
              <a:path w="8589588" h="3176358" extrusionOk="0">
                <a:moveTo>
                  <a:pt x="0" y="0"/>
                </a:moveTo>
                <a:lnTo>
                  <a:pt x="8589588" y="0"/>
                </a:lnTo>
                <a:lnTo>
                  <a:pt x="8589588" y="3176358"/>
                </a:lnTo>
                <a:lnTo>
                  <a:pt x="0" y="31763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5"/>
          <p:cNvSpPr/>
          <p:nvPr/>
        </p:nvSpPr>
        <p:spPr>
          <a:xfrm>
            <a:off x="10398387" y="1656753"/>
            <a:ext cx="3972191" cy="8416326"/>
          </a:xfrm>
          <a:custGeom>
            <a:avLst/>
            <a:gdLst/>
            <a:ahLst/>
            <a:cxnLst/>
            <a:rect l="l" t="t" r="r" b="b"/>
            <a:pathLst>
              <a:path w="3972191" h="8416326" extrusionOk="0">
                <a:moveTo>
                  <a:pt x="0" y="0"/>
                </a:moveTo>
                <a:lnTo>
                  <a:pt x="3972191" y="0"/>
                </a:lnTo>
                <a:lnTo>
                  <a:pt x="3972191" y="8416326"/>
                </a:lnTo>
                <a:lnTo>
                  <a:pt x="0" y="84163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5"/>
          <p:cNvSpPr txBox="1"/>
          <p:nvPr/>
        </p:nvSpPr>
        <p:spPr>
          <a:xfrm>
            <a:off x="256638" y="2356990"/>
            <a:ext cx="8409442" cy="137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>
                <a:solidFill>
                  <a:srgbClr val="023D54"/>
                </a:solidFill>
                <a:latin typeface="Calibri"/>
                <a:ea typeface="Calibri"/>
                <a:cs typeface="Calibri"/>
                <a:sym typeface="Calibri"/>
              </a:rPr>
              <a:t>Lista de Adjacências:</a:t>
            </a: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5"/>
          <p:cNvSpPr txBox="1"/>
          <p:nvPr/>
        </p:nvSpPr>
        <p:spPr>
          <a:xfrm>
            <a:off x="639289" y="3387959"/>
            <a:ext cx="7016815" cy="131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23D54"/>
                </a:solidFill>
                <a:latin typeface="Open Sans"/>
                <a:ea typeface="Open Sans"/>
                <a:cs typeface="Open Sans"/>
                <a:sym typeface="Open Sans"/>
              </a:rPr>
              <a:t>Na classe Grafo vamos inicializá-lo com a quantidade de vértices que ele terá:</a:t>
            </a:r>
            <a:endParaRPr/>
          </a:p>
          <a:p>
            <a:pPr marL="0" marR="0" lvl="0" indent="0" algn="ctr" rtl="0">
              <a:lnSpc>
                <a:spcPct val="22661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23D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6"/>
          <p:cNvGrpSpPr/>
          <p:nvPr/>
        </p:nvGrpSpPr>
        <p:grpSpPr>
          <a:xfrm rot="-2700000">
            <a:off x="16784595" y="7619472"/>
            <a:ext cx="5852739" cy="8813770"/>
            <a:chOff x="0" y="-38100"/>
            <a:chExt cx="1541462" cy="2321322"/>
          </a:xfrm>
        </p:grpSpPr>
        <p:sp>
          <p:nvSpPr>
            <p:cNvPr id="407" name="Google Shape;407;p26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6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9" name="Google Shape;409;p26"/>
          <p:cNvGrpSpPr/>
          <p:nvPr/>
        </p:nvGrpSpPr>
        <p:grpSpPr>
          <a:xfrm rot="-2700000">
            <a:off x="17025100" y="7619472"/>
            <a:ext cx="5852739" cy="8813770"/>
            <a:chOff x="0" y="-38100"/>
            <a:chExt cx="1541462" cy="2321322"/>
          </a:xfrm>
        </p:grpSpPr>
        <p:sp>
          <p:nvSpPr>
            <p:cNvPr id="410" name="Google Shape;410;p26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6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12" name="Google Shape;412;p26"/>
          <p:cNvCxnSpPr/>
          <p:nvPr/>
        </p:nvCxnSpPr>
        <p:spPr>
          <a:xfrm>
            <a:off x="-5954360" y="1255043"/>
            <a:ext cx="13227813" cy="0"/>
          </a:xfrm>
          <a:prstGeom prst="straightConnector1">
            <a:avLst/>
          </a:prstGeom>
          <a:noFill/>
          <a:ln w="381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3" name="Google Shape;413;p26"/>
          <p:cNvSpPr/>
          <p:nvPr/>
        </p:nvSpPr>
        <p:spPr>
          <a:xfrm>
            <a:off x="-1273518" y="8298180"/>
            <a:ext cx="7315200" cy="3977640"/>
          </a:xfrm>
          <a:custGeom>
            <a:avLst/>
            <a:gdLst/>
            <a:ahLst/>
            <a:cxnLst/>
            <a:rect l="l" t="t" r="r" b="b"/>
            <a:pathLst>
              <a:path w="7315200" h="3977640" extrusionOk="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6"/>
          <p:cNvSpPr/>
          <p:nvPr/>
        </p:nvSpPr>
        <p:spPr>
          <a:xfrm>
            <a:off x="319748" y="4073197"/>
            <a:ext cx="8085023" cy="2140606"/>
          </a:xfrm>
          <a:custGeom>
            <a:avLst/>
            <a:gdLst/>
            <a:ahLst/>
            <a:cxnLst/>
            <a:rect l="l" t="t" r="r" b="b"/>
            <a:pathLst>
              <a:path w="8085023" h="2140606" extrusionOk="0">
                <a:moveTo>
                  <a:pt x="0" y="0"/>
                </a:moveTo>
                <a:lnTo>
                  <a:pt x="8085023" y="0"/>
                </a:lnTo>
                <a:lnTo>
                  <a:pt x="8085023" y="2140606"/>
                </a:lnTo>
                <a:lnTo>
                  <a:pt x="0" y="21406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6"/>
          <p:cNvSpPr/>
          <p:nvPr/>
        </p:nvSpPr>
        <p:spPr>
          <a:xfrm>
            <a:off x="9144000" y="3817594"/>
            <a:ext cx="8792425" cy="3774452"/>
          </a:xfrm>
          <a:custGeom>
            <a:avLst/>
            <a:gdLst/>
            <a:ahLst/>
            <a:cxnLst/>
            <a:rect l="l" t="t" r="r" b="b"/>
            <a:pathLst>
              <a:path w="8792425" h="3774452" extrusionOk="0">
                <a:moveTo>
                  <a:pt x="0" y="0"/>
                </a:moveTo>
                <a:lnTo>
                  <a:pt x="8792425" y="0"/>
                </a:lnTo>
                <a:lnTo>
                  <a:pt x="8792425" y="3774452"/>
                </a:lnTo>
                <a:lnTo>
                  <a:pt x="0" y="37744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6"/>
          <p:cNvSpPr txBox="1"/>
          <p:nvPr/>
        </p:nvSpPr>
        <p:spPr>
          <a:xfrm>
            <a:off x="494763" y="538399"/>
            <a:ext cx="8409300" cy="23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46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3946">
                <a:solidFill>
                  <a:srgbClr val="023D54"/>
                </a:solidFill>
              </a:rPr>
              <a:t>é</a:t>
            </a:r>
            <a:r>
              <a:rPr lang="en-US" sz="3946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todos:</a:t>
            </a:r>
            <a:endParaRPr/>
          </a:p>
          <a:p>
            <a:pPr marL="0" marR="0" lvl="0" indent="0" algn="just" rtl="0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6"/>
          <p:cNvSpPr txBox="1"/>
          <p:nvPr/>
        </p:nvSpPr>
        <p:spPr>
          <a:xfrm>
            <a:off x="494763" y="2350348"/>
            <a:ext cx="7016815" cy="205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23D54"/>
                </a:solidFill>
                <a:latin typeface="Open Sans"/>
                <a:ea typeface="Open Sans"/>
                <a:cs typeface="Open Sans"/>
                <a:sym typeface="Open Sans"/>
              </a:rPr>
              <a:t>Nessa mesma classe tem o método de adicionar aresta, ela vai conectar um vértice no outro, fazendo uma operação de adicionar no começo da nossa lista.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23D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22661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23D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8" name="Google Shape;418;p26"/>
          <p:cNvSpPr txBox="1"/>
          <p:nvPr/>
        </p:nvSpPr>
        <p:spPr>
          <a:xfrm>
            <a:off x="9672948" y="2350348"/>
            <a:ext cx="7016815" cy="131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1F1F22"/>
                </a:solidFill>
                <a:latin typeface="Open Sans"/>
                <a:ea typeface="Open Sans"/>
                <a:cs typeface="Open Sans"/>
                <a:sym typeface="Open Sans"/>
              </a:rPr>
              <a:t>Para exibir o grafo, o método toString() percorre a lista de adjacentes, armazenando os resultados numa string.</a:t>
            </a:r>
            <a:endParaRPr/>
          </a:p>
          <a:p>
            <a:pPr marL="0" marR="0" lvl="0" indent="0" algn="ctr" rtl="0">
              <a:lnSpc>
                <a:spcPct val="22661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1F1F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27"/>
          <p:cNvGrpSpPr/>
          <p:nvPr/>
        </p:nvGrpSpPr>
        <p:grpSpPr>
          <a:xfrm rot="-2700000">
            <a:off x="16784595" y="7619472"/>
            <a:ext cx="5852739" cy="8813770"/>
            <a:chOff x="0" y="-38100"/>
            <a:chExt cx="1541462" cy="2321322"/>
          </a:xfrm>
        </p:grpSpPr>
        <p:sp>
          <p:nvSpPr>
            <p:cNvPr id="424" name="Google Shape;424;p27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7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6" name="Google Shape;426;p27"/>
          <p:cNvGrpSpPr/>
          <p:nvPr/>
        </p:nvGrpSpPr>
        <p:grpSpPr>
          <a:xfrm rot="-2700000">
            <a:off x="17025100" y="7619472"/>
            <a:ext cx="5852739" cy="8813770"/>
            <a:chOff x="0" y="-38100"/>
            <a:chExt cx="1541462" cy="2321322"/>
          </a:xfrm>
        </p:grpSpPr>
        <p:sp>
          <p:nvSpPr>
            <p:cNvPr id="427" name="Google Shape;427;p27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27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29" name="Google Shape;429;p27"/>
          <p:cNvCxnSpPr/>
          <p:nvPr/>
        </p:nvCxnSpPr>
        <p:spPr>
          <a:xfrm>
            <a:off x="-5954360" y="1255043"/>
            <a:ext cx="13227813" cy="0"/>
          </a:xfrm>
          <a:prstGeom prst="straightConnector1">
            <a:avLst/>
          </a:prstGeom>
          <a:noFill/>
          <a:ln w="381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0" name="Google Shape;430;p27"/>
          <p:cNvSpPr/>
          <p:nvPr/>
        </p:nvSpPr>
        <p:spPr>
          <a:xfrm>
            <a:off x="-1273518" y="8298180"/>
            <a:ext cx="7315200" cy="3977640"/>
          </a:xfrm>
          <a:custGeom>
            <a:avLst/>
            <a:gdLst/>
            <a:ahLst/>
            <a:cxnLst/>
            <a:rect l="l" t="t" r="r" b="b"/>
            <a:pathLst>
              <a:path w="7315200" h="3977640" extrusionOk="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7"/>
          <p:cNvSpPr/>
          <p:nvPr/>
        </p:nvSpPr>
        <p:spPr>
          <a:xfrm>
            <a:off x="494763" y="3396511"/>
            <a:ext cx="6320562" cy="4628553"/>
          </a:xfrm>
          <a:custGeom>
            <a:avLst/>
            <a:gdLst/>
            <a:ahLst/>
            <a:cxnLst/>
            <a:rect l="l" t="t" r="r" b="b"/>
            <a:pathLst>
              <a:path w="6320562" h="4628553" extrusionOk="0">
                <a:moveTo>
                  <a:pt x="0" y="0"/>
                </a:moveTo>
                <a:lnTo>
                  <a:pt x="6320562" y="0"/>
                </a:lnTo>
                <a:lnTo>
                  <a:pt x="6320562" y="4628553"/>
                </a:lnTo>
                <a:lnTo>
                  <a:pt x="0" y="46285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2" name="Google Shape;432;p27"/>
          <p:cNvCxnSpPr/>
          <p:nvPr/>
        </p:nvCxnSpPr>
        <p:spPr>
          <a:xfrm>
            <a:off x="1276480" y="5162550"/>
            <a:ext cx="4757129" cy="0"/>
          </a:xfrm>
          <a:prstGeom prst="straightConnector1">
            <a:avLst/>
          </a:prstGeom>
          <a:noFill/>
          <a:ln w="38100" cap="flat" cmpd="sng">
            <a:solidFill>
              <a:srgbClr val="FF313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3" name="Google Shape;433;p27"/>
          <p:cNvSpPr/>
          <p:nvPr/>
        </p:nvSpPr>
        <p:spPr>
          <a:xfrm>
            <a:off x="7960772" y="749382"/>
            <a:ext cx="5772457" cy="4189011"/>
          </a:xfrm>
          <a:custGeom>
            <a:avLst/>
            <a:gdLst/>
            <a:ahLst/>
            <a:cxnLst/>
            <a:rect l="l" t="t" r="r" b="b"/>
            <a:pathLst>
              <a:path w="5772457" h="4189011" extrusionOk="0">
                <a:moveTo>
                  <a:pt x="0" y="0"/>
                </a:moveTo>
                <a:lnTo>
                  <a:pt x="5772456" y="0"/>
                </a:lnTo>
                <a:lnTo>
                  <a:pt x="5772456" y="4189010"/>
                </a:lnTo>
                <a:lnTo>
                  <a:pt x="0" y="41890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7"/>
          <p:cNvSpPr/>
          <p:nvPr/>
        </p:nvSpPr>
        <p:spPr>
          <a:xfrm>
            <a:off x="8098629" y="4764743"/>
            <a:ext cx="5245929" cy="3260320"/>
          </a:xfrm>
          <a:custGeom>
            <a:avLst/>
            <a:gdLst/>
            <a:ahLst/>
            <a:cxnLst/>
            <a:rect l="l" t="t" r="r" b="b"/>
            <a:pathLst>
              <a:path w="5245929" h="3260320" extrusionOk="0">
                <a:moveTo>
                  <a:pt x="0" y="0"/>
                </a:moveTo>
                <a:lnTo>
                  <a:pt x="5245929" y="0"/>
                </a:lnTo>
                <a:lnTo>
                  <a:pt x="5245929" y="3260321"/>
                </a:lnTo>
                <a:lnTo>
                  <a:pt x="0" y="32603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7"/>
          <p:cNvSpPr txBox="1"/>
          <p:nvPr/>
        </p:nvSpPr>
        <p:spPr>
          <a:xfrm>
            <a:off x="494763" y="538399"/>
            <a:ext cx="8409300" cy="23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46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Lista de </a:t>
            </a:r>
            <a:r>
              <a:rPr lang="en-US" sz="3946">
                <a:solidFill>
                  <a:srgbClr val="023D54"/>
                </a:solidFill>
              </a:rPr>
              <a:t>A</a:t>
            </a:r>
            <a:r>
              <a:rPr lang="en-US" sz="3946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djac</a:t>
            </a:r>
            <a:r>
              <a:rPr lang="en-US" sz="3946">
                <a:solidFill>
                  <a:srgbClr val="023D54"/>
                </a:solidFill>
              </a:rPr>
              <a:t>ê</a:t>
            </a:r>
            <a:r>
              <a:rPr lang="en-US" sz="3946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ncia</a:t>
            </a: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7"/>
          <p:cNvSpPr txBox="1"/>
          <p:nvPr/>
        </p:nvSpPr>
        <p:spPr>
          <a:xfrm>
            <a:off x="494763" y="2350348"/>
            <a:ext cx="6320562" cy="205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23D54"/>
                </a:solidFill>
                <a:latin typeface="Open Sans"/>
                <a:ea typeface="Open Sans"/>
                <a:cs typeface="Open Sans"/>
                <a:sym typeface="Open Sans"/>
              </a:rPr>
              <a:t>Agora no método main instanciamos o grafo e fazemos as operações.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23D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23D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22661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23D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37" name="Google Shape;437;p27"/>
          <p:cNvCxnSpPr/>
          <p:nvPr/>
        </p:nvCxnSpPr>
        <p:spPr>
          <a:xfrm>
            <a:off x="9148105" y="2478563"/>
            <a:ext cx="1138895" cy="302737"/>
          </a:xfrm>
          <a:prstGeom prst="straightConnector1">
            <a:avLst/>
          </a:prstGeom>
          <a:noFill/>
          <a:ln w="38100" cap="flat" cmpd="sng">
            <a:solidFill>
              <a:srgbClr val="FF313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8" name="Google Shape;438;p27"/>
          <p:cNvCxnSpPr/>
          <p:nvPr/>
        </p:nvCxnSpPr>
        <p:spPr>
          <a:xfrm>
            <a:off x="1284553" y="5448300"/>
            <a:ext cx="4757129" cy="0"/>
          </a:xfrm>
          <a:prstGeom prst="straightConnector1">
            <a:avLst/>
          </a:prstGeom>
          <a:noFill/>
          <a:ln w="38100" cap="flat" cmpd="sng">
            <a:solidFill>
              <a:srgbClr val="FF313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9" name="Google Shape;439;p27"/>
          <p:cNvCxnSpPr/>
          <p:nvPr/>
        </p:nvCxnSpPr>
        <p:spPr>
          <a:xfrm rot="10800000" flipH="1">
            <a:off x="10744200" y="1678073"/>
            <a:ext cx="533400" cy="800490"/>
          </a:xfrm>
          <a:prstGeom prst="straightConnector1">
            <a:avLst/>
          </a:prstGeom>
          <a:noFill/>
          <a:ln w="38100" cap="flat" cmpd="sng">
            <a:solidFill>
              <a:srgbClr val="FF313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0" name="Google Shape;440;p27"/>
          <p:cNvCxnSpPr/>
          <p:nvPr/>
        </p:nvCxnSpPr>
        <p:spPr>
          <a:xfrm>
            <a:off x="1295400" y="5753100"/>
            <a:ext cx="4757129" cy="0"/>
          </a:xfrm>
          <a:prstGeom prst="straightConnector1">
            <a:avLst/>
          </a:prstGeom>
          <a:noFill/>
          <a:ln w="38100" cap="flat" cmpd="sng">
            <a:solidFill>
              <a:srgbClr val="FF313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1" name="Google Shape;441;p27"/>
          <p:cNvCxnSpPr/>
          <p:nvPr/>
        </p:nvCxnSpPr>
        <p:spPr>
          <a:xfrm rot="10800000" flipH="1">
            <a:off x="8991600" y="1255042"/>
            <a:ext cx="2133600" cy="1095305"/>
          </a:xfrm>
          <a:prstGeom prst="straightConnector1">
            <a:avLst/>
          </a:prstGeom>
          <a:noFill/>
          <a:ln w="38100" cap="flat" cmpd="sng">
            <a:solidFill>
              <a:srgbClr val="FF313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2" name="Google Shape;442;p27"/>
          <p:cNvCxnSpPr/>
          <p:nvPr/>
        </p:nvCxnSpPr>
        <p:spPr>
          <a:xfrm>
            <a:off x="1295400" y="6057900"/>
            <a:ext cx="4757129" cy="0"/>
          </a:xfrm>
          <a:prstGeom prst="straightConnector1">
            <a:avLst/>
          </a:prstGeom>
          <a:noFill/>
          <a:ln w="38100" cap="flat" cmpd="sng">
            <a:solidFill>
              <a:srgbClr val="FF313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3" name="Google Shape;443;p27"/>
          <p:cNvCxnSpPr/>
          <p:nvPr/>
        </p:nvCxnSpPr>
        <p:spPr>
          <a:xfrm rot="10800000">
            <a:off x="11546428" y="1562100"/>
            <a:ext cx="493172" cy="2362200"/>
          </a:xfrm>
          <a:prstGeom prst="straightConnector1">
            <a:avLst/>
          </a:prstGeom>
          <a:noFill/>
          <a:ln w="38100" cap="flat" cmpd="sng">
            <a:solidFill>
              <a:srgbClr val="FF313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4" name="Google Shape;444;p27"/>
          <p:cNvCxnSpPr/>
          <p:nvPr/>
        </p:nvCxnSpPr>
        <p:spPr>
          <a:xfrm>
            <a:off x="1295400" y="6362700"/>
            <a:ext cx="4757129" cy="0"/>
          </a:xfrm>
          <a:prstGeom prst="straightConnector1">
            <a:avLst/>
          </a:prstGeom>
          <a:noFill/>
          <a:ln w="38100" cap="flat" cmpd="sng">
            <a:solidFill>
              <a:srgbClr val="FF313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5" name="Google Shape;445;p27"/>
          <p:cNvCxnSpPr/>
          <p:nvPr/>
        </p:nvCxnSpPr>
        <p:spPr>
          <a:xfrm rot="10800000" flipH="1">
            <a:off x="9982200" y="3086100"/>
            <a:ext cx="418780" cy="685800"/>
          </a:xfrm>
          <a:prstGeom prst="straightConnector1">
            <a:avLst/>
          </a:prstGeom>
          <a:noFill/>
          <a:ln w="38100" cap="flat" cmpd="sng">
            <a:solidFill>
              <a:srgbClr val="FF313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6" name="Google Shape;446;p27"/>
          <p:cNvCxnSpPr/>
          <p:nvPr/>
        </p:nvCxnSpPr>
        <p:spPr>
          <a:xfrm>
            <a:off x="1295400" y="6667500"/>
            <a:ext cx="4757129" cy="0"/>
          </a:xfrm>
          <a:prstGeom prst="straightConnector1">
            <a:avLst/>
          </a:prstGeom>
          <a:noFill/>
          <a:ln w="38100" cap="flat" cmpd="sng">
            <a:solidFill>
              <a:srgbClr val="FF313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7" name="Google Shape;447;p27"/>
          <p:cNvCxnSpPr/>
          <p:nvPr/>
        </p:nvCxnSpPr>
        <p:spPr>
          <a:xfrm>
            <a:off x="10102536" y="4114800"/>
            <a:ext cx="1708463" cy="114300"/>
          </a:xfrm>
          <a:prstGeom prst="straightConnector1">
            <a:avLst/>
          </a:prstGeom>
          <a:noFill/>
          <a:ln w="38100" cap="flat" cmpd="sng">
            <a:solidFill>
              <a:srgbClr val="FF313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28"/>
          <p:cNvGrpSpPr/>
          <p:nvPr/>
        </p:nvGrpSpPr>
        <p:grpSpPr>
          <a:xfrm rot="-2700000">
            <a:off x="16784702" y="7619424"/>
            <a:ext cx="5852747" cy="8814079"/>
            <a:chOff x="0" y="-38100"/>
            <a:chExt cx="1541462" cy="2321400"/>
          </a:xfrm>
        </p:grpSpPr>
        <p:sp>
          <p:nvSpPr>
            <p:cNvPr id="453" name="Google Shape;453;p28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28"/>
            <p:cNvSpPr txBox="1"/>
            <p:nvPr/>
          </p:nvSpPr>
          <p:spPr>
            <a:xfrm>
              <a:off x="0" y="-38100"/>
              <a:ext cx="1541400" cy="232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" name="Google Shape;455;p28"/>
          <p:cNvGrpSpPr/>
          <p:nvPr/>
        </p:nvGrpSpPr>
        <p:grpSpPr>
          <a:xfrm rot="-2700000">
            <a:off x="17025207" y="7619424"/>
            <a:ext cx="5852747" cy="8814079"/>
            <a:chOff x="0" y="-38100"/>
            <a:chExt cx="1541462" cy="2321400"/>
          </a:xfrm>
        </p:grpSpPr>
        <p:sp>
          <p:nvSpPr>
            <p:cNvPr id="456" name="Google Shape;456;p28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28"/>
            <p:cNvSpPr txBox="1"/>
            <p:nvPr/>
          </p:nvSpPr>
          <p:spPr>
            <a:xfrm>
              <a:off x="0" y="-38100"/>
              <a:ext cx="1541400" cy="232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58" name="Google Shape;458;p28"/>
          <p:cNvCxnSpPr/>
          <p:nvPr/>
        </p:nvCxnSpPr>
        <p:spPr>
          <a:xfrm>
            <a:off x="-5954360" y="1255043"/>
            <a:ext cx="13227900" cy="0"/>
          </a:xfrm>
          <a:prstGeom prst="straightConnector1">
            <a:avLst/>
          </a:prstGeom>
          <a:noFill/>
          <a:ln w="381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9" name="Google Shape;459;p28"/>
          <p:cNvSpPr/>
          <p:nvPr/>
        </p:nvSpPr>
        <p:spPr>
          <a:xfrm>
            <a:off x="-1273518" y="8298180"/>
            <a:ext cx="7315200" cy="3977640"/>
          </a:xfrm>
          <a:custGeom>
            <a:avLst/>
            <a:gdLst/>
            <a:ahLst/>
            <a:cxnLst/>
            <a:rect l="l" t="t" r="r" b="b"/>
            <a:pathLst>
              <a:path w="7315200" h="3977640" extrusionOk="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8"/>
          <p:cNvSpPr txBox="1"/>
          <p:nvPr/>
        </p:nvSpPr>
        <p:spPr>
          <a:xfrm>
            <a:off x="494763" y="538399"/>
            <a:ext cx="8409300" cy="23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46">
                <a:solidFill>
                  <a:srgbClr val="023D54"/>
                </a:solidFill>
              </a:rPr>
              <a:t>Bibliografia</a:t>
            </a: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8"/>
          <p:cNvSpPr txBox="1"/>
          <p:nvPr/>
        </p:nvSpPr>
        <p:spPr>
          <a:xfrm>
            <a:off x="1261700" y="1851875"/>
            <a:ext cx="9554400" cy="75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 de Dados - Aula 24 -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Grafos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Representação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Univesp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2017. (17 min.), son., color.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Disponível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3200" dirty="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2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https://www.youtube.com/watch?v=9m8wDGYWlXA.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Acesso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26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maio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2024.</a:t>
            </a:r>
            <a:endParaRPr lang="pt-BR" sz="32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 de Dados - Aula 25 -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Grafos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Operações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básicas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Univesp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2017. (16 min.), son., color.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Disponível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3200" dirty="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2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https://www.youtube.com/watch?v=1bNHNG0s7ug.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Acesso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26 jun. 2024.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NARSINGH DEO, Narsingh. Graph Theory with Applications to Engineering and Computer Science. New Delhi: PHI Learning Pvt. Ltd., 2004.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endParaRPr lang="pt-BR" sz="32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endParaRPr lang="pt-BR" sz="32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4"/>
          <p:cNvGrpSpPr/>
          <p:nvPr/>
        </p:nvGrpSpPr>
        <p:grpSpPr>
          <a:xfrm rot="-2700000">
            <a:off x="16423839" y="676218"/>
            <a:ext cx="5852739" cy="8813770"/>
            <a:chOff x="0" y="-38100"/>
            <a:chExt cx="1541462" cy="2321322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4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" name="Google Shape;112;p14"/>
          <p:cNvGrpSpPr/>
          <p:nvPr/>
        </p:nvGrpSpPr>
        <p:grpSpPr>
          <a:xfrm rot="-2700000">
            <a:off x="16921069" y="636275"/>
            <a:ext cx="5852739" cy="8813770"/>
            <a:chOff x="0" y="-38100"/>
            <a:chExt cx="1541462" cy="2321322"/>
          </a:xfrm>
        </p:grpSpPr>
        <p:sp>
          <p:nvSpPr>
            <p:cNvPr id="113" name="Google Shape;113;p14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" name="Google Shape;115;p14"/>
          <p:cNvGrpSpPr/>
          <p:nvPr/>
        </p:nvGrpSpPr>
        <p:grpSpPr>
          <a:xfrm rot="-2700000">
            <a:off x="10057372" y="-5885731"/>
            <a:ext cx="6664400" cy="8813770"/>
            <a:chOff x="0" y="-38100"/>
            <a:chExt cx="1755233" cy="2321322"/>
          </a:xfrm>
        </p:grpSpPr>
        <p:sp>
          <p:nvSpPr>
            <p:cNvPr id="116" name="Google Shape;116;p14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 extrusionOk="0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4"/>
            <p:cNvSpPr txBox="1"/>
            <p:nvPr/>
          </p:nvSpPr>
          <p:spPr>
            <a:xfrm>
              <a:off x="0" y="-38100"/>
              <a:ext cx="1755233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" name="Google Shape;118;p14"/>
          <p:cNvGrpSpPr/>
          <p:nvPr/>
        </p:nvGrpSpPr>
        <p:grpSpPr>
          <a:xfrm rot="-2700000">
            <a:off x="3967648" y="-4720766"/>
            <a:ext cx="9393124" cy="21181927"/>
            <a:chOff x="0" y="-38100"/>
            <a:chExt cx="2473909" cy="5578779"/>
          </a:xfrm>
        </p:grpSpPr>
        <p:sp>
          <p:nvSpPr>
            <p:cNvPr id="119" name="Google Shape;119;p14"/>
            <p:cNvSpPr/>
            <p:nvPr/>
          </p:nvSpPr>
          <p:spPr>
            <a:xfrm>
              <a:off x="0" y="0"/>
              <a:ext cx="2473909" cy="5540679"/>
            </a:xfrm>
            <a:custGeom>
              <a:avLst/>
              <a:gdLst/>
              <a:ahLst/>
              <a:cxnLst/>
              <a:rect l="l" t="t" r="r" b="b"/>
              <a:pathLst>
                <a:path w="2473909" h="5540679" extrusionOk="0">
                  <a:moveTo>
                    <a:pt x="0" y="0"/>
                  </a:moveTo>
                  <a:lnTo>
                    <a:pt x="2473909" y="0"/>
                  </a:lnTo>
                  <a:lnTo>
                    <a:pt x="2473909" y="5540679"/>
                  </a:lnTo>
                  <a:lnTo>
                    <a:pt x="0" y="5540679"/>
                  </a:lnTo>
                  <a:close/>
                </a:path>
              </a:pathLst>
            </a:custGeom>
            <a:solidFill>
              <a:srgbClr val="EEEEEE">
                <a:alpha val="8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4"/>
            <p:cNvSpPr txBox="1"/>
            <p:nvPr/>
          </p:nvSpPr>
          <p:spPr>
            <a:xfrm>
              <a:off x="0" y="-38100"/>
              <a:ext cx="2473909" cy="55787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14"/>
          <p:cNvSpPr/>
          <p:nvPr/>
        </p:nvSpPr>
        <p:spPr>
          <a:xfrm rot="-8100000">
            <a:off x="-2544752" y="7355436"/>
            <a:ext cx="11929395" cy="514338"/>
          </a:xfrm>
          <a:custGeom>
            <a:avLst/>
            <a:gdLst/>
            <a:ahLst/>
            <a:cxnLst/>
            <a:rect l="l" t="t" r="r" b="b"/>
            <a:pathLst>
              <a:path w="11929395" h="514338" extrusionOk="0">
                <a:moveTo>
                  <a:pt x="0" y="0"/>
                </a:moveTo>
                <a:lnTo>
                  <a:pt x="11929395" y="0"/>
                </a:lnTo>
                <a:lnTo>
                  <a:pt x="11929395" y="514338"/>
                </a:lnTo>
                <a:lnTo>
                  <a:pt x="0" y="5143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l="-2803" r="-2802" b="-3837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4"/>
          <p:cNvSpPr/>
          <p:nvPr/>
        </p:nvSpPr>
        <p:spPr>
          <a:xfrm rot="2700000" flipH="1">
            <a:off x="6802116" y="2714655"/>
            <a:ext cx="11929395" cy="514338"/>
          </a:xfrm>
          <a:custGeom>
            <a:avLst/>
            <a:gdLst/>
            <a:ahLst/>
            <a:cxnLst/>
            <a:rect l="l" t="t" r="r" b="b"/>
            <a:pathLst>
              <a:path w="11929395" h="514338" extrusionOk="0">
                <a:moveTo>
                  <a:pt x="0" y="514338"/>
                </a:moveTo>
                <a:lnTo>
                  <a:pt x="11929395" y="514338"/>
                </a:lnTo>
                <a:lnTo>
                  <a:pt x="11929395" y="0"/>
                </a:lnTo>
                <a:lnTo>
                  <a:pt x="0" y="0"/>
                </a:lnTo>
                <a:lnTo>
                  <a:pt x="0" y="514338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l="-2803" r="-2802" b="-3837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2773283" y="2511431"/>
            <a:ext cx="5553318" cy="5539872"/>
          </a:xfrm>
          <a:custGeom>
            <a:avLst/>
            <a:gdLst/>
            <a:ahLst/>
            <a:cxnLst/>
            <a:rect l="l" t="t" r="r" b="b"/>
            <a:pathLst>
              <a:path w="5553318" h="5539872" extrusionOk="0">
                <a:moveTo>
                  <a:pt x="0" y="0"/>
                </a:moveTo>
                <a:lnTo>
                  <a:pt x="5553318" y="0"/>
                </a:lnTo>
                <a:lnTo>
                  <a:pt x="5553318" y="5539872"/>
                </a:lnTo>
                <a:lnTo>
                  <a:pt x="0" y="55398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8614939" y="3265625"/>
            <a:ext cx="3872722" cy="3872722"/>
          </a:xfrm>
          <a:custGeom>
            <a:avLst/>
            <a:gdLst/>
            <a:ahLst/>
            <a:cxnLst/>
            <a:rect l="l" t="t" r="r" b="b"/>
            <a:pathLst>
              <a:path w="3872722" h="3872722" extrusionOk="0">
                <a:moveTo>
                  <a:pt x="0" y="0"/>
                </a:moveTo>
                <a:lnTo>
                  <a:pt x="3872722" y="0"/>
                </a:lnTo>
                <a:lnTo>
                  <a:pt x="3872722" y="3872721"/>
                </a:lnTo>
                <a:lnTo>
                  <a:pt x="0" y="38727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1657113" y="1512259"/>
            <a:ext cx="7557058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Conjunto de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vértices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arestas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, a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representação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mais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comum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do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grafo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é por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meio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diagramas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grafos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serem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representar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qualquer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relação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representada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por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uma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linha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aresta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) entre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dois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pontos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representada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por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uma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bolinha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vértices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</p:txBody>
      </p:sp>
      <p:sp>
        <p:nvSpPr>
          <p:cNvPr id="126" name="Google Shape;126;p14"/>
          <p:cNvSpPr txBox="1"/>
          <p:nvPr/>
        </p:nvSpPr>
        <p:spPr>
          <a:xfrm>
            <a:off x="1657113" y="1009339"/>
            <a:ext cx="7557058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O que são grafos?</a:t>
            </a:r>
            <a:endParaRPr/>
          </a:p>
        </p:txBody>
      </p:sp>
      <p:sp>
        <p:nvSpPr>
          <p:cNvPr id="127" name="Google Shape;127;p14"/>
          <p:cNvSpPr txBox="1"/>
          <p:nvPr/>
        </p:nvSpPr>
        <p:spPr>
          <a:xfrm>
            <a:off x="7207277" y="7185971"/>
            <a:ext cx="7882606" cy="2341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mesmo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grafo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pode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ter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representações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completamente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diferentes</a:t>
            </a:r>
            <a:endParaRPr sz="2400" dirty="0">
              <a:solidFill>
                <a:srgbClr val="54545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também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é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possível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que as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arestas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cruzem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considere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-as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em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planos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diferentes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pois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não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estão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diretamente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relacionadas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54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5"/>
          <p:cNvGrpSpPr/>
          <p:nvPr/>
        </p:nvGrpSpPr>
        <p:grpSpPr>
          <a:xfrm rot="-2700000">
            <a:off x="16784595" y="7619472"/>
            <a:ext cx="5852739" cy="8813770"/>
            <a:chOff x="0" y="-38100"/>
            <a:chExt cx="1541462" cy="2321322"/>
          </a:xfrm>
        </p:grpSpPr>
        <p:sp>
          <p:nvSpPr>
            <p:cNvPr id="133" name="Google Shape;133;p15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5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" name="Google Shape;135;p15"/>
          <p:cNvGrpSpPr/>
          <p:nvPr/>
        </p:nvGrpSpPr>
        <p:grpSpPr>
          <a:xfrm rot="-2700000">
            <a:off x="17025100" y="7619472"/>
            <a:ext cx="5852739" cy="8813770"/>
            <a:chOff x="0" y="-38100"/>
            <a:chExt cx="1541462" cy="2321322"/>
          </a:xfrm>
        </p:grpSpPr>
        <p:sp>
          <p:nvSpPr>
            <p:cNvPr id="136" name="Google Shape;136;p15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5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15"/>
          <p:cNvSpPr txBox="1"/>
          <p:nvPr/>
        </p:nvSpPr>
        <p:spPr>
          <a:xfrm>
            <a:off x="2059000" y="2165797"/>
            <a:ext cx="7439138" cy="92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92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Aplicação de Grafos</a:t>
            </a:r>
            <a:endParaRPr sz="5392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15"/>
          <p:cNvCxnSpPr/>
          <p:nvPr/>
        </p:nvCxnSpPr>
        <p:spPr>
          <a:xfrm>
            <a:off x="-5954360" y="3048012"/>
            <a:ext cx="13227813" cy="0"/>
          </a:xfrm>
          <a:prstGeom prst="straightConnector1">
            <a:avLst/>
          </a:prstGeom>
          <a:noFill/>
          <a:ln w="381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0" name="Google Shape;140;p15"/>
          <p:cNvSpPr/>
          <p:nvPr/>
        </p:nvSpPr>
        <p:spPr>
          <a:xfrm>
            <a:off x="-1273518" y="8298180"/>
            <a:ext cx="7315200" cy="3977640"/>
          </a:xfrm>
          <a:custGeom>
            <a:avLst/>
            <a:gdLst/>
            <a:ahLst/>
            <a:cxnLst/>
            <a:rect l="l" t="t" r="r" b="b"/>
            <a:pathLst>
              <a:path w="7315200" h="3977640" extrusionOk="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15"/>
          <p:cNvGrpSpPr/>
          <p:nvPr/>
        </p:nvGrpSpPr>
        <p:grpSpPr>
          <a:xfrm>
            <a:off x="-1273518" y="3127553"/>
            <a:ext cx="10006273" cy="1656552"/>
            <a:chOff x="0" y="-38100"/>
            <a:chExt cx="2635397" cy="436293"/>
          </a:xfrm>
        </p:grpSpPr>
        <p:sp>
          <p:nvSpPr>
            <p:cNvPr id="142" name="Google Shape;142;p15"/>
            <p:cNvSpPr/>
            <p:nvPr/>
          </p:nvSpPr>
          <p:spPr>
            <a:xfrm>
              <a:off x="0" y="0"/>
              <a:ext cx="2635397" cy="398193"/>
            </a:xfrm>
            <a:custGeom>
              <a:avLst/>
              <a:gdLst/>
              <a:ahLst/>
              <a:cxnLst/>
              <a:rect l="l" t="t" r="r" b="b"/>
              <a:pathLst>
                <a:path w="2635397" h="398193" extrusionOk="0">
                  <a:moveTo>
                    <a:pt x="0" y="0"/>
                  </a:moveTo>
                  <a:lnTo>
                    <a:pt x="2635397" y="0"/>
                  </a:lnTo>
                  <a:lnTo>
                    <a:pt x="2635397" y="398193"/>
                  </a:lnTo>
                  <a:lnTo>
                    <a:pt x="0" y="398193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5"/>
            <p:cNvSpPr txBox="1"/>
            <p:nvPr/>
          </p:nvSpPr>
          <p:spPr>
            <a:xfrm>
              <a:off x="0" y="-38100"/>
              <a:ext cx="2635397" cy="436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15"/>
          <p:cNvGrpSpPr/>
          <p:nvPr/>
        </p:nvGrpSpPr>
        <p:grpSpPr>
          <a:xfrm>
            <a:off x="-3000564" y="4743715"/>
            <a:ext cx="11733319" cy="1656552"/>
            <a:chOff x="0" y="-38100"/>
            <a:chExt cx="3090257" cy="436293"/>
          </a:xfrm>
        </p:grpSpPr>
        <p:sp>
          <p:nvSpPr>
            <p:cNvPr id="145" name="Google Shape;145;p15"/>
            <p:cNvSpPr/>
            <p:nvPr/>
          </p:nvSpPr>
          <p:spPr>
            <a:xfrm>
              <a:off x="0" y="0"/>
              <a:ext cx="3090257" cy="398193"/>
            </a:xfrm>
            <a:custGeom>
              <a:avLst/>
              <a:gdLst/>
              <a:ahLst/>
              <a:cxnLst/>
              <a:rect l="l" t="t" r="r" b="b"/>
              <a:pathLst>
                <a:path w="3090257" h="398193" extrusionOk="0">
                  <a:moveTo>
                    <a:pt x="0" y="0"/>
                  </a:moveTo>
                  <a:lnTo>
                    <a:pt x="3090257" y="0"/>
                  </a:lnTo>
                  <a:lnTo>
                    <a:pt x="3090257" y="398193"/>
                  </a:lnTo>
                  <a:lnTo>
                    <a:pt x="0" y="398193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5"/>
            <p:cNvSpPr txBox="1"/>
            <p:nvPr/>
          </p:nvSpPr>
          <p:spPr>
            <a:xfrm>
              <a:off x="0" y="-38100"/>
              <a:ext cx="3090257" cy="436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" name="Google Shape;147;p15"/>
          <p:cNvGrpSpPr/>
          <p:nvPr/>
        </p:nvGrpSpPr>
        <p:grpSpPr>
          <a:xfrm>
            <a:off x="-1623131" y="6359877"/>
            <a:ext cx="10355886" cy="1656552"/>
            <a:chOff x="0" y="-38100"/>
            <a:chExt cx="2727476" cy="436293"/>
          </a:xfrm>
        </p:grpSpPr>
        <p:sp>
          <p:nvSpPr>
            <p:cNvPr id="148" name="Google Shape;148;p15"/>
            <p:cNvSpPr/>
            <p:nvPr/>
          </p:nvSpPr>
          <p:spPr>
            <a:xfrm>
              <a:off x="0" y="0"/>
              <a:ext cx="2727476" cy="398193"/>
            </a:xfrm>
            <a:custGeom>
              <a:avLst/>
              <a:gdLst/>
              <a:ahLst/>
              <a:cxnLst/>
              <a:rect l="l" t="t" r="r" b="b"/>
              <a:pathLst>
                <a:path w="2727476" h="398193" extrusionOk="0">
                  <a:moveTo>
                    <a:pt x="0" y="0"/>
                  </a:moveTo>
                  <a:lnTo>
                    <a:pt x="2727476" y="0"/>
                  </a:lnTo>
                  <a:lnTo>
                    <a:pt x="2727476" y="398193"/>
                  </a:lnTo>
                  <a:lnTo>
                    <a:pt x="0" y="398193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5"/>
            <p:cNvSpPr txBox="1"/>
            <p:nvPr/>
          </p:nvSpPr>
          <p:spPr>
            <a:xfrm>
              <a:off x="0" y="-38100"/>
              <a:ext cx="2727476" cy="436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" name="Google Shape;150;p15"/>
          <p:cNvGrpSpPr/>
          <p:nvPr/>
        </p:nvGrpSpPr>
        <p:grpSpPr>
          <a:xfrm rot="-2700000">
            <a:off x="777137" y="-7988844"/>
            <a:ext cx="6664400" cy="8777605"/>
            <a:chOff x="0" y="-28575"/>
            <a:chExt cx="1755233" cy="2311797"/>
          </a:xfrm>
        </p:grpSpPr>
        <p:sp>
          <p:nvSpPr>
            <p:cNvPr id="151" name="Google Shape;151;p15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 extrusionOk="0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5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" name="Google Shape;153;p15"/>
          <p:cNvGrpSpPr/>
          <p:nvPr/>
        </p:nvGrpSpPr>
        <p:grpSpPr>
          <a:xfrm rot="-2700000">
            <a:off x="777137" y="-7682579"/>
            <a:ext cx="6664400" cy="8777605"/>
            <a:chOff x="0" y="-28575"/>
            <a:chExt cx="1755233" cy="2311797"/>
          </a:xfrm>
        </p:grpSpPr>
        <p:sp>
          <p:nvSpPr>
            <p:cNvPr id="154" name="Google Shape;154;p15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 extrusionOk="0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23D54">
                  <a:alpha val="89803"/>
                </a:srgb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5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15"/>
          <p:cNvSpPr/>
          <p:nvPr/>
        </p:nvSpPr>
        <p:spPr>
          <a:xfrm>
            <a:off x="9498138" y="836099"/>
            <a:ext cx="7707209" cy="3345257"/>
          </a:xfrm>
          <a:custGeom>
            <a:avLst/>
            <a:gdLst/>
            <a:ahLst/>
            <a:cxnLst/>
            <a:rect l="l" t="t" r="r" b="b"/>
            <a:pathLst>
              <a:path w="7707209" h="3345257" extrusionOk="0">
                <a:moveTo>
                  <a:pt x="0" y="0"/>
                </a:moveTo>
                <a:lnTo>
                  <a:pt x="7707209" y="0"/>
                </a:lnTo>
                <a:lnTo>
                  <a:pt x="7707209" y="3345257"/>
                </a:lnTo>
                <a:lnTo>
                  <a:pt x="0" y="33452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11209051" y="4560783"/>
            <a:ext cx="4285384" cy="4349757"/>
          </a:xfrm>
          <a:custGeom>
            <a:avLst/>
            <a:gdLst/>
            <a:ahLst/>
            <a:cxnLst/>
            <a:rect l="l" t="t" r="r" b="b"/>
            <a:pathLst>
              <a:path w="4285384" h="4349757" extrusionOk="0">
                <a:moveTo>
                  <a:pt x="0" y="0"/>
                </a:moveTo>
                <a:lnTo>
                  <a:pt x="4285384" y="0"/>
                </a:lnTo>
                <a:lnTo>
                  <a:pt x="4285384" y="4349757"/>
                </a:lnTo>
                <a:lnTo>
                  <a:pt x="0" y="43497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2059000" y="3403163"/>
            <a:ext cx="6131856" cy="937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19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pode ser utilizado em qualquer situação em que existe um objeto discreto, e relações entre ele e outro( ou outros) objeto discreto.</a:t>
            </a:r>
            <a:endParaRPr/>
          </a:p>
        </p:txBody>
      </p:sp>
      <p:sp>
        <p:nvSpPr>
          <p:cNvPr id="159" name="Google Shape;159;p15"/>
          <p:cNvSpPr txBox="1"/>
          <p:nvPr/>
        </p:nvSpPr>
        <p:spPr>
          <a:xfrm>
            <a:off x="2059000" y="6333592"/>
            <a:ext cx="6131856" cy="1823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9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Euler formulou a seguinte regra: um passeio que começa e termina no mesmo vértice e que visita cada aresta exatamente uma vez é possível se, e somente se, todos os graus de vértices são pares.</a:t>
            </a:r>
            <a:endParaRPr/>
          </a:p>
          <a:p>
            <a:pPr marL="0" marR="0" lvl="0" indent="0" algn="l" rtl="0">
              <a:lnSpc>
                <a:spcPct val="13001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99">
              <a:solidFill>
                <a:srgbClr val="5454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2059000" y="5105400"/>
            <a:ext cx="6131856" cy="98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 problema das pontes de Königsberg, tente realizar um passeio por todas as áreas, passando por todas as pontes uma única vez.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16"/>
          <p:cNvGrpSpPr/>
          <p:nvPr/>
        </p:nvGrpSpPr>
        <p:grpSpPr>
          <a:xfrm rot="-2700000">
            <a:off x="-6765949" y="-5008962"/>
            <a:ext cx="6664400" cy="8777605"/>
            <a:chOff x="0" y="-28575"/>
            <a:chExt cx="1755233" cy="2311797"/>
          </a:xfrm>
        </p:grpSpPr>
        <p:sp>
          <p:nvSpPr>
            <p:cNvPr id="166" name="Google Shape;166;p16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 extrusionOk="0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23D54">
                  <a:alpha val="89803"/>
                </a:srgb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6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16"/>
          <p:cNvGrpSpPr/>
          <p:nvPr/>
        </p:nvGrpSpPr>
        <p:grpSpPr>
          <a:xfrm>
            <a:off x="1028700" y="3044842"/>
            <a:ext cx="7928980" cy="1744008"/>
            <a:chOff x="0" y="-38100"/>
            <a:chExt cx="2088291" cy="459327"/>
          </a:xfrm>
        </p:grpSpPr>
        <p:sp>
          <p:nvSpPr>
            <p:cNvPr id="169" name="Google Shape;169;p16"/>
            <p:cNvSpPr/>
            <p:nvPr/>
          </p:nvSpPr>
          <p:spPr>
            <a:xfrm>
              <a:off x="0" y="0"/>
              <a:ext cx="2088291" cy="421227"/>
            </a:xfrm>
            <a:custGeom>
              <a:avLst/>
              <a:gdLst/>
              <a:ahLst/>
              <a:cxnLst/>
              <a:rect l="l" t="t" r="r" b="b"/>
              <a:pathLst>
                <a:path w="2088291" h="421227" extrusionOk="0">
                  <a:moveTo>
                    <a:pt x="0" y="0"/>
                  </a:moveTo>
                  <a:lnTo>
                    <a:pt x="2088291" y="0"/>
                  </a:lnTo>
                  <a:lnTo>
                    <a:pt x="2088291" y="421227"/>
                  </a:lnTo>
                  <a:lnTo>
                    <a:pt x="0" y="421227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6"/>
            <p:cNvSpPr txBox="1"/>
            <p:nvPr/>
          </p:nvSpPr>
          <p:spPr>
            <a:xfrm>
              <a:off x="0" y="-38100"/>
              <a:ext cx="2088291" cy="459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16"/>
          <p:cNvGrpSpPr/>
          <p:nvPr/>
        </p:nvGrpSpPr>
        <p:grpSpPr>
          <a:xfrm>
            <a:off x="1028700" y="5409128"/>
            <a:ext cx="7928980" cy="1744008"/>
            <a:chOff x="0" y="-38100"/>
            <a:chExt cx="2088291" cy="459327"/>
          </a:xfrm>
        </p:grpSpPr>
        <p:sp>
          <p:nvSpPr>
            <p:cNvPr id="172" name="Google Shape;172;p16"/>
            <p:cNvSpPr/>
            <p:nvPr/>
          </p:nvSpPr>
          <p:spPr>
            <a:xfrm>
              <a:off x="0" y="0"/>
              <a:ext cx="2088291" cy="421227"/>
            </a:xfrm>
            <a:custGeom>
              <a:avLst/>
              <a:gdLst/>
              <a:ahLst/>
              <a:cxnLst/>
              <a:rect l="l" t="t" r="r" b="b"/>
              <a:pathLst>
                <a:path w="2088291" h="421227" extrusionOk="0">
                  <a:moveTo>
                    <a:pt x="0" y="0"/>
                  </a:moveTo>
                  <a:lnTo>
                    <a:pt x="2088291" y="0"/>
                  </a:lnTo>
                  <a:lnTo>
                    <a:pt x="2088291" y="421227"/>
                  </a:lnTo>
                  <a:lnTo>
                    <a:pt x="0" y="421227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6"/>
            <p:cNvSpPr txBox="1"/>
            <p:nvPr/>
          </p:nvSpPr>
          <p:spPr>
            <a:xfrm>
              <a:off x="0" y="-38100"/>
              <a:ext cx="2088291" cy="459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p16"/>
          <p:cNvGrpSpPr/>
          <p:nvPr/>
        </p:nvGrpSpPr>
        <p:grpSpPr>
          <a:xfrm rot="-2700000">
            <a:off x="6199790" y="8371816"/>
            <a:ext cx="6664400" cy="8777605"/>
            <a:chOff x="0" y="-28575"/>
            <a:chExt cx="1755233" cy="2311797"/>
          </a:xfrm>
        </p:grpSpPr>
        <p:sp>
          <p:nvSpPr>
            <p:cNvPr id="175" name="Google Shape;175;p16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 extrusionOk="0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23D54">
                  <a:alpha val="89803"/>
                </a:srgb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6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77" name="Google Shape;177;p16"/>
          <p:cNvCxnSpPr/>
          <p:nvPr/>
        </p:nvCxnSpPr>
        <p:spPr>
          <a:xfrm>
            <a:off x="-7036629" y="2386464"/>
            <a:ext cx="13227813" cy="0"/>
          </a:xfrm>
          <a:prstGeom prst="straightConnector1">
            <a:avLst/>
          </a:prstGeom>
          <a:noFill/>
          <a:ln w="381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8" name="Google Shape;178;p16"/>
          <p:cNvSpPr/>
          <p:nvPr/>
        </p:nvSpPr>
        <p:spPr>
          <a:xfrm>
            <a:off x="11773909" y="714851"/>
            <a:ext cx="4260311" cy="3236813"/>
          </a:xfrm>
          <a:custGeom>
            <a:avLst/>
            <a:gdLst/>
            <a:ahLst/>
            <a:cxnLst/>
            <a:rect l="l" t="t" r="r" b="b"/>
            <a:pathLst>
              <a:path w="4260311" h="3236813" extrusionOk="0">
                <a:moveTo>
                  <a:pt x="0" y="0"/>
                </a:moveTo>
                <a:lnTo>
                  <a:pt x="4260310" y="0"/>
                </a:lnTo>
                <a:lnTo>
                  <a:pt x="4260310" y="3236812"/>
                </a:lnTo>
                <a:lnTo>
                  <a:pt x="0" y="32368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10967604" y="5178518"/>
            <a:ext cx="5872920" cy="2663138"/>
          </a:xfrm>
          <a:custGeom>
            <a:avLst/>
            <a:gdLst/>
            <a:ahLst/>
            <a:cxnLst/>
            <a:rect l="l" t="t" r="r" b="b"/>
            <a:pathLst>
              <a:path w="5872920" h="2663138" extrusionOk="0">
                <a:moveTo>
                  <a:pt x="0" y="0"/>
                </a:moveTo>
                <a:lnTo>
                  <a:pt x="5872920" y="0"/>
                </a:lnTo>
                <a:lnTo>
                  <a:pt x="5872920" y="2663138"/>
                </a:lnTo>
                <a:lnTo>
                  <a:pt x="0" y="26631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6"/>
          <p:cNvSpPr txBox="1"/>
          <p:nvPr/>
        </p:nvSpPr>
        <p:spPr>
          <a:xfrm>
            <a:off x="1028700" y="1466148"/>
            <a:ext cx="8663523" cy="11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92" dirty="0" err="1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Vértices</a:t>
            </a:r>
            <a:r>
              <a:rPr lang="en-US" sz="5392" dirty="0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5392" dirty="0" err="1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Graus</a:t>
            </a:r>
            <a:endParaRPr sz="5392" dirty="0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6"/>
          <p:cNvSpPr txBox="1"/>
          <p:nvPr/>
        </p:nvSpPr>
        <p:spPr>
          <a:xfrm>
            <a:off x="272293" y="3071976"/>
            <a:ext cx="1022084" cy="1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39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82" name="Google Shape;182;p16"/>
          <p:cNvSpPr txBox="1"/>
          <p:nvPr/>
        </p:nvSpPr>
        <p:spPr>
          <a:xfrm>
            <a:off x="272293" y="5473775"/>
            <a:ext cx="1022084" cy="1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39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83" name="Google Shape;183;p16"/>
          <p:cNvSpPr txBox="1"/>
          <p:nvPr/>
        </p:nvSpPr>
        <p:spPr>
          <a:xfrm>
            <a:off x="1403080" y="3485794"/>
            <a:ext cx="7367173" cy="153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número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incidência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numa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Vértice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(v¹) é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chamada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grau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, com self loops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sendo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contados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duas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vezes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, o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grau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d(v¹) é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definido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pela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quantidade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Arestas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relacionadas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ao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Vertice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(v¹)</a:t>
            </a:r>
            <a:endParaRPr dirty="0"/>
          </a:p>
          <a:p>
            <a:pPr marL="0" marR="0" lvl="0" indent="0" algn="l" rtl="0">
              <a:lnSpc>
                <a:spcPct val="13001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19" dirty="0">
              <a:solidFill>
                <a:srgbClr val="54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6"/>
          <p:cNvSpPr txBox="1"/>
          <p:nvPr/>
        </p:nvSpPr>
        <p:spPr>
          <a:xfrm>
            <a:off x="1403080" y="5888041"/>
            <a:ext cx="7367173" cy="153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Vértice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isolada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é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uma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vértice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sem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grau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d(v¹)=0,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vértice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final é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uma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vértice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com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grau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d(v¹)= 1,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grafo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nulo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é um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grafo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onde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o total de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grau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do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grafo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é 0</a:t>
            </a:r>
            <a:endParaRPr dirty="0"/>
          </a:p>
          <a:p>
            <a:pPr marL="0" marR="0" lvl="0" indent="0" algn="l" rtl="0">
              <a:lnSpc>
                <a:spcPct val="13001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19" dirty="0">
              <a:solidFill>
                <a:srgbClr val="54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17"/>
          <p:cNvGrpSpPr/>
          <p:nvPr/>
        </p:nvGrpSpPr>
        <p:grpSpPr>
          <a:xfrm rot="-2700000">
            <a:off x="16423839" y="676218"/>
            <a:ext cx="5852739" cy="8813770"/>
            <a:chOff x="0" y="-38100"/>
            <a:chExt cx="1541462" cy="2321322"/>
          </a:xfrm>
        </p:grpSpPr>
        <p:sp>
          <p:nvSpPr>
            <p:cNvPr id="190" name="Google Shape;190;p17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7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" name="Google Shape;192;p17"/>
          <p:cNvGrpSpPr/>
          <p:nvPr/>
        </p:nvGrpSpPr>
        <p:grpSpPr>
          <a:xfrm rot="-2700000">
            <a:off x="16921069" y="636275"/>
            <a:ext cx="5852739" cy="8813770"/>
            <a:chOff x="0" y="-38100"/>
            <a:chExt cx="1541462" cy="2321322"/>
          </a:xfrm>
        </p:grpSpPr>
        <p:sp>
          <p:nvSpPr>
            <p:cNvPr id="193" name="Google Shape;193;p17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7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" name="Google Shape;195;p17"/>
          <p:cNvGrpSpPr/>
          <p:nvPr/>
        </p:nvGrpSpPr>
        <p:grpSpPr>
          <a:xfrm rot="-2700000">
            <a:off x="10057372" y="-5885731"/>
            <a:ext cx="6664400" cy="8813770"/>
            <a:chOff x="0" y="-38100"/>
            <a:chExt cx="1755233" cy="2321322"/>
          </a:xfrm>
        </p:grpSpPr>
        <p:sp>
          <p:nvSpPr>
            <p:cNvPr id="196" name="Google Shape;196;p17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 extrusionOk="0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7"/>
            <p:cNvSpPr txBox="1"/>
            <p:nvPr/>
          </p:nvSpPr>
          <p:spPr>
            <a:xfrm>
              <a:off x="0" y="-38100"/>
              <a:ext cx="1755233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" name="Google Shape;198;p17"/>
          <p:cNvGrpSpPr/>
          <p:nvPr/>
        </p:nvGrpSpPr>
        <p:grpSpPr>
          <a:xfrm rot="-2700000">
            <a:off x="3967648" y="-4720766"/>
            <a:ext cx="9393124" cy="21181927"/>
            <a:chOff x="0" y="-38100"/>
            <a:chExt cx="2473909" cy="5578779"/>
          </a:xfrm>
        </p:grpSpPr>
        <p:sp>
          <p:nvSpPr>
            <p:cNvPr id="199" name="Google Shape;199;p17"/>
            <p:cNvSpPr/>
            <p:nvPr/>
          </p:nvSpPr>
          <p:spPr>
            <a:xfrm>
              <a:off x="0" y="0"/>
              <a:ext cx="2473909" cy="5540679"/>
            </a:xfrm>
            <a:custGeom>
              <a:avLst/>
              <a:gdLst/>
              <a:ahLst/>
              <a:cxnLst/>
              <a:rect l="l" t="t" r="r" b="b"/>
              <a:pathLst>
                <a:path w="2473909" h="5540679" extrusionOk="0">
                  <a:moveTo>
                    <a:pt x="0" y="0"/>
                  </a:moveTo>
                  <a:lnTo>
                    <a:pt x="2473909" y="0"/>
                  </a:lnTo>
                  <a:lnTo>
                    <a:pt x="2473909" y="5540679"/>
                  </a:lnTo>
                  <a:lnTo>
                    <a:pt x="0" y="5540679"/>
                  </a:lnTo>
                  <a:close/>
                </a:path>
              </a:pathLst>
            </a:custGeom>
            <a:solidFill>
              <a:srgbClr val="EEEEEE">
                <a:alpha val="8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7"/>
            <p:cNvSpPr txBox="1"/>
            <p:nvPr/>
          </p:nvSpPr>
          <p:spPr>
            <a:xfrm>
              <a:off x="0" y="-38100"/>
              <a:ext cx="2473909" cy="55787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17"/>
          <p:cNvSpPr/>
          <p:nvPr/>
        </p:nvSpPr>
        <p:spPr>
          <a:xfrm rot="-8100000">
            <a:off x="-2544752" y="7355436"/>
            <a:ext cx="11929395" cy="514338"/>
          </a:xfrm>
          <a:custGeom>
            <a:avLst/>
            <a:gdLst/>
            <a:ahLst/>
            <a:cxnLst/>
            <a:rect l="l" t="t" r="r" b="b"/>
            <a:pathLst>
              <a:path w="11929395" h="514338" extrusionOk="0">
                <a:moveTo>
                  <a:pt x="0" y="0"/>
                </a:moveTo>
                <a:lnTo>
                  <a:pt x="11929395" y="0"/>
                </a:lnTo>
                <a:lnTo>
                  <a:pt x="11929395" y="514338"/>
                </a:lnTo>
                <a:lnTo>
                  <a:pt x="0" y="5143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l="-2803" r="-2802" b="-3837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7"/>
          <p:cNvSpPr/>
          <p:nvPr/>
        </p:nvSpPr>
        <p:spPr>
          <a:xfrm rot="2700000" flipH="1">
            <a:off x="6802116" y="2714655"/>
            <a:ext cx="11929395" cy="514338"/>
          </a:xfrm>
          <a:custGeom>
            <a:avLst/>
            <a:gdLst/>
            <a:ahLst/>
            <a:cxnLst/>
            <a:rect l="l" t="t" r="r" b="b"/>
            <a:pathLst>
              <a:path w="11929395" h="514338" extrusionOk="0">
                <a:moveTo>
                  <a:pt x="0" y="514338"/>
                </a:moveTo>
                <a:lnTo>
                  <a:pt x="11929395" y="514338"/>
                </a:lnTo>
                <a:lnTo>
                  <a:pt x="11929395" y="0"/>
                </a:lnTo>
                <a:lnTo>
                  <a:pt x="0" y="0"/>
                </a:lnTo>
                <a:lnTo>
                  <a:pt x="0" y="514338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l="-2803" r="-2802" b="-3837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3218343" y="3357838"/>
            <a:ext cx="10297893" cy="3571323"/>
          </a:xfrm>
          <a:custGeom>
            <a:avLst/>
            <a:gdLst/>
            <a:ahLst/>
            <a:cxnLst/>
            <a:rect l="l" t="t" r="r" b="b"/>
            <a:pathLst>
              <a:path w="10297893" h="3571323" extrusionOk="0">
                <a:moveTo>
                  <a:pt x="0" y="0"/>
                </a:moveTo>
                <a:lnTo>
                  <a:pt x="10297893" y="0"/>
                </a:lnTo>
                <a:lnTo>
                  <a:pt x="10297893" y="3571324"/>
                </a:lnTo>
                <a:lnTo>
                  <a:pt x="0" y="35713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7"/>
          <p:cNvSpPr txBox="1"/>
          <p:nvPr/>
        </p:nvSpPr>
        <p:spPr>
          <a:xfrm>
            <a:off x="1657113" y="1512259"/>
            <a:ext cx="7557058" cy="1920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Uma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figura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geometrica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é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considerada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Congruente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quando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são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identicas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em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termos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propriedades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geométricas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altura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, area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), um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Grafo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é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isomorfo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quando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são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idênticos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em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termos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teoria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grafos</a:t>
            </a:r>
            <a:endParaRPr dirty="0"/>
          </a:p>
        </p:txBody>
      </p:sp>
      <p:sp>
        <p:nvSpPr>
          <p:cNvPr id="205" name="Google Shape;205;p17"/>
          <p:cNvSpPr txBox="1"/>
          <p:nvPr/>
        </p:nvSpPr>
        <p:spPr>
          <a:xfrm>
            <a:off x="1657113" y="1009339"/>
            <a:ext cx="7557058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Isomorfia de grafos</a:t>
            </a:r>
            <a:endParaRPr sz="2400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7"/>
          <p:cNvSpPr txBox="1"/>
          <p:nvPr/>
        </p:nvSpPr>
        <p:spPr>
          <a:xfrm>
            <a:off x="7207277" y="7185971"/>
            <a:ext cx="7882606" cy="1920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Grafos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são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Isomorfos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quando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possuem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equivalência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um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pra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um entre,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vértices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, e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arestas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, de forma que as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relações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incidencias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sejam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preservadas</a:t>
            </a:r>
            <a:r>
              <a:rPr lang="en-US" sz="2400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54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18"/>
          <p:cNvGrpSpPr/>
          <p:nvPr/>
        </p:nvGrpSpPr>
        <p:grpSpPr>
          <a:xfrm rot="-2700000">
            <a:off x="16784595" y="7619472"/>
            <a:ext cx="5852739" cy="8813770"/>
            <a:chOff x="0" y="-38100"/>
            <a:chExt cx="1541462" cy="2321322"/>
          </a:xfrm>
        </p:grpSpPr>
        <p:sp>
          <p:nvSpPr>
            <p:cNvPr id="212" name="Google Shape;212;p18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8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8"/>
          <p:cNvGrpSpPr/>
          <p:nvPr/>
        </p:nvGrpSpPr>
        <p:grpSpPr>
          <a:xfrm rot="-2700000">
            <a:off x="17025100" y="7619472"/>
            <a:ext cx="5852739" cy="8813770"/>
            <a:chOff x="0" y="-38100"/>
            <a:chExt cx="1541462" cy="2321322"/>
          </a:xfrm>
        </p:grpSpPr>
        <p:sp>
          <p:nvSpPr>
            <p:cNvPr id="215" name="Google Shape;215;p18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8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17" name="Google Shape;217;p18"/>
          <p:cNvCxnSpPr/>
          <p:nvPr/>
        </p:nvCxnSpPr>
        <p:spPr>
          <a:xfrm>
            <a:off x="-5954360" y="3048012"/>
            <a:ext cx="13227813" cy="0"/>
          </a:xfrm>
          <a:prstGeom prst="straightConnector1">
            <a:avLst/>
          </a:prstGeom>
          <a:noFill/>
          <a:ln w="381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8" name="Google Shape;218;p18"/>
          <p:cNvSpPr/>
          <p:nvPr/>
        </p:nvSpPr>
        <p:spPr>
          <a:xfrm>
            <a:off x="-1273518" y="8298180"/>
            <a:ext cx="7315200" cy="3977640"/>
          </a:xfrm>
          <a:custGeom>
            <a:avLst/>
            <a:gdLst/>
            <a:ahLst/>
            <a:cxnLst/>
            <a:rect l="l" t="t" r="r" b="b"/>
            <a:pathLst>
              <a:path w="7315200" h="3977640" extrusionOk="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9" name="Google Shape;219;p18"/>
          <p:cNvGrpSpPr/>
          <p:nvPr/>
        </p:nvGrpSpPr>
        <p:grpSpPr>
          <a:xfrm>
            <a:off x="-1273518" y="3127553"/>
            <a:ext cx="10006273" cy="1656552"/>
            <a:chOff x="0" y="-38100"/>
            <a:chExt cx="2635397" cy="436293"/>
          </a:xfrm>
        </p:grpSpPr>
        <p:sp>
          <p:nvSpPr>
            <p:cNvPr id="220" name="Google Shape;220;p18"/>
            <p:cNvSpPr/>
            <p:nvPr/>
          </p:nvSpPr>
          <p:spPr>
            <a:xfrm>
              <a:off x="0" y="0"/>
              <a:ext cx="2635397" cy="398193"/>
            </a:xfrm>
            <a:custGeom>
              <a:avLst/>
              <a:gdLst/>
              <a:ahLst/>
              <a:cxnLst/>
              <a:rect l="l" t="t" r="r" b="b"/>
              <a:pathLst>
                <a:path w="2635397" h="398193" extrusionOk="0">
                  <a:moveTo>
                    <a:pt x="0" y="0"/>
                  </a:moveTo>
                  <a:lnTo>
                    <a:pt x="2635397" y="0"/>
                  </a:lnTo>
                  <a:lnTo>
                    <a:pt x="2635397" y="398193"/>
                  </a:lnTo>
                  <a:lnTo>
                    <a:pt x="0" y="398193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8"/>
            <p:cNvSpPr txBox="1"/>
            <p:nvPr/>
          </p:nvSpPr>
          <p:spPr>
            <a:xfrm>
              <a:off x="0" y="-38100"/>
              <a:ext cx="2635397" cy="436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2" name="Google Shape;222;p18"/>
          <p:cNvGrpSpPr/>
          <p:nvPr/>
        </p:nvGrpSpPr>
        <p:grpSpPr>
          <a:xfrm>
            <a:off x="-3000564" y="4743715"/>
            <a:ext cx="11733319" cy="1656552"/>
            <a:chOff x="0" y="-38100"/>
            <a:chExt cx="3090257" cy="436293"/>
          </a:xfrm>
        </p:grpSpPr>
        <p:sp>
          <p:nvSpPr>
            <p:cNvPr id="223" name="Google Shape;223;p18"/>
            <p:cNvSpPr/>
            <p:nvPr/>
          </p:nvSpPr>
          <p:spPr>
            <a:xfrm>
              <a:off x="0" y="0"/>
              <a:ext cx="3090257" cy="398193"/>
            </a:xfrm>
            <a:custGeom>
              <a:avLst/>
              <a:gdLst/>
              <a:ahLst/>
              <a:cxnLst/>
              <a:rect l="l" t="t" r="r" b="b"/>
              <a:pathLst>
                <a:path w="3090257" h="398193" extrusionOk="0">
                  <a:moveTo>
                    <a:pt x="0" y="0"/>
                  </a:moveTo>
                  <a:lnTo>
                    <a:pt x="3090257" y="0"/>
                  </a:lnTo>
                  <a:lnTo>
                    <a:pt x="3090257" y="398193"/>
                  </a:lnTo>
                  <a:lnTo>
                    <a:pt x="0" y="398193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8"/>
            <p:cNvSpPr txBox="1"/>
            <p:nvPr/>
          </p:nvSpPr>
          <p:spPr>
            <a:xfrm>
              <a:off x="0" y="-38100"/>
              <a:ext cx="3090257" cy="436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5" name="Google Shape;225;p18"/>
          <p:cNvGrpSpPr/>
          <p:nvPr/>
        </p:nvGrpSpPr>
        <p:grpSpPr>
          <a:xfrm>
            <a:off x="-1623131" y="6646131"/>
            <a:ext cx="10355886" cy="1656552"/>
            <a:chOff x="0" y="-38100"/>
            <a:chExt cx="2727476" cy="436293"/>
          </a:xfrm>
        </p:grpSpPr>
        <p:sp>
          <p:nvSpPr>
            <p:cNvPr id="226" name="Google Shape;226;p18"/>
            <p:cNvSpPr/>
            <p:nvPr/>
          </p:nvSpPr>
          <p:spPr>
            <a:xfrm>
              <a:off x="0" y="0"/>
              <a:ext cx="2727476" cy="398193"/>
            </a:xfrm>
            <a:custGeom>
              <a:avLst/>
              <a:gdLst/>
              <a:ahLst/>
              <a:cxnLst/>
              <a:rect l="l" t="t" r="r" b="b"/>
              <a:pathLst>
                <a:path w="2727476" h="398193" extrusionOk="0">
                  <a:moveTo>
                    <a:pt x="0" y="0"/>
                  </a:moveTo>
                  <a:lnTo>
                    <a:pt x="2727476" y="0"/>
                  </a:lnTo>
                  <a:lnTo>
                    <a:pt x="2727476" y="398193"/>
                  </a:lnTo>
                  <a:lnTo>
                    <a:pt x="0" y="398193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8"/>
            <p:cNvSpPr txBox="1"/>
            <p:nvPr/>
          </p:nvSpPr>
          <p:spPr>
            <a:xfrm>
              <a:off x="0" y="-38100"/>
              <a:ext cx="2727476" cy="436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8" name="Google Shape;228;p18"/>
          <p:cNvGrpSpPr/>
          <p:nvPr/>
        </p:nvGrpSpPr>
        <p:grpSpPr>
          <a:xfrm rot="-2700000">
            <a:off x="777137" y="-7988844"/>
            <a:ext cx="6664400" cy="8777605"/>
            <a:chOff x="0" y="-28575"/>
            <a:chExt cx="1755233" cy="2311797"/>
          </a:xfrm>
        </p:grpSpPr>
        <p:sp>
          <p:nvSpPr>
            <p:cNvPr id="229" name="Google Shape;229;p18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 extrusionOk="0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8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1" name="Google Shape;231;p18"/>
          <p:cNvGrpSpPr/>
          <p:nvPr/>
        </p:nvGrpSpPr>
        <p:grpSpPr>
          <a:xfrm rot="-2700000">
            <a:off x="777137" y="-7682579"/>
            <a:ext cx="6664400" cy="8777605"/>
            <a:chOff x="0" y="-28575"/>
            <a:chExt cx="1755233" cy="2311797"/>
          </a:xfrm>
        </p:grpSpPr>
        <p:sp>
          <p:nvSpPr>
            <p:cNvPr id="232" name="Google Shape;232;p18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 extrusionOk="0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23D54">
                  <a:alpha val="89803"/>
                </a:srgb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8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18"/>
          <p:cNvSpPr/>
          <p:nvPr/>
        </p:nvSpPr>
        <p:spPr>
          <a:xfrm>
            <a:off x="10256816" y="2433190"/>
            <a:ext cx="6444404" cy="5552307"/>
          </a:xfrm>
          <a:custGeom>
            <a:avLst/>
            <a:gdLst/>
            <a:ahLst/>
            <a:cxnLst/>
            <a:rect l="l" t="t" r="r" b="b"/>
            <a:pathLst>
              <a:path w="6444404" h="5552307" extrusionOk="0">
                <a:moveTo>
                  <a:pt x="0" y="0"/>
                </a:moveTo>
                <a:lnTo>
                  <a:pt x="6444404" y="0"/>
                </a:lnTo>
                <a:lnTo>
                  <a:pt x="6444404" y="5552307"/>
                </a:lnTo>
                <a:lnTo>
                  <a:pt x="0" y="55523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8"/>
          <p:cNvSpPr txBox="1"/>
          <p:nvPr/>
        </p:nvSpPr>
        <p:spPr>
          <a:xfrm>
            <a:off x="256638" y="2356990"/>
            <a:ext cx="8409442" cy="671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46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Walks, paths e circuits no grafo</a:t>
            </a: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8"/>
          <p:cNvSpPr txBox="1"/>
          <p:nvPr/>
        </p:nvSpPr>
        <p:spPr>
          <a:xfrm>
            <a:off x="2059000" y="3403163"/>
            <a:ext cx="6131856" cy="8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walk é </a:t>
            </a:r>
            <a:r>
              <a:rPr lang="en-US" sz="2100" dirty="0" err="1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uma</a:t>
            </a:r>
            <a:r>
              <a:rPr lang="en-US" sz="2100" dirty="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100" dirty="0" err="1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sequencia</a:t>
            </a:r>
            <a:r>
              <a:rPr lang="en-US" sz="2100" dirty="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100" dirty="0" err="1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finita</a:t>
            </a:r>
            <a:r>
              <a:rPr lang="en-US" sz="2100" dirty="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100" dirty="0" err="1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vértices</a:t>
            </a:r>
            <a:r>
              <a:rPr lang="en-US" sz="2100" dirty="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2100" dirty="0" err="1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arestas</a:t>
            </a:r>
            <a:r>
              <a:rPr lang="en-US" sz="2100" dirty="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100" dirty="0" err="1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começando</a:t>
            </a:r>
            <a:r>
              <a:rPr lang="en-US" sz="2100" dirty="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2100" dirty="0" err="1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terminando</a:t>
            </a:r>
            <a:r>
              <a:rPr lang="en-US" sz="2100" dirty="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100" dirty="0" err="1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100" dirty="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100" dirty="0" err="1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vértices</a:t>
            </a:r>
            <a:endParaRPr dirty="0"/>
          </a:p>
        </p:txBody>
      </p:sp>
      <p:sp>
        <p:nvSpPr>
          <p:cNvPr id="237" name="Google Shape;237;p18"/>
          <p:cNvSpPr txBox="1"/>
          <p:nvPr/>
        </p:nvSpPr>
        <p:spPr>
          <a:xfrm>
            <a:off x="2059000" y="5105400"/>
            <a:ext cx="6131856" cy="727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9">
                <a:solidFill>
                  <a:srgbClr val="54545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path é um walk onde nenhum grau se repete no caminho</a:t>
            </a:r>
            <a:endParaRPr sz="2099">
              <a:solidFill>
                <a:srgbClr val="54545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38" name="Google Shape;238;p18"/>
          <p:cNvSpPr txBox="1"/>
          <p:nvPr/>
        </p:nvSpPr>
        <p:spPr>
          <a:xfrm>
            <a:off x="2059000" y="7128243"/>
            <a:ext cx="6131856" cy="90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9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quando</a:t>
            </a:r>
            <a:r>
              <a:rPr lang="en-US" sz="2099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num walk </a:t>
            </a:r>
            <a:r>
              <a:rPr lang="en-US" sz="2099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fechado</a:t>
            </a:r>
            <a:r>
              <a:rPr lang="en-US" sz="2099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US" sz="2099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nenhuma</a:t>
            </a:r>
            <a:r>
              <a:rPr lang="en-US" sz="2099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US" sz="2099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vértice</a:t>
            </a:r>
            <a:r>
              <a:rPr lang="en-US" sz="2099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US" sz="2099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aparece</a:t>
            </a:r>
            <a:r>
              <a:rPr lang="en-US" sz="2099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US" sz="2099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mais</a:t>
            </a:r>
            <a:r>
              <a:rPr lang="en-US" sz="2099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que </a:t>
            </a:r>
            <a:r>
              <a:rPr lang="en-US" sz="2099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uma</a:t>
            </a:r>
            <a:r>
              <a:rPr lang="en-US" sz="2099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US" sz="2099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vez</a:t>
            </a:r>
            <a:r>
              <a:rPr lang="en-US" sz="2099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é </a:t>
            </a:r>
            <a:r>
              <a:rPr lang="en-US" sz="2099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chamado</a:t>
            </a:r>
            <a:r>
              <a:rPr lang="en-US" sz="2099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de circuit.</a:t>
            </a:r>
            <a:endParaRPr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19"/>
          <p:cNvGrpSpPr/>
          <p:nvPr/>
        </p:nvGrpSpPr>
        <p:grpSpPr>
          <a:xfrm rot="-2700000">
            <a:off x="-6765949" y="-5008962"/>
            <a:ext cx="6664400" cy="8777605"/>
            <a:chOff x="0" y="-28575"/>
            <a:chExt cx="1755233" cy="2311797"/>
          </a:xfrm>
        </p:grpSpPr>
        <p:sp>
          <p:nvSpPr>
            <p:cNvPr id="244" name="Google Shape;244;p19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 extrusionOk="0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23D54">
                  <a:alpha val="89803"/>
                </a:srgb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9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6" name="Google Shape;246;p19"/>
          <p:cNvGrpSpPr/>
          <p:nvPr/>
        </p:nvGrpSpPr>
        <p:grpSpPr>
          <a:xfrm>
            <a:off x="1028700" y="3044842"/>
            <a:ext cx="7928980" cy="1744008"/>
            <a:chOff x="0" y="-38100"/>
            <a:chExt cx="2088291" cy="459327"/>
          </a:xfrm>
        </p:grpSpPr>
        <p:sp>
          <p:nvSpPr>
            <p:cNvPr id="247" name="Google Shape;247;p19"/>
            <p:cNvSpPr/>
            <p:nvPr/>
          </p:nvSpPr>
          <p:spPr>
            <a:xfrm>
              <a:off x="0" y="0"/>
              <a:ext cx="2088291" cy="421227"/>
            </a:xfrm>
            <a:custGeom>
              <a:avLst/>
              <a:gdLst/>
              <a:ahLst/>
              <a:cxnLst/>
              <a:rect l="l" t="t" r="r" b="b"/>
              <a:pathLst>
                <a:path w="2088291" h="421227" extrusionOk="0">
                  <a:moveTo>
                    <a:pt x="0" y="0"/>
                  </a:moveTo>
                  <a:lnTo>
                    <a:pt x="2088291" y="0"/>
                  </a:lnTo>
                  <a:lnTo>
                    <a:pt x="2088291" y="421227"/>
                  </a:lnTo>
                  <a:lnTo>
                    <a:pt x="0" y="421227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9"/>
            <p:cNvSpPr txBox="1"/>
            <p:nvPr/>
          </p:nvSpPr>
          <p:spPr>
            <a:xfrm>
              <a:off x="0" y="-38100"/>
              <a:ext cx="2088291" cy="459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9" name="Google Shape;249;p19"/>
          <p:cNvGrpSpPr/>
          <p:nvPr/>
        </p:nvGrpSpPr>
        <p:grpSpPr>
          <a:xfrm>
            <a:off x="1028700" y="5409128"/>
            <a:ext cx="7928980" cy="1744008"/>
            <a:chOff x="0" y="-38100"/>
            <a:chExt cx="2088291" cy="459327"/>
          </a:xfrm>
        </p:grpSpPr>
        <p:sp>
          <p:nvSpPr>
            <p:cNvPr id="250" name="Google Shape;250;p19"/>
            <p:cNvSpPr/>
            <p:nvPr/>
          </p:nvSpPr>
          <p:spPr>
            <a:xfrm>
              <a:off x="0" y="0"/>
              <a:ext cx="2088291" cy="421227"/>
            </a:xfrm>
            <a:custGeom>
              <a:avLst/>
              <a:gdLst/>
              <a:ahLst/>
              <a:cxnLst/>
              <a:rect l="l" t="t" r="r" b="b"/>
              <a:pathLst>
                <a:path w="2088291" h="421227" extrusionOk="0">
                  <a:moveTo>
                    <a:pt x="0" y="0"/>
                  </a:moveTo>
                  <a:lnTo>
                    <a:pt x="2088291" y="0"/>
                  </a:lnTo>
                  <a:lnTo>
                    <a:pt x="2088291" y="421227"/>
                  </a:lnTo>
                  <a:lnTo>
                    <a:pt x="0" y="421227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9"/>
            <p:cNvSpPr txBox="1"/>
            <p:nvPr/>
          </p:nvSpPr>
          <p:spPr>
            <a:xfrm>
              <a:off x="0" y="-38100"/>
              <a:ext cx="2088291" cy="459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2" name="Google Shape;252;p19"/>
          <p:cNvGrpSpPr/>
          <p:nvPr/>
        </p:nvGrpSpPr>
        <p:grpSpPr>
          <a:xfrm rot="-2700000">
            <a:off x="6199790" y="8371816"/>
            <a:ext cx="6664400" cy="8777605"/>
            <a:chOff x="0" y="-28575"/>
            <a:chExt cx="1755233" cy="2311797"/>
          </a:xfrm>
        </p:grpSpPr>
        <p:sp>
          <p:nvSpPr>
            <p:cNvPr id="253" name="Google Shape;253;p19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 extrusionOk="0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23D54">
                  <a:alpha val="89803"/>
                </a:srgb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9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5" name="Google Shape;255;p19"/>
          <p:cNvCxnSpPr/>
          <p:nvPr/>
        </p:nvCxnSpPr>
        <p:spPr>
          <a:xfrm>
            <a:off x="-7036629" y="2386464"/>
            <a:ext cx="13227813" cy="0"/>
          </a:xfrm>
          <a:prstGeom prst="straightConnector1">
            <a:avLst/>
          </a:prstGeom>
          <a:noFill/>
          <a:ln w="381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6" name="Google Shape;256;p19"/>
          <p:cNvSpPr/>
          <p:nvPr/>
        </p:nvSpPr>
        <p:spPr>
          <a:xfrm>
            <a:off x="9490920" y="2405514"/>
            <a:ext cx="7768380" cy="4972249"/>
          </a:xfrm>
          <a:custGeom>
            <a:avLst/>
            <a:gdLst/>
            <a:ahLst/>
            <a:cxnLst/>
            <a:rect l="l" t="t" r="r" b="b"/>
            <a:pathLst>
              <a:path w="7768380" h="4972249" extrusionOk="0">
                <a:moveTo>
                  <a:pt x="0" y="0"/>
                </a:moveTo>
                <a:lnTo>
                  <a:pt x="7768380" y="0"/>
                </a:lnTo>
                <a:lnTo>
                  <a:pt x="7768380" y="4972249"/>
                </a:lnTo>
                <a:lnTo>
                  <a:pt x="0" y="49722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9"/>
          <p:cNvSpPr txBox="1"/>
          <p:nvPr/>
        </p:nvSpPr>
        <p:spPr>
          <a:xfrm>
            <a:off x="1028700" y="1466148"/>
            <a:ext cx="86634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92">
                <a:solidFill>
                  <a:srgbClr val="023D54"/>
                </a:solidFill>
              </a:rPr>
              <a:t>Á</a:t>
            </a:r>
            <a:r>
              <a:rPr lang="en-US" sz="5392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rvores</a:t>
            </a:r>
            <a:endParaRPr sz="5392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9"/>
          <p:cNvSpPr txBox="1"/>
          <p:nvPr/>
        </p:nvSpPr>
        <p:spPr>
          <a:xfrm>
            <a:off x="272293" y="3071976"/>
            <a:ext cx="1022084" cy="1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39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59" name="Google Shape;259;p19"/>
          <p:cNvSpPr txBox="1"/>
          <p:nvPr/>
        </p:nvSpPr>
        <p:spPr>
          <a:xfrm>
            <a:off x="272293" y="5473775"/>
            <a:ext cx="1022084" cy="1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39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60" name="Google Shape;260;p19"/>
          <p:cNvSpPr txBox="1"/>
          <p:nvPr/>
        </p:nvSpPr>
        <p:spPr>
          <a:xfrm>
            <a:off x="1403080" y="3485794"/>
            <a:ext cx="7367173" cy="153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19" dirty="0" err="1">
                <a:solidFill>
                  <a:srgbClr val="545454"/>
                </a:solidFill>
              </a:rPr>
              <a:t>Á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rvores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são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grafos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sem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circuito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só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pode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existir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um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caminho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entre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cada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par de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vértices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consideraremos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apenas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arvores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não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nulas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não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infinitas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13001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19" dirty="0">
              <a:solidFill>
                <a:srgbClr val="54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9"/>
          <p:cNvSpPr txBox="1"/>
          <p:nvPr/>
        </p:nvSpPr>
        <p:spPr>
          <a:xfrm>
            <a:off x="1403080" y="5888041"/>
            <a:ext cx="7367173" cy="115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19" dirty="0">
                <a:solidFill>
                  <a:srgbClr val="545454"/>
                </a:solidFill>
              </a:rPr>
              <a:t>O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número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arestas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numa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19" dirty="0" err="1">
                <a:solidFill>
                  <a:srgbClr val="545454"/>
                </a:solidFill>
              </a:rPr>
              <a:t>á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rvore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sempre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é o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número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vértices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19" dirty="0" err="1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menos</a:t>
            </a:r>
            <a:r>
              <a:rPr lang="en-US" sz="1919" dirty="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1( n-1).</a:t>
            </a:r>
            <a:endParaRPr dirty="0"/>
          </a:p>
          <a:p>
            <a:pPr marL="0" marR="0" lvl="0" indent="0" algn="l" rtl="0">
              <a:lnSpc>
                <a:spcPct val="13001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19" dirty="0">
              <a:solidFill>
                <a:srgbClr val="54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20"/>
          <p:cNvGrpSpPr/>
          <p:nvPr/>
        </p:nvGrpSpPr>
        <p:grpSpPr>
          <a:xfrm rot="-2700000">
            <a:off x="16423839" y="676218"/>
            <a:ext cx="5852739" cy="8813770"/>
            <a:chOff x="0" y="-38100"/>
            <a:chExt cx="1541462" cy="2321322"/>
          </a:xfrm>
        </p:grpSpPr>
        <p:sp>
          <p:nvSpPr>
            <p:cNvPr id="267" name="Google Shape;267;p20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0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Google Shape;269;p20"/>
          <p:cNvGrpSpPr/>
          <p:nvPr/>
        </p:nvGrpSpPr>
        <p:grpSpPr>
          <a:xfrm rot="-2700000">
            <a:off x="16921069" y="636275"/>
            <a:ext cx="5852739" cy="8813770"/>
            <a:chOff x="0" y="-38100"/>
            <a:chExt cx="1541462" cy="2321322"/>
          </a:xfrm>
        </p:grpSpPr>
        <p:sp>
          <p:nvSpPr>
            <p:cNvPr id="270" name="Google Shape;270;p20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0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2" name="Google Shape;272;p20"/>
          <p:cNvGrpSpPr/>
          <p:nvPr/>
        </p:nvGrpSpPr>
        <p:grpSpPr>
          <a:xfrm rot="-2700000">
            <a:off x="10057372" y="-5885731"/>
            <a:ext cx="6664400" cy="8813770"/>
            <a:chOff x="0" y="-38100"/>
            <a:chExt cx="1755233" cy="2321322"/>
          </a:xfrm>
        </p:grpSpPr>
        <p:sp>
          <p:nvSpPr>
            <p:cNvPr id="273" name="Google Shape;273;p20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 extrusionOk="0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0"/>
            <p:cNvSpPr txBox="1"/>
            <p:nvPr/>
          </p:nvSpPr>
          <p:spPr>
            <a:xfrm>
              <a:off x="0" y="-38100"/>
              <a:ext cx="1755233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5" name="Google Shape;275;p20"/>
          <p:cNvGrpSpPr/>
          <p:nvPr/>
        </p:nvGrpSpPr>
        <p:grpSpPr>
          <a:xfrm rot="-2700000">
            <a:off x="3967648" y="-4720766"/>
            <a:ext cx="9393124" cy="21181927"/>
            <a:chOff x="0" y="-38100"/>
            <a:chExt cx="2473909" cy="5578779"/>
          </a:xfrm>
        </p:grpSpPr>
        <p:sp>
          <p:nvSpPr>
            <p:cNvPr id="276" name="Google Shape;276;p20"/>
            <p:cNvSpPr/>
            <p:nvPr/>
          </p:nvSpPr>
          <p:spPr>
            <a:xfrm>
              <a:off x="0" y="0"/>
              <a:ext cx="2473909" cy="5540679"/>
            </a:xfrm>
            <a:custGeom>
              <a:avLst/>
              <a:gdLst/>
              <a:ahLst/>
              <a:cxnLst/>
              <a:rect l="l" t="t" r="r" b="b"/>
              <a:pathLst>
                <a:path w="2473909" h="5540679" extrusionOk="0">
                  <a:moveTo>
                    <a:pt x="0" y="0"/>
                  </a:moveTo>
                  <a:lnTo>
                    <a:pt x="2473909" y="0"/>
                  </a:lnTo>
                  <a:lnTo>
                    <a:pt x="2473909" y="5540679"/>
                  </a:lnTo>
                  <a:lnTo>
                    <a:pt x="0" y="5540679"/>
                  </a:lnTo>
                  <a:close/>
                </a:path>
              </a:pathLst>
            </a:custGeom>
            <a:solidFill>
              <a:srgbClr val="EEEEEE">
                <a:alpha val="8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0"/>
            <p:cNvSpPr txBox="1"/>
            <p:nvPr/>
          </p:nvSpPr>
          <p:spPr>
            <a:xfrm>
              <a:off x="0" y="-38100"/>
              <a:ext cx="2473909" cy="55787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8" name="Google Shape;278;p20"/>
          <p:cNvSpPr/>
          <p:nvPr/>
        </p:nvSpPr>
        <p:spPr>
          <a:xfrm rot="-8100000">
            <a:off x="-2544752" y="7355436"/>
            <a:ext cx="11929395" cy="514338"/>
          </a:xfrm>
          <a:custGeom>
            <a:avLst/>
            <a:gdLst/>
            <a:ahLst/>
            <a:cxnLst/>
            <a:rect l="l" t="t" r="r" b="b"/>
            <a:pathLst>
              <a:path w="11929395" h="514338" extrusionOk="0">
                <a:moveTo>
                  <a:pt x="0" y="0"/>
                </a:moveTo>
                <a:lnTo>
                  <a:pt x="11929395" y="0"/>
                </a:lnTo>
                <a:lnTo>
                  <a:pt x="11929395" y="514338"/>
                </a:lnTo>
                <a:lnTo>
                  <a:pt x="0" y="5143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l="-2803" r="-2802" b="-3837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0"/>
          <p:cNvSpPr/>
          <p:nvPr/>
        </p:nvSpPr>
        <p:spPr>
          <a:xfrm rot="2700000" flipH="1">
            <a:off x="6802116" y="2714655"/>
            <a:ext cx="11929395" cy="514338"/>
          </a:xfrm>
          <a:custGeom>
            <a:avLst/>
            <a:gdLst/>
            <a:ahLst/>
            <a:cxnLst/>
            <a:rect l="l" t="t" r="r" b="b"/>
            <a:pathLst>
              <a:path w="11929395" h="514338" extrusionOk="0">
                <a:moveTo>
                  <a:pt x="0" y="514338"/>
                </a:moveTo>
                <a:lnTo>
                  <a:pt x="11929395" y="514338"/>
                </a:lnTo>
                <a:lnTo>
                  <a:pt x="11929395" y="0"/>
                </a:lnTo>
                <a:lnTo>
                  <a:pt x="0" y="0"/>
                </a:lnTo>
                <a:lnTo>
                  <a:pt x="0" y="514338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l="-2803" r="-2802" b="-3837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0"/>
          <p:cNvSpPr/>
          <p:nvPr/>
        </p:nvSpPr>
        <p:spPr>
          <a:xfrm>
            <a:off x="5713843" y="3776399"/>
            <a:ext cx="4611319" cy="3124728"/>
          </a:xfrm>
          <a:custGeom>
            <a:avLst/>
            <a:gdLst/>
            <a:ahLst/>
            <a:cxnLst/>
            <a:rect l="l" t="t" r="r" b="b"/>
            <a:pathLst>
              <a:path w="4611319" h="3124728" extrusionOk="0">
                <a:moveTo>
                  <a:pt x="0" y="0"/>
                </a:moveTo>
                <a:lnTo>
                  <a:pt x="4611319" y="0"/>
                </a:lnTo>
                <a:lnTo>
                  <a:pt x="4611319" y="3124727"/>
                </a:lnTo>
                <a:lnTo>
                  <a:pt x="0" y="31247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0"/>
          <p:cNvSpPr txBox="1"/>
          <p:nvPr/>
        </p:nvSpPr>
        <p:spPr>
          <a:xfrm>
            <a:off x="1657113" y="1512259"/>
            <a:ext cx="7557000" cy="22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45454"/>
                </a:solidFill>
              </a:rPr>
              <a:t>Árvore</a:t>
            </a:r>
            <a:r>
              <a:rPr lang="en-US" sz="24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raiz é uma </a:t>
            </a:r>
            <a:r>
              <a:rPr lang="en-US" sz="2400">
                <a:solidFill>
                  <a:srgbClr val="545454"/>
                </a:solidFill>
              </a:rPr>
              <a:t>árvore</a:t>
            </a:r>
            <a:r>
              <a:rPr lang="en-US" sz="24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cujo o primeiro ponto da </a:t>
            </a:r>
            <a:r>
              <a:rPr lang="en-US" sz="2400">
                <a:solidFill>
                  <a:srgbClr val="545454"/>
                </a:solidFill>
              </a:rPr>
              <a:t>árvore</a:t>
            </a:r>
            <a:r>
              <a:rPr lang="en-US" sz="24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é sinalizada, geralmente com um </a:t>
            </a:r>
            <a:r>
              <a:rPr lang="en-US" sz="2400">
                <a:solidFill>
                  <a:srgbClr val="545454"/>
                </a:solidFill>
              </a:rPr>
              <a:t>triângulo</a:t>
            </a:r>
            <a:r>
              <a:rPr lang="en-US" sz="24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, onde a raiz é o vértice de partida ou o ponto de referência da árvore, os pontos subsequentes são os pais, e relacionados aos pais estão os filhos</a:t>
            </a:r>
            <a:endParaRPr/>
          </a:p>
        </p:txBody>
      </p:sp>
      <p:sp>
        <p:nvSpPr>
          <p:cNvPr id="282" name="Google Shape;282;p20"/>
          <p:cNvSpPr txBox="1"/>
          <p:nvPr/>
        </p:nvSpPr>
        <p:spPr>
          <a:xfrm>
            <a:off x="1657113" y="1009339"/>
            <a:ext cx="755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23D54"/>
                </a:solidFill>
              </a:rPr>
              <a:t>Á</a:t>
            </a:r>
            <a:r>
              <a:rPr lang="en-US" sz="2400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rvore Raiz</a:t>
            </a:r>
            <a:endParaRPr/>
          </a:p>
        </p:txBody>
      </p:sp>
      <p:sp>
        <p:nvSpPr>
          <p:cNvPr id="283" name="Google Shape;283;p20"/>
          <p:cNvSpPr txBox="1"/>
          <p:nvPr/>
        </p:nvSpPr>
        <p:spPr>
          <a:xfrm>
            <a:off x="7207277" y="7185971"/>
            <a:ext cx="7882500" cy="13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Um exemplo de aplicação de uma </a:t>
            </a:r>
            <a:r>
              <a:rPr lang="en-US" sz="2400">
                <a:solidFill>
                  <a:srgbClr val="545454"/>
                </a:solidFill>
              </a:rPr>
              <a:t>árvore</a:t>
            </a:r>
            <a:r>
              <a:rPr lang="en-US" sz="24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raiz é o caminho que um carteiro faria, do ponto de entrega e sempre de volta aos correios ao finalizar sua rota.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21"/>
          <p:cNvGrpSpPr/>
          <p:nvPr/>
        </p:nvGrpSpPr>
        <p:grpSpPr>
          <a:xfrm rot="-2700000">
            <a:off x="16784595" y="7619472"/>
            <a:ext cx="5852739" cy="8813770"/>
            <a:chOff x="0" y="-38100"/>
            <a:chExt cx="1541462" cy="2321322"/>
          </a:xfrm>
        </p:grpSpPr>
        <p:sp>
          <p:nvSpPr>
            <p:cNvPr id="289" name="Google Shape;289;p21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1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" name="Google Shape;291;p21"/>
          <p:cNvGrpSpPr/>
          <p:nvPr/>
        </p:nvGrpSpPr>
        <p:grpSpPr>
          <a:xfrm rot="-2700000">
            <a:off x="17025100" y="7619472"/>
            <a:ext cx="5852739" cy="8813770"/>
            <a:chOff x="0" y="-38100"/>
            <a:chExt cx="1541462" cy="2321322"/>
          </a:xfrm>
        </p:grpSpPr>
        <p:sp>
          <p:nvSpPr>
            <p:cNvPr id="292" name="Google Shape;292;p21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1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94" name="Google Shape;294;p21"/>
          <p:cNvCxnSpPr/>
          <p:nvPr/>
        </p:nvCxnSpPr>
        <p:spPr>
          <a:xfrm>
            <a:off x="-5954360" y="3048012"/>
            <a:ext cx="13227813" cy="0"/>
          </a:xfrm>
          <a:prstGeom prst="straightConnector1">
            <a:avLst/>
          </a:prstGeom>
          <a:noFill/>
          <a:ln w="381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5" name="Google Shape;295;p21"/>
          <p:cNvSpPr/>
          <p:nvPr/>
        </p:nvSpPr>
        <p:spPr>
          <a:xfrm>
            <a:off x="-1273518" y="8298180"/>
            <a:ext cx="7315200" cy="3977640"/>
          </a:xfrm>
          <a:custGeom>
            <a:avLst/>
            <a:gdLst/>
            <a:ahLst/>
            <a:cxnLst/>
            <a:rect l="l" t="t" r="r" b="b"/>
            <a:pathLst>
              <a:path w="7315200" h="3977640" extrusionOk="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6" name="Google Shape;296;p21"/>
          <p:cNvGrpSpPr/>
          <p:nvPr/>
        </p:nvGrpSpPr>
        <p:grpSpPr>
          <a:xfrm>
            <a:off x="-1273518" y="3127553"/>
            <a:ext cx="10006273" cy="1656552"/>
            <a:chOff x="0" y="-38100"/>
            <a:chExt cx="2635397" cy="436293"/>
          </a:xfrm>
        </p:grpSpPr>
        <p:sp>
          <p:nvSpPr>
            <p:cNvPr id="297" name="Google Shape;297;p21"/>
            <p:cNvSpPr/>
            <p:nvPr/>
          </p:nvSpPr>
          <p:spPr>
            <a:xfrm>
              <a:off x="0" y="0"/>
              <a:ext cx="2635397" cy="398193"/>
            </a:xfrm>
            <a:custGeom>
              <a:avLst/>
              <a:gdLst/>
              <a:ahLst/>
              <a:cxnLst/>
              <a:rect l="l" t="t" r="r" b="b"/>
              <a:pathLst>
                <a:path w="2635397" h="398193" extrusionOk="0">
                  <a:moveTo>
                    <a:pt x="0" y="0"/>
                  </a:moveTo>
                  <a:lnTo>
                    <a:pt x="2635397" y="0"/>
                  </a:lnTo>
                  <a:lnTo>
                    <a:pt x="2635397" y="398193"/>
                  </a:lnTo>
                  <a:lnTo>
                    <a:pt x="0" y="398193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1"/>
            <p:cNvSpPr txBox="1"/>
            <p:nvPr/>
          </p:nvSpPr>
          <p:spPr>
            <a:xfrm>
              <a:off x="0" y="-38100"/>
              <a:ext cx="2635397" cy="436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" name="Google Shape;299;p21"/>
          <p:cNvGrpSpPr/>
          <p:nvPr/>
        </p:nvGrpSpPr>
        <p:grpSpPr>
          <a:xfrm>
            <a:off x="-3000564" y="4743715"/>
            <a:ext cx="11733319" cy="1656552"/>
            <a:chOff x="0" y="-38100"/>
            <a:chExt cx="3090257" cy="436293"/>
          </a:xfrm>
        </p:grpSpPr>
        <p:sp>
          <p:nvSpPr>
            <p:cNvPr id="300" name="Google Shape;300;p21"/>
            <p:cNvSpPr/>
            <p:nvPr/>
          </p:nvSpPr>
          <p:spPr>
            <a:xfrm>
              <a:off x="0" y="0"/>
              <a:ext cx="3090257" cy="398193"/>
            </a:xfrm>
            <a:custGeom>
              <a:avLst/>
              <a:gdLst/>
              <a:ahLst/>
              <a:cxnLst/>
              <a:rect l="l" t="t" r="r" b="b"/>
              <a:pathLst>
                <a:path w="3090257" h="398193" extrusionOk="0">
                  <a:moveTo>
                    <a:pt x="0" y="0"/>
                  </a:moveTo>
                  <a:lnTo>
                    <a:pt x="3090257" y="0"/>
                  </a:lnTo>
                  <a:lnTo>
                    <a:pt x="3090257" y="398193"/>
                  </a:lnTo>
                  <a:lnTo>
                    <a:pt x="0" y="398193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1"/>
            <p:cNvSpPr txBox="1"/>
            <p:nvPr/>
          </p:nvSpPr>
          <p:spPr>
            <a:xfrm>
              <a:off x="0" y="-38100"/>
              <a:ext cx="3090257" cy="436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2" name="Google Shape;302;p21"/>
          <p:cNvGrpSpPr/>
          <p:nvPr/>
        </p:nvGrpSpPr>
        <p:grpSpPr>
          <a:xfrm>
            <a:off x="-1623131" y="6646131"/>
            <a:ext cx="10355886" cy="1656552"/>
            <a:chOff x="0" y="-38100"/>
            <a:chExt cx="2727476" cy="436293"/>
          </a:xfrm>
        </p:grpSpPr>
        <p:sp>
          <p:nvSpPr>
            <p:cNvPr id="303" name="Google Shape;303;p21"/>
            <p:cNvSpPr/>
            <p:nvPr/>
          </p:nvSpPr>
          <p:spPr>
            <a:xfrm>
              <a:off x="0" y="0"/>
              <a:ext cx="2727476" cy="398193"/>
            </a:xfrm>
            <a:custGeom>
              <a:avLst/>
              <a:gdLst/>
              <a:ahLst/>
              <a:cxnLst/>
              <a:rect l="l" t="t" r="r" b="b"/>
              <a:pathLst>
                <a:path w="2727476" h="398193" extrusionOk="0">
                  <a:moveTo>
                    <a:pt x="0" y="0"/>
                  </a:moveTo>
                  <a:lnTo>
                    <a:pt x="2727476" y="0"/>
                  </a:lnTo>
                  <a:lnTo>
                    <a:pt x="2727476" y="398193"/>
                  </a:lnTo>
                  <a:lnTo>
                    <a:pt x="0" y="398193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1"/>
            <p:cNvSpPr txBox="1"/>
            <p:nvPr/>
          </p:nvSpPr>
          <p:spPr>
            <a:xfrm>
              <a:off x="0" y="-38100"/>
              <a:ext cx="2727476" cy="436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5" name="Google Shape;305;p21"/>
          <p:cNvGrpSpPr/>
          <p:nvPr/>
        </p:nvGrpSpPr>
        <p:grpSpPr>
          <a:xfrm rot="-2700000">
            <a:off x="777137" y="-7988844"/>
            <a:ext cx="6664400" cy="8777605"/>
            <a:chOff x="0" y="-28575"/>
            <a:chExt cx="1755233" cy="2311797"/>
          </a:xfrm>
        </p:grpSpPr>
        <p:sp>
          <p:nvSpPr>
            <p:cNvPr id="306" name="Google Shape;306;p21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 extrusionOk="0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1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8" name="Google Shape;308;p21"/>
          <p:cNvGrpSpPr/>
          <p:nvPr/>
        </p:nvGrpSpPr>
        <p:grpSpPr>
          <a:xfrm rot="-2700000">
            <a:off x="777137" y="-7682579"/>
            <a:ext cx="6664400" cy="8777605"/>
            <a:chOff x="0" y="-28575"/>
            <a:chExt cx="1755233" cy="2311797"/>
          </a:xfrm>
        </p:grpSpPr>
        <p:sp>
          <p:nvSpPr>
            <p:cNvPr id="309" name="Google Shape;309;p21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 extrusionOk="0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23D54">
                  <a:alpha val="89803"/>
                </a:srgb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1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Google Shape;311;p21"/>
          <p:cNvSpPr/>
          <p:nvPr/>
        </p:nvSpPr>
        <p:spPr>
          <a:xfrm>
            <a:off x="11616199" y="2648154"/>
            <a:ext cx="4348690" cy="5654529"/>
          </a:xfrm>
          <a:custGeom>
            <a:avLst/>
            <a:gdLst/>
            <a:ahLst/>
            <a:cxnLst/>
            <a:rect l="l" t="t" r="r" b="b"/>
            <a:pathLst>
              <a:path w="4348690" h="5654529" extrusionOk="0">
                <a:moveTo>
                  <a:pt x="0" y="0"/>
                </a:moveTo>
                <a:lnTo>
                  <a:pt x="4348689" y="0"/>
                </a:lnTo>
                <a:lnTo>
                  <a:pt x="4348689" y="5654528"/>
                </a:lnTo>
                <a:lnTo>
                  <a:pt x="0" y="56545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1"/>
          <p:cNvSpPr txBox="1"/>
          <p:nvPr/>
        </p:nvSpPr>
        <p:spPr>
          <a:xfrm>
            <a:off x="256638" y="2356990"/>
            <a:ext cx="8409300" cy="1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46">
                <a:solidFill>
                  <a:srgbClr val="023D54"/>
                </a:solidFill>
              </a:rPr>
              <a:t>Á</a:t>
            </a:r>
            <a:r>
              <a:rPr lang="en-US" sz="3946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rvore Bin</a:t>
            </a:r>
            <a:r>
              <a:rPr lang="en-US" sz="3946">
                <a:solidFill>
                  <a:srgbClr val="023D54"/>
                </a:solidFill>
              </a:rPr>
              <a:t>á</a:t>
            </a:r>
            <a:r>
              <a:rPr lang="en-US" sz="3946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rias</a:t>
            </a: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1"/>
          <p:cNvSpPr txBox="1"/>
          <p:nvPr/>
        </p:nvSpPr>
        <p:spPr>
          <a:xfrm>
            <a:off x="2059000" y="3393638"/>
            <a:ext cx="6132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Uma árvore é binária quando suas vértices tem exatamente grau dois, e as últimas vértices possuem de um a dois graus</a:t>
            </a:r>
            <a:endParaRPr sz="2000">
              <a:solidFill>
                <a:srgbClr val="5454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21"/>
          <p:cNvSpPr txBox="1"/>
          <p:nvPr/>
        </p:nvSpPr>
        <p:spPr>
          <a:xfrm>
            <a:off x="2059000" y="6971767"/>
            <a:ext cx="6132000" cy="16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aplicação mais direta da </a:t>
            </a:r>
            <a:r>
              <a:rPr lang="en-US" sz="2099">
                <a:latin typeface="Open Sans Light"/>
                <a:ea typeface="Open Sans Light"/>
                <a:cs typeface="Open Sans Light"/>
                <a:sym typeface="Open Sans Light"/>
              </a:rPr>
              <a:t>árvore</a:t>
            </a:r>
            <a:r>
              <a:rPr lang="en-US" sz="20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US" sz="2099">
                <a:latin typeface="Open Sans Light"/>
                <a:ea typeface="Open Sans Light"/>
                <a:cs typeface="Open Sans Light"/>
                <a:sym typeface="Open Sans Light"/>
              </a:rPr>
              <a:t>Binária</a:t>
            </a:r>
            <a:r>
              <a:rPr lang="en-US" sz="20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é a busca, com cada </a:t>
            </a:r>
            <a:r>
              <a:rPr lang="en-US" sz="2099">
                <a:latin typeface="Open Sans Light"/>
                <a:ea typeface="Open Sans Light"/>
                <a:cs typeface="Open Sans Light"/>
                <a:sym typeface="Open Sans Light"/>
              </a:rPr>
              <a:t>vértice</a:t>
            </a:r>
            <a:r>
              <a:rPr lang="en-US" sz="20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da </a:t>
            </a:r>
            <a:r>
              <a:rPr lang="en-US" sz="2099">
                <a:latin typeface="Open Sans Light"/>
                <a:ea typeface="Open Sans Light"/>
                <a:cs typeface="Open Sans Light"/>
                <a:sym typeface="Open Sans Light"/>
              </a:rPr>
              <a:t>árvore</a:t>
            </a:r>
            <a:r>
              <a:rPr lang="en-US" sz="20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representando um teste com duas possibilidades</a:t>
            </a:r>
            <a:endParaRPr sz="2099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ctr" rtl="0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99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15" name="Google Shape;315;p21"/>
          <p:cNvSpPr txBox="1"/>
          <p:nvPr/>
        </p:nvSpPr>
        <p:spPr>
          <a:xfrm>
            <a:off x="2059000" y="5022230"/>
            <a:ext cx="6132000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lang="en-US" sz="2000" dirty="0" err="1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número</a:t>
            </a:r>
            <a:r>
              <a:rPr lang="en-US" sz="2000" dirty="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vértices</a:t>
            </a:r>
            <a:r>
              <a:rPr lang="en-US" sz="2000" dirty="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da </a:t>
            </a:r>
            <a:r>
              <a:rPr lang="en-US" sz="2000" dirty="0" err="1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Árvore</a:t>
            </a:r>
            <a:r>
              <a:rPr lang="en-US" sz="2000" dirty="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Binária</a:t>
            </a:r>
            <a:r>
              <a:rPr lang="en-US" sz="2000" dirty="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é </a:t>
            </a:r>
            <a:r>
              <a:rPr lang="en-US" sz="2000" dirty="0" err="1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sempre</a:t>
            </a:r>
            <a:r>
              <a:rPr lang="en-US" sz="2000" dirty="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Ímpar</a:t>
            </a:r>
            <a:r>
              <a:rPr lang="en-US" sz="2000" dirty="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, pois o </a:t>
            </a:r>
            <a:r>
              <a:rPr lang="en-US" sz="2000" dirty="0" err="1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grafo</a:t>
            </a:r>
            <a:r>
              <a:rPr lang="en-US" sz="2000" dirty="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sempre</a:t>
            </a:r>
            <a:r>
              <a:rPr lang="en-US" sz="2000" dirty="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termina</a:t>
            </a:r>
            <a:r>
              <a:rPr lang="en-US" sz="2000" dirty="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com </a:t>
            </a:r>
            <a:r>
              <a:rPr lang="en-US" sz="2000" dirty="0" err="1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cada</a:t>
            </a:r>
            <a:r>
              <a:rPr lang="en-US" sz="2000" dirty="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vértice</a:t>
            </a:r>
            <a:r>
              <a:rPr lang="en-US" sz="2000" dirty="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possuindo</a:t>
            </a:r>
            <a:r>
              <a:rPr lang="en-US" sz="2000" dirty="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relação</a:t>
            </a:r>
            <a:r>
              <a:rPr lang="en-US" sz="2000" dirty="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com </a:t>
            </a:r>
            <a:r>
              <a:rPr lang="en-US" sz="2000" dirty="0" err="1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mais</a:t>
            </a:r>
            <a:r>
              <a:rPr lang="en-US" sz="2000" dirty="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duas</a:t>
            </a:r>
            <a:r>
              <a:rPr lang="en-US" sz="2000" dirty="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vértices</a:t>
            </a:r>
            <a:r>
              <a:rPr lang="en-US" sz="2000" dirty="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até</a:t>
            </a:r>
            <a:r>
              <a:rPr lang="en-US" sz="2000" dirty="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2000" dirty="0" err="1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vértice</a:t>
            </a:r>
            <a:r>
              <a:rPr lang="en-US" sz="2000" dirty="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final que </a:t>
            </a:r>
            <a:r>
              <a:rPr lang="en-US" sz="2000" dirty="0" err="1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possuirá</a:t>
            </a:r>
            <a:r>
              <a:rPr lang="en-US" sz="2000" dirty="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apenas</a:t>
            </a:r>
            <a:r>
              <a:rPr lang="en-US" sz="2000" dirty="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uma</a:t>
            </a:r>
            <a:r>
              <a:rPr lang="en-US" sz="2000" dirty="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relação</a:t>
            </a:r>
            <a:endParaRPr sz="2000" dirty="0">
              <a:solidFill>
                <a:srgbClr val="5454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930</Words>
  <Application>Microsoft Office PowerPoint</Application>
  <PresentationFormat>Personalizar</PresentationFormat>
  <Paragraphs>62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Open Sans Light</vt:lpstr>
      <vt:lpstr>Calibri</vt:lpstr>
      <vt:lpstr>Arial</vt:lpstr>
      <vt:lpstr>Open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IGOR ESTEVES</cp:lastModifiedBy>
  <cp:revision>16</cp:revision>
  <dcterms:modified xsi:type="dcterms:W3CDTF">2024-06-12T14:09:32Z</dcterms:modified>
</cp:coreProperties>
</file>