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handoutMasterIdLst>
    <p:handoutMasterId r:id="rId1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88" r:id="rId25"/>
    <p:sldId id="278" r:id="rId26"/>
    <p:sldId id="279" r:id="rId27"/>
    <p:sldId id="280" r:id="rId28"/>
    <p:sldId id="281" r:id="rId29"/>
    <p:sldId id="282" r:id="rId30"/>
    <p:sldId id="289" r:id="rId31"/>
    <p:sldId id="283" r:id="rId32"/>
    <p:sldId id="284" r:id="rId33"/>
    <p:sldId id="285" r:id="rId34"/>
    <p:sldId id="290" r:id="rId35"/>
    <p:sldId id="321" r:id="rId36"/>
    <p:sldId id="320" r:id="rId37"/>
    <p:sldId id="322" r:id="rId38"/>
    <p:sldId id="323" r:id="rId39"/>
    <p:sldId id="325" r:id="rId40"/>
    <p:sldId id="326" r:id="rId41"/>
    <p:sldId id="316" r:id="rId42"/>
    <p:sldId id="291" r:id="rId43"/>
    <p:sldId id="317" r:id="rId44"/>
    <p:sldId id="318" r:id="rId45"/>
    <p:sldId id="292" r:id="rId46"/>
    <p:sldId id="298" r:id="rId47"/>
    <p:sldId id="299" r:id="rId48"/>
    <p:sldId id="300" r:id="rId49"/>
    <p:sldId id="301" r:id="rId50"/>
    <p:sldId id="370" r:id="rId51"/>
    <p:sldId id="302" r:id="rId52"/>
    <p:sldId id="303" r:id="rId53"/>
    <p:sldId id="304" r:id="rId54"/>
    <p:sldId id="307" r:id="rId55"/>
    <p:sldId id="305" r:id="rId56"/>
    <p:sldId id="306" r:id="rId57"/>
    <p:sldId id="340" r:id="rId58"/>
    <p:sldId id="341" r:id="rId59"/>
    <p:sldId id="343" r:id="rId60"/>
    <p:sldId id="344" r:id="rId61"/>
    <p:sldId id="311" r:id="rId62"/>
    <p:sldId id="312" r:id="rId63"/>
    <p:sldId id="313" r:id="rId64"/>
    <p:sldId id="315" r:id="rId65"/>
    <p:sldId id="371" r:id="rId66"/>
    <p:sldId id="297" r:id="rId67"/>
    <p:sldId id="327" r:id="rId68"/>
    <p:sldId id="328" r:id="rId69"/>
    <p:sldId id="345" r:id="rId70"/>
    <p:sldId id="347" r:id="rId71"/>
    <p:sldId id="349" r:id="rId72"/>
    <p:sldId id="348" r:id="rId73"/>
    <p:sldId id="350" r:id="rId74"/>
    <p:sldId id="351" r:id="rId75"/>
    <p:sldId id="346" r:id="rId76"/>
    <p:sldId id="352" r:id="rId77"/>
    <p:sldId id="354" r:id="rId78"/>
    <p:sldId id="355" r:id="rId79"/>
    <p:sldId id="356" r:id="rId80"/>
    <p:sldId id="357" r:id="rId81"/>
    <p:sldId id="358" r:id="rId82"/>
    <p:sldId id="360" r:id="rId83"/>
    <p:sldId id="361" r:id="rId84"/>
    <p:sldId id="362" r:id="rId85"/>
    <p:sldId id="378" r:id="rId86"/>
    <p:sldId id="383" r:id="rId87"/>
    <p:sldId id="381" r:id="rId88"/>
    <p:sldId id="380" r:id="rId89"/>
    <p:sldId id="385" r:id="rId90"/>
    <p:sldId id="379" r:id="rId91"/>
    <p:sldId id="363" r:id="rId92"/>
    <p:sldId id="364" r:id="rId93"/>
    <p:sldId id="365" r:id="rId94"/>
    <p:sldId id="367" r:id="rId95"/>
    <p:sldId id="366" r:id="rId96"/>
    <p:sldId id="368" r:id="rId97"/>
    <p:sldId id="369" r:id="rId98"/>
    <p:sldId id="330" r:id="rId99"/>
    <p:sldId id="386" r:id="rId100"/>
    <p:sldId id="329" r:id="rId101"/>
    <p:sldId id="331" r:id="rId102"/>
    <p:sldId id="332" r:id="rId103"/>
    <p:sldId id="334" r:id="rId104"/>
    <p:sldId id="333" r:id="rId105"/>
    <p:sldId id="374" r:id="rId106"/>
    <p:sldId id="372" r:id="rId107"/>
    <p:sldId id="373" r:id="rId108"/>
    <p:sldId id="375" r:id="rId109"/>
    <p:sldId id="376" r:id="rId110"/>
    <p:sldId id="377" r:id="rId111"/>
    <p:sldId id="339" r:id="rId112"/>
    <p:sldId id="286" r:id="rId113"/>
  </p:sldIdLst>
  <p:sldSz cx="12192000" cy="6858000"/>
  <p:notesSz cx="7315200" cy="96012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6E28"/>
    <a:srgbClr val="01848C"/>
    <a:srgbClr val="E3AE24"/>
    <a:srgbClr val="61ABB1"/>
    <a:srgbClr val="61ACAF"/>
    <a:srgbClr val="E16F25"/>
    <a:srgbClr val="E5AD22"/>
    <a:srgbClr val="F2D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75" d="100"/>
          <a:sy n="75" d="100"/>
        </p:scale>
        <p:origin x="-186" y="-144"/>
      </p:cViewPr>
      <p:guideLst/>
    </p:cSldViewPr>
  </p:slideViewPr>
  <p:notesTextViewPr>
    <p:cViewPr>
      <p:scale>
        <a:sx n="3" d="2"/>
        <a:sy n="3" d="2"/>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DC82A51-097F-4864-A4F6-46FECE056A0F}" type="datetimeFigureOut">
              <a:rPr lang="es-MX" smtClean="0"/>
              <a:t>01/03/2018</a:t>
            </a:fld>
            <a:endParaRPr lang="es-MX"/>
          </a:p>
        </p:txBody>
      </p:sp>
      <p:sp>
        <p:nvSpPr>
          <p:cNvPr id="4" name="Marcador de pie de página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5" name="Marcador de número de diapositiva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814C703-BE40-4BDF-A65D-587F03599A1A}" type="slidenum">
              <a:rPr lang="es-MX" smtClean="0"/>
              <a:t>‹Nº›</a:t>
            </a:fld>
            <a:endParaRPr lang="es-MX"/>
          </a:p>
        </p:txBody>
      </p:sp>
    </p:spTree>
    <p:extLst>
      <p:ext uri="{BB962C8B-B14F-4D97-AF65-F5344CB8AC3E}">
        <p14:creationId xmlns:p14="http://schemas.microsoft.com/office/powerpoint/2010/main" val="32913842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63B3BB3-357B-4FB6-ADE2-74838EC5FF5B}" type="datetimeFigureOut">
              <a:rPr lang="es-MX" smtClean="0"/>
              <a:t>01/03/2018</a:t>
            </a:fld>
            <a:endParaRPr lang="es-MX"/>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s-MX"/>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72A3F62-EC41-4ACF-AD22-09153CB05314}" type="slidenum">
              <a:rPr lang="es-MX" smtClean="0"/>
              <a:t>‹Nº›</a:t>
            </a:fld>
            <a:endParaRPr lang="es-MX"/>
          </a:p>
        </p:txBody>
      </p:sp>
    </p:spTree>
    <p:extLst>
      <p:ext uri="{BB962C8B-B14F-4D97-AF65-F5344CB8AC3E}">
        <p14:creationId xmlns:p14="http://schemas.microsoft.com/office/powerpoint/2010/main" val="28478130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7BC9520C-F21B-4BF0-B963-BDBE71215ACF}" type="slidenum">
              <a:rPr lang="es-ES_tradnl" altLang="es-MX"/>
              <a:pPr/>
              <a:t>45</a:t>
            </a:fld>
            <a:endParaRPr lang="es-ES_tradnl" altLang="es-MX"/>
          </a:p>
        </p:txBody>
      </p:sp>
      <p:sp>
        <p:nvSpPr>
          <p:cNvPr id="307202" name="Rectangle 2"/>
          <p:cNvSpPr>
            <a:spLocks noGrp="1" noRot="1" noChangeAspect="1" noChangeArrowheads="1" noTextEdit="1"/>
          </p:cNvSpPr>
          <p:nvPr>
            <p:ph type="sldImg"/>
          </p:nvPr>
        </p:nvSpPr>
        <p:spPr>
          <a:xfrm>
            <a:off x="869950" y="762000"/>
            <a:ext cx="5040313" cy="2836863"/>
          </a:xfrm>
          <a:ln/>
        </p:spPr>
      </p:sp>
      <p:sp>
        <p:nvSpPr>
          <p:cNvPr id="307203"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3866493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24327-3647-416C-9CBE-ABE7E9730821}" type="slidenum">
              <a:rPr lang="es-ES" altLang="es-MX"/>
              <a:pPr/>
              <a:t>54</a:t>
            </a:fld>
            <a:endParaRPr lang="es-ES" altLang="es-MX"/>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020115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25340-C791-4550-8212-F2339B9DEB0C}" type="slidenum">
              <a:rPr lang="es-ES" altLang="es-MX"/>
              <a:pPr/>
              <a:t>55</a:t>
            </a:fld>
            <a:endParaRPr lang="es-ES" altLang="es-MX"/>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87083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56</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1224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57</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9502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58</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746232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59</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20148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60</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299011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3E65A-A2D9-4EE6-83A3-17C771FEBDA8}" type="slidenum">
              <a:rPr lang="es-ES" altLang="es-MX"/>
              <a:pPr/>
              <a:t>61</a:t>
            </a:fld>
            <a:endParaRPr lang="es-ES" altLang="es-MX"/>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90081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3BC66-D296-43FC-9298-1E6EE5473523}" type="slidenum">
              <a:rPr lang="es-ES" altLang="es-MX"/>
              <a:pPr/>
              <a:t>62</a:t>
            </a:fld>
            <a:endParaRPr lang="es-ES" altLang="es-MX"/>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18548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E91152-416B-48FB-9A45-55B3702C8740}" type="slidenum">
              <a:rPr lang="es-ES" altLang="es-MX"/>
              <a:pPr/>
              <a:t>63</a:t>
            </a:fld>
            <a:endParaRPr lang="es-ES" altLang="es-MX"/>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36270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03CC3-F89E-4A52-9291-EE1157C953D1}" type="slidenum">
              <a:rPr lang="es-ES" altLang="es-MX"/>
              <a:pPr/>
              <a:t>46</a:t>
            </a:fld>
            <a:endParaRPr lang="es-ES" altLang="es-MX"/>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6455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17BC7-E311-4C52-B66C-05997E2533BC}" type="slidenum">
              <a:rPr lang="es-ES" altLang="es-MX"/>
              <a:pPr/>
              <a:t>64</a:t>
            </a:fld>
            <a:endParaRPr lang="es-ES" altLang="es-MX"/>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31482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6AF2F58B-B526-475D-9819-0BCF1945A8F6}" type="slidenum">
              <a:rPr lang="es-ES_tradnl" altLang="es-MX"/>
              <a:pPr/>
              <a:t>66</a:t>
            </a:fld>
            <a:endParaRPr lang="es-ES_tradnl" altLang="es-MX"/>
          </a:p>
        </p:txBody>
      </p:sp>
      <p:sp>
        <p:nvSpPr>
          <p:cNvPr id="321538" name="Rectangle 2"/>
          <p:cNvSpPr>
            <a:spLocks noGrp="1" noRot="1" noChangeAspect="1" noChangeArrowheads="1" noTextEdit="1"/>
          </p:cNvSpPr>
          <p:nvPr>
            <p:ph type="sldImg"/>
          </p:nvPr>
        </p:nvSpPr>
        <p:spPr>
          <a:xfrm>
            <a:off x="869950" y="762000"/>
            <a:ext cx="5040313" cy="2836863"/>
          </a:xfrm>
          <a:ln/>
        </p:spPr>
      </p:sp>
      <p:sp>
        <p:nvSpPr>
          <p:cNvPr id="321539"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1277305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710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C585A3-1023-46B9-9C42-41FA2CBEA8AE}" type="slidenum">
              <a:rPr lang="es-ES" altLang="es-MX">
                <a:latin typeface="Calibri" panose="020F0502020204030204" pitchFamily="34" charset="0"/>
              </a:rPr>
              <a:pPr eaLnBrk="1" hangingPunct="1"/>
              <a:t>67</a:t>
            </a:fld>
            <a:endParaRPr lang="es-ES" altLang="es-MX">
              <a:latin typeface="Calibri" panose="020F0502020204030204" pitchFamily="34" charset="0"/>
            </a:endParaRPr>
          </a:p>
        </p:txBody>
      </p:sp>
    </p:spTree>
    <p:extLst>
      <p:ext uri="{BB962C8B-B14F-4D97-AF65-F5344CB8AC3E}">
        <p14:creationId xmlns:p14="http://schemas.microsoft.com/office/powerpoint/2010/main" val="708386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8132"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C922FD-E3A5-49C2-9193-D2308EE9463A}" type="slidenum">
              <a:rPr lang="es-ES" altLang="es-MX">
                <a:latin typeface="Calibri" panose="020F0502020204030204" pitchFamily="34" charset="0"/>
              </a:rPr>
              <a:pPr eaLnBrk="1" hangingPunct="1"/>
              <a:t>68</a:t>
            </a:fld>
            <a:endParaRPr lang="es-ES" altLang="es-MX">
              <a:latin typeface="Calibri" panose="020F0502020204030204" pitchFamily="34" charset="0"/>
            </a:endParaRPr>
          </a:p>
        </p:txBody>
      </p:sp>
    </p:spTree>
    <p:extLst>
      <p:ext uri="{BB962C8B-B14F-4D97-AF65-F5344CB8AC3E}">
        <p14:creationId xmlns:p14="http://schemas.microsoft.com/office/powerpoint/2010/main" val="4125941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Se debe utilizar al menos dos veces con los nodos habituales: en primer lugar se añade el nodo Text como hijo del nodo </a:t>
            </a:r>
            <a:r>
              <a:rPr lang="es-MX" dirty="0" err="1" smtClean="0"/>
              <a:t>Element</a:t>
            </a:r>
            <a:r>
              <a:rPr lang="es-MX" dirty="0" smtClean="0"/>
              <a:t> y a continuación se añade el nodo </a:t>
            </a:r>
            <a:r>
              <a:rPr lang="es-MX" dirty="0" err="1" smtClean="0"/>
              <a:t>Element</a:t>
            </a:r>
            <a:r>
              <a:rPr lang="es-MX" dirty="0" smtClean="0"/>
              <a:t> como hijo de algún nodo de la página.</a:t>
            </a:r>
          </a:p>
        </p:txBody>
      </p:sp>
    </p:spTree>
    <p:extLst>
      <p:ext uri="{BB962C8B-B14F-4D97-AF65-F5344CB8AC3E}">
        <p14:creationId xmlns:p14="http://schemas.microsoft.com/office/powerpoint/2010/main" val="3448912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98</a:t>
            </a:fld>
            <a:endParaRPr lang="es-ES" altLang="es-MX">
              <a:latin typeface="Calibri" panose="020F0502020204030204" pitchFamily="34" charset="0"/>
            </a:endParaRPr>
          </a:p>
        </p:txBody>
      </p:sp>
    </p:spTree>
    <p:extLst>
      <p:ext uri="{BB962C8B-B14F-4D97-AF65-F5344CB8AC3E}">
        <p14:creationId xmlns:p14="http://schemas.microsoft.com/office/powerpoint/2010/main" val="1937272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99</a:t>
            </a:fld>
            <a:endParaRPr lang="es-ES" altLang="es-MX">
              <a:latin typeface="Calibri" panose="020F0502020204030204" pitchFamily="34" charset="0"/>
            </a:endParaRPr>
          </a:p>
        </p:txBody>
      </p:sp>
    </p:spTree>
    <p:extLst>
      <p:ext uri="{BB962C8B-B14F-4D97-AF65-F5344CB8AC3E}">
        <p14:creationId xmlns:p14="http://schemas.microsoft.com/office/powerpoint/2010/main" val="3224725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F26215-9A40-4E97-A615-DA9E30D41C96}" type="slidenum">
              <a:rPr lang="es-ES" altLang="es-MX">
                <a:latin typeface="Calibri" panose="020F0502020204030204" pitchFamily="34" charset="0"/>
              </a:rPr>
              <a:pPr eaLnBrk="1" hangingPunct="1"/>
              <a:t>100</a:t>
            </a:fld>
            <a:endParaRPr lang="es-ES" altLang="es-MX">
              <a:latin typeface="Calibri" panose="020F0502020204030204" pitchFamily="34" charset="0"/>
            </a:endParaRPr>
          </a:p>
        </p:txBody>
      </p:sp>
    </p:spTree>
    <p:extLst>
      <p:ext uri="{BB962C8B-B14F-4D97-AF65-F5344CB8AC3E}">
        <p14:creationId xmlns:p14="http://schemas.microsoft.com/office/powerpoint/2010/main" val="3564442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9156"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EAEE89-FF36-487E-8932-511261EFEC68}" type="slidenum">
              <a:rPr lang="es-ES" altLang="es-MX">
                <a:latin typeface="Calibri" panose="020F0502020204030204" pitchFamily="34" charset="0"/>
              </a:rPr>
              <a:pPr eaLnBrk="1" hangingPunct="1"/>
              <a:t>101</a:t>
            </a:fld>
            <a:endParaRPr lang="es-ES" altLang="es-MX">
              <a:latin typeface="Calibri" panose="020F0502020204030204" pitchFamily="34" charset="0"/>
            </a:endParaRPr>
          </a:p>
        </p:txBody>
      </p:sp>
    </p:spTree>
    <p:extLst>
      <p:ext uri="{BB962C8B-B14F-4D97-AF65-F5344CB8AC3E}">
        <p14:creationId xmlns:p14="http://schemas.microsoft.com/office/powerpoint/2010/main" val="366625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0180"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1EC237-9778-40BB-B605-9EC5DFB5D4C2}" type="slidenum">
              <a:rPr lang="es-ES" altLang="es-MX">
                <a:latin typeface="Calibri" panose="020F0502020204030204" pitchFamily="34" charset="0"/>
              </a:rPr>
              <a:pPr eaLnBrk="1" hangingPunct="1"/>
              <a:t>102</a:t>
            </a:fld>
            <a:endParaRPr lang="es-ES" altLang="es-MX">
              <a:latin typeface="Calibri" panose="020F0502020204030204" pitchFamily="34" charset="0"/>
            </a:endParaRPr>
          </a:p>
        </p:txBody>
      </p:sp>
    </p:spTree>
    <p:extLst>
      <p:ext uri="{BB962C8B-B14F-4D97-AF65-F5344CB8AC3E}">
        <p14:creationId xmlns:p14="http://schemas.microsoft.com/office/powerpoint/2010/main" val="496652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F58E6-D966-4AB2-B2F4-1A15057B9B1D}" type="slidenum">
              <a:rPr lang="es-ES" altLang="es-MX"/>
              <a:pPr/>
              <a:t>47</a:t>
            </a:fld>
            <a:endParaRPr lang="es-ES" altLang="es-MX"/>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05231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222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75AD88-E61C-4413-B345-AF24F9C818A0}" type="slidenum">
              <a:rPr lang="es-ES" altLang="es-MX">
                <a:latin typeface="Calibri" panose="020F0502020204030204" pitchFamily="34" charset="0"/>
              </a:rPr>
              <a:pPr eaLnBrk="1" hangingPunct="1"/>
              <a:t>103</a:t>
            </a:fld>
            <a:endParaRPr lang="es-ES" altLang="es-MX">
              <a:latin typeface="Calibri" panose="020F0502020204030204" pitchFamily="34" charset="0"/>
            </a:endParaRPr>
          </a:p>
        </p:txBody>
      </p:sp>
    </p:spTree>
    <p:extLst>
      <p:ext uri="{BB962C8B-B14F-4D97-AF65-F5344CB8AC3E}">
        <p14:creationId xmlns:p14="http://schemas.microsoft.com/office/powerpoint/2010/main" val="823421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104</a:t>
            </a:fld>
            <a:endParaRPr lang="es-ES" altLang="es-MX">
              <a:latin typeface="Calibri" panose="020F0502020204030204" pitchFamily="34" charset="0"/>
            </a:endParaRPr>
          </a:p>
        </p:txBody>
      </p:sp>
    </p:spTree>
    <p:extLst>
      <p:ext uri="{BB962C8B-B14F-4D97-AF65-F5344CB8AC3E}">
        <p14:creationId xmlns:p14="http://schemas.microsoft.com/office/powerpoint/2010/main" val="680853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105</a:t>
            </a:fld>
            <a:endParaRPr lang="es-ES" altLang="es-MX">
              <a:latin typeface="Calibri" panose="020F0502020204030204" pitchFamily="34" charset="0"/>
            </a:endParaRPr>
          </a:p>
        </p:txBody>
      </p:sp>
    </p:spTree>
    <p:extLst>
      <p:ext uri="{BB962C8B-B14F-4D97-AF65-F5344CB8AC3E}">
        <p14:creationId xmlns:p14="http://schemas.microsoft.com/office/powerpoint/2010/main" val="2512068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106</a:t>
            </a:fld>
            <a:endParaRPr lang="es-ES" altLang="es-MX">
              <a:latin typeface="Calibri" panose="020F0502020204030204" pitchFamily="34" charset="0"/>
            </a:endParaRPr>
          </a:p>
        </p:txBody>
      </p:sp>
    </p:spTree>
    <p:extLst>
      <p:ext uri="{BB962C8B-B14F-4D97-AF65-F5344CB8AC3E}">
        <p14:creationId xmlns:p14="http://schemas.microsoft.com/office/powerpoint/2010/main" val="3548404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107</a:t>
            </a:fld>
            <a:endParaRPr lang="es-ES" altLang="es-MX">
              <a:latin typeface="Calibri" panose="020F0502020204030204" pitchFamily="34" charset="0"/>
            </a:endParaRPr>
          </a:p>
        </p:txBody>
      </p:sp>
    </p:spTree>
    <p:extLst>
      <p:ext uri="{BB962C8B-B14F-4D97-AF65-F5344CB8AC3E}">
        <p14:creationId xmlns:p14="http://schemas.microsoft.com/office/powerpoint/2010/main" val="2956981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108</a:t>
            </a:fld>
            <a:endParaRPr lang="es-ES" altLang="es-MX">
              <a:latin typeface="Calibri" panose="020F0502020204030204" pitchFamily="34" charset="0"/>
            </a:endParaRPr>
          </a:p>
        </p:txBody>
      </p:sp>
    </p:spTree>
    <p:extLst>
      <p:ext uri="{BB962C8B-B14F-4D97-AF65-F5344CB8AC3E}">
        <p14:creationId xmlns:p14="http://schemas.microsoft.com/office/powerpoint/2010/main" val="223938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D5414-C25B-4B14-B200-1A747DEAECB4}" type="slidenum">
              <a:rPr lang="es-ES" altLang="es-MX"/>
              <a:pPr/>
              <a:t>48</a:t>
            </a:fld>
            <a:endParaRPr lang="es-ES" altLang="es-MX"/>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48344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ED063-8685-4404-A0F7-09E524628C98}" type="slidenum">
              <a:rPr lang="es-ES" altLang="es-MX"/>
              <a:pPr/>
              <a:t>49</a:t>
            </a:fld>
            <a:endParaRPr lang="es-ES" altLang="es-MX"/>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14655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50</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47876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51</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8214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2CE04-6C1F-4C95-B320-B9F1E2530B23}" type="slidenum">
              <a:rPr lang="es-ES" altLang="es-MX"/>
              <a:pPr/>
              <a:t>52</a:t>
            </a:fld>
            <a:endParaRPr lang="es-ES" altLang="es-MX"/>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411178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72A43-21EC-478F-8BB3-223ACEDEC176}" type="slidenum">
              <a:rPr lang="es-ES" altLang="es-MX"/>
              <a:pPr/>
              <a:t>53</a:t>
            </a:fld>
            <a:endParaRPr lang="es-ES" altLang="es-MX"/>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388043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pic>
        <p:nvPicPr>
          <p:cNvPr id="14" name="Imagen 13"/>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5" name="Imagen 14"/>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pic>
        <p:nvPicPr>
          <p:cNvPr id="9" name="Imagen 8"/>
          <p:cNvPicPr>
            <a:picLocks noChangeAspect="1"/>
          </p:cNvPicPr>
          <p:nvPr userDrawn="1"/>
        </p:nvPicPr>
        <p:blipFill rotWithShape="1">
          <a:blip r:embed="rId3">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2" name="Imagen 11"/>
          <p:cNvPicPr>
            <a:picLocks noChangeAspect="1"/>
          </p:cNvPicPr>
          <p:nvPr userDrawn="1"/>
        </p:nvPicPr>
        <p:blipFill>
          <a:blip r:embed="rId2"/>
          <a:stretch>
            <a:fillRect/>
          </a:stretch>
        </p:blipFill>
        <p:spPr>
          <a:xfrm rot="5400000">
            <a:off x="-1698286" y="1744026"/>
            <a:ext cx="6792845" cy="3387932"/>
          </a:xfrm>
          <a:prstGeom prst="rect">
            <a:avLst/>
          </a:prstGeom>
        </p:spPr>
      </p:pic>
      <p:sp>
        <p:nvSpPr>
          <p:cNvPr id="2" name="Título 1"/>
          <p:cNvSpPr>
            <a:spLocks noGrp="1"/>
          </p:cNvSpPr>
          <p:nvPr userDrawn="1">
            <p:ph type="ctrTitle" hasCustomPrompt="1"/>
          </p:nvPr>
        </p:nvSpPr>
        <p:spPr>
          <a:xfrm>
            <a:off x="6991066" y="1422613"/>
            <a:ext cx="4362734" cy="2387600"/>
          </a:xfrm>
        </p:spPr>
        <p:txBody>
          <a:bodyPr anchor="ctr">
            <a:normAutofit/>
          </a:bodyPr>
          <a:lstStyle>
            <a:lvl1pPr algn="ctr">
              <a:defRPr sz="4000">
                <a:latin typeface="Bahnschrift" panose="020B0502040204020203" pitchFamily="34" charset="0"/>
              </a:defRPr>
            </a:lvl1pPr>
          </a:lstStyle>
          <a:p>
            <a:r>
              <a:rPr lang="es-ES" dirty="0" smtClean="0"/>
              <a:t>HAGA CLIC PARA MODIFICAR EL ESTILO DE TÍTULO DEL PATRÓN</a:t>
            </a:r>
            <a:endParaRPr lang="es-MX" dirty="0"/>
          </a:p>
        </p:txBody>
      </p:sp>
      <p:sp>
        <p:nvSpPr>
          <p:cNvPr id="3" name="Subtítulo 2"/>
          <p:cNvSpPr>
            <a:spLocks noGrp="1"/>
          </p:cNvSpPr>
          <p:nvPr userDrawn="1">
            <p:ph type="subTitle" idx="1"/>
          </p:nvPr>
        </p:nvSpPr>
        <p:spPr>
          <a:xfrm>
            <a:off x="2209800" y="4420904"/>
            <a:ext cx="9144000" cy="1655762"/>
          </a:xfrm>
          <a:solidFill>
            <a:schemeClr val="bg2">
              <a:lumMod val="75000"/>
            </a:schemeClr>
          </a:solidFill>
        </p:spPr>
        <p:txBody>
          <a:bodyPr anchor="ctr"/>
          <a:lstStyle>
            <a:lvl1pPr marL="0" indent="0" algn="ctr">
              <a:buNone/>
              <a:defRPr sz="2400">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editar el estilo de subtítulo del patrón</a:t>
            </a:r>
            <a:endParaRPr lang="es-MX" dirty="0"/>
          </a:p>
        </p:txBody>
      </p:sp>
      <p:sp>
        <p:nvSpPr>
          <p:cNvPr id="4" name="Marcador de fecha 3"/>
          <p:cNvSpPr>
            <a:spLocks noGrp="1"/>
          </p:cNvSpPr>
          <p:nvPr userDrawn="1">
            <p:ph type="dt" sz="half" idx="10"/>
          </p:nvPr>
        </p:nvSpPr>
        <p:spPr/>
        <p:txBody>
          <a:bodyPr/>
          <a:lstStyle/>
          <a:p>
            <a:fld id="{78BB2372-2761-44A5-AED3-734D90A1B253}" type="datetime1">
              <a:rPr lang="es-MX" smtClean="0"/>
              <a:t>01/03/2018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p:txBody>
          <a:bodyPr/>
          <a:lstStyle/>
          <a:p>
            <a:fld id="{5F17F3B2-7F3B-4706-85D1-F846B986ED50}" type="slidenum">
              <a:rPr lang="es-MX" smtClean="0"/>
              <a:t>‹Nº›</a:t>
            </a:fld>
            <a:endParaRPr lang="es-MX"/>
          </a:p>
        </p:txBody>
      </p:sp>
      <p:sp>
        <p:nvSpPr>
          <p:cNvPr id="11" name="Rectángulo 10"/>
          <p:cNvSpPr/>
          <p:nvPr userDrawn="1"/>
        </p:nvSpPr>
        <p:spPr>
          <a:xfrm>
            <a:off x="491320" y="274705"/>
            <a:ext cx="5745708" cy="9808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10" name="Imagen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pic>
        <p:nvPicPr>
          <p:cNvPr id="1026"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488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1825625"/>
            <a:ext cx="10515600" cy="418481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9B91C8B-79E6-4FAB-AAA7-803997839D51}" type="datetime1">
              <a:rPr lang="es-MX" smtClean="0"/>
              <a:t>01/03/2018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22"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33" name="Grupo 32"/>
          <p:cNvGrpSpPr/>
          <p:nvPr userDrawn="1"/>
        </p:nvGrpSpPr>
        <p:grpSpPr>
          <a:xfrm>
            <a:off x="8016067" y="6113462"/>
            <a:ext cx="4175933" cy="744538"/>
            <a:chOff x="8016067" y="6113462"/>
            <a:chExt cx="4175933" cy="744538"/>
          </a:xfrm>
        </p:grpSpPr>
        <p:grpSp>
          <p:nvGrpSpPr>
            <p:cNvPr id="34" name="Grupo 33"/>
            <p:cNvGrpSpPr/>
            <p:nvPr userDrawn="1"/>
          </p:nvGrpSpPr>
          <p:grpSpPr>
            <a:xfrm>
              <a:off x="8730040" y="6113462"/>
              <a:ext cx="3461960" cy="744538"/>
              <a:chOff x="4786231" y="2524636"/>
              <a:chExt cx="5957969" cy="1281336"/>
            </a:xfrm>
          </p:grpSpPr>
          <p:sp>
            <p:nvSpPr>
              <p:cNvPr id="36" name="Rectángulo 35"/>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7" name="Imagen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35"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Imagen 16"/>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8302792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25A6663-3E4E-4BE2-B7C2-3A277D8C1141}" type="datetime1">
              <a:rPr lang="es-MX" smtClean="0"/>
              <a:t>01/03/2018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pic>
        <p:nvPicPr>
          <p:cNvPr id="17" name="Imagen 16"/>
          <p:cNvPicPr>
            <a:picLocks noChangeAspect="1"/>
          </p:cNvPicPr>
          <p:nvPr userDrawn="1"/>
        </p:nvPicPr>
        <p:blipFill rotWithShape="1">
          <a:blip r:embed="rId2"/>
          <a:srcRect t="67034" b="1"/>
          <a:stretch/>
        </p:blipFill>
        <p:spPr>
          <a:xfrm rot="16200000" flipH="1">
            <a:off x="-2851255" y="2903161"/>
            <a:ext cx="6792845" cy="1116839"/>
          </a:xfrm>
          <a:prstGeom prst="rect">
            <a:avLst/>
          </a:prstGeom>
        </p:spPr>
      </p:pic>
    </p:spTree>
    <p:extLst>
      <p:ext uri="{BB962C8B-B14F-4D97-AF65-F5344CB8AC3E}">
        <p14:creationId xmlns:p14="http://schemas.microsoft.com/office/powerpoint/2010/main" val="28964412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3251200" y="228600"/>
            <a:ext cx="8534400" cy="1219200"/>
          </a:xfrm>
        </p:spPr>
        <p:txBody>
          <a:bodyPr/>
          <a:lstStyle/>
          <a:p>
            <a:r>
              <a:rPr lang="es-ES" smtClean="0"/>
              <a:t>Haga clic para modificar el estilo de título del patrón</a:t>
            </a:r>
            <a:endParaRPr lang="es-MX"/>
          </a:p>
        </p:txBody>
      </p:sp>
      <p:sp>
        <p:nvSpPr>
          <p:cNvPr id="3" name="Marcador de texto 2"/>
          <p:cNvSpPr>
            <a:spLocks noGrp="1"/>
          </p:cNvSpPr>
          <p:nvPr>
            <p:ph type="body" sz="half" idx="1"/>
          </p:nvPr>
        </p:nvSpPr>
        <p:spPr>
          <a:xfrm>
            <a:off x="32512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76200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a:xfrm>
            <a:off x="203201" y="6248400"/>
            <a:ext cx="2535767" cy="457200"/>
          </a:xfrm>
        </p:spPr>
        <p:txBody>
          <a:bodyPr/>
          <a:lstStyle>
            <a:lvl1pPr>
              <a:defRPr/>
            </a:lvl1pPr>
          </a:lstStyle>
          <a:p>
            <a:endParaRPr lang="es-ES" altLang="es-MX"/>
          </a:p>
        </p:txBody>
      </p:sp>
      <p:sp>
        <p:nvSpPr>
          <p:cNvPr id="6" name="Marcador de pie de página 5"/>
          <p:cNvSpPr>
            <a:spLocks noGrp="1"/>
          </p:cNvSpPr>
          <p:nvPr>
            <p:ph type="ftr" sz="quarter" idx="11"/>
          </p:nvPr>
        </p:nvSpPr>
        <p:spPr>
          <a:xfrm>
            <a:off x="4165600" y="6248400"/>
            <a:ext cx="3860800" cy="457200"/>
          </a:xfrm>
        </p:spPr>
        <p:txBody>
          <a:bodyPr/>
          <a:lstStyle>
            <a:lvl1pPr>
              <a:defRPr/>
            </a:lvl1pPr>
          </a:lstStyle>
          <a:p>
            <a:endParaRPr lang="es-ES" altLang="es-MX"/>
          </a:p>
        </p:txBody>
      </p:sp>
      <p:sp>
        <p:nvSpPr>
          <p:cNvPr id="7" name="Marcador de número de diapositiva 6"/>
          <p:cNvSpPr>
            <a:spLocks noGrp="1"/>
          </p:cNvSpPr>
          <p:nvPr>
            <p:ph type="sldNum" sz="quarter" idx="12"/>
          </p:nvPr>
        </p:nvSpPr>
        <p:spPr>
          <a:xfrm>
            <a:off x="9245600" y="6248400"/>
            <a:ext cx="2540000" cy="457200"/>
          </a:xfrm>
        </p:spPr>
        <p:txBody>
          <a:bodyPr/>
          <a:lstStyle>
            <a:lvl1pPr>
              <a:defRPr/>
            </a:lvl1pPr>
          </a:lstStyle>
          <a:p>
            <a:fld id="{1831BF86-2E76-45FF-8532-532B1EFBDD20}" type="slidenum">
              <a:rPr lang="es-ES" altLang="es-MX"/>
              <a:pPr/>
              <a:t>‹Nº›</a:t>
            </a:fld>
            <a:endParaRPr lang="es-ES" altLang="es-MX"/>
          </a:p>
        </p:txBody>
      </p:sp>
    </p:spTree>
    <p:extLst>
      <p:ext uri="{BB962C8B-B14F-4D97-AF65-F5344CB8AC3E}">
        <p14:creationId xmlns:p14="http://schemas.microsoft.com/office/powerpoint/2010/main" val="58731719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3" name="Imagen 12"/>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userDrawn="1">
            <p:ph type="title"/>
          </p:nvPr>
        </p:nvSpPr>
        <p:spPr>
          <a:xfrm>
            <a:off x="1854200" y="365125"/>
            <a:ext cx="9499600" cy="1325563"/>
          </a:xfrm>
        </p:spPr>
        <p:txBody>
          <a:bodyPr/>
          <a:lstStyle/>
          <a:p>
            <a:r>
              <a:rPr lang="es-ES" dirty="0" smtClean="0"/>
              <a:t>Haga clic para modificar el estilo de título del patrón</a:t>
            </a:r>
            <a:endParaRPr lang="es-MX" dirty="0"/>
          </a:p>
        </p:txBody>
      </p:sp>
      <p:sp>
        <p:nvSpPr>
          <p:cNvPr id="3" name="Marcador de contenido 2"/>
          <p:cNvSpPr>
            <a:spLocks noGrp="1"/>
          </p:cNvSpPr>
          <p:nvPr userDrawn="1">
            <p:ph idx="1"/>
          </p:nvPr>
        </p:nvSpPr>
        <p:spPr>
          <a:xfrm>
            <a:off x="2387722" y="1825625"/>
            <a:ext cx="8966078" cy="4016375"/>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Marcador de fecha 3"/>
          <p:cNvSpPr>
            <a:spLocks noGrp="1"/>
          </p:cNvSpPr>
          <p:nvPr userDrawn="1">
            <p:ph type="dt" sz="half" idx="10"/>
          </p:nvPr>
        </p:nvSpPr>
        <p:spPr/>
        <p:txBody>
          <a:bodyPr/>
          <a:lstStyle/>
          <a:p>
            <a:fld id="{20C663D8-7129-46BF-8062-AF5F0D6B0C91}" type="datetime1">
              <a:rPr lang="es-MX" smtClean="0"/>
              <a:t>01/03/2018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a:xfrm>
            <a:off x="11353800" y="5659437"/>
            <a:ext cx="723900" cy="365125"/>
          </a:xfrm>
        </p:spPr>
        <p:txBody>
          <a:bodyPr/>
          <a:lstStyle/>
          <a:p>
            <a:fld id="{5F17F3B2-7F3B-4706-85D1-F846B986ED50}" type="slidenum">
              <a:rPr lang="es-MX" smtClean="0"/>
              <a:t>‹Nº›</a:t>
            </a:fld>
            <a:endParaRPr lang="es-MX"/>
          </a:p>
        </p:txBody>
      </p:sp>
      <p:pic>
        <p:nvPicPr>
          <p:cNvPr id="16" name="Imagen 15"/>
          <p:cNvPicPr>
            <a:picLocks noChangeAspect="1"/>
          </p:cNvPicPr>
          <p:nvPr userDrawn="1"/>
        </p:nvPicPr>
        <p:blipFill rotWithShape="1">
          <a:blip r:embed="rId2"/>
          <a:srcRect t="46385"/>
          <a:stretch/>
        </p:blipFill>
        <p:spPr>
          <a:xfrm rot="16200000" flipH="1">
            <a:off x="-2488200" y="2553357"/>
            <a:ext cx="6792845" cy="1816441"/>
          </a:xfrm>
          <a:prstGeom prst="rect">
            <a:avLst/>
          </a:prstGeom>
        </p:spPr>
      </p:pic>
      <p:grpSp>
        <p:nvGrpSpPr>
          <p:cNvPr id="7" name="Grupo 6"/>
          <p:cNvGrpSpPr/>
          <p:nvPr userDrawn="1"/>
        </p:nvGrpSpPr>
        <p:grpSpPr>
          <a:xfrm>
            <a:off x="8016067" y="6113462"/>
            <a:ext cx="4175933" cy="744538"/>
            <a:chOff x="8016067" y="6113462"/>
            <a:chExt cx="4175933" cy="744538"/>
          </a:xfrm>
        </p:grpSpPr>
        <p:grpSp>
          <p:nvGrpSpPr>
            <p:cNvPr id="14" name="Grupo 13"/>
            <p:cNvGrpSpPr/>
            <p:nvPr userDrawn="1"/>
          </p:nvGrpSpPr>
          <p:grpSpPr>
            <a:xfrm>
              <a:off x="8730040" y="6113462"/>
              <a:ext cx="3461960" cy="744538"/>
              <a:chOff x="4786231" y="2524636"/>
              <a:chExt cx="5957969" cy="1281336"/>
            </a:xfrm>
          </p:grpSpPr>
          <p:sp>
            <p:nvSpPr>
              <p:cNvPr id="12" name="Rectángulo 11"/>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17"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185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17" name="Imagen 16"/>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8" name="Imagen 17"/>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831850" y="1709738"/>
            <a:ext cx="7321550" cy="2852737"/>
          </a:xfrm>
        </p:spPr>
        <p:txBody>
          <a:bodyPr anchor="b"/>
          <a:lstStyle>
            <a:lvl1pPr>
              <a:defRPr sz="6000"/>
            </a:lvl1p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1850" y="4589463"/>
            <a:ext cx="73215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59B6387-BD91-404A-94B0-4B385FB9C007}" type="datetime1">
              <a:rPr lang="es-MX" smtClean="0"/>
              <a:t>01/03/2018</a:t>
            </a:fld>
            <a:endParaRPr lang="es-MX"/>
          </a:p>
        </p:txBody>
      </p:sp>
      <p:sp>
        <p:nvSpPr>
          <p:cNvPr id="5" name="Marcador de pie de página 4"/>
          <p:cNvSpPr>
            <a:spLocks noGrp="1"/>
          </p:cNvSpPr>
          <p:nvPr>
            <p:ph type="ftr" sz="quarter" idx="11"/>
          </p:nvPr>
        </p:nvSpPr>
        <p:spPr/>
        <p:txBody>
          <a:bodyPr/>
          <a:lstStyle/>
          <a:p>
            <a:endParaRPr lang="es-MX"/>
          </a:p>
        </p:txBody>
      </p:sp>
      <p:pic>
        <p:nvPicPr>
          <p:cNvPr id="19" name="Imagen 18"/>
          <p:cNvPicPr>
            <a:picLocks noChangeAspect="1"/>
          </p:cNvPicPr>
          <p:nvPr userDrawn="1"/>
        </p:nvPicPr>
        <p:blipFill rotWithShape="1">
          <a:blip r:embed="rId2"/>
          <a:srcRect t="24318"/>
          <a:stretch/>
        </p:blipFill>
        <p:spPr>
          <a:xfrm rot="5400000">
            <a:off x="7513542" y="2170017"/>
            <a:ext cx="6792845" cy="2564071"/>
          </a:xfrm>
          <a:prstGeom prst="rect">
            <a:avLst/>
          </a:prstGeom>
        </p:spPr>
      </p:pic>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grpSp>
        <p:nvGrpSpPr>
          <p:cNvPr id="16" name="Grupo 15"/>
          <p:cNvGrpSpPr/>
          <p:nvPr userDrawn="1"/>
        </p:nvGrpSpPr>
        <p:grpSpPr>
          <a:xfrm>
            <a:off x="812801" y="280757"/>
            <a:ext cx="7879044" cy="1401992"/>
            <a:chOff x="812801" y="280757"/>
            <a:chExt cx="7879044" cy="1401992"/>
          </a:xfrm>
        </p:grpSpPr>
        <p:sp>
          <p:nvSpPr>
            <p:cNvPr id="10" name="Rectángulo 9"/>
            <p:cNvSpPr/>
            <p:nvPr userDrawn="1"/>
          </p:nvSpPr>
          <p:spPr>
            <a:xfrm>
              <a:off x="2298342" y="307746"/>
              <a:ext cx="6393503" cy="13750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Imagen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16767" y="623965"/>
              <a:ext cx="5685249" cy="722394"/>
            </a:xfrm>
            <a:prstGeom prst="rect">
              <a:avLst/>
            </a:prstGeom>
          </p:spPr>
        </p:pic>
        <p:pic>
          <p:nvPicPr>
            <p:cNvPr id="15" name="Picture 2" descr="https://www.extremetech.com/wp-content/uploads/2017/07/485120-learn-to-code-640x360.jpg"/>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0265" t="8573" r="9506" b="24572"/>
            <a:stretch/>
          </p:blipFill>
          <p:spPr bwMode="auto">
            <a:xfrm>
              <a:off x="812801" y="280757"/>
              <a:ext cx="1485542" cy="1388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919328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Haga clic para modificar el estilo de título del patrón</a:t>
            </a:r>
            <a:endParaRPr lang="es-MX" dirty="0"/>
          </a:p>
        </p:txBody>
      </p:sp>
      <p:sp>
        <p:nvSpPr>
          <p:cNvPr id="3" name="Marcador de contenido 2"/>
          <p:cNvSpPr>
            <a:spLocks noGrp="1"/>
          </p:cNvSpPr>
          <p:nvPr>
            <p:ph sz="half" idx="1"/>
          </p:nvPr>
        </p:nvSpPr>
        <p:spPr>
          <a:xfrm>
            <a:off x="838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423DBE62-F9C6-4A5A-BC68-93E95FD9505D}" type="datetime1">
              <a:rPr lang="es-MX" smtClean="0"/>
              <a:t>01/03/2018</a:t>
            </a:fld>
            <a:endParaRPr lang="es-MX"/>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0" name="Grupo 19"/>
          <p:cNvGrpSpPr/>
          <p:nvPr userDrawn="1"/>
        </p:nvGrpSpPr>
        <p:grpSpPr>
          <a:xfrm>
            <a:off x="8016067" y="6113462"/>
            <a:ext cx="4175933" cy="744538"/>
            <a:chOff x="8016067" y="6113462"/>
            <a:chExt cx="4175933" cy="744538"/>
          </a:xfrm>
        </p:grpSpPr>
        <p:grpSp>
          <p:nvGrpSpPr>
            <p:cNvPr id="21" name="Grupo 20"/>
            <p:cNvGrpSpPr/>
            <p:nvPr userDrawn="1"/>
          </p:nvGrpSpPr>
          <p:grpSpPr>
            <a:xfrm>
              <a:off x="8730040" y="6113462"/>
              <a:ext cx="3461960" cy="744538"/>
              <a:chOff x="4786231" y="2524636"/>
              <a:chExt cx="5957969" cy="1281336"/>
            </a:xfrm>
          </p:grpSpPr>
          <p:sp>
            <p:nvSpPr>
              <p:cNvPr id="23" name="Rectángulo 22"/>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Imagen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2"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Imagen 25"/>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27421049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1" name="Imagen 20"/>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1598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4"/>
            <a:ext cx="5183188" cy="3159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A602A375-89B7-4F9D-A448-9546AA8105B1}" type="datetime1">
              <a:rPr lang="es-MX" smtClean="0"/>
              <a:t>01/03/2018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a:xfrm>
            <a:off x="11530013" y="5664956"/>
            <a:ext cx="661987" cy="437585"/>
          </a:xfrm>
        </p:spPr>
        <p:txBody>
          <a:bodyPr/>
          <a:lstStyle/>
          <a:p>
            <a:fld id="{5F17F3B2-7F3B-4706-85D1-F846B986ED50}" type="slidenum">
              <a:rPr lang="es-MX" smtClean="0"/>
              <a:t>‹Nº›</a:t>
            </a:fld>
            <a:endParaRPr lang="es-MX" dirty="0"/>
          </a:p>
        </p:txBody>
      </p:sp>
      <p:grpSp>
        <p:nvGrpSpPr>
          <p:cNvPr id="22" name="Grupo 21"/>
          <p:cNvGrpSpPr/>
          <p:nvPr userDrawn="1"/>
        </p:nvGrpSpPr>
        <p:grpSpPr>
          <a:xfrm>
            <a:off x="8016067" y="6113462"/>
            <a:ext cx="4175933" cy="744538"/>
            <a:chOff x="8016067" y="6113462"/>
            <a:chExt cx="4175933" cy="744538"/>
          </a:xfrm>
        </p:grpSpPr>
        <p:grpSp>
          <p:nvGrpSpPr>
            <p:cNvPr id="23" name="Grupo 22"/>
            <p:cNvGrpSpPr/>
            <p:nvPr userDrawn="1"/>
          </p:nvGrpSpPr>
          <p:grpSpPr>
            <a:xfrm>
              <a:off x="8730040" y="6113462"/>
              <a:ext cx="3461960" cy="744538"/>
              <a:chOff x="4786231" y="2524636"/>
              <a:chExt cx="5957969" cy="1281336"/>
            </a:xfrm>
          </p:grpSpPr>
          <p:sp>
            <p:nvSpPr>
              <p:cNvPr id="25" name="Rectángulo 24"/>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6" name="Imagen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4"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Imagen 19"/>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9425891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3" name="Imagen 12"/>
          <p:cNvPicPr>
            <a:picLocks noChangeAspect="1"/>
          </p:cNvPicPr>
          <p:nvPr userDrawn="1"/>
        </p:nvPicPr>
        <p:blipFill>
          <a:blip r:embed="rId3"/>
          <a:stretch>
            <a:fillRect/>
          </a:stretch>
        </p:blipFill>
        <p:spPr>
          <a:xfrm rot="16200000" flipV="1">
            <a:off x="-1702456" y="1713289"/>
            <a:ext cx="6792845" cy="3387932"/>
          </a:xfrm>
          <a:prstGeom prst="rect">
            <a:avLst/>
          </a:prstGeom>
        </p:spPr>
      </p:pic>
      <p:pic>
        <p:nvPicPr>
          <p:cNvPr id="10" name="Imagen 9"/>
          <p:cNvPicPr>
            <a:picLocks noChangeAspect="1"/>
          </p:cNvPicPr>
          <p:nvPr userDrawn="1"/>
        </p:nvPicPr>
        <p:blipFill>
          <a:blip r:embed="rId3">
            <a:lum bright="70000" contrast="-70000"/>
          </a:blip>
          <a:stretch>
            <a:fillRect/>
          </a:stretch>
        </p:blipFill>
        <p:spPr>
          <a:xfrm rot="5400000">
            <a:off x="3916704" y="1672625"/>
            <a:ext cx="6872134" cy="3526887"/>
          </a:xfrm>
          <a:prstGeom prst="rect">
            <a:avLst/>
          </a:prstGeom>
        </p:spPr>
      </p:pic>
      <p:pic>
        <p:nvPicPr>
          <p:cNvPr id="11" name="Imagen 10"/>
          <p:cNvPicPr>
            <a:picLocks noChangeAspect="1"/>
          </p:cNvPicPr>
          <p:nvPr userDrawn="1"/>
        </p:nvPicPr>
        <p:blipFill>
          <a:blip r:embed="rId3">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6836228" y="1669143"/>
            <a:ext cx="4371995" cy="2490453"/>
          </a:xfrm>
        </p:spPr>
        <p:txBody>
          <a:bodyPr/>
          <a:lstStyle/>
          <a:p>
            <a:r>
              <a:rPr lang="es-ES" dirty="0" smtClean="0"/>
              <a:t>Haga clic para modificar el estilo de título del patrón</a:t>
            </a:r>
            <a:endParaRPr lang="es-MX" dirty="0"/>
          </a:p>
        </p:txBody>
      </p:sp>
      <p:sp>
        <p:nvSpPr>
          <p:cNvPr id="3" name="Marcador de fecha 2"/>
          <p:cNvSpPr>
            <a:spLocks noGrp="1"/>
          </p:cNvSpPr>
          <p:nvPr>
            <p:ph type="dt" sz="half" idx="10"/>
          </p:nvPr>
        </p:nvSpPr>
        <p:spPr/>
        <p:txBody>
          <a:bodyPr/>
          <a:lstStyle/>
          <a:p>
            <a:fld id="{5B8F175C-BFB3-412A-AB80-C4D6AE6272F7}" type="datetime1">
              <a:rPr lang="es-MX" smtClean="0"/>
              <a:t>01/03/2018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5F17F3B2-7F3B-4706-85D1-F846B986ED50}" type="slidenum">
              <a:rPr lang="es-MX" smtClean="0"/>
              <a:t>‹Nº›</a:t>
            </a:fld>
            <a:endParaRPr lang="es-MX"/>
          </a:p>
        </p:txBody>
      </p:sp>
      <p:sp>
        <p:nvSpPr>
          <p:cNvPr id="8" name="Rectángulo 7"/>
          <p:cNvSpPr/>
          <p:nvPr userDrawn="1"/>
        </p:nvSpPr>
        <p:spPr>
          <a:xfrm>
            <a:off x="491320" y="274705"/>
            <a:ext cx="5745708" cy="980890"/>
          </a:xfrm>
          <a:prstGeom prst="rect">
            <a:avLst/>
          </a:prstGeom>
          <a:solidFill>
            <a:schemeClr val="bg2">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sp>
        <p:nvSpPr>
          <p:cNvPr id="14" name="Marcador de fecha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Bahnschrift"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BB2372-2761-44A5-AED3-734D90A1B253}" type="datetime1">
              <a:rPr lang="es-MX" smtClean="0"/>
              <a:pPr/>
              <a:t>01/03/2018</a:t>
            </a:fld>
            <a:endParaRPr lang="es-MX"/>
          </a:p>
        </p:txBody>
      </p:sp>
      <p:pic>
        <p:nvPicPr>
          <p:cNvPr id="15"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461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16" name="Imagen 15"/>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Marcador de fecha 1"/>
          <p:cNvSpPr>
            <a:spLocks noGrp="1"/>
          </p:cNvSpPr>
          <p:nvPr>
            <p:ph type="dt" sz="half" idx="10"/>
          </p:nvPr>
        </p:nvSpPr>
        <p:spPr/>
        <p:txBody>
          <a:bodyPr/>
          <a:lstStyle/>
          <a:p>
            <a:fld id="{4E6F4C02-A620-45D8-940B-97B1E5288140}" type="datetime1">
              <a:rPr lang="es-MX" smtClean="0"/>
              <a:t>01/03/2018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5F17F3B2-7F3B-4706-85D1-F846B986ED50}" type="slidenum">
              <a:rPr lang="es-MX" smtClean="0"/>
              <a:t>‹Nº›</a:t>
            </a:fld>
            <a:endParaRPr lang="es-MX"/>
          </a:p>
        </p:txBody>
      </p:sp>
      <p:pic>
        <p:nvPicPr>
          <p:cNvPr id="15" name="Imagen 14"/>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7675380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9" name="Imagen 18"/>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6"/>
            <a:ext cx="6172200" cy="4760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1D4A01E-58B7-4E95-B611-CCD75B026A5D}" type="datetime1">
              <a:rPr lang="es-MX" smtClean="0"/>
              <a:t>01/03/2018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20"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36902991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F1087C9-DB44-44FD-9E1D-7A9C2507E50D}" type="datetime1">
              <a:rPr lang="es-MX" smtClean="0"/>
              <a:t>01/03/2018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15"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9653036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Bahnschrift" panose="020B0502040204020203" pitchFamily="34" charset="0"/>
              </a:defRPr>
            </a:lvl1pPr>
          </a:lstStyle>
          <a:p>
            <a:fld id="{86C499C8-E619-40EE-A327-D03ADBE772E0}" type="datetime1">
              <a:rPr lang="es-MX" smtClean="0"/>
              <a:t>01/03/2018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Bahnschrift" panose="020B0502040204020203" pitchFamily="34" charset="0"/>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Bahnschrift" panose="020B0502040204020203" pitchFamily="34" charset="0"/>
              </a:defRPr>
            </a:lvl1pPr>
          </a:lstStyle>
          <a:p>
            <a:fld id="{5F17F3B2-7F3B-4706-85D1-F846B986ED50}" type="slidenum">
              <a:rPr lang="es-MX" smtClean="0"/>
              <a:pPr/>
              <a:t>‹Nº›</a:t>
            </a:fld>
            <a:endParaRPr lang="es-MX"/>
          </a:p>
        </p:txBody>
      </p:sp>
    </p:spTree>
    <p:extLst>
      <p:ext uri="{BB962C8B-B14F-4D97-AF65-F5344CB8AC3E}">
        <p14:creationId xmlns:p14="http://schemas.microsoft.com/office/powerpoint/2010/main" val="325116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librosweb.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www.codexexempla.org/curso/curso_4_2_f.ph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2.gif"/><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w3schools.com/jsref/dom_obj_style.as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CO" dirty="0" smtClean="0"/>
              <a:t>Introducción JAVASCRIPT</a:t>
            </a:r>
            <a:endParaRPr lang="es-CO" sz="4400" dirty="0"/>
          </a:p>
        </p:txBody>
      </p:sp>
      <p:sp>
        <p:nvSpPr>
          <p:cNvPr id="3" name="Subtítulo 2"/>
          <p:cNvSpPr>
            <a:spLocks noGrp="1"/>
          </p:cNvSpPr>
          <p:nvPr>
            <p:ph type="subTitle" idx="1"/>
          </p:nvPr>
        </p:nvSpPr>
        <p:spPr/>
        <p:txBody>
          <a:bodyPr/>
          <a:lstStyle/>
          <a:p>
            <a:r>
              <a:rPr lang="es-CO" dirty="0" smtClean="0"/>
              <a:t>Desarrollo de aplicaciones III</a:t>
            </a:r>
            <a:endParaRPr lang="es-CO" dirty="0"/>
          </a:p>
        </p:txBody>
      </p:sp>
    </p:spTree>
    <p:extLst>
      <p:ext uri="{BB962C8B-B14F-4D97-AF65-F5344CB8AC3E}">
        <p14:creationId xmlns:p14="http://schemas.microsoft.com/office/powerpoint/2010/main" val="1525953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Tipo de dato</a:t>
            </a:r>
            <a:endParaRPr lang="es-CO" dirty="0"/>
          </a:p>
        </p:txBody>
      </p:sp>
      <p:sp>
        <p:nvSpPr>
          <p:cNvPr id="3" name="Marcador de contenido 2"/>
          <p:cNvSpPr>
            <a:spLocks noGrp="1"/>
          </p:cNvSpPr>
          <p:nvPr>
            <p:ph idx="1"/>
          </p:nvPr>
        </p:nvSpPr>
        <p:spPr/>
        <p:txBody>
          <a:bodyPr>
            <a:normAutofit lnSpcReduction="10000"/>
          </a:bodyPr>
          <a:lstStyle/>
          <a:p>
            <a:pPr marL="0" indent="0">
              <a:buNone/>
            </a:pPr>
            <a:r>
              <a:rPr lang="es-CO" dirty="0" smtClean="0"/>
              <a:t>El tipo de dato de la variable depende del valor que almacena.</a:t>
            </a:r>
          </a:p>
          <a:p>
            <a:pPr lvl="1"/>
            <a:r>
              <a:rPr lang="es-CO" dirty="0" smtClean="0"/>
              <a:t>Numérico: </a:t>
            </a:r>
          </a:p>
          <a:p>
            <a:pPr lvl="2"/>
            <a:r>
              <a:rPr lang="es-CO" dirty="0" err="1" smtClean="0">
                <a:solidFill>
                  <a:schemeClr val="accent5"/>
                </a:solidFill>
              </a:rPr>
              <a:t>var</a:t>
            </a:r>
            <a:r>
              <a:rPr lang="es-CO" dirty="0" smtClean="0"/>
              <a:t> </a:t>
            </a:r>
            <a:r>
              <a:rPr lang="es-CO" dirty="0" err="1" smtClean="0"/>
              <a:t>iva</a:t>
            </a:r>
            <a:r>
              <a:rPr lang="es-CO" dirty="0" smtClean="0"/>
              <a:t> = 16 	// valor de tipo entero</a:t>
            </a:r>
          </a:p>
          <a:p>
            <a:pPr lvl="2"/>
            <a:r>
              <a:rPr lang="es-CO" dirty="0" err="1" smtClean="0">
                <a:solidFill>
                  <a:schemeClr val="accent5"/>
                </a:solidFill>
              </a:rPr>
              <a:t>var</a:t>
            </a:r>
            <a:r>
              <a:rPr lang="es-CO" dirty="0" smtClean="0"/>
              <a:t> total = 567.32	 // variable de tipo decimal</a:t>
            </a:r>
          </a:p>
          <a:p>
            <a:pPr lvl="1"/>
            <a:r>
              <a:rPr lang="es-CO" dirty="0" smtClean="0"/>
              <a:t>Cadena de texto</a:t>
            </a:r>
          </a:p>
          <a:p>
            <a:pPr lvl="2"/>
            <a:r>
              <a:rPr lang="es-CO" dirty="0" err="1">
                <a:solidFill>
                  <a:schemeClr val="accent5"/>
                </a:solidFill>
              </a:rPr>
              <a:t>v</a:t>
            </a:r>
            <a:r>
              <a:rPr lang="es-CO" dirty="0" err="1" smtClean="0">
                <a:solidFill>
                  <a:schemeClr val="accent5"/>
                </a:solidFill>
              </a:rPr>
              <a:t>ar</a:t>
            </a:r>
            <a:r>
              <a:rPr lang="es-CO" dirty="0" smtClean="0"/>
              <a:t> mensaje = “Mensaje”</a:t>
            </a:r>
          </a:p>
          <a:p>
            <a:pPr lvl="2"/>
            <a:r>
              <a:rPr lang="es-CO" dirty="0" err="1" smtClean="0">
                <a:solidFill>
                  <a:schemeClr val="accent5"/>
                </a:solidFill>
              </a:rPr>
              <a:t>var</a:t>
            </a:r>
            <a:r>
              <a:rPr lang="es-CO" dirty="0" smtClean="0"/>
              <a:t> producto = ‘Portátil’</a:t>
            </a:r>
          </a:p>
          <a:p>
            <a:pPr lvl="2"/>
            <a:endParaRPr lang="es-CO" dirty="0"/>
          </a:p>
          <a:p>
            <a:pPr lvl="2"/>
            <a:endParaRPr lang="es-CO" dirty="0" smtClean="0"/>
          </a:p>
          <a:p>
            <a:pPr lvl="1"/>
            <a:r>
              <a:rPr lang="es-CO" dirty="0" smtClean="0"/>
              <a:t>Booleano</a:t>
            </a:r>
          </a:p>
          <a:p>
            <a:pPr lvl="1"/>
            <a:endParaRPr lang="es-CO" dirty="0" smtClean="0"/>
          </a:p>
        </p:txBody>
      </p:sp>
      <p:pic>
        <p:nvPicPr>
          <p:cNvPr id="4" name="Imagen 3"/>
          <p:cNvPicPr>
            <a:picLocks noChangeAspect="1"/>
          </p:cNvPicPr>
          <p:nvPr/>
        </p:nvPicPr>
        <p:blipFill>
          <a:blip r:embed="rId2"/>
          <a:stretch>
            <a:fillRect/>
          </a:stretch>
        </p:blipFill>
        <p:spPr>
          <a:xfrm>
            <a:off x="6362698" y="3658674"/>
            <a:ext cx="5829301" cy="772218"/>
          </a:xfrm>
          <a:prstGeom prst="rect">
            <a:avLst/>
          </a:prstGeom>
        </p:spPr>
      </p:pic>
      <p:pic>
        <p:nvPicPr>
          <p:cNvPr id="5" name="Imagen 4"/>
          <p:cNvPicPr>
            <a:picLocks noChangeAspect="1"/>
          </p:cNvPicPr>
          <p:nvPr/>
        </p:nvPicPr>
        <p:blipFill>
          <a:blip r:embed="rId3"/>
          <a:stretch>
            <a:fillRect/>
          </a:stretch>
        </p:blipFill>
        <p:spPr>
          <a:xfrm>
            <a:off x="6362699" y="4804410"/>
            <a:ext cx="5829299" cy="781634"/>
          </a:xfrm>
          <a:prstGeom prst="rect">
            <a:avLst/>
          </a:prstGeom>
        </p:spPr>
      </p:pic>
      <p:pic>
        <p:nvPicPr>
          <p:cNvPr id="6" name="Imagen 5"/>
          <p:cNvPicPr>
            <a:picLocks noChangeAspect="1"/>
          </p:cNvPicPr>
          <p:nvPr/>
        </p:nvPicPr>
        <p:blipFill>
          <a:blip r:embed="rId4"/>
          <a:stretch>
            <a:fillRect/>
          </a:stretch>
        </p:blipFill>
        <p:spPr>
          <a:xfrm>
            <a:off x="3233650" y="5842000"/>
            <a:ext cx="2023210" cy="453478"/>
          </a:xfrm>
          <a:prstGeom prst="rect">
            <a:avLst/>
          </a:prstGeom>
        </p:spPr>
      </p:pic>
    </p:spTree>
    <p:extLst>
      <p:ext uri="{BB962C8B-B14F-4D97-AF65-F5344CB8AC3E}">
        <p14:creationId xmlns:p14="http://schemas.microsoft.com/office/powerpoint/2010/main" val="97066543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ES" altLang="es-MX" smtClean="0"/>
              <a:t>Ejemplo de árbol DOM</a:t>
            </a:r>
          </a:p>
        </p:txBody>
      </p:sp>
      <p:pic>
        <p:nvPicPr>
          <p:cNvPr id="21507" name="Picture 2" descr="DOM node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643063"/>
            <a:ext cx="821531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1223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Windows vs </a:t>
            </a:r>
            <a:r>
              <a:rPr lang="es-ES" dirty="0" err="1" smtClean="0"/>
              <a:t>Document</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743169109"/>
              </p:ext>
            </p:extLst>
          </p:nvPr>
        </p:nvGraphicFramePr>
        <p:xfrm>
          <a:off x="2072640" y="1965959"/>
          <a:ext cx="8351520" cy="4058843"/>
        </p:xfrm>
        <a:graphic>
          <a:graphicData uri="http://schemas.openxmlformats.org/drawingml/2006/table">
            <a:tbl>
              <a:tblPr firstRow="1" bandRow="1">
                <a:tableStyleId>{073A0DAA-6AF3-43AB-8588-CEC1D06C72B9}</a:tableStyleId>
              </a:tblPr>
              <a:tblGrid>
                <a:gridCol w="4175760">
                  <a:extLst>
                    <a:ext uri="{9D8B030D-6E8A-4147-A177-3AD203B41FA5}">
                      <a16:colId xmlns:a16="http://schemas.microsoft.com/office/drawing/2014/main" val="1596070528"/>
                    </a:ext>
                  </a:extLst>
                </a:gridCol>
                <a:gridCol w="4175760">
                  <a:extLst>
                    <a:ext uri="{9D8B030D-6E8A-4147-A177-3AD203B41FA5}">
                      <a16:colId xmlns:a16="http://schemas.microsoft.com/office/drawing/2014/main" val="2641734424"/>
                    </a:ext>
                  </a:extLst>
                </a:gridCol>
              </a:tblGrid>
              <a:tr h="468834">
                <a:tc>
                  <a:txBody>
                    <a:bodyPr/>
                    <a:lstStyle/>
                    <a:p>
                      <a:pPr algn="ctr"/>
                      <a:r>
                        <a:rPr lang="es-MX" dirty="0" err="1" smtClean="0"/>
                        <a:t>Window</a:t>
                      </a:r>
                      <a:endParaRPr lang="es-MX" dirty="0"/>
                    </a:p>
                  </a:txBody>
                  <a:tcPr anchor="ctr"/>
                </a:tc>
                <a:tc>
                  <a:txBody>
                    <a:bodyPr/>
                    <a:lstStyle/>
                    <a:p>
                      <a:pPr algn="ctr"/>
                      <a:r>
                        <a:rPr lang="es-MX" dirty="0" err="1" smtClean="0"/>
                        <a:t>Document</a:t>
                      </a:r>
                      <a:endParaRPr lang="es-MX" dirty="0"/>
                    </a:p>
                  </a:txBody>
                  <a:tcPr anchor="ctr"/>
                </a:tc>
                <a:extLst>
                  <a:ext uri="{0D108BD9-81ED-4DB2-BD59-A6C34878D82A}">
                    <a16:rowId xmlns:a16="http://schemas.microsoft.com/office/drawing/2014/main" val="3965714803"/>
                  </a:ext>
                </a:extLst>
              </a:tr>
              <a:tr h="973425">
                <a:tc>
                  <a:txBody>
                    <a:bodyPr/>
                    <a:lstStyle/>
                    <a:p>
                      <a:pPr>
                        <a:defRPr/>
                      </a:pPr>
                      <a:r>
                        <a:rPr lang="es-ES" dirty="0" err="1" smtClean="0"/>
                        <a:t>window</a:t>
                      </a:r>
                      <a:r>
                        <a:rPr lang="es-ES" dirty="0" smtClean="0"/>
                        <a:t> representa la ventana</a:t>
                      </a:r>
                      <a:endParaRPr lang="es-MX" dirty="0"/>
                    </a:p>
                  </a:txBody>
                  <a:tcPr/>
                </a:tc>
                <a:tc>
                  <a:txBody>
                    <a:bodyPr/>
                    <a:lstStyle/>
                    <a:p>
                      <a:pPr>
                        <a:defRPr/>
                      </a:pPr>
                      <a:r>
                        <a:rPr lang="es-ES" dirty="0" err="1" smtClean="0"/>
                        <a:t>document</a:t>
                      </a:r>
                      <a:r>
                        <a:rPr lang="es-ES" dirty="0" smtClean="0"/>
                        <a:t> representa el documento</a:t>
                      </a:r>
                      <a:endParaRPr lang="es-MX" dirty="0"/>
                    </a:p>
                  </a:txBody>
                  <a:tcPr/>
                </a:tc>
                <a:extLst>
                  <a:ext uri="{0D108BD9-81ED-4DB2-BD59-A6C34878D82A}">
                    <a16:rowId xmlns:a16="http://schemas.microsoft.com/office/drawing/2014/main" val="3608420769"/>
                  </a:ext>
                </a:extLst>
              </a:tr>
              <a:tr h="1460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window</a:t>
                      </a:r>
                      <a:r>
                        <a:rPr lang="es-ES" dirty="0" smtClean="0"/>
                        <a:t> están su ancho y alto (interiores y exteriores)</a:t>
                      </a:r>
                    </a:p>
                    <a:p>
                      <a:endParaRPr lang="es-MX"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document</a:t>
                      </a:r>
                      <a:r>
                        <a:rPr lang="es-ES" dirty="0" smtClean="0"/>
                        <a:t> están su cookie y URL</a:t>
                      </a:r>
                    </a:p>
                    <a:p>
                      <a:endParaRPr lang="es-MX" dirty="0"/>
                    </a:p>
                  </a:txBody>
                  <a:tcPr/>
                </a:tc>
                <a:extLst>
                  <a:ext uri="{0D108BD9-81ED-4DB2-BD59-A6C34878D82A}">
                    <a16:rowId xmlns:a16="http://schemas.microsoft.com/office/drawing/2014/main" val="1604709653"/>
                  </a:ext>
                </a:extLst>
              </a:tr>
              <a:tr h="1156029">
                <a:tc>
                  <a:txBody>
                    <a:bodyPr/>
                    <a:lstStyle/>
                    <a:p>
                      <a:endParaRPr lang="es-MX" dirty="0"/>
                    </a:p>
                  </a:txBody>
                  <a:tcPr/>
                </a:tc>
                <a:tc>
                  <a:txBody>
                    <a:bodyPr/>
                    <a:lstStyle/>
                    <a:p>
                      <a:endParaRPr lang="es-MX" dirty="0"/>
                    </a:p>
                  </a:txBody>
                  <a:tcPr/>
                </a:tc>
                <a:extLst>
                  <a:ext uri="{0D108BD9-81ED-4DB2-BD59-A6C34878D82A}">
                    <a16:rowId xmlns:a16="http://schemas.microsoft.com/office/drawing/2014/main" val="3862893529"/>
                  </a:ext>
                </a:extLst>
              </a:tr>
            </a:tbl>
          </a:graphicData>
        </a:graphic>
      </p:graphicFrame>
    </p:spTree>
    <p:extLst>
      <p:ext uri="{BB962C8B-B14F-4D97-AF65-F5344CB8AC3E}">
        <p14:creationId xmlns:p14="http://schemas.microsoft.com/office/powerpoint/2010/main" val="24904503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r>
              <a:rPr lang="es-ES" altLang="es-MX" smtClean="0"/>
              <a:t>DOM: Eventos</a:t>
            </a:r>
          </a:p>
        </p:txBody>
      </p:sp>
      <p:sp>
        <p:nvSpPr>
          <p:cNvPr id="3" name="2 Marcador de contenido"/>
          <p:cNvSpPr>
            <a:spLocks noGrp="1"/>
          </p:cNvSpPr>
          <p:nvPr>
            <p:ph idx="1"/>
          </p:nvPr>
        </p:nvSpPr>
        <p:spPr/>
        <p:txBody>
          <a:bodyPr>
            <a:normAutofit/>
          </a:bodyPr>
          <a:lstStyle/>
          <a:p>
            <a:pPr marL="0" indent="0">
              <a:buNone/>
              <a:defRPr/>
            </a:pPr>
            <a:r>
              <a:rPr lang="es-ES" dirty="0" smtClean="0"/>
              <a:t>DOM prevé el envío de eventos cuando se accede a documentos HTML o XML. </a:t>
            </a:r>
          </a:p>
          <a:p>
            <a:pPr marL="0" indent="0">
              <a:buNone/>
            </a:pPr>
            <a:r>
              <a:rPr lang="es-ES" altLang="es-MX" dirty="0" smtClean="0"/>
              <a:t>Cada objeto tiene asociado una serie de eventos posibles de ejecutar (</a:t>
            </a:r>
            <a:r>
              <a:rPr lang="es-ES" altLang="es-MX" b="1" dirty="0" smtClean="0"/>
              <a:t>HANDLER</a:t>
            </a:r>
            <a:r>
              <a:rPr lang="es-ES" altLang="es-MX" dirty="0" smtClean="0"/>
              <a:t>), pero estos solo pueden ejecutar una  instrucción asociada al mismo.</a:t>
            </a:r>
          </a:p>
          <a:p>
            <a:pPr marL="0" indent="0">
              <a:buNone/>
            </a:pPr>
            <a:r>
              <a:rPr lang="es-ES" altLang="es-MX" dirty="0" smtClean="0"/>
              <a:t>Por </a:t>
            </a:r>
            <a:r>
              <a:rPr lang="es-ES" altLang="es-MX" dirty="0"/>
              <a:t>ejemplo, el evento de pulsar un botón del ratón sobre un elemento tiene asociado el método o instrucciones correspondientes al atributo </a:t>
            </a:r>
            <a:r>
              <a:rPr lang="es-ES" altLang="es-MX" i="1" dirty="0" err="1"/>
              <a:t>onclick</a:t>
            </a:r>
            <a:r>
              <a:rPr lang="es-ES" altLang="es-MX" i="1" dirty="0"/>
              <a:t> </a:t>
            </a:r>
            <a:r>
              <a:rPr lang="es-ES" altLang="es-MX" dirty="0"/>
              <a:t>de su etiqueta.</a:t>
            </a:r>
          </a:p>
          <a:p>
            <a:pPr>
              <a:defRPr/>
            </a:pPr>
            <a:endParaRPr lang="es-ES" dirty="0"/>
          </a:p>
        </p:txBody>
      </p:sp>
    </p:spTree>
    <p:extLst>
      <p:ext uri="{BB962C8B-B14F-4D97-AF65-F5344CB8AC3E}">
        <p14:creationId xmlns:p14="http://schemas.microsoft.com/office/powerpoint/2010/main" val="323495777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DOM: Eventos. </a:t>
            </a:r>
            <a:br>
              <a:rPr lang="es-ES" dirty="0" smtClean="0"/>
            </a:br>
            <a:r>
              <a:rPr lang="es-ES" sz="2400" dirty="0" smtClean="0"/>
              <a:t>Atributos HTML que indican los métodos asociados</a:t>
            </a:r>
            <a:endParaRPr lang="es-ES" dirty="0"/>
          </a:p>
        </p:txBody>
      </p:sp>
      <p:sp>
        <p:nvSpPr>
          <p:cNvPr id="3" name="2 Marcador de contenido"/>
          <p:cNvSpPr>
            <a:spLocks noGrp="1"/>
          </p:cNvSpPr>
          <p:nvPr>
            <p:ph idx="1"/>
          </p:nvPr>
        </p:nvSpPr>
        <p:spPr/>
        <p:txBody>
          <a:bodyPr>
            <a:normAutofit lnSpcReduction="10000"/>
          </a:bodyPr>
          <a:lstStyle/>
          <a:p>
            <a:pPr>
              <a:defRPr/>
            </a:pPr>
            <a:r>
              <a:rPr lang="es-ES" dirty="0" smtClean="0"/>
              <a:t>Finalización de la carga de una página o de una imagen: </a:t>
            </a:r>
            <a:r>
              <a:rPr lang="es-ES" b="1" dirty="0" err="1" smtClean="0"/>
              <a:t>onLoad</a:t>
            </a:r>
            <a:endParaRPr lang="es-ES" b="1" dirty="0" smtClean="0"/>
          </a:p>
          <a:p>
            <a:pPr>
              <a:defRPr/>
            </a:pPr>
            <a:r>
              <a:rPr lang="es-ES" dirty="0" smtClean="0"/>
              <a:t>Pulsar un botón del ratón: </a:t>
            </a:r>
            <a:r>
              <a:rPr lang="es-ES" b="1" dirty="0" err="1" smtClean="0"/>
              <a:t>onclick</a:t>
            </a:r>
            <a:endParaRPr lang="es-ES" b="1" dirty="0" smtClean="0"/>
          </a:p>
          <a:p>
            <a:pPr>
              <a:defRPr/>
            </a:pPr>
            <a:r>
              <a:rPr lang="es-ES" dirty="0" smtClean="0"/>
              <a:t>Entrar con el cursor del ratón sobre un elemento: </a:t>
            </a:r>
            <a:r>
              <a:rPr lang="es-ES" b="1" dirty="0" err="1" smtClean="0"/>
              <a:t>onMouseOver</a:t>
            </a:r>
            <a:r>
              <a:rPr lang="es-ES" dirty="0" smtClean="0"/>
              <a:t>, </a:t>
            </a:r>
            <a:r>
              <a:rPr lang="es-ES" b="1" dirty="0" err="1" smtClean="0"/>
              <a:t>onMouseOut</a:t>
            </a:r>
            <a:endParaRPr lang="es-ES" b="1" dirty="0" smtClean="0"/>
          </a:p>
          <a:p>
            <a:pPr>
              <a:defRPr/>
            </a:pPr>
            <a:r>
              <a:rPr lang="es-ES" dirty="0" smtClean="0"/>
              <a:t>Seleccionar un campo en un formulario: </a:t>
            </a:r>
            <a:r>
              <a:rPr lang="es-ES" b="1" dirty="0" err="1" smtClean="0"/>
              <a:t>onFocus</a:t>
            </a:r>
            <a:endParaRPr lang="es-ES" b="1" dirty="0" smtClean="0"/>
          </a:p>
          <a:p>
            <a:pPr>
              <a:defRPr/>
            </a:pPr>
            <a:r>
              <a:rPr lang="es-ES" dirty="0" smtClean="0"/>
              <a:t>Enviar el contenido de un formulario mediante </a:t>
            </a:r>
            <a:r>
              <a:rPr lang="es-ES" b="1" dirty="0" smtClean="0"/>
              <a:t>HTTP</a:t>
            </a:r>
            <a:r>
              <a:rPr lang="es-ES" dirty="0" smtClean="0"/>
              <a:t>: </a:t>
            </a:r>
            <a:r>
              <a:rPr lang="es-ES" b="1" dirty="0" err="1" smtClean="0"/>
              <a:t>onSubmit</a:t>
            </a:r>
            <a:endParaRPr lang="es-ES" b="1" dirty="0" smtClean="0"/>
          </a:p>
          <a:p>
            <a:pPr>
              <a:defRPr/>
            </a:pPr>
            <a:r>
              <a:rPr lang="es-ES" dirty="0" smtClean="0"/>
              <a:t>Pulsar sobre una tecla: </a:t>
            </a:r>
            <a:r>
              <a:rPr lang="es-ES" b="1" dirty="0" err="1" smtClean="0"/>
              <a:t>onkeydown</a:t>
            </a:r>
            <a:endParaRPr lang="es-ES" b="1" dirty="0" smtClean="0"/>
          </a:p>
        </p:txBody>
      </p:sp>
    </p:spTree>
    <p:extLst>
      <p:ext uri="{BB962C8B-B14F-4D97-AF65-F5344CB8AC3E}">
        <p14:creationId xmlns:p14="http://schemas.microsoft.com/office/powerpoint/2010/main" val="10893382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smtClean="0"/>
              <a:t>Se </a:t>
            </a:r>
            <a:r>
              <a:rPr lang="es-MX" altLang="es-MX" dirty="0"/>
              <a:t>puede utilizar la palabra reservada </a:t>
            </a:r>
            <a:r>
              <a:rPr lang="es-MX" altLang="es-MX" b="1" dirty="0" smtClean="0"/>
              <a:t>THIS</a:t>
            </a:r>
            <a:r>
              <a:rPr lang="es-MX" altLang="es-MX" dirty="0" smtClean="0"/>
              <a:t> </a:t>
            </a:r>
            <a:r>
              <a:rPr lang="es-MX" altLang="es-MX" dirty="0"/>
              <a:t>para referirse al elemento XHTML sobre el que se está ejecutando el evento. </a:t>
            </a:r>
            <a:endParaRPr lang="es-MX" altLang="es-MX" dirty="0" smtClean="0"/>
          </a:p>
          <a:p>
            <a:pPr marL="0" indent="0">
              <a:buNone/>
            </a:pPr>
            <a:endParaRPr lang="es-MX" altLang="es-MX" dirty="0" smtClean="0"/>
          </a:p>
          <a:p>
            <a:pPr marL="0" indent="0">
              <a:buNone/>
            </a:pPr>
            <a:r>
              <a:rPr lang="es-MX" altLang="es-MX" dirty="0" smtClean="0"/>
              <a:t>Esto es útil cuando necesitamos interactuar con el objeto que invoco al método.</a:t>
            </a:r>
            <a:endParaRPr lang="es-ES" altLang="es-MX" dirty="0" smtClean="0"/>
          </a:p>
        </p:txBody>
      </p:sp>
    </p:spTree>
    <p:extLst>
      <p:ext uri="{BB962C8B-B14F-4D97-AF65-F5344CB8AC3E}">
        <p14:creationId xmlns:p14="http://schemas.microsoft.com/office/powerpoint/2010/main" val="198650408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a:t>La definición de manejadores de eventos en los atributos XHTML es un método sencillo pero poco aconsejable para tratar con los eventos en JavaScript. </a:t>
            </a:r>
            <a:endParaRPr lang="es-MX" altLang="es-MX" dirty="0" smtClean="0"/>
          </a:p>
          <a:p>
            <a:pPr marL="0" indent="0">
              <a:buNone/>
            </a:pPr>
            <a:endParaRPr lang="es-MX" altLang="es-MX" dirty="0"/>
          </a:p>
          <a:p>
            <a:pPr marL="0" indent="0">
              <a:buNone/>
            </a:pPr>
            <a:r>
              <a:rPr lang="es-MX" altLang="es-MX" dirty="0" smtClean="0"/>
              <a:t>El </a:t>
            </a:r>
            <a:r>
              <a:rPr lang="es-MX" altLang="es-MX" dirty="0"/>
              <a:t>principal inconveniente </a:t>
            </a:r>
            <a:r>
              <a:rPr lang="es-MX" altLang="es-MX" dirty="0" smtClean="0"/>
              <a:t>es que si vas a colocar operaciones más </a:t>
            </a:r>
            <a:r>
              <a:rPr lang="es-MX" altLang="es-MX" dirty="0" err="1" smtClean="0"/>
              <a:t>complejas,va</a:t>
            </a:r>
            <a:r>
              <a:rPr lang="es-MX" altLang="es-MX" dirty="0" smtClean="0"/>
              <a:t> a incrementar el grado de complejidad al momento de actualizar o editar el comportamiento de la misma.</a:t>
            </a:r>
            <a:endParaRPr lang="es-ES" altLang="es-MX" dirty="0" smtClean="0"/>
          </a:p>
        </p:txBody>
      </p:sp>
    </p:spTree>
    <p:extLst>
      <p:ext uri="{BB962C8B-B14F-4D97-AF65-F5344CB8AC3E}">
        <p14:creationId xmlns:p14="http://schemas.microsoft.com/office/powerpoint/2010/main" val="185823610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a:t>
            </a:r>
            <a:r>
              <a:rPr lang="es-ES" altLang="es-MX" dirty="0" err="1" smtClean="0"/>
              <a:t>This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sz="3000" dirty="0" smtClean="0"/>
              <a:t>Sin </a:t>
            </a:r>
            <a:r>
              <a:rPr lang="es-MX" altLang="es-MX" sz="3000" u="sng" dirty="0" err="1" smtClean="0"/>
              <a:t>this</a:t>
            </a:r>
            <a:r>
              <a:rPr lang="es-MX" altLang="es-MX" sz="3000" dirty="0" smtClean="0"/>
              <a:t>:</a:t>
            </a:r>
          </a:p>
          <a:p>
            <a:pPr marL="0" indent="0">
              <a:buNone/>
            </a:pPr>
            <a:r>
              <a:rPr lang="es-ES" altLang="es-MX" sz="1800" dirty="0"/>
              <a:t>&lt;div id="elemento" </a:t>
            </a:r>
            <a:r>
              <a:rPr lang="es-ES" altLang="es-MX" sz="1800" dirty="0" err="1"/>
              <a:t>style</a:t>
            </a:r>
            <a:r>
              <a:rPr lang="es-ES" altLang="es-MX" sz="1800" dirty="0" smtClean="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r>
            <a:br>
              <a:rPr lang="es-ES" altLang="es-MX" sz="1800" dirty="0" smtClean="0"/>
            </a:br>
            <a:r>
              <a:rPr lang="es-ES" altLang="es-MX" sz="1800" dirty="0" err="1" smtClean="0"/>
              <a:t>onmouseover</a:t>
            </a:r>
            <a:r>
              <a:rPr lang="es-ES" altLang="es-MX" sz="1800" dirty="0" smtClean="0"/>
              <a:t> </a:t>
            </a:r>
            <a:r>
              <a:rPr lang="es-ES" altLang="es-MX" sz="1800" dirty="0"/>
              <a:t>= "</a:t>
            </a:r>
            <a:r>
              <a:rPr lang="es-ES" altLang="es-MX" sz="1800" dirty="0" err="1"/>
              <a:t>document.getElementById</a:t>
            </a:r>
            <a:r>
              <a:rPr lang="es-ES" altLang="es-MX" sz="1800" dirty="0"/>
              <a:t>('elemento').</a:t>
            </a:r>
            <a:r>
              <a:rPr lang="es-ES" altLang="es-MX" sz="1800" dirty="0" err="1"/>
              <a:t>style.borderColor</a:t>
            </a:r>
            <a:r>
              <a:rPr lang="es-ES" altLang="es-MX" sz="1800" dirty="0"/>
              <a:t> = '</a:t>
            </a:r>
            <a:r>
              <a:rPr lang="es-ES" altLang="es-MX" sz="1800" dirty="0" err="1"/>
              <a:t>black</a:t>
            </a: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p>
          <a:p>
            <a:pPr marL="0" indent="0">
              <a:buNone/>
            </a:pPr>
            <a:r>
              <a:rPr lang="es-ES" altLang="es-MX" sz="3000" dirty="0" smtClean="0"/>
              <a:t>Con </a:t>
            </a:r>
            <a:r>
              <a:rPr lang="es-ES" altLang="es-MX" sz="3000" dirty="0" err="1" smtClean="0"/>
              <a:t>this</a:t>
            </a:r>
            <a:r>
              <a:rPr lang="es-ES" altLang="es-MX" sz="3000" dirty="0" smtClean="0"/>
              <a:t>:</a:t>
            </a:r>
          </a:p>
          <a:p>
            <a:pPr marL="0" indent="0">
              <a:buNone/>
            </a:pPr>
            <a:r>
              <a:rPr lang="es-ES" altLang="es-MX" sz="1800" dirty="0" smtClean="0"/>
              <a:t>&lt;</a:t>
            </a:r>
            <a:r>
              <a:rPr lang="es-ES" altLang="es-MX" sz="1800" dirty="0"/>
              <a:t>div id="elemento" </a:t>
            </a:r>
            <a:r>
              <a:rPr lang="es-ES" altLang="es-MX" sz="1800" dirty="0" err="1"/>
              <a:t>style</a:t>
            </a:r>
            <a:r>
              <a:rPr lang="es-ES" altLang="es-MX" sz="1800" dirty="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t>
            </a:r>
            <a:r>
              <a:rPr lang="es-ES" altLang="es-MX" sz="1800" dirty="0" err="1" smtClean="0"/>
              <a:t>onmouseover</a:t>
            </a:r>
            <a:r>
              <a:rPr lang="es-ES" altLang="es-MX" sz="1800" dirty="0" smtClean="0"/>
              <a:t> </a:t>
            </a:r>
            <a:r>
              <a:rPr lang="es-ES" altLang="es-MX" sz="1800" dirty="0"/>
              <a:t>= </a:t>
            </a:r>
            <a:r>
              <a:rPr lang="es-ES" altLang="es-MX" sz="1800" dirty="0" smtClean="0"/>
              <a:t>“</a:t>
            </a:r>
            <a:r>
              <a:rPr lang="es-ES" altLang="es-MX" sz="1800" u="sng" dirty="0" err="1" smtClean="0"/>
              <a:t>this.style.borderColor</a:t>
            </a:r>
            <a:r>
              <a:rPr lang="es-ES" altLang="es-MX" sz="1800" dirty="0" smtClean="0"/>
              <a:t> </a:t>
            </a:r>
            <a:r>
              <a:rPr lang="es-ES" altLang="es-MX" sz="1800" dirty="0"/>
              <a:t>= '</a:t>
            </a:r>
            <a:r>
              <a:rPr lang="es-ES" altLang="es-MX" sz="1800" dirty="0" err="1"/>
              <a:t>black</a:t>
            </a:r>
            <a:r>
              <a:rPr lang="es-ES" altLang="es-MX" sz="1800" dirty="0" smtClean="0"/>
              <a:t>'" </a:t>
            </a:r>
            <a:br>
              <a:rPr lang="es-ES" altLang="es-MX" sz="1800" dirty="0" smtClean="0"/>
            </a:b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endParaRPr lang="es-ES" altLang="es-MX" sz="1800" dirty="0"/>
          </a:p>
        </p:txBody>
      </p:sp>
    </p:spTree>
    <p:extLst>
      <p:ext uri="{BB962C8B-B14F-4D97-AF65-F5344CB8AC3E}">
        <p14:creationId xmlns:p14="http://schemas.microsoft.com/office/powerpoint/2010/main" val="25287529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smtClean="0"/>
              <a:t>DOM: Manejadores de eventos como funciones externas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dirty="0"/>
              <a:t>De esta forma, el siguiente ejemplo:</a:t>
            </a:r>
          </a:p>
          <a:p>
            <a:pPr marL="457200" lvl="1" indent="0">
              <a:buNone/>
            </a:pPr>
            <a:r>
              <a:rPr lang="es-MX" altLang="es-MX" dirty="0"/>
              <a:t>&lt;input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alert</a:t>
            </a:r>
            <a:r>
              <a:rPr lang="es-MX" altLang="es-MX" dirty="0"/>
              <a:t>('Gracias por pinchar');" </a:t>
            </a:r>
            <a:r>
              <a:rPr lang="es-MX" altLang="es-MX" dirty="0" smtClean="0"/>
              <a:t>/&gt;</a:t>
            </a:r>
          </a:p>
          <a:p>
            <a:pPr marL="0" indent="0">
              <a:buNone/>
            </a:pPr>
            <a:endParaRPr lang="es-MX" altLang="es-MX" dirty="0"/>
          </a:p>
          <a:p>
            <a:pPr marL="0" indent="0">
              <a:buNone/>
            </a:pPr>
            <a:r>
              <a:rPr lang="es-MX" altLang="es-MX" dirty="0" smtClean="0"/>
              <a:t>Se </a:t>
            </a:r>
            <a:r>
              <a:rPr lang="es-MX" altLang="es-MX" dirty="0"/>
              <a:t>puede transformar en:</a:t>
            </a:r>
          </a:p>
          <a:p>
            <a:pPr marL="457200" lvl="1" indent="0">
              <a:buNone/>
            </a:pPr>
            <a:r>
              <a:rPr lang="es-MX" altLang="es-MX" dirty="0" err="1"/>
              <a:t>function</a:t>
            </a:r>
            <a:r>
              <a:rPr lang="es-MX" altLang="es-MX" dirty="0"/>
              <a:t> </a:t>
            </a:r>
            <a:r>
              <a:rPr lang="es-MX" altLang="es-MX" dirty="0" err="1"/>
              <a:t>muestraMensaje</a:t>
            </a:r>
            <a:r>
              <a:rPr lang="es-MX" altLang="es-MX" dirty="0"/>
              <a:t>() {</a:t>
            </a:r>
          </a:p>
          <a:p>
            <a:pPr marL="457200" lvl="1" indent="0">
              <a:buNone/>
            </a:pPr>
            <a:r>
              <a:rPr lang="es-MX" altLang="es-MX" dirty="0"/>
              <a:t>  </a:t>
            </a:r>
            <a:r>
              <a:rPr lang="es-MX" altLang="es-MX" dirty="0" err="1"/>
              <a:t>alert</a:t>
            </a:r>
            <a:r>
              <a:rPr lang="es-MX" altLang="es-MX" dirty="0"/>
              <a:t>('Gracias por pinchar');</a:t>
            </a:r>
          </a:p>
          <a:p>
            <a:pPr marL="457200" lvl="1" indent="0">
              <a:buNone/>
            </a:pPr>
            <a:r>
              <a:rPr lang="es-MX" altLang="es-MX" dirty="0"/>
              <a:t>}</a:t>
            </a:r>
          </a:p>
          <a:p>
            <a:pPr marL="457200" lvl="1" indent="0">
              <a:buNone/>
            </a:pPr>
            <a:r>
              <a:rPr lang="es-MX" altLang="es-MX" dirty="0"/>
              <a:t> &lt;input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muestraMensaje</a:t>
            </a:r>
            <a:r>
              <a:rPr lang="es-MX" altLang="es-MX" dirty="0"/>
              <a:t>()" /&gt;</a:t>
            </a:r>
            <a:endParaRPr lang="es-ES" altLang="es-MX" dirty="0"/>
          </a:p>
        </p:txBody>
      </p:sp>
    </p:spTree>
    <p:extLst>
      <p:ext uri="{BB962C8B-B14F-4D97-AF65-F5344CB8AC3E}">
        <p14:creationId xmlns:p14="http://schemas.microsoft.com/office/powerpoint/2010/main" val="190307604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Manejadores semánticos</a:t>
            </a:r>
          </a:p>
        </p:txBody>
      </p:sp>
      <p:sp>
        <p:nvSpPr>
          <p:cNvPr id="25603" name="2 Marcador de contenido"/>
          <p:cNvSpPr>
            <a:spLocks noGrp="1"/>
          </p:cNvSpPr>
          <p:nvPr>
            <p:ph idx="1"/>
          </p:nvPr>
        </p:nvSpPr>
        <p:spPr/>
        <p:txBody>
          <a:bodyPr>
            <a:normAutofit/>
          </a:bodyPr>
          <a:lstStyle/>
          <a:p>
            <a:pPr marL="0" indent="0">
              <a:buNone/>
            </a:pPr>
            <a:r>
              <a:rPr lang="es-MX" altLang="es-MX" dirty="0" smtClean="0"/>
              <a:t>Las formas anteriores de manejar eventos tienen inconvenientes, puesto que nos obliga a colocar código ajeno a la etiqueta y esta queda visible para el usuario.</a:t>
            </a:r>
          </a:p>
          <a:p>
            <a:pPr marL="0" indent="0">
              <a:buNone/>
            </a:pPr>
            <a:endParaRPr lang="es-MX" altLang="es-MX" dirty="0"/>
          </a:p>
          <a:p>
            <a:pPr marL="0" indent="0">
              <a:buNone/>
            </a:pPr>
            <a:r>
              <a:rPr lang="es-ES" altLang="es-MX" dirty="0" smtClean="0"/>
              <a:t>Para ocultar esta información al usuario, </a:t>
            </a:r>
            <a:r>
              <a:rPr lang="es-ES" altLang="es-MX" dirty="0"/>
              <a:t>emplearemos </a:t>
            </a:r>
            <a:r>
              <a:rPr lang="es-ES" altLang="es-MX" dirty="0" smtClean="0"/>
              <a:t>: </a:t>
            </a:r>
            <a:r>
              <a:rPr lang="es-ES" altLang="es-MX" dirty="0" err="1" smtClean="0"/>
              <a:t>addEventListener</a:t>
            </a:r>
            <a:r>
              <a:rPr lang="es-ES" altLang="es-MX" dirty="0" smtClean="0"/>
              <a:t> y </a:t>
            </a:r>
            <a:r>
              <a:rPr lang="es-ES" altLang="es-MX" dirty="0" err="1" smtClean="0"/>
              <a:t>removeEventListener</a:t>
            </a:r>
            <a:endParaRPr lang="es-MX" altLang="es-MX" dirty="0" smtClean="0"/>
          </a:p>
        </p:txBody>
      </p:sp>
    </p:spTree>
    <p:extLst>
      <p:ext uri="{BB962C8B-B14F-4D97-AF65-F5344CB8AC3E}">
        <p14:creationId xmlns:p14="http://schemas.microsoft.com/office/powerpoint/2010/main" val="3830205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err="1" smtClean="0"/>
              <a:t>addEventListener</a:t>
            </a:r>
            <a:endParaRPr lang="es-MX" dirty="0" smtClean="0"/>
          </a:p>
          <a:p>
            <a:pPr marL="0" indent="0">
              <a:buNone/>
            </a:pPr>
            <a:endParaRPr lang="es-MX" dirty="0" smtClean="0"/>
          </a:p>
          <a:p>
            <a:pPr marL="0" indent="0">
              <a:buNone/>
            </a:pPr>
            <a:r>
              <a:rPr lang="es-MX" dirty="0" err="1" smtClean="0"/>
              <a:t>function</a:t>
            </a:r>
            <a:r>
              <a:rPr lang="es-MX" dirty="0" smtClean="0"/>
              <a:t> </a:t>
            </a:r>
            <a:r>
              <a:rPr lang="es-MX" dirty="0" err="1" smtClean="0"/>
              <a:t>muestraMensaje</a:t>
            </a:r>
            <a:r>
              <a:rPr lang="es-MX" dirty="0" smtClean="0"/>
              <a:t>() {</a:t>
            </a:r>
          </a:p>
          <a:p>
            <a:pPr marL="0" indent="0">
              <a:buNone/>
            </a:pPr>
            <a:r>
              <a:rPr lang="es-MX" dirty="0" smtClean="0"/>
              <a:t>  </a:t>
            </a:r>
            <a:r>
              <a:rPr lang="es-MX" dirty="0" err="1" smtClean="0"/>
              <a:t>alert</a:t>
            </a:r>
            <a:r>
              <a:rPr lang="es-MX" dirty="0" smtClean="0"/>
              <a:t>("Has pulsado el ratón");</a:t>
            </a:r>
          </a:p>
          <a:p>
            <a:pPr marL="0" indent="0">
              <a:buNone/>
            </a:pPr>
            <a:r>
              <a:rPr lang="es-MX" dirty="0" smtClean="0"/>
              <a:t>}</a:t>
            </a:r>
          </a:p>
          <a:p>
            <a:pPr marL="0" indent="0">
              <a:buNone/>
            </a:pPr>
            <a:r>
              <a:rPr lang="es-MX" dirty="0" err="1" smtClean="0"/>
              <a:t>var</a:t>
            </a:r>
            <a:r>
              <a:rPr lang="es-MX" dirty="0" smtClean="0"/>
              <a:t> </a:t>
            </a:r>
            <a:r>
              <a:rPr lang="es-MX" dirty="0" err="1" smtClean="0"/>
              <a:t>elDiv</a:t>
            </a:r>
            <a:r>
              <a:rPr lang="es-MX" dirty="0" smtClean="0"/>
              <a:t> = </a:t>
            </a:r>
            <a:r>
              <a:rPr lang="es-MX" dirty="0" err="1" smtClean="0"/>
              <a:t>document.getElementById</a:t>
            </a:r>
            <a:r>
              <a:rPr lang="es-MX" dirty="0" smtClean="0"/>
              <a:t>("</a:t>
            </a:r>
            <a:r>
              <a:rPr lang="es-MX" dirty="0" err="1" smtClean="0"/>
              <a:t>div_principal</a:t>
            </a:r>
            <a:r>
              <a:rPr lang="es-MX" dirty="0" smtClean="0"/>
              <a:t>");</a:t>
            </a:r>
          </a:p>
          <a:p>
            <a:pPr marL="0" indent="0">
              <a:buNone/>
            </a:pPr>
            <a:r>
              <a:rPr lang="es-MX" dirty="0" err="1" smtClean="0"/>
              <a:t>elDiv.addEventListener</a:t>
            </a:r>
            <a:r>
              <a:rPr lang="es-MX" dirty="0" smtClean="0"/>
              <a:t>("</a:t>
            </a:r>
            <a:r>
              <a:rPr lang="es-MX" dirty="0" err="1" smtClean="0"/>
              <a:t>click</a:t>
            </a:r>
            <a:r>
              <a:rPr lang="es-MX" dirty="0" smtClean="0"/>
              <a:t>", </a:t>
            </a:r>
            <a:r>
              <a:rPr lang="es-MX" dirty="0" err="1" smtClean="0"/>
              <a:t>muestraMensaje</a:t>
            </a:r>
            <a:r>
              <a:rPr lang="es-MX" dirty="0" smtClean="0"/>
              <a:t>, false);</a:t>
            </a:r>
          </a:p>
          <a:p>
            <a:pPr marL="0" indent="0">
              <a:buNone/>
            </a:pPr>
            <a:r>
              <a:rPr lang="es-MX" dirty="0" smtClean="0"/>
              <a:t> </a:t>
            </a:r>
          </a:p>
          <a:p>
            <a:pPr marL="0" indent="0">
              <a:buNone/>
            </a:pPr>
            <a:r>
              <a:rPr lang="es-MX" dirty="0" smtClean="0"/>
              <a:t>// Más adelante se decide desasociar la función al evento</a:t>
            </a:r>
          </a:p>
          <a:p>
            <a:pPr marL="0" indent="0">
              <a:buNone/>
            </a:pPr>
            <a:r>
              <a:rPr lang="es-MX" dirty="0" err="1" smtClean="0"/>
              <a:t>elDiv.removeEventListener</a:t>
            </a:r>
            <a:r>
              <a:rPr lang="es-MX" dirty="0" smtClean="0"/>
              <a:t>("</a:t>
            </a:r>
            <a:r>
              <a:rPr lang="es-MX" dirty="0" err="1" smtClean="0"/>
              <a:t>click</a:t>
            </a:r>
            <a:r>
              <a:rPr lang="es-MX" dirty="0" smtClean="0"/>
              <a:t>", </a:t>
            </a:r>
            <a:r>
              <a:rPr lang="es-MX" dirty="0" err="1" smtClean="0"/>
              <a:t>muestraMensaje</a:t>
            </a:r>
            <a:r>
              <a:rPr lang="es-MX" dirty="0" smtClean="0"/>
              <a:t>, false);</a:t>
            </a:r>
            <a:endParaRPr lang="es-MX" dirty="0"/>
          </a:p>
        </p:txBody>
      </p:sp>
    </p:spTree>
    <p:extLst>
      <p:ext uri="{BB962C8B-B14F-4D97-AF65-F5344CB8AC3E}">
        <p14:creationId xmlns:p14="http://schemas.microsoft.com/office/powerpoint/2010/main" val="351849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Arrays</a:t>
            </a:r>
            <a:endParaRPr lang="es-CO" dirty="0"/>
          </a:p>
        </p:txBody>
      </p:sp>
      <p:sp>
        <p:nvSpPr>
          <p:cNvPr id="3" name="Marcador de contenido 2"/>
          <p:cNvSpPr>
            <a:spLocks noGrp="1"/>
          </p:cNvSpPr>
          <p:nvPr>
            <p:ph idx="1"/>
          </p:nvPr>
        </p:nvSpPr>
        <p:spPr/>
        <p:txBody>
          <a:bodyPr/>
          <a:lstStyle/>
          <a:p>
            <a:pPr marL="0" indent="0">
              <a:buNone/>
            </a:pPr>
            <a:r>
              <a:rPr lang="es-ES" dirty="0"/>
              <a:t>Un </a:t>
            </a:r>
            <a:r>
              <a:rPr lang="es-ES" dirty="0" err="1"/>
              <a:t>array</a:t>
            </a:r>
            <a:r>
              <a:rPr lang="es-ES" dirty="0"/>
              <a:t> es una colección de variables, que pueden ser todas del mismo tipo o cada una de un tipo </a:t>
            </a:r>
            <a:r>
              <a:rPr lang="es-ES" dirty="0" smtClean="0"/>
              <a:t>diferente.</a:t>
            </a:r>
          </a:p>
          <a:p>
            <a:endParaRPr lang="es-ES" dirty="0"/>
          </a:p>
          <a:p>
            <a:endParaRPr lang="es-ES" dirty="0" smtClean="0"/>
          </a:p>
          <a:p>
            <a:endParaRPr lang="es-ES" dirty="0"/>
          </a:p>
          <a:p>
            <a:endParaRPr lang="es-ES" dirty="0" smtClean="0"/>
          </a:p>
        </p:txBody>
      </p:sp>
      <p:pic>
        <p:nvPicPr>
          <p:cNvPr id="4" name="Imagen 3"/>
          <p:cNvPicPr>
            <a:picLocks noChangeAspect="1"/>
          </p:cNvPicPr>
          <p:nvPr/>
        </p:nvPicPr>
        <p:blipFill>
          <a:blip r:embed="rId2"/>
          <a:stretch>
            <a:fillRect/>
          </a:stretch>
        </p:blipFill>
        <p:spPr>
          <a:xfrm>
            <a:off x="8786102" y="2672107"/>
            <a:ext cx="1938668" cy="864092"/>
          </a:xfrm>
          <a:prstGeom prst="rect">
            <a:avLst/>
          </a:prstGeom>
        </p:spPr>
      </p:pic>
      <p:pic>
        <p:nvPicPr>
          <p:cNvPr id="5" name="Imagen 4"/>
          <p:cNvPicPr>
            <a:picLocks noChangeAspect="1"/>
          </p:cNvPicPr>
          <p:nvPr/>
        </p:nvPicPr>
        <p:blipFill>
          <a:blip r:embed="rId3"/>
          <a:stretch>
            <a:fillRect/>
          </a:stretch>
        </p:blipFill>
        <p:spPr>
          <a:xfrm>
            <a:off x="2080255" y="3752133"/>
            <a:ext cx="9393815" cy="296148"/>
          </a:xfrm>
          <a:prstGeom prst="rect">
            <a:avLst/>
          </a:prstGeom>
        </p:spPr>
      </p:pic>
      <p:pic>
        <p:nvPicPr>
          <p:cNvPr id="6" name="Imagen 5"/>
          <p:cNvPicPr>
            <a:picLocks noChangeAspect="1"/>
          </p:cNvPicPr>
          <p:nvPr/>
        </p:nvPicPr>
        <p:blipFill>
          <a:blip r:embed="rId4"/>
          <a:stretch>
            <a:fillRect/>
          </a:stretch>
        </p:blipFill>
        <p:spPr>
          <a:xfrm>
            <a:off x="2080255" y="4264215"/>
            <a:ext cx="1437125" cy="277514"/>
          </a:xfrm>
          <a:prstGeom prst="rect">
            <a:avLst/>
          </a:prstGeom>
        </p:spPr>
      </p:pic>
      <p:sp>
        <p:nvSpPr>
          <p:cNvPr id="7" name="Rectangle 1"/>
          <p:cNvSpPr>
            <a:spLocks noChangeArrowheads="1"/>
          </p:cNvSpPr>
          <p:nvPr/>
        </p:nvSpPr>
        <p:spPr bwMode="auto">
          <a:xfrm>
            <a:off x="2080255" y="4626528"/>
            <a:ext cx="836511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Ejercicio</a:t>
            </a:r>
            <a:endParaRPr kumimoji="0" lang="es-CO" altLang="es-CO"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Crear un </a:t>
            </a:r>
            <a:r>
              <a:rPr kumimoji="0" lang="es-CO" altLang="es-CO" sz="2000" b="0" i="0" u="none" strike="noStrike" cap="none" normalizeH="0" baseline="0" dirty="0" err="1" smtClean="0">
                <a:ln>
                  <a:noFill/>
                </a:ln>
                <a:solidFill>
                  <a:srgbClr val="222222"/>
                </a:solidFill>
                <a:effectLst/>
                <a:latin typeface="Helvetica Neue"/>
              </a:rPr>
              <a:t>array</a:t>
            </a:r>
            <a:r>
              <a:rPr kumimoji="0" lang="es-CO" altLang="es-CO" sz="2000" b="0" i="0" u="none" strike="noStrike" cap="none" normalizeH="0" baseline="0" dirty="0" smtClean="0">
                <a:ln>
                  <a:noFill/>
                </a:ln>
                <a:solidFill>
                  <a:srgbClr val="222222"/>
                </a:solidFill>
                <a:effectLst/>
                <a:latin typeface="Helvetica Neue"/>
              </a:rPr>
              <a:t> llamado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meses</a:t>
            </a:r>
            <a:r>
              <a:rPr kumimoji="0" lang="es-CO" altLang="es-CO" sz="2000" b="0" i="0" u="none" strike="noStrike" cap="none" normalizeH="0" baseline="0" dirty="0" smtClean="0">
                <a:ln>
                  <a:noFill/>
                </a:ln>
                <a:solidFill>
                  <a:srgbClr val="222222"/>
                </a:solidFill>
                <a:effectLst/>
                <a:latin typeface="Helvetica Neue"/>
              </a:rPr>
              <a:t> y que almacene el nombre de los doce meses del año. Mostrar por pantalla los doce nombres utilizando la función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console.log()</a:t>
            </a:r>
            <a:r>
              <a:rPr kumimoji="0" lang="es-CO" altLang="es-CO" sz="2000" b="0" i="0" u="none" strike="noStrike" cap="none" normalizeH="0" baseline="0" dirty="0" smtClean="0">
                <a:ln>
                  <a:noFill/>
                </a:ln>
                <a:solidFill>
                  <a:srgbClr val="222222"/>
                </a:solidFill>
                <a:effectLst/>
                <a:latin typeface="Helvetica Neue"/>
              </a:rPr>
              <a:t>.</a:t>
            </a:r>
            <a:endParaRPr kumimoji="0" lang="es-CO" altLang="es-CO"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85912438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removeEventListener</a:t>
            </a:r>
            <a:endParaRPr lang="es-MX" dirty="0" smtClean="0"/>
          </a:p>
          <a:p>
            <a:pPr marL="0" indent="0">
              <a:buNone/>
            </a:pPr>
            <a:r>
              <a:rPr lang="es-MX" dirty="0" err="1"/>
              <a:t>function</a:t>
            </a:r>
            <a:r>
              <a:rPr lang="es-MX" dirty="0"/>
              <a:t> </a:t>
            </a:r>
            <a:r>
              <a:rPr lang="es-MX" dirty="0" err="1"/>
              <a:t>muestraMensaje</a:t>
            </a:r>
            <a:r>
              <a:rPr lang="es-MX" dirty="0"/>
              <a:t>() {</a:t>
            </a:r>
          </a:p>
          <a:p>
            <a:pPr marL="0" indent="0">
              <a:buNone/>
            </a:pPr>
            <a:r>
              <a:rPr lang="es-MX" dirty="0"/>
              <a:t>  </a:t>
            </a:r>
            <a:r>
              <a:rPr lang="es-MX" dirty="0" err="1"/>
              <a:t>alert</a:t>
            </a:r>
            <a:r>
              <a:rPr lang="es-MX" dirty="0"/>
              <a:t>("Has pulsado el ratón");</a:t>
            </a:r>
          </a:p>
          <a:p>
            <a:pPr marL="0" indent="0">
              <a:buNone/>
            </a:pPr>
            <a:r>
              <a:rPr lang="es-MX" dirty="0"/>
              <a:t>}</a:t>
            </a:r>
          </a:p>
          <a:p>
            <a:pPr marL="0" indent="0">
              <a:buNone/>
            </a:pPr>
            <a:r>
              <a:rPr lang="es-MX" dirty="0" err="1"/>
              <a:t>var</a:t>
            </a:r>
            <a:r>
              <a:rPr lang="es-MX" dirty="0"/>
              <a:t> </a:t>
            </a:r>
            <a:r>
              <a:rPr lang="es-MX" dirty="0" err="1"/>
              <a:t>elDiv</a:t>
            </a:r>
            <a:r>
              <a:rPr lang="es-MX" dirty="0"/>
              <a:t> = </a:t>
            </a:r>
            <a:r>
              <a:rPr lang="es-MX" dirty="0" err="1"/>
              <a:t>document.getElementById</a:t>
            </a:r>
            <a:r>
              <a:rPr lang="es-MX" dirty="0"/>
              <a:t>("</a:t>
            </a:r>
            <a:r>
              <a:rPr lang="es-MX" dirty="0" err="1"/>
              <a:t>div_principal</a:t>
            </a:r>
            <a:r>
              <a:rPr lang="es-MX" dirty="0"/>
              <a:t>");</a:t>
            </a:r>
          </a:p>
          <a:p>
            <a:pPr marL="0" indent="0">
              <a:buNone/>
            </a:pPr>
            <a:r>
              <a:rPr lang="es-MX" dirty="0" err="1"/>
              <a:t>elDiv.addEventListener</a:t>
            </a:r>
            <a:r>
              <a:rPr lang="es-MX" dirty="0"/>
              <a:t>("</a:t>
            </a:r>
            <a:r>
              <a:rPr lang="es-MX" dirty="0" err="1"/>
              <a:t>click</a:t>
            </a:r>
            <a:r>
              <a:rPr lang="es-MX" dirty="0"/>
              <a:t>", </a:t>
            </a:r>
            <a:r>
              <a:rPr lang="es-MX" dirty="0" err="1"/>
              <a:t>muestraMensaje</a:t>
            </a:r>
            <a:r>
              <a:rPr lang="es-MX" dirty="0"/>
              <a:t>, false);</a:t>
            </a:r>
          </a:p>
          <a:p>
            <a:pPr marL="0" indent="0">
              <a:buNone/>
            </a:pPr>
            <a:r>
              <a:rPr lang="es-MX" dirty="0"/>
              <a:t> </a:t>
            </a:r>
          </a:p>
          <a:p>
            <a:pPr marL="0" indent="0">
              <a:buNone/>
            </a:pPr>
            <a:r>
              <a:rPr lang="es-MX" dirty="0"/>
              <a:t>// Más adelante se decide desasociar la función al evento</a:t>
            </a:r>
          </a:p>
          <a:p>
            <a:pPr marL="0" indent="0">
              <a:buNone/>
            </a:pPr>
            <a:r>
              <a:rPr lang="es-MX" dirty="0" err="1"/>
              <a:t>elDiv.removeEventListener</a:t>
            </a:r>
            <a:r>
              <a:rPr lang="es-MX" dirty="0"/>
              <a:t>("</a:t>
            </a:r>
            <a:r>
              <a:rPr lang="es-MX" dirty="0" err="1"/>
              <a:t>click</a:t>
            </a:r>
            <a:r>
              <a:rPr lang="es-MX" dirty="0"/>
              <a:t>", </a:t>
            </a:r>
            <a:r>
              <a:rPr lang="es-MX" dirty="0" err="1"/>
              <a:t>muestraMensaje</a:t>
            </a:r>
            <a:r>
              <a:rPr lang="es-MX" dirty="0"/>
              <a:t>, true);</a:t>
            </a:r>
            <a:endParaRPr lang="es-MX" dirty="0" smtClean="0"/>
          </a:p>
        </p:txBody>
      </p:sp>
    </p:spTree>
    <p:extLst>
      <p:ext uri="{BB962C8B-B14F-4D97-AF65-F5344CB8AC3E}">
        <p14:creationId xmlns:p14="http://schemas.microsoft.com/office/powerpoint/2010/main" val="180284617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clase</a:t>
            </a:r>
            <a:endParaRPr lang="es-MX" dirty="0"/>
          </a:p>
        </p:txBody>
      </p:sp>
      <p:pic>
        <p:nvPicPr>
          <p:cNvPr id="5" name="Marcador de contenido 4"/>
          <p:cNvPicPr>
            <a:picLocks noGrp="1" noChangeAspect="1"/>
          </p:cNvPicPr>
          <p:nvPr>
            <p:ph idx="1"/>
          </p:nvPr>
        </p:nvPicPr>
        <p:blipFill rotWithShape="1">
          <a:blip r:embed="rId2"/>
          <a:srcRect l="2782"/>
          <a:stretch/>
        </p:blipFill>
        <p:spPr>
          <a:xfrm>
            <a:off x="1933303" y="1449977"/>
            <a:ext cx="9321526" cy="4392023"/>
          </a:xfrm>
          <a:prstGeom prst="rect">
            <a:avLst/>
          </a:prstGeom>
        </p:spPr>
      </p:pic>
    </p:spTree>
    <p:extLst>
      <p:ext uri="{BB962C8B-B14F-4D97-AF65-F5344CB8AC3E}">
        <p14:creationId xmlns:p14="http://schemas.microsoft.com/office/powerpoint/2010/main" val="348920307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Bibliografía </a:t>
            </a:r>
            <a:endParaRPr lang="es-CO" dirty="0"/>
          </a:p>
        </p:txBody>
      </p:sp>
      <p:sp>
        <p:nvSpPr>
          <p:cNvPr id="3" name="Marcador de contenido 2"/>
          <p:cNvSpPr>
            <a:spLocks noGrp="1"/>
          </p:cNvSpPr>
          <p:nvPr>
            <p:ph idx="1"/>
          </p:nvPr>
        </p:nvSpPr>
        <p:spPr/>
        <p:txBody>
          <a:bodyPr/>
          <a:lstStyle/>
          <a:p>
            <a:r>
              <a:rPr lang="es-CO" dirty="0">
                <a:hlinkClick r:id="rId2"/>
              </a:rPr>
              <a:t>http://librosweb.es</a:t>
            </a:r>
            <a:r>
              <a:rPr lang="es-CO" dirty="0" smtClean="0">
                <a:hlinkClick r:id="rId2"/>
              </a:rPr>
              <a:t>/</a:t>
            </a:r>
            <a:r>
              <a:rPr lang="es-CO" dirty="0" smtClean="0"/>
              <a:t>, 2014. Introducción a JavaScript.</a:t>
            </a:r>
            <a:endParaRPr lang="es-CO" dirty="0"/>
          </a:p>
        </p:txBody>
      </p:sp>
    </p:spTree>
    <p:extLst>
      <p:ext uri="{BB962C8B-B14F-4D97-AF65-F5344CB8AC3E}">
        <p14:creationId xmlns:p14="http://schemas.microsoft.com/office/powerpoint/2010/main" val="2536250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a:t>
            </a:r>
            <a:endParaRPr lang="es-CO" dirty="0"/>
          </a:p>
        </p:txBody>
      </p:sp>
      <p:sp>
        <p:nvSpPr>
          <p:cNvPr id="3" name="Marcador de contenido 2"/>
          <p:cNvSpPr>
            <a:spLocks noGrp="1"/>
          </p:cNvSpPr>
          <p:nvPr>
            <p:ph idx="1"/>
          </p:nvPr>
        </p:nvSpPr>
        <p:spPr/>
        <p:txBody>
          <a:bodyPr/>
          <a:lstStyle/>
          <a:p>
            <a:pPr marL="0" indent="0">
              <a:buNone/>
            </a:pPr>
            <a:r>
              <a:rPr lang="es-CO" dirty="0" smtClean="0"/>
              <a:t>Asignación	=	</a:t>
            </a:r>
            <a:r>
              <a:rPr lang="es-CO" dirty="0" err="1" smtClean="0"/>
              <a:t>var</a:t>
            </a:r>
            <a:r>
              <a:rPr lang="es-CO" dirty="0" smtClean="0"/>
              <a:t> numero = 23;</a:t>
            </a:r>
          </a:p>
          <a:p>
            <a:pPr marL="0" indent="0">
              <a:buNone/>
            </a:pPr>
            <a:r>
              <a:rPr lang="es-CO" dirty="0" smtClean="0"/>
              <a:t>Incremento y decremento de numero	++  --	 </a:t>
            </a:r>
            <a:br>
              <a:rPr lang="es-CO" dirty="0" smtClean="0"/>
            </a:br>
            <a:r>
              <a:rPr lang="es-CO" dirty="0" smtClean="0"/>
              <a:t>Prefijo  Sufijo</a:t>
            </a:r>
          </a:p>
          <a:p>
            <a:endParaRPr lang="es-CO" dirty="0"/>
          </a:p>
          <a:p>
            <a:endParaRPr lang="es-CO" dirty="0" smtClean="0"/>
          </a:p>
          <a:p>
            <a:endParaRPr lang="es-CO" dirty="0"/>
          </a:p>
          <a:p>
            <a:endParaRPr lang="es-CO" dirty="0" smtClean="0"/>
          </a:p>
          <a:p>
            <a:endParaRPr lang="es-CO" dirty="0"/>
          </a:p>
          <a:p>
            <a:pPr marL="0" indent="0">
              <a:buNone/>
            </a:pPr>
            <a:endParaRPr lang="es-CO" dirty="0" smtClean="0"/>
          </a:p>
          <a:p>
            <a:endParaRPr lang="es-CO" dirty="0" smtClean="0"/>
          </a:p>
        </p:txBody>
      </p:sp>
      <p:pic>
        <p:nvPicPr>
          <p:cNvPr id="4" name="Imagen 3"/>
          <p:cNvPicPr>
            <a:picLocks noChangeAspect="1"/>
          </p:cNvPicPr>
          <p:nvPr/>
        </p:nvPicPr>
        <p:blipFill>
          <a:blip r:embed="rId2"/>
          <a:stretch>
            <a:fillRect/>
          </a:stretch>
        </p:blipFill>
        <p:spPr>
          <a:xfrm>
            <a:off x="2463144" y="3339618"/>
            <a:ext cx="3585966" cy="904025"/>
          </a:xfrm>
          <a:prstGeom prst="rect">
            <a:avLst/>
          </a:prstGeom>
        </p:spPr>
      </p:pic>
      <p:pic>
        <p:nvPicPr>
          <p:cNvPr id="5" name="Imagen 4"/>
          <p:cNvPicPr>
            <a:picLocks noChangeAspect="1"/>
          </p:cNvPicPr>
          <p:nvPr/>
        </p:nvPicPr>
        <p:blipFill>
          <a:blip r:embed="rId3"/>
          <a:stretch>
            <a:fillRect/>
          </a:stretch>
        </p:blipFill>
        <p:spPr>
          <a:xfrm>
            <a:off x="2446889" y="5344588"/>
            <a:ext cx="3540764" cy="919092"/>
          </a:xfrm>
          <a:prstGeom prst="rect">
            <a:avLst/>
          </a:prstGeom>
        </p:spPr>
      </p:pic>
      <p:pic>
        <p:nvPicPr>
          <p:cNvPr id="6" name="Imagen 5"/>
          <p:cNvPicPr>
            <a:picLocks noChangeAspect="1"/>
          </p:cNvPicPr>
          <p:nvPr/>
        </p:nvPicPr>
        <p:blipFill>
          <a:blip r:embed="rId4"/>
          <a:stretch>
            <a:fillRect/>
          </a:stretch>
        </p:blipFill>
        <p:spPr>
          <a:xfrm>
            <a:off x="2463144" y="4357170"/>
            <a:ext cx="3480498" cy="873891"/>
          </a:xfrm>
          <a:prstGeom prst="rect">
            <a:avLst/>
          </a:prstGeom>
        </p:spPr>
      </p:pic>
      <p:pic>
        <p:nvPicPr>
          <p:cNvPr id="7" name="Imagen 6"/>
          <p:cNvPicPr>
            <a:picLocks noChangeAspect="1"/>
          </p:cNvPicPr>
          <p:nvPr/>
        </p:nvPicPr>
        <p:blipFill>
          <a:blip r:embed="rId5"/>
          <a:stretch>
            <a:fillRect/>
          </a:stretch>
        </p:blipFill>
        <p:spPr>
          <a:xfrm>
            <a:off x="6567926" y="2885719"/>
            <a:ext cx="3480499" cy="949227"/>
          </a:xfrm>
          <a:prstGeom prst="rect">
            <a:avLst/>
          </a:prstGeom>
        </p:spPr>
      </p:pic>
      <p:pic>
        <p:nvPicPr>
          <p:cNvPr id="8" name="Imagen 7"/>
          <p:cNvPicPr>
            <a:picLocks noChangeAspect="1"/>
          </p:cNvPicPr>
          <p:nvPr/>
        </p:nvPicPr>
        <p:blipFill>
          <a:blip r:embed="rId6"/>
          <a:stretch>
            <a:fillRect/>
          </a:stretch>
        </p:blipFill>
        <p:spPr>
          <a:xfrm>
            <a:off x="6567926" y="3833812"/>
            <a:ext cx="3555832" cy="1190300"/>
          </a:xfrm>
          <a:prstGeom prst="rect">
            <a:avLst/>
          </a:prstGeom>
        </p:spPr>
      </p:pic>
      <p:pic>
        <p:nvPicPr>
          <p:cNvPr id="9" name="Imagen 8"/>
          <p:cNvPicPr>
            <a:picLocks noChangeAspect="1"/>
          </p:cNvPicPr>
          <p:nvPr/>
        </p:nvPicPr>
        <p:blipFill>
          <a:blip r:embed="rId7"/>
          <a:stretch>
            <a:fillRect/>
          </a:stretch>
        </p:blipFill>
        <p:spPr>
          <a:xfrm>
            <a:off x="6583320" y="5058314"/>
            <a:ext cx="3525697" cy="1205366"/>
          </a:xfrm>
          <a:prstGeom prst="rect">
            <a:avLst/>
          </a:prstGeom>
        </p:spPr>
      </p:pic>
    </p:spTree>
    <p:extLst>
      <p:ext uri="{BB962C8B-B14F-4D97-AF65-F5344CB8AC3E}">
        <p14:creationId xmlns:p14="http://schemas.microsoft.com/office/powerpoint/2010/main" val="2305227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lógicos</a:t>
            </a:r>
            <a:endParaRPr lang="es-CO" dirty="0"/>
          </a:p>
        </p:txBody>
      </p:sp>
      <p:sp>
        <p:nvSpPr>
          <p:cNvPr id="3" name="Marcador de contenido 2"/>
          <p:cNvSpPr>
            <a:spLocks noGrp="1"/>
          </p:cNvSpPr>
          <p:nvPr>
            <p:ph idx="1"/>
          </p:nvPr>
        </p:nvSpPr>
        <p:spPr/>
        <p:txBody>
          <a:bodyPr/>
          <a:lstStyle/>
          <a:p>
            <a:r>
              <a:rPr lang="es-CO" dirty="0" smtClean="0"/>
              <a:t>Negación </a:t>
            </a:r>
          </a:p>
          <a:p>
            <a:r>
              <a:rPr lang="es-CO" dirty="0" smtClean="0"/>
              <a:t>AND</a:t>
            </a:r>
          </a:p>
          <a:p>
            <a:r>
              <a:rPr lang="es-CO" dirty="0" smtClean="0"/>
              <a:t>OR</a:t>
            </a:r>
          </a:p>
          <a:p>
            <a:r>
              <a:rPr lang="es-CO" dirty="0" smtClean="0"/>
              <a:t>Matemáticos</a:t>
            </a:r>
          </a:p>
          <a:p>
            <a:r>
              <a:rPr lang="es-CO" dirty="0" smtClean="0"/>
              <a:t>Relacionales</a:t>
            </a:r>
          </a:p>
          <a:p>
            <a:endParaRPr lang="es-CO" dirty="0" smtClean="0"/>
          </a:p>
        </p:txBody>
      </p:sp>
    </p:spTree>
    <p:extLst>
      <p:ext uri="{BB962C8B-B14F-4D97-AF65-F5344CB8AC3E}">
        <p14:creationId xmlns:p14="http://schemas.microsoft.com/office/powerpoint/2010/main" val="1866481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Negación símbolo !</a:t>
            </a:r>
            <a:endParaRPr lang="es-CO" dirty="0"/>
          </a:p>
        </p:txBody>
      </p:sp>
      <p:sp>
        <p:nvSpPr>
          <p:cNvPr id="3" name="Marcador de contenido 2"/>
          <p:cNvSpPr>
            <a:spLocks noGrp="1"/>
          </p:cNvSpPr>
          <p:nvPr>
            <p:ph idx="1"/>
          </p:nvPr>
        </p:nvSpPr>
        <p:spPr/>
        <p:txBody>
          <a:bodyPr/>
          <a:lstStyle/>
          <a:p>
            <a:r>
              <a:rPr lang="es-ES" dirty="0"/>
              <a:t>Se utiliza para obtener el valor contrario al valor de la variable</a:t>
            </a:r>
            <a:endParaRPr lang="es-CO" dirty="0"/>
          </a:p>
          <a:p>
            <a:endParaRPr lang="es-CO" dirty="0"/>
          </a:p>
        </p:txBody>
      </p:sp>
      <p:pic>
        <p:nvPicPr>
          <p:cNvPr id="4" name="Imagen 3"/>
          <p:cNvPicPr>
            <a:picLocks noChangeAspect="1"/>
          </p:cNvPicPr>
          <p:nvPr/>
        </p:nvPicPr>
        <p:blipFill>
          <a:blip r:embed="rId2"/>
          <a:stretch>
            <a:fillRect/>
          </a:stretch>
        </p:blipFill>
        <p:spPr>
          <a:xfrm>
            <a:off x="4995406" y="2589684"/>
            <a:ext cx="6003961" cy="544512"/>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287266902"/>
              </p:ext>
            </p:extLst>
          </p:nvPr>
        </p:nvGraphicFramePr>
        <p:xfrm>
          <a:off x="1417750" y="3288630"/>
          <a:ext cx="2587582" cy="1437006"/>
        </p:xfrm>
        <a:graphic>
          <a:graphicData uri="http://schemas.openxmlformats.org/drawingml/2006/table">
            <a:tbl>
              <a:tblPr firstRow="1" bandRow="1">
                <a:tableStyleId>{D03447BB-5D67-496B-8E87-E561075AD55C}</a:tableStyleId>
              </a:tblPr>
              <a:tblGrid>
                <a:gridCol w="1293791">
                  <a:extLst>
                    <a:ext uri="{9D8B030D-6E8A-4147-A177-3AD203B41FA5}">
                      <a16:colId xmlns:a16="http://schemas.microsoft.com/office/drawing/2014/main" val="20000"/>
                    </a:ext>
                  </a:extLst>
                </a:gridCol>
                <a:gridCol w="1293791">
                  <a:extLst>
                    <a:ext uri="{9D8B030D-6E8A-4147-A177-3AD203B41FA5}">
                      <a16:colId xmlns:a16="http://schemas.microsoft.com/office/drawing/2014/main" val="20001"/>
                    </a:ext>
                  </a:extLst>
                </a:gridCol>
              </a:tblGrid>
              <a:tr h="479002">
                <a:tc>
                  <a:txBody>
                    <a:bodyPr/>
                    <a:lstStyle/>
                    <a:p>
                      <a:pPr algn="l"/>
                      <a:r>
                        <a:rPr lang="es-CO" dirty="0">
                          <a:effectLst/>
                        </a:rPr>
                        <a:t>variable</a:t>
                      </a:r>
                    </a:p>
                  </a:txBody>
                  <a:tcPr anchor="ctr"/>
                </a:tc>
                <a:tc>
                  <a:txBody>
                    <a:bodyPr/>
                    <a:lstStyle/>
                    <a:p>
                      <a:pPr algn="l"/>
                      <a:r>
                        <a:rPr lang="es-CO" dirty="0">
                          <a:effectLst/>
                        </a:rPr>
                        <a:t>!variable</a:t>
                      </a:r>
                    </a:p>
                  </a:txBody>
                  <a:tcPr anchor="ctr"/>
                </a:tc>
                <a:extLst>
                  <a:ext uri="{0D108BD9-81ED-4DB2-BD59-A6C34878D82A}">
                    <a16:rowId xmlns:a16="http://schemas.microsoft.com/office/drawing/2014/main" val="10000"/>
                  </a:ext>
                </a:extLst>
              </a:tr>
              <a:tr h="479002">
                <a:tc>
                  <a:txBody>
                    <a:bodyPr/>
                    <a:lstStyle/>
                    <a:p>
                      <a:r>
                        <a:rPr lang="es-CO" dirty="0">
                          <a:effectLst/>
                        </a:rPr>
                        <a:t>true</a:t>
                      </a:r>
                    </a:p>
                  </a:txBody>
                  <a:tcPr anchor="ctr"/>
                </a:tc>
                <a:tc>
                  <a:txBody>
                    <a:bodyPr/>
                    <a:lstStyle/>
                    <a:p>
                      <a:r>
                        <a:rPr lang="es-CO" dirty="0">
                          <a:effectLst/>
                        </a:rPr>
                        <a:t>false</a:t>
                      </a:r>
                    </a:p>
                  </a:txBody>
                  <a:tcPr anchor="ctr"/>
                </a:tc>
                <a:extLst>
                  <a:ext uri="{0D108BD9-81ED-4DB2-BD59-A6C34878D82A}">
                    <a16:rowId xmlns:a16="http://schemas.microsoft.com/office/drawing/2014/main" val="10001"/>
                  </a:ext>
                </a:extLst>
              </a:tr>
              <a:tr h="479002">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val="10002"/>
                  </a:ext>
                </a:extLst>
              </a:tr>
            </a:tbl>
          </a:graphicData>
        </a:graphic>
      </p:graphicFrame>
      <p:pic>
        <p:nvPicPr>
          <p:cNvPr id="6" name="Imagen 5"/>
          <p:cNvPicPr>
            <a:picLocks noChangeAspect="1"/>
          </p:cNvPicPr>
          <p:nvPr/>
        </p:nvPicPr>
        <p:blipFill>
          <a:blip r:embed="rId3"/>
          <a:stretch>
            <a:fillRect/>
          </a:stretch>
        </p:blipFill>
        <p:spPr>
          <a:xfrm>
            <a:off x="4995406" y="3361557"/>
            <a:ext cx="6131203" cy="2653047"/>
          </a:xfrm>
          <a:prstGeom prst="rect">
            <a:avLst/>
          </a:prstGeom>
        </p:spPr>
      </p:pic>
    </p:spTree>
    <p:extLst>
      <p:ext uri="{BB962C8B-B14F-4D97-AF65-F5344CB8AC3E}">
        <p14:creationId xmlns:p14="http://schemas.microsoft.com/office/powerpoint/2010/main" val="1349539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mtClean="0"/>
              <a:t>AND símbolo &amp;&amp;</a:t>
            </a:r>
            <a:endParaRPr lang="es-CO" dirty="0"/>
          </a:p>
        </p:txBody>
      </p:sp>
      <p:sp>
        <p:nvSpPr>
          <p:cNvPr id="3" name="Marcador de contenido 2"/>
          <p:cNvSpPr>
            <a:spLocks noGrp="1"/>
          </p:cNvSpPr>
          <p:nvPr>
            <p:ph idx="1"/>
          </p:nvPr>
        </p:nvSpPr>
        <p:spPr/>
        <p:txBody>
          <a:bodyPr>
            <a:normAutofit/>
          </a:bodyPr>
          <a:lstStyle/>
          <a:p>
            <a:pPr marL="0" indent="0">
              <a:buNone/>
            </a:pPr>
            <a:r>
              <a:rPr lang="es-CO" sz="2400" smtClean="0"/>
              <a:t>Se obtiene su resultado combinando dos valores booleanos</a:t>
            </a:r>
            <a:endParaRPr lang="es-CO" sz="2400" dirty="0"/>
          </a:p>
        </p:txBody>
      </p:sp>
      <p:graphicFrame>
        <p:nvGraphicFramePr>
          <p:cNvPr id="4" name="Tabla 3"/>
          <p:cNvGraphicFramePr>
            <a:graphicFrameLocks noGrp="1"/>
          </p:cNvGraphicFramePr>
          <p:nvPr>
            <p:extLst>
              <p:ext uri="{D42A27DB-BD31-4B8C-83A1-F6EECF244321}">
                <p14:modId xmlns:p14="http://schemas.microsoft.com/office/powerpoint/2010/main" val="59592449"/>
              </p:ext>
            </p:extLst>
          </p:nvPr>
        </p:nvGraphicFramePr>
        <p:xfrm>
          <a:off x="2015153" y="2437334"/>
          <a:ext cx="7141725" cy="1828800"/>
        </p:xfrm>
        <a:graphic>
          <a:graphicData uri="http://schemas.openxmlformats.org/drawingml/2006/table">
            <a:tbl>
              <a:tblPr firstRow="1" bandRow="1">
                <a:tableStyleId>{D03447BB-5D67-496B-8E87-E561075AD55C}</a:tableStyleId>
              </a:tblPr>
              <a:tblGrid>
                <a:gridCol w="2380575">
                  <a:extLst>
                    <a:ext uri="{9D8B030D-6E8A-4147-A177-3AD203B41FA5}">
                      <a16:colId xmlns:a16="http://schemas.microsoft.com/office/drawing/2014/main" val="20000"/>
                    </a:ext>
                  </a:extLst>
                </a:gridCol>
                <a:gridCol w="2380575">
                  <a:extLst>
                    <a:ext uri="{9D8B030D-6E8A-4147-A177-3AD203B41FA5}">
                      <a16:colId xmlns:a16="http://schemas.microsoft.com/office/drawing/2014/main" val="20001"/>
                    </a:ext>
                  </a:extLst>
                </a:gridCol>
                <a:gridCol w="2380575">
                  <a:extLst>
                    <a:ext uri="{9D8B030D-6E8A-4147-A177-3AD203B41FA5}">
                      <a16:colId xmlns:a16="http://schemas.microsoft.com/office/drawing/2014/main" val="20002"/>
                    </a:ext>
                  </a:extLst>
                </a:gridCol>
              </a:tblGrid>
              <a:tr h="0">
                <a:tc>
                  <a:txBody>
                    <a:bodyPr/>
                    <a:lstStyle/>
                    <a:p>
                      <a:pPr marL="0" algn="l" defTabSz="914400" rtl="0" eaLnBrk="1" latinLnBrk="0" hangingPunct="1"/>
                      <a:r>
                        <a:rPr lang="es-CO" sz="1800" kern="1200" dirty="0">
                          <a:effectLst/>
                        </a:rPr>
                        <a:t>variable1</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variable2</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variable1 &amp;&amp; variable2</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0"/>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1"/>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2"/>
                  </a:ext>
                </a:extLst>
              </a:tr>
              <a:tr h="0">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3"/>
                  </a:ext>
                </a:extLst>
              </a:tr>
              <a:tr h="0">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2324246" y="4538841"/>
            <a:ext cx="6711356" cy="1773059"/>
          </a:xfrm>
          <a:prstGeom prst="rect">
            <a:avLst/>
          </a:prstGeom>
        </p:spPr>
      </p:pic>
    </p:spTree>
    <p:extLst>
      <p:ext uri="{BB962C8B-B14F-4D97-AF65-F5344CB8AC3E}">
        <p14:creationId xmlns:p14="http://schemas.microsoft.com/office/powerpoint/2010/main" val="3232805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OR símbolo ||</a:t>
            </a:r>
            <a:endParaRPr lang="es-CO"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05200084"/>
              </p:ext>
            </p:extLst>
          </p:nvPr>
        </p:nvGraphicFramePr>
        <p:xfrm>
          <a:off x="2468566" y="1824574"/>
          <a:ext cx="7203468" cy="1828800"/>
        </p:xfrm>
        <a:graphic>
          <a:graphicData uri="http://schemas.openxmlformats.org/drawingml/2006/table">
            <a:tbl>
              <a:tblPr firstRow="1" bandRow="1">
                <a:tableStyleId>{D03447BB-5D67-496B-8E87-E561075AD55C}</a:tableStyleId>
              </a:tblPr>
              <a:tblGrid>
                <a:gridCol w="2401156">
                  <a:extLst>
                    <a:ext uri="{9D8B030D-6E8A-4147-A177-3AD203B41FA5}">
                      <a16:colId xmlns:a16="http://schemas.microsoft.com/office/drawing/2014/main" val="20000"/>
                    </a:ext>
                  </a:extLst>
                </a:gridCol>
                <a:gridCol w="2401156">
                  <a:extLst>
                    <a:ext uri="{9D8B030D-6E8A-4147-A177-3AD203B41FA5}">
                      <a16:colId xmlns:a16="http://schemas.microsoft.com/office/drawing/2014/main" val="20001"/>
                    </a:ext>
                  </a:extLst>
                </a:gridCol>
                <a:gridCol w="2401156">
                  <a:extLst>
                    <a:ext uri="{9D8B030D-6E8A-4147-A177-3AD203B41FA5}">
                      <a16:colId xmlns:a16="http://schemas.microsoft.com/office/drawing/2014/main" val="20002"/>
                    </a:ext>
                  </a:extLst>
                </a:gridCol>
              </a:tblGrid>
              <a:tr h="0">
                <a:tc>
                  <a:txBody>
                    <a:bodyPr/>
                    <a:lstStyle/>
                    <a:p>
                      <a:pPr algn="l"/>
                      <a:r>
                        <a:rPr lang="es-CO" dirty="0">
                          <a:effectLst/>
                        </a:rPr>
                        <a:t>variable1</a:t>
                      </a:r>
                    </a:p>
                  </a:txBody>
                  <a:tcPr anchor="ctr"/>
                </a:tc>
                <a:tc>
                  <a:txBody>
                    <a:bodyPr/>
                    <a:lstStyle/>
                    <a:p>
                      <a:pPr algn="l"/>
                      <a:r>
                        <a:rPr lang="es-CO">
                          <a:effectLst/>
                        </a:rPr>
                        <a:t>variable2</a:t>
                      </a:r>
                    </a:p>
                  </a:txBody>
                  <a:tcPr anchor="ctr"/>
                </a:tc>
                <a:tc>
                  <a:txBody>
                    <a:bodyPr/>
                    <a:lstStyle/>
                    <a:p>
                      <a:pPr algn="l"/>
                      <a:r>
                        <a:rPr lang="es-CO">
                          <a:effectLst/>
                        </a:rPr>
                        <a:t>variable1 || variable2</a:t>
                      </a:r>
                    </a:p>
                  </a:txBody>
                  <a:tcPr anchor="ctr"/>
                </a:tc>
                <a:extLst>
                  <a:ext uri="{0D108BD9-81ED-4DB2-BD59-A6C34878D82A}">
                    <a16:rowId xmlns:a16="http://schemas.microsoft.com/office/drawing/2014/main" val="10000"/>
                  </a:ext>
                </a:extLst>
              </a:tr>
              <a:tr h="0">
                <a:tc>
                  <a:txBody>
                    <a:bodyPr/>
                    <a:lstStyle/>
                    <a:p>
                      <a:r>
                        <a:rPr lang="es-CO">
                          <a:effectLst/>
                        </a:rPr>
                        <a:t>true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val="10001"/>
                  </a:ext>
                </a:extLst>
              </a:tr>
              <a:tr h="0">
                <a:tc>
                  <a:txBody>
                    <a:bodyPr/>
                    <a:lstStyle/>
                    <a:p>
                      <a:r>
                        <a:rPr lang="es-CO">
                          <a:effectLst/>
                        </a:rPr>
                        <a:t>true</a:t>
                      </a:r>
                    </a:p>
                  </a:txBody>
                  <a:tcPr anchor="ctr"/>
                </a:tc>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val="10002"/>
                  </a:ext>
                </a:extLst>
              </a:tr>
              <a:tr h="0">
                <a:tc>
                  <a:txBody>
                    <a:bodyPr/>
                    <a:lstStyle/>
                    <a:p>
                      <a:r>
                        <a:rPr lang="es-CO">
                          <a:effectLst/>
                        </a:rPr>
                        <a:t>false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val="10003"/>
                  </a:ext>
                </a:extLst>
              </a:tr>
              <a:tr h="0">
                <a:tc>
                  <a:txBody>
                    <a:bodyPr/>
                    <a:lstStyle/>
                    <a:p>
                      <a:r>
                        <a:rPr lang="es-CO">
                          <a:effectLst/>
                        </a:rPr>
                        <a:t>false</a:t>
                      </a:r>
                    </a:p>
                  </a:txBody>
                  <a:tcPr anchor="ctr"/>
                </a:tc>
                <a:tc>
                  <a:txBody>
                    <a:bodyPr/>
                    <a:lstStyle/>
                    <a:p>
                      <a:r>
                        <a:rPr lang="es-CO">
                          <a:effectLst/>
                        </a:rPr>
                        <a:t>false</a:t>
                      </a:r>
                    </a:p>
                  </a:txBody>
                  <a:tcPr anchor="ctr"/>
                </a:tc>
                <a:tc>
                  <a:txBody>
                    <a:bodyPr/>
                    <a:lstStyle/>
                    <a:p>
                      <a:r>
                        <a:rPr lang="es-CO" dirty="0">
                          <a:effectLst/>
                        </a:rPr>
                        <a:t>false</a:t>
                      </a:r>
                    </a:p>
                  </a:txBody>
                  <a:tcPr anchor="ctr"/>
                </a:tc>
                <a:extLst>
                  <a:ext uri="{0D108BD9-81ED-4DB2-BD59-A6C34878D82A}">
                    <a16:rowId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2661749" y="4044838"/>
            <a:ext cx="6868501" cy="1763534"/>
          </a:xfrm>
          <a:prstGeom prst="rect">
            <a:avLst/>
          </a:prstGeom>
        </p:spPr>
      </p:pic>
    </p:spTree>
    <p:extLst>
      <p:ext uri="{BB962C8B-B14F-4D97-AF65-F5344CB8AC3E}">
        <p14:creationId xmlns:p14="http://schemas.microsoft.com/office/powerpoint/2010/main" val="1356915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Matemáticos </a:t>
            </a:r>
            <a:endParaRPr lang="es-CO" dirty="0"/>
          </a:p>
        </p:txBody>
      </p:sp>
      <p:sp>
        <p:nvSpPr>
          <p:cNvPr id="3" name="Marcador de contenido 2"/>
          <p:cNvSpPr>
            <a:spLocks noGrp="1"/>
          </p:cNvSpPr>
          <p:nvPr>
            <p:ph idx="1"/>
          </p:nvPr>
        </p:nvSpPr>
        <p:spPr/>
        <p:txBody>
          <a:bodyPr>
            <a:normAutofit fontScale="92500" lnSpcReduction="10000"/>
          </a:bodyPr>
          <a:lstStyle/>
          <a:p>
            <a:r>
              <a:rPr lang="es-CO" sz="2200" dirty="0" smtClean="0"/>
              <a:t>Adición +</a:t>
            </a:r>
          </a:p>
          <a:p>
            <a:r>
              <a:rPr lang="es-CO" sz="2200" dirty="0" smtClean="0"/>
              <a:t>Sustracción –</a:t>
            </a:r>
          </a:p>
          <a:p>
            <a:r>
              <a:rPr lang="es-CO" sz="2200" dirty="0" smtClean="0"/>
              <a:t>Multiplicación *</a:t>
            </a:r>
          </a:p>
          <a:p>
            <a:r>
              <a:rPr lang="es-CO" sz="2200" dirty="0" smtClean="0"/>
              <a:t>División /</a:t>
            </a:r>
          </a:p>
          <a:p>
            <a:r>
              <a:rPr lang="es-CO" sz="2200" dirty="0" smtClean="0"/>
              <a:t>Modulo %</a:t>
            </a:r>
          </a:p>
          <a:p>
            <a:r>
              <a:rPr lang="es-CO" sz="2200" dirty="0" smtClean="0"/>
              <a:t>Combinados con el operador de asignación =</a:t>
            </a:r>
          </a:p>
          <a:p>
            <a:pPr lvl="1"/>
            <a:r>
              <a:rPr lang="es-CO" dirty="0" smtClean="0"/>
              <a:t>+=</a:t>
            </a:r>
          </a:p>
          <a:p>
            <a:pPr lvl="1"/>
            <a:r>
              <a:rPr lang="es-CO" dirty="0" smtClean="0"/>
              <a:t>-=</a:t>
            </a:r>
          </a:p>
          <a:p>
            <a:pPr lvl="1"/>
            <a:r>
              <a:rPr lang="es-CO" dirty="0" smtClean="0"/>
              <a:t>*=</a:t>
            </a:r>
          </a:p>
          <a:p>
            <a:pPr lvl="1"/>
            <a:r>
              <a:rPr lang="es-CO" dirty="0" smtClean="0"/>
              <a:t>/=</a:t>
            </a:r>
          </a:p>
          <a:p>
            <a:pPr lvl="1"/>
            <a:r>
              <a:rPr lang="es-CO" dirty="0" smtClean="0"/>
              <a:t>%=</a:t>
            </a:r>
          </a:p>
          <a:p>
            <a:endParaRPr lang="es-CO" dirty="0"/>
          </a:p>
        </p:txBody>
      </p:sp>
      <p:pic>
        <p:nvPicPr>
          <p:cNvPr id="4" name="Imagen 3"/>
          <p:cNvPicPr>
            <a:picLocks noChangeAspect="1"/>
          </p:cNvPicPr>
          <p:nvPr/>
        </p:nvPicPr>
        <p:blipFill>
          <a:blip r:embed="rId2"/>
          <a:stretch>
            <a:fillRect/>
          </a:stretch>
        </p:blipFill>
        <p:spPr>
          <a:xfrm>
            <a:off x="4516008" y="1669995"/>
            <a:ext cx="4671544" cy="1618852"/>
          </a:xfrm>
          <a:prstGeom prst="rect">
            <a:avLst/>
          </a:prstGeom>
        </p:spPr>
      </p:pic>
      <p:pic>
        <p:nvPicPr>
          <p:cNvPr id="5" name="Imagen 4"/>
          <p:cNvPicPr>
            <a:picLocks noChangeAspect="1"/>
          </p:cNvPicPr>
          <p:nvPr/>
        </p:nvPicPr>
        <p:blipFill>
          <a:blip r:embed="rId3"/>
          <a:stretch>
            <a:fillRect/>
          </a:stretch>
        </p:blipFill>
        <p:spPr>
          <a:xfrm>
            <a:off x="9187552" y="1669995"/>
            <a:ext cx="2292890" cy="1466127"/>
          </a:xfrm>
          <a:prstGeom prst="rect">
            <a:avLst/>
          </a:prstGeom>
        </p:spPr>
      </p:pic>
      <p:pic>
        <p:nvPicPr>
          <p:cNvPr id="6" name="Imagen 5"/>
          <p:cNvPicPr>
            <a:picLocks noChangeAspect="1"/>
          </p:cNvPicPr>
          <p:nvPr/>
        </p:nvPicPr>
        <p:blipFill>
          <a:blip r:embed="rId4"/>
          <a:stretch>
            <a:fillRect/>
          </a:stretch>
        </p:blipFill>
        <p:spPr>
          <a:xfrm>
            <a:off x="3882798" y="4554811"/>
            <a:ext cx="3059000" cy="1432389"/>
          </a:xfrm>
          <a:prstGeom prst="rect">
            <a:avLst/>
          </a:prstGeom>
        </p:spPr>
      </p:pic>
    </p:spTree>
    <p:extLst>
      <p:ext uri="{BB962C8B-B14F-4D97-AF65-F5344CB8AC3E}">
        <p14:creationId xmlns:p14="http://schemas.microsoft.com/office/powerpoint/2010/main" val="1463004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relacionales</a:t>
            </a:r>
            <a:endParaRPr lang="es-CO" dirty="0"/>
          </a:p>
        </p:txBody>
      </p:sp>
      <p:sp>
        <p:nvSpPr>
          <p:cNvPr id="3" name="Marcador de contenido 2"/>
          <p:cNvSpPr>
            <a:spLocks noGrp="1"/>
          </p:cNvSpPr>
          <p:nvPr>
            <p:ph idx="1"/>
          </p:nvPr>
        </p:nvSpPr>
        <p:spPr/>
        <p:txBody>
          <a:bodyPr/>
          <a:lstStyle/>
          <a:p>
            <a:r>
              <a:rPr lang="es-CO" dirty="0" smtClean="0"/>
              <a:t>&gt;</a:t>
            </a:r>
          </a:p>
          <a:p>
            <a:r>
              <a:rPr lang="es-CO" dirty="0" smtClean="0"/>
              <a:t>&lt;</a:t>
            </a:r>
          </a:p>
          <a:p>
            <a:r>
              <a:rPr lang="es-CO" dirty="0" smtClean="0"/>
              <a:t>&gt;=</a:t>
            </a:r>
          </a:p>
          <a:p>
            <a:r>
              <a:rPr lang="es-CO" dirty="0" smtClean="0"/>
              <a:t>&lt;=</a:t>
            </a:r>
          </a:p>
          <a:p>
            <a:r>
              <a:rPr lang="es-CO" dirty="0" smtClean="0"/>
              <a:t>==</a:t>
            </a:r>
          </a:p>
          <a:p>
            <a:r>
              <a:rPr lang="es-CO" dirty="0" smtClean="0"/>
              <a:t>!=</a:t>
            </a:r>
          </a:p>
          <a:p>
            <a:endParaRPr lang="es-CO" dirty="0"/>
          </a:p>
        </p:txBody>
      </p:sp>
      <p:pic>
        <p:nvPicPr>
          <p:cNvPr id="4" name="Imagen 3"/>
          <p:cNvPicPr>
            <a:picLocks noChangeAspect="1"/>
          </p:cNvPicPr>
          <p:nvPr/>
        </p:nvPicPr>
        <p:blipFill>
          <a:blip r:embed="rId2"/>
          <a:stretch>
            <a:fillRect/>
          </a:stretch>
        </p:blipFill>
        <p:spPr>
          <a:xfrm>
            <a:off x="3405032" y="1825625"/>
            <a:ext cx="3030392" cy="2597479"/>
          </a:xfrm>
          <a:prstGeom prst="rect">
            <a:avLst/>
          </a:prstGeom>
        </p:spPr>
      </p:pic>
      <p:pic>
        <p:nvPicPr>
          <p:cNvPr id="5" name="Imagen 4"/>
          <p:cNvPicPr>
            <a:picLocks noChangeAspect="1"/>
          </p:cNvPicPr>
          <p:nvPr/>
        </p:nvPicPr>
        <p:blipFill>
          <a:blip r:embed="rId3"/>
          <a:stretch>
            <a:fillRect/>
          </a:stretch>
        </p:blipFill>
        <p:spPr>
          <a:xfrm>
            <a:off x="7038595" y="1825625"/>
            <a:ext cx="3938096" cy="2241193"/>
          </a:xfrm>
          <a:prstGeom prst="rect">
            <a:avLst/>
          </a:prstGeom>
        </p:spPr>
      </p:pic>
      <p:sp>
        <p:nvSpPr>
          <p:cNvPr id="6" name="Rectangle 1"/>
          <p:cNvSpPr>
            <a:spLocks noChangeArrowheads="1"/>
          </p:cNvSpPr>
          <p:nvPr/>
        </p:nvSpPr>
        <p:spPr bwMode="auto">
          <a:xfrm>
            <a:off x="1854200" y="4917363"/>
            <a:ext cx="9728200" cy="161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Ejercicio</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A partir del siguiente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que se proporciona: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var</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valores = [true, 5, false, "hola",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adios</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2];</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200" b="0" i="0" u="none" strike="noStrike" cap="none" normalizeH="0" baseline="0" dirty="0" smtClean="0">
                <a:ln>
                  <a:noFill/>
                </a:ln>
                <a:solidFill>
                  <a:srgbClr val="222222"/>
                </a:solidFill>
                <a:effectLst/>
                <a:latin typeface="Helvetica Neue"/>
              </a:rPr>
              <a:t>Determinar cual de los dos elementos de texto es mayor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200" b="0" i="0" u="none" strike="noStrike" cap="none" normalizeH="0" baseline="0" dirty="0" smtClean="0">
                <a:ln>
                  <a:noFill/>
                </a:ln>
                <a:solidFill>
                  <a:srgbClr val="222222"/>
                </a:solidFill>
                <a:effectLst/>
                <a:latin typeface="Helvetica Neue"/>
              </a:rPr>
              <a:t>Utilizando exclusivamente los dos valores booleanos del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determinar los operadores necesarios para obtener un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true</a:t>
            </a:r>
            <a:r>
              <a:rPr kumimoji="0" lang="es-CO" altLang="es-CO" sz="1200" b="0" i="0" u="none" strike="noStrike" cap="none" normalizeH="0" baseline="0" dirty="0" smtClean="0">
                <a:ln>
                  <a:noFill/>
                </a:ln>
                <a:solidFill>
                  <a:srgbClr val="222222"/>
                </a:solidFill>
                <a:effectLst/>
                <a:latin typeface="Helvetica Neue"/>
              </a:rPr>
              <a:t> y otro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false</a:t>
            </a:r>
            <a:endParaRPr kumimoji="0" lang="es-CO" altLang="es-CO" sz="1200" b="0" i="0" u="none" strike="noStrike" cap="none" normalizeH="0" baseline="0" dirty="0" smtClean="0">
              <a:ln>
                <a:noFill/>
              </a:ln>
              <a:solidFill>
                <a:srgbClr val="222222"/>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200" b="0" i="0" u="none" strike="noStrike" cap="none" normalizeH="0" baseline="0" dirty="0" smtClean="0">
                <a:ln>
                  <a:noFill/>
                </a:ln>
                <a:solidFill>
                  <a:srgbClr val="222222"/>
                </a:solidFill>
                <a:effectLst/>
                <a:latin typeface="Helvetica Neue"/>
              </a:rPr>
              <a:t>Determinar el resultado de las cinco operaciones matemáticas realizadas con los dos elementos numéricos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78653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de control de flujo</a:t>
            </a:r>
            <a:endParaRPr lang="es-CO" dirty="0"/>
          </a:p>
        </p:txBody>
      </p:sp>
      <p:sp>
        <p:nvSpPr>
          <p:cNvPr id="3" name="Marcador de contenido 2"/>
          <p:cNvSpPr>
            <a:spLocks noGrp="1"/>
          </p:cNvSpPr>
          <p:nvPr>
            <p:ph idx="1"/>
          </p:nvPr>
        </p:nvSpPr>
        <p:spPr/>
        <p:txBody>
          <a:bodyPr/>
          <a:lstStyle/>
          <a:p>
            <a:r>
              <a:rPr lang="es-CO" dirty="0" smtClean="0"/>
              <a:t>Son instrucciones que apoyan la toma de decisiones en la ejecución del programa dejando de ser una secuencia línea.</a:t>
            </a:r>
          </a:p>
          <a:p>
            <a:r>
              <a:rPr lang="es-CO" dirty="0" err="1" smtClean="0"/>
              <a:t>If</a:t>
            </a:r>
            <a:endParaRPr lang="es-CO" dirty="0" smtClean="0"/>
          </a:p>
          <a:p>
            <a:r>
              <a:rPr lang="es-CO" dirty="0" err="1" smtClean="0"/>
              <a:t>If</a:t>
            </a:r>
            <a:r>
              <a:rPr lang="es-CO" dirty="0" smtClean="0"/>
              <a:t>…</a:t>
            </a:r>
            <a:r>
              <a:rPr lang="es-CO" dirty="0" err="1" smtClean="0"/>
              <a:t>else</a:t>
            </a:r>
            <a:endParaRPr lang="es-CO" dirty="0" smtClean="0"/>
          </a:p>
          <a:p>
            <a:r>
              <a:rPr lang="es-CO" dirty="0" err="1"/>
              <a:t>f</a:t>
            </a:r>
            <a:r>
              <a:rPr lang="es-CO" dirty="0" err="1" smtClean="0"/>
              <a:t>or</a:t>
            </a:r>
            <a:endParaRPr lang="es-CO" dirty="0" smtClean="0"/>
          </a:p>
          <a:p>
            <a:r>
              <a:rPr lang="es-CO" dirty="0" err="1" smtClean="0"/>
              <a:t>for</a:t>
            </a:r>
            <a:r>
              <a:rPr lang="es-CO" dirty="0" smtClean="0"/>
              <a:t> in</a:t>
            </a:r>
          </a:p>
          <a:p>
            <a:endParaRPr lang="es-CO" dirty="0"/>
          </a:p>
        </p:txBody>
      </p:sp>
    </p:spTree>
    <p:extLst>
      <p:ext uri="{BB962C8B-B14F-4D97-AF65-F5344CB8AC3E}">
        <p14:creationId xmlns:p14="http://schemas.microsoft.com/office/powerpoint/2010/main" val="2413960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Incluir </a:t>
            </a:r>
            <a:r>
              <a:rPr lang="es-CO" dirty="0"/>
              <a:t>JavaScript en </a:t>
            </a:r>
            <a:r>
              <a:rPr lang="es-CO" dirty="0" smtClean="0"/>
              <a:t>documentos</a:t>
            </a:r>
            <a:endParaRPr lang="es-CO" dirty="0"/>
          </a:p>
        </p:txBody>
      </p:sp>
      <p:sp>
        <p:nvSpPr>
          <p:cNvPr id="3" name="Marcador de contenido 2"/>
          <p:cNvSpPr>
            <a:spLocks noGrp="1"/>
          </p:cNvSpPr>
          <p:nvPr>
            <p:ph idx="1"/>
          </p:nvPr>
        </p:nvSpPr>
        <p:spPr/>
        <p:txBody>
          <a:bodyPr/>
          <a:lstStyle/>
          <a:p>
            <a:r>
              <a:rPr lang="es-ES" dirty="0"/>
              <a:t>JavaScript en el mismo documento </a:t>
            </a:r>
          </a:p>
          <a:p>
            <a:r>
              <a:rPr lang="es-ES" dirty="0" smtClean="0"/>
              <a:t>JavaScript </a:t>
            </a:r>
            <a:r>
              <a:rPr lang="es-ES" dirty="0"/>
              <a:t>en un archivo </a:t>
            </a:r>
            <a:r>
              <a:rPr lang="es-ES" dirty="0" smtClean="0"/>
              <a:t>externo</a:t>
            </a:r>
          </a:p>
          <a:p>
            <a:r>
              <a:rPr lang="es-CO" dirty="0"/>
              <a:t>JavaScript en los elementos</a:t>
            </a:r>
          </a:p>
          <a:p>
            <a:endParaRPr lang="es-ES" dirty="0"/>
          </a:p>
          <a:p>
            <a:endParaRPr lang="es-CO" dirty="0"/>
          </a:p>
        </p:txBody>
      </p:sp>
    </p:spTree>
    <p:extLst>
      <p:ext uri="{BB962C8B-B14F-4D97-AF65-F5344CB8AC3E}">
        <p14:creationId xmlns:p14="http://schemas.microsoft.com/office/powerpoint/2010/main" val="3392185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if</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CO" sz="2000" dirty="0" err="1" smtClean="0"/>
              <a:t>If</a:t>
            </a:r>
            <a:r>
              <a:rPr lang="es-CO" sz="2000" dirty="0" smtClean="0"/>
              <a:t>(condición){</a:t>
            </a:r>
          </a:p>
          <a:p>
            <a:pPr marL="0" indent="0">
              <a:buNone/>
            </a:pPr>
            <a:r>
              <a:rPr lang="es-CO" sz="2000" dirty="0" smtClean="0"/>
              <a:t>…</a:t>
            </a:r>
          </a:p>
          <a:p>
            <a:pPr marL="0" indent="0">
              <a:buNone/>
            </a:pPr>
            <a:r>
              <a:rPr lang="es-CO" sz="2000" dirty="0" smtClean="0"/>
              <a:t>}</a:t>
            </a:r>
          </a:p>
          <a:p>
            <a:pPr marL="0" indent="0">
              <a:buNone/>
            </a:pPr>
            <a:endParaRPr lang="es-CO" sz="2000" dirty="0" smtClean="0"/>
          </a:p>
          <a:p>
            <a:pPr marL="0" indent="0">
              <a:buNone/>
            </a:pPr>
            <a:r>
              <a:rPr lang="es-CO" sz="2000" dirty="0" err="1"/>
              <a:t>v</a:t>
            </a:r>
            <a:r>
              <a:rPr lang="es-CO" sz="2000" dirty="0" err="1" smtClean="0"/>
              <a:t>ar</a:t>
            </a:r>
            <a:r>
              <a:rPr lang="es-CO" sz="2000" dirty="0" smtClean="0"/>
              <a:t> estado = true;</a:t>
            </a:r>
          </a:p>
          <a:p>
            <a:pPr marL="0" indent="0">
              <a:buNone/>
            </a:pPr>
            <a:r>
              <a:rPr lang="es-CO" sz="2000" dirty="0" err="1"/>
              <a:t>i</a:t>
            </a:r>
            <a:r>
              <a:rPr lang="es-CO" sz="2000" dirty="0" err="1" smtClean="0"/>
              <a:t>f</a:t>
            </a:r>
            <a:r>
              <a:rPr lang="es-CO" sz="2000" dirty="0" smtClean="0"/>
              <a:t>(estado) {</a:t>
            </a:r>
          </a:p>
          <a:p>
            <a:pPr marL="0" indent="0">
              <a:buNone/>
            </a:pPr>
            <a:r>
              <a:rPr lang="es-CO" sz="2000" dirty="0" smtClean="0"/>
              <a:t>	</a:t>
            </a:r>
            <a:r>
              <a:rPr lang="es-CO" sz="2000" dirty="0" err="1" smtClean="0"/>
              <a:t>alert</a:t>
            </a:r>
            <a:r>
              <a:rPr lang="es-CO" sz="2000" dirty="0" smtClean="0"/>
              <a:t>(“Hola mundo”);</a:t>
            </a:r>
          </a:p>
          <a:p>
            <a:pPr marL="0" indent="0">
              <a:buNone/>
            </a:pPr>
            <a:r>
              <a:rPr lang="es-CO" sz="2000" dirty="0" smtClean="0"/>
              <a:t>}</a:t>
            </a:r>
          </a:p>
          <a:p>
            <a:pPr marL="0" indent="0">
              <a:buNone/>
            </a:pPr>
            <a:endParaRPr lang="es-CO" sz="2000" dirty="0"/>
          </a:p>
          <a:p>
            <a:pPr marL="0" indent="0">
              <a:buNone/>
            </a:pPr>
            <a:r>
              <a:rPr lang="es-CO" sz="2000" dirty="0" err="1"/>
              <a:t>var</a:t>
            </a:r>
            <a:r>
              <a:rPr lang="es-CO" sz="2000" dirty="0"/>
              <a:t> estado = true</a:t>
            </a:r>
            <a:r>
              <a:rPr lang="es-CO" sz="2000" dirty="0" smtClean="0"/>
              <a:t>;</a:t>
            </a:r>
          </a:p>
          <a:p>
            <a:pPr marL="0" indent="0">
              <a:buNone/>
            </a:pPr>
            <a:r>
              <a:rPr lang="es-CO" sz="2000" dirty="0" err="1" smtClean="0"/>
              <a:t>if</a:t>
            </a:r>
            <a:r>
              <a:rPr lang="es-CO" sz="2000" dirty="0" smtClean="0"/>
              <a:t>(estado == true) </a:t>
            </a:r>
            <a:r>
              <a:rPr lang="es-CO" sz="2000" dirty="0"/>
              <a:t>{</a:t>
            </a:r>
          </a:p>
          <a:p>
            <a:pPr marL="0" indent="0">
              <a:buNone/>
            </a:pPr>
            <a:r>
              <a:rPr lang="es-CO" sz="2000" dirty="0"/>
              <a:t>	</a:t>
            </a:r>
            <a:r>
              <a:rPr lang="es-CO" sz="2000" dirty="0" err="1"/>
              <a:t>alert</a:t>
            </a:r>
            <a:r>
              <a:rPr lang="es-CO" sz="2000" dirty="0"/>
              <a:t>(“Hola mundo”);</a:t>
            </a:r>
          </a:p>
          <a:p>
            <a:pPr marL="0" indent="0">
              <a:buNone/>
            </a:pPr>
            <a:r>
              <a:rPr lang="es-CO" sz="2000" dirty="0" smtClean="0"/>
              <a:t>}</a:t>
            </a:r>
          </a:p>
          <a:p>
            <a:pPr marL="0" indent="0">
              <a:buNone/>
            </a:pPr>
            <a:endParaRPr lang="es-CO" sz="2000" dirty="0"/>
          </a:p>
          <a:p>
            <a:pPr marL="0" indent="0">
              <a:buNone/>
            </a:pPr>
            <a:endParaRPr lang="es-CO" sz="2000" dirty="0"/>
          </a:p>
          <a:p>
            <a:pPr marL="0" indent="0">
              <a:buNone/>
            </a:pPr>
            <a:endParaRPr lang="es-CO" sz="2000" dirty="0"/>
          </a:p>
          <a:p>
            <a:pPr marL="0" indent="0">
              <a:buNone/>
            </a:pPr>
            <a:endParaRPr lang="es-CO" sz="2000" dirty="0"/>
          </a:p>
        </p:txBody>
      </p:sp>
      <p:sp>
        <p:nvSpPr>
          <p:cNvPr id="4" name="CuadroTexto 3"/>
          <p:cNvSpPr txBox="1"/>
          <p:nvPr/>
        </p:nvSpPr>
        <p:spPr>
          <a:xfrm>
            <a:off x="6120792" y="1839913"/>
            <a:ext cx="4507606" cy="923330"/>
          </a:xfrm>
          <a:prstGeom prst="rect">
            <a:avLst/>
          </a:prstGeom>
          <a:noFill/>
        </p:spPr>
        <p:txBody>
          <a:bodyPr wrap="square" rtlCol="0">
            <a:spAutoFit/>
          </a:bodyPr>
          <a:lstStyle/>
          <a:p>
            <a:r>
              <a:rPr lang="es-CO" dirty="0" smtClean="0"/>
              <a:t>Si la condición es </a:t>
            </a:r>
            <a:r>
              <a:rPr lang="es-CO" dirty="0" smtClean="0">
                <a:solidFill>
                  <a:schemeClr val="accent5"/>
                </a:solidFill>
              </a:rPr>
              <a:t>true</a:t>
            </a:r>
            <a:r>
              <a:rPr lang="es-CO" dirty="0" smtClean="0"/>
              <a:t> se ejecutan las instrucciones que se encuentran dentro de {…}</a:t>
            </a:r>
            <a:endParaRPr lang="es-CO" dirty="0"/>
          </a:p>
        </p:txBody>
      </p:sp>
      <p:pic>
        <p:nvPicPr>
          <p:cNvPr id="6" name="Imagen 5"/>
          <p:cNvPicPr>
            <a:picLocks noChangeAspect="1"/>
          </p:cNvPicPr>
          <p:nvPr/>
        </p:nvPicPr>
        <p:blipFill>
          <a:blip r:embed="rId2"/>
          <a:stretch>
            <a:fillRect/>
          </a:stretch>
        </p:blipFill>
        <p:spPr>
          <a:xfrm>
            <a:off x="6083870" y="3051757"/>
            <a:ext cx="3592278" cy="1146220"/>
          </a:xfrm>
          <a:prstGeom prst="rect">
            <a:avLst/>
          </a:prstGeom>
        </p:spPr>
      </p:pic>
      <p:pic>
        <p:nvPicPr>
          <p:cNvPr id="7" name="Imagen 6"/>
          <p:cNvPicPr>
            <a:picLocks noChangeAspect="1"/>
          </p:cNvPicPr>
          <p:nvPr/>
        </p:nvPicPr>
        <p:blipFill>
          <a:blip r:embed="rId3"/>
          <a:stretch>
            <a:fillRect/>
          </a:stretch>
        </p:blipFill>
        <p:spPr>
          <a:xfrm>
            <a:off x="6120792" y="4459541"/>
            <a:ext cx="3147040" cy="1184035"/>
          </a:xfrm>
          <a:prstGeom prst="rect">
            <a:avLst/>
          </a:prstGeom>
        </p:spPr>
      </p:pic>
    </p:spTree>
    <p:extLst>
      <p:ext uri="{BB962C8B-B14F-4D97-AF65-F5344CB8AC3E}">
        <p14:creationId xmlns:p14="http://schemas.microsoft.com/office/powerpoint/2010/main" val="1548981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982533" y="364823"/>
            <a:ext cx="6096000" cy="6186309"/>
          </a:xfrm>
          <a:prstGeom prst="rect">
            <a:avLst/>
          </a:prstGeom>
        </p:spPr>
        <p:txBody>
          <a:bodyPr>
            <a:spAutoFit/>
          </a:bodyPr>
          <a:lstStyle/>
          <a:p>
            <a:r>
              <a:rPr lang="es-CO" dirty="0" smtClean="0"/>
              <a:t>Ejercicio</a:t>
            </a:r>
            <a:endParaRPr lang="es-CO" dirty="0"/>
          </a:p>
          <a:p>
            <a:endParaRPr lang="es-CO" dirty="0"/>
          </a:p>
          <a:p>
            <a:r>
              <a:rPr lang="es-CO" dirty="0"/>
              <a:t>Completar las condiciones de los </a:t>
            </a:r>
            <a:r>
              <a:rPr lang="es-CO" dirty="0" err="1"/>
              <a:t>if</a:t>
            </a:r>
            <a:r>
              <a:rPr lang="es-CO" dirty="0"/>
              <a:t> del siguiente script para que los mensajes de los </a:t>
            </a:r>
            <a:r>
              <a:rPr lang="es-CO" dirty="0" err="1"/>
              <a:t>alert</a:t>
            </a:r>
            <a:r>
              <a:rPr lang="es-CO" dirty="0"/>
              <a:t>() se muestren siempre de forma correcta:</a:t>
            </a:r>
          </a:p>
          <a:p>
            <a:endParaRPr lang="es-CO" dirty="0"/>
          </a:p>
          <a:p>
            <a:r>
              <a:rPr lang="es-CO" dirty="0" err="1"/>
              <a:t>var</a:t>
            </a:r>
            <a:r>
              <a:rPr lang="es-CO" dirty="0"/>
              <a:t> numero1 = 5;</a:t>
            </a:r>
          </a:p>
          <a:p>
            <a:r>
              <a:rPr lang="es-CO" dirty="0" err="1"/>
              <a:t>var</a:t>
            </a:r>
            <a:r>
              <a:rPr lang="es-CO" dirty="0"/>
              <a:t> numero2 = 8;</a:t>
            </a:r>
          </a:p>
          <a:p>
            <a:r>
              <a:rPr lang="es-CO" dirty="0"/>
              <a:t> </a:t>
            </a:r>
          </a:p>
          <a:p>
            <a:r>
              <a:rPr lang="es-CO" dirty="0" err="1"/>
              <a:t>if</a:t>
            </a:r>
            <a:r>
              <a:rPr lang="es-CO" dirty="0"/>
              <a:t>(...) {</a:t>
            </a:r>
          </a:p>
          <a:p>
            <a:r>
              <a:rPr lang="es-CO" dirty="0"/>
              <a:t>  </a:t>
            </a:r>
            <a:r>
              <a:rPr lang="es-CO" dirty="0" err="1"/>
              <a:t>alert</a:t>
            </a:r>
            <a:r>
              <a:rPr lang="es-CO" dirty="0"/>
              <a:t>("numero1 no es mayor que numero2");</a:t>
            </a:r>
          </a:p>
          <a:p>
            <a:r>
              <a:rPr lang="es-CO" dirty="0"/>
              <a:t>}</a:t>
            </a:r>
          </a:p>
          <a:p>
            <a:r>
              <a:rPr lang="es-CO" dirty="0" err="1"/>
              <a:t>if</a:t>
            </a:r>
            <a:r>
              <a:rPr lang="es-CO" dirty="0"/>
              <a:t>(...) {</a:t>
            </a:r>
          </a:p>
          <a:p>
            <a:r>
              <a:rPr lang="es-CO" dirty="0"/>
              <a:t>  </a:t>
            </a:r>
            <a:r>
              <a:rPr lang="es-CO" dirty="0" err="1"/>
              <a:t>alert</a:t>
            </a:r>
            <a:r>
              <a:rPr lang="es-CO" dirty="0"/>
              <a:t>("numero2 es positivo");</a:t>
            </a:r>
          </a:p>
          <a:p>
            <a:r>
              <a:rPr lang="es-CO" dirty="0"/>
              <a:t>}</a:t>
            </a:r>
          </a:p>
          <a:p>
            <a:r>
              <a:rPr lang="es-CO" dirty="0" err="1"/>
              <a:t>if</a:t>
            </a:r>
            <a:r>
              <a:rPr lang="es-CO" dirty="0"/>
              <a:t>(...) {</a:t>
            </a:r>
          </a:p>
          <a:p>
            <a:r>
              <a:rPr lang="es-CO" dirty="0"/>
              <a:t>  </a:t>
            </a:r>
            <a:r>
              <a:rPr lang="es-CO" dirty="0" err="1"/>
              <a:t>alert</a:t>
            </a:r>
            <a:r>
              <a:rPr lang="es-CO" dirty="0"/>
              <a:t>("numero1 es negativo o distinto de cero");</a:t>
            </a:r>
          </a:p>
          <a:p>
            <a:r>
              <a:rPr lang="es-CO" dirty="0"/>
              <a:t>}</a:t>
            </a:r>
          </a:p>
          <a:p>
            <a:r>
              <a:rPr lang="es-CO" dirty="0" err="1"/>
              <a:t>if</a:t>
            </a:r>
            <a:r>
              <a:rPr lang="es-CO" dirty="0"/>
              <a:t>(...) {</a:t>
            </a:r>
          </a:p>
          <a:p>
            <a:r>
              <a:rPr lang="es-CO" dirty="0"/>
              <a:t>  </a:t>
            </a:r>
            <a:r>
              <a:rPr lang="es-CO" dirty="0" err="1"/>
              <a:t>alert</a:t>
            </a:r>
            <a:r>
              <a:rPr lang="es-CO" dirty="0"/>
              <a:t>("Incrementar en 1 unidad el valor de numero1 no lo hace mayor o igual que numero2");</a:t>
            </a:r>
          </a:p>
          <a:p>
            <a:r>
              <a:rPr lang="es-CO" dirty="0"/>
              <a:t>}</a:t>
            </a:r>
          </a:p>
        </p:txBody>
      </p:sp>
    </p:spTree>
    <p:extLst>
      <p:ext uri="{BB962C8B-B14F-4D97-AF65-F5344CB8AC3E}">
        <p14:creationId xmlns:p14="http://schemas.microsoft.com/office/powerpoint/2010/main" val="3890656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pic>
        <p:nvPicPr>
          <p:cNvPr id="4" name="Imagen 3"/>
          <p:cNvPicPr>
            <a:picLocks noChangeAspect="1"/>
          </p:cNvPicPr>
          <p:nvPr/>
        </p:nvPicPr>
        <p:blipFill>
          <a:blip r:embed="rId2"/>
          <a:stretch>
            <a:fillRect/>
          </a:stretch>
        </p:blipFill>
        <p:spPr>
          <a:xfrm>
            <a:off x="3727457" y="1824581"/>
            <a:ext cx="1343025" cy="1143000"/>
          </a:xfrm>
          <a:prstGeom prst="rect">
            <a:avLst/>
          </a:prstGeom>
        </p:spPr>
      </p:pic>
      <p:pic>
        <p:nvPicPr>
          <p:cNvPr id="5" name="Imagen 4"/>
          <p:cNvPicPr>
            <a:picLocks noChangeAspect="1"/>
          </p:cNvPicPr>
          <p:nvPr/>
        </p:nvPicPr>
        <p:blipFill>
          <a:blip r:embed="rId3"/>
          <a:stretch>
            <a:fillRect/>
          </a:stretch>
        </p:blipFill>
        <p:spPr>
          <a:xfrm>
            <a:off x="5957955" y="1691732"/>
            <a:ext cx="2266950" cy="1485900"/>
          </a:xfrm>
          <a:prstGeom prst="rect">
            <a:avLst/>
          </a:prstGeom>
        </p:spPr>
      </p:pic>
      <p:pic>
        <p:nvPicPr>
          <p:cNvPr id="6" name="Imagen 5"/>
          <p:cNvPicPr>
            <a:picLocks noChangeAspect="1"/>
          </p:cNvPicPr>
          <p:nvPr/>
        </p:nvPicPr>
        <p:blipFill>
          <a:blip r:embed="rId4"/>
          <a:stretch>
            <a:fillRect/>
          </a:stretch>
        </p:blipFill>
        <p:spPr>
          <a:xfrm>
            <a:off x="2794000" y="3490784"/>
            <a:ext cx="3586292" cy="2766256"/>
          </a:xfrm>
          <a:prstGeom prst="rect">
            <a:avLst/>
          </a:prstGeom>
        </p:spPr>
      </p:pic>
    </p:spTree>
    <p:extLst>
      <p:ext uri="{BB962C8B-B14F-4D97-AF65-F5344CB8AC3E}">
        <p14:creationId xmlns:p14="http://schemas.microsoft.com/office/powerpoint/2010/main" val="3226691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4515082"/>
          </a:xfrm>
          <a:prstGeom prst="rect">
            <a:avLst/>
          </a:prstGeom>
          <a:noFill/>
        </p:spPr>
        <p:txBody>
          <a:bodyPr wrap="square" rtlCol="0">
            <a:spAutoFit/>
          </a:bodyPr>
          <a:lstStyle/>
          <a:p>
            <a:pPr marL="0" indent="0">
              <a:buNone/>
            </a:pPr>
            <a:r>
              <a:rPr lang="es-ES" sz="1600" dirty="0"/>
              <a:t>El cálculo de la letra del Documento Nacional de Identidad (DNI) es un proceso matemático sencillo que se basa en obtener el resto de la división entera del número de DNI y el número 23. A partir del resto de la división, se obtiene la letra seleccionándola dentro de un </a:t>
            </a:r>
            <a:r>
              <a:rPr lang="es-ES" sz="1600" dirty="0" err="1"/>
              <a:t>array</a:t>
            </a:r>
            <a:r>
              <a:rPr lang="es-ES" sz="1600" dirty="0"/>
              <a:t> de letras.</a:t>
            </a:r>
          </a:p>
          <a:p>
            <a:pPr marL="0" indent="0">
              <a:buNone/>
            </a:pPr>
            <a:endParaRPr lang="es-ES" sz="1600" dirty="0"/>
          </a:p>
          <a:p>
            <a:pPr marL="0" indent="0">
              <a:buNone/>
            </a:pPr>
            <a:r>
              <a:rPr lang="es-ES" sz="1600" dirty="0"/>
              <a:t>El </a:t>
            </a:r>
            <a:r>
              <a:rPr lang="es-ES" sz="1600" dirty="0" err="1"/>
              <a:t>array</a:t>
            </a:r>
            <a:r>
              <a:rPr lang="es-ES" sz="1600" dirty="0"/>
              <a:t> de letras es:</a:t>
            </a:r>
          </a:p>
          <a:p>
            <a:pPr marL="0" indent="0">
              <a:buNone/>
            </a:pPr>
            <a:endParaRPr lang="es-ES" sz="1600" dirty="0"/>
          </a:p>
          <a:p>
            <a:pPr marL="0" indent="0">
              <a:buNone/>
            </a:pPr>
            <a:r>
              <a:rPr lang="es-ES" sz="1600" dirty="0" err="1"/>
              <a:t>var</a:t>
            </a:r>
            <a:r>
              <a:rPr lang="es-ES" sz="1600" dirty="0"/>
              <a:t> letras = ['T', 'R', 'W', 'A', 'G', 'M', 'Y', 'F', 'P', 'D', 'X', 'B', 'N', 'J', 'Z', 'S', 'Q', 'V', 'H', 'L', 'C', 'K', 'E', 'T'];</a:t>
            </a:r>
          </a:p>
          <a:p>
            <a:pPr marL="0" indent="0">
              <a:buNone/>
            </a:pPr>
            <a:endParaRPr lang="es-ES" sz="1600" dirty="0"/>
          </a:p>
          <a:p>
            <a:pPr marL="0" indent="0">
              <a:buNone/>
            </a:pPr>
            <a:r>
              <a:rPr lang="es-ES" sz="1600" dirty="0"/>
              <a:t>Por tanto si el resto de la división es 0, la letra del DNI es la T y si el resto es 3 la letra es la A. Con estos datos, elaborar un pequeño script que</a:t>
            </a:r>
            <a:r>
              <a:rPr lang="es-ES" sz="1600" dirty="0" smtClean="0"/>
              <a:t>:</a:t>
            </a:r>
          </a:p>
          <a:p>
            <a:pPr marL="0" indent="0">
              <a:buNone/>
            </a:pPr>
            <a:r>
              <a:rPr lang="es-ES" sz="1600" dirty="0"/>
              <a:t>Almacene en una variable el número de DNI indicado por el usuario y en otra variable la letra del DNI que se ha indicado. (Pista: si se quiere pedir directamente al usuario que indique su número y su letra, se puede utilizar la función </a:t>
            </a:r>
            <a:r>
              <a:rPr lang="es-ES" sz="1600" dirty="0" err="1"/>
              <a:t>prompt</a:t>
            </a:r>
            <a:r>
              <a:rPr lang="es-ES" sz="1600" dirty="0"/>
              <a:t>())</a:t>
            </a:r>
          </a:p>
          <a:p>
            <a:pPr marL="0" indent="0">
              <a:buNone/>
            </a:pPr>
            <a:endParaRPr lang="es-ES" sz="1400" dirty="0"/>
          </a:p>
          <a:p>
            <a:endParaRPr lang="es-ES" sz="1400" dirty="0"/>
          </a:p>
        </p:txBody>
      </p:sp>
    </p:spTree>
    <p:extLst>
      <p:ext uri="{BB962C8B-B14F-4D97-AF65-F5344CB8AC3E}">
        <p14:creationId xmlns:p14="http://schemas.microsoft.com/office/powerpoint/2010/main" val="2748110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2841804"/>
          </a:xfrm>
          <a:prstGeom prst="rect">
            <a:avLst/>
          </a:prstGeom>
          <a:noFill/>
        </p:spPr>
        <p:txBody>
          <a:bodyPr wrap="square" rtlCol="0">
            <a:spAutoFit/>
          </a:bodyPr>
          <a:lstStyle/>
          <a:p>
            <a:pPr marL="0" indent="0">
              <a:buNone/>
            </a:pPr>
            <a:r>
              <a:rPr lang="es-ES" sz="1800" dirty="0" smtClean="0"/>
              <a:t>En </a:t>
            </a:r>
            <a:r>
              <a:rPr lang="es-ES" sz="1800" dirty="0"/>
              <a:t>primer lugar (y en una sola instrucción) se debe comprobar si el número es menor que 0 o mayor que 99999999. Si ese es el caso, se muestra un mensaje al usuario indicando que el número proporcionado no es válido y el programa no muestra más mensajes.</a:t>
            </a:r>
          </a:p>
          <a:p>
            <a:pPr marL="0" indent="0">
              <a:buNone/>
            </a:pPr>
            <a:r>
              <a:rPr lang="es-ES" sz="1800" dirty="0"/>
              <a:t>Si el número es válido, se calcula la letra que le corresponde según el método explicado anteriormente.</a:t>
            </a:r>
          </a:p>
          <a:p>
            <a:pPr marL="0" indent="0">
              <a:buNone/>
            </a:pPr>
            <a:r>
              <a:rPr lang="es-ES" sz="1800" dirty="0"/>
              <a:t>Una vez calculada la letra, se debe comparar con la letra indicada por el usuario. Si no coinciden, se muestra un mensaje al usuario diciéndole que la letra que ha indicado no es correcta. En otro caso, se muestra un mensaje indicando que el número y la letra de DNI son correctos</a:t>
            </a:r>
            <a:r>
              <a:rPr lang="es-ES" sz="1800" dirty="0" smtClean="0"/>
              <a:t>.</a:t>
            </a:r>
            <a:endParaRPr lang="es-CO" sz="1800" dirty="0"/>
          </a:p>
        </p:txBody>
      </p:sp>
    </p:spTree>
    <p:extLst>
      <p:ext uri="{BB962C8B-B14F-4D97-AF65-F5344CB8AC3E}">
        <p14:creationId xmlns:p14="http://schemas.microsoft.com/office/powerpoint/2010/main" val="1649049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 [ I ]</a:t>
            </a:r>
            <a:endParaRPr lang="es-CO" dirty="0"/>
          </a:p>
        </p:txBody>
      </p:sp>
      <p:sp>
        <p:nvSpPr>
          <p:cNvPr id="3" name="Marcador de contenido 2"/>
          <p:cNvSpPr>
            <a:spLocks noGrp="1"/>
          </p:cNvSpPr>
          <p:nvPr>
            <p:ph idx="1"/>
          </p:nvPr>
        </p:nvSpPr>
        <p:spPr/>
        <p:txBody>
          <a:bodyPr>
            <a:normAutofit fontScale="92500" lnSpcReduction="10000"/>
          </a:bodyPr>
          <a:lstStyle/>
          <a:p>
            <a:pPr marL="0" indent="0">
              <a:buNone/>
            </a:pPr>
            <a:r>
              <a:rPr lang="es-CO" dirty="0" smtClean="0"/>
              <a:t>Esta estructura permite realizar bucles, repetir una o más instrucciones cierta cantidad de veces, según sea necesario.</a:t>
            </a:r>
          </a:p>
          <a:p>
            <a:pPr marL="0" indent="0">
              <a:buNone/>
            </a:pPr>
            <a:endParaRPr lang="es-CO" dirty="0"/>
          </a:p>
          <a:p>
            <a:pPr marL="0" indent="0">
              <a:buNone/>
            </a:pPr>
            <a:endParaRPr lang="es-CO" dirty="0" smtClean="0"/>
          </a:p>
          <a:p>
            <a:pPr marL="0" indent="0">
              <a:buNone/>
            </a:pPr>
            <a:r>
              <a:rPr lang="es-CO" dirty="0" smtClean="0"/>
              <a:t>Inicialización: valores de las variables que controlan la repetición.</a:t>
            </a:r>
          </a:p>
          <a:p>
            <a:pPr marL="0" indent="0">
              <a:buNone/>
            </a:pPr>
            <a:r>
              <a:rPr lang="es-CO" dirty="0" smtClean="0"/>
              <a:t>Condición: esta parte determina si continua o detiene la repetición.</a:t>
            </a:r>
          </a:p>
          <a:p>
            <a:pPr marL="0" indent="0">
              <a:buNone/>
            </a:pPr>
            <a:r>
              <a:rPr lang="es-CO" dirty="0" smtClean="0"/>
              <a:t>Actualización: incremento del valor de la variable que controla la repetición.</a:t>
            </a:r>
          </a:p>
          <a:p>
            <a:pPr marL="0" indent="0">
              <a:buNone/>
            </a:pPr>
            <a:endParaRPr lang="es-CO" dirty="0"/>
          </a:p>
        </p:txBody>
      </p:sp>
      <p:pic>
        <p:nvPicPr>
          <p:cNvPr id="4" name="Imagen 3"/>
          <p:cNvPicPr>
            <a:picLocks noChangeAspect="1"/>
          </p:cNvPicPr>
          <p:nvPr/>
        </p:nvPicPr>
        <p:blipFill>
          <a:blip r:embed="rId2"/>
          <a:stretch>
            <a:fillRect/>
          </a:stretch>
        </p:blipFill>
        <p:spPr>
          <a:xfrm>
            <a:off x="3213100" y="2552879"/>
            <a:ext cx="5254305" cy="918091"/>
          </a:xfrm>
          <a:prstGeom prst="rect">
            <a:avLst/>
          </a:prstGeom>
        </p:spPr>
      </p:pic>
    </p:spTree>
    <p:extLst>
      <p:ext uri="{BB962C8B-B14F-4D97-AF65-F5344CB8AC3E}">
        <p14:creationId xmlns:p14="http://schemas.microsoft.com/office/powerpoint/2010/main" val="3705776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for</a:t>
            </a:r>
            <a:r>
              <a:rPr lang="es-CO" dirty="0"/>
              <a:t> [ </a:t>
            </a:r>
            <a:r>
              <a:rPr lang="es-CO" dirty="0" smtClean="0"/>
              <a:t>II </a:t>
            </a:r>
            <a:r>
              <a:rPr lang="es-CO" dirty="0"/>
              <a:t>]</a:t>
            </a:r>
          </a:p>
        </p:txBody>
      </p:sp>
      <p:pic>
        <p:nvPicPr>
          <p:cNvPr id="4" name="Imagen 3"/>
          <p:cNvPicPr>
            <a:picLocks noChangeAspect="1"/>
          </p:cNvPicPr>
          <p:nvPr/>
        </p:nvPicPr>
        <p:blipFill>
          <a:blip r:embed="rId2"/>
          <a:stretch>
            <a:fillRect/>
          </a:stretch>
        </p:blipFill>
        <p:spPr>
          <a:xfrm>
            <a:off x="2084964" y="1469542"/>
            <a:ext cx="5218197" cy="1547654"/>
          </a:xfrm>
          <a:prstGeom prst="rect">
            <a:avLst/>
          </a:prstGeom>
        </p:spPr>
      </p:pic>
      <p:pic>
        <p:nvPicPr>
          <p:cNvPr id="5" name="Imagen 4"/>
          <p:cNvPicPr>
            <a:picLocks noChangeAspect="1"/>
          </p:cNvPicPr>
          <p:nvPr/>
        </p:nvPicPr>
        <p:blipFill>
          <a:blip r:embed="rId3"/>
          <a:stretch>
            <a:fillRect/>
          </a:stretch>
        </p:blipFill>
        <p:spPr>
          <a:xfrm>
            <a:off x="2084964" y="4836093"/>
            <a:ext cx="9038072" cy="1455170"/>
          </a:xfrm>
          <a:prstGeom prst="rect">
            <a:avLst/>
          </a:prstGeom>
        </p:spPr>
      </p:pic>
      <p:sp>
        <p:nvSpPr>
          <p:cNvPr id="6" name="Rectangle 1"/>
          <p:cNvSpPr>
            <a:spLocks noChangeArrowheads="1"/>
          </p:cNvSpPr>
          <p:nvPr/>
        </p:nvSpPr>
        <p:spPr bwMode="auto">
          <a:xfrm>
            <a:off x="2084964" y="3174510"/>
            <a:ext cx="720587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Ejercicio.</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El factorial de un número entero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a:t>
            </a:r>
            <a:r>
              <a:rPr kumimoji="0" lang="es-CO" altLang="es-CO" sz="1600" b="0" i="0" u="none" strike="noStrike" cap="none" normalizeH="0" baseline="0" dirty="0" smtClean="0">
                <a:ln>
                  <a:noFill/>
                </a:ln>
                <a:solidFill>
                  <a:srgbClr val="222222"/>
                </a:solidFill>
                <a:effectLst/>
                <a:latin typeface="Helvetica Neue"/>
              </a:rPr>
              <a:t> es una operación matemática que consiste en multiplicar todos los factores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 x (n-1) x (n-2) x ... x 1</a:t>
            </a:r>
            <a:r>
              <a:rPr kumimoji="0" lang="es-CO" altLang="es-CO" sz="1600" b="0" i="0" u="none" strike="noStrike" cap="none" normalizeH="0" baseline="0" dirty="0" smtClean="0">
                <a:ln>
                  <a:noFill/>
                </a:ln>
                <a:solidFill>
                  <a:srgbClr val="222222"/>
                </a:solidFill>
                <a:effectLst/>
                <a:latin typeface="Helvetica Neue"/>
              </a:rPr>
              <a:t>. Así, el factorial de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(escrito como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 igual a: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 = 5 x 4 x 3 x 2 x 1 = 120</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Utilizando la estructura </a:t>
            </a:r>
            <a:r>
              <a:rPr kumimoji="0" lang="es-CO" altLang="es-CO" sz="16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for</a:t>
            </a:r>
            <a:r>
              <a:rPr kumimoji="0" lang="es-CO" altLang="es-CO" sz="1600" b="0" i="0" u="none" strike="noStrike" cap="none" normalizeH="0" baseline="0" dirty="0" smtClean="0">
                <a:ln>
                  <a:noFill/>
                </a:ln>
                <a:solidFill>
                  <a:srgbClr val="222222"/>
                </a:solidFill>
                <a:effectLst/>
                <a:latin typeface="Helvetica Neue"/>
              </a:rPr>
              <a:t>, crear un script que calcule el factorial de un número entero.</a:t>
            </a:r>
            <a:endParaRPr kumimoji="0" lang="es-CO" altLang="es-CO"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51885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…in </a:t>
            </a:r>
            <a:endParaRPr lang="es-CO" dirty="0"/>
          </a:p>
        </p:txBody>
      </p:sp>
      <p:sp>
        <p:nvSpPr>
          <p:cNvPr id="3" name="Marcador de contenido 2"/>
          <p:cNvSpPr>
            <a:spLocks noGrp="1"/>
          </p:cNvSpPr>
          <p:nvPr>
            <p:ph idx="1"/>
          </p:nvPr>
        </p:nvSpPr>
        <p:spPr/>
        <p:txBody>
          <a:bodyPr/>
          <a:lstStyle/>
          <a:p>
            <a:pPr marL="0" indent="0">
              <a:buNone/>
            </a:pPr>
            <a:r>
              <a:rPr lang="es-CO" dirty="0" smtClean="0"/>
              <a:t>Es una estructura derivada de </a:t>
            </a:r>
            <a:r>
              <a:rPr lang="es-CO" dirty="0" err="1" smtClean="0">
                <a:solidFill>
                  <a:schemeClr val="accent6"/>
                </a:solidFill>
              </a:rPr>
              <a:t>for</a:t>
            </a:r>
            <a:r>
              <a:rPr lang="es-CO" dirty="0" smtClean="0"/>
              <a:t> implica el uso de objetos.</a:t>
            </a:r>
          </a:p>
          <a:p>
            <a:endParaRPr lang="es-CO" dirty="0"/>
          </a:p>
        </p:txBody>
      </p:sp>
      <p:pic>
        <p:nvPicPr>
          <p:cNvPr id="4" name="Imagen 3"/>
          <p:cNvPicPr>
            <a:picLocks noChangeAspect="1"/>
          </p:cNvPicPr>
          <p:nvPr/>
        </p:nvPicPr>
        <p:blipFill>
          <a:blip r:embed="rId2"/>
          <a:stretch>
            <a:fillRect/>
          </a:stretch>
        </p:blipFill>
        <p:spPr>
          <a:xfrm>
            <a:off x="2637735" y="3124753"/>
            <a:ext cx="2433223" cy="811074"/>
          </a:xfrm>
          <a:prstGeom prst="rect">
            <a:avLst/>
          </a:prstGeom>
        </p:spPr>
      </p:pic>
      <p:pic>
        <p:nvPicPr>
          <p:cNvPr id="5" name="Imagen 4"/>
          <p:cNvPicPr>
            <a:picLocks noChangeAspect="1"/>
          </p:cNvPicPr>
          <p:nvPr/>
        </p:nvPicPr>
        <p:blipFill>
          <a:blip r:embed="rId3"/>
          <a:stretch>
            <a:fillRect/>
          </a:stretch>
        </p:blipFill>
        <p:spPr>
          <a:xfrm>
            <a:off x="2637735" y="4118943"/>
            <a:ext cx="7846277" cy="1235902"/>
          </a:xfrm>
          <a:prstGeom prst="rect">
            <a:avLst/>
          </a:prstGeom>
        </p:spPr>
      </p:pic>
    </p:spTree>
    <p:extLst>
      <p:ext uri="{BB962C8B-B14F-4D97-AF65-F5344CB8AC3E}">
        <p14:creationId xmlns:p14="http://schemas.microsoft.com/office/powerpoint/2010/main" val="2371462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y propiedades básicas de JavaScript</a:t>
            </a:r>
            <a:endParaRPr lang="es-CO" dirty="0"/>
          </a:p>
        </p:txBody>
      </p:sp>
      <p:sp>
        <p:nvSpPr>
          <p:cNvPr id="3" name="Marcador de contenido 2"/>
          <p:cNvSpPr>
            <a:spLocks noGrp="1"/>
          </p:cNvSpPr>
          <p:nvPr>
            <p:ph idx="1"/>
          </p:nvPr>
        </p:nvSpPr>
        <p:spPr/>
        <p:txBody>
          <a:bodyPr>
            <a:normAutofit fontScale="85000" lnSpcReduction="10000"/>
          </a:bodyPr>
          <a:lstStyle/>
          <a:p>
            <a:pPr marL="0" indent="0">
              <a:buNone/>
            </a:pPr>
            <a:r>
              <a:rPr lang="es-CO" dirty="0"/>
              <a:t>Funciones </a:t>
            </a:r>
            <a:r>
              <a:rPr lang="es-CO" dirty="0" smtClean="0"/>
              <a:t>para </a:t>
            </a:r>
            <a:r>
              <a:rPr lang="es-CO" dirty="0"/>
              <a:t>cadenas de </a:t>
            </a:r>
            <a:r>
              <a:rPr lang="es-CO" dirty="0" smtClean="0"/>
              <a:t>texto:</a:t>
            </a:r>
          </a:p>
          <a:p>
            <a:pPr lvl="1"/>
            <a:r>
              <a:rPr lang="es-CO" dirty="0" err="1"/>
              <a:t>l</a:t>
            </a:r>
            <a:r>
              <a:rPr lang="es-CO" dirty="0" err="1" smtClean="0"/>
              <a:t>ength</a:t>
            </a:r>
            <a:r>
              <a:rPr lang="es-CO" dirty="0" smtClean="0"/>
              <a:t>: calcula la cantidad de caracteres de una </a:t>
            </a:r>
            <a:r>
              <a:rPr lang="es-CO" dirty="0" err="1" smtClean="0"/>
              <a:t>cade</a:t>
            </a:r>
            <a:r>
              <a:rPr lang="es-CO" dirty="0" smtClean="0"/>
              <a:t>.</a:t>
            </a:r>
          </a:p>
          <a:p>
            <a:pPr lvl="1"/>
            <a:r>
              <a:rPr lang="es-CO" dirty="0" smtClean="0"/>
              <a:t>+ </a:t>
            </a:r>
            <a:r>
              <a:rPr lang="es-CO" dirty="0" err="1" smtClean="0"/>
              <a:t>concat</a:t>
            </a:r>
            <a:r>
              <a:rPr lang="es-CO" dirty="0" smtClean="0"/>
              <a:t>(), para concadenar cadenas de texto.</a:t>
            </a:r>
          </a:p>
          <a:p>
            <a:pPr lvl="1"/>
            <a:r>
              <a:rPr lang="es-CO" dirty="0" err="1" smtClean="0"/>
              <a:t>toUpperCase</a:t>
            </a:r>
            <a:r>
              <a:rPr lang="es-CO" dirty="0" smtClean="0"/>
              <a:t>(), transforma los caracteres a </a:t>
            </a:r>
            <a:r>
              <a:rPr lang="es-CO" dirty="0" smtClean="0">
                <a:solidFill>
                  <a:schemeClr val="accent6"/>
                </a:solidFill>
              </a:rPr>
              <a:t>mayúscula</a:t>
            </a:r>
            <a:r>
              <a:rPr lang="es-CO" dirty="0" smtClean="0"/>
              <a:t>.</a:t>
            </a:r>
          </a:p>
          <a:p>
            <a:pPr lvl="1"/>
            <a:r>
              <a:rPr lang="es-CO" dirty="0" err="1" smtClean="0"/>
              <a:t>toLoweCase</a:t>
            </a:r>
            <a:r>
              <a:rPr lang="es-CO" dirty="0" smtClean="0"/>
              <a:t>(), </a:t>
            </a:r>
            <a:r>
              <a:rPr lang="es-CO" dirty="0"/>
              <a:t>t</a:t>
            </a:r>
            <a:r>
              <a:rPr lang="es-CO" dirty="0" smtClean="0"/>
              <a:t>ransforma los caracteres a </a:t>
            </a:r>
            <a:r>
              <a:rPr lang="es-CO" dirty="0" smtClean="0">
                <a:solidFill>
                  <a:schemeClr val="accent6"/>
                </a:solidFill>
              </a:rPr>
              <a:t>minúscula</a:t>
            </a:r>
            <a:r>
              <a:rPr lang="es-CO" dirty="0" smtClean="0"/>
              <a:t>.</a:t>
            </a:r>
          </a:p>
          <a:p>
            <a:pPr lvl="1"/>
            <a:r>
              <a:rPr lang="es-CO" dirty="0" err="1" smtClean="0"/>
              <a:t>charAt</a:t>
            </a:r>
            <a:r>
              <a:rPr lang="es-CO" dirty="0" smtClean="0"/>
              <a:t>(</a:t>
            </a:r>
            <a:r>
              <a:rPr lang="es-CO" dirty="0" err="1" smtClean="0"/>
              <a:t>posicion</a:t>
            </a:r>
            <a:r>
              <a:rPr lang="es-CO" dirty="0" smtClean="0"/>
              <a:t>), obtiene el carácter en la posición </a:t>
            </a:r>
            <a:r>
              <a:rPr lang="es-CO" dirty="0" err="1" smtClean="0"/>
              <a:t>inidicada</a:t>
            </a:r>
            <a:r>
              <a:rPr lang="es-CO" dirty="0" smtClean="0"/>
              <a:t>.</a:t>
            </a:r>
          </a:p>
          <a:p>
            <a:pPr lvl="1"/>
            <a:r>
              <a:rPr lang="es-CO" dirty="0" err="1" smtClean="0"/>
              <a:t>indexOf</a:t>
            </a:r>
            <a:r>
              <a:rPr lang="es-CO" dirty="0" smtClean="0"/>
              <a:t>(carácter), dentro de una cadena de texto calcula la posición en la que se encuentra en carácter indicado; buscando desde la izquierda.</a:t>
            </a:r>
          </a:p>
          <a:p>
            <a:pPr lvl="1"/>
            <a:r>
              <a:rPr lang="es-CO" dirty="0" err="1" smtClean="0"/>
              <a:t>lastIndexOf</a:t>
            </a:r>
            <a:r>
              <a:rPr lang="es-CO" dirty="0" smtClean="0"/>
              <a:t>(carácter), retorna la ultima posición del carácter indicado.</a:t>
            </a:r>
          </a:p>
          <a:p>
            <a:pPr lvl="1"/>
            <a:r>
              <a:rPr lang="es-CO" dirty="0" err="1" smtClean="0"/>
              <a:t>subString</a:t>
            </a:r>
            <a:r>
              <a:rPr lang="es-CO" dirty="0" smtClean="0"/>
              <a:t>(inicio, fin), extrae una porción de cadena de texto desde la posición inicial hasta la final, esta ultima es opcional.</a:t>
            </a:r>
          </a:p>
          <a:p>
            <a:pPr lvl="1"/>
            <a:r>
              <a:rPr lang="es-CO" dirty="0" smtClean="0"/>
              <a:t>Split(separador), convierte un cadena de texto en un </a:t>
            </a:r>
            <a:r>
              <a:rPr lang="es-CO" dirty="0" err="1" smtClean="0"/>
              <a:t>array</a:t>
            </a:r>
            <a:r>
              <a:rPr lang="es-CO" dirty="0" smtClean="0"/>
              <a:t> de texto.</a:t>
            </a:r>
          </a:p>
          <a:p>
            <a:pPr lvl="1"/>
            <a:endParaRPr lang="es-CO" dirty="0"/>
          </a:p>
        </p:txBody>
      </p:sp>
      <p:pic>
        <p:nvPicPr>
          <p:cNvPr id="4" name="Imagen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30596"/>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2944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pic>
        <p:nvPicPr>
          <p:cNvPr id="7" name="Imagen 6"/>
          <p:cNvPicPr>
            <a:picLocks noChangeAspect="1"/>
          </p:cNvPicPr>
          <p:nvPr/>
        </p:nvPicPr>
        <p:blipFill>
          <a:blip r:embed="rId2"/>
          <a:stretch>
            <a:fillRect/>
          </a:stretch>
        </p:blipFill>
        <p:spPr>
          <a:xfrm>
            <a:off x="2278885" y="1546783"/>
            <a:ext cx="4631736" cy="4688917"/>
          </a:xfrm>
          <a:prstGeom prst="rect">
            <a:avLst/>
          </a:prstGeom>
        </p:spPr>
      </p:pic>
    </p:spTree>
    <p:extLst>
      <p:ext uri="{BB962C8B-B14F-4D97-AF65-F5344CB8AC3E}">
        <p14:creationId xmlns:p14="http://schemas.microsoft.com/office/powerpoint/2010/main" val="2488372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el mismo documento</a:t>
            </a:r>
            <a:endParaRPr lang="es-CO" dirty="0"/>
          </a:p>
        </p:txBody>
      </p:sp>
      <p:sp>
        <p:nvSpPr>
          <p:cNvPr id="3" name="Marcador de contenido 2"/>
          <p:cNvSpPr>
            <a:spLocks noGrp="1"/>
          </p:cNvSpPr>
          <p:nvPr>
            <p:ph idx="1"/>
          </p:nvPr>
        </p:nvSpPr>
        <p:spPr/>
        <p:txBody>
          <a:bodyPr/>
          <a:lstStyle/>
          <a:p>
            <a:r>
              <a:rPr lang="es-ES" dirty="0" smtClean="0"/>
              <a:t>El código JavaScript se encierra entre etiquetas </a:t>
            </a:r>
            <a:r>
              <a:rPr lang="es-ES" dirty="0" smtClean="0">
                <a:solidFill>
                  <a:srgbClr val="FF0000"/>
                </a:solidFill>
              </a:rPr>
              <a:t>&lt;script&gt;.</a:t>
            </a:r>
            <a:endParaRPr lang="es-CO" dirty="0"/>
          </a:p>
        </p:txBody>
      </p:sp>
      <p:pic>
        <p:nvPicPr>
          <p:cNvPr id="5" name="Imagen 4"/>
          <p:cNvPicPr>
            <a:picLocks noChangeAspect="1"/>
          </p:cNvPicPr>
          <p:nvPr/>
        </p:nvPicPr>
        <p:blipFill>
          <a:blip r:embed="rId2"/>
          <a:stretch>
            <a:fillRect/>
          </a:stretch>
        </p:blipFill>
        <p:spPr>
          <a:xfrm>
            <a:off x="3286358" y="2693764"/>
            <a:ext cx="5983847" cy="3283173"/>
          </a:xfrm>
          <a:prstGeom prst="rect">
            <a:avLst/>
          </a:prstGeom>
        </p:spPr>
      </p:pic>
    </p:spTree>
    <p:extLst>
      <p:ext uri="{BB962C8B-B14F-4D97-AF65-F5344CB8AC3E}">
        <p14:creationId xmlns:p14="http://schemas.microsoft.com/office/powerpoint/2010/main" val="3584502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sp>
        <p:nvSpPr>
          <p:cNvPr id="3" name="Marcador de contenido 2"/>
          <p:cNvSpPr>
            <a:spLocks noGrp="1"/>
          </p:cNvSpPr>
          <p:nvPr>
            <p:ph idx="1"/>
          </p:nvPr>
        </p:nvSpPr>
        <p:spPr/>
        <p:txBody>
          <a:bodyPr/>
          <a:lstStyle/>
          <a:p>
            <a:pPr marL="0" indent="0">
              <a:buNone/>
            </a:pPr>
            <a:endParaRPr lang="es-CO" dirty="0"/>
          </a:p>
        </p:txBody>
      </p:sp>
      <p:pic>
        <p:nvPicPr>
          <p:cNvPr id="8" name="Imagen 7"/>
          <p:cNvPicPr>
            <a:picLocks noChangeAspect="1"/>
          </p:cNvPicPr>
          <p:nvPr/>
        </p:nvPicPr>
        <p:blipFill>
          <a:blip r:embed="rId2"/>
          <a:stretch>
            <a:fillRect/>
          </a:stretch>
        </p:blipFill>
        <p:spPr>
          <a:xfrm>
            <a:off x="2222621" y="5286798"/>
            <a:ext cx="5080293" cy="900112"/>
          </a:xfrm>
          <a:prstGeom prst="rect">
            <a:avLst/>
          </a:prstGeom>
        </p:spPr>
      </p:pic>
      <p:pic>
        <p:nvPicPr>
          <p:cNvPr id="9" name="Imagen 8"/>
          <p:cNvPicPr>
            <a:picLocks noChangeAspect="1"/>
          </p:cNvPicPr>
          <p:nvPr/>
        </p:nvPicPr>
        <p:blipFill>
          <a:blip r:embed="rId3"/>
          <a:stretch>
            <a:fillRect/>
          </a:stretch>
        </p:blipFill>
        <p:spPr>
          <a:xfrm>
            <a:off x="2222621" y="1460500"/>
            <a:ext cx="4333107" cy="3538961"/>
          </a:xfrm>
          <a:prstGeom prst="rect">
            <a:avLst/>
          </a:prstGeom>
        </p:spPr>
      </p:pic>
    </p:spTree>
    <p:extLst>
      <p:ext uri="{BB962C8B-B14F-4D97-AF65-F5344CB8AC3E}">
        <p14:creationId xmlns:p14="http://schemas.microsoft.com/office/powerpoint/2010/main" val="1762751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a:t>
            </a:r>
            <a:r>
              <a:rPr lang="es-CO" dirty="0" err="1" smtClean="0"/>
              <a:t>Arrays</a:t>
            </a:r>
            <a:endParaRPr lang="es-CO" dirty="0"/>
          </a:p>
        </p:txBody>
      </p:sp>
      <p:sp>
        <p:nvSpPr>
          <p:cNvPr id="3" name="Marcador de contenido 2"/>
          <p:cNvSpPr>
            <a:spLocks noGrp="1"/>
          </p:cNvSpPr>
          <p:nvPr>
            <p:ph idx="1"/>
          </p:nvPr>
        </p:nvSpPr>
        <p:spPr/>
        <p:txBody>
          <a:bodyPr>
            <a:normAutofit fontScale="85000" lnSpcReduction="10000"/>
          </a:bodyPr>
          <a:lstStyle/>
          <a:p>
            <a:r>
              <a:rPr lang="es-CO" dirty="0" err="1" smtClean="0"/>
              <a:t>Length</a:t>
            </a:r>
            <a:r>
              <a:rPr lang="es-CO" dirty="0" smtClean="0"/>
              <a:t>, retorna el numero de elementos del arreglo.</a:t>
            </a:r>
          </a:p>
          <a:p>
            <a:r>
              <a:rPr lang="es-CO" dirty="0" err="1" smtClean="0"/>
              <a:t>concat</a:t>
            </a:r>
            <a:r>
              <a:rPr lang="es-CO" dirty="0" smtClean="0"/>
              <a:t>(), concadena </a:t>
            </a:r>
            <a:r>
              <a:rPr lang="es-CO" dirty="0" err="1" smtClean="0"/>
              <a:t>arrays</a:t>
            </a:r>
            <a:r>
              <a:rPr lang="es-CO" dirty="0" smtClean="0"/>
              <a:t>.</a:t>
            </a:r>
          </a:p>
          <a:p>
            <a:r>
              <a:rPr lang="es-CO" dirty="0" err="1" smtClean="0"/>
              <a:t>join</a:t>
            </a:r>
            <a:r>
              <a:rPr lang="es-CO" dirty="0" smtClean="0"/>
              <a:t>(separador), une los elementos para formar una cadena de texto. Lo </a:t>
            </a:r>
            <a:r>
              <a:rPr lang="es-CO" dirty="0" err="1" smtClean="0"/>
              <a:t>contratio</a:t>
            </a:r>
            <a:r>
              <a:rPr lang="es-CO" dirty="0" smtClean="0"/>
              <a:t> de la función </a:t>
            </a:r>
            <a:r>
              <a:rPr lang="es-CO" dirty="0" err="1" smtClean="0"/>
              <a:t>split</a:t>
            </a:r>
            <a:r>
              <a:rPr lang="es-CO" dirty="0" smtClean="0"/>
              <a:t>().</a:t>
            </a:r>
          </a:p>
          <a:p>
            <a:r>
              <a:rPr lang="es-CO" dirty="0" smtClean="0"/>
              <a:t>pop(), </a:t>
            </a:r>
            <a:r>
              <a:rPr lang="es-ES" dirty="0"/>
              <a:t>elimina el último elemento del </a:t>
            </a:r>
            <a:r>
              <a:rPr lang="es-ES" dirty="0" err="1"/>
              <a:t>array</a:t>
            </a:r>
            <a:r>
              <a:rPr lang="es-ES" dirty="0"/>
              <a:t> y lo </a:t>
            </a:r>
            <a:r>
              <a:rPr lang="es-ES" dirty="0" smtClean="0"/>
              <a:t>devuelve, modificando el </a:t>
            </a:r>
            <a:r>
              <a:rPr lang="es-ES" dirty="0" err="1" smtClean="0"/>
              <a:t>array</a:t>
            </a:r>
            <a:r>
              <a:rPr lang="es-ES" dirty="0" smtClean="0"/>
              <a:t>.</a:t>
            </a:r>
          </a:p>
          <a:p>
            <a:r>
              <a:rPr lang="es-ES" dirty="0" err="1" smtClean="0"/>
              <a:t>push</a:t>
            </a:r>
            <a:r>
              <a:rPr lang="es-ES" dirty="0" smtClean="0"/>
              <a:t>(), </a:t>
            </a:r>
            <a:r>
              <a:rPr lang="es-ES" dirty="0"/>
              <a:t> añade un elemento al final del </a:t>
            </a:r>
            <a:r>
              <a:rPr lang="es-ES" dirty="0" err="1" smtClean="0"/>
              <a:t>array</a:t>
            </a:r>
            <a:r>
              <a:rPr lang="es-ES" dirty="0" smtClean="0"/>
              <a:t>.</a:t>
            </a:r>
          </a:p>
          <a:p>
            <a:r>
              <a:rPr lang="es-CO" dirty="0" err="1" smtClean="0"/>
              <a:t>shift</a:t>
            </a:r>
            <a:r>
              <a:rPr lang="es-CO" dirty="0" smtClean="0"/>
              <a:t>(), </a:t>
            </a:r>
            <a:r>
              <a:rPr lang="es-ES" dirty="0"/>
              <a:t>elimina el primer elemento del </a:t>
            </a:r>
            <a:r>
              <a:rPr lang="es-ES" dirty="0" err="1"/>
              <a:t>array</a:t>
            </a:r>
            <a:r>
              <a:rPr lang="es-ES" dirty="0"/>
              <a:t> y lo devuelve</a:t>
            </a:r>
            <a:r>
              <a:rPr lang="es-ES" dirty="0" smtClean="0"/>
              <a:t>.</a:t>
            </a:r>
          </a:p>
          <a:p>
            <a:r>
              <a:rPr lang="es-ES" dirty="0" err="1" smtClean="0"/>
              <a:t>unshift</a:t>
            </a:r>
            <a:r>
              <a:rPr lang="es-ES" dirty="0" smtClean="0"/>
              <a:t>(), </a:t>
            </a:r>
            <a:r>
              <a:rPr lang="es-CO" dirty="0"/>
              <a:t>añade un elemento al principio del </a:t>
            </a:r>
            <a:r>
              <a:rPr lang="es-CO" dirty="0" err="1"/>
              <a:t>array</a:t>
            </a:r>
            <a:r>
              <a:rPr lang="es-CO" dirty="0" smtClean="0"/>
              <a:t>.</a:t>
            </a:r>
          </a:p>
          <a:p>
            <a:r>
              <a:rPr lang="es-CO" dirty="0" smtClean="0"/>
              <a:t>reverse(), modifica el </a:t>
            </a:r>
            <a:r>
              <a:rPr lang="es-CO" dirty="0" err="1" smtClean="0"/>
              <a:t>array</a:t>
            </a:r>
            <a:r>
              <a:rPr lang="es-CO" dirty="0" smtClean="0"/>
              <a:t> con los elementos en orden inverso.</a:t>
            </a:r>
          </a:p>
        </p:txBody>
      </p:sp>
    </p:spTree>
    <p:extLst>
      <p:ext uri="{BB962C8B-B14F-4D97-AF65-F5344CB8AC3E}">
        <p14:creationId xmlns:p14="http://schemas.microsoft.com/office/powerpoint/2010/main" val="3127412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CO" sz="4000" dirty="0"/>
              <a:t>Funciones </a:t>
            </a:r>
            <a:endParaRPr lang="es-CO" sz="4000" dirty="0" smtClean="0"/>
          </a:p>
          <a:p>
            <a:pPr marL="0" indent="0">
              <a:buNone/>
            </a:pPr>
            <a:r>
              <a:rPr lang="es-CO" sz="4000" dirty="0" smtClean="0"/>
              <a:t>para </a:t>
            </a:r>
          </a:p>
          <a:p>
            <a:pPr marL="0" indent="0">
              <a:buNone/>
            </a:pPr>
            <a:r>
              <a:rPr lang="es-CO" sz="4000" dirty="0" err="1" smtClean="0"/>
              <a:t>arrays</a:t>
            </a:r>
            <a:endParaRPr lang="es-CO" sz="4000" dirty="0"/>
          </a:p>
        </p:txBody>
      </p:sp>
      <p:pic>
        <p:nvPicPr>
          <p:cNvPr id="4" name="Imagen 3"/>
          <p:cNvPicPr>
            <a:picLocks noChangeAspect="1"/>
          </p:cNvPicPr>
          <p:nvPr/>
        </p:nvPicPr>
        <p:blipFill>
          <a:blip r:embed="rId2"/>
          <a:stretch>
            <a:fillRect/>
          </a:stretch>
        </p:blipFill>
        <p:spPr>
          <a:xfrm>
            <a:off x="5164430" y="347063"/>
            <a:ext cx="6731424" cy="6112688"/>
          </a:xfrm>
          <a:prstGeom prst="rect">
            <a:avLst/>
          </a:prstGeom>
        </p:spPr>
      </p:pic>
    </p:spTree>
    <p:extLst>
      <p:ext uri="{BB962C8B-B14F-4D97-AF65-F5344CB8AC3E}">
        <p14:creationId xmlns:p14="http://schemas.microsoft.com/office/powerpoint/2010/main" val="1653857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a:bodyPr>
          <a:lstStyle/>
          <a:p>
            <a:pPr marL="0" indent="0">
              <a:buNone/>
            </a:pPr>
            <a:r>
              <a:rPr lang="es-CO" b="1" dirty="0" err="1" smtClean="0"/>
              <a:t>NaN</a:t>
            </a:r>
            <a:r>
              <a:rPr lang="es-CO" b="1" dirty="0" smtClean="0"/>
              <a:t> (</a:t>
            </a:r>
            <a:r>
              <a:rPr lang="es-CO" b="1" dirty="0" err="1" smtClean="0"/>
              <a:t>Not</a:t>
            </a:r>
            <a:r>
              <a:rPr lang="es-CO" b="1" dirty="0" smtClean="0"/>
              <a:t> a </a:t>
            </a:r>
            <a:r>
              <a:rPr lang="es-CO" b="1" dirty="0" err="1" smtClean="0"/>
              <a:t>Number</a:t>
            </a:r>
            <a:r>
              <a:rPr lang="es-CO" b="1" dirty="0" smtClean="0"/>
              <a:t>), </a:t>
            </a:r>
            <a:r>
              <a:rPr lang="es-CO" dirty="0" smtClean="0"/>
              <a:t>valor numérico no definido 0/0.</a:t>
            </a:r>
          </a:p>
          <a:p>
            <a:pPr marL="0" indent="0">
              <a:buNone/>
            </a:pPr>
            <a:r>
              <a:rPr lang="es-CO" b="1" dirty="0" err="1" smtClean="0"/>
              <a:t>isNaN</a:t>
            </a:r>
            <a:r>
              <a:rPr lang="es-CO" b="1" dirty="0" smtClean="0"/>
              <a:t>()</a:t>
            </a:r>
            <a:r>
              <a:rPr lang="es-CO" dirty="0" smtClean="0"/>
              <a:t>, verifica si es un número no definido.</a:t>
            </a:r>
          </a:p>
          <a:p>
            <a:pPr marL="0" indent="0">
              <a:buNone/>
            </a:pPr>
            <a:r>
              <a:rPr lang="es-CO" b="1" dirty="0" err="1" smtClean="0"/>
              <a:t>infinity</a:t>
            </a:r>
            <a:r>
              <a:rPr lang="es-CO" dirty="0" smtClean="0"/>
              <a:t>, hace referencia a un valor numérico infinito.</a:t>
            </a:r>
          </a:p>
          <a:p>
            <a:pPr marL="0" indent="0">
              <a:buNone/>
            </a:pPr>
            <a:r>
              <a:rPr lang="es-CO" b="1" dirty="0" err="1" smtClean="0"/>
              <a:t>toFixed</a:t>
            </a:r>
            <a:r>
              <a:rPr lang="es-CO" b="1" dirty="0" smtClean="0"/>
              <a:t>(</a:t>
            </a:r>
            <a:r>
              <a:rPr lang="es-CO" b="1" dirty="0" err="1" smtClean="0"/>
              <a:t>digitos</a:t>
            </a:r>
            <a:r>
              <a:rPr lang="es-CO" b="1" dirty="0" smtClean="0"/>
              <a:t>)</a:t>
            </a:r>
            <a:r>
              <a:rPr lang="es-CO" dirty="0" smtClean="0"/>
              <a:t>, retorna el número con tantos dígitos como los indicados.</a:t>
            </a:r>
          </a:p>
          <a:p>
            <a:endParaRPr lang="es-CO" dirty="0"/>
          </a:p>
        </p:txBody>
      </p:sp>
    </p:spTree>
    <p:extLst>
      <p:ext uri="{BB962C8B-B14F-4D97-AF65-F5344CB8AC3E}">
        <p14:creationId xmlns:p14="http://schemas.microsoft.com/office/powerpoint/2010/main" val="3802942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4" name="Marcador de contenido 3"/>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2224646" y="1690688"/>
            <a:ext cx="6932588" cy="4151312"/>
          </a:xfrm>
          <a:prstGeom prst="rect">
            <a:avLst/>
          </a:prstGeom>
        </p:spPr>
      </p:pic>
    </p:spTree>
    <p:extLst>
      <p:ext uri="{BB962C8B-B14F-4D97-AF65-F5344CB8AC3E}">
        <p14:creationId xmlns:p14="http://schemas.microsoft.com/office/powerpoint/2010/main" val="328801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b="1" dirty="0" err="1" smtClean="0"/>
              <a:t>parseInt</a:t>
            </a:r>
            <a:r>
              <a:rPr lang="es-CO" b="1" dirty="0" smtClean="0"/>
              <a:t>(</a:t>
            </a:r>
            <a:r>
              <a:rPr lang="es-MX" i="1" dirty="0" err="1"/>
              <a:t>string</a:t>
            </a:r>
            <a:r>
              <a:rPr lang="es-MX" i="1" dirty="0"/>
              <a:t>, </a:t>
            </a:r>
            <a:r>
              <a:rPr lang="es-MX" i="1" dirty="0" err="1" smtClean="0"/>
              <a:t>radix</a:t>
            </a:r>
            <a:r>
              <a:rPr lang="es-CO" b="1" dirty="0" smtClean="0"/>
              <a:t>)</a:t>
            </a:r>
            <a:r>
              <a:rPr lang="es-CO" dirty="0" smtClean="0"/>
              <a:t>: </a:t>
            </a:r>
            <a:r>
              <a:rPr lang="es-MX" dirty="0"/>
              <a:t>Conversión de </a:t>
            </a:r>
            <a:r>
              <a:rPr lang="es-MX" b="1" dirty="0" err="1"/>
              <a:t>string</a:t>
            </a:r>
            <a:r>
              <a:rPr lang="es-MX" dirty="0"/>
              <a:t> a </a:t>
            </a:r>
            <a:r>
              <a:rPr lang="es-MX" dirty="0" smtClean="0"/>
              <a:t>entero.</a:t>
            </a:r>
            <a:br>
              <a:rPr lang="es-MX" dirty="0" smtClean="0"/>
            </a:br>
            <a:r>
              <a:rPr lang="es-MX" dirty="0" smtClean="0"/>
              <a:t>		</a:t>
            </a:r>
            <a:r>
              <a:rPr lang="es-MX" sz="1800" b="1" dirty="0" err="1" smtClean="0"/>
              <a:t>radix</a:t>
            </a:r>
            <a:r>
              <a:rPr lang="es-MX" sz="1800" dirty="0" smtClean="0"/>
              <a:t> </a:t>
            </a:r>
            <a:r>
              <a:rPr lang="es-MX" sz="1800" dirty="0"/>
              <a:t>es opcional y representa la </a:t>
            </a:r>
            <a:r>
              <a:rPr lang="es-MX" sz="1800" dirty="0" smtClean="0"/>
              <a:t> base </a:t>
            </a:r>
            <a:r>
              <a:rPr lang="es-MX" sz="1800" dirty="0"/>
              <a:t>en la que estamos </a:t>
            </a:r>
            <a:r>
              <a:rPr lang="es-MX" sz="1800" dirty="0" smtClean="0"/>
              <a:t>trabajando.</a:t>
            </a:r>
          </a:p>
          <a:p>
            <a:pPr marL="0" indent="0">
              <a:buNone/>
            </a:pPr>
            <a:r>
              <a:rPr lang="es-MX" sz="1800" dirty="0"/>
              <a:t>	</a:t>
            </a:r>
            <a:r>
              <a:rPr lang="es-MX" sz="1800" dirty="0" smtClean="0"/>
              <a:t>	</a:t>
            </a:r>
            <a:r>
              <a:rPr lang="es-MX" sz="1800" b="1" dirty="0" err="1" smtClean="0"/>
              <a:t>string</a:t>
            </a:r>
            <a:r>
              <a:rPr lang="es-MX" sz="1800" dirty="0" smtClean="0"/>
              <a:t> es el valor que se desea convertir en entero.</a:t>
            </a:r>
            <a:endParaRPr lang="es-CO" sz="1800" dirty="0" smtClean="0"/>
          </a:p>
          <a:p>
            <a:pPr marL="0" indent="0">
              <a:buNone/>
            </a:pPr>
            <a:r>
              <a:rPr lang="es-CO" b="1" dirty="0" err="1" smtClean="0"/>
              <a:t>parseFloat</a:t>
            </a:r>
            <a:r>
              <a:rPr lang="es-CO" b="1" dirty="0" smtClean="0"/>
              <a:t>()</a:t>
            </a:r>
            <a:r>
              <a:rPr lang="es-CO" dirty="0" smtClean="0"/>
              <a:t>: </a:t>
            </a:r>
            <a:r>
              <a:rPr lang="es-MX" sz="2400" dirty="0" smtClean="0"/>
              <a:t>Conversión </a:t>
            </a:r>
            <a:r>
              <a:rPr lang="es-MX" sz="2400" dirty="0"/>
              <a:t>de </a:t>
            </a:r>
            <a:r>
              <a:rPr lang="es-MX" sz="2400" b="1" dirty="0" err="1"/>
              <a:t>string</a:t>
            </a:r>
            <a:r>
              <a:rPr lang="es-MX" sz="2400" dirty="0"/>
              <a:t> a número en coma </a:t>
            </a:r>
            <a:r>
              <a:rPr lang="es-MX" sz="2400" dirty="0" smtClean="0"/>
              <a:t>flotante</a:t>
            </a:r>
            <a:endParaRPr lang="es-CO" sz="2400" dirty="0" smtClean="0"/>
          </a:p>
          <a:p>
            <a:pPr marL="0" indent="0">
              <a:buNone/>
            </a:pPr>
            <a:r>
              <a:rPr lang="es-CO" b="1" dirty="0" err="1" smtClean="0"/>
              <a:t>Number</a:t>
            </a:r>
            <a:r>
              <a:rPr lang="es-CO" b="1" dirty="0" smtClean="0"/>
              <a:t>()</a:t>
            </a:r>
            <a:r>
              <a:rPr lang="es-CO" dirty="0" smtClean="0"/>
              <a:t>: 	</a:t>
            </a:r>
            <a:r>
              <a:rPr lang="es-MX" sz="2000" dirty="0" smtClean="0"/>
              <a:t>cuando </a:t>
            </a:r>
            <a:r>
              <a:rPr lang="es-MX" sz="2000" dirty="0"/>
              <a:t>se utiliza </a:t>
            </a:r>
            <a:r>
              <a:rPr lang="es-MX" sz="2000" dirty="0" smtClean="0"/>
              <a:t>con la palabra reservada </a:t>
            </a:r>
            <a:r>
              <a:rPr lang="es-MX" sz="2000" b="1" i="1" dirty="0"/>
              <a:t>new</a:t>
            </a:r>
            <a:r>
              <a:rPr lang="es-MX" sz="2000" dirty="0"/>
              <a:t> </a:t>
            </a:r>
            <a:r>
              <a:rPr lang="es-MX" sz="2000" dirty="0" smtClean="0"/>
              <a:t> es un 			constructor </a:t>
            </a:r>
            <a:r>
              <a:rPr lang="es-MX" sz="2000" dirty="0"/>
              <a:t>para crear objetos de tipo </a:t>
            </a:r>
            <a:r>
              <a:rPr lang="es-MX" sz="2000" dirty="0" err="1" smtClean="0"/>
              <a:t>Number</a:t>
            </a:r>
            <a:r>
              <a:rPr lang="es-MX" sz="2000" dirty="0" smtClean="0"/>
              <a:t>.</a:t>
            </a:r>
          </a:p>
          <a:p>
            <a:pPr marL="0" indent="0">
              <a:buNone/>
            </a:pPr>
            <a:r>
              <a:rPr lang="es-MX" sz="2000" dirty="0" smtClean="0"/>
              <a:t> </a:t>
            </a:r>
            <a:br>
              <a:rPr lang="es-MX" sz="2000" dirty="0" smtClean="0"/>
            </a:br>
            <a:r>
              <a:rPr lang="es-MX" sz="2000" dirty="0" smtClean="0"/>
              <a:t>		cuando </a:t>
            </a:r>
            <a:r>
              <a:rPr lang="es-MX" sz="2000" dirty="0"/>
              <a:t>se utiliza sin </a:t>
            </a:r>
            <a:r>
              <a:rPr lang="es-MX" sz="2000" dirty="0" smtClean="0"/>
              <a:t>la palabra </a:t>
            </a:r>
            <a:r>
              <a:rPr lang="es-MX" sz="2000" b="1" i="1" dirty="0"/>
              <a:t>new</a:t>
            </a:r>
            <a:r>
              <a:rPr lang="es-MX" sz="2000" dirty="0"/>
              <a:t> funciona como un conversor a </a:t>
            </a:r>
            <a:r>
              <a:rPr lang="es-MX" sz="2000" dirty="0" smtClean="0"/>
              <a:t>		tipo numérico.</a:t>
            </a:r>
            <a:endParaRPr lang="es-MX" sz="2000" dirty="0"/>
          </a:p>
          <a:p>
            <a:pPr marL="0" indent="0">
              <a:buNone/>
            </a:pPr>
            <a:endParaRPr lang="es-MX" sz="2000" dirty="0"/>
          </a:p>
          <a:p>
            <a:pPr marL="0" indent="0">
              <a:buNone/>
            </a:pPr>
            <a:r>
              <a:rPr lang="es-MX" sz="2000" b="1" dirty="0" smtClean="0"/>
              <a:t>		como </a:t>
            </a:r>
            <a:r>
              <a:rPr lang="es-MX" sz="2000" b="1" dirty="0"/>
              <a:t>constructor: </a:t>
            </a:r>
            <a:r>
              <a:rPr lang="es-MX" sz="2000" dirty="0" err="1"/>
              <a:t>var</a:t>
            </a:r>
            <a:r>
              <a:rPr lang="es-MX" sz="2000" dirty="0"/>
              <a:t> </a:t>
            </a:r>
            <a:r>
              <a:rPr lang="es-MX" sz="2000" dirty="0" err="1"/>
              <a:t>myNumber</a:t>
            </a:r>
            <a:r>
              <a:rPr lang="es-MX" sz="2000" dirty="0"/>
              <a:t> = new </a:t>
            </a:r>
            <a:r>
              <a:rPr lang="es-MX" sz="2000" dirty="0" err="1"/>
              <a:t>Number</a:t>
            </a:r>
            <a:r>
              <a:rPr lang="es-MX" sz="2000" dirty="0"/>
              <a:t>(14);</a:t>
            </a:r>
          </a:p>
          <a:p>
            <a:pPr marL="0" indent="0">
              <a:buNone/>
            </a:pPr>
            <a:r>
              <a:rPr lang="es-MX" sz="2000" b="1" dirty="0" smtClean="0"/>
              <a:t>		como </a:t>
            </a:r>
            <a:r>
              <a:rPr lang="es-MX" sz="2000" b="1" dirty="0"/>
              <a:t>método: </a:t>
            </a:r>
            <a:r>
              <a:rPr lang="es-MX" sz="2000" dirty="0" err="1"/>
              <a:t>var</a:t>
            </a:r>
            <a:r>
              <a:rPr lang="es-MX" sz="2000" dirty="0"/>
              <a:t> </a:t>
            </a:r>
            <a:r>
              <a:rPr lang="es-MX" sz="2000" dirty="0" err="1"/>
              <a:t>myNumber</a:t>
            </a:r>
            <a:r>
              <a:rPr lang="es-MX" sz="2000" dirty="0"/>
              <a:t> = </a:t>
            </a:r>
            <a:r>
              <a:rPr lang="es-MX" sz="2000" dirty="0" err="1"/>
              <a:t>Number</a:t>
            </a:r>
            <a:r>
              <a:rPr lang="es-MX" sz="2000" dirty="0"/>
              <a:t>("14");</a:t>
            </a:r>
            <a:endParaRPr lang="es-CO" sz="2000" dirty="0"/>
          </a:p>
        </p:txBody>
      </p:sp>
    </p:spTree>
    <p:extLst>
      <p:ext uri="{BB962C8B-B14F-4D97-AF65-F5344CB8AC3E}">
        <p14:creationId xmlns:p14="http://schemas.microsoft.com/office/powerpoint/2010/main" val="654725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6" name="Marcador de contenido 5"/>
          <p:cNvPicPr>
            <a:picLocks noGrp="1" noChangeAspect="1"/>
          </p:cNvPicPr>
          <p:nvPr>
            <p:ph idx="1"/>
          </p:nvPr>
        </p:nvPicPr>
        <p:blipFill>
          <a:blip r:embed="rId2"/>
          <a:stretch>
            <a:fillRect/>
          </a:stretch>
        </p:blipFill>
        <p:spPr>
          <a:xfrm>
            <a:off x="2535128" y="2063931"/>
            <a:ext cx="8671144" cy="3539762"/>
          </a:xfrm>
          <a:prstGeom prst="rect">
            <a:avLst/>
          </a:prstGeom>
        </p:spPr>
      </p:pic>
    </p:spTree>
    <p:extLst>
      <p:ext uri="{BB962C8B-B14F-4D97-AF65-F5344CB8AC3E}">
        <p14:creationId xmlns:p14="http://schemas.microsoft.com/office/powerpoint/2010/main" val="2392854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4" name="Marcador de contenido 3"/>
          <p:cNvPicPr>
            <a:picLocks noGrp="1" noChangeAspect="1"/>
          </p:cNvPicPr>
          <p:nvPr>
            <p:ph idx="1"/>
          </p:nvPr>
        </p:nvPicPr>
        <p:blipFill>
          <a:blip r:embed="rId2"/>
          <a:stretch>
            <a:fillRect/>
          </a:stretch>
        </p:blipFill>
        <p:spPr>
          <a:xfrm>
            <a:off x="2578282" y="2495006"/>
            <a:ext cx="9284970" cy="1946092"/>
          </a:xfrm>
          <a:prstGeom prst="rect">
            <a:avLst/>
          </a:prstGeom>
        </p:spPr>
      </p:pic>
    </p:spTree>
    <p:extLst>
      <p:ext uri="{BB962C8B-B14F-4D97-AF65-F5344CB8AC3E}">
        <p14:creationId xmlns:p14="http://schemas.microsoft.com/office/powerpoint/2010/main" val="3756663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lstStyle/>
          <a:p>
            <a:endParaRPr lang="es-MX" dirty="0"/>
          </a:p>
        </p:txBody>
      </p:sp>
      <p:pic>
        <p:nvPicPr>
          <p:cNvPr id="5" name="Imagen 4"/>
          <p:cNvPicPr>
            <a:picLocks noChangeAspect="1"/>
          </p:cNvPicPr>
          <p:nvPr/>
        </p:nvPicPr>
        <p:blipFill>
          <a:blip r:embed="rId2"/>
          <a:stretch>
            <a:fillRect/>
          </a:stretch>
        </p:blipFill>
        <p:spPr>
          <a:xfrm>
            <a:off x="2387722" y="1690687"/>
            <a:ext cx="8574501" cy="1254805"/>
          </a:xfrm>
          <a:prstGeom prst="rect">
            <a:avLst/>
          </a:prstGeom>
        </p:spPr>
      </p:pic>
      <p:pic>
        <p:nvPicPr>
          <p:cNvPr id="6" name="Imagen 5"/>
          <p:cNvPicPr>
            <a:picLocks noChangeAspect="1"/>
          </p:cNvPicPr>
          <p:nvPr/>
        </p:nvPicPr>
        <p:blipFill>
          <a:blip r:embed="rId3"/>
          <a:stretch>
            <a:fillRect/>
          </a:stretch>
        </p:blipFill>
        <p:spPr>
          <a:xfrm>
            <a:off x="2387722" y="3016250"/>
            <a:ext cx="8500687" cy="1648469"/>
          </a:xfrm>
          <a:prstGeom prst="rect">
            <a:avLst/>
          </a:prstGeom>
        </p:spPr>
      </p:pic>
      <p:pic>
        <p:nvPicPr>
          <p:cNvPr id="7" name="Imagen 6"/>
          <p:cNvPicPr>
            <a:picLocks noChangeAspect="1"/>
          </p:cNvPicPr>
          <p:nvPr/>
        </p:nvPicPr>
        <p:blipFill>
          <a:blip r:embed="rId4"/>
          <a:stretch>
            <a:fillRect/>
          </a:stretch>
        </p:blipFill>
        <p:spPr>
          <a:xfrm>
            <a:off x="2413848" y="4741049"/>
            <a:ext cx="7122864" cy="1254805"/>
          </a:xfrm>
          <a:prstGeom prst="rect">
            <a:avLst/>
          </a:prstGeom>
        </p:spPr>
      </p:pic>
    </p:spTree>
    <p:extLst>
      <p:ext uri="{BB962C8B-B14F-4D97-AF65-F5344CB8AC3E}">
        <p14:creationId xmlns:p14="http://schemas.microsoft.com/office/powerpoint/2010/main" val="2878374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err="1"/>
              <a:t>parseInt</a:t>
            </a:r>
            <a:r>
              <a:rPr lang="es-MX" dirty="0"/>
              <a:t>() tiene un parámetro extra para indicar la base del número (</a:t>
            </a:r>
            <a:r>
              <a:rPr lang="es-MX" dirty="0" err="1"/>
              <a:t>radix</a:t>
            </a:r>
            <a:r>
              <a:rPr lang="es-MX" dirty="0"/>
              <a:t>).</a:t>
            </a:r>
          </a:p>
          <a:p>
            <a:pPr marL="0" indent="0">
              <a:buNone/>
            </a:pPr>
            <a:r>
              <a:rPr lang="es-MX" dirty="0" err="1"/>
              <a:t>parseFloat</a:t>
            </a:r>
            <a:r>
              <a:rPr lang="es-MX" dirty="0"/>
              <a:t>() no admite </a:t>
            </a:r>
            <a:r>
              <a:rPr lang="es-MX" dirty="0" err="1"/>
              <a:t>radix</a:t>
            </a:r>
            <a:r>
              <a:rPr lang="es-MX" dirty="0"/>
              <a:t>. Todos los números se consideran en base decimal.</a:t>
            </a:r>
          </a:p>
          <a:p>
            <a:pPr marL="0" indent="0">
              <a:buNone/>
            </a:pPr>
            <a:r>
              <a:rPr lang="es-MX" dirty="0" err="1"/>
              <a:t>parseInt</a:t>
            </a:r>
            <a:r>
              <a:rPr lang="es-MX" dirty="0"/>
              <a:t>(), </a:t>
            </a:r>
            <a:r>
              <a:rPr lang="es-MX" dirty="0" err="1"/>
              <a:t>Number</a:t>
            </a:r>
            <a:r>
              <a:rPr lang="es-MX" dirty="0"/>
              <a:t>() y '+' interpretan el prefijo '0x' como número hexadecimal, </a:t>
            </a:r>
            <a:r>
              <a:rPr lang="es-MX" dirty="0" err="1"/>
              <a:t>parseFloat</a:t>
            </a:r>
            <a:r>
              <a:rPr lang="es-MX" dirty="0"/>
              <a:t>() no.</a:t>
            </a:r>
          </a:p>
          <a:p>
            <a:pPr marL="0" indent="0">
              <a:buNone/>
            </a:pPr>
            <a:r>
              <a:rPr lang="es-MX" dirty="0" err="1"/>
              <a:t>parseInt</a:t>
            </a:r>
            <a:r>
              <a:rPr lang="es-MX" dirty="0"/>
              <a:t>() y </a:t>
            </a:r>
            <a:r>
              <a:rPr lang="es-MX" dirty="0" err="1"/>
              <a:t>parseFloat</a:t>
            </a:r>
            <a:r>
              <a:rPr lang="es-MX" dirty="0"/>
              <a:t>() pueden extraer un número al principio de un </a:t>
            </a:r>
            <a:r>
              <a:rPr lang="es-MX" dirty="0" err="1"/>
              <a:t>string</a:t>
            </a:r>
            <a:r>
              <a:rPr lang="es-MX" dirty="0"/>
              <a:t>.</a:t>
            </a:r>
          </a:p>
          <a:p>
            <a:pPr marL="0" indent="0">
              <a:buNone/>
            </a:pPr>
            <a:r>
              <a:rPr lang="es-MX" dirty="0"/>
              <a:t>Si el </a:t>
            </a:r>
            <a:r>
              <a:rPr lang="es-MX" dirty="0" err="1"/>
              <a:t>string</a:t>
            </a:r>
            <a:r>
              <a:rPr lang="es-MX" dirty="0"/>
              <a:t> contiene caracteres no numéricos, </a:t>
            </a:r>
            <a:r>
              <a:rPr lang="es-MX" dirty="0" err="1"/>
              <a:t>Number</a:t>
            </a:r>
            <a:r>
              <a:rPr lang="es-MX" dirty="0"/>
              <a:t>() y '+' no lo convierten, devuelven </a:t>
            </a:r>
            <a:r>
              <a:rPr lang="es-MX" dirty="0" err="1"/>
              <a:t>NaN</a:t>
            </a:r>
            <a:r>
              <a:rPr lang="es-MX" dirty="0" smtClean="0"/>
              <a:t>.</a:t>
            </a:r>
            <a:endParaRPr lang="es-MX" dirty="0"/>
          </a:p>
        </p:txBody>
      </p:sp>
    </p:spTree>
    <p:extLst>
      <p:ext uri="{BB962C8B-B14F-4D97-AF65-F5344CB8AC3E}">
        <p14:creationId xmlns:p14="http://schemas.microsoft.com/office/powerpoint/2010/main" val="3482878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un archivo externo</a:t>
            </a:r>
            <a:endParaRPr lang="es-CO" dirty="0"/>
          </a:p>
        </p:txBody>
      </p:sp>
      <p:sp>
        <p:nvSpPr>
          <p:cNvPr id="3" name="Marcador de contenido 2"/>
          <p:cNvSpPr>
            <a:spLocks noGrp="1"/>
          </p:cNvSpPr>
          <p:nvPr>
            <p:ph idx="1"/>
          </p:nvPr>
        </p:nvSpPr>
        <p:spPr/>
        <p:txBody>
          <a:bodyPr/>
          <a:lstStyle/>
          <a:p>
            <a:r>
              <a:rPr lang="es-CO" dirty="0" smtClean="0"/>
              <a:t>Se crean los archivos JavaScript necesarios y cada documento puede barios archivos.</a:t>
            </a:r>
          </a:p>
          <a:p>
            <a:r>
              <a:rPr lang="es-CO" dirty="0" smtClean="0"/>
              <a:t>Archivo código.js</a:t>
            </a:r>
          </a:p>
          <a:p>
            <a:pPr marL="457200" lvl="1" indent="0">
              <a:buNone/>
            </a:pPr>
            <a:r>
              <a:rPr lang="es-CO" dirty="0" err="1" smtClean="0"/>
              <a:t>alert</a:t>
            </a:r>
            <a:r>
              <a:rPr lang="es-CO" dirty="0" smtClean="0"/>
              <a:t>(“Hola mundo”);</a:t>
            </a:r>
          </a:p>
          <a:p>
            <a:pPr marL="457200" lvl="1" indent="0">
              <a:buNone/>
            </a:pPr>
            <a:endParaRPr lang="es-CO" dirty="0" smtClean="0"/>
          </a:p>
          <a:p>
            <a:r>
              <a:rPr lang="es-CO" dirty="0" smtClean="0"/>
              <a:t>Archivo index.html</a:t>
            </a:r>
          </a:p>
          <a:p>
            <a:pPr marL="0" indent="0">
              <a:buNone/>
            </a:pPr>
            <a:endParaRPr lang="es-CO" dirty="0" smtClean="0"/>
          </a:p>
        </p:txBody>
      </p:sp>
      <p:pic>
        <p:nvPicPr>
          <p:cNvPr id="4" name="Imagen 3"/>
          <p:cNvPicPr>
            <a:picLocks noChangeAspect="1"/>
          </p:cNvPicPr>
          <p:nvPr/>
        </p:nvPicPr>
        <p:blipFill>
          <a:blip r:embed="rId2"/>
          <a:stretch>
            <a:fillRect/>
          </a:stretch>
        </p:blipFill>
        <p:spPr>
          <a:xfrm>
            <a:off x="6239379" y="2753038"/>
            <a:ext cx="5348366" cy="1895162"/>
          </a:xfrm>
          <a:prstGeom prst="rect">
            <a:avLst/>
          </a:prstGeom>
        </p:spPr>
      </p:pic>
    </p:spTree>
    <p:extLst>
      <p:ext uri="{BB962C8B-B14F-4D97-AF65-F5344CB8AC3E}">
        <p14:creationId xmlns:p14="http://schemas.microsoft.com/office/powerpoint/2010/main" val="14637486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a:t>Cuando el argumento es un objeto, </a:t>
            </a:r>
            <a:r>
              <a:rPr lang="es-MX" dirty="0" err="1"/>
              <a:t>parseInt</a:t>
            </a:r>
            <a:r>
              <a:rPr lang="es-MX" dirty="0"/>
              <a:t>() y </a:t>
            </a:r>
            <a:r>
              <a:rPr lang="es-MX" dirty="0" err="1"/>
              <a:t>parseFloat</a:t>
            </a:r>
            <a:r>
              <a:rPr lang="es-MX" dirty="0"/>
              <a:t>() llamarán al método .</a:t>
            </a:r>
            <a:r>
              <a:rPr lang="es-MX" dirty="0" err="1"/>
              <a:t>toString</a:t>
            </a:r>
            <a:r>
              <a:rPr lang="es-MX" dirty="0"/>
              <a:t>() antes de analizar la cadena. </a:t>
            </a:r>
            <a:r>
              <a:rPr lang="es-MX" dirty="0" err="1"/>
              <a:t>Number</a:t>
            </a:r>
            <a:r>
              <a:rPr lang="es-MX" dirty="0"/>
              <a:t>() y +</a:t>
            </a:r>
            <a:r>
              <a:rPr lang="es-MX" dirty="0" err="1"/>
              <a:t>var</a:t>
            </a:r>
            <a:r>
              <a:rPr lang="es-MX" dirty="0"/>
              <a:t> llamarán primero a .</a:t>
            </a:r>
            <a:r>
              <a:rPr lang="es-MX" dirty="0" err="1"/>
              <a:t>valueOf</a:t>
            </a:r>
            <a:r>
              <a:rPr lang="es-MX" dirty="0"/>
              <a:t>() y </a:t>
            </a:r>
            <a:r>
              <a:rPr lang="es-MX" dirty="0" err="1"/>
              <a:t>despues</a:t>
            </a:r>
            <a:r>
              <a:rPr lang="es-MX" dirty="0"/>
              <a:t> a .</a:t>
            </a:r>
            <a:r>
              <a:rPr lang="es-MX" dirty="0" err="1"/>
              <a:t>toString</a:t>
            </a:r>
            <a:r>
              <a:rPr lang="es-MX" dirty="0"/>
              <a:t>() si es necesario.</a:t>
            </a:r>
          </a:p>
          <a:p>
            <a:pPr marL="0" indent="0">
              <a:buNone/>
            </a:pPr>
            <a:r>
              <a:rPr lang="es-MX" dirty="0" err="1"/>
              <a:t>parseInt</a:t>
            </a:r>
            <a:r>
              <a:rPr lang="es-MX" dirty="0"/>
              <a:t>() no entiende la notación exponencial, todos los demás si.</a:t>
            </a:r>
          </a:p>
          <a:p>
            <a:pPr marL="0" indent="0">
              <a:buNone/>
            </a:pPr>
            <a:r>
              <a:rPr lang="es-MX" dirty="0" err="1"/>
              <a:t>parseInt</a:t>
            </a:r>
            <a:r>
              <a:rPr lang="es-MX" dirty="0"/>
              <a:t>() y </a:t>
            </a:r>
            <a:r>
              <a:rPr lang="es-MX" dirty="0" err="1"/>
              <a:t>parseFloat</a:t>
            </a:r>
            <a:r>
              <a:rPr lang="es-MX" dirty="0"/>
              <a:t>() convierten el </a:t>
            </a:r>
            <a:r>
              <a:rPr lang="es-MX" dirty="0" err="1"/>
              <a:t>string</a:t>
            </a:r>
            <a:r>
              <a:rPr lang="es-MX" dirty="0"/>
              <a:t> </a:t>
            </a:r>
            <a:r>
              <a:rPr lang="es-MX" dirty="0" err="1"/>
              <a:t>vacio</a:t>
            </a:r>
            <a:r>
              <a:rPr lang="es-MX" dirty="0"/>
              <a:t> en </a:t>
            </a:r>
            <a:r>
              <a:rPr lang="es-MX" dirty="0" err="1"/>
              <a:t>NaN</a:t>
            </a:r>
            <a:r>
              <a:rPr lang="es-MX" dirty="0"/>
              <a:t>.</a:t>
            </a:r>
          </a:p>
          <a:p>
            <a:pPr marL="0" indent="0">
              <a:buNone/>
            </a:pPr>
            <a:r>
              <a:rPr lang="es-MX" dirty="0" err="1"/>
              <a:t>Number</a:t>
            </a:r>
            <a:r>
              <a:rPr lang="es-MX" dirty="0"/>
              <a:t>() y '+' convierten el </a:t>
            </a:r>
            <a:r>
              <a:rPr lang="es-MX" dirty="0" err="1"/>
              <a:t>string</a:t>
            </a:r>
            <a:r>
              <a:rPr lang="es-MX" dirty="0"/>
              <a:t> </a:t>
            </a:r>
            <a:r>
              <a:rPr lang="es-MX" dirty="0" err="1"/>
              <a:t>vacio</a:t>
            </a:r>
            <a:r>
              <a:rPr lang="es-MX" dirty="0"/>
              <a:t> en 0.</a:t>
            </a:r>
          </a:p>
          <a:p>
            <a:pPr marL="0" indent="0">
              <a:buNone/>
            </a:pPr>
            <a:r>
              <a:rPr lang="es-MX" dirty="0" err="1"/>
              <a:t>parseInt</a:t>
            </a:r>
            <a:r>
              <a:rPr lang="es-MX" dirty="0"/>
              <a:t>() y </a:t>
            </a:r>
            <a:r>
              <a:rPr lang="es-MX" dirty="0" err="1"/>
              <a:t>parseFloat</a:t>
            </a:r>
            <a:r>
              <a:rPr lang="es-MX" dirty="0"/>
              <a:t>() de un </a:t>
            </a:r>
            <a:r>
              <a:rPr lang="es-MX" dirty="0" err="1"/>
              <a:t>boolean</a:t>
            </a:r>
            <a:r>
              <a:rPr lang="es-MX" dirty="0"/>
              <a:t> es </a:t>
            </a:r>
            <a:r>
              <a:rPr lang="es-MX" dirty="0" err="1"/>
              <a:t>NaN</a:t>
            </a:r>
            <a:r>
              <a:rPr lang="es-MX" dirty="0"/>
              <a:t>.</a:t>
            </a:r>
          </a:p>
          <a:p>
            <a:pPr marL="0" indent="0">
              <a:buNone/>
            </a:pPr>
            <a:r>
              <a:rPr lang="es-MX" dirty="0" err="1"/>
              <a:t>Number</a:t>
            </a:r>
            <a:r>
              <a:rPr lang="es-MX" dirty="0"/>
              <a:t>() y '+' de un </a:t>
            </a:r>
            <a:r>
              <a:rPr lang="es-MX" dirty="0" err="1"/>
              <a:t>boolean</a:t>
            </a:r>
            <a:r>
              <a:rPr lang="es-MX" dirty="0"/>
              <a:t> devuelven 0 para false y 1 para true.</a:t>
            </a:r>
          </a:p>
        </p:txBody>
      </p:sp>
    </p:spTree>
    <p:extLst>
      <p:ext uri="{BB962C8B-B14F-4D97-AF65-F5344CB8AC3E}">
        <p14:creationId xmlns:p14="http://schemas.microsoft.com/office/powerpoint/2010/main" val="1100788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static.fjcdn.com/pictures/Nananana_cee557_260925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918" y="1403032"/>
            <a:ext cx="666750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997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Creación de funciones</a:t>
            </a:r>
            <a:endParaRPr lang="es-MX" dirty="0"/>
          </a:p>
        </p:txBody>
      </p:sp>
      <p:sp>
        <p:nvSpPr>
          <p:cNvPr id="3" name="Marcador de contenido 2"/>
          <p:cNvSpPr>
            <a:spLocks noGrp="1"/>
          </p:cNvSpPr>
          <p:nvPr>
            <p:ph idx="1"/>
          </p:nvPr>
        </p:nvSpPr>
        <p:spPr/>
        <p:txBody>
          <a:bodyPr/>
          <a:lstStyle/>
          <a:p>
            <a:pPr marL="0" indent="0">
              <a:buNone/>
            </a:pPr>
            <a:r>
              <a:rPr lang="es-MX" dirty="0" smtClean="0"/>
              <a:t>Son fragmentos de código personalizados para realizar una actividad específica que puede recibir o no argumentos y puede regresar o no valor.</a:t>
            </a:r>
          </a:p>
          <a:p>
            <a:pPr marL="0" indent="0">
              <a:buNone/>
            </a:pPr>
            <a:endParaRPr lang="es-MX" dirty="0"/>
          </a:p>
          <a:p>
            <a:pPr marL="0" indent="0">
              <a:buNone/>
            </a:pPr>
            <a:r>
              <a:rPr lang="es-MX" dirty="0" err="1" smtClean="0"/>
              <a:t>function</a:t>
            </a:r>
            <a:r>
              <a:rPr lang="es-MX" dirty="0" smtClean="0"/>
              <a:t> </a:t>
            </a:r>
            <a:r>
              <a:rPr lang="es-MX" dirty="0" err="1" smtClean="0"/>
              <a:t>name</a:t>
            </a:r>
            <a:r>
              <a:rPr lang="es-MX" dirty="0" smtClean="0"/>
              <a:t>(</a:t>
            </a:r>
            <a:r>
              <a:rPr lang="es-MX" dirty="0" err="1" smtClean="0"/>
              <a:t>args</a:t>
            </a:r>
            <a:r>
              <a:rPr lang="es-MX" dirty="0" smtClean="0"/>
              <a:t>){</a:t>
            </a:r>
          </a:p>
          <a:p>
            <a:pPr marL="0" indent="0">
              <a:buNone/>
            </a:pPr>
            <a:r>
              <a:rPr lang="es-MX" dirty="0" smtClean="0"/>
              <a:t>      	……</a:t>
            </a:r>
          </a:p>
          <a:p>
            <a:pPr marL="0" indent="0">
              <a:buNone/>
            </a:pPr>
            <a:r>
              <a:rPr lang="es-MX" dirty="0"/>
              <a:t>	</a:t>
            </a:r>
            <a:r>
              <a:rPr lang="es-MX" dirty="0" err="1" smtClean="0"/>
              <a:t>return</a:t>
            </a:r>
            <a:r>
              <a:rPr lang="es-MX" dirty="0" smtClean="0"/>
              <a:t> </a:t>
            </a:r>
            <a:r>
              <a:rPr lang="es-MX" dirty="0" err="1" smtClean="0"/>
              <a:t>value</a:t>
            </a:r>
            <a:r>
              <a:rPr lang="es-MX" dirty="0" smtClean="0"/>
              <a:t>;</a:t>
            </a:r>
          </a:p>
          <a:p>
            <a:pPr marL="0" indent="0">
              <a:buNone/>
            </a:pPr>
            <a:r>
              <a:rPr lang="es-MX" dirty="0" smtClean="0"/>
              <a:t>}</a:t>
            </a:r>
            <a:endParaRPr lang="es-MX" dirty="0"/>
          </a:p>
        </p:txBody>
      </p:sp>
      <p:sp>
        <p:nvSpPr>
          <p:cNvPr id="4" name="Rectángulo 3"/>
          <p:cNvSpPr/>
          <p:nvPr/>
        </p:nvSpPr>
        <p:spPr>
          <a:xfrm>
            <a:off x="6770914" y="3547293"/>
            <a:ext cx="4582886" cy="2246769"/>
          </a:xfrm>
          <a:prstGeom prst="rect">
            <a:avLst/>
          </a:prstGeom>
        </p:spPr>
        <p:txBody>
          <a:bodyPr wrap="square">
            <a:spAutoFit/>
          </a:bodyPr>
          <a:lstStyle/>
          <a:p>
            <a:r>
              <a:rPr lang="es-MX" sz="2800" dirty="0" err="1">
                <a:latin typeface="Bahnschrift" panose="020B0502040204020203" pitchFamily="34" charset="0"/>
              </a:rPr>
              <a:t>function</a:t>
            </a:r>
            <a:r>
              <a:rPr lang="es-MX" sz="2800" dirty="0">
                <a:latin typeface="Bahnschrift" panose="020B0502040204020203" pitchFamily="34" charset="0"/>
              </a:rPr>
              <a:t> </a:t>
            </a:r>
            <a:r>
              <a:rPr lang="es-MX" sz="2800" dirty="0" err="1">
                <a:latin typeface="Bahnschrift" panose="020B0502040204020203" pitchFamily="34" charset="0"/>
              </a:rPr>
              <a:t>name</a:t>
            </a:r>
            <a:r>
              <a:rPr lang="es-MX" sz="2800" dirty="0">
                <a:latin typeface="Bahnschrift" panose="020B0502040204020203" pitchFamily="34" charset="0"/>
              </a:rPr>
              <a:t>(</a:t>
            </a:r>
            <a:r>
              <a:rPr lang="es-MX" sz="2800" dirty="0" err="1">
                <a:latin typeface="Bahnschrift" panose="020B0502040204020203" pitchFamily="34" charset="0"/>
              </a:rPr>
              <a:t>args</a:t>
            </a:r>
            <a:r>
              <a:rPr lang="es-MX" sz="2800" dirty="0">
                <a:latin typeface="Bahnschrift" panose="020B0502040204020203" pitchFamily="34" charset="0"/>
              </a:rPr>
              <a:t>){</a:t>
            </a:r>
          </a:p>
          <a:p>
            <a:r>
              <a:rPr lang="es-MX" sz="2800" dirty="0">
                <a:latin typeface="Bahnschrift" panose="020B0502040204020203" pitchFamily="34" charset="0"/>
              </a:rPr>
              <a:t>      	</a:t>
            </a:r>
            <a:r>
              <a:rPr lang="es-MX" sz="2800" dirty="0" err="1">
                <a:latin typeface="Bahnschrift" panose="020B0502040204020203" pitchFamily="34" charset="0"/>
              </a:rPr>
              <a:t>otro_bloque</a:t>
            </a:r>
            <a:r>
              <a:rPr lang="es-MX" sz="2800" dirty="0">
                <a:latin typeface="Bahnschrift" panose="020B0502040204020203" pitchFamily="34" charset="0"/>
              </a:rPr>
              <a:t>{</a:t>
            </a:r>
          </a:p>
          <a:p>
            <a:r>
              <a:rPr lang="es-MX" sz="2800" dirty="0">
                <a:latin typeface="Bahnschrift" panose="020B0502040204020203" pitchFamily="34" charset="0"/>
              </a:rPr>
              <a:t>	</a:t>
            </a:r>
          </a:p>
          <a:p>
            <a:r>
              <a:rPr lang="es-MX" sz="2800" dirty="0">
                <a:latin typeface="Bahnschrift" panose="020B0502040204020203" pitchFamily="34" charset="0"/>
              </a:rPr>
              <a:t>	}</a:t>
            </a:r>
          </a:p>
          <a:p>
            <a:r>
              <a:rPr lang="es-MX" sz="2800" dirty="0">
                <a:latin typeface="Bahnschrift" panose="020B0502040204020203" pitchFamily="34" charset="0"/>
              </a:rPr>
              <a:t>}</a:t>
            </a:r>
          </a:p>
        </p:txBody>
      </p:sp>
    </p:spTree>
    <p:extLst>
      <p:ext uri="{BB962C8B-B14F-4D97-AF65-F5344CB8AC3E}">
        <p14:creationId xmlns:p14="http://schemas.microsoft.com/office/powerpoint/2010/main" val="33158343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La definición de una función (también llamada declaración de función o sentencia de función) consiste de la palabra clave (reservada)  </a:t>
            </a:r>
            <a:r>
              <a:rPr lang="es-MX" dirty="0" err="1"/>
              <a:t>function</a:t>
            </a:r>
            <a:r>
              <a:rPr lang="es-MX" dirty="0"/>
              <a:t>, seguida por:</a:t>
            </a:r>
          </a:p>
          <a:p>
            <a:pPr marL="0" indent="0">
              <a:buNone/>
            </a:pPr>
            <a:endParaRPr lang="es-MX" dirty="0"/>
          </a:p>
          <a:p>
            <a:r>
              <a:rPr lang="es-MX" dirty="0"/>
              <a:t>El nombre de la función (opcional).</a:t>
            </a:r>
          </a:p>
          <a:p>
            <a:r>
              <a:rPr lang="es-MX" dirty="0"/>
              <a:t>Una lista de argumentos para la función, encerrados entre paréntesis y separados por comas (,).</a:t>
            </a:r>
          </a:p>
          <a:p>
            <a:r>
              <a:rPr lang="es-MX" dirty="0"/>
              <a:t>Las sentencias JavaScript que definen la función, encerradas por llaves, { </a:t>
            </a:r>
            <a:r>
              <a:rPr lang="es-MX" dirty="0" smtClean="0"/>
              <a:t>}.</a:t>
            </a:r>
            <a:endParaRPr lang="es-MX" dirty="0"/>
          </a:p>
        </p:txBody>
      </p:sp>
    </p:spTree>
    <p:extLst>
      <p:ext uri="{BB962C8B-B14F-4D97-AF65-F5344CB8AC3E}">
        <p14:creationId xmlns:p14="http://schemas.microsoft.com/office/powerpoint/2010/main" val="27055643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a:t>Por ejemplo, el siguiente código define una función simple llamada </a:t>
            </a:r>
            <a:r>
              <a:rPr lang="es-MX" dirty="0" err="1"/>
              <a:t>square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a:t>La función </a:t>
            </a:r>
            <a:r>
              <a:rPr lang="es-MX" b="1" dirty="0" err="1"/>
              <a:t>square</a:t>
            </a:r>
            <a:r>
              <a:rPr lang="es-MX" dirty="0"/>
              <a:t> toma un argumento, llamado </a:t>
            </a:r>
            <a:r>
              <a:rPr lang="es-MX" b="1" dirty="0" err="1"/>
              <a:t>number</a:t>
            </a:r>
            <a:r>
              <a:rPr lang="es-MX" dirty="0"/>
              <a:t>. </a:t>
            </a:r>
            <a:r>
              <a:rPr lang="es-MX" dirty="0" smtClean="0"/>
              <a:t/>
            </a:r>
            <a:br>
              <a:rPr lang="es-MX" dirty="0" smtClean="0"/>
            </a:br>
            <a:endParaRPr lang="es-MX" dirty="0" smtClean="0"/>
          </a:p>
          <a:p>
            <a:pPr marL="0" indent="0">
              <a:buNone/>
            </a:pPr>
            <a:r>
              <a:rPr lang="es-MX" dirty="0" smtClean="0"/>
              <a:t>La </a:t>
            </a:r>
            <a:r>
              <a:rPr lang="es-MX" dirty="0"/>
              <a:t>función consiste de una sentencia que expresa el retorno del argumento de la función (el cual es, </a:t>
            </a:r>
            <a:r>
              <a:rPr lang="es-MX" b="1" dirty="0" err="1"/>
              <a:t>number</a:t>
            </a:r>
            <a:r>
              <a:rPr lang="es-MX" dirty="0"/>
              <a:t>) multiplicado por sí mismo. </a:t>
            </a:r>
            <a:r>
              <a:rPr lang="es-MX" dirty="0" smtClean="0"/>
              <a:t/>
            </a:r>
            <a:br>
              <a:rPr lang="es-MX" dirty="0" smtClean="0"/>
            </a:br>
            <a:endParaRPr lang="es-MX" dirty="0" smtClean="0"/>
          </a:p>
          <a:p>
            <a:pPr marL="0" indent="0">
              <a:buNone/>
            </a:pPr>
            <a:r>
              <a:rPr lang="es-MX" dirty="0" smtClean="0"/>
              <a:t>La </a:t>
            </a:r>
            <a:r>
              <a:rPr lang="es-MX" dirty="0"/>
              <a:t>sentencia </a:t>
            </a:r>
            <a:r>
              <a:rPr lang="es-MX" b="1" dirty="0" err="1"/>
              <a:t>return</a:t>
            </a:r>
            <a:r>
              <a:rPr lang="es-MX" dirty="0"/>
              <a:t> especifica el valor retornado por la función.</a:t>
            </a:r>
            <a:endParaRPr lang="es-MX" dirty="0" smtClean="0"/>
          </a:p>
          <a:p>
            <a:pPr marL="0" indent="0">
              <a:buNone/>
            </a:pPr>
            <a:endParaRPr lang="es-MX" dirty="0"/>
          </a:p>
        </p:txBody>
      </p:sp>
      <p:pic>
        <p:nvPicPr>
          <p:cNvPr id="4" name="Imagen 3"/>
          <p:cNvPicPr>
            <a:picLocks noChangeAspect="1"/>
          </p:cNvPicPr>
          <p:nvPr/>
        </p:nvPicPr>
        <p:blipFill rotWithShape="1">
          <a:blip r:embed="rId2"/>
          <a:srcRect l="2417"/>
          <a:stretch/>
        </p:blipFill>
        <p:spPr>
          <a:xfrm>
            <a:off x="2387722" y="2411457"/>
            <a:ext cx="6341146" cy="1422355"/>
          </a:xfrm>
          <a:prstGeom prst="rect">
            <a:avLst/>
          </a:prstGeom>
        </p:spPr>
      </p:pic>
    </p:spTree>
    <p:extLst>
      <p:ext uri="{BB962C8B-B14F-4D97-AF65-F5344CB8AC3E}">
        <p14:creationId xmlns:p14="http://schemas.microsoft.com/office/powerpoint/2010/main" val="1806581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s-ES_tradnl" altLang="es-MX"/>
              <a:t>Modelo de Eventos de </a:t>
            </a:r>
            <a:r>
              <a:rPr lang="es-ES_tradnl" altLang="es-MX" i="1"/>
              <a:t>JavaScript</a:t>
            </a:r>
          </a:p>
        </p:txBody>
      </p:sp>
      <p:sp>
        <p:nvSpPr>
          <p:cNvPr id="306179" name="Rectangle 3"/>
          <p:cNvSpPr>
            <a:spLocks noGrp="1" noChangeArrowheads="1"/>
          </p:cNvSpPr>
          <p:nvPr>
            <p:ph type="body" idx="1"/>
          </p:nvPr>
        </p:nvSpPr>
        <p:spPr>
          <a:xfrm>
            <a:off x="2781300" y="1524000"/>
            <a:ext cx="7886700" cy="5334000"/>
          </a:xfrm>
        </p:spPr>
        <p:txBody>
          <a:bodyPr>
            <a:normAutofit/>
          </a:bodyPr>
          <a:lstStyle/>
          <a:p>
            <a:pPr>
              <a:lnSpc>
                <a:spcPct val="80000"/>
              </a:lnSpc>
            </a:pPr>
            <a:r>
              <a:rPr lang="es-ES_tradnl" altLang="es-MX" dirty="0"/>
              <a:t>Los eventos suceden a tres niveles:</a:t>
            </a:r>
          </a:p>
          <a:p>
            <a:pPr lvl="1">
              <a:lnSpc>
                <a:spcPct val="80000"/>
              </a:lnSpc>
            </a:pPr>
            <a:r>
              <a:rPr lang="es-ES_tradnl" altLang="es-MX" dirty="0"/>
              <a:t>A nivel del documento HTML</a:t>
            </a:r>
          </a:p>
          <a:p>
            <a:pPr lvl="1">
              <a:lnSpc>
                <a:spcPct val="80000"/>
              </a:lnSpc>
            </a:pPr>
            <a:r>
              <a:rPr lang="es-ES_tradnl" altLang="es-MX" dirty="0"/>
              <a:t>A nivel de un formulario individual</a:t>
            </a:r>
          </a:p>
          <a:p>
            <a:pPr lvl="1">
              <a:lnSpc>
                <a:spcPct val="80000"/>
              </a:lnSpc>
            </a:pPr>
            <a:r>
              <a:rPr lang="es-ES_tradnl" altLang="es-MX" dirty="0"/>
              <a:t>A nivel de un elemento de un </a:t>
            </a:r>
            <a:r>
              <a:rPr lang="es-ES_tradnl" altLang="es-MX" dirty="0" smtClean="0"/>
              <a:t>formulario</a:t>
            </a:r>
            <a:endParaRPr lang="es-ES_tradnl" altLang="es-MX" dirty="0"/>
          </a:p>
        </p:txBody>
      </p:sp>
    </p:spTree>
    <p:extLst>
      <p:ext uri="{BB962C8B-B14F-4D97-AF65-F5344CB8AC3E}">
        <p14:creationId xmlns:p14="http://schemas.microsoft.com/office/powerpoint/2010/main" val="1249299167"/>
      </p:ext>
    </p:extLst>
  </p:cSld>
  <p:clrMapOvr>
    <a:masterClrMapping/>
  </p:clrMapOvr>
  <p:transition spd="med">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s-ES" altLang="es-MX" smtClean="0"/>
              <a:t>    Eventos</a:t>
            </a:r>
            <a:endParaRPr lang="es-ES" altLang="es-MX"/>
          </a:p>
        </p:txBody>
      </p:sp>
      <p:sp>
        <p:nvSpPr>
          <p:cNvPr id="61442" name="Rectangle 2"/>
          <p:cNvSpPr>
            <a:spLocks noGrp="1" noChangeArrowheads="1"/>
          </p:cNvSpPr>
          <p:nvPr>
            <p:ph type="body" idx="1"/>
          </p:nvPr>
        </p:nvSpPr>
        <p:spPr/>
        <p:txBody>
          <a:bodyPr>
            <a:normAutofit/>
          </a:bodyPr>
          <a:lstStyle/>
          <a:p>
            <a:r>
              <a:rPr lang="es-ES" altLang="es-MX" dirty="0" smtClean="0"/>
              <a:t>Características</a:t>
            </a:r>
          </a:p>
          <a:p>
            <a:endParaRPr lang="es-ES" altLang="es-MX" dirty="0" smtClean="0"/>
          </a:p>
          <a:p>
            <a:pPr lvl="1"/>
            <a:r>
              <a:rPr lang="es-ES" altLang="es-MX" dirty="0" smtClean="0"/>
              <a:t>Pueden producirse cuando se interactúa con etiquetas</a:t>
            </a:r>
          </a:p>
          <a:p>
            <a:pPr lvl="1"/>
            <a:r>
              <a:rPr lang="es-ES" altLang="es-MX" dirty="0" smtClean="0"/>
              <a:t>Hay eventos comunes y propios de una etiqueta</a:t>
            </a:r>
          </a:p>
          <a:p>
            <a:pPr lvl="1"/>
            <a:endParaRPr lang="es-ES" altLang="es-MX" dirty="0" smtClean="0"/>
          </a:p>
        </p:txBody>
      </p:sp>
      <p:sp>
        <p:nvSpPr>
          <p:cNvPr id="61445"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6</a:t>
            </a:r>
          </a:p>
        </p:txBody>
      </p:sp>
    </p:spTree>
    <p:extLst>
      <p:ext uri="{BB962C8B-B14F-4D97-AF65-F5344CB8AC3E}">
        <p14:creationId xmlns:p14="http://schemas.microsoft.com/office/powerpoint/2010/main" val="3593050330"/>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s-ES" altLang="es-MX" smtClean="0"/>
              <a:t>    Eventos</a:t>
            </a:r>
            <a:endParaRPr lang="es-ES" altLang="es-MX"/>
          </a:p>
        </p:txBody>
      </p:sp>
      <p:sp>
        <p:nvSpPr>
          <p:cNvPr id="68610" name="Rectangle 2"/>
          <p:cNvSpPr>
            <a:spLocks noGrp="1" noChangeArrowheads="1"/>
          </p:cNvSpPr>
          <p:nvPr>
            <p:ph type="body" idx="1"/>
          </p:nvPr>
        </p:nvSpPr>
        <p:spPr/>
        <p:txBody>
          <a:bodyPr>
            <a:normAutofit/>
          </a:bodyPr>
          <a:lstStyle/>
          <a:p>
            <a:endParaRPr lang="es-ES" altLang="es-MX" dirty="0" smtClean="0"/>
          </a:p>
          <a:p>
            <a:pPr marL="0" indent="0">
              <a:buNone/>
            </a:pPr>
            <a:r>
              <a:rPr lang="es-ES" altLang="es-MX" dirty="0" smtClean="0"/>
              <a:t>¿Como capturar un evento?</a:t>
            </a:r>
          </a:p>
          <a:p>
            <a:endParaRPr lang="es-ES" altLang="es-MX" dirty="0" smtClean="0"/>
          </a:p>
          <a:p>
            <a:pPr lvl="1"/>
            <a:r>
              <a:rPr lang="es-ES" altLang="es-MX" dirty="0" smtClean="0"/>
              <a:t>Con ‘</a:t>
            </a:r>
            <a:r>
              <a:rPr lang="es-ES" altLang="es-MX" dirty="0" err="1" smtClean="0"/>
              <a:t>handlers</a:t>
            </a:r>
            <a:r>
              <a:rPr lang="es-ES" altLang="es-MX" dirty="0" smtClean="0"/>
              <a:t>’ o manejadores.  Ejemplos:</a:t>
            </a:r>
          </a:p>
          <a:p>
            <a:pPr lvl="2"/>
            <a:r>
              <a:rPr lang="es-ES" altLang="es-MX" dirty="0" err="1" smtClean="0"/>
              <a:t>onClick</a:t>
            </a:r>
            <a:r>
              <a:rPr lang="es-ES" altLang="es-MX" dirty="0" smtClean="0"/>
              <a:t>, </a:t>
            </a:r>
            <a:r>
              <a:rPr lang="es-ES" altLang="es-MX" dirty="0" err="1" smtClean="0"/>
              <a:t>onLoad</a:t>
            </a:r>
            <a:r>
              <a:rPr lang="es-ES" altLang="es-MX" dirty="0" smtClean="0"/>
              <a:t>, </a:t>
            </a:r>
            <a:r>
              <a:rPr lang="es-ES" altLang="es-MX" dirty="0" err="1" smtClean="0"/>
              <a:t>onDblClick</a:t>
            </a:r>
            <a:r>
              <a:rPr lang="es-ES" altLang="es-MX" dirty="0" smtClean="0"/>
              <a:t>…</a:t>
            </a:r>
          </a:p>
          <a:p>
            <a:pPr lvl="1"/>
            <a:endParaRPr lang="es-ES" altLang="es-MX" dirty="0" smtClean="0"/>
          </a:p>
          <a:p>
            <a:pPr marL="457200" lvl="1" indent="0">
              <a:buNone/>
            </a:pPr>
            <a:endParaRPr lang="es-ES" altLang="es-MX" dirty="0" smtClean="0"/>
          </a:p>
          <a:p>
            <a:pPr lvl="1"/>
            <a:endParaRPr lang="es-ES" altLang="es-MX" dirty="0" smtClean="0"/>
          </a:p>
          <a:p>
            <a:pPr lvl="1"/>
            <a:endParaRPr lang="es-ES" altLang="es-MX" dirty="0"/>
          </a:p>
        </p:txBody>
      </p:sp>
      <p:sp>
        <p:nvSpPr>
          <p:cNvPr id="68613"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7</a:t>
            </a:r>
          </a:p>
        </p:txBody>
      </p:sp>
    </p:spTree>
    <p:extLst>
      <p:ext uri="{BB962C8B-B14F-4D97-AF65-F5344CB8AC3E}">
        <p14:creationId xmlns:p14="http://schemas.microsoft.com/office/powerpoint/2010/main" val="3930397351"/>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533116613"/>
              </p:ext>
            </p:extLst>
          </p:nvPr>
        </p:nvGraphicFramePr>
        <p:xfrm>
          <a:off x="2387600" y="1825625"/>
          <a:ext cx="8966199" cy="3634648"/>
        </p:xfrm>
        <a:graphic>
          <a:graphicData uri="http://schemas.openxmlformats.org/drawingml/2006/table">
            <a:tbl>
              <a:tblPr/>
              <a:tblGrid>
                <a:gridCol w="1727200">
                  <a:extLst>
                    <a:ext uri="{9D8B030D-6E8A-4147-A177-3AD203B41FA5}">
                      <a16:colId xmlns:a16="http://schemas.microsoft.com/office/drawing/2014/main" val="358809226"/>
                    </a:ext>
                  </a:extLst>
                </a:gridCol>
                <a:gridCol w="3683726">
                  <a:extLst>
                    <a:ext uri="{9D8B030D-6E8A-4147-A177-3AD203B41FA5}">
                      <a16:colId xmlns:a16="http://schemas.microsoft.com/office/drawing/2014/main" val="297456553"/>
                    </a:ext>
                  </a:extLst>
                </a:gridCol>
                <a:gridCol w="3555273">
                  <a:extLst>
                    <a:ext uri="{9D8B030D-6E8A-4147-A177-3AD203B41FA5}">
                      <a16:colId xmlns:a16="http://schemas.microsoft.com/office/drawing/2014/main" val="1164694110"/>
                    </a:ext>
                  </a:extLst>
                </a:gridCol>
              </a:tblGrid>
              <a:tr h="795309">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1422047462"/>
                  </a:ext>
                </a:extLst>
              </a:tr>
              <a:tr h="795309">
                <a:tc>
                  <a:txBody>
                    <a:bodyPr/>
                    <a:lstStyle/>
                    <a:p>
                      <a:pPr algn="ctr"/>
                      <a:r>
                        <a:rPr lang="es-MX" b="1" dirty="0" err="1"/>
                        <a:t>onblur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a:t>&lt;button&gt;, &lt;input&gt;, &lt;label&gt;, &lt;select&gt;, &lt;textarea&gt;,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25029199"/>
                  </a:ext>
                </a:extLst>
              </a:tr>
              <a:tr h="795309">
                <a:tc>
                  <a:txBody>
                    <a:bodyPr/>
                    <a:lstStyle/>
                    <a:p>
                      <a:pPr algn="ctr"/>
                      <a:r>
                        <a:rPr lang="es-MX" b="1" dirty="0" err="1"/>
                        <a:t>onchange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un elemento que se ha modificado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&lt;select&gt;,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630539612"/>
                  </a:ext>
                </a:extLst>
              </a:tr>
              <a:tr h="453412">
                <a:tc>
                  <a:txBody>
                    <a:bodyPr/>
                    <a:lstStyle/>
                    <a:p>
                      <a:pPr algn="ctr"/>
                      <a:r>
                        <a:rPr lang="es-MX" b="1" dirty="0" err="1"/>
                        <a:t>onclick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y soltar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67998149"/>
                  </a:ext>
                </a:extLst>
              </a:tr>
              <a:tr h="795309">
                <a:tc>
                  <a:txBody>
                    <a:bodyPr/>
                    <a:lstStyle/>
                    <a:p>
                      <a:pPr algn="ctr"/>
                      <a:r>
                        <a:rPr lang="es-MX" b="1" dirty="0" err="1"/>
                        <a:t>ondblclick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dos veces seguidas con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409953350"/>
                  </a:ext>
                </a:extLst>
              </a:tr>
            </a:tbl>
          </a:graphicData>
        </a:graphic>
      </p:graphicFrame>
      <p:sp>
        <p:nvSpPr>
          <p:cNvPr id="63563" name="Rectangle 7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8</a:t>
            </a:r>
          </a:p>
        </p:txBody>
      </p:sp>
    </p:spTree>
    <p:extLst>
      <p:ext uri="{BB962C8B-B14F-4D97-AF65-F5344CB8AC3E}">
        <p14:creationId xmlns:p14="http://schemas.microsoft.com/office/powerpoint/2010/main" val="1061204588"/>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 altLang="es-MX" smtClean="0"/>
              <a:t>    Eventos</a:t>
            </a:r>
            <a:endParaRPr lang="es-ES" altLang="es-MX"/>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882540143"/>
              </p:ext>
            </p:extLst>
          </p:nvPr>
        </p:nvGraphicFramePr>
        <p:xfrm>
          <a:off x="2387600" y="1825625"/>
          <a:ext cx="8820330" cy="3373393"/>
        </p:xfrm>
        <a:graphic>
          <a:graphicData uri="http://schemas.openxmlformats.org/drawingml/2006/table">
            <a:tbl>
              <a:tblPr/>
              <a:tblGrid>
                <a:gridCol w="2164924">
                  <a:extLst>
                    <a:ext uri="{9D8B030D-6E8A-4147-A177-3AD203B41FA5}">
                      <a16:colId xmlns:a16="http://schemas.microsoft.com/office/drawing/2014/main" val="3922543209"/>
                    </a:ext>
                  </a:extLst>
                </a:gridCol>
                <a:gridCol w="3216997">
                  <a:extLst>
                    <a:ext uri="{9D8B030D-6E8A-4147-A177-3AD203B41FA5}">
                      <a16:colId xmlns:a16="http://schemas.microsoft.com/office/drawing/2014/main" val="858933005"/>
                    </a:ext>
                  </a:extLst>
                </a:gridCol>
                <a:gridCol w="3438409">
                  <a:extLst>
                    <a:ext uri="{9D8B030D-6E8A-4147-A177-3AD203B41FA5}">
                      <a16:colId xmlns:a16="http://schemas.microsoft.com/office/drawing/2014/main" val="1965635707"/>
                    </a:ext>
                  </a:extLst>
                </a:gridCol>
              </a:tblGrid>
              <a:tr h="909191">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1163032766"/>
                  </a:ext>
                </a:extLst>
              </a:tr>
              <a:tr h="909191">
                <a:tc>
                  <a:txBody>
                    <a:bodyPr/>
                    <a:lstStyle/>
                    <a:p>
                      <a:pPr algn="ctr"/>
                      <a:r>
                        <a:rPr lang="es-MX" b="1" dirty="0" err="1"/>
                        <a:t>onfocus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dirty="0"/>
                        <a:t>&lt;button&gt;, &lt;input&gt;, &lt;label&gt;, &lt;select&gt;, &lt;</a:t>
                      </a:r>
                      <a:r>
                        <a:rPr lang="en-US" dirty="0" err="1"/>
                        <a:t>textarea</a:t>
                      </a:r>
                      <a:r>
                        <a:rPr lang="en-US" dirty="0"/>
                        <a:t>&gt;,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51063936"/>
                  </a:ext>
                </a:extLst>
              </a:tr>
              <a:tr h="518337">
                <a:tc>
                  <a:txBody>
                    <a:bodyPr/>
                    <a:lstStyle/>
                    <a:p>
                      <a:pPr algn="ctr"/>
                      <a:r>
                        <a:rPr lang="es-MX" b="1" dirty="0" err="1"/>
                        <a:t>onkeydown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 y no soltarla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183499688"/>
                  </a:ext>
                </a:extLst>
              </a:tr>
              <a:tr h="518337">
                <a:tc>
                  <a:txBody>
                    <a:bodyPr/>
                    <a:lstStyle/>
                    <a:p>
                      <a:pPr algn="ctr"/>
                      <a:r>
                        <a:rPr lang="es-MX" b="1" dirty="0" err="1"/>
                        <a:t>onkeypress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855653339"/>
                  </a:ext>
                </a:extLst>
              </a:tr>
              <a:tr h="518337">
                <a:tc>
                  <a:txBody>
                    <a:bodyPr/>
                    <a:lstStyle/>
                    <a:p>
                      <a:pPr algn="ctr"/>
                      <a:r>
                        <a:rPr lang="es-MX" b="1" dirty="0" err="1"/>
                        <a:t>onkeyup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una tecla pulsada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Elementos de formulario y &lt;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503806477"/>
                  </a:ext>
                </a:extLst>
              </a:tr>
            </a:tbl>
          </a:graphicData>
        </a:graphic>
      </p:graphicFrame>
      <p:sp>
        <p:nvSpPr>
          <p:cNvPr id="92195" name="Rectangle 35"/>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9</a:t>
            </a:r>
          </a:p>
        </p:txBody>
      </p:sp>
    </p:spTree>
    <p:extLst>
      <p:ext uri="{BB962C8B-B14F-4D97-AF65-F5344CB8AC3E}">
        <p14:creationId xmlns:p14="http://schemas.microsoft.com/office/powerpoint/2010/main" val="254673714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 en los elementos</a:t>
            </a:r>
            <a:endParaRPr lang="es-CO" dirty="0"/>
          </a:p>
        </p:txBody>
      </p:sp>
      <p:sp>
        <p:nvSpPr>
          <p:cNvPr id="3" name="Marcador de contenido 2"/>
          <p:cNvSpPr>
            <a:spLocks noGrp="1"/>
          </p:cNvSpPr>
          <p:nvPr>
            <p:ph idx="1"/>
          </p:nvPr>
        </p:nvSpPr>
        <p:spPr/>
        <p:txBody>
          <a:bodyPr/>
          <a:lstStyle/>
          <a:p>
            <a:r>
              <a:rPr lang="es-CO" dirty="0" smtClean="0"/>
              <a:t>Muchas veces es el menos utilizado, consiste en incluir código JavaScript como valor de un atributo del elemento.</a:t>
            </a:r>
            <a:endParaRPr lang="es-CO" dirty="0"/>
          </a:p>
        </p:txBody>
      </p:sp>
      <p:pic>
        <p:nvPicPr>
          <p:cNvPr id="4" name="Imagen 3"/>
          <p:cNvPicPr>
            <a:picLocks noChangeAspect="1"/>
          </p:cNvPicPr>
          <p:nvPr/>
        </p:nvPicPr>
        <p:blipFill>
          <a:blip r:embed="rId2"/>
          <a:stretch>
            <a:fillRect/>
          </a:stretch>
        </p:blipFill>
        <p:spPr>
          <a:xfrm>
            <a:off x="2560893" y="3223071"/>
            <a:ext cx="8619735" cy="2388898"/>
          </a:xfrm>
          <a:prstGeom prst="rect">
            <a:avLst/>
          </a:prstGeom>
        </p:spPr>
      </p:pic>
    </p:spTree>
    <p:extLst>
      <p:ext uri="{BB962C8B-B14F-4D97-AF65-F5344CB8AC3E}">
        <p14:creationId xmlns:p14="http://schemas.microsoft.com/office/powerpoint/2010/main" val="1990641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2872175905"/>
              </p:ext>
            </p:extLst>
          </p:nvPr>
        </p:nvGraphicFramePr>
        <p:xfrm>
          <a:off x="2387600" y="1825625"/>
          <a:ext cx="8702766" cy="3979429"/>
        </p:xfrm>
        <a:graphic>
          <a:graphicData uri="http://schemas.openxmlformats.org/drawingml/2006/table">
            <a:tbl>
              <a:tblPr/>
              <a:tblGrid>
                <a:gridCol w="2197463">
                  <a:extLst>
                    <a:ext uri="{9D8B030D-6E8A-4147-A177-3AD203B41FA5}">
                      <a16:colId xmlns:a16="http://schemas.microsoft.com/office/drawing/2014/main" val="2157772263"/>
                    </a:ext>
                  </a:extLst>
                </a:gridCol>
                <a:gridCol w="3604381">
                  <a:extLst>
                    <a:ext uri="{9D8B030D-6E8A-4147-A177-3AD203B41FA5}">
                      <a16:colId xmlns:a16="http://schemas.microsoft.com/office/drawing/2014/main" val="1267885860"/>
                    </a:ext>
                  </a:extLst>
                </a:gridCol>
                <a:gridCol w="2900922">
                  <a:extLst>
                    <a:ext uri="{9D8B030D-6E8A-4147-A177-3AD203B41FA5}">
                      <a16:colId xmlns:a16="http://schemas.microsoft.com/office/drawing/2014/main" val="1979749074"/>
                    </a:ext>
                  </a:extLst>
                </a:gridCol>
              </a:tblGrid>
              <a:tr h="852317">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3316551353"/>
                  </a:ext>
                </a:extLst>
              </a:tr>
              <a:tr h="454959">
                <a:tc>
                  <a:txBody>
                    <a:bodyPr/>
                    <a:lstStyle/>
                    <a:p>
                      <a:pPr algn="ctr"/>
                      <a:r>
                        <a:rPr lang="es-MX" b="1" dirty="0" err="1"/>
                        <a:t>onload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Página cargada completamente</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633316216"/>
                  </a:ext>
                </a:extLst>
              </a:tr>
              <a:tr h="852317">
                <a:tc>
                  <a:txBody>
                    <a:bodyPr/>
                    <a:lstStyle/>
                    <a:p>
                      <a:pPr algn="ctr"/>
                      <a:r>
                        <a:rPr lang="es-MX" b="1" dirty="0" err="1"/>
                        <a:t>onmousedown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 botón del ratón y no soltarlo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689658534"/>
                  </a:ext>
                </a:extLst>
              </a:tr>
              <a:tr h="454959">
                <a:tc>
                  <a:txBody>
                    <a:bodyPr/>
                    <a:lstStyle/>
                    <a:p>
                      <a:pPr algn="ctr"/>
                      <a:r>
                        <a:rPr lang="es-MX" b="1" dirty="0" err="1"/>
                        <a:t>onmousemove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Mover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805584501"/>
                  </a:ext>
                </a:extLst>
              </a:tr>
              <a:tr h="454959">
                <a:tc>
                  <a:txBody>
                    <a:bodyPr/>
                    <a:lstStyle/>
                    <a:p>
                      <a:pPr algn="ctr"/>
                      <a:r>
                        <a:rPr lang="es-MX" b="1" dirty="0" err="1"/>
                        <a:t>onmouseout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"sale" del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450654003"/>
                  </a:ext>
                </a:extLst>
              </a:tr>
              <a:tr h="454959">
                <a:tc>
                  <a:txBody>
                    <a:bodyPr/>
                    <a:lstStyle/>
                    <a:p>
                      <a:pPr algn="ctr"/>
                      <a:r>
                        <a:rPr lang="es-MX" b="1" dirty="0" err="1"/>
                        <a:t>onmouseover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"entra" en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806206319"/>
                  </a:ext>
                </a:extLst>
              </a:tr>
              <a:tr h="454959">
                <a:tc>
                  <a:txBody>
                    <a:bodyPr/>
                    <a:lstStyle/>
                    <a:p>
                      <a:pPr algn="ctr"/>
                      <a:r>
                        <a:rPr lang="es-MX" b="1" dirty="0" err="1"/>
                        <a:t>onmouseup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el botón del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556397882"/>
                  </a:ext>
                </a:extLst>
              </a:tr>
            </a:tbl>
          </a:graphicData>
        </a:graphic>
      </p:graphicFrame>
    </p:spTree>
    <p:extLst>
      <p:ext uri="{BB962C8B-B14F-4D97-AF65-F5344CB8AC3E}">
        <p14:creationId xmlns:p14="http://schemas.microsoft.com/office/powerpoint/2010/main" val="3390289629"/>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154264937"/>
              </p:ext>
            </p:extLst>
          </p:nvPr>
        </p:nvGraphicFramePr>
        <p:xfrm>
          <a:off x="2387600" y="1825625"/>
          <a:ext cx="8702766" cy="3843654"/>
        </p:xfrm>
        <a:graphic>
          <a:graphicData uri="http://schemas.openxmlformats.org/drawingml/2006/table">
            <a:tbl>
              <a:tblPr/>
              <a:tblGrid>
                <a:gridCol w="2145211">
                  <a:extLst>
                    <a:ext uri="{9D8B030D-6E8A-4147-A177-3AD203B41FA5}">
                      <a16:colId xmlns:a16="http://schemas.microsoft.com/office/drawing/2014/main" val="2157772263"/>
                    </a:ext>
                  </a:extLst>
                </a:gridCol>
                <a:gridCol w="3656633">
                  <a:extLst>
                    <a:ext uri="{9D8B030D-6E8A-4147-A177-3AD203B41FA5}">
                      <a16:colId xmlns:a16="http://schemas.microsoft.com/office/drawing/2014/main" val="1267885860"/>
                    </a:ext>
                  </a:extLst>
                </a:gridCol>
                <a:gridCol w="2900922">
                  <a:extLst>
                    <a:ext uri="{9D8B030D-6E8A-4147-A177-3AD203B41FA5}">
                      <a16:colId xmlns:a16="http://schemas.microsoft.com/office/drawing/2014/main" val="1979749074"/>
                    </a:ext>
                  </a:extLst>
                </a:gridCol>
              </a:tblGrid>
              <a:tr h="929505">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3316551353"/>
                  </a:ext>
                </a:extLst>
              </a:tr>
              <a:tr h="496161">
                <a:tc>
                  <a:txBody>
                    <a:bodyPr/>
                    <a:lstStyle/>
                    <a:p>
                      <a:pPr algn="ctr"/>
                      <a:r>
                        <a:rPr lang="es-MX" b="1" dirty="0" err="1"/>
                        <a:t>onreset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Inicializar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form</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117863344"/>
                  </a:ext>
                </a:extLst>
              </a:tr>
              <a:tr h="496161">
                <a:tc>
                  <a:txBody>
                    <a:bodyPr/>
                    <a:lstStyle/>
                    <a:p>
                      <a:pPr algn="ctr"/>
                      <a:r>
                        <a:rPr lang="es-MX" b="1" dirty="0" err="1"/>
                        <a:t>onresize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Modificar el tamaño de la ventana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639389263"/>
                  </a:ext>
                </a:extLst>
              </a:tr>
              <a:tr h="496161">
                <a:tc>
                  <a:txBody>
                    <a:bodyPr/>
                    <a:lstStyle/>
                    <a:p>
                      <a:pPr algn="ctr"/>
                      <a:r>
                        <a:rPr lang="es-MX" b="1" dirty="0" err="1"/>
                        <a:t>onselect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texto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805114380"/>
                  </a:ext>
                </a:extLst>
              </a:tr>
              <a:tr h="496161">
                <a:tc>
                  <a:txBody>
                    <a:bodyPr/>
                    <a:lstStyle/>
                    <a:p>
                      <a:pPr algn="ctr"/>
                      <a:r>
                        <a:rPr lang="es-MX" b="1" dirty="0" err="1"/>
                        <a:t>onsubmit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Enviar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&lt;form&gt;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4186705132"/>
                  </a:ext>
                </a:extLst>
              </a:tr>
              <a:tr h="929505">
                <a:tc>
                  <a:txBody>
                    <a:bodyPr/>
                    <a:lstStyle/>
                    <a:p>
                      <a:pPr algn="ctr"/>
                      <a:r>
                        <a:rPr lang="es-MX" b="1" dirty="0" err="1"/>
                        <a:t>onunload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Se abandona la página, por ejemplo al cerrar el navegador</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480033773"/>
                  </a:ext>
                </a:extLst>
              </a:tr>
            </a:tbl>
          </a:graphicData>
        </a:graphic>
      </p:graphicFrame>
    </p:spTree>
    <p:extLst>
      <p:ext uri="{BB962C8B-B14F-4D97-AF65-F5344CB8AC3E}">
        <p14:creationId xmlns:p14="http://schemas.microsoft.com/office/powerpoint/2010/main" val="428474859"/>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s-ES" altLang="es-MX" smtClean="0"/>
              <a:t>    Eventos</a:t>
            </a:r>
            <a:endParaRPr lang="es-ES" altLang="es-MX" dirty="0"/>
          </a:p>
        </p:txBody>
      </p:sp>
      <p:sp>
        <p:nvSpPr>
          <p:cNvPr id="72706" name="Rectangle 2"/>
          <p:cNvSpPr>
            <a:spLocks noGrp="1" noChangeArrowheads="1"/>
          </p:cNvSpPr>
          <p:nvPr>
            <p:ph type="body" idx="1"/>
          </p:nvPr>
        </p:nvSpPr>
        <p:spPr/>
        <p:txBody>
          <a:bodyPr>
            <a:normAutofit/>
          </a:bodyPr>
          <a:lstStyle/>
          <a:p>
            <a:pPr marL="457200" lvl="1" indent="0">
              <a:buNone/>
            </a:pPr>
            <a:r>
              <a:rPr lang="es-ES" altLang="es-MX" dirty="0" smtClean="0"/>
              <a:t>El código manejador esta en el interior del código </a:t>
            </a:r>
            <a:r>
              <a:rPr lang="es-ES" altLang="es-MX" dirty="0" err="1" smtClean="0"/>
              <a:t>html</a:t>
            </a:r>
            <a:r>
              <a:rPr lang="es-ES" altLang="es-MX" dirty="0" smtClean="0"/>
              <a:t>:</a:t>
            </a:r>
          </a:p>
          <a:p>
            <a:pPr lvl="1"/>
            <a:endParaRPr lang="es-ES" altLang="es-MX" dirty="0" smtClean="0"/>
          </a:p>
          <a:p>
            <a:pPr marL="457200" lvl="1" indent="0">
              <a:buNone/>
            </a:pPr>
            <a:r>
              <a:rPr lang="es-ES" altLang="es-MX" dirty="0" smtClean="0"/>
              <a:t>	&lt;‘Etiqueta’ ‘manejador’=‘</a:t>
            </a:r>
            <a:r>
              <a:rPr lang="es-ES" altLang="es-MX" dirty="0" err="1" smtClean="0"/>
              <a:t>codigo</a:t>
            </a:r>
            <a:r>
              <a:rPr lang="es-ES" altLang="es-MX" dirty="0" smtClean="0"/>
              <a:t> a ejecutar’&gt; </a:t>
            </a:r>
          </a:p>
          <a:p>
            <a:endParaRPr lang="es-ES" altLang="es-MX" dirty="0" smtClean="0"/>
          </a:p>
          <a:p>
            <a:pPr lvl="1"/>
            <a:r>
              <a:rPr lang="es-ES" altLang="es-MX" dirty="0" smtClean="0"/>
              <a:t>Ejemplo</a:t>
            </a:r>
          </a:p>
          <a:p>
            <a:pPr lvl="1"/>
            <a:endParaRPr lang="es-ES" altLang="es-MX" dirty="0" smtClean="0"/>
          </a:p>
          <a:p>
            <a:pPr marL="457200" lvl="1" indent="0">
              <a:buNone/>
            </a:pPr>
            <a:r>
              <a:rPr lang="es-ES" altLang="es-MX" dirty="0" smtClean="0"/>
              <a:t>&lt;input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botón” </a:t>
            </a:r>
            <a:r>
              <a:rPr lang="es-ES" altLang="es-MX" dirty="0" err="1" smtClean="0"/>
              <a:t>onClick</a:t>
            </a:r>
            <a:r>
              <a:rPr lang="es-ES" altLang="es-MX" dirty="0" smtClean="0"/>
              <a:t>="</a:t>
            </a:r>
            <a:r>
              <a:rPr lang="es-ES" altLang="es-MX" dirty="0" err="1" smtClean="0"/>
              <a:t>window.alert</a:t>
            </a:r>
            <a:r>
              <a:rPr lang="es-ES" altLang="es-MX" dirty="0" smtClean="0"/>
              <a:t>('Hola mundo!')";&gt;</a:t>
            </a:r>
          </a:p>
          <a:p>
            <a:pPr lvl="1"/>
            <a:endParaRPr lang="es-ES" altLang="es-MX" dirty="0" smtClean="0"/>
          </a:p>
          <a:p>
            <a:pPr lvl="1"/>
            <a:endParaRPr lang="es-ES" altLang="es-MX" dirty="0" smtClean="0"/>
          </a:p>
          <a:p>
            <a:pPr lvl="1"/>
            <a:endParaRPr lang="es-ES" altLang="es-MX" dirty="0" smtClean="0"/>
          </a:p>
          <a:p>
            <a:pPr lvl="1"/>
            <a:endParaRPr lang="es-ES" altLang="es-MX" dirty="0" smtClean="0"/>
          </a:p>
          <a:p>
            <a:pPr lvl="1"/>
            <a:endParaRPr lang="es-ES" altLang="es-MX" dirty="0"/>
          </a:p>
        </p:txBody>
      </p:sp>
      <p:sp>
        <p:nvSpPr>
          <p:cNvPr id="72710" name="Rectangle 6"/>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11</a:t>
            </a:r>
          </a:p>
        </p:txBody>
      </p:sp>
    </p:spTree>
    <p:extLst>
      <p:ext uri="{BB962C8B-B14F-4D97-AF65-F5344CB8AC3E}">
        <p14:creationId xmlns:p14="http://schemas.microsoft.com/office/powerpoint/2010/main" val="3552274928"/>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altLang="es-MX" dirty="0" smtClean="0"/>
              <a:t>    Eventos</a:t>
            </a:r>
            <a:endParaRPr lang="es-ES" altLang="es-MX" dirty="0"/>
          </a:p>
        </p:txBody>
      </p:sp>
      <p:sp>
        <p:nvSpPr>
          <p:cNvPr id="77827" name="Rectangle 3"/>
          <p:cNvSpPr>
            <a:spLocks noGrp="1" noChangeArrowheads="1"/>
          </p:cNvSpPr>
          <p:nvPr>
            <p:ph idx="1"/>
          </p:nvPr>
        </p:nvSpPr>
        <p:spPr/>
        <p:txBody>
          <a:bodyPr>
            <a:normAutofit fontScale="92500" lnSpcReduction="20000"/>
          </a:bodyPr>
          <a:lstStyle/>
          <a:p>
            <a:pPr marL="457200" lvl="1" indent="0">
              <a:buNone/>
            </a:pPr>
            <a:r>
              <a:rPr lang="es-ES" altLang="es-MX" dirty="0" err="1" smtClean="0"/>
              <a:t>onClick</a:t>
            </a:r>
            <a:endParaRPr lang="es-ES" altLang="es-MX" dirty="0" smtClean="0"/>
          </a:p>
          <a:p>
            <a:pPr lvl="1"/>
            <a:endParaRPr lang="es-ES" altLang="es-MX" dirty="0" smtClean="0"/>
          </a:p>
          <a:p>
            <a:pPr marL="457200" lvl="1" indent="0">
              <a:buNone/>
            </a:pPr>
            <a:r>
              <a:rPr lang="es-ES" altLang="es-MX" dirty="0" smtClean="0"/>
              <a:t>&lt;</a:t>
            </a:r>
            <a:r>
              <a:rPr lang="es-ES" altLang="es-MX" dirty="0" err="1" smtClean="0"/>
              <a:t>html</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title</a:t>
            </a:r>
            <a:r>
              <a:rPr lang="es-ES" altLang="es-MX" dirty="0" smtClean="0"/>
              <a:t>&gt;Ejemplo </a:t>
            </a:r>
            <a:r>
              <a:rPr lang="es-ES" altLang="es-MX" dirty="0" err="1" smtClean="0"/>
              <a:t>onClick</a:t>
            </a:r>
            <a:r>
              <a:rPr lang="es-ES" altLang="es-MX" dirty="0" smtClean="0"/>
              <a:t>&lt;/</a:t>
            </a:r>
            <a:r>
              <a:rPr lang="es-ES" altLang="es-MX" dirty="0" err="1" smtClean="0"/>
              <a:t>title</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    &lt;center&gt;</a:t>
            </a:r>
          </a:p>
          <a:p>
            <a:pPr marL="457200" lvl="1" indent="0">
              <a:buNone/>
            </a:pPr>
            <a:r>
              <a:rPr lang="es-ES" altLang="es-MX" dirty="0" smtClean="0"/>
              <a:t>      &lt;input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a:t>
            </a:r>
            <a:r>
              <a:rPr lang="es-ES" altLang="es-MX" dirty="0" err="1" smtClean="0"/>
              <a:t>boton</a:t>
            </a:r>
            <a:r>
              <a:rPr lang="es-ES" altLang="es-MX" dirty="0" smtClean="0"/>
              <a:t> para saludo... " </a:t>
            </a:r>
            <a:r>
              <a:rPr lang="es-ES" altLang="es-MX" dirty="0" err="1" smtClean="0"/>
              <a:t>onClick</a:t>
            </a:r>
            <a:r>
              <a:rPr lang="es-ES" altLang="es-MX" dirty="0" smtClean="0"/>
              <a:t>="</a:t>
            </a:r>
            <a:r>
              <a:rPr lang="es-ES" altLang="es-MX" dirty="0" err="1" smtClean="0"/>
              <a:t>window.alert</a:t>
            </a:r>
            <a:r>
              <a:rPr lang="es-ES" altLang="es-MX" dirty="0" smtClean="0"/>
              <a:t>('Hola mundo!')";&gt;</a:t>
            </a:r>
          </a:p>
          <a:p>
            <a:pPr marL="457200" lvl="1" indent="0">
              <a:buNone/>
            </a:pPr>
            <a:r>
              <a:rPr lang="es-ES" altLang="es-MX" dirty="0" smtClean="0"/>
              <a:t>    &lt;/center&gt;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&lt;/</a:t>
            </a:r>
            <a:r>
              <a:rPr lang="es-ES" altLang="es-MX" dirty="0" err="1" smtClean="0"/>
              <a:t>html</a:t>
            </a:r>
            <a:r>
              <a:rPr lang="es-ES" altLang="es-MX" dirty="0" smtClean="0"/>
              <a:t>&gt;</a:t>
            </a:r>
          </a:p>
          <a:p>
            <a:pPr lvl="1"/>
            <a:endParaRPr lang="es-ES" altLang="es-MX" dirty="0" smtClean="0"/>
          </a:p>
          <a:p>
            <a:pPr lvl="1"/>
            <a:endParaRPr lang="es-ES" altLang="es-MX" dirty="0" smtClean="0"/>
          </a:p>
          <a:p>
            <a:pPr lvl="1"/>
            <a:endParaRPr lang="es-ES" altLang="es-MX" dirty="0"/>
          </a:p>
        </p:txBody>
      </p:sp>
      <p:sp>
        <p:nvSpPr>
          <p:cNvPr id="7783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3"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12</a:t>
            </a:r>
          </a:p>
        </p:txBody>
      </p:sp>
    </p:spTree>
    <p:extLst>
      <p:ext uri="{BB962C8B-B14F-4D97-AF65-F5344CB8AC3E}">
        <p14:creationId xmlns:p14="http://schemas.microsoft.com/office/powerpoint/2010/main" val="437862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 altLang="es-MX" smtClean="0"/>
              <a:t>    Eventos</a:t>
            </a:r>
            <a:endParaRPr lang="es-ES" altLang="es-MX"/>
          </a:p>
        </p:txBody>
      </p:sp>
      <p:sp>
        <p:nvSpPr>
          <p:cNvPr id="131075" name="Rectangle 3"/>
          <p:cNvSpPr>
            <a:spLocks noGrp="1" noChangeArrowheads="1"/>
          </p:cNvSpPr>
          <p:nvPr>
            <p:ph idx="1"/>
          </p:nvPr>
        </p:nvSpPr>
        <p:spPr/>
        <p:txBody>
          <a:bodyPr/>
          <a:lstStyle/>
          <a:p>
            <a:pPr marL="457200" lvl="1" indent="0">
              <a:buNone/>
            </a:pPr>
            <a:r>
              <a:rPr lang="es-ES" altLang="es-MX" dirty="0" err="1"/>
              <a:t>onResize</a:t>
            </a:r>
            <a:endParaRPr lang="es-ES" altLang="es-MX" dirty="0"/>
          </a:p>
          <a:p>
            <a:pPr lvl="1"/>
            <a:endParaRPr lang="es-ES" altLang="es-MX" dirty="0" smtClean="0"/>
          </a:p>
          <a:p>
            <a:pPr lvl="1"/>
            <a:endParaRPr lang="es-ES" altLang="es-MX" dirty="0"/>
          </a:p>
        </p:txBody>
      </p:sp>
      <p:sp>
        <p:nvSpPr>
          <p:cNvPr id="131078" name="Rectangle 6"/>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79" name="Rectangle 7"/>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80" name="Rectangle 8"/>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778" y="2492376"/>
            <a:ext cx="9111966" cy="3230606"/>
          </a:xfrm>
          <a:prstGeom prst="rect">
            <a:avLst/>
          </a:prstGeom>
        </p:spPr>
      </p:pic>
    </p:spTree>
    <p:extLst>
      <p:ext uri="{BB962C8B-B14F-4D97-AF65-F5344CB8AC3E}">
        <p14:creationId xmlns:p14="http://schemas.microsoft.com/office/powerpoint/2010/main" val="2393800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s-ES" altLang="es-MX" smtClean="0"/>
              <a:t>    Eventos</a:t>
            </a:r>
            <a:endParaRPr lang="es-ES" altLang="es-MX" dirty="0"/>
          </a:p>
        </p:txBody>
      </p:sp>
      <p:sp>
        <p:nvSpPr>
          <p:cNvPr id="81923" name="Rectangle 3"/>
          <p:cNvSpPr>
            <a:spLocks noGrp="1" noChangeArrowheads="1"/>
          </p:cNvSpPr>
          <p:nvPr>
            <p:ph idx="1"/>
          </p:nvPr>
        </p:nvSpPr>
        <p:spPr/>
        <p:txBody>
          <a:bodyPr>
            <a:normAutofit/>
          </a:bodyPr>
          <a:lstStyle/>
          <a:p>
            <a:pPr marL="457200" lvl="1" indent="0">
              <a:buNone/>
            </a:pPr>
            <a:r>
              <a:rPr lang="es-ES" altLang="es-MX" dirty="0" err="1" smtClean="0"/>
              <a:t>onLoad</a:t>
            </a:r>
            <a:endParaRPr lang="es-ES" altLang="es-MX" dirty="0" smtClean="0"/>
          </a:p>
        </p:txBody>
      </p:sp>
      <p:sp>
        <p:nvSpPr>
          <p:cNvPr id="8192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2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30"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13</a:t>
            </a:r>
          </a:p>
        </p:txBody>
      </p:sp>
      <p:pic>
        <p:nvPicPr>
          <p:cNvPr id="2" name="Imagen 1"/>
          <p:cNvPicPr>
            <a:picLocks noChangeAspect="1"/>
          </p:cNvPicPr>
          <p:nvPr/>
        </p:nvPicPr>
        <p:blipFill>
          <a:blip r:embed="rId3"/>
          <a:stretch>
            <a:fillRect/>
          </a:stretch>
        </p:blipFill>
        <p:spPr>
          <a:xfrm>
            <a:off x="2181497" y="2809083"/>
            <a:ext cx="9902554" cy="2254764"/>
          </a:xfrm>
          <a:prstGeom prst="rect">
            <a:avLst/>
          </a:prstGeom>
        </p:spPr>
      </p:pic>
    </p:spTree>
    <p:extLst>
      <p:ext uri="{BB962C8B-B14F-4D97-AF65-F5344CB8AC3E}">
        <p14:creationId xmlns:p14="http://schemas.microsoft.com/office/powerpoint/2010/main" val="375081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8"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22" y="1395071"/>
            <a:ext cx="8345065" cy="4877481"/>
          </a:xfrm>
          <a:prstGeom prst="rect">
            <a:avLst/>
          </a:prstGeom>
        </p:spPr>
      </p:pic>
    </p:spTree>
    <p:extLst>
      <p:ext uri="{BB962C8B-B14F-4D97-AF65-F5344CB8AC3E}">
        <p14:creationId xmlns:p14="http://schemas.microsoft.com/office/powerpoint/2010/main" val="4108967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286" y="1690688"/>
            <a:ext cx="7897327" cy="3972479"/>
          </a:xfrm>
          <a:prstGeom prst="rect">
            <a:avLst/>
          </a:prstGeom>
        </p:spPr>
      </p:pic>
    </p:spTree>
    <p:extLst>
      <p:ext uri="{BB962C8B-B14F-4D97-AF65-F5344CB8AC3E}">
        <p14:creationId xmlns:p14="http://schemas.microsoft.com/office/powerpoint/2010/main" val="21522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onBlur</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3" name="Imagen 2"/>
          <p:cNvPicPr>
            <a:picLocks noChangeAspect="1"/>
          </p:cNvPicPr>
          <p:nvPr/>
        </p:nvPicPr>
        <p:blipFill>
          <a:blip r:embed="rId3"/>
          <a:stretch>
            <a:fillRect/>
          </a:stretch>
        </p:blipFill>
        <p:spPr>
          <a:xfrm>
            <a:off x="2844028" y="1566864"/>
            <a:ext cx="4962525" cy="1581150"/>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387" y="3582706"/>
            <a:ext cx="8964276" cy="1066949"/>
          </a:xfrm>
          <a:prstGeom prst="rect">
            <a:avLst/>
          </a:prstGeom>
        </p:spPr>
      </p:pic>
      <p:pic>
        <p:nvPicPr>
          <p:cNvPr id="10" name="Imagen 9"/>
          <p:cNvPicPr>
            <a:picLocks noChangeAspect="1"/>
          </p:cNvPicPr>
          <p:nvPr/>
        </p:nvPicPr>
        <p:blipFill>
          <a:blip r:embed="rId5"/>
          <a:stretch>
            <a:fillRect/>
          </a:stretch>
        </p:blipFill>
        <p:spPr>
          <a:xfrm>
            <a:off x="6604000" y="5132629"/>
            <a:ext cx="5172075" cy="714375"/>
          </a:xfrm>
          <a:prstGeom prst="rect">
            <a:avLst/>
          </a:prstGeom>
          <a:ln>
            <a:solidFill>
              <a:srgbClr val="FF0000"/>
            </a:solidFill>
          </a:ln>
        </p:spPr>
      </p:pic>
    </p:spTree>
    <p:extLst>
      <p:ext uri="{BB962C8B-B14F-4D97-AF65-F5344CB8AC3E}">
        <p14:creationId xmlns:p14="http://schemas.microsoft.com/office/powerpoint/2010/main" val="2266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onChange</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5" name="Imagen 4"/>
          <p:cNvPicPr>
            <a:picLocks noChangeAspect="1"/>
          </p:cNvPicPr>
          <p:nvPr/>
        </p:nvPicPr>
        <p:blipFill>
          <a:blip r:embed="rId3"/>
          <a:stretch>
            <a:fillRect/>
          </a:stretch>
        </p:blipFill>
        <p:spPr>
          <a:xfrm>
            <a:off x="2387723" y="1288733"/>
            <a:ext cx="6345230" cy="4877118"/>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5939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Etiqueta </a:t>
            </a:r>
            <a:r>
              <a:rPr lang="es-CO" dirty="0" err="1" smtClean="0"/>
              <a:t>noscript</a:t>
            </a:r>
            <a:endParaRPr lang="es-CO" dirty="0"/>
          </a:p>
        </p:txBody>
      </p:sp>
      <p:sp>
        <p:nvSpPr>
          <p:cNvPr id="3" name="Marcador de contenido 2"/>
          <p:cNvSpPr>
            <a:spLocks noGrp="1"/>
          </p:cNvSpPr>
          <p:nvPr>
            <p:ph idx="1"/>
          </p:nvPr>
        </p:nvSpPr>
        <p:spPr/>
        <p:txBody>
          <a:bodyPr/>
          <a:lstStyle/>
          <a:p>
            <a:pPr marL="0" indent="0">
              <a:buNone/>
            </a:pPr>
            <a:r>
              <a:rPr lang="es-CO" dirty="0" smtClean="0">
                <a:solidFill>
                  <a:srgbClr val="FF0000"/>
                </a:solidFill>
              </a:rPr>
              <a:t>&lt;</a:t>
            </a:r>
            <a:r>
              <a:rPr lang="es-CO" dirty="0" err="1" smtClean="0">
                <a:solidFill>
                  <a:srgbClr val="FF0000"/>
                </a:solidFill>
              </a:rPr>
              <a:t>noscript</a:t>
            </a:r>
            <a:r>
              <a:rPr lang="es-CO" dirty="0" smtClean="0">
                <a:solidFill>
                  <a:srgbClr val="FF0000"/>
                </a:solidFill>
              </a:rPr>
              <a:t>&gt;&lt;/</a:t>
            </a:r>
            <a:r>
              <a:rPr lang="es-CO" dirty="0" err="1" smtClean="0">
                <a:solidFill>
                  <a:srgbClr val="FF0000"/>
                </a:solidFill>
              </a:rPr>
              <a:t>noscript</a:t>
            </a:r>
            <a:r>
              <a:rPr lang="es-CO" dirty="0" smtClean="0">
                <a:solidFill>
                  <a:srgbClr val="FF0000"/>
                </a:solidFill>
              </a:rPr>
              <a:t>&gt;</a:t>
            </a:r>
          </a:p>
          <a:p>
            <a:pPr marL="0" indent="0">
              <a:buNone/>
            </a:pPr>
            <a:r>
              <a:rPr lang="es-CO" dirty="0" smtClean="0"/>
              <a:t>Visualiza un mensaje en el navegador cuando este no permite la ejecución de JavaScript.</a:t>
            </a:r>
            <a:endParaRPr lang="es-CO" dirty="0"/>
          </a:p>
        </p:txBody>
      </p:sp>
      <p:pic>
        <p:nvPicPr>
          <p:cNvPr id="4" name="Imagen 3"/>
          <p:cNvPicPr>
            <a:picLocks noChangeAspect="1"/>
          </p:cNvPicPr>
          <p:nvPr/>
        </p:nvPicPr>
        <p:blipFill>
          <a:blip r:embed="rId2"/>
          <a:stretch>
            <a:fillRect/>
          </a:stretch>
        </p:blipFill>
        <p:spPr>
          <a:xfrm>
            <a:off x="2795504" y="3715779"/>
            <a:ext cx="8150514" cy="2126221"/>
          </a:xfrm>
          <a:prstGeom prst="rect">
            <a:avLst/>
          </a:prstGeom>
        </p:spPr>
      </p:pic>
    </p:spTree>
    <p:extLst>
      <p:ext uri="{BB962C8B-B14F-4D97-AF65-F5344CB8AC3E}">
        <p14:creationId xmlns:p14="http://schemas.microsoft.com/office/powerpoint/2010/main" val="26971444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onPressKey</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145" y="1538288"/>
            <a:ext cx="10541439" cy="4303712"/>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0089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ES" altLang="es-MX" dirty="0" smtClean="0"/>
              <a:t>    Eventos: </a:t>
            </a:r>
            <a:r>
              <a:rPr lang="es-ES" altLang="es-MX" sz="3200" dirty="0" err="1" smtClean="0"/>
              <a:t>onMove</a:t>
            </a:r>
            <a:endParaRPr lang="es-ES" altLang="es-MX" sz="3200" dirty="0"/>
          </a:p>
        </p:txBody>
      </p:sp>
      <p:sp>
        <p:nvSpPr>
          <p:cNvPr id="118787" name="Rectangle 3"/>
          <p:cNvSpPr>
            <a:spLocks noGrp="1" noChangeArrowheads="1"/>
          </p:cNvSpPr>
          <p:nvPr>
            <p:ph idx="1"/>
          </p:nvPr>
        </p:nvSpPr>
        <p:spPr/>
        <p:txBody>
          <a:bodyPr>
            <a:normAutofit/>
          </a:bodyPr>
          <a:lstStyle/>
          <a:p>
            <a:endParaRPr lang="es-ES" altLang="es-MX" dirty="0" smtClean="0"/>
          </a:p>
          <a:p>
            <a:pPr marL="457200" lvl="1" indent="0">
              <a:buNone/>
            </a:pPr>
            <a:endParaRPr lang="es-ES" altLang="es-MX" dirty="0"/>
          </a:p>
          <a:p>
            <a:pPr lvl="1"/>
            <a:endParaRPr lang="es-ES" altLang="es-MX" dirty="0" smtClean="0"/>
          </a:p>
          <a:p>
            <a:pPr lvl="1"/>
            <a:endParaRPr lang="es-ES" altLang="es-MX" dirty="0" smtClean="0"/>
          </a:p>
          <a:p>
            <a:pPr lvl="1"/>
            <a:endParaRPr lang="es-ES" altLang="es-MX" dirty="0"/>
          </a:p>
        </p:txBody>
      </p:sp>
      <p:sp>
        <p:nvSpPr>
          <p:cNvPr id="11879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1879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1331912" y="2085977"/>
            <a:ext cx="10544175" cy="1781175"/>
          </a:xfrm>
          <a:prstGeom prst="rect">
            <a:avLst/>
          </a:prstGeom>
        </p:spPr>
      </p:pic>
    </p:spTree>
    <p:extLst>
      <p:ext uri="{BB962C8B-B14F-4D97-AF65-F5344CB8AC3E}">
        <p14:creationId xmlns:p14="http://schemas.microsoft.com/office/powerpoint/2010/main" val="1460252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s-ES" altLang="es-MX" dirty="0" smtClean="0"/>
              <a:t>    Eventos: </a:t>
            </a:r>
            <a:r>
              <a:rPr lang="es-ES" altLang="es-MX" dirty="0" err="1" smtClean="0"/>
              <a:t>onselect</a:t>
            </a:r>
            <a:endParaRPr lang="es-ES" altLang="es-MX" dirty="0"/>
          </a:p>
        </p:txBody>
      </p:sp>
      <p:sp>
        <p:nvSpPr>
          <p:cNvPr id="120835" name="Rectangle 3"/>
          <p:cNvSpPr>
            <a:spLocks noGrp="1" noChangeArrowheads="1"/>
          </p:cNvSpPr>
          <p:nvPr>
            <p:ph idx="1"/>
          </p:nvPr>
        </p:nvSpPr>
        <p:spPr/>
        <p:txBody>
          <a:bodyPr>
            <a:normAutofit/>
          </a:bodyPr>
          <a:lstStyle/>
          <a:p>
            <a:endParaRPr lang="es-ES" altLang="es-MX" dirty="0" smtClean="0"/>
          </a:p>
          <a:p>
            <a:pPr lvl="1"/>
            <a:endParaRPr lang="es-ES" altLang="es-MX" dirty="0" smtClean="0"/>
          </a:p>
          <a:p>
            <a:pPr lvl="1"/>
            <a:endParaRPr lang="es-ES" altLang="es-MX" dirty="0" smtClean="0"/>
          </a:p>
          <a:p>
            <a:pPr lvl="1"/>
            <a:endParaRPr lang="es-ES" altLang="es-MX" dirty="0"/>
          </a:p>
        </p:txBody>
      </p:sp>
      <p:sp>
        <p:nvSpPr>
          <p:cNvPr id="120839"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0840"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289236" y="2357439"/>
            <a:ext cx="9163050" cy="1762125"/>
          </a:xfrm>
          <a:prstGeom prst="rect">
            <a:avLst/>
          </a:prstGeom>
        </p:spPr>
      </p:pic>
    </p:spTree>
    <p:extLst>
      <p:ext uri="{BB962C8B-B14F-4D97-AF65-F5344CB8AC3E}">
        <p14:creationId xmlns:p14="http://schemas.microsoft.com/office/powerpoint/2010/main" val="344785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s-ES" altLang="es-MX" smtClean="0"/>
              <a:t>    Eventos: OnunLoad</a:t>
            </a:r>
            <a:endParaRPr lang="es-ES" altLang="es-MX" dirty="0"/>
          </a:p>
        </p:txBody>
      </p:sp>
      <p:sp>
        <p:nvSpPr>
          <p:cNvPr id="122883" name="Rectangle 3"/>
          <p:cNvSpPr>
            <a:spLocks noGrp="1" noChangeArrowheads="1"/>
          </p:cNvSpPr>
          <p:nvPr>
            <p:ph idx="1"/>
          </p:nvPr>
        </p:nvSpPr>
        <p:spPr/>
        <p:txBody>
          <a:bodyPr/>
          <a:lstStyle/>
          <a:p>
            <a:endParaRPr lang="es-ES" altLang="es-MX" smtClean="0"/>
          </a:p>
          <a:p>
            <a:pPr lvl="1"/>
            <a:endParaRPr lang="es-ES" altLang="es-MX" smtClean="0"/>
          </a:p>
          <a:p>
            <a:pPr lvl="1"/>
            <a:endParaRPr lang="es-ES" altLang="es-MX" smtClean="0"/>
          </a:p>
          <a:p>
            <a:pPr lvl="1"/>
            <a:endParaRPr lang="es-ES" altLang="es-MX" smtClean="0"/>
          </a:p>
          <a:p>
            <a:pPr lvl="1"/>
            <a:endParaRPr lang="es-ES" altLang="es-MX" dirty="0"/>
          </a:p>
        </p:txBody>
      </p:sp>
      <p:sp>
        <p:nvSpPr>
          <p:cNvPr id="12288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9"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dirty="0">
                <a:solidFill>
                  <a:schemeClr val="tx1"/>
                </a:solidFill>
              </a:rPr>
              <a:t>21</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70" y="1589246"/>
            <a:ext cx="6887536" cy="3038899"/>
          </a:xfrm>
          <a:prstGeom prst="rect">
            <a:avLst/>
          </a:prstGeom>
        </p:spPr>
      </p:pic>
    </p:spTree>
    <p:extLst>
      <p:ext uri="{BB962C8B-B14F-4D97-AF65-F5344CB8AC3E}">
        <p14:creationId xmlns:p14="http://schemas.microsoft.com/office/powerpoint/2010/main" val="119347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s-ES" altLang="es-MX" dirty="0" smtClean="0"/>
              <a:t>    Eventos: </a:t>
            </a:r>
            <a:r>
              <a:rPr lang="es-ES" altLang="es-MX" sz="2400" dirty="0" err="1" smtClean="0"/>
              <a:t>OnMouseMove</a:t>
            </a:r>
            <a:r>
              <a:rPr lang="es-ES" altLang="es-MX" sz="2400" dirty="0" smtClean="0"/>
              <a:t>/</a:t>
            </a:r>
            <a:r>
              <a:rPr lang="es-ES" altLang="es-MX" sz="2400" dirty="0" err="1" smtClean="0"/>
              <a:t>OnMouseOut</a:t>
            </a:r>
            <a:endParaRPr lang="es-ES" altLang="es-MX" sz="2400" dirty="0"/>
          </a:p>
        </p:txBody>
      </p:sp>
      <p:sp>
        <p:nvSpPr>
          <p:cNvPr id="126979" name="Rectangle 3"/>
          <p:cNvSpPr>
            <a:spLocks noGrp="1" noChangeArrowheads="1"/>
          </p:cNvSpPr>
          <p:nvPr>
            <p:ph idx="1"/>
          </p:nvPr>
        </p:nvSpPr>
        <p:spPr/>
        <p:txBody>
          <a:bodyPr>
            <a:normAutofit/>
          </a:bodyPr>
          <a:lstStyle/>
          <a:p>
            <a:pPr marL="457200" lvl="1" indent="0">
              <a:buNone/>
            </a:pPr>
            <a:endParaRPr lang="es-ES" altLang="es-MX" dirty="0" smtClean="0"/>
          </a:p>
          <a:p>
            <a:pPr lvl="1"/>
            <a:endParaRPr lang="es-ES" altLang="es-MX" dirty="0" smtClean="0"/>
          </a:p>
          <a:p>
            <a:pPr lvl="1"/>
            <a:endParaRPr lang="es-ES" altLang="es-MX" dirty="0"/>
          </a:p>
        </p:txBody>
      </p:sp>
      <p:sp>
        <p:nvSpPr>
          <p:cNvPr id="126983"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6984" name="Rectangle 8"/>
          <p:cNvSpPr>
            <a:spLocks noChangeArrowheads="1"/>
          </p:cNvSpPr>
          <p:nvPr/>
        </p:nvSpPr>
        <p:spPr bwMode="auto">
          <a:xfrm>
            <a:off x="4079875" y="2565400"/>
            <a:ext cx="3024188"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565400" y="1346201"/>
            <a:ext cx="8077200" cy="4819650"/>
          </a:xfrm>
          <a:prstGeom prst="rect">
            <a:avLst/>
          </a:prstGeom>
        </p:spPr>
      </p:pic>
    </p:spTree>
    <p:extLst>
      <p:ext uri="{BB962C8B-B14F-4D97-AF65-F5344CB8AC3E}">
        <p14:creationId xmlns:p14="http://schemas.microsoft.com/office/powerpoint/2010/main" val="257529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8628" y="1873758"/>
            <a:ext cx="4075472" cy="4215892"/>
          </a:xfrm>
          <a:prstGeom prst="rect">
            <a:avLst/>
          </a:prstGeom>
        </p:spPr>
      </p:pic>
      <p:sp>
        <p:nvSpPr>
          <p:cNvPr id="4" name="Título 3"/>
          <p:cNvSpPr>
            <a:spLocks noGrp="1"/>
          </p:cNvSpPr>
          <p:nvPr>
            <p:ph type="title"/>
          </p:nvPr>
        </p:nvSpPr>
        <p:spPr/>
        <p:txBody>
          <a:bodyPr/>
          <a:lstStyle/>
          <a:p>
            <a:r>
              <a:rPr lang="es-MX" dirty="0" smtClean="0"/>
              <a:t>DOM</a:t>
            </a:r>
            <a:endParaRPr lang="es-MX" dirty="0"/>
          </a:p>
        </p:txBody>
      </p:sp>
      <p:sp>
        <p:nvSpPr>
          <p:cNvPr id="5" name="Marcador de texto 4"/>
          <p:cNvSpPr>
            <a:spLocks noGrp="1"/>
          </p:cNvSpPr>
          <p:nvPr>
            <p:ph type="body" idx="1"/>
          </p:nvPr>
        </p:nvSpPr>
        <p:spPr>
          <a:xfrm>
            <a:off x="831850" y="4589463"/>
            <a:ext cx="7550150" cy="1500187"/>
          </a:xfrm>
        </p:spPr>
        <p:txBody>
          <a:bodyPr>
            <a:normAutofit fontScale="92500"/>
          </a:bodyPr>
          <a:lstStyle/>
          <a:p>
            <a:r>
              <a:rPr lang="es-MX" dirty="0"/>
              <a:t> </a:t>
            </a:r>
            <a:r>
              <a:rPr lang="es-MX" dirty="0" err="1"/>
              <a:t>Document</a:t>
            </a:r>
            <a:r>
              <a:rPr lang="es-MX" dirty="0"/>
              <a:t> </a:t>
            </a:r>
            <a:r>
              <a:rPr lang="es-MX" dirty="0" err="1"/>
              <a:t>Object</a:t>
            </a:r>
            <a:r>
              <a:rPr lang="es-MX" dirty="0"/>
              <a:t> </a:t>
            </a:r>
            <a:r>
              <a:rPr lang="es-MX" dirty="0" err="1" smtClean="0"/>
              <a:t>Model</a:t>
            </a:r>
            <a:endParaRPr lang="es-MX" dirty="0" smtClean="0"/>
          </a:p>
          <a:p>
            <a:r>
              <a:rPr lang="es-MX" dirty="0"/>
              <a:t>Modelo de Objetos del </a:t>
            </a:r>
            <a:r>
              <a:rPr lang="es-MX" dirty="0" smtClean="0"/>
              <a:t>Documento</a:t>
            </a:r>
          </a:p>
          <a:p>
            <a:r>
              <a:rPr lang="es-MX" dirty="0" smtClean="0"/>
              <a:t>Modelo </a:t>
            </a:r>
            <a:r>
              <a:rPr lang="es-MX" dirty="0"/>
              <a:t>en Objetos para la Representación de Documentos</a:t>
            </a:r>
          </a:p>
        </p:txBody>
      </p:sp>
    </p:spTree>
    <p:extLst>
      <p:ext uri="{BB962C8B-B14F-4D97-AF65-F5344CB8AC3E}">
        <p14:creationId xmlns:p14="http://schemas.microsoft.com/office/powerpoint/2010/main" val="2721947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42" name="Rectangle 1054"/>
          <p:cNvSpPr>
            <a:spLocks noChangeArrowheads="1"/>
          </p:cNvSpPr>
          <p:nvPr/>
        </p:nvSpPr>
        <p:spPr bwMode="auto">
          <a:xfrm>
            <a:off x="1990725" y="1930400"/>
            <a:ext cx="8434388" cy="3905250"/>
          </a:xfrm>
          <a:prstGeom prst="rect">
            <a:avLst/>
          </a:prstGeom>
          <a:solidFill>
            <a:schemeClr val="tx2">
              <a:lumMod val="20000"/>
              <a:lumOff val="80000"/>
            </a:schemeClr>
          </a:solidFill>
          <a:ln w="9525">
            <a:solidFill>
              <a:schemeClr val="bg1">
                <a:lumMod val="75000"/>
              </a:schemeClr>
            </a:solidFill>
            <a:miter lim="800000"/>
            <a:headEnd/>
            <a:tailEnd/>
          </a:ln>
          <a:effectLst/>
          <a:extLst/>
        </p:spPr>
        <p:txBody>
          <a:bodyPr wrap="none" anchor="ctr"/>
          <a:lstStyle/>
          <a:p>
            <a:endParaRPr lang="es-MX"/>
          </a:p>
        </p:txBody>
      </p:sp>
      <p:sp>
        <p:nvSpPr>
          <p:cNvPr id="320514" name="Rectangle 1026"/>
          <p:cNvSpPr>
            <a:spLocks noGrp="1" noChangeArrowheads="1"/>
          </p:cNvSpPr>
          <p:nvPr>
            <p:ph type="title"/>
          </p:nvPr>
        </p:nvSpPr>
        <p:spPr/>
        <p:txBody>
          <a:bodyPr/>
          <a:lstStyle/>
          <a:p>
            <a:r>
              <a:rPr lang="es-ES_tradnl" altLang="es-MX" smtClean="0"/>
              <a:t>Ejemplo</a:t>
            </a:r>
            <a:endParaRPr lang="es-ES_tradnl" altLang="es-MX"/>
          </a:p>
        </p:txBody>
      </p:sp>
      <p:sp>
        <p:nvSpPr>
          <p:cNvPr id="320525" name="Rectangle 1037"/>
          <p:cNvSpPr>
            <a:spLocks noChangeArrowheads="1"/>
          </p:cNvSpPr>
          <p:nvPr/>
        </p:nvSpPr>
        <p:spPr bwMode="auto">
          <a:xfrm>
            <a:off x="1992314" y="1999298"/>
            <a:ext cx="843438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8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MX" sz="1400" dirty="0">
                <a:latin typeface="Courier New" panose="02070309020205020404" pitchFamily="49" charset="0"/>
                <a:cs typeface="Courier New" panose="02070309020205020404" pitchFamily="49" charset="0"/>
              </a:rPr>
              <a:t>	&lt;HTML&gt;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&lt;TITLE&gt;Ejemplo sencillo de página HTML&lt;/TITLE&gt;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name</a:t>
            </a:r>
            <a:r>
              <a:rPr lang="es-ES_tradnl" altLang="es-MX" sz="1400" dirty="0">
                <a:latin typeface="Courier New" panose="02070309020205020404" pitchFamily="49" charset="0"/>
                <a:cs typeface="Courier New" panose="02070309020205020404" pitchFamily="49" charset="0"/>
              </a:rPr>
              <a:t>="principio"&gt;Este es el principio de la página&lt;/A&gt; // ancla</a:t>
            </a:r>
          </a:p>
          <a:p>
            <a:r>
              <a:rPr lang="en-US" altLang="es-MX" sz="1400" dirty="0">
                <a:latin typeface="Courier New" panose="02070309020205020404" pitchFamily="49" charset="0"/>
                <a:cs typeface="Courier New" panose="02070309020205020404" pitchFamily="49" charset="0"/>
              </a:rPr>
              <a:t>      &lt;HR&gt;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&lt;FORM </a:t>
            </a:r>
            <a:r>
              <a:rPr lang="en-US" altLang="es-MX" sz="1400" dirty="0">
                <a:solidFill>
                  <a:srgbClr val="FF0000"/>
                </a:solidFill>
                <a:latin typeface="Courier New" panose="02070309020205020404" pitchFamily="49" charset="0"/>
                <a:cs typeface="Courier New" panose="02070309020205020404" pitchFamily="49" charset="0"/>
              </a:rPr>
              <a:t>method</a:t>
            </a:r>
            <a:r>
              <a:rPr lang="en-US" altLang="es-MX" sz="1400" dirty="0">
                <a:latin typeface="Courier New" panose="02070309020205020404" pitchFamily="49" charset="0"/>
                <a:cs typeface="Courier New" panose="02070309020205020404" pitchFamily="49" charset="0"/>
              </a:rPr>
              <a:t>=</a:t>
            </a:r>
            <a:r>
              <a:rPr lang="es-ES_tradnl" altLang="es-MX" sz="1400" dirty="0">
                <a:latin typeface="Courier New" panose="02070309020205020404" pitchFamily="49" charset="0"/>
                <a:cs typeface="Courier New" panose="02070309020205020404" pitchFamily="49" charset="0"/>
              </a:rPr>
              <a:t>"</a:t>
            </a:r>
            <a:r>
              <a:rPr lang="en-US" altLang="es-MX" sz="1400" dirty="0">
                <a:latin typeface="Courier New" panose="02070309020205020404" pitchFamily="49" charset="0"/>
                <a:cs typeface="Courier New" panose="02070309020205020404" pitchFamily="49" charset="0"/>
              </a:rPr>
              <a:t>POST"&gt;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&lt;P&gt; </a:t>
            </a:r>
            <a:r>
              <a:rPr lang="en-US" altLang="es-MX" sz="1400" dirty="0" err="1">
                <a:latin typeface="Courier New" panose="02070309020205020404" pitchFamily="49" charset="0"/>
                <a:cs typeface="Courier New" panose="02070309020205020404" pitchFamily="49" charset="0"/>
              </a:rPr>
              <a:t>Introduzca</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su</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nombre</a:t>
            </a:r>
            <a:r>
              <a:rPr lang="en-US" altLang="es-MX" sz="1400" dirty="0">
                <a:latin typeface="Courier New" panose="02070309020205020404" pitchFamily="49" charset="0"/>
                <a:cs typeface="Courier New" panose="02070309020205020404" pitchFamily="49" charset="0"/>
              </a:rPr>
              <a:t>:&lt;INPUT type="text" name="me" size="70"&gt; &lt;/P&gt;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="reset"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a:t>
            </a:r>
            <a:r>
              <a:rPr lang="en-US" altLang="es-MX" sz="1400" dirty="0" err="1">
                <a:latin typeface="Courier New" panose="02070309020205020404" pitchFamily="49" charset="0"/>
                <a:cs typeface="Courier New" panose="02070309020205020404" pitchFamily="49" charset="0"/>
              </a:rPr>
              <a:t>Borrar</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Datos</a:t>
            </a:r>
            <a:r>
              <a:rPr lang="en-US" altLang="es-MX" sz="1400" dirty="0">
                <a:latin typeface="Courier New" panose="02070309020205020404" pitchFamily="49" charset="0"/>
                <a:cs typeface="Courier New" panose="02070309020205020404" pitchFamily="49" charset="0"/>
              </a:rPr>
              <a: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="submit"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="OK"&gt;</a:t>
            </a:r>
            <a:endParaRPr lang="es-ES_tradnl" altLang="es-MX" sz="1400" dirty="0">
              <a:latin typeface="Courier New" panose="02070309020205020404" pitchFamily="49" charset="0"/>
              <a:cs typeface="Courier New" panose="02070309020205020404" pitchFamily="49" charset="0"/>
            </a:endParaRPr>
          </a:p>
          <a:p>
            <a:r>
              <a:rPr lang="es-ES_tradnl" altLang="es-MX" sz="1400" dirty="0">
                <a:latin typeface="Courier New" panose="02070309020205020404" pitchFamily="49" charset="0"/>
                <a:cs typeface="Courier New" panose="02070309020205020404" pitchFamily="49" charset="0"/>
              </a:rPr>
              <a:t>      &lt;/FORM&gt;</a:t>
            </a:r>
          </a:p>
          <a:p>
            <a:r>
              <a:rPr lang="es-ES_tradnl" altLang="es-MX" sz="1400" dirty="0">
                <a:latin typeface="Courier New" panose="02070309020205020404" pitchFamily="49" charset="0"/>
                <a:cs typeface="Courier New" panose="02070309020205020404" pitchFamily="49" charset="0"/>
              </a:rPr>
              <a:t>      &lt;HR&gt;</a:t>
            </a:r>
          </a:p>
          <a:p>
            <a:r>
              <a:rPr lang="es-ES_tradnl" altLang="es-MX" sz="1400" dirty="0">
                <a:latin typeface="Courier New" panose="02070309020205020404" pitchFamily="49" charset="0"/>
                <a:cs typeface="Courier New" panose="02070309020205020404" pitchFamily="49" charset="0"/>
              </a:rPr>
              <a:t>      Clica aquí para ir al </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href</a:t>
            </a:r>
            <a:r>
              <a:rPr lang="es-ES_tradnl" altLang="es-MX" sz="1400" dirty="0">
                <a:latin typeface="Courier New" panose="02070309020205020404" pitchFamily="49" charset="0"/>
                <a:cs typeface="Courier New" panose="02070309020205020404" pitchFamily="49" charset="0"/>
              </a:rPr>
              <a:t>="#principio"&gt;principio&lt;/A&gt; de la página // link</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&lt;/HTML&gt;</a:t>
            </a:r>
          </a:p>
          <a:p>
            <a:endParaRPr lang="es-ES_tradnl" altLang="es-MX" sz="1400" dirty="0"/>
          </a:p>
        </p:txBody>
      </p:sp>
      <p:grpSp>
        <p:nvGrpSpPr>
          <p:cNvPr id="320537" name="Group 1049"/>
          <p:cNvGrpSpPr>
            <a:grpSpLocks/>
          </p:cNvGrpSpPr>
          <p:nvPr/>
        </p:nvGrpSpPr>
        <p:grpSpPr bwMode="auto">
          <a:xfrm>
            <a:off x="4510088" y="1435101"/>
            <a:ext cx="3619500" cy="1065213"/>
            <a:chOff x="1881" y="904"/>
            <a:chExt cx="2280" cy="671"/>
          </a:xfrm>
        </p:grpSpPr>
        <p:sp>
          <p:nvSpPr>
            <p:cNvPr id="320527" name="Line 1039"/>
            <p:cNvSpPr>
              <a:spLocks noChangeShapeType="1"/>
            </p:cNvSpPr>
            <p:nvPr/>
          </p:nvSpPr>
          <p:spPr bwMode="auto">
            <a:xfrm flipH="1">
              <a:off x="1881" y="1070"/>
              <a:ext cx="435" cy="50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28" name="Text Box 1040"/>
            <p:cNvSpPr txBox="1">
              <a:spLocks noChangeArrowheads="1"/>
            </p:cNvSpPr>
            <p:nvPr/>
          </p:nvSpPr>
          <p:spPr bwMode="auto">
            <a:xfrm>
              <a:off x="2304" y="904"/>
              <a:ext cx="18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document.title</a:t>
              </a:r>
              <a:endParaRPr lang="en-GB" altLang="es-MX" sz="2000">
                <a:solidFill>
                  <a:srgbClr val="FF0000"/>
                </a:solidFill>
              </a:endParaRPr>
            </a:p>
          </p:txBody>
        </p:sp>
      </p:grpSp>
      <p:grpSp>
        <p:nvGrpSpPr>
          <p:cNvPr id="320538" name="Group 1050"/>
          <p:cNvGrpSpPr>
            <a:grpSpLocks/>
          </p:cNvGrpSpPr>
          <p:nvPr/>
        </p:nvGrpSpPr>
        <p:grpSpPr bwMode="auto">
          <a:xfrm>
            <a:off x="4117976" y="2035175"/>
            <a:ext cx="4818063" cy="1136650"/>
            <a:chOff x="1634" y="1282"/>
            <a:chExt cx="3035" cy="716"/>
          </a:xfrm>
        </p:grpSpPr>
        <p:sp>
          <p:nvSpPr>
            <p:cNvPr id="320529" name="Line 1041"/>
            <p:cNvSpPr>
              <a:spLocks noChangeShapeType="1"/>
            </p:cNvSpPr>
            <p:nvPr/>
          </p:nvSpPr>
          <p:spPr bwMode="auto">
            <a:xfrm flipV="1">
              <a:off x="1634" y="1422"/>
              <a:ext cx="846" cy="5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0" name="Text Box 1042"/>
            <p:cNvSpPr txBox="1">
              <a:spLocks noChangeArrowheads="1"/>
            </p:cNvSpPr>
            <p:nvPr/>
          </p:nvSpPr>
          <p:spPr bwMode="auto">
            <a:xfrm>
              <a:off x="2471" y="128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document.anchors[0].name</a:t>
              </a:r>
              <a:endParaRPr lang="en-GB" altLang="es-MX" sz="2000">
                <a:solidFill>
                  <a:srgbClr val="FF0000"/>
                </a:solidFill>
              </a:endParaRPr>
            </a:p>
          </p:txBody>
        </p:sp>
      </p:grpSp>
      <p:grpSp>
        <p:nvGrpSpPr>
          <p:cNvPr id="320539" name="Group 1051"/>
          <p:cNvGrpSpPr>
            <a:grpSpLocks/>
          </p:cNvGrpSpPr>
          <p:nvPr/>
        </p:nvGrpSpPr>
        <p:grpSpPr bwMode="auto">
          <a:xfrm>
            <a:off x="4491039" y="2765426"/>
            <a:ext cx="5400675" cy="836613"/>
            <a:chOff x="1869" y="1742"/>
            <a:chExt cx="3402" cy="527"/>
          </a:xfrm>
        </p:grpSpPr>
        <p:sp>
          <p:nvSpPr>
            <p:cNvPr id="320531" name="Line 1043"/>
            <p:cNvSpPr>
              <a:spLocks noChangeShapeType="1"/>
            </p:cNvSpPr>
            <p:nvPr/>
          </p:nvSpPr>
          <p:spPr bwMode="auto">
            <a:xfrm flipV="1">
              <a:off x="1869" y="1893"/>
              <a:ext cx="1211" cy="3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2" name="Text Box 1044"/>
            <p:cNvSpPr txBox="1">
              <a:spLocks noChangeArrowheads="1"/>
            </p:cNvSpPr>
            <p:nvPr/>
          </p:nvSpPr>
          <p:spPr bwMode="auto">
            <a:xfrm>
              <a:off x="3073" y="174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document.forms[0].method</a:t>
              </a:r>
              <a:endParaRPr lang="en-GB" altLang="es-MX" sz="2000">
                <a:solidFill>
                  <a:srgbClr val="FF0000"/>
                </a:solidFill>
              </a:endParaRPr>
            </a:p>
          </p:txBody>
        </p:sp>
      </p:grpSp>
      <p:grpSp>
        <p:nvGrpSpPr>
          <p:cNvPr id="320540" name="Group 1052"/>
          <p:cNvGrpSpPr>
            <a:grpSpLocks/>
          </p:cNvGrpSpPr>
          <p:nvPr/>
        </p:nvGrpSpPr>
        <p:grpSpPr bwMode="auto">
          <a:xfrm>
            <a:off x="5487988" y="4235451"/>
            <a:ext cx="4945062" cy="644525"/>
            <a:chOff x="2497" y="2668"/>
            <a:chExt cx="3115" cy="406"/>
          </a:xfrm>
        </p:grpSpPr>
        <p:sp>
          <p:nvSpPr>
            <p:cNvPr id="320533" name="Line 1045"/>
            <p:cNvSpPr>
              <a:spLocks noChangeShapeType="1"/>
            </p:cNvSpPr>
            <p:nvPr/>
          </p:nvSpPr>
          <p:spPr bwMode="auto">
            <a:xfrm flipH="1" flipV="1">
              <a:off x="3244" y="2668"/>
              <a:ext cx="129" cy="1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4" name="Text Box 1046"/>
            <p:cNvSpPr txBox="1">
              <a:spLocks noChangeArrowheads="1"/>
            </p:cNvSpPr>
            <p:nvPr/>
          </p:nvSpPr>
          <p:spPr bwMode="auto">
            <a:xfrm>
              <a:off x="2497" y="2824"/>
              <a:ext cx="31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document.forms[0].elements[1].value</a:t>
              </a:r>
              <a:endParaRPr lang="en-GB" altLang="es-MX" sz="2000">
                <a:solidFill>
                  <a:srgbClr val="FF0000"/>
                </a:solidFill>
              </a:endParaRPr>
            </a:p>
          </p:txBody>
        </p:sp>
      </p:grpSp>
      <p:grpSp>
        <p:nvGrpSpPr>
          <p:cNvPr id="320541" name="Group 1053"/>
          <p:cNvGrpSpPr>
            <a:grpSpLocks/>
          </p:cNvGrpSpPr>
          <p:nvPr/>
        </p:nvGrpSpPr>
        <p:grpSpPr bwMode="auto">
          <a:xfrm>
            <a:off x="4154488" y="5318126"/>
            <a:ext cx="3962400" cy="885825"/>
            <a:chOff x="1657" y="3350"/>
            <a:chExt cx="2496" cy="558"/>
          </a:xfrm>
        </p:grpSpPr>
        <p:sp>
          <p:nvSpPr>
            <p:cNvPr id="320535" name="Line 1047"/>
            <p:cNvSpPr>
              <a:spLocks noChangeShapeType="1"/>
            </p:cNvSpPr>
            <p:nvPr/>
          </p:nvSpPr>
          <p:spPr bwMode="auto">
            <a:xfrm flipH="1" flipV="1">
              <a:off x="1657" y="3350"/>
              <a:ext cx="283" cy="4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6" name="Text Box 1048"/>
            <p:cNvSpPr txBox="1">
              <a:spLocks noChangeArrowheads="1"/>
            </p:cNvSpPr>
            <p:nvPr/>
          </p:nvSpPr>
          <p:spPr bwMode="auto">
            <a:xfrm>
              <a:off x="1955" y="3658"/>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document.links[0].href</a:t>
              </a:r>
              <a:endParaRPr lang="en-GB" altLang="es-MX" sz="2000">
                <a:solidFill>
                  <a:srgbClr val="FF0000"/>
                </a:solidFill>
              </a:endParaRPr>
            </a:p>
          </p:txBody>
        </p:sp>
      </p:grpSp>
    </p:spTree>
    <p:extLst>
      <p:ext uri="{BB962C8B-B14F-4D97-AF65-F5344CB8AC3E}">
        <p14:creationId xmlns:p14="http://schemas.microsoft.com/office/powerpoint/2010/main" val="947530268"/>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0537"/>
                                        </p:tgtEl>
                                        <p:attrNameLst>
                                          <p:attrName>style.visibility</p:attrName>
                                        </p:attrNameLst>
                                      </p:cBhvr>
                                      <p:to>
                                        <p:strVal val="visible"/>
                                      </p:to>
                                    </p:set>
                                    <p:anim calcmode="lin" valueType="num">
                                      <p:cBhvr additive="base">
                                        <p:cTn id="7" dur="500" fill="hold"/>
                                        <p:tgtEl>
                                          <p:spTgt spid="320537"/>
                                        </p:tgtEl>
                                        <p:attrNameLst>
                                          <p:attrName>ppt_x</p:attrName>
                                        </p:attrNameLst>
                                      </p:cBhvr>
                                      <p:tavLst>
                                        <p:tav tm="0">
                                          <p:val>
                                            <p:strVal val="0-#ppt_w/2"/>
                                          </p:val>
                                        </p:tav>
                                        <p:tav tm="100000">
                                          <p:val>
                                            <p:strVal val="#ppt_x"/>
                                          </p:val>
                                        </p:tav>
                                      </p:tavLst>
                                    </p:anim>
                                    <p:anim calcmode="lin" valueType="num">
                                      <p:cBhvr additive="base">
                                        <p:cTn id="8" dur="500" fill="hold"/>
                                        <p:tgtEl>
                                          <p:spTgt spid="3205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0538"/>
                                        </p:tgtEl>
                                        <p:attrNameLst>
                                          <p:attrName>style.visibility</p:attrName>
                                        </p:attrNameLst>
                                      </p:cBhvr>
                                      <p:to>
                                        <p:strVal val="visible"/>
                                      </p:to>
                                    </p:set>
                                    <p:anim calcmode="lin" valueType="num">
                                      <p:cBhvr additive="base">
                                        <p:cTn id="13" dur="500" fill="hold"/>
                                        <p:tgtEl>
                                          <p:spTgt spid="320538"/>
                                        </p:tgtEl>
                                        <p:attrNameLst>
                                          <p:attrName>ppt_x</p:attrName>
                                        </p:attrNameLst>
                                      </p:cBhvr>
                                      <p:tavLst>
                                        <p:tav tm="0">
                                          <p:val>
                                            <p:strVal val="0-#ppt_w/2"/>
                                          </p:val>
                                        </p:tav>
                                        <p:tav tm="100000">
                                          <p:val>
                                            <p:strVal val="#ppt_x"/>
                                          </p:val>
                                        </p:tav>
                                      </p:tavLst>
                                    </p:anim>
                                    <p:anim calcmode="lin" valueType="num">
                                      <p:cBhvr additive="base">
                                        <p:cTn id="14" dur="500" fill="hold"/>
                                        <p:tgtEl>
                                          <p:spTgt spid="3205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0539"/>
                                        </p:tgtEl>
                                        <p:attrNameLst>
                                          <p:attrName>style.visibility</p:attrName>
                                        </p:attrNameLst>
                                      </p:cBhvr>
                                      <p:to>
                                        <p:strVal val="visible"/>
                                      </p:to>
                                    </p:set>
                                    <p:anim calcmode="lin" valueType="num">
                                      <p:cBhvr additive="base">
                                        <p:cTn id="19" dur="500" fill="hold"/>
                                        <p:tgtEl>
                                          <p:spTgt spid="320539"/>
                                        </p:tgtEl>
                                        <p:attrNameLst>
                                          <p:attrName>ppt_x</p:attrName>
                                        </p:attrNameLst>
                                      </p:cBhvr>
                                      <p:tavLst>
                                        <p:tav tm="0">
                                          <p:val>
                                            <p:strVal val="0-#ppt_w/2"/>
                                          </p:val>
                                        </p:tav>
                                        <p:tav tm="100000">
                                          <p:val>
                                            <p:strVal val="#ppt_x"/>
                                          </p:val>
                                        </p:tav>
                                      </p:tavLst>
                                    </p:anim>
                                    <p:anim calcmode="lin" valueType="num">
                                      <p:cBhvr additive="base">
                                        <p:cTn id="20" dur="500" fill="hold"/>
                                        <p:tgtEl>
                                          <p:spTgt spid="3205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0540"/>
                                        </p:tgtEl>
                                        <p:attrNameLst>
                                          <p:attrName>style.visibility</p:attrName>
                                        </p:attrNameLst>
                                      </p:cBhvr>
                                      <p:to>
                                        <p:strVal val="visible"/>
                                      </p:to>
                                    </p:set>
                                    <p:anim calcmode="lin" valueType="num">
                                      <p:cBhvr additive="base">
                                        <p:cTn id="25" dur="500" fill="hold"/>
                                        <p:tgtEl>
                                          <p:spTgt spid="320540"/>
                                        </p:tgtEl>
                                        <p:attrNameLst>
                                          <p:attrName>ppt_x</p:attrName>
                                        </p:attrNameLst>
                                      </p:cBhvr>
                                      <p:tavLst>
                                        <p:tav tm="0">
                                          <p:val>
                                            <p:strVal val="0-#ppt_w/2"/>
                                          </p:val>
                                        </p:tav>
                                        <p:tav tm="100000">
                                          <p:val>
                                            <p:strVal val="#ppt_x"/>
                                          </p:val>
                                        </p:tav>
                                      </p:tavLst>
                                    </p:anim>
                                    <p:anim calcmode="lin" valueType="num">
                                      <p:cBhvr additive="base">
                                        <p:cTn id="26" dur="500" fill="hold"/>
                                        <p:tgtEl>
                                          <p:spTgt spid="3205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20541"/>
                                        </p:tgtEl>
                                        <p:attrNameLst>
                                          <p:attrName>style.visibility</p:attrName>
                                        </p:attrNameLst>
                                      </p:cBhvr>
                                      <p:to>
                                        <p:strVal val="visible"/>
                                      </p:to>
                                    </p:set>
                                    <p:anim calcmode="lin" valueType="num">
                                      <p:cBhvr additive="base">
                                        <p:cTn id="31" dur="500" fill="hold"/>
                                        <p:tgtEl>
                                          <p:spTgt spid="320541"/>
                                        </p:tgtEl>
                                        <p:attrNameLst>
                                          <p:attrName>ppt_x</p:attrName>
                                        </p:attrNameLst>
                                      </p:cBhvr>
                                      <p:tavLst>
                                        <p:tav tm="0">
                                          <p:val>
                                            <p:strVal val="0-#ppt_w/2"/>
                                          </p:val>
                                        </p:tav>
                                        <p:tav tm="100000">
                                          <p:val>
                                            <p:strVal val="#ppt_x"/>
                                          </p:val>
                                        </p:tav>
                                      </p:tavLst>
                                    </p:anim>
                                    <p:anim calcmode="lin" valueType="num">
                                      <p:cBhvr additive="base">
                                        <p:cTn id="32" dur="500" fill="hold"/>
                                        <p:tgtEl>
                                          <p:spTgt spid="320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ES" altLang="es-MX" smtClean="0"/>
              <a:t>DOM</a:t>
            </a:r>
          </a:p>
        </p:txBody>
      </p:sp>
      <p:sp>
        <p:nvSpPr>
          <p:cNvPr id="19459" name="2 Marcador de contenido"/>
          <p:cNvSpPr>
            <a:spLocks noGrp="1"/>
          </p:cNvSpPr>
          <p:nvPr>
            <p:ph idx="1"/>
          </p:nvPr>
        </p:nvSpPr>
        <p:spPr>
          <a:xfrm>
            <a:off x="1766888" y="1600201"/>
            <a:ext cx="8686800" cy="4525963"/>
          </a:xfrm>
        </p:spPr>
        <p:txBody>
          <a:bodyPr>
            <a:normAutofit/>
          </a:bodyPr>
          <a:lstStyle/>
          <a:p>
            <a:pPr marL="0" indent="0">
              <a:buNone/>
            </a:pPr>
            <a:r>
              <a:rPr lang="es-MX" dirty="0"/>
              <a:t>La creación del </a:t>
            </a:r>
            <a:r>
              <a:rPr lang="es-MX" i="1" dirty="0" err="1"/>
              <a:t>Document</a:t>
            </a:r>
            <a:r>
              <a:rPr lang="es-MX" i="1" dirty="0"/>
              <a:t> </a:t>
            </a:r>
            <a:r>
              <a:rPr lang="es-MX" i="1" dirty="0" err="1"/>
              <a:t>Object</a:t>
            </a:r>
            <a:r>
              <a:rPr lang="es-MX" i="1" dirty="0"/>
              <a:t> </a:t>
            </a:r>
            <a:r>
              <a:rPr lang="es-MX" i="1" dirty="0" err="1"/>
              <a:t>Model</a:t>
            </a:r>
            <a:r>
              <a:rPr lang="es-MX" dirty="0"/>
              <a:t> o </a:t>
            </a:r>
            <a:r>
              <a:rPr lang="es-MX" b="1" dirty="0"/>
              <a:t>DOM</a:t>
            </a:r>
            <a:r>
              <a:rPr lang="es-MX" dirty="0"/>
              <a:t> es una de las innovaciones que más ha influido en el desarrollo de las páginas web dinámicas y de las aplicaciones web más complejas.</a:t>
            </a:r>
          </a:p>
          <a:p>
            <a:pPr marL="0" indent="0">
              <a:buNone/>
            </a:pPr>
            <a:endParaRPr lang="es-MX" dirty="0" smtClean="0"/>
          </a:p>
          <a:p>
            <a:pPr marL="0" indent="0">
              <a:buNone/>
            </a:pPr>
            <a:r>
              <a:rPr lang="es-MX" dirty="0" smtClean="0"/>
              <a:t>DOM </a:t>
            </a:r>
            <a:r>
              <a:rPr lang="es-MX" dirty="0"/>
              <a:t>permite a los programadores web acceder y manipular las páginas XHTML como si fueran documentos XML. De hecho, DOM se diseñó originalmente para manipular de forma sencilla los documentos XML</a:t>
            </a:r>
            <a:r>
              <a:rPr lang="es-MX" dirty="0" smtClean="0"/>
              <a:t>.</a:t>
            </a:r>
            <a:endParaRPr lang="es-MX" dirty="0"/>
          </a:p>
        </p:txBody>
      </p:sp>
    </p:spTree>
    <p:extLst>
      <p:ext uri="{BB962C8B-B14F-4D97-AF65-F5344CB8AC3E}">
        <p14:creationId xmlns:p14="http://schemas.microsoft.com/office/powerpoint/2010/main" val="238910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 altLang="es-MX" dirty="0" smtClean="0"/>
              <a:t>DOM</a:t>
            </a:r>
          </a:p>
        </p:txBody>
      </p:sp>
      <p:sp>
        <p:nvSpPr>
          <p:cNvPr id="20483" name="2 Marcador de contenido"/>
          <p:cNvSpPr>
            <a:spLocks noGrp="1"/>
          </p:cNvSpPr>
          <p:nvPr>
            <p:ph idx="1"/>
          </p:nvPr>
        </p:nvSpPr>
        <p:spPr/>
        <p:txBody>
          <a:bodyPr/>
          <a:lstStyle/>
          <a:p>
            <a:pPr marL="0" indent="0">
              <a:buNone/>
            </a:pPr>
            <a:r>
              <a:rPr lang="es-MX" dirty="0"/>
              <a:t>A pesar de sus orígenes, DOM se ha convertido en una utilidad disponible para la mayoría de lenguajes de programación (Java, PHP, JavaScript) y cuyas únicas diferencias se encuentran en la forma de implementarlo.</a:t>
            </a:r>
          </a:p>
          <a:p>
            <a:pPr marL="0" indent="0">
              <a:buNone/>
            </a:pPr>
            <a:endParaRPr lang="es-ES" altLang="es-MX" dirty="0" smtClean="0"/>
          </a:p>
        </p:txBody>
      </p:sp>
    </p:spTree>
    <p:extLst>
      <p:ext uri="{BB962C8B-B14F-4D97-AF65-F5344CB8AC3E}">
        <p14:creationId xmlns:p14="http://schemas.microsoft.com/office/powerpoint/2010/main" val="25955626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sp>
        <p:nvSpPr>
          <p:cNvPr id="3" name="Marcador de contenido 2"/>
          <p:cNvSpPr>
            <a:spLocks noGrp="1"/>
          </p:cNvSpPr>
          <p:nvPr>
            <p:ph idx="1"/>
          </p:nvPr>
        </p:nvSpPr>
        <p:spPr/>
        <p:txBody>
          <a:bodyPr/>
          <a:lstStyle/>
          <a:p>
            <a:pPr marL="0" indent="0">
              <a:buNone/>
            </a:pPr>
            <a:r>
              <a:rPr lang="es-MX" dirty="0"/>
              <a:t>DOM transforma todos los documentos XHTML en un conjunto de elementos llamados </a:t>
            </a:r>
            <a:r>
              <a:rPr lang="es-MX" i="1" dirty="0"/>
              <a:t>nodos</a:t>
            </a:r>
            <a:r>
              <a:rPr lang="es-MX" dirty="0"/>
              <a:t>, que están interconectados y que representan los contenidos de las páginas web y las relaciones entre ellos. Por su aspecto, la unión de todos los nodos se llama </a:t>
            </a:r>
            <a:r>
              <a:rPr lang="es-MX" i="1" dirty="0"/>
              <a:t>"árbol de nodos"</a:t>
            </a:r>
            <a:r>
              <a:rPr lang="es-MX" dirty="0"/>
              <a:t>.</a:t>
            </a:r>
          </a:p>
        </p:txBody>
      </p:sp>
    </p:spTree>
    <p:extLst>
      <p:ext uri="{BB962C8B-B14F-4D97-AF65-F5344CB8AC3E}">
        <p14:creationId xmlns:p14="http://schemas.microsoft.com/office/powerpoint/2010/main" val="2105565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Sintaxis</a:t>
            </a:r>
            <a:endParaRPr lang="es-CO" dirty="0"/>
          </a:p>
        </p:txBody>
      </p:sp>
      <p:sp>
        <p:nvSpPr>
          <p:cNvPr id="3" name="Marcador de contenido 2"/>
          <p:cNvSpPr>
            <a:spLocks noGrp="1"/>
          </p:cNvSpPr>
          <p:nvPr>
            <p:ph idx="1"/>
          </p:nvPr>
        </p:nvSpPr>
        <p:spPr/>
        <p:txBody>
          <a:bodyPr/>
          <a:lstStyle/>
          <a:p>
            <a:pPr marL="0" indent="0">
              <a:buNone/>
            </a:pPr>
            <a:r>
              <a:rPr lang="es-CO" dirty="0" smtClean="0"/>
              <a:t>No se tienen en cuenta las nuevas líneas y espacios en blanco.</a:t>
            </a:r>
          </a:p>
          <a:p>
            <a:pPr marL="0" indent="0">
              <a:buNone/>
            </a:pPr>
            <a:r>
              <a:rPr lang="es-CO" dirty="0" smtClean="0"/>
              <a:t>Distingue entre mayúsculas y minúsculas</a:t>
            </a:r>
          </a:p>
          <a:p>
            <a:pPr marL="0" indent="0">
              <a:buNone/>
            </a:pPr>
            <a:r>
              <a:rPr lang="es-CO" dirty="0" smtClean="0"/>
              <a:t>Débilmente </a:t>
            </a:r>
            <a:r>
              <a:rPr lang="es-CO" dirty="0" err="1" smtClean="0"/>
              <a:t>tipado</a:t>
            </a:r>
            <a:r>
              <a:rPr lang="es-CO" dirty="0"/>
              <a:t> </a:t>
            </a:r>
            <a:r>
              <a:rPr lang="es-CO" dirty="0" smtClean="0"/>
              <a:t>(no se declaran los tipos de datos).</a:t>
            </a:r>
          </a:p>
          <a:p>
            <a:pPr marL="0" indent="0">
              <a:buNone/>
            </a:pPr>
            <a:r>
              <a:rPr lang="es-CO" dirty="0" smtClean="0"/>
              <a:t>No es necesario terminar cada sentencia con punto y coma (;). Pero es recomendable.</a:t>
            </a:r>
          </a:p>
          <a:p>
            <a:pPr marL="0" indent="0">
              <a:buNone/>
            </a:pPr>
            <a:r>
              <a:rPr lang="es-CO" dirty="0" smtClean="0"/>
              <a:t>Se pueden incluir comentarios.</a:t>
            </a:r>
          </a:p>
        </p:txBody>
      </p:sp>
    </p:spTree>
    <p:extLst>
      <p:ext uri="{BB962C8B-B14F-4D97-AF65-F5344CB8AC3E}">
        <p14:creationId xmlns:p14="http://schemas.microsoft.com/office/powerpoint/2010/main" val="188205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599" y="1745589"/>
            <a:ext cx="6677945" cy="2630468"/>
          </a:xfrm>
        </p:spPr>
      </p:pic>
      <p:pic>
        <p:nvPicPr>
          <p:cNvPr id="1026" name="Picture 2" descr="Árbol de nodos generado automáticamente por DOM a partir del código XHTML de la págin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798526" y="1745588"/>
            <a:ext cx="3907971" cy="263288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990599" y="4715691"/>
            <a:ext cx="10609218" cy="646331"/>
          </a:xfrm>
          <a:prstGeom prst="rect">
            <a:avLst/>
          </a:prstGeom>
          <a:noFill/>
        </p:spPr>
        <p:txBody>
          <a:bodyPr wrap="square" rtlCol="0">
            <a:spAutoFit/>
          </a:bodyPr>
          <a:lstStyle/>
          <a:p>
            <a:r>
              <a:rPr lang="es-MX" dirty="0"/>
              <a:t>C</a:t>
            </a:r>
            <a:r>
              <a:rPr lang="es-MX" dirty="0" smtClean="0"/>
              <a:t>ada </a:t>
            </a:r>
            <a:r>
              <a:rPr lang="es-MX" dirty="0"/>
              <a:t>rectángulo representa un nodo DOM y las flechas indican las relaciones entre nodos. </a:t>
            </a:r>
            <a:r>
              <a:rPr lang="es-MX" dirty="0" smtClean="0"/>
              <a:t/>
            </a:r>
            <a:br>
              <a:rPr lang="es-MX" dirty="0" smtClean="0"/>
            </a:br>
            <a:r>
              <a:rPr lang="es-MX" dirty="0" smtClean="0"/>
              <a:t>Dentro </a:t>
            </a:r>
            <a:r>
              <a:rPr lang="es-MX" dirty="0"/>
              <a:t>de cada nodo, se ha incluido su tipo (que se verá más adelante) y su contenido.</a:t>
            </a:r>
          </a:p>
        </p:txBody>
      </p:sp>
    </p:spTree>
    <p:extLst>
      <p:ext uri="{BB962C8B-B14F-4D97-AF65-F5344CB8AC3E}">
        <p14:creationId xmlns:p14="http://schemas.microsoft.com/office/powerpoint/2010/main" val="11699203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pic>
        <p:nvPicPr>
          <p:cNvPr id="1026" name="Picture 2" descr="Árbol de nodos generado automáticamente por DOM a partir del código XHTML de la págin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522297" y="1937002"/>
            <a:ext cx="4027446" cy="2713376"/>
          </a:xfrm>
        </p:spPr>
      </p:pic>
      <p:sp>
        <p:nvSpPr>
          <p:cNvPr id="8" name="Marcador de contenido 7"/>
          <p:cNvSpPr>
            <a:spLocks noGrp="1"/>
          </p:cNvSpPr>
          <p:nvPr>
            <p:ph sz="half" idx="1"/>
          </p:nvPr>
        </p:nvSpPr>
        <p:spPr>
          <a:xfrm>
            <a:off x="1018902" y="1825624"/>
            <a:ext cx="6307451" cy="4679679"/>
          </a:xfrm>
        </p:spPr>
        <p:txBody>
          <a:bodyPr>
            <a:normAutofit fontScale="85000" lnSpcReduction="10000"/>
          </a:bodyPr>
          <a:lstStyle/>
          <a:p>
            <a:pPr marL="0" indent="0">
              <a:buNone/>
            </a:pPr>
            <a:r>
              <a:rPr lang="es-MX" dirty="0"/>
              <a:t>La raíz del árbol de nodos de cualquier página XHTML siempre es la misma: un nodo de tipo especial denominado "Documento".</a:t>
            </a:r>
          </a:p>
          <a:p>
            <a:pPr marL="0" indent="0">
              <a:buNone/>
            </a:pPr>
            <a:r>
              <a:rPr lang="es-MX" dirty="0"/>
              <a:t>A partir de ese nodo raíz, cada etiqueta XHTML se transforma en un nodo de tipo "Elemento". </a:t>
            </a:r>
            <a:br>
              <a:rPr lang="es-MX" dirty="0"/>
            </a:br>
            <a:r>
              <a:rPr lang="es-MX" dirty="0"/>
              <a:t/>
            </a:r>
            <a:br>
              <a:rPr lang="es-MX" dirty="0"/>
            </a:br>
            <a:r>
              <a:rPr lang="es-MX" dirty="0"/>
              <a:t>La conversión de etiquetas en nodos se realiza de forma jerárquica. </a:t>
            </a:r>
            <a:endParaRPr lang="es-MX" dirty="0" smtClean="0"/>
          </a:p>
          <a:p>
            <a:pPr marL="0" indent="0">
              <a:buNone/>
            </a:pPr>
            <a:r>
              <a:rPr lang="es-MX" dirty="0" smtClean="0"/>
              <a:t>La </a:t>
            </a:r>
            <a:r>
              <a:rPr lang="es-MX" dirty="0"/>
              <a:t>transformación de las etiquetas XHTML habituales genera dos nodos: el primero es el nodo de tipo "Elemento" (correspondiente a la propia etiqueta XHTML) y el segundo es un nodo de tipo "Texto" que contiene el texto encerrado por esa etiqueta XHTML.</a:t>
            </a:r>
          </a:p>
        </p:txBody>
      </p:sp>
    </p:spTree>
    <p:extLst>
      <p:ext uri="{BB962C8B-B14F-4D97-AF65-F5344CB8AC3E}">
        <p14:creationId xmlns:p14="http://schemas.microsoft.com/office/powerpoint/2010/main" val="32430126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Árbol de nodos</a:t>
            </a:r>
            <a:endParaRPr lang="es-MX" dirty="0"/>
          </a:p>
        </p:txBody>
      </p:sp>
      <p:sp>
        <p:nvSpPr>
          <p:cNvPr id="8" name="Marcador de contenido 7"/>
          <p:cNvSpPr>
            <a:spLocks noGrp="1"/>
          </p:cNvSpPr>
          <p:nvPr>
            <p:ph sz="half" idx="1"/>
          </p:nvPr>
        </p:nvSpPr>
        <p:spPr>
          <a:xfrm>
            <a:off x="789709" y="1825624"/>
            <a:ext cx="6536645" cy="4679679"/>
          </a:xfrm>
        </p:spPr>
        <p:txBody>
          <a:bodyPr>
            <a:normAutofit/>
          </a:bodyPr>
          <a:lstStyle/>
          <a:p>
            <a:pPr marL="0" indent="0">
              <a:buNone/>
            </a:pPr>
            <a:r>
              <a:rPr lang="es-MX" dirty="0" smtClean="0"/>
              <a:t>Así, la </a:t>
            </a:r>
            <a:r>
              <a:rPr lang="es-MX" u="sng" dirty="0" smtClean="0"/>
              <a:t>siguiente</a:t>
            </a:r>
            <a:r>
              <a:rPr lang="es-MX" dirty="0" smtClean="0"/>
              <a:t> etiqueta XHTML:</a:t>
            </a:r>
          </a:p>
          <a:p>
            <a:pPr marL="0" indent="0">
              <a:buNone/>
            </a:pPr>
            <a:endParaRPr lang="es-MX" dirty="0" smtClean="0"/>
          </a:p>
          <a:p>
            <a:pPr marL="0" indent="0">
              <a:buNone/>
            </a:pPr>
            <a:r>
              <a:rPr lang="es-MX" dirty="0" smtClean="0"/>
              <a:t>&lt;</a:t>
            </a:r>
            <a:r>
              <a:rPr lang="es-MX" dirty="0" err="1" smtClean="0"/>
              <a:t>title</a:t>
            </a:r>
            <a:r>
              <a:rPr lang="es-MX" dirty="0" smtClean="0"/>
              <a:t>&gt;Página sencilla&lt;/</a:t>
            </a:r>
            <a:r>
              <a:rPr lang="es-MX" dirty="0" err="1" smtClean="0"/>
              <a:t>title</a:t>
            </a:r>
            <a:r>
              <a:rPr lang="es-MX" dirty="0" smtClean="0"/>
              <a:t>&gt;</a:t>
            </a:r>
            <a:endParaRPr lang="es-MX" dirty="0"/>
          </a:p>
        </p:txBody>
      </p:sp>
      <p:pic>
        <p:nvPicPr>
          <p:cNvPr id="2052" name="Picture 4" descr="Nodos generados automáticamente por DOM para una etiqueta XHTML sencill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85624" y="1690688"/>
            <a:ext cx="147637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971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numCol="1">
            <a:normAutofit fontScale="85000" lnSpcReduction="20000"/>
          </a:bodyPr>
          <a:lstStyle/>
          <a:p>
            <a:pPr marL="0" indent="0">
              <a:buNone/>
            </a:pPr>
            <a:r>
              <a:rPr lang="es-MX" dirty="0"/>
              <a:t>De la misma forma, la siguiente etiqueta XHTML:</a:t>
            </a:r>
          </a:p>
          <a:p>
            <a:pPr marL="0" indent="0">
              <a:buNone/>
            </a:pPr>
            <a:r>
              <a:rPr lang="es-MX" dirty="0" smtClean="0"/>
              <a:t>&lt;</a:t>
            </a:r>
            <a:r>
              <a:rPr lang="es-MX" dirty="0"/>
              <a:t>p&gt;Esta página es &lt;</a:t>
            </a:r>
            <a:r>
              <a:rPr lang="es-MX" dirty="0" err="1"/>
              <a:t>strong</a:t>
            </a:r>
            <a:r>
              <a:rPr lang="es-MX" dirty="0"/>
              <a:t>&gt;muy sencilla&lt;/</a:t>
            </a:r>
            <a:r>
              <a:rPr lang="es-MX" dirty="0" err="1"/>
              <a:t>strong</a:t>
            </a:r>
            <a:r>
              <a:rPr lang="es-MX" dirty="0"/>
              <a:t>&gt;&lt;/p</a:t>
            </a:r>
            <a:r>
              <a:rPr lang="es-MX" dirty="0" smtClean="0"/>
              <a:t>&gt;</a:t>
            </a:r>
            <a:br>
              <a:rPr lang="es-MX" dirty="0" smtClean="0"/>
            </a:br>
            <a:r>
              <a:rPr lang="es-MX" dirty="0"/>
              <a:t/>
            </a:r>
            <a:br>
              <a:rPr lang="es-MX" dirty="0"/>
            </a:br>
            <a:r>
              <a:rPr lang="es-MX" dirty="0" smtClean="0"/>
              <a:t>Da:</a:t>
            </a:r>
            <a:endParaRPr lang="es-MX" dirty="0"/>
          </a:p>
          <a:p>
            <a:r>
              <a:rPr lang="es-MX" dirty="0"/>
              <a:t>Nodo de tipo "Elemento" correspondiente a la etiqueta &lt;p&gt;.</a:t>
            </a:r>
          </a:p>
          <a:p>
            <a:r>
              <a:rPr lang="es-MX" dirty="0"/>
              <a:t>Nodo de tipo "Texto" con el contenido textual de la etiqueta &lt;p&gt;.</a:t>
            </a:r>
          </a:p>
          <a:p>
            <a:r>
              <a:rPr lang="es-MX" dirty="0"/>
              <a:t>Como el contenido de &lt;p&gt; incluye en su interior otra etiqueta XHTML, la etiqueta interior se transforma en un nodo de tipo "Elemento" que representa la etiqueta &lt;</a:t>
            </a:r>
            <a:r>
              <a:rPr lang="es-MX" dirty="0" err="1"/>
              <a:t>strong</a:t>
            </a:r>
            <a:r>
              <a:rPr lang="es-MX" dirty="0"/>
              <a:t>&gt; y que deriva del nodo anterior.</a:t>
            </a:r>
          </a:p>
          <a:p>
            <a:r>
              <a:rPr lang="es-MX" dirty="0"/>
              <a:t>El contenido de la etiqueta &lt;</a:t>
            </a:r>
            <a:r>
              <a:rPr lang="es-MX" dirty="0" err="1"/>
              <a:t>strong</a:t>
            </a:r>
            <a:r>
              <a:rPr lang="es-MX" dirty="0"/>
              <a:t>&gt; genera a su vez otro nodo de tipo "Texto" que deriva del nodo generado por &lt;</a:t>
            </a:r>
            <a:r>
              <a:rPr lang="es-MX" dirty="0" err="1"/>
              <a:t>strong</a:t>
            </a:r>
            <a:r>
              <a:rPr lang="es-MX" dirty="0" smtClean="0"/>
              <a:t>&gt;</a:t>
            </a:r>
            <a:endParaRPr lang="es-MX" dirty="0"/>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40347191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a:normAutofit/>
          </a:bodyPr>
          <a:lstStyle/>
          <a:p>
            <a:r>
              <a:rPr lang="es-MX" dirty="0"/>
              <a:t>La transformación automática de la página en un árbol de nodos siempre sigue las mismas reglas:</a:t>
            </a:r>
          </a:p>
          <a:p>
            <a:r>
              <a:rPr lang="es-MX" dirty="0"/>
              <a:t>Las etiquetas XHTML se transforman en dos nodos: el primero es la propia etiqueta y el segundo nodo es hijo del primero y consiste en el contenido textual de la etiqueta.</a:t>
            </a:r>
          </a:p>
          <a:p>
            <a:r>
              <a:rPr lang="es-MX" dirty="0"/>
              <a:t>Si una etiqueta XHTML se encuentra dentro de otra, se sigue el mismo procedimiento anterior, pero los nodos generados serán nodos hijo de su etiqueta padre.</a:t>
            </a:r>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17141673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b="1" dirty="0" err="1"/>
              <a:t>Document</a:t>
            </a:r>
            <a:r>
              <a:rPr lang="es-MX" dirty="0"/>
              <a:t>, nodo raíz del que derivan todos los demás nodos del árbol.</a:t>
            </a:r>
          </a:p>
          <a:p>
            <a:pPr marL="0" indent="0">
              <a:buNone/>
            </a:pPr>
            <a:r>
              <a:rPr lang="es-MX" b="1" dirty="0" err="1"/>
              <a:t>Element</a:t>
            </a:r>
            <a:r>
              <a:rPr lang="es-MX" dirty="0"/>
              <a:t>, representa cada una de las etiquetas XHTML. Se trata del único nodo que puede contener atributos y el único del que pueden derivar otros nodos.</a:t>
            </a:r>
          </a:p>
          <a:p>
            <a:pPr marL="0" indent="0">
              <a:buNone/>
            </a:pPr>
            <a:r>
              <a:rPr lang="es-MX" b="1" dirty="0" err="1"/>
              <a:t>Attr</a:t>
            </a:r>
            <a:r>
              <a:rPr lang="es-MX" dirty="0"/>
              <a:t>, se define un nodo de este tipo para representar cada uno de los atributos de las etiquetas XHTML, es decir, uno por cada par atributo=valor.</a:t>
            </a:r>
          </a:p>
          <a:p>
            <a:pPr marL="0" indent="0">
              <a:buNone/>
            </a:pPr>
            <a:r>
              <a:rPr lang="es-MX" b="1" dirty="0"/>
              <a:t>Text</a:t>
            </a:r>
            <a:r>
              <a:rPr lang="es-MX" dirty="0"/>
              <a:t>, nodo que contiene el texto encerrado por una etiqueta XHTML.</a:t>
            </a:r>
          </a:p>
          <a:p>
            <a:pPr marL="0" indent="0">
              <a:buNone/>
            </a:pPr>
            <a:r>
              <a:rPr lang="es-MX" b="1" dirty="0" err="1"/>
              <a:t>Comment</a:t>
            </a:r>
            <a:r>
              <a:rPr lang="es-MX" dirty="0"/>
              <a:t>, representa los comentarios incluidos en la página XHTML.</a:t>
            </a:r>
          </a:p>
        </p:txBody>
      </p:sp>
    </p:spTree>
    <p:extLst>
      <p:ext uri="{BB962C8B-B14F-4D97-AF65-F5344CB8AC3E}">
        <p14:creationId xmlns:p14="http://schemas.microsoft.com/office/powerpoint/2010/main" val="1811512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smtClean="0"/>
              <a:t>Actividad</a:t>
            </a:r>
            <a:r>
              <a:rPr lang="es-MX" dirty="0"/>
              <a:t>: Investigar </a:t>
            </a:r>
            <a:r>
              <a:rPr lang="es-MX" dirty="0" smtClean="0"/>
              <a:t>los siguientes tipos de nodos:</a:t>
            </a:r>
          </a:p>
          <a:p>
            <a:r>
              <a:rPr lang="es-MX" dirty="0" err="1" smtClean="0"/>
              <a:t>DocumentType</a:t>
            </a:r>
            <a:r>
              <a:rPr lang="es-MX" dirty="0"/>
              <a:t>, </a:t>
            </a:r>
            <a:endParaRPr lang="es-MX" dirty="0" smtClean="0"/>
          </a:p>
          <a:p>
            <a:r>
              <a:rPr lang="es-MX" dirty="0" err="1" smtClean="0"/>
              <a:t>CDataSection</a:t>
            </a:r>
            <a:r>
              <a:rPr lang="es-MX" dirty="0"/>
              <a:t>, </a:t>
            </a:r>
            <a:endParaRPr lang="es-MX" dirty="0" smtClean="0"/>
          </a:p>
          <a:p>
            <a:r>
              <a:rPr lang="es-MX" dirty="0" err="1" smtClean="0"/>
              <a:t>DocumentFragment</a:t>
            </a:r>
            <a:r>
              <a:rPr lang="es-MX" dirty="0"/>
              <a:t>, </a:t>
            </a:r>
            <a:endParaRPr lang="es-MX" dirty="0" smtClean="0"/>
          </a:p>
          <a:p>
            <a:r>
              <a:rPr lang="es-MX" dirty="0" err="1" smtClean="0"/>
              <a:t>Entity</a:t>
            </a:r>
            <a:r>
              <a:rPr lang="es-MX" dirty="0"/>
              <a:t>, </a:t>
            </a:r>
            <a:endParaRPr lang="es-MX" dirty="0" smtClean="0"/>
          </a:p>
          <a:p>
            <a:r>
              <a:rPr lang="es-MX" dirty="0" err="1" smtClean="0"/>
              <a:t>EntityReference</a:t>
            </a:r>
            <a:r>
              <a:rPr lang="es-MX" dirty="0"/>
              <a:t>, </a:t>
            </a:r>
            <a:endParaRPr lang="es-MX" dirty="0" smtClean="0"/>
          </a:p>
          <a:p>
            <a:r>
              <a:rPr lang="es-MX" dirty="0" err="1" smtClean="0"/>
              <a:t>ProcessingInstruction</a:t>
            </a:r>
            <a:endParaRPr lang="es-MX" dirty="0" smtClean="0"/>
          </a:p>
          <a:p>
            <a:r>
              <a:rPr lang="es-MX" dirty="0" err="1" smtClean="0"/>
              <a:t>Notation</a:t>
            </a:r>
            <a:r>
              <a:rPr lang="es-MX" dirty="0"/>
              <a:t>.</a:t>
            </a:r>
          </a:p>
        </p:txBody>
      </p:sp>
    </p:spTree>
    <p:extLst>
      <p:ext uri="{BB962C8B-B14F-4D97-AF65-F5344CB8AC3E}">
        <p14:creationId xmlns:p14="http://schemas.microsoft.com/office/powerpoint/2010/main" val="37116160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lstStyle/>
          <a:p>
            <a:r>
              <a:rPr lang="es-MX" smtClean="0"/>
              <a:t>Obtiene todos los elementos de la página XHTML cuya etiqueta sea igual que el parámetro que se le pasa a la función y los podemos manejar como un arreglo.</a:t>
            </a:r>
          </a:p>
          <a:p>
            <a:endParaRPr lang="es-MX" smtClean="0"/>
          </a:p>
          <a:p>
            <a:r>
              <a:rPr lang="es-MX" smtClean="0"/>
              <a:t>El siguiente ejemplo muestra cómo obtener todos los párrafos de una página XHTML:</a:t>
            </a:r>
          </a:p>
          <a:p>
            <a:endParaRPr lang="es-MX" smtClean="0"/>
          </a:p>
          <a:p>
            <a:r>
              <a:rPr lang="es-MX" smtClean="0"/>
              <a:t>var parrafos = document.getElementsByTagName("p");</a:t>
            </a:r>
            <a:endParaRPr lang="es-MX" dirty="0"/>
          </a:p>
        </p:txBody>
      </p:sp>
    </p:spTree>
    <p:extLst>
      <p:ext uri="{BB962C8B-B14F-4D97-AF65-F5344CB8AC3E}">
        <p14:creationId xmlns:p14="http://schemas.microsoft.com/office/powerpoint/2010/main" val="17051532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De este modo, se puede obtener el primer párrafo de la página de la siguiente manera:</a:t>
            </a:r>
          </a:p>
          <a:p>
            <a:pPr marL="0" indent="0">
              <a:buNone/>
            </a:pPr>
            <a:endParaRPr lang="es-MX" dirty="0" smtClean="0"/>
          </a:p>
          <a:p>
            <a:pPr marL="0" indent="0">
              <a:buNone/>
            </a:pPr>
            <a:r>
              <a:rPr lang="es-MX" dirty="0" err="1" smtClean="0"/>
              <a:t>var</a:t>
            </a:r>
            <a:r>
              <a:rPr lang="es-MX" dirty="0" smtClean="0"/>
              <a:t> </a:t>
            </a:r>
            <a:r>
              <a:rPr lang="es-MX" dirty="0" err="1" smtClean="0"/>
              <a:t>primerParrafo</a:t>
            </a:r>
            <a:r>
              <a:rPr lang="es-MX" dirty="0" smtClean="0"/>
              <a:t> = </a:t>
            </a:r>
            <a:r>
              <a:rPr lang="es-MX" dirty="0" err="1" smtClean="0"/>
              <a:t>parrafos</a:t>
            </a:r>
            <a:r>
              <a:rPr lang="es-MX" dirty="0" smtClean="0"/>
              <a:t>[0];</a:t>
            </a:r>
          </a:p>
          <a:p>
            <a:pPr marL="0" indent="0">
              <a:buNone/>
            </a:pPr>
            <a:r>
              <a:rPr lang="es-MX" dirty="0" smtClean="0"/>
              <a:t>De la misma forma, se podrían recorrer todos los párrafos de la página con el siguiente código:</a:t>
            </a:r>
          </a:p>
          <a:p>
            <a:pPr marL="0" indent="0">
              <a:buNone/>
            </a:pPr>
            <a:endParaRPr lang="es-MX" u="sng" dirty="0" smtClean="0"/>
          </a:p>
          <a:p>
            <a:pPr marL="0" indent="0">
              <a:buNone/>
            </a:pPr>
            <a:r>
              <a:rPr lang="es-MX" dirty="0" err="1" smtClean="0"/>
              <a:t>for</a:t>
            </a:r>
            <a:r>
              <a:rPr lang="es-MX" dirty="0" smtClean="0"/>
              <a:t>(</a:t>
            </a:r>
            <a:r>
              <a:rPr lang="es-MX" dirty="0" err="1" smtClean="0"/>
              <a:t>var</a:t>
            </a:r>
            <a:r>
              <a:rPr lang="es-MX" dirty="0" smtClean="0"/>
              <a:t> i=0; i&lt;</a:t>
            </a:r>
            <a:r>
              <a:rPr lang="es-MX" dirty="0" err="1" smtClean="0"/>
              <a:t>parrafos.length</a:t>
            </a:r>
            <a:r>
              <a:rPr lang="es-MX" dirty="0" smtClean="0"/>
              <a:t>; i++) {</a:t>
            </a:r>
          </a:p>
          <a:p>
            <a:pPr marL="0" indent="0">
              <a:buNone/>
            </a:pPr>
            <a:r>
              <a:rPr lang="es-MX" dirty="0" smtClean="0"/>
              <a:t>  	</a:t>
            </a:r>
            <a:r>
              <a:rPr lang="es-MX" dirty="0" err="1" smtClean="0"/>
              <a:t>var</a:t>
            </a:r>
            <a:r>
              <a:rPr lang="es-MX" dirty="0" smtClean="0"/>
              <a:t> </a:t>
            </a:r>
            <a:r>
              <a:rPr lang="es-MX" dirty="0" err="1" smtClean="0"/>
              <a:t>parrafo</a:t>
            </a:r>
            <a:r>
              <a:rPr lang="es-MX" dirty="0" smtClean="0"/>
              <a:t> = </a:t>
            </a:r>
            <a:r>
              <a:rPr lang="es-MX" dirty="0" err="1" smtClean="0"/>
              <a:t>parrafos</a:t>
            </a:r>
            <a:r>
              <a:rPr lang="es-MX" dirty="0" smtClean="0"/>
              <a:t>[i];</a:t>
            </a:r>
          </a:p>
          <a:p>
            <a:pPr marL="0" indent="0">
              <a:buNone/>
            </a:pPr>
            <a:r>
              <a:rPr lang="es-MX" dirty="0" smtClean="0"/>
              <a:t>}</a:t>
            </a:r>
            <a:endParaRPr lang="es-MX" dirty="0"/>
          </a:p>
        </p:txBody>
      </p:sp>
    </p:spTree>
    <p:extLst>
      <p:ext uri="{BB962C8B-B14F-4D97-AF65-F5344CB8AC3E}">
        <p14:creationId xmlns:p14="http://schemas.microsoft.com/office/powerpoint/2010/main" val="31111455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getElementsByName</a:t>
            </a:r>
            <a:endParaRPr lang="es-MX" dirty="0"/>
          </a:p>
        </p:txBody>
      </p:sp>
      <p:sp>
        <p:nvSpPr>
          <p:cNvPr id="3" name="Marcador de contenido 2"/>
          <p:cNvSpPr>
            <a:spLocks noGrp="1"/>
          </p:cNvSpPr>
          <p:nvPr>
            <p:ph idx="1"/>
          </p:nvPr>
        </p:nvSpPr>
        <p:spPr/>
        <p:txBody>
          <a:bodyPr>
            <a:normAutofit fontScale="85000" lnSpcReduction="10000"/>
          </a:bodyPr>
          <a:lstStyle/>
          <a:p>
            <a:pPr marL="0" indent="0">
              <a:buNone/>
            </a:pPr>
            <a:r>
              <a:rPr lang="es-MX" dirty="0" smtClean="0"/>
              <a:t>La función es similar a la anterior, pero en este caso se buscan los elementos cuyo atributo </a:t>
            </a:r>
            <a:r>
              <a:rPr lang="es-MX" dirty="0" err="1" smtClean="0"/>
              <a:t>name</a:t>
            </a:r>
            <a:r>
              <a:rPr lang="es-MX" dirty="0" smtClean="0"/>
              <a:t> sea igual al parámetro proporcionado. En el siguiente ejemplo, se obtiene directamente el único párrafo con el nombre indicado:</a:t>
            </a:r>
          </a:p>
          <a:p>
            <a:pPr marL="0" indent="0">
              <a:buNone/>
            </a:pPr>
            <a:endParaRPr lang="es-MX" dirty="0" smtClean="0"/>
          </a:p>
          <a:p>
            <a:pPr marL="0" indent="0">
              <a:buNone/>
            </a:pPr>
            <a:r>
              <a:rPr lang="es-MX" dirty="0" err="1" smtClean="0"/>
              <a:t>var</a:t>
            </a:r>
            <a:r>
              <a:rPr lang="es-MX" dirty="0" smtClean="0"/>
              <a:t> </a:t>
            </a:r>
            <a:r>
              <a:rPr lang="es-MX" dirty="0" err="1" smtClean="0"/>
              <a:t>parrafoEspecial</a:t>
            </a:r>
            <a:r>
              <a:rPr lang="es-MX" dirty="0" smtClean="0"/>
              <a:t> = </a:t>
            </a:r>
            <a:r>
              <a:rPr lang="es-MX" dirty="0" err="1" smtClean="0"/>
              <a:t>document.getElementsByName</a:t>
            </a:r>
            <a:r>
              <a:rPr lang="es-MX" dirty="0" smtClean="0"/>
              <a:t>("especial");</a:t>
            </a:r>
          </a:p>
          <a:p>
            <a:pPr marL="0" indent="0">
              <a:buNone/>
            </a:pPr>
            <a:r>
              <a:rPr lang="es-MX" dirty="0" smtClean="0"/>
              <a:t> </a:t>
            </a:r>
          </a:p>
          <a:p>
            <a:pPr marL="0" indent="0">
              <a:buNone/>
            </a:pPr>
            <a:r>
              <a:rPr lang="es-MX" dirty="0" smtClean="0"/>
              <a:t>&lt;p </a:t>
            </a:r>
            <a:r>
              <a:rPr lang="es-MX" dirty="0" err="1" smtClean="0"/>
              <a:t>name</a:t>
            </a:r>
            <a:r>
              <a:rPr lang="es-MX" dirty="0" smtClean="0"/>
              <a:t>="prueba"&gt;...&lt;/p&gt;</a:t>
            </a:r>
          </a:p>
          <a:p>
            <a:pPr marL="0" indent="0">
              <a:buNone/>
            </a:pPr>
            <a:r>
              <a:rPr lang="es-MX" dirty="0" smtClean="0"/>
              <a:t>&lt;p </a:t>
            </a:r>
            <a:r>
              <a:rPr lang="es-MX" dirty="0" err="1" smtClean="0"/>
              <a:t>name</a:t>
            </a:r>
            <a:r>
              <a:rPr lang="es-MX" dirty="0" smtClean="0"/>
              <a:t>="especial"&gt;...&lt;/p&gt;</a:t>
            </a:r>
          </a:p>
          <a:p>
            <a:pPr marL="0" indent="0">
              <a:buNone/>
            </a:pPr>
            <a:r>
              <a:rPr lang="es-MX" dirty="0" smtClean="0"/>
              <a:t>&lt;p&gt;...&lt;/p&gt;</a:t>
            </a:r>
            <a:endParaRPr lang="es-MX" dirty="0"/>
          </a:p>
        </p:txBody>
      </p:sp>
    </p:spTree>
    <p:extLst>
      <p:ext uri="{BB962C8B-B14F-4D97-AF65-F5344CB8AC3E}">
        <p14:creationId xmlns:p14="http://schemas.microsoft.com/office/powerpoint/2010/main" val="272904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Limitaciones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dirty="0" smtClean="0"/>
              <a:t>Los script no pueden comunicarse con recursos con recursos que no pertenezcan al mismo dominio desde el que se descargo el script.</a:t>
            </a:r>
          </a:p>
          <a:p>
            <a:pPr marL="0" indent="0">
              <a:buNone/>
            </a:pPr>
            <a:r>
              <a:rPr lang="es-CO" dirty="0" smtClean="0"/>
              <a:t>Solo pueden cerrar ventas abiertas por el mismo script.</a:t>
            </a:r>
          </a:p>
          <a:p>
            <a:pPr marL="0" indent="0">
              <a:buNone/>
            </a:pPr>
            <a:r>
              <a:rPr lang="es-CO" dirty="0" smtClean="0"/>
              <a:t>Los script no pueden acceder a los archivos y carpetas del ordenador o preferencia del navegador.</a:t>
            </a:r>
          </a:p>
          <a:p>
            <a:pPr marL="0" indent="0">
              <a:buNone/>
            </a:pPr>
            <a:r>
              <a:rPr lang="es-CO" dirty="0" smtClean="0"/>
              <a:t>Los navegadores informan si un script demora demasiado tiempo en su ejecución.</a:t>
            </a:r>
            <a:endParaRPr lang="es-CO" dirty="0"/>
          </a:p>
          <a:p>
            <a:pPr marL="0" indent="0">
              <a:buNone/>
            </a:pPr>
            <a:r>
              <a:rPr lang="es-CO" dirty="0" smtClean="0"/>
              <a:t>Existen alternativas para poder saltar algunas limitaciones. Consisten en </a:t>
            </a:r>
            <a:r>
              <a:rPr lang="es-CO" dirty="0" smtClean="0">
                <a:solidFill>
                  <a:srgbClr val="FF0000"/>
                </a:solidFill>
              </a:rPr>
              <a:t>firmar digitalmente el script </a:t>
            </a:r>
            <a:r>
              <a:rPr lang="es-CO" dirty="0" smtClean="0"/>
              <a:t>y solicitar al usuario el permiso para realizar las acciones.</a:t>
            </a:r>
          </a:p>
          <a:p>
            <a:pPr marL="0" indent="0">
              <a:buNone/>
            </a:pPr>
            <a:endParaRPr lang="es-CO" dirty="0"/>
          </a:p>
        </p:txBody>
      </p:sp>
    </p:spTree>
    <p:extLst>
      <p:ext uri="{BB962C8B-B14F-4D97-AF65-F5344CB8AC3E}">
        <p14:creationId xmlns:p14="http://schemas.microsoft.com/office/powerpoint/2010/main" val="13443726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nodos: getElementById</a:t>
            </a:r>
            <a:endParaRPr lang="es-MX" dirty="0"/>
          </a:p>
        </p:txBody>
      </p:sp>
      <p:sp>
        <p:nvSpPr>
          <p:cNvPr id="3" name="Marcador de contenido 2"/>
          <p:cNvSpPr>
            <a:spLocks noGrp="1"/>
          </p:cNvSpPr>
          <p:nvPr>
            <p:ph idx="1"/>
          </p:nvPr>
        </p:nvSpPr>
        <p:spPr/>
        <p:txBody>
          <a:bodyPr>
            <a:normAutofit fontScale="92500"/>
          </a:bodyPr>
          <a:lstStyle/>
          <a:p>
            <a:pPr marL="0" indent="0">
              <a:buNone/>
            </a:pPr>
            <a:r>
              <a:rPr lang="es-MX" dirty="0" smtClean="0"/>
              <a:t>La función devuelve el elemento XHTML cuyo atributo id coincide con el parámetro indicado en la función. Como el atributo id debe ser único para cada elemento de una misma página, la función devuelve únicamente el nodo deseado.</a:t>
            </a:r>
          </a:p>
          <a:p>
            <a:pPr marL="0" indent="0">
              <a:buNone/>
            </a:pPr>
            <a:r>
              <a:rPr lang="es-MX" dirty="0" err="1" smtClean="0"/>
              <a:t>var</a:t>
            </a:r>
            <a:r>
              <a:rPr lang="es-MX" dirty="0" smtClean="0"/>
              <a:t> </a:t>
            </a:r>
            <a:r>
              <a:rPr lang="es-MX" b="1" dirty="0" smtClean="0"/>
              <a:t>cabecera</a:t>
            </a:r>
            <a:r>
              <a:rPr lang="es-MX" dirty="0" smtClean="0"/>
              <a:t> = </a:t>
            </a:r>
            <a:r>
              <a:rPr lang="es-MX" b="1" dirty="0" err="1" smtClean="0"/>
              <a:t>document.getElementById</a:t>
            </a:r>
            <a:r>
              <a:rPr lang="es-MX" dirty="0" smtClean="0"/>
              <a:t>("cabecera");</a:t>
            </a:r>
          </a:p>
          <a:p>
            <a:pPr marL="0" indent="0">
              <a:buNone/>
            </a:pPr>
            <a:r>
              <a:rPr lang="es-MX" dirty="0" smtClean="0"/>
              <a:t> </a:t>
            </a:r>
          </a:p>
          <a:p>
            <a:pPr marL="0" indent="0">
              <a:buNone/>
            </a:pPr>
            <a:r>
              <a:rPr lang="es-MX" dirty="0" smtClean="0"/>
              <a:t>&lt;div id="cabecera"&gt;</a:t>
            </a:r>
          </a:p>
          <a:p>
            <a:pPr marL="0" indent="0">
              <a:buNone/>
            </a:pPr>
            <a:r>
              <a:rPr lang="es-MX" dirty="0" smtClean="0"/>
              <a:t>  	&lt;a </a:t>
            </a:r>
            <a:r>
              <a:rPr lang="es-MX" dirty="0" err="1" smtClean="0"/>
              <a:t>href</a:t>
            </a:r>
            <a:r>
              <a:rPr lang="es-MX" dirty="0" smtClean="0"/>
              <a:t>="/" id="logo"&gt;...&lt;/a&gt;</a:t>
            </a:r>
          </a:p>
          <a:p>
            <a:pPr marL="0" indent="0">
              <a:buNone/>
            </a:pPr>
            <a:r>
              <a:rPr lang="es-MX" dirty="0" smtClean="0"/>
              <a:t>&lt;/div&gt;</a:t>
            </a:r>
            <a:endParaRPr lang="es-MX" dirty="0"/>
          </a:p>
        </p:txBody>
      </p:sp>
    </p:spTree>
    <p:extLst>
      <p:ext uri="{BB962C8B-B14F-4D97-AF65-F5344CB8AC3E}">
        <p14:creationId xmlns:p14="http://schemas.microsoft.com/office/powerpoint/2010/main" val="20233414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elementos con DOM</a:t>
            </a:r>
            <a:endParaRPr lang="es-MX" dirty="0"/>
          </a:p>
        </p:txBody>
      </p:sp>
      <p:sp>
        <p:nvSpPr>
          <p:cNvPr id="3" name="Marcador de contenido 2"/>
          <p:cNvSpPr>
            <a:spLocks noGrp="1"/>
          </p:cNvSpPr>
          <p:nvPr>
            <p:ph idx="1"/>
          </p:nvPr>
        </p:nvSpPr>
        <p:spPr/>
        <p:txBody>
          <a:bodyPr>
            <a:normAutofit/>
          </a:bodyPr>
          <a:lstStyle/>
          <a:p>
            <a:r>
              <a:rPr lang="es-MX" b="1" dirty="0" err="1" smtClean="0"/>
              <a:t>createElement</a:t>
            </a:r>
            <a:r>
              <a:rPr lang="es-MX" b="1" dirty="0" smtClean="0"/>
              <a:t>(etiqueta</a:t>
            </a:r>
            <a:r>
              <a:rPr lang="es-MX" dirty="0" smtClean="0"/>
              <a:t>): crea un nodo de tipo </a:t>
            </a:r>
            <a:r>
              <a:rPr lang="es-MX" dirty="0" err="1" smtClean="0"/>
              <a:t>Element</a:t>
            </a:r>
            <a:r>
              <a:rPr lang="es-MX" dirty="0" smtClean="0"/>
              <a:t> que representa al elemento XHTML cuya etiqueta se pasa como parámetro.</a:t>
            </a:r>
          </a:p>
          <a:p>
            <a:r>
              <a:rPr lang="es-MX" b="1" dirty="0" err="1" smtClean="0"/>
              <a:t>createTextNode</a:t>
            </a:r>
            <a:r>
              <a:rPr lang="es-MX" b="1" dirty="0" smtClean="0"/>
              <a:t>(contenido</a:t>
            </a:r>
            <a:r>
              <a:rPr lang="es-MX" dirty="0" smtClean="0"/>
              <a:t>): crea un nodo de tipo Text que almacena el contenido textual de los elementos XHTML.</a:t>
            </a:r>
          </a:p>
          <a:p>
            <a:r>
              <a:rPr lang="es-MX" b="1" dirty="0" err="1" smtClean="0"/>
              <a:t>nodoPadre.appendChild</a:t>
            </a:r>
            <a:r>
              <a:rPr lang="es-MX" b="1" dirty="0" smtClean="0"/>
              <a:t>(</a:t>
            </a:r>
            <a:r>
              <a:rPr lang="es-MX" b="1" dirty="0" err="1" smtClean="0"/>
              <a:t>nodoHijo</a:t>
            </a:r>
            <a:r>
              <a:rPr lang="es-MX" dirty="0" smtClean="0"/>
              <a:t>): añade un nodo como hijo de otro nodo. </a:t>
            </a:r>
            <a:endParaRPr lang="es-MX" dirty="0"/>
          </a:p>
        </p:txBody>
      </p:sp>
    </p:spTree>
    <p:extLst>
      <p:ext uri="{BB962C8B-B14F-4D97-AF65-F5344CB8AC3E}">
        <p14:creationId xmlns:p14="http://schemas.microsoft.com/office/powerpoint/2010/main" val="6379696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Crear elementos con DOM</a:t>
            </a:r>
            <a:endParaRPr lang="es-MX" dirty="0"/>
          </a:p>
        </p:txBody>
      </p:sp>
      <p:pic>
        <p:nvPicPr>
          <p:cNvPr id="5" name="Marcador de contenido 4"/>
          <p:cNvPicPr>
            <a:picLocks noGrp="1" noChangeAspect="1"/>
          </p:cNvPicPr>
          <p:nvPr>
            <p:ph idx="1"/>
          </p:nvPr>
        </p:nvPicPr>
        <p:blipFill>
          <a:blip r:embed="rId2"/>
          <a:stretch>
            <a:fillRect/>
          </a:stretch>
        </p:blipFill>
        <p:spPr>
          <a:xfrm>
            <a:off x="2481943" y="1690688"/>
            <a:ext cx="6840220" cy="3981222"/>
          </a:xfrm>
        </p:spPr>
      </p:pic>
    </p:spTree>
    <p:extLst>
      <p:ext uri="{BB962C8B-B14F-4D97-AF65-F5344CB8AC3E}">
        <p14:creationId xmlns:p14="http://schemas.microsoft.com/office/powerpoint/2010/main" val="6383406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lstStyle/>
          <a:p>
            <a:pPr marL="0" indent="0">
              <a:buNone/>
            </a:pPr>
            <a:r>
              <a:rPr lang="es-MX" dirty="0"/>
              <a:t>La función </a:t>
            </a:r>
            <a:r>
              <a:rPr lang="es-MX" b="1" dirty="0" err="1"/>
              <a:t>removeChild</a:t>
            </a:r>
            <a:r>
              <a:rPr lang="es-MX" dirty="0"/>
              <a:t>() requiere como parámetro el nodo que se va a eliminar. Además, esta función debe ser invocada desde el elemento padre de ese nodo que se quiere eliminar. </a:t>
            </a:r>
            <a:r>
              <a:rPr lang="es-MX" dirty="0" smtClean="0"/>
              <a:t/>
            </a:r>
            <a:br>
              <a:rPr lang="es-MX" dirty="0" smtClean="0"/>
            </a:br>
            <a:endParaRPr lang="es-MX" dirty="0" smtClean="0"/>
          </a:p>
          <a:p>
            <a:pPr marL="0" indent="0">
              <a:buNone/>
            </a:pPr>
            <a:r>
              <a:rPr lang="es-MX" dirty="0" smtClean="0"/>
              <a:t>La </a:t>
            </a:r>
            <a:r>
              <a:rPr lang="es-MX" dirty="0"/>
              <a:t>forma más segura y rápida de acceder al nodo padre de un elemento es mediante la </a:t>
            </a:r>
            <a:r>
              <a:rPr lang="es-MX" dirty="0" smtClean="0"/>
              <a:t>propiedad:</a:t>
            </a:r>
            <a:br>
              <a:rPr lang="es-MX" dirty="0" smtClean="0"/>
            </a:br>
            <a:endParaRPr lang="es-MX" dirty="0" smtClean="0"/>
          </a:p>
          <a:p>
            <a:pPr marL="0" indent="0">
              <a:buNone/>
            </a:pPr>
            <a:r>
              <a:rPr lang="es-MX" dirty="0"/>
              <a:t>	</a:t>
            </a:r>
            <a:r>
              <a:rPr lang="es-MX" dirty="0" smtClean="0"/>
              <a:t>		</a:t>
            </a:r>
            <a:r>
              <a:rPr lang="es-MX" b="1" dirty="0" err="1" smtClean="0"/>
              <a:t>nodoHijo.parentNode</a:t>
            </a:r>
            <a:r>
              <a:rPr lang="es-MX" dirty="0"/>
              <a:t>.</a:t>
            </a:r>
          </a:p>
        </p:txBody>
      </p:sp>
    </p:spTree>
    <p:extLst>
      <p:ext uri="{BB962C8B-B14F-4D97-AF65-F5344CB8AC3E}">
        <p14:creationId xmlns:p14="http://schemas.microsoft.com/office/powerpoint/2010/main" val="34319540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normAutofit lnSpcReduction="10000"/>
          </a:bodyPr>
          <a:lstStyle/>
          <a:p>
            <a:pPr marL="0" indent="0">
              <a:buNone/>
            </a:pPr>
            <a:r>
              <a:rPr lang="es-MX" dirty="0"/>
              <a:t>En </a:t>
            </a:r>
            <a:r>
              <a:rPr lang="es-MX" dirty="0" smtClean="0"/>
              <a:t>caso que tengamos la necesidad de eliminar un párrafo especifico en nuestro documento HTML, </a:t>
            </a:r>
            <a:r>
              <a:rPr lang="es-MX" dirty="0"/>
              <a:t>solamente es necesario utilizar la función </a:t>
            </a:r>
            <a:r>
              <a:rPr lang="es-MX" b="1" dirty="0" err="1"/>
              <a:t>removeChild</a:t>
            </a:r>
            <a:r>
              <a:rPr lang="es-MX" dirty="0"/>
              <a:t>():</a:t>
            </a:r>
          </a:p>
          <a:p>
            <a:pPr marL="0" indent="0">
              <a:buNone/>
            </a:pPr>
            <a:endParaRPr lang="es-MX" dirty="0"/>
          </a:p>
          <a:p>
            <a:pPr marL="0" indent="0">
              <a:buNone/>
            </a:pPr>
            <a:r>
              <a:rPr lang="es-MX" dirty="0" err="1"/>
              <a:t>var</a:t>
            </a:r>
            <a:r>
              <a:rPr lang="es-MX" dirty="0"/>
              <a:t> </a:t>
            </a:r>
            <a:r>
              <a:rPr lang="es-MX" b="1" dirty="0" err="1"/>
              <a:t>parrafo</a:t>
            </a:r>
            <a:r>
              <a:rPr lang="es-MX" dirty="0"/>
              <a:t> = </a:t>
            </a:r>
            <a:r>
              <a:rPr lang="es-MX" b="1" dirty="0" err="1"/>
              <a:t>document.getElementById</a:t>
            </a:r>
            <a:r>
              <a:rPr lang="es-MX" dirty="0"/>
              <a:t>("provisional");</a:t>
            </a:r>
          </a:p>
          <a:p>
            <a:pPr marL="0" indent="0">
              <a:buNone/>
            </a:pPr>
            <a:r>
              <a:rPr lang="es-MX" b="1" dirty="0" err="1"/>
              <a:t>parrafo.parentNode.removeChild</a:t>
            </a:r>
            <a:r>
              <a:rPr lang="es-MX" b="1" dirty="0"/>
              <a:t>(</a:t>
            </a:r>
            <a:r>
              <a:rPr lang="es-MX" b="1" dirty="0" err="1"/>
              <a:t>parrafo</a:t>
            </a:r>
            <a:r>
              <a:rPr lang="es-MX" dirty="0"/>
              <a:t>);</a:t>
            </a:r>
          </a:p>
          <a:p>
            <a:pPr marL="0" indent="0">
              <a:buNone/>
            </a:pPr>
            <a:r>
              <a:rPr lang="es-MX" dirty="0"/>
              <a:t> </a:t>
            </a:r>
          </a:p>
          <a:p>
            <a:pPr marL="0" indent="0">
              <a:buNone/>
            </a:pPr>
            <a:r>
              <a:rPr lang="es-MX" dirty="0"/>
              <a:t>&lt;p id="provisional"&gt;...&lt;/p&gt;</a:t>
            </a:r>
          </a:p>
        </p:txBody>
      </p:sp>
    </p:spTree>
    <p:extLst>
      <p:ext uri="{BB962C8B-B14F-4D97-AF65-F5344CB8AC3E}">
        <p14:creationId xmlns:p14="http://schemas.microsoft.com/office/powerpoint/2010/main" val="18066111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0553" b="51470"/>
          <a:stretch/>
        </p:blipFill>
        <p:spPr bwMode="auto">
          <a:xfrm>
            <a:off x="3435928" y="2181415"/>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2782599"/>
            <a:ext cx="4350327" cy="681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r="20553" b="51470"/>
          <a:stretch/>
        </p:blipFill>
        <p:spPr bwMode="auto">
          <a:xfrm>
            <a:off x="3435928" y="3954363"/>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5193290"/>
            <a:ext cx="4350327" cy="68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580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000" dirty="0"/>
              <a:t>&lt;</a:t>
            </a:r>
            <a:r>
              <a:rPr lang="es-MX" sz="2000" dirty="0" err="1"/>
              <a:t>form</a:t>
            </a:r>
            <a:r>
              <a:rPr lang="es-MX" sz="2000" dirty="0"/>
              <a:t> </a:t>
            </a:r>
            <a:r>
              <a:rPr lang="es-MX" sz="2000" dirty="0" err="1"/>
              <a:t>enctype</a:t>
            </a:r>
            <a:r>
              <a:rPr lang="es-MX" sz="2000" dirty="0"/>
              <a:t>="</a:t>
            </a:r>
            <a:r>
              <a:rPr lang="es-MX" sz="2000" dirty="0" err="1"/>
              <a:t>multipart</a:t>
            </a:r>
            <a:r>
              <a:rPr lang="es-MX" sz="2000" dirty="0"/>
              <a:t>/</a:t>
            </a:r>
            <a:r>
              <a:rPr lang="es-MX" sz="2000" dirty="0" err="1"/>
              <a:t>form</a:t>
            </a:r>
            <a:r>
              <a:rPr lang="es-MX" sz="2000" dirty="0"/>
              <a:t>-data" </a:t>
            </a:r>
            <a:r>
              <a:rPr lang="es-MX" sz="2000" dirty="0" err="1"/>
              <a:t>action</a:t>
            </a:r>
            <a:r>
              <a:rPr lang="es-MX" sz="2000" dirty="0"/>
              <a:t>="" </a:t>
            </a:r>
            <a:r>
              <a:rPr lang="es-MX" sz="2000" dirty="0" err="1"/>
              <a:t>method</a:t>
            </a:r>
            <a:r>
              <a:rPr lang="es-MX" sz="2000" dirty="0"/>
              <a:t>="post"&gt;</a:t>
            </a:r>
          </a:p>
          <a:p>
            <a:pPr marL="0" indent="0">
              <a:buNone/>
            </a:pPr>
            <a:r>
              <a:rPr lang="es-MX" sz="2000" dirty="0"/>
              <a:t>&lt;</a:t>
            </a:r>
            <a:r>
              <a:rPr lang="es-MX" sz="2000" dirty="0" smtClean="0"/>
              <a:t>p&gt;Archivo(s) a subir&lt;/</a:t>
            </a:r>
            <a:r>
              <a:rPr lang="es-MX" sz="2000" dirty="0"/>
              <a:t>p&gt;</a:t>
            </a:r>
          </a:p>
          <a:p>
            <a:pPr marL="0" indent="0">
              <a:buNone/>
            </a:pPr>
            <a:r>
              <a:rPr lang="es-MX" sz="2000" dirty="0"/>
              <a:t>&lt;div id</a:t>
            </a:r>
            <a:r>
              <a:rPr lang="es-MX" sz="2000" dirty="0" smtClean="0"/>
              <a:t>="files"&gt;</a:t>
            </a:r>
            <a:endParaRPr lang="es-MX" sz="2000" dirty="0"/>
          </a:p>
          <a:p>
            <a:pPr marL="0" indent="0">
              <a:buNone/>
            </a:pPr>
            <a:r>
              <a:rPr lang="es-MX" sz="2000" dirty="0" smtClean="0"/>
              <a:t>&lt;/</a:t>
            </a:r>
            <a:r>
              <a:rPr lang="es-MX" sz="2000" dirty="0"/>
              <a:t>div&gt;</a:t>
            </a:r>
          </a:p>
          <a:p>
            <a:pPr marL="0" indent="0">
              <a:buNone/>
            </a:pPr>
            <a:r>
              <a:rPr lang="es-MX" sz="2000" dirty="0"/>
              <a:t>&lt;p&gt;&lt;input </a:t>
            </a:r>
            <a:r>
              <a:rPr lang="es-MX" sz="2000" dirty="0" err="1"/>
              <a:t>type</a:t>
            </a:r>
            <a:r>
              <a:rPr lang="es-MX" sz="2000" dirty="0"/>
              <a:t>="</a:t>
            </a:r>
            <a:r>
              <a:rPr lang="es-MX" sz="2000" dirty="0" err="1"/>
              <a:t>button</a:t>
            </a:r>
            <a:r>
              <a:rPr lang="es-MX" sz="2000" dirty="0"/>
              <a:t>" </a:t>
            </a:r>
            <a:r>
              <a:rPr lang="es-MX" sz="2000" dirty="0" err="1"/>
              <a:t>value</a:t>
            </a:r>
            <a:r>
              <a:rPr lang="es-MX" sz="2000" dirty="0"/>
              <a:t>="</a:t>
            </a:r>
            <a:r>
              <a:rPr lang="es-MX" sz="2000" dirty="0" err="1"/>
              <a:t>Add</a:t>
            </a:r>
            <a:r>
              <a:rPr lang="es-MX" sz="2000" dirty="0"/>
              <a:t> File" </a:t>
            </a:r>
            <a:r>
              <a:rPr lang="es-MX" sz="2000" dirty="0" err="1"/>
              <a:t>onclick</a:t>
            </a:r>
            <a:r>
              <a:rPr lang="es-MX" sz="2000" dirty="0"/>
              <a:t>="</a:t>
            </a:r>
            <a:r>
              <a:rPr lang="es-MX" sz="2000" dirty="0" err="1" smtClean="0"/>
              <a:t>addArchivo</a:t>
            </a:r>
            <a:r>
              <a:rPr lang="es-MX" sz="2000" dirty="0" smtClean="0"/>
              <a:t>();" </a:t>
            </a:r>
            <a:r>
              <a:rPr lang="es-MX" sz="2000" dirty="0"/>
              <a:t>/&gt;&lt;/p&gt;</a:t>
            </a:r>
          </a:p>
          <a:p>
            <a:pPr marL="0" indent="0">
              <a:buNone/>
            </a:pPr>
            <a:r>
              <a:rPr lang="es-MX" sz="2000" dirty="0"/>
              <a:t>&lt;/</a:t>
            </a:r>
            <a:r>
              <a:rPr lang="es-MX" sz="2000" dirty="0" err="1"/>
              <a:t>form</a:t>
            </a:r>
            <a:r>
              <a:rPr lang="es-MX" sz="2000" dirty="0"/>
              <a:t>&gt;</a:t>
            </a:r>
          </a:p>
          <a:p>
            <a:pPr marL="0" indent="0">
              <a:buNone/>
            </a:pPr>
            <a:endParaRPr lang="es-MX" dirty="0"/>
          </a:p>
        </p:txBody>
      </p:sp>
    </p:spTree>
    <p:extLst>
      <p:ext uri="{BB962C8B-B14F-4D97-AF65-F5344CB8AC3E}">
        <p14:creationId xmlns:p14="http://schemas.microsoft.com/office/powerpoint/2010/main" val="13267728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400" dirty="0" err="1" smtClean="0"/>
              <a:t>function</a:t>
            </a:r>
            <a:r>
              <a:rPr lang="es-MX" sz="2400" dirty="0" smtClean="0"/>
              <a:t> </a:t>
            </a:r>
            <a:r>
              <a:rPr lang="es-MX" sz="2400" dirty="0" err="1" smtClean="0"/>
              <a:t>addArchivo</a:t>
            </a:r>
            <a:r>
              <a:rPr lang="es-MX" sz="2400" dirty="0" smtClean="0"/>
              <a:t>() </a:t>
            </a:r>
            <a:r>
              <a:rPr lang="es-MX" sz="2400" dirty="0"/>
              <a:t>{</a:t>
            </a:r>
          </a:p>
          <a:p>
            <a:pPr marL="457200" lvl="1" indent="0">
              <a:buNone/>
            </a:pPr>
            <a:r>
              <a:rPr lang="es-MX" dirty="0"/>
              <a:t>// </a:t>
            </a:r>
            <a:r>
              <a:rPr lang="es-MX" dirty="0" err="1"/>
              <a:t>Adds</a:t>
            </a:r>
            <a:r>
              <a:rPr lang="es-MX" dirty="0"/>
              <a:t> </a:t>
            </a:r>
            <a:r>
              <a:rPr lang="es-MX" dirty="0" err="1"/>
              <a:t>an</a:t>
            </a:r>
            <a:r>
              <a:rPr lang="es-MX" dirty="0"/>
              <a:t> </a:t>
            </a:r>
            <a:r>
              <a:rPr lang="es-MX" dirty="0" err="1"/>
              <a:t>element</a:t>
            </a:r>
            <a:r>
              <a:rPr lang="es-MX" dirty="0"/>
              <a:t> to </a:t>
            </a:r>
            <a:r>
              <a:rPr lang="es-MX" dirty="0" err="1"/>
              <a:t>the</a:t>
            </a:r>
            <a:r>
              <a:rPr lang="es-MX" dirty="0"/>
              <a:t> </a:t>
            </a:r>
            <a:r>
              <a:rPr lang="es-MX" dirty="0" err="1"/>
              <a:t>document</a:t>
            </a:r>
            <a:endParaRPr lang="es-MX" dirty="0"/>
          </a:p>
          <a:p>
            <a:pPr marL="457200" lvl="1" indent="0">
              <a:buNone/>
            </a:pPr>
            <a:r>
              <a:rPr lang="es-MX" dirty="0" err="1"/>
              <a:t>var</a:t>
            </a:r>
            <a:r>
              <a:rPr lang="es-MX" dirty="0"/>
              <a:t> p = </a:t>
            </a:r>
            <a:r>
              <a:rPr lang="es-MX" dirty="0" err="1"/>
              <a:t>document.getElementById</a:t>
            </a:r>
            <a:r>
              <a:rPr lang="es-MX" dirty="0" smtClean="0"/>
              <a:t>(“archivos”);</a:t>
            </a:r>
            <a:endParaRPr lang="es-MX" dirty="0"/>
          </a:p>
          <a:p>
            <a:pPr marL="457200" lvl="1" indent="0">
              <a:buNone/>
            </a:pPr>
            <a:r>
              <a:rPr lang="es-MX" dirty="0" err="1"/>
              <a:t>var</a:t>
            </a:r>
            <a:r>
              <a:rPr lang="es-MX" dirty="0"/>
              <a:t> </a:t>
            </a:r>
            <a:r>
              <a:rPr lang="es-MX" dirty="0" err="1"/>
              <a:t>newElement</a:t>
            </a:r>
            <a:r>
              <a:rPr lang="es-MX" dirty="0"/>
              <a:t> = </a:t>
            </a:r>
            <a:r>
              <a:rPr lang="es-MX" dirty="0" err="1" smtClean="0"/>
              <a:t>document.createElement</a:t>
            </a:r>
            <a:r>
              <a:rPr lang="es-MX" dirty="0" smtClean="0"/>
              <a:t>(“p”);</a:t>
            </a:r>
            <a:endParaRPr lang="es-MX" dirty="0"/>
          </a:p>
          <a:p>
            <a:pPr marL="457200" lvl="1" indent="0">
              <a:buNone/>
            </a:pPr>
            <a:r>
              <a:rPr lang="es-MX" dirty="0" err="1"/>
              <a:t>newElement.setAttribute</a:t>
            </a:r>
            <a:r>
              <a:rPr lang="es-MX" dirty="0"/>
              <a:t>('id', </a:t>
            </a:r>
            <a:r>
              <a:rPr lang="es-MX" dirty="0" smtClean="0"/>
              <a:t>“</a:t>
            </a:r>
            <a:r>
              <a:rPr lang="es-MX" dirty="0" err="1" smtClean="0"/>
              <a:t>contenedor_archivo</a:t>
            </a:r>
            <a:r>
              <a:rPr lang="es-MX" dirty="0" smtClean="0"/>
              <a:t>”);</a:t>
            </a:r>
            <a:endParaRPr lang="es-MX" dirty="0"/>
          </a:p>
          <a:p>
            <a:pPr marL="457200" lvl="1" indent="0">
              <a:buNone/>
            </a:pPr>
            <a:r>
              <a:rPr lang="es-MX" dirty="0" err="1"/>
              <a:t>newElement.innerHTML</a:t>
            </a:r>
            <a:r>
              <a:rPr lang="es-MX" dirty="0"/>
              <a:t> = </a:t>
            </a:r>
            <a:r>
              <a:rPr lang="es-MX" dirty="0" err="1"/>
              <a:t>html</a:t>
            </a:r>
            <a:r>
              <a:rPr lang="es-MX" dirty="0"/>
              <a:t>;</a:t>
            </a:r>
          </a:p>
          <a:p>
            <a:pPr marL="457200" lvl="1" indent="0">
              <a:buNone/>
            </a:pPr>
            <a:r>
              <a:rPr lang="es-MX" dirty="0" err="1"/>
              <a:t>p.appendChild</a:t>
            </a:r>
            <a:r>
              <a:rPr lang="es-MX" dirty="0"/>
              <a:t>(</a:t>
            </a:r>
            <a:r>
              <a:rPr lang="es-MX" dirty="0" err="1"/>
              <a:t>newElement</a:t>
            </a:r>
            <a:r>
              <a:rPr lang="es-MX" dirty="0"/>
              <a:t>);</a:t>
            </a:r>
          </a:p>
          <a:p>
            <a:pPr marL="0" indent="0">
              <a:buNone/>
            </a:pPr>
            <a:r>
              <a:rPr lang="es-MX" sz="2400" dirty="0"/>
              <a:t>}</a:t>
            </a:r>
          </a:p>
          <a:p>
            <a:endParaRPr lang="es-MX" dirty="0"/>
          </a:p>
        </p:txBody>
      </p:sp>
    </p:spTree>
    <p:extLst>
      <p:ext uri="{BB962C8B-B14F-4D97-AF65-F5344CB8AC3E}">
        <p14:creationId xmlns:p14="http://schemas.microsoft.com/office/powerpoint/2010/main" val="488990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5928" y="2181415"/>
            <a:ext cx="5475720" cy="2642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51954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6" name="2018-03-01_21-41-3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808538" y="1825625"/>
            <a:ext cx="4122737" cy="4016375"/>
          </a:xfrm>
          <a:prstGeom prst="rect">
            <a:avLst/>
          </a:prstGeom>
          <a:ln>
            <a:noFill/>
          </a:ln>
          <a:effectLst>
            <a:outerShdw blurRad="254000" dist="63500" dir="5400000" sx="105000" sy="105000" algn="t" rotWithShape="0">
              <a:srgbClr val="000000">
                <a:alpha val="40000"/>
              </a:srgbClr>
            </a:outerShdw>
          </a:effectLst>
          <a:scene3d>
            <a:camera prst="perspectiveRelaxedModerately" fov="2700000">
              <a:rot lat="20400000" lon="0" rev="0"/>
            </a:camera>
            <a:lightRig rig="soft" dir="t"/>
          </a:scene3d>
          <a:sp3d extrusionH="952500">
            <a:bevelT w="127000" h="127000"/>
            <a:bevelB/>
            <a:extrusionClr>
              <a:srgbClr val="FFFFFF"/>
            </a:extrusionClr>
          </a:sp3d>
        </p:spPr>
      </p:pic>
    </p:spTree>
    <p:extLst>
      <p:ext uri="{BB962C8B-B14F-4D97-AF65-F5344CB8AC3E}">
        <p14:creationId xmlns:p14="http://schemas.microsoft.com/office/powerpoint/2010/main" val="41654013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Iniciando a programar</a:t>
            </a:r>
            <a:endParaRPr lang="es-CO" dirty="0"/>
          </a:p>
        </p:txBody>
      </p:sp>
      <p:sp>
        <p:nvSpPr>
          <p:cNvPr id="3" name="Marcador de contenido 2"/>
          <p:cNvSpPr>
            <a:spLocks noGrp="1"/>
          </p:cNvSpPr>
          <p:nvPr>
            <p:ph idx="1"/>
          </p:nvPr>
        </p:nvSpPr>
        <p:spPr/>
        <p:txBody>
          <a:bodyPr>
            <a:normAutofit fontScale="92500"/>
          </a:bodyPr>
          <a:lstStyle/>
          <a:p>
            <a:r>
              <a:rPr lang="es-CO" dirty="0" smtClean="0"/>
              <a:t>Variables: elemento que se utiliza para almacenar y hacer referencia a un valor.</a:t>
            </a:r>
          </a:p>
          <a:p>
            <a:pPr lvl="1"/>
            <a:r>
              <a:rPr lang="es-CO" dirty="0" smtClean="0"/>
              <a:t>Se crean a partir de la variable </a:t>
            </a:r>
            <a:r>
              <a:rPr lang="es-CO" dirty="0" err="1" smtClean="0">
                <a:solidFill>
                  <a:srgbClr val="0070C0"/>
                </a:solidFill>
              </a:rPr>
              <a:t>var</a:t>
            </a:r>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r>
              <a:rPr lang="es-CO" dirty="0" smtClean="0"/>
              <a:t>El nombre de una variable de conoce como </a:t>
            </a:r>
            <a:r>
              <a:rPr lang="es-CO" dirty="0" smtClean="0">
                <a:solidFill>
                  <a:srgbClr val="FF0000"/>
                </a:solidFill>
              </a:rPr>
              <a:t>identificador</a:t>
            </a:r>
          </a:p>
          <a:p>
            <a:pPr lvl="1"/>
            <a:r>
              <a:rPr lang="es-CO" dirty="0" smtClean="0"/>
              <a:t>Solo puede estar formado por $ _ letras y número.</a:t>
            </a:r>
          </a:p>
        </p:txBody>
      </p:sp>
      <p:pic>
        <p:nvPicPr>
          <p:cNvPr id="4" name="Imagen 3"/>
          <p:cNvPicPr>
            <a:picLocks noChangeAspect="1"/>
          </p:cNvPicPr>
          <p:nvPr/>
        </p:nvPicPr>
        <p:blipFill>
          <a:blip r:embed="rId2"/>
          <a:stretch>
            <a:fillRect/>
          </a:stretch>
        </p:blipFill>
        <p:spPr>
          <a:xfrm>
            <a:off x="7371571" y="2282075"/>
            <a:ext cx="3675087" cy="613526"/>
          </a:xfrm>
          <a:prstGeom prst="rect">
            <a:avLst/>
          </a:prstGeom>
        </p:spPr>
      </p:pic>
      <p:pic>
        <p:nvPicPr>
          <p:cNvPr id="5" name="Imagen 4"/>
          <p:cNvPicPr>
            <a:picLocks noChangeAspect="1"/>
          </p:cNvPicPr>
          <p:nvPr/>
        </p:nvPicPr>
        <p:blipFill>
          <a:blip r:embed="rId3"/>
          <a:stretch>
            <a:fillRect/>
          </a:stretch>
        </p:blipFill>
        <p:spPr>
          <a:xfrm>
            <a:off x="3080098" y="3116345"/>
            <a:ext cx="3288726" cy="1696657"/>
          </a:xfrm>
          <a:prstGeom prst="rect">
            <a:avLst/>
          </a:prstGeom>
        </p:spPr>
      </p:pic>
      <p:pic>
        <p:nvPicPr>
          <p:cNvPr id="6" name="Imagen 5"/>
          <p:cNvPicPr>
            <a:picLocks noChangeAspect="1"/>
          </p:cNvPicPr>
          <p:nvPr/>
        </p:nvPicPr>
        <p:blipFill>
          <a:blip r:embed="rId4"/>
          <a:stretch>
            <a:fillRect/>
          </a:stretch>
        </p:blipFill>
        <p:spPr>
          <a:xfrm>
            <a:off x="7371571" y="3571567"/>
            <a:ext cx="3169819" cy="786215"/>
          </a:xfrm>
          <a:prstGeom prst="rect">
            <a:avLst/>
          </a:prstGeom>
        </p:spPr>
      </p:pic>
    </p:spTree>
    <p:extLst>
      <p:ext uri="{BB962C8B-B14F-4D97-AF65-F5344CB8AC3E}">
        <p14:creationId xmlns:p14="http://schemas.microsoft.com/office/powerpoint/2010/main" val="10921966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&lt;</a:t>
            </a:r>
            <a:r>
              <a:rPr lang="es-MX" dirty="0" err="1"/>
              <a:t>form</a:t>
            </a:r>
            <a:r>
              <a:rPr lang="es-MX" dirty="0"/>
              <a:t> </a:t>
            </a:r>
            <a:r>
              <a:rPr lang="es-MX" dirty="0" err="1"/>
              <a:t>enctype</a:t>
            </a:r>
            <a:r>
              <a:rPr lang="es-MX" dirty="0"/>
              <a:t>="</a:t>
            </a:r>
            <a:r>
              <a:rPr lang="es-MX" dirty="0" err="1"/>
              <a:t>multipart</a:t>
            </a:r>
            <a:r>
              <a:rPr lang="es-MX" dirty="0"/>
              <a:t>/</a:t>
            </a:r>
            <a:r>
              <a:rPr lang="es-MX" dirty="0" err="1"/>
              <a:t>form</a:t>
            </a:r>
            <a:r>
              <a:rPr lang="es-MX" dirty="0"/>
              <a:t>-data" </a:t>
            </a:r>
            <a:r>
              <a:rPr lang="es-MX" dirty="0" err="1"/>
              <a:t>action</a:t>
            </a:r>
            <a:r>
              <a:rPr lang="es-MX" dirty="0"/>
              <a:t>="" </a:t>
            </a:r>
            <a:r>
              <a:rPr lang="es-MX" dirty="0" err="1"/>
              <a:t>method</a:t>
            </a:r>
            <a:r>
              <a:rPr lang="es-MX" dirty="0"/>
              <a:t>="post"&gt;</a:t>
            </a:r>
          </a:p>
          <a:p>
            <a:pPr marL="0" indent="0">
              <a:buNone/>
            </a:pPr>
            <a:r>
              <a:rPr lang="es-MX" dirty="0"/>
              <a:t>&lt;p&gt;</a:t>
            </a:r>
            <a:r>
              <a:rPr lang="es-MX" dirty="0" err="1"/>
              <a:t>Upload</a:t>
            </a:r>
            <a:r>
              <a:rPr lang="es-MX" dirty="0"/>
              <a:t> file(s)&lt;/p&gt;</a:t>
            </a:r>
          </a:p>
          <a:p>
            <a:pPr marL="0" indent="0">
              <a:buNone/>
            </a:pPr>
            <a:r>
              <a:rPr lang="es-MX" dirty="0"/>
              <a:t>&lt;div id="files"&gt;</a:t>
            </a:r>
          </a:p>
          <a:p>
            <a:pPr marL="0" indent="0">
              <a:buNone/>
            </a:pPr>
            <a:r>
              <a:rPr lang="es-MX" dirty="0"/>
              <a:t>&lt;p&gt;&lt;input </a:t>
            </a:r>
            <a:r>
              <a:rPr lang="es-MX" dirty="0" err="1"/>
              <a:t>type</a:t>
            </a:r>
            <a:r>
              <a:rPr lang="es-MX" dirty="0"/>
              <a:t>="file" </a:t>
            </a:r>
            <a:r>
              <a:rPr lang="es-MX" dirty="0" err="1"/>
              <a:t>name</a:t>
            </a:r>
            <a:r>
              <a:rPr lang="es-MX" dirty="0"/>
              <a:t>="</a:t>
            </a:r>
            <a:r>
              <a:rPr lang="es-MX" dirty="0" err="1"/>
              <a:t>uploaded_file</a:t>
            </a:r>
            <a:r>
              <a:rPr lang="es-MX" dirty="0"/>
              <a:t>[]" /&gt;&lt;/p&gt;</a:t>
            </a:r>
          </a:p>
          <a:p>
            <a:pPr marL="0" indent="0">
              <a:buNone/>
            </a:pPr>
            <a:r>
              <a:rPr lang="es-MX" dirty="0"/>
              <a:t>&lt;/div&gt;</a:t>
            </a:r>
          </a:p>
          <a:p>
            <a:pPr marL="0" indent="0">
              <a:buNone/>
            </a:pPr>
            <a:r>
              <a:rPr lang="es-MX" dirty="0"/>
              <a:t>&lt;p&gt;&lt;input </a:t>
            </a:r>
            <a:r>
              <a:rPr lang="es-MX" dirty="0" err="1"/>
              <a:t>type</a:t>
            </a:r>
            <a:r>
              <a:rPr lang="es-MX" dirty="0"/>
              <a:t>="</a:t>
            </a:r>
            <a:r>
              <a:rPr lang="es-MX" dirty="0" err="1"/>
              <a:t>button</a:t>
            </a:r>
            <a:r>
              <a:rPr lang="es-MX" dirty="0"/>
              <a:t>" </a:t>
            </a:r>
            <a:r>
              <a:rPr lang="es-MX" dirty="0" err="1"/>
              <a:t>value</a:t>
            </a:r>
            <a:r>
              <a:rPr lang="es-MX" dirty="0"/>
              <a:t>="</a:t>
            </a:r>
            <a:r>
              <a:rPr lang="es-MX" dirty="0" err="1"/>
              <a:t>Add</a:t>
            </a:r>
            <a:r>
              <a:rPr lang="es-MX" dirty="0"/>
              <a:t> File" </a:t>
            </a:r>
            <a:r>
              <a:rPr lang="es-MX" dirty="0" err="1"/>
              <a:t>onclick</a:t>
            </a:r>
            <a:r>
              <a:rPr lang="es-MX" dirty="0"/>
              <a:t>="</a:t>
            </a:r>
            <a:r>
              <a:rPr lang="es-MX" dirty="0" err="1"/>
              <a:t>addFile</a:t>
            </a:r>
            <a:r>
              <a:rPr lang="es-MX" dirty="0"/>
              <a:t>();" /&gt;&lt;/p&gt;</a:t>
            </a:r>
          </a:p>
          <a:p>
            <a:pPr marL="0" indent="0">
              <a:buNone/>
            </a:pPr>
            <a:r>
              <a:rPr lang="es-MX" dirty="0"/>
              <a:t>&lt;/</a:t>
            </a:r>
            <a:r>
              <a:rPr lang="es-MX" dirty="0" err="1"/>
              <a:t>form</a:t>
            </a:r>
            <a:r>
              <a:rPr lang="es-MX" dirty="0"/>
              <a:t>&gt;</a:t>
            </a:r>
          </a:p>
          <a:p>
            <a:endParaRPr lang="es-MX" dirty="0"/>
          </a:p>
        </p:txBody>
      </p:sp>
    </p:spTree>
    <p:extLst>
      <p:ext uri="{BB962C8B-B14F-4D97-AF65-F5344CB8AC3E}">
        <p14:creationId xmlns:p14="http://schemas.microsoft.com/office/powerpoint/2010/main" val="418682765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Las etiquetas XHTML pueden tener dentro de la definición del elemento, atributos propios de cada etiqueta.</a:t>
            </a:r>
          </a:p>
          <a:p>
            <a:pPr marL="0" indent="0">
              <a:buNone/>
            </a:pPr>
            <a:endParaRPr lang="es-MX" dirty="0"/>
          </a:p>
          <a:p>
            <a:pPr marL="0" indent="0">
              <a:buNone/>
            </a:pPr>
            <a:r>
              <a:rPr lang="es-MX" dirty="0" smtClean="0"/>
              <a:t>&lt;</a:t>
            </a:r>
            <a:r>
              <a:rPr lang="es-MX" dirty="0" err="1" smtClean="0"/>
              <a:t>tag</a:t>
            </a:r>
            <a:r>
              <a:rPr lang="es-MX" dirty="0" smtClean="0"/>
              <a:t> </a:t>
            </a:r>
            <a:r>
              <a:rPr lang="es-MX" b="1" dirty="0" smtClean="0"/>
              <a:t>atributo</a:t>
            </a:r>
            <a:r>
              <a:rPr lang="es-MX" dirty="0" smtClean="0"/>
              <a:t>=“</a:t>
            </a:r>
            <a:r>
              <a:rPr lang="es-MX" b="1" dirty="0" smtClean="0"/>
              <a:t>valor</a:t>
            </a:r>
            <a:r>
              <a:rPr lang="es-MX" dirty="0" smtClean="0"/>
              <a:t>” </a:t>
            </a:r>
            <a:r>
              <a:rPr lang="es-MX" b="1" dirty="0" smtClean="0"/>
              <a:t>atributo</a:t>
            </a:r>
            <a:r>
              <a:rPr lang="es-MX" dirty="0" smtClean="0"/>
              <a:t>=“</a:t>
            </a:r>
            <a:r>
              <a:rPr lang="es-MX" b="1" dirty="0" smtClean="0"/>
              <a:t>valor</a:t>
            </a:r>
            <a:r>
              <a:rPr lang="es-MX" dirty="0" smtClean="0"/>
              <a:t>”&gt;</a:t>
            </a:r>
            <a:endParaRPr lang="es-MX" dirty="0"/>
          </a:p>
        </p:txBody>
      </p:sp>
    </p:spTree>
    <p:extLst>
      <p:ext uri="{BB962C8B-B14F-4D97-AF65-F5344CB8AC3E}">
        <p14:creationId xmlns:p14="http://schemas.microsoft.com/office/powerpoint/2010/main" val="40897618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fontScale="92500" lnSpcReduction="20000"/>
          </a:bodyPr>
          <a:lstStyle/>
          <a:p>
            <a:pPr marL="0" indent="0">
              <a:buNone/>
            </a:pPr>
            <a:r>
              <a:rPr lang="es-MX" dirty="0"/>
              <a:t>El siguiente ejemplo obtiene de forma directa la dirección a la que enlaza el enlace:</a:t>
            </a:r>
          </a:p>
          <a:p>
            <a:pPr marL="0" indent="0">
              <a:buNone/>
            </a:pPr>
            <a:endParaRPr lang="es-MX" dirty="0"/>
          </a:p>
          <a:p>
            <a:pPr marL="0" indent="0">
              <a:buNone/>
            </a:pPr>
            <a:r>
              <a:rPr lang="es-MX" dirty="0" err="1"/>
              <a:t>var</a:t>
            </a:r>
            <a:r>
              <a:rPr lang="es-MX" dirty="0"/>
              <a:t> enlace = </a:t>
            </a:r>
            <a:r>
              <a:rPr lang="es-MX" b="1" dirty="0" err="1"/>
              <a:t>document.getElementById</a:t>
            </a:r>
            <a:r>
              <a:rPr lang="es-MX" dirty="0"/>
              <a:t>("enlace");</a:t>
            </a:r>
          </a:p>
          <a:p>
            <a:pPr marL="0" indent="0">
              <a:buNone/>
            </a:pPr>
            <a:endParaRPr lang="es-MX" dirty="0" smtClean="0"/>
          </a:p>
          <a:p>
            <a:pPr marL="0" indent="0">
              <a:buNone/>
            </a:pPr>
            <a:r>
              <a:rPr lang="es-MX" b="1" dirty="0" err="1" smtClean="0"/>
              <a:t>alert</a:t>
            </a:r>
            <a:r>
              <a:rPr lang="es-MX" b="1" dirty="0" smtClean="0"/>
              <a:t>(</a:t>
            </a:r>
            <a:r>
              <a:rPr lang="es-MX" b="1" dirty="0" err="1" smtClean="0"/>
              <a:t>enlace.href</a:t>
            </a:r>
            <a:r>
              <a:rPr lang="es-MX" dirty="0" smtClean="0"/>
              <a:t>);</a:t>
            </a:r>
            <a:br>
              <a:rPr lang="es-MX" dirty="0" smtClean="0"/>
            </a:br>
            <a:endParaRPr lang="es-MX" dirty="0" smtClean="0"/>
          </a:p>
          <a:p>
            <a:pPr marL="0" indent="0">
              <a:buNone/>
            </a:pPr>
            <a:r>
              <a:rPr lang="es-MX" dirty="0" smtClean="0"/>
              <a:t>muestra </a:t>
            </a:r>
            <a:r>
              <a:rPr lang="es-MX" dirty="0"/>
              <a:t>http://www...</a:t>
            </a:r>
            <a:r>
              <a:rPr lang="es-MX" dirty="0" err="1"/>
              <a:t>com</a:t>
            </a:r>
            <a:endParaRPr lang="es-MX" dirty="0"/>
          </a:p>
          <a:p>
            <a:pPr marL="0" indent="0">
              <a:buNone/>
            </a:pPr>
            <a:r>
              <a:rPr lang="es-MX" dirty="0"/>
              <a:t> </a:t>
            </a:r>
          </a:p>
          <a:p>
            <a:pPr marL="0" indent="0">
              <a:buNone/>
            </a:pPr>
            <a:r>
              <a:rPr lang="es-MX" dirty="0"/>
              <a:t>&lt;a id="enlace" </a:t>
            </a:r>
            <a:r>
              <a:rPr lang="es-MX" b="1" dirty="0" err="1"/>
              <a:t>href</a:t>
            </a:r>
            <a:r>
              <a:rPr lang="es-MX" dirty="0"/>
              <a:t>="http://www...</a:t>
            </a:r>
            <a:r>
              <a:rPr lang="es-MX" dirty="0" err="1"/>
              <a:t>com</a:t>
            </a:r>
            <a:r>
              <a:rPr lang="es-MX" dirty="0"/>
              <a:t>"&gt;Enlace&lt;/a&gt;</a:t>
            </a:r>
          </a:p>
        </p:txBody>
      </p:sp>
    </p:spTree>
    <p:extLst>
      <p:ext uri="{BB962C8B-B14F-4D97-AF65-F5344CB8AC3E}">
        <p14:creationId xmlns:p14="http://schemas.microsoft.com/office/powerpoint/2010/main" val="19876492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el siguiente ejemplo, queremos obtener a través de la propiedad </a:t>
            </a:r>
            <a:r>
              <a:rPr lang="es-MX" b="1" dirty="0" smtClean="0"/>
              <a:t>Style</a:t>
            </a:r>
            <a:r>
              <a:rPr lang="es-MX" dirty="0" smtClean="0"/>
              <a:t> el margen de la forma:</a:t>
            </a:r>
            <a:br>
              <a:rPr lang="es-MX" dirty="0" smtClean="0"/>
            </a:br>
            <a:endParaRPr lang="es-MX" dirty="0" smtClean="0"/>
          </a:p>
          <a:p>
            <a:pPr marL="0" indent="0">
              <a:buNone/>
            </a:pPr>
            <a:r>
              <a:rPr lang="es-MX" dirty="0" err="1" smtClean="0"/>
              <a:t>var</a:t>
            </a:r>
            <a:r>
              <a:rPr lang="es-MX" dirty="0" smtClean="0"/>
              <a:t> </a:t>
            </a:r>
            <a:r>
              <a:rPr lang="es-MX" dirty="0"/>
              <a:t>imagen = </a:t>
            </a:r>
            <a:r>
              <a:rPr lang="es-MX" dirty="0" err="1"/>
              <a:t>document.getElementById</a:t>
            </a:r>
            <a:r>
              <a:rPr lang="es-MX" dirty="0"/>
              <a:t>("imagen");</a:t>
            </a:r>
          </a:p>
          <a:p>
            <a:pPr marL="0" indent="0">
              <a:buNone/>
            </a:pPr>
            <a:r>
              <a:rPr lang="es-MX" dirty="0" err="1"/>
              <a:t>alert</a:t>
            </a:r>
            <a:r>
              <a:rPr lang="es-MX" dirty="0"/>
              <a:t>(</a:t>
            </a:r>
            <a:r>
              <a:rPr lang="es-MX" dirty="0" err="1"/>
              <a:t>imagen.style.margin</a:t>
            </a:r>
            <a:r>
              <a:rPr lang="es-MX" dirty="0"/>
              <a:t>);</a:t>
            </a:r>
          </a:p>
          <a:p>
            <a:pPr marL="0" indent="0">
              <a:buNone/>
            </a:pPr>
            <a:r>
              <a:rPr lang="es-MX" dirty="0"/>
              <a:t> </a:t>
            </a:r>
          </a:p>
          <a:p>
            <a:pPr marL="0" indent="0">
              <a:buNone/>
            </a:pPr>
            <a:r>
              <a:rPr lang="es-MX" dirty="0"/>
              <a:t>&lt;</a:t>
            </a:r>
            <a:r>
              <a:rPr lang="es-MX" dirty="0" err="1"/>
              <a:t>img</a:t>
            </a:r>
            <a:r>
              <a:rPr lang="es-MX" dirty="0"/>
              <a:t> id="imagen" </a:t>
            </a:r>
            <a:r>
              <a:rPr lang="es-MX" dirty="0" err="1"/>
              <a:t>style</a:t>
            </a:r>
            <a:r>
              <a:rPr lang="es-MX" dirty="0"/>
              <a:t>="margin:0; border:0;" </a:t>
            </a:r>
            <a:r>
              <a:rPr lang="es-MX" dirty="0" err="1" smtClean="0"/>
              <a:t>src</a:t>
            </a:r>
            <a:r>
              <a:rPr lang="es-MX" dirty="0"/>
              <a:t>="logo.png" /&gt;</a:t>
            </a:r>
          </a:p>
        </p:txBody>
      </p:sp>
    </p:spTree>
    <p:extLst>
      <p:ext uri="{BB962C8B-B14F-4D97-AF65-F5344CB8AC3E}">
        <p14:creationId xmlns:p14="http://schemas.microsoft.com/office/powerpoint/2010/main" val="30160569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parrafo.style.fontWeight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dirty="0" err="1"/>
              <a:t>style</a:t>
            </a:r>
            <a:r>
              <a:rPr lang="es-MX" dirty="0"/>
              <a:t>="</a:t>
            </a:r>
            <a:r>
              <a:rPr lang="es-MX" dirty="0" err="1"/>
              <a:t>font-weight</a:t>
            </a:r>
            <a:r>
              <a:rPr lang="es-MX" dirty="0"/>
              <a:t>: </a:t>
            </a:r>
            <a:r>
              <a:rPr lang="es-MX" dirty="0" err="1"/>
              <a:t>bold</a:t>
            </a:r>
            <a:r>
              <a:rPr lang="es-MX" dirty="0"/>
              <a:t>;"&gt;...&lt;/p&gt;</a:t>
            </a:r>
          </a:p>
        </p:txBody>
      </p:sp>
    </p:spTree>
    <p:extLst>
      <p:ext uri="{BB962C8B-B14F-4D97-AF65-F5344CB8AC3E}">
        <p14:creationId xmlns:p14="http://schemas.microsoft.com/office/powerpoint/2010/main" val="13969066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a:t>
            </a:r>
            <a:r>
              <a:rPr lang="es-MX" b="1" dirty="0" err="1"/>
              <a:t>style</a:t>
            </a:r>
            <a:r>
              <a:rPr lang="es-MX" dirty="0" err="1"/>
              <a:t>.</a:t>
            </a:r>
            <a:r>
              <a:rPr lang="es-MX" b="1" dirty="0" err="1">
                <a:solidFill>
                  <a:schemeClr val="tx1">
                    <a:lumMod val="50000"/>
                    <a:lumOff val="50000"/>
                  </a:schemeClr>
                </a:solidFill>
              </a:rPr>
              <a:t>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b="1" dirty="0" err="1"/>
              <a:t>style</a:t>
            </a:r>
            <a:r>
              <a:rPr lang="es-MX" dirty="0"/>
              <a:t>="</a:t>
            </a:r>
            <a:r>
              <a:rPr lang="es-MX" b="1" dirty="0" err="1">
                <a:solidFill>
                  <a:schemeClr val="tx1">
                    <a:lumMod val="50000"/>
                    <a:lumOff val="50000"/>
                  </a:schemeClr>
                </a:solidFill>
              </a:rPr>
              <a:t>font-weight</a:t>
            </a:r>
            <a:r>
              <a:rPr lang="es-MX" dirty="0"/>
              <a:t>: </a:t>
            </a:r>
            <a:r>
              <a:rPr lang="es-MX" dirty="0" err="1"/>
              <a:t>bold</a:t>
            </a:r>
            <a:r>
              <a:rPr lang="es-MX" dirty="0"/>
              <a:t>;"&gt;...&lt;/p&gt;</a:t>
            </a:r>
          </a:p>
        </p:txBody>
      </p:sp>
      <p:pic>
        <p:nvPicPr>
          <p:cNvPr id="3" name="Imagen 2">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85340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poder manipular los atributos </a:t>
            </a:r>
            <a:r>
              <a:rPr lang="es-MX" b="1" dirty="0" smtClean="0"/>
              <a:t>CSS</a:t>
            </a:r>
            <a:r>
              <a:rPr lang="es-MX" dirty="0" smtClean="0"/>
              <a:t> de nuestro elemento es necesario eliminar los </a:t>
            </a:r>
            <a:r>
              <a:rPr lang="es-MX" b="1" dirty="0" smtClean="0"/>
              <a:t>-</a:t>
            </a:r>
            <a:r>
              <a:rPr lang="es-MX" dirty="0" smtClean="0"/>
              <a:t> y </a:t>
            </a:r>
            <a:r>
              <a:rPr lang="es-MX" dirty="0"/>
              <a:t>escribir en mayúscula la letra </a:t>
            </a:r>
            <a:r>
              <a:rPr lang="es-MX" dirty="0" smtClean="0"/>
              <a:t>que se encontraba después del guion. </a:t>
            </a:r>
            <a:r>
              <a:rPr lang="es-MX" dirty="0"/>
              <a:t>A continuación se muestran algunos ejemplos:</a:t>
            </a:r>
          </a:p>
          <a:p>
            <a:pPr marL="0" indent="0">
              <a:buNone/>
            </a:pPr>
            <a:endParaRPr lang="es-MX" dirty="0"/>
          </a:p>
          <a:p>
            <a:pPr marL="457200" lvl="1" indent="0">
              <a:buNone/>
            </a:pPr>
            <a:r>
              <a:rPr lang="es-MX" b="1" dirty="0" err="1"/>
              <a:t>font-weight</a:t>
            </a:r>
            <a:r>
              <a:rPr lang="es-MX" dirty="0"/>
              <a:t> se transforma en </a:t>
            </a:r>
            <a:r>
              <a:rPr lang="es-MX" b="1" dirty="0" err="1"/>
              <a:t>fontWeight</a:t>
            </a:r>
            <a:endParaRPr lang="es-MX" b="1" dirty="0"/>
          </a:p>
          <a:p>
            <a:pPr marL="457200" lvl="1" indent="0">
              <a:buNone/>
            </a:pPr>
            <a:r>
              <a:rPr lang="es-MX" b="1" dirty="0"/>
              <a:t>line-</a:t>
            </a:r>
            <a:r>
              <a:rPr lang="es-MX" b="1" dirty="0" err="1"/>
              <a:t>height</a:t>
            </a:r>
            <a:r>
              <a:rPr lang="es-MX" dirty="0"/>
              <a:t> se transforma en </a:t>
            </a:r>
            <a:r>
              <a:rPr lang="es-MX" b="1" dirty="0" err="1"/>
              <a:t>lineHeight</a:t>
            </a:r>
            <a:endParaRPr lang="es-MX" b="1" dirty="0"/>
          </a:p>
          <a:p>
            <a:pPr marL="457200" lvl="1" indent="0">
              <a:buNone/>
            </a:pPr>
            <a:r>
              <a:rPr lang="es-MX" b="1" dirty="0" err="1"/>
              <a:t>border</a:t>
            </a:r>
            <a:r>
              <a:rPr lang="es-MX" b="1" dirty="0"/>
              <a:t>-top-</a:t>
            </a:r>
            <a:r>
              <a:rPr lang="es-MX" b="1" dirty="0" err="1"/>
              <a:t>style</a:t>
            </a:r>
            <a:r>
              <a:rPr lang="es-MX" dirty="0"/>
              <a:t> se transforma en </a:t>
            </a:r>
            <a:r>
              <a:rPr lang="es-MX" b="1" dirty="0" err="1"/>
              <a:t>borderTopStyle</a:t>
            </a:r>
            <a:endParaRPr lang="es-MX" b="1" dirty="0"/>
          </a:p>
          <a:p>
            <a:pPr marL="457200" lvl="1" indent="0">
              <a:buNone/>
            </a:pPr>
            <a:r>
              <a:rPr lang="es-MX" b="1" dirty="0" err="1"/>
              <a:t>list-style-image</a:t>
            </a:r>
            <a:r>
              <a:rPr lang="es-MX" dirty="0"/>
              <a:t> se transforma en </a:t>
            </a:r>
            <a:r>
              <a:rPr lang="es-MX" b="1" dirty="0" err="1"/>
              <a:t>listStyleImage</a:t>
            </a:r>
            <a:endParaRPr lang="es-MX" b="1" dirty="0"/>
          </a:p>
        </p:txBody>
      </p:sp>
    </p:spTree>
    <p:extLst>
      <p:ext uri="{BB962C8B-B14F-4D97-AF65-F5344CB8AC3E}">
        <p14:creationId xmlns:p14="http://schemas.microsoft.com/office/powerpoint/2010/main" val="40580292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atributos XHTML</a:t>
            </a:r>
            <a:endParaRPr lang="es-MX" dirty="0"/>
          </a:p>
        </p:txBody>
      </p:sp>
      <p:sp>
        <p:nvSpPr>
          <p:cNvPr id="6" name="Marcador de contenido 5"/>
          <p:cNvSpPr>
            <a:spLocks noGrp="1"/>
          </p:cNvSpPr>
          <p:nvPr>
            <p:ph idx="1"/>
          </p:nvPr>
        </p:nvSpPr>
        <p:spPr/>
        <p:txBody>
          <a:bodyPr/>
          <a:lstStyle/>
          <a:p>
            <a:pPr marL="0" indent="0">
              <a:buNone/>
            </a:pPr>
            <a:r>
              <a:rPr lang="es-MX" dirty="0" smtClean="0"/>
              <a:t>El único atributo que no podemos utilizar directamente es </a:t>
            </a:r>
            <a:r>
              <a:rPr lang="es-MX" b="1" dirty="0" smtClean="0"/>
              <a:t>CLASS</a:t>
            </a:r>
            <a:r>
              <a:rPr lang="es-MX" dirty="0" smtClean="0"/>
              <a:t>, porque es una palabra reservada en </a:t>
            </a:r>
            <a:r>
              <a:rPr lang="es-MX" b="1" dirty="0" smtClean="0"/>
              <a:t>JS</a:t>
            </a:r>
            <a:r>
              <a:rPr lang="es-MX" dirty="0" smtClean="0"/>
              <a:t>, la forma correcta de hacer referencia a </a:t>
            </a:r>
            <a:r>
              <a:rPr lang="es-MX" b="1" dirty="0" err="1" smtClean="0"/>
              <a:t>class</a:t>
            </a:r>
            <a:r>
              <a:rPr lang="es-MX" dirty="0" smtClean="0"/>
              <a:t> es </a:t>
            </a:r>
            <a:r>
              <a:rPr lang="es-MX" b="1" dirty="0" err="1" smtClean="0"/>
              <a:t>className</a:t>
            </a:r>
            <a:endParaRPr lang="es-MX" b="1" dirty="0" smtClean="0"/>
          </a:p>
          <a:p>
            <a:endParaRPr lang="es-MX" dirty="0" smtClean="0"/>
          </a:p>
          <a:p>
            <a:pPr marL="457200" lvl="1" indent="0">
              <a:buNone/>
            </a:pPr>
            <a:r>
              <a:rPr lang="es-MX" dirty="0" err="1" smtClean="0"/>
              <a:t>var</a:t>
            </a:r>
            <a:r>
              <a:rPr lang="es-MX" dirty="0" smtClean="0"/>
              <a:t> </a:t>
            </a:r>
            <a:r>
              <a:rPr lang="es-MX" dirty="0" err="1" smtClean="0"/>
              <a:t>parrafo</a:t>
            </a:r>
            <a:r>
              <a:rPr lang="es-MX" dirty="0" smtClean="0"/>
              <a:t> = </a:t>
            </a:r>
            <a:r>
              <a:rPr lang="es-MX" dirty="0" err="1" smtClean="0"/>
              <a:t>document.getElementById</a:t>
            </a:r>
            <a:r>
              <a:rPr lang="es-MX" dirty="0" smtClean="0"/>
              <a:t>("</a:t>
            </a:r>
            <a:r>
              <a:rPr lang="es-MX" dirty="0" err="1" smtClean="0"/>
              <a:t>parrafo</a:t>
            </a:r>
            <a:r>
              <a:rPr lang="es-MX" dirty="0" smtClean="0"/>
              <a:t>");</a:t>
            </a:r>
          </a:p>
          <a:p>
            <a:pPr marL="457200" lvl="1" indent="0">
              <a:buNone/>
            </a:pPr>
            <a:r>
              <a:rPr lang="es-MX" dirty="0" err="1" smtClean="0"/>
              <a:t>alert</a:t>
            </a:r>
            <a:r>
              <a:rPr lang="es-MX" dirty="0" smtClean="0"/>
              <a:t>(</a:t>
            </a:r>
            <a:r>
              <a:rPr lang="es-MX" dirty="0" err="1" smtClean="0"/>
              <a:t>parrafo.class</a:t>
            </a:r>
            <a:r>
              <a:rPr lang="es-MX" dirty="0" smtClean="0"/>
              <a:t>); // muestra "</a:t>
            </a:r>
            <a:r>
              <a:rPr lang="es-MX" dirty="0" err="1" smtClean="0"/>
              <a:t>undefined</a:t>
            </a:r>
            <a:r>
              <a:rPr lang="es-MX" dirty="0" smtClean="0"/>
              <a:t>"</a:t>
            </a:r>
          </a:p>
          <a:p>
            <a:pPr marL="457200" lvl="1" indent="0">
              <a:buNone/>
            </a:pPr>
            <a:r>
              <a:rPr lang="es-MX" dirty="0" err="1" smtClean="0"/>
              <a:t>alert</a:t>
            </a:r>
            <a:r>
              <a:rPr lang="es-MX" dirty="0" smtClean="0"/>
              <a:t>(</a:t>
            </a:r>
            <a:r>
              <a:rPr lang="es-MX" dirty="0" err="1" smtClean="0"/>
              <a:t>parrafo.className</a:t>
            </a:r>
            <a:r>
              <a:rPr lang="es-MX" dirty="0" smtClean="0"/>
              <a:t>); // muestra "normal</a:t>
            </a:r>
            <a:endParaRPr lang="es-MX" dirty="0"/>
          </a:p>
        </p:txBody>
      </p:sp>
    </p:spTree>
    <p:extLst>
      <p:ext uri="{BB962C8B-B14F-4D97-AF65-F5344CB8AC3E}">
        <p14:creationId xmlns:p14="http://schemas.microsoft.com/office/powerpoint/2010/main" val="38440290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54200"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22530" name="1 Título"/>
          <p:cNvSpPr>
            <a:spLocks noGrp="1"/>
          </p:cNvSpPr>
          <p:nvPr>
            <p:ph type="title"/>
          </p:nvPr>
        </p:nvSpPr>
        <p:spPr/>
        <p:txBody>
          <a:bodyPr/>
          <a:lstStyle/>
          <a:p>
            <a:r>
              <a:rPr lang="es-ES" altLang="es-MX" dirty="0" smtClean="0"/>
              <a:t>Ejercicio: </a:t>
            </a:r>
            <a:r>
              <a:rPr lang="es-ES" altLang="es-MX" sz="3200" dirty="0" smtClean="0"/>
              <a:t>Agregar y eliminar frutas dinámicamente.</a:t>
            </a:r>
            <a:endParaRPr lang="es-ES" altLang="es-MX" dirty="0" smtClean="0"/>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815319" y="2170832"/>
            <a:ext cx="524412" cy="524412"/>
          </a:xfrm>
        </p:spPr>
      </p:pic>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5850" y="2121658"/>
            <a:ext cx="483644" cy="545171"/>
          </a:xfrm>
          <a:prstGeom prst="rect">
            <a:avLst/>
          </a:prstGeom>
        </p:spPr>
      </p:pic>
      <p:pic>
        <p:nvPicPr>
          <p:cNvPr id="5" name="Imagen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7111" y="2178486"/>
            <a:ext cx="292914" cy="488343"/>
          </a:xfrm>
          <a:prstGeom prst="rect">
            <a:avLst/>
          </a:prstGeom>
        </p:spPr>
      </p:pic>
      <p:sp>
        <p:nvSpPr>
          <p:cNvPr id="6" name="Elipse 5"/>
          <p:cNvSpPr/>
          <p:nvPr/>
        </p:nvSpPr>
        <p:spPr>
          <a:xfrm>
            <a:off x="1997612"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CuadroTexto 6"/>
          <p:cNvSpPr txBox="1"/>
          <p:nvPr/>
        </p:nvSpPr>
        <p:spPr>
          <a:xfrm>
            <a:off x="2053883" y="4965894"/>
            <a:ext cx="3285848" cy="1200329"/>
          </a:xfrm>
          <a:prstGeom prst="rect">
            <a:avLst/>
          </a:prstGeom>
          <a:noFill/>
        </p:spPr>
        <p:txBody>
          <a:bodyPr wrap="square" rtlCol="0">
            <a:spAutoFit/>
          </a:bodyPr>
          <a:lstStyle/>
          <a:p>
            <a:r>
              <a:rPr lang="es-MX" dirty="0" smtClean="0"/>
              <a:t>Si presiono sobre alguna de las frutas me debe permitir agregar a un &lt;</a:t>
            </a:r>
            <a:r>
              <a:rPr lang="es-MX" dirty="0" err="1" smtClean="0"/>
              <a:t>ul</a:t>
            </a:r>
            <a:r>
              <a:rPr lang="es-MX" dirty="0" smtClean="0"/>
              <a:t>&gt; la fruta que seleccione.</a:t>
            </a:r>
          </a:p>
          <a:p>
            <a:endParaRPr lang="es-MX" dirty="0"/>
          </a:p>
        </p:txBody>
      </p:sp>
      <p:sp>
        <p:nvSpPr>
          <p:cNvPr id="10" name="Rectángulo 9"/>
          <p:cNvSpPr/>
          <p:nvPr/>
        </p:nvSpPr>
        <p:spPr>
          <a:xfrm>
            <a:off x="6224595"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11" name="Marcador de contenido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5714" y="2170832"/>
            <a:ext cx="524412" cy="524412"/>
          </a:xfrm>
          <a:prstGeom prst="rect">
            <a:avLst/>
          </a:prstGeom>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6245" y="2121658"/>
            <a:ext cx="483644" cy="545171"/>
          </a:xfrm>
          <a:prstGeom prst="rect">
            <a:avLst/>
          </a:prstGeom>
        </p:spPr>
      </p:pic>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178486"/>
            <a:ext cx="292914" cy="488343"/>
          </a:xfrm>
          <a:prstGeom prst="rect">
            <a:avLst/>
          </a:prstGeom>
        </p:spPr>
      </p:pic>
      <p:sp>
        <p:nvSpPr>
          <p:cNvPr id="14" name="Elipse 13"/>
          <p:cNvSpPr/>
          <p:nvPr/>
        </p:nvSpPr>
        <p:spPr>
          <a:xfrm>
            <a:off x="6368007"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CuadroTexto 14"/>
          <p:cNvSpPr txBox="1"/>
          <p:nvPr/>
        </p:nvSpPr>
        <p:spPr>
          <a:xfrm>
            <a:off x="6424278" y="4965894"/>
            <a:ext cx="3285848" cy="923330"/>
          </a:xfrm>
          <a:prstGeom prst="rect">
            <a:avLst/>
          </a:prstGeom>
          <a:noFill/>
        </p:spPr>
        <p:txBody>
          <a:bodyPr wrap="square" rtlCol="0">
            <a:spAutoFit/>
          </a:bodyPr>
          <a:lstStyle/>
          <a:p>
            <a:r>
              <a:rPr lang="es-MX" dirty="0" smtClean="0"/>
              <a:t>A un lado debe aparecer una opción para poder eliminarla.</a:t>
            </a:r>
          </a:p>
          <a:p>
            <a:endParaRPr lang="es-MX" dirty="0"/>
          </a:p>
        </p:txBody>
      </p:sp>
      <p:pic>
        <p:nvPicPr>
          <p:cNvPr id="16" name="Imagen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930107"/>
            <a:ext cx="292914" cy="488343"/>
          </a:xfrm>
          <a:prstGeom prst="rect">
            <a:avLst/>
          </a:prstGeom>
        </p:spPr>
      </p:pic>
      <p:pic>
        <p:nvPicPr>
          <p:cNvPr id="17" name="Imagen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3525521"/>
            <a:ext cx="483644" cy="545171"/>
          </a:xfrm>
          <a:prstGeom prst="rect">
            <a:avLst/>
          </a:prstGeom>
        </p:spPr>
      </p:pic>
      <p:pic>
        <p:nvPicPr>
          <p:cNvPr id="22" name="Imagen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4089335"/>
            <a:ext cx="483644" cy="545171"/>
          </a:xfrm>
          <a:prstGeom prst="rect">
            <a:avLst/>
          </a:prstGeom>
        </p:spPr>
      </p:pic>
      <p:sp>
        <p:nvSpPr>
          <p:cNvPr id="23" name="Elipse 22"/>
          <p:cNvSpPr/>
          <p:nvPr/>
        </p:nvSpPr>
        <p:spPr>
          <a:xfrm>
            <a:off x="6368007" y="3881095"/>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4" name="Elipse 23"/>
          <p:cNvSpPr/>
          <p:nvPr/>
        </p:nvSpPr>
        <p:spPr>
          <a:xfrm>
            <a:off x="6368007" y="4496532"/>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8" name="Multiplicar 7"/>
          <p:cNvSpPr/>
          <p:nvPr/>
        </p:nvSpPr>
        <p:spPr>
          <a:xfrm>
            <a:off x="6944132" y="2817041"/>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7" name="Multiplicar 26"/>
          <p:cNvSpPr/>
          <p:nvPr/>
        </p:nvSpPr>
        <p:spPr>
          <a:xfrm>
            <a:off x="6944132" y="3430826"/>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8" name="Multiplicar 27"/>
          <p:cNvSpPr/>
          <p:nvPr/>
        </p:nvSpPr>
        <p:spPr>
          <a:xfrm>
            <a:off x="6981648" y="4067443"/>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09734858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p:txBody>
          <a:bodyPr/>
          <a:lstStyle/>
          <a:p>
            <a:r>
              <a:rPr lang="es-ES" altLang="es-MX" dirty="0" smtClean="0"/>
              <a:t>Ejercicio: </a:t>
            </a:r>
            <a:r>
              <a:rPr lang="es-ES" altLang="es-MX" sz="3200" dirty="0" smtClean="0"/>
              <a:t>Hacer el árbol del siguiente código.</a:t>
            </a:r>
            <a:endParaRPr lang="es-ES" altLang="es-MX" dirty="0" smtClean="0"/>
          </a:p>
        </p:txBody>
      </p:sp>
      <p:sp>
        <p:nvSpPr>
          <p:cNvPr id="22531" name="2 Marcador de contenido"/>
          <p:cNvSpPr>
            <a:spLocks noGrp="1"/>
          </p:cNvSpPr>
          <p:nvPr>
            <p:ph idx="1"/>
          </p:nvPr>
        </p:nvSpPr>
        <p:spPr/>
        <p:txBody>
          <a:bodyPr>
            <a:normAutofit fontScale="92500" lnSpcReduction="10000"/>
          </a:bodyPr>
          <a:lstStyle/>
          <a:p>
            <a:pPr marL="0" indent="0">
              <a:buNone/>
            </a:pPr>
            <a:r>
              <a:rPr lang="es-ES" altLang="es-MX" sz="2400" dirty="0" smtClean="0"/>
              <a:t>&lt;</a:t>
            </a:r>
            <a:r>
              <a:rPr lang="es-ES" altLang="es-MX" sz="2400" dirty="0" err="1"/>
              <a:t>bookstore</a:t>
            </a:r>
            <a:r>
              <a:rPr lang="es-ES" altLang="es-MX" sz="2400" dirty="0"/>
              <a:t>&gt;</a:t>
            </a:r>
          </a:p>
          <a:p>
            <a:pPr>
              <a:buFontTx/>
              <a:buNone/>
            </a:pPr>
            <a:r>
              <a:rPr lang="es-ES" altLang="es-MX" sz="2400" dirty="0"/>
              <a:t>		&lt;</a:t>
            </a:r>
            <a:r>
              <a:rPr lang="es-ES" altLang="es-MX" sz="2400" dirty="0" err="1"/>
              <a:t>book</a:t>
            </a:r>
            <a:r>
              <a:rPr lang="es-ES" altLang="es-MX" sz="2400" dirty="0"/>
              <a:t> </a:t>
            </a:r>
            <a:r>
              <a:rPr lang="es-ES" altLang="es-MX" sz="2400" dirty="0" err="1"/>
              <a:t>category</a:t>
            </a:r>
            <a:r>
              <a:rPr lang="es-ES" altLang="es-MX" sz="2400" dirty="0"/>
              <a:t>=“</a:t>
            </a:r>
            <a:r>
              <a:rPr lang="es-ES" altLang="es-MX" sz="2400" dirty="0" err="1"/>
              <a:t>history</a:t>
            </a:r>
            <a:r>
              <a:rPr lang="es-ES" altLang="es-MX" sz="2400" dirty="0"/>
              <a:t>”&gt;</a:t>
            </a:r>
          </a:p>
          <a:p>
            <a:pPr>
              <a:buFontTx/>
              <a:buNone/>
            </a:pPr>
            <a:r>
              <a:rPr lang="es-ES" altLang="es-MX" sz="2400" dirty="0"/>
              <a:t>			&lt;</a:t>
            </a:r>
            <a:r>
              <a:rPr lang="es-ES" altLang="es-MX" sz="2400" dirty="0" err="1"/>
              <a:t>title</a:t>
            </a:r>
            <a:r>
              <a:rPr lang="es-ES" altLang="es-MX" sz="2400" dirty="0"/>
              <a:t> </a:t>
            </a:r>
            <a:r>
              <a:rPr lang="es-ES" altLang="es-MX" sz="2400" dirty="0" err="1"/>
              <a:t>lang</a:t>
            </a:r>
            <a:r>
              <a:rPr lang="es-ES" altLang="es-MX" sz="2400" dirty="0"/>
              <a:t>=“</a:t>
            </a:r>
            <a:r>
              <a:rPr lang="es-ES" altLang="es-MX" sz="2400" dirty="0" err="1"/>
              <a:t>english</a:t>
            </a:r>
            <a:r>
              <a:rPr lang="es-ES" altLang="es-MX" sz="2400" dirty="0"/>
              <a:t>&gt;</a:t>
            </a:r>
          </a:p>
          <a:p>
            <a:pPr>
              <a:buFontTx/>
              <a:buNone/>
            </a:pPr>
            <a:r>
              <a:rPr lang="es-ES" altLang="es-MX" sz="2400" dirty="0"/>
              <a:t>				</a:t>
            </a:r>
            <a:r>
              <a:rPr lang="es-ES" altLang="es-MX" sz="2400" dirty="0" err="1"/>
              <a:t>Everyday</a:t>
            </a:r>
            <a:r>
              <a:rPr lang="es-ES" altLang="es-MX" sz="2400" dirty="0"/>
              <a:t> </a:t>
            </a:r>
            <a:r>
              <a:rPr lang="es-ES" altLang="es-MX" sz="2400" dirty="0" err="1"/>
              <a:t>Italian</a:t>
            </a:r>
            <a:endParaRPr lang="es-ES" altLang="es-MX" sz="2400" dirty="0"/>
          </a:p>
          <a:p>
            <a:pPr>
              <a:buFontTx/>
              <a:buNone/>
            </a:pPr>
            <a:r>
              <a:rPr lang="es-ES" altLang="es-MX" sz="2400" dirty="0"/>
              <a:t>			&lt;/</a:t>
            </a:r>
            <a:r>
              <a:rPr lang="es-ES" altLang="es-MX" sz="2400" dirty="0" err="1"/>
              <a:t>title</a:t>
            </a:r>
            <a:r>
              <a:rPr lang="es-ES" altLang="es-MX" sz="2400" dirty="0"/>
              <a:t>&gt;</a:t>
            </a:r>
          </a:p>
          <a:p>
            <a:pPr>
              <a:buFontTx/>
              <a:buNone/>
            </a:pPr>
            <a:r>
              <a:rPr lang="es-ES" altLang="es-MX" sz="2400" dirty="0"/>
              <a:t>			&lt;</a:t>
            </a:r>
            <a:r>
              <a:rPr lang="es-ES" altLang="es-MX" sz="2400" dirty="0" err="1"/>
              <a:t>author</a:t>
            </a:r>
            <a:r>
              <a:rPr lang="es-ES" altLang="es-MX" sz="2400" dirty="0"/>
              <a:t>&gt;</a:t>
            </a:r>
            <a:r>
              <a:rPr lang="es-ES" altLang="es-MX" sz="2400" dirty="0" err="1"/>
              <a:t>Giada</a:t>
            </a:r>
            <a:r>
              <a:rPr lang="es-ES" altLang="es-MX" sz="2400" dirty="0"/>
              <a:t> de </a:t>
            </a:r>
            <a:r>
              <a:rPr lang="es-ES" altLang="es-MX" sz="2400" dirty="0" err="1"/>
              <a:t>Laurentis</a:t>
            </a:r>
            <a:r>
              <a:rPr lang="es-ES" altLang="es-MX" sz="2400" dirty="0"/>
              <a:t>&lt;/</a:t>
            </a:r>
            <a:r>
              <a:rPr lang="es-ES" altLang="es-MX" sz="2400" dirty="0" err="1"/>
              <a:t>author</a:t>
            </a:r>
            <a:r>
              <a:rPr lang="es-ES" altLang="es-MX" sz="2400" dirty="0"/>
              <a:t>&gt;</a:t>
            </a:r>
          </a:p>
          <a:p>
            <a:pPr>
              <a:buFontTx/>
              <a:buNone/>
            </a:pPr>
            <a:r>
              <a:rPr lang="es-ES" altLang="es-MX" sz="2400" dirty="0"/>
              <a:t>			&lt;</a:t>
            </a:r>
            <a:r>
              <a:rPr lang="es-ES" altLang="es-MX" sz="2400" dirty="0" err="1"/>
              <a:t>year</a:t>
            </a:r>
            <a:r>
              <a:rPr lang="es-ES" altLang="es-MX" sz="2400" dirty="0"/>
              <a:t>&gt;2005&lt;/</a:t>
            </a:r>
            <a:r>
              <a:rPr lang="es-ES" altLang="es-MX" sz="2400" dirty="0" err="1"/>
              <a:t>year</a:t>
            </a:r>
            <a:r>
              <a:rPr lang="es-ES" altLang="es-MX" sz="2400" dirty="0"/>
              <a:t>&gt;</a:t>
            </a:r>
          </a:p>
          <a:p>
            <a:pPr>
              <a:buFontTx/>
              <a:buNone/>
            </a:pPr>
            <a:r>
              <a:rPr lang="es-ES" altLang="es-MX" sz="2400" dirty="0"/>
              <a:t>			&lt;</a:t>
            </a:r>
            <a:r>
              <a:rPr lang="es-ES" altLang="es-MX" sz="2400" dirty="0" err="1"/>
              <a:t>price</a:t>
            </a:r>
            <a:r>
              <a:rPr lang="es-ES" altLang="es-MX" sz="2400" dirty="0"/>
              <a:t>&gt;30&lt;/</a:t>
            </a:r>
            <a:r>
              <a:rPr lang="es-ES" altLang="es-MX" sz="2400" dirty="0" err="1"/>
              <a:t>price</a:t>
            </a:r>
            <a:r>
              <a:rPr lang="es-ES" altLang="es-MX" sz="2400" dirty="0"/>
              <a:t>&gt;</a:t>
            </a:r>
          </a:p>
          <a:p>
            <a:pPr>
              <a:buFontTx/>
              <a:buNone/>
            </a:pPr>
            <a:r>
              <a:rPr lang="es-ES" altLang="es-MX" sz="2400" dirty="0"/>
              <a:t>		&lt;/</a:t>
            </a:r>
            <a:r>
              <a:rPr lang="es-ES" altLang="es-MX" sz="2400" dirty="0" err="1"/>
              <a:t>book</a:t>
            </a:r>
            <a:r>
              <a:rPr lang="es-ES" altLang="es-MX" sz="2400" dirty="0"/>
              <a:t>&gt;</a:t>
            </a:r>
          </a:p>
          <a:p>
            <a:pPr>
              <a:buFontTx/>
              <a:buNone/>
            </a:pPr>
            <a:r>
              <a:rPr lang="es-ES" altLang="es-MX" sz="2400" dirty="0" smtClean="0"/>
              <a:t>&lt;/</a:t>
            </a:r>
            <a:r>
              <a:rPr lang="es-ES" altLang="es-MX" sz="2400" dirty="0" err="1"/>
              <a:t>bookstore</a:t>
            </a:r>
            <a:r>
              <a:rPr lang="es-ES" altLang="es-MX" sz="2400" dirty="0"/>
              <a:t>&gt;</a:t>
            </a:r>
          </a:p>
        </p:txBody>
      </p:sp>
    </p:spTree>
    <p:extLst>
      <p:ext uri="{BB962C8B-B14F-4D97-AF65-F5344CB8AC3E}">
        <p14:creationId xmlns:p14="http://schemas.microsoft.com/office/powerpoint/2010/main" val="3991702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3598</TotalTime>
  <Words>3992</Words>
  <Application>Microsoft Office PowerPoint</Application>
  <PresentationFormat>Panorámica</PresentationFormat>
  <Paragraphs>749</Paragraphs>
  <Slides>112</Slides>
  <Notes>35</Notes>
  <HiddenSlides>0</HiddenSlides>
  <MMClips>1</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112</vt:i4>
      </vt:variant>
    </vt:vector>
  </HeadingPairs>
  <TitlesOfParts>
    <vt:vector size="121" baseType="lpstr">
      <vt:lpstr>Arial</vt:lpstr>
      <vt:lpstr>Bahnschrift</vt:lpstr>
      <vt:lpstr>Calibri</vt:lpstr>
      <vt:lpstr>Consolas</vt:lpstr>
      <vt:lpstr>Courier New</vt:lpstr>
      <vt:lpstr>Helvetica Neue</vt:lpstr>
      <vt:lpstr>Times New Roman</vt:lpstr>
      <vt:lpstr>Wingdings</vt:lpstr>
      <vt:lpstr>Tema de Office</vt:lpstr>
      <vt:lpstr>Introducción JAVASCRIPT</vt:lpstr>
      <vt:lpstr>Incluir JavaScript en documentos</vt:lpstr>
      <vt:lpstr>JavaScript en el mismo documento</vt:lpstr>
      <vt:lpstr>JavaScript en un archivo externo</vt:lpstr>
      <vt:lpstr>JavaScript en los elementos</vt:lpstr>
      <vt:lpstr>Etiqueta noscript</vt:lpstr>
      <vt:lpstr>Sintaxis</vt:lpstr>
      <vt:lpstr>Limitaciones</vt:lpstr>
      <vt:lpstr>Iniciando a programar</vt:lpstr>
      <vt:lpstr>Tipo de dato</vt:lpstr>
      <vt:lpstr>Arrays</vt:lpstr>
      <vt:lpstr>Operadores</vt:lpstr>
      <vt:lpstr>Operadores lógicos</vt:lpstr>
      <vt:lpstr>Negación símbolo !</vt:lpstr>
      <vt:lpstr>AND símbolo &amp;&amp;</vt:lpstr>
      <vt:lpstr>OR símbolo ||</vt:lpstr>
      <vt:lpstr>Matemáticos </vt:lpstr>
      <vt:lpstr>Operadores relacionales</vt:lpstr>
      <vt:lpstr>Estructura de control de flujo</vt:lpstr>
      <vt:lpstr>Estructura if</vt:lpstr>
      <vt:lpstr>Presentación de PowerPoint</vt:lpstr>
      <vt:lpstr>Estructura if...else</vt:lpstr>
      <vt:lpstr>Estructura if...else</vt:lpstr>
      <vt:lpstr>Estructura if...else</vt:lpstr>
      <vt:lpstr>Estructura for [ I ]</vt:lpstr>
      <vt:lpstr>Estructura for [ II ]</vt:lpstr>
      <vt:lpstr>Estructura for…in </vt:lpstr>
      <vt:lpstr>Funciones y propiedades básicas de JavaScript</vt:lpstr>
      <vt:lpstr>Funciones y propiedades básicas de JavaScript</vt:lpstr>
      <vt:lpstr>Funciones y propiedades básicas de JavaScript</vt:lpstr>
      <vt:lpstr>Funciones para Arrays</vt:lpstr>
      <vt:lpstr>Presentación de PowerPoint</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Presentación de PowerPoint</vt:lpstr>
      <vt:lpstr>Creación de funciones</vt:lpstr>
      <vt:lpstr>Declaración de una función</vt:lpstr>
      <vt:lpstr>Declaración de una función</vt:lpstr>
      <vt:lpstr>Modelo de Eventos de JavaScript</vt:lpstr>
      <vt:lpstr>    Eventos</vt:lpstr>
      <vt:lpstr>    Eventos</vt:lpstr>
      <vt:lpstr>    Eventos</vt:lpstr>
      <vt:lpstr>    Eventos</vt:lpstr>
      <vt:lpstr>    Eventos</vt:lpstr>
      <vt:lpstr>    Eventos</vt:lpstr>
      <vt:lpstr>    Eventos</vt:lpstr>
      <vt:lpstr>    Eventos</vt:lpstr>
      <vt:lpstr>    Eventos</vt:lpstr>
      <vt:lpstr>    Eventos</vt:lpstr>
      <vt:lpstr>    Eventos: onFocus</vt:lpstr>
      <vt:lpstr>    Eventos: onFocus</vt:lpstr>
      <vt:lpstr>    Eventos: onBlur</vt:lpstr>
      <vt:lpstr>    Eventos: onChange</vt:lpstr>
      <vt:lpstr>    Eventos: onPressKey</vt:lpstr>
      <vt:lpstr>    Eventos: onMove</vt:lpstr>
      <vt:lpstr>    Eventos: onselect</vt:lpstr>
      <vt:lpstr>    Eventos: OnunLoad</vt:lpstr>
      <vt:lpstr>    Eventos: OnMouseMove/OnMouseOut</vt:lpstr>
      <vt:lpstr>DOM</vt:lpstr>
      <vt:lpstr>Ejemplo</vt:lpstr>
      <vt:lpstr>DOM</vt:lpstr>
      <vt:lpstr>DOM</vt:lpstr>
      <vt:lpstr>Árbol de nodos</vt:lpstr>
      <vt:lpstr>Árbol de nodos</vt:lpstr>
      <vt:lpstr>Árbol de nodos</vt:lpstr>
      <vt:lpstr>Árbol de nodos</vt:lpstr>
      <vt:lpstr>Árbol de nodos</vt:lpstr>
      <vt:lpstr>Árbol de nodos</vt:lpstr>
      <vt:lpstr>Tipos de nodos</vt:lpstr>
      <vt:lpstr>Tipos de nodos</vt:lpstr>
      <vt:lpstr>Acceso directo a los nodos:  getElementsByTagName</vt:lpstr>
      <vt:lpstr>Acceso directo a los nodos:  getElementsByTagName</vt:lpstr>
      <vt:lpstr>Acceso directo a los nodos:  getElementsByName</vt:lpstr>
      <vt:lpstr>Acceso directo a los nodos: getElementById</vt:lpstr>
      <vt:lpstr>Crear elementos con DOM</vt:lpstr>
      <vt:lpstr>Crear elementos con DOM</vt:lpstr>
      <vt:lpstr>Eliminación de nodos</vt:lpstr>
      <vt:lpstr>Eliminación de nodos</vt:lpstr>
      <vt:lpstr>Agregar y eliminar elementos al vuelo</vt:lpstr>
      <vt:lpstr>Agregar y eliminar elementos al vuelo</vt:lpstr>
      <vt:lpstr>Agregar y eliminar elementos al vuelo</vt:lpstr>
      <vt:lpstr>Agregar y eliminar elementos al vuelo</vt:lpstr>
      <vt:lpstr>Agregar y eliminar elementos al vuelo</vt:lpstr>
      <vt:lpstr>Agregar y eliminar elementos al vuelo</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Ejercicio: Agregar y eliminar frutas dinámicamente.</vt:lpstr>
      <vt:lpstr>Ejercicio: Hacer el árbol del siguiente código.</vt:lpstr>
      <vt:lpstr>Ejemplo de árbol DOM</vt:lpstr>
      <vt:lpstr>Windows vs Document</vt:lpstr>
      <vt:lpstr>DOM: Eventos</vt:lpstr>
      <vt:lpstr>DOM: Eventos.  Atributos HTML que indican los métodos asociados</vt:lpstr>
      <vt:lpstr>DOM: Eventos</vt:lpstr>
      <vt:lpstr>DOM: Eventos</vt:lpstr>
      <vt:lpstr>DOM: This</vt:lpstr>
      <vt:lpstr>DOM: Manejadores de eventos como funciones externas</vt:lpstr>
      <vt:lpstr>DOM: Manejadores semánticos</vt:lpstr>
      <vt:lpstr>DOM: Manejadores semánticos</vt:lpstr>
      <vt:lpstr>DOM: Manejadores semánticos</vt:lpstr>
      <vt:lpstr>Ejemplo de clase</vt:lpstr>
      <vt:lpstr>Bibliografía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Julián Cristóbal Villegas Alonzo</dc:creator>
  <cp:lastModifiedBy>Julián Cristóbal Villegas Alonzo</cp:lastModifiedBy>
  <cp:revision>175</cp:revision>
  <cp:lastPrinted>2018-01-19T13:53:27Z</cp:lastPrinted>
  <dcterms:created xsi:type="dcterms:W3CDTF">2018-01-18T19:28:46Z</dcterms:created>
  <dcterms:modified xsi:type="dcterms:W3CDTF">2018-03-02T02:59:44Z</dcterms:modified>
</cp:coreProperties>
</file>