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5263E-434A-452A-A88A-FCC768D906B3}">
  <a:tblStyle styleId="{5CB5263E-434A-452A-A88A-FCC768D906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bold.fntdata"/><Relationship Id="rId10" Type="http://schemas.openxmlformats.org/officeDocument/2006/relationships/slide" Target="slides/slide4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7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34" Type="http://schemas.openxmlformats.org/officeDocument/2006/relationships/font" Target="fonts/Economica-italic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2fe44e6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2fe44e6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b2fe44e6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b2fe44e6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2fe44e6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2fe44e6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2fe44e6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2fe44e6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2fe44e6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b2fe44e6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2fe44e6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2fe44e6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2fe44e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2fe44e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2fe44e6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2fe44e6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b2fe44e6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b2fe44e6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2fe44e6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2fe44e6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2fe44e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2fe44e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2fe44e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2fe44e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b2fe44e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b2fe44e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b2fe44e6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b2fe44e6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2fe44e6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2fe44e6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29d0c96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29d0c96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29d0c96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29d0c96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2fe44e6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2fe44e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2fe44e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2fe44e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2fe44e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2fe44e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2fe44e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b2fe44e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2fe44e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2fe44e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2fe44e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2fe44e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2fe44e6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b2fe44e6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Estatística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Manaus, 14 de Novembro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Idade x Gênero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300" y="2053763"/>
            <a:ext cx="5048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Renda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413" y="1443025"/>
            <a:ext cx="68103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0" r="21259" t="4571"/>
          <a:stretch/>
        </p:blipFill>
        <p:spPr>
          <a:xfrm>
            <a:off x="447775" y="1876413"/>
            <a:ext cx="1274950" cy="1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3" y="428625"/>
            <a:ext cx="585787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6302700" y="1814250"/>
            <a:ext cx="2530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Comparativo de Renda por Faixa Etária.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Divisão Populacional segundo intenção de voto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50" y="1147226"/>
            <a:ext cx="4633200" cy="3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25" y="2017088"/>
            <a:ext cx="27432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993813"/>
            <a:ext cx="74390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I</a:t>
            </a:r>
            <a:r>
              <a:rPr lang="pt-BR">
                <a:solidFill>
                  <a:srgbClr val="212121"/>
                </a:solidFill>
              </a:rPr>
              <a:t>ntenção de Voto por Faixa Etária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Intenção de Voto por Gênero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69550"/>
            <a:ext cx="79248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25" y="1147226"/>
            <a:ext cx="4633200" cy="37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Intervalo de Confiança quanto a Intenção de Voto</a:t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449650" y="180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{5CB5263E-434A-452A-A88A-FCC768D906B3}</a:tableStyleId>
              </a:tblPr>
              <a:tblGrid>
                <a:gridCol w="1016275"/>
                <a:gridCol w="1016275"/>
                <a:gridCol w="1016275"/>
                <a:gridCol w="1016275"/>
              </a:tblGrid>
              <a:tr h="5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Inf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Adail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0,38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0,33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0,42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Magalhães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0,34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Mitouso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Intervalo de Confiança quanto a Intenção de Voto</a:t>
            </a:r>
            <a:endParaRPr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449650" y="196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{5CB5263E-434A-452A-A88A-FCC768D906B3}</a:tableStyleId>
              </a:tblPr>
              <a:tblGrid>
                <a:gridCol w="1016275"/>
                <a:gridCol w="1016275"/>
                <a:gridCol w="1016275"/>
                <a:gridCol w="1016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Inf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3F3F3"/>
                          </a:solidFill>
                        </a:rPr>
                        <a:t>Adail</a:t>
                      </a:r>
                      <a:endParaRPr b="1"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0,38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0,33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0,42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Magalhães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0,26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0,34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Mitouso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17957" l="14831" r="38775" t="46768"/>
          <a:stretch/>
        </p:blipFill>
        <p:spPr>
          <a:xfrm>
            <a:off x="4906075" y="2090775"/>
            <a:ext cx="3048826" cy="130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50" y="1253450"/>
            <a:ext cx="7584676" cy="35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Divisão Populacional por Grau de Escolaridade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7355" l="0" r="0" t="0"/>
          <a:stretch/>
        </p:blipFill>
        <p:spPr>
          <a:xfrm>
            <a:off x="6025750" y="1253450"/>
            <a:ext cx="2533650" cy="11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5" y="90800"/>
            <a:ext cx="4663576" cy="477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5704000" y="1720675"/>
            <a:ext cx="2530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Comparativo de Intenção de Voto por Escolaridade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da Apresentação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Abner Neves (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ando.cid20@uea.edu.br)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Emiliandro Firmino (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ecdmf.cid20@uea.edu.br)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pt-BR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Emily Bezerra (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ebs.cid20@uea.edu.br)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Samuel Fragoso (sdggf.cid20@uea.edu.br)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pt-BR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Wendel Ferreira (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wfds.cid20@uea.edu.br)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15925"/>
            <a:ext cx="8520600" cy="10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Divisão Populacional por Interesse Para Coari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25" y="1689213"/>
            <a:ext cx="2686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88875" y="2161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212121"/>
                </a:solidFill>
              </a:rPr>
              <a:t>Interesse Para Coari</a:t>
            </a:r>
            <a:r>
              <a:rPr lang="pt-BR"/>
              <a:t> x Bairro</a:t>
            </a: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119775" y="1047425"/>
            <a:ext cx="8904426" cy="3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Omar x Braga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0" l="8677" r="31434" t="0"/>
          <a:stretch/>
        </p:blipFill>
        <p:spPr>
          <a:xfrm>
            <a:off x="435425" y="1287250"/>
            <a:ext cx="3040351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 rotWithShape="1">
          <a:blip r:embed="rId4">
            <a:alphaModFix/>
          </a:blip>
          <a:srcRect b="0" l="12388" r="0" t="0"/>
          <a:stretch/>
        </p:blipFill>
        <p:spPr>
          <a:xfrm>
            <a:off x="4372024" y="1412088"/>
            <a:ext cx="454690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67066" l="79695" r="0" t="0"/>
          <a:stretch/>
        </p:blipFill>
        <p:spPr>
          <a:xfrm>
            <a:off x="3271325" y="1486348"/>
            <a:ext cx="1030825" cy="10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2133600"/>
            <a:ext cx="76676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1389475"/>
            <a:ext cx="76676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</a:t>
            </a:r>
            <a:endParaRPr/>
          </a:p>
        </p:txBody>
      </p:sp>
      <p:graphicFrame>
        <p:nvGraphicFramePr>
          <p:cNvPr id="214" name="Google Shape;214;p36"/>
          <p:cNvGraphicFramePr/>
          <p:nvPr/>
        </p:nvGraphicFramePr>
        <p:xfrm>
          <a:off x="819363" y="247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{5CB5263E-434A-452A-A88A-FCC768D906B3}</a:tableStyleId>
              </a:tblPr>
              <a:tblGrid>
                <a:gridCol w="1016275"/>
                <a:gridCol w="1016275"/>
                <a:gridCol w="1016275"/>
                <a:gridCol w="1016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Inf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Sup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F3F3F3"/>
                          </a:solidFill>
                        </a:rPr>
                        <a:t>Adail</a:t>
                      </a:r>
                      <a:endParaRPr b="1"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0,38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0,33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3F3F3"/>
                          </a:solidFill>
                        </a:rPr>
                        <a:t>0,42</a:t>
                      </a:r>
                      <a:endParaRPr b="1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Magalhães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0,26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0,34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Mitouso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0,12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b="17957" l="14831" r="38775" t="46768"/>
          <a:stretch/>
        </p:blipFill>
        <p:spPr>
          <a:xfrm>
            <a:off x="5275788" y="2597775"/>
            <a:ext cx="3048826" cy="130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1602000" y="4068300"/>
            <a:ext cx="2330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Tabela do Intervalo de Confiança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5344225" y="4022500"/>
            <a:ext cx="2330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Resultado da eleição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471900" y="43713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 ~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trabalho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648" l="0" r="0" t="8639"/>
          <a:stretch/>
        </p:blipFill>
        <p:spPr>
          <a:xfrm>
            <a:off x="1286125" y="1453300"/>
            <a:ext cx="6571750" cy="31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trabalho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1147225"/>
            <a:ext cx="8430301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trabalho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75" y="1371600"/>
            <a:ext cx="31337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075" y="777688"/>
            <a:ext cx="252961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gênero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69801" l="0" r="26057" t="5899"/>
          <a:stretch/>
        </p:blipFill>
        <p:spPr>
          <a:xfrm>
            <a:off x="393350" y="2206225"/>
            <a:ext cx="3479300" cy="10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350" y="1445250"/>
            <a:ext cx="4568951" cy="31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Idade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57044" t="23594"/>
          <a:stretch/>
        </p:blipFill>
        <p:spPr>
          <a:xfrm>
            <a:off x="193775" y="1946050"/>
            <a:ext cx="1374725" cy="16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125" y="1901475"/>
            <a:ext cx="3101125" cy="19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16198" t="0"/>
          <a:stretch/>
        </p:blipFill>
        <p:spPr>
          <a:xfrm>
            <a:off x="6501749" y="752575"/>
            <a:ext cx="2260400" cy="36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6">
            <a:alphaModFix/>
          </a:blip>
          <a:srcRect b="0" l="0" r="0" t="6112"/>
          <a:stretch/>
        </p:blipFill>
        <p:spPr>
          <a:xfrm>
            <a:off x="1146275" y="2254475"/>
            <a:ext cx="2346625" cy="1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Idade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4725"/>
          <a:stretch/>
        </p:blipFill>
        <p:spPr>
          <a:xfrm>
            <a:off x="152400" y="1456175"/>
            <a:ext cx="8839199" cy="31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Populacional por Idade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680488"/>
            <a:ext cx="7600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