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0"/>
  </p:notesMasterIdLst>
  <p:handoutMasterIdLst>
    <p:handoutMasterId r:id="rId21"/>
  </p:handoutMasterIdLst>
  <p:sldIdLst>
    <p:sldId id="276" r:id="rId2"/>
    <p:sldId id="277" r:id="rId3"/>
    <p:sldId id="278" r:id="rId4"/>
    <p:sldId id="279" r:id="rId5"/>
    <p:sldId id="281" r:id="rId6"/>
    <p:sldId id="282" r:id="rId7"/>
    <p:sldId id="283" r:id="rId8"/>
    <p:sldId id="284" r:id="rId9"/>
    <p:sldId id="285" r:id="rId10"/>
    <p:sldId id="295" r:id="rId11"/>
    <p:sldId id="286" r:id="rId12"/>
    <p:sldId id="288" r:id="rId13"/>
    <p:sldId id="289" r:id="rId14"/>
    <p:sldId id="290" r:id="rId15"/>
    <p:sldId id="292" r:id="rId16"/>
    <p:sldId id="291" r:id="rId17"/>
    <p:sldId id="293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6CD"/>
    <a:srgbClr val="9D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75" autoAdjust="0"/>
  </p:normalViewPr>
  <p:slideViewPr>
    <p:cSldViewPr snapToGrid="0" snapToObjects="1">
      <p:cViewPr>
        <p:scale>
          <a:sx n="114" d="100"/>
          <a:sy n="114" d="100"/>
        </p:scale>
        <p:origin x="-92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7902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10/20/15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60538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10/20/15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10/20/15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10/20/15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10/20/15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 smtClean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SAND NO. 2011-XXXXP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r>
              <a:rPr lang="en-US" sz="950" baseline="30000" dirty="0" smtClean="0">
                <a:latin typeface="Arial" pitchFamily="-112" charset="0"/>
              </a:rPr>
              <a:t/>
            </a:r>
            <a:br>
              <a:rPr lang="en-US" sz="950" baseline="30000" dirty="0" smtClean="0">
                <a:latin typeface="Arial" pitchFamily="-112" charset="0"/>
              </a:rPr>
            </a:br>
            <a:r>
              <a:rPr lang="en-US" sz="950" baseline="30000" dirty="0" smtClean="0">
                <a:latin typeface="Arial" pitchFamily="-112" charset="0"/>
              </a:rPr>
              <a:t>SAND No. 2011–XXXXP.</a:t>
            </a:r>
          </a:p>
          <a:p>
            <a:pPr algn="l">
              <a:defRPr/>
            </a:pP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10/20/15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3405" y="6519332"/>
            <a:ext cx="2895600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8740"/>
            <a:ext cx="8229600" cy="48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274" y="6495636"/>
            <a:ext cx="1490926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30B37176-1C50-7042-8162-64D2C2671FE5}" type="datetime1">
              <a:rPr lang="en-US" smtClean="0"/>
              <a:pPr/>
              <a:t>10/20/15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81852"/>
            <a:ext cx="6096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589" y="2405536"/>
            <a:ext cx="8073100" cy="2185162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2"/>
                </a:solidFill>
              </a:rPr>
              <a:t>HTS: A Multithreaded Direct Sparse Triangular Solver Combining Level Scheduling and Recursive Blocking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91" y="4217428"/>
            <a:ext cx="5641337" cy="593737"/>
          </a:xfrm>
        </p:spPr>
        <p:txBody>
          <a:bodyPr/>
          <a:lstStyle/>
          <a:p>
            <a:r>
              <a:rPr lang="en-US" dirty="0" smtClean="0"/>
              <a:t>Andrew M. Bradley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589" y="4840945"/>
            <a:ext cx="72614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Thanks: E</a:t>
            </a:r>
            <a:r>
              <a:rPr lang="en-US" sz="1600" dirty="0"/>
              <a:t>. </a:t>
            </a:r>
            <a:r>
              <a:rPr lang="en-US" sz="1600" dirty="0" err="1"/>
              <a:t>Boman</a:t>
            </a:r>
            <a:r>
              <a:rPr lang="en-US" sz="1600" dirty="0"/>
              <a:t>, J. Booth, C. </a:t>
            </a:r>
            <a:r>
              <a:rPr lang="en-US" sz="1600" dirty="0" err="1"/>
              <a:t>Dohrmann</a:t>
            </a:r>
            <a:r>
              <a:rPr lang="en-US" sz="1600" dirty="0"/>
              <a:t>, S. Hammond, W. Held, M. </a:t>
            </a:r>
            <a:r>
              <a:rPr lang="en-US" sz="1600" dirty="0" err="1"/>
              <a:t>Heroux</a:t>
            </a:r>
            <a:r>
              <a:rPr lang="en-US" sz="1600" dirty="0" smtClean="0"/>
              <a:t>, R</a:t>
            </a:r>
            <a:r>
              <a:rPr lang="en-US" sz="1600" dirty="0"/>
              <a:t>. Hoekstra</a:t>
            </a:r>
            <a:r>
              <a:rPr lang="en-US" sz="1600" dirty="0" smtClean="0"/>
              <a:t>, K</a:t>
            </a:r>
            <a:r>
              <a:rPr lang="en-US" sz="1600" dirty="0"/>
              <a:t>. Kim, S. Olivier, A. </a:t>
            </a:r>
            <a:r>
              <a:rPr lang="en-US" sz="1600" dirty="0" err="1"/>
              <a:t>Prokopenko</a:t>
            </a:r>
            <a:r>
              <a:rPr lang="en-US" sz="1600" dirty="0"/>
              <a:t>, S. </a:t>
            </a:r>
            <a:r>
              <a:rPr lang="en-US" sz="1600" dirty="0" err="1"/>
              <a:t>Rajamanickam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230470" y="5617884"/>
            <a:ext cx="236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SAND2015-9187 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589" y="5617884"/>
            <a:ext cx="37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Trilinos</a:t>
            </a:r>
            <a:r>
              <a:rPr lang="en-US" dirty="0" smtClean="0"/>
              <a:t> User Group Meeting 2015</a:t>
            </a:r>
            <a:endParaRPr lang="en-US" dirty="0"/>
          </a:p>
        </p:txBody>
      </p:sp>
      <p:pic>
        <p:nvPicPr>
          <p:cNvPr id="7" name="Picture 6" descr="cc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05" y="6124532"/>
            <a:ext cx="617181" cy="2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2893357"/>
            <a:ext cx="3578352" cy="357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409" y="1105647"/>
            <a:ext cx="65053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Level schedule solve: Park et al.’s method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Recursive blocking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lso with point-to-point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Switching method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Currently: smoothed level size with threshold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Currently: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and C++98</a:t>
            </a:r>
          </a:p>
        </p:txBody>
      </p:sp>
    </p:spTree>
    <p:extLst>
      <p:ext uri="{BB962C8B-B14F-4D97-AF65-F5344CB8AC3E}">
        <p14:creationId xmlns:p14="http://schemas.microsoft.com/office/powerpoint/2010/main" val="372183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9764"/>
            <a:ext cx="8229600" cy="991675"/>
          </a:xfrm>
        </p:spPr>
        <p:txBody>
          <a:bodyPr/>
          <a:lstStyle/>
          <a:p>
            <a:r>
              <a:rPr lang="en-US" dirty="0" smtClean="0"/>
              <a:t>Algorithms: Hybrid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"/>
          <a:stretch/>
        </p:blipFill>
        <p:spPr>
          <a:xfrm>
            <a:off x="3391646" y="722344"/>
            <a:ext cx="5669280" cy="60632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0" y="991675"/>
            <a:ext cx="2823883" cy="2823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0" y="3815558"/>
            <a:ext cx="2883408" cy="288340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1090707" y="4129140"/>
            <a:ext cx="597647" cy="3137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09056" y="4006337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6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75" y="0"/>
            <a:ext cx="6209662" cy="68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75" y="0"/>
            <a:ext cx="6209662" cy="68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" y="629994"/>
            <a:ext cx="4527962" cy="6087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38" y="629994"/>
            <a:ext cx="4527962" cy="608711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104587"/>
            <a:ext cx="8229600" cy="9916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dirty="0" smtClean="0"/>
              <a:t>UMFPACK LU on IB and KNC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5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results_plot_mic_icho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4668"/>
            <a:ext cx="9024471" cy="57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6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" y="680205"/>
            <a:ext cx="4527962" cy="59269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62" y="710087"/>
            <a:ext cx="4592038" cy="58453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74705"/>
            <a:ext cx="8229600" cy="9916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dirty="0" smtClean="0"/>
              <a:t>IC-0 (</a:t>
            </a:r>
            <a:r>
              <a:rPr lang="en-US" dirty="0" err="1" smtClean="0"/>
              <a:t>NodeND</a:t>
            </a:r>
            <a:r>
              <a:rPr lang="en-US" dirty="0"/>
              <a:t>)</a:t>
            </a:r>
            <a:r>
              <a:rPr lang="en-US" dirty="0" smtClean="0"/>
              <a:t> on IB and KNC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8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results_largedataset_i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0300" cy="4356100"/>
          </a:xfrm>
          <a:prstGeom prst="rect">
            <a:avLst/>
          </a:prstGeom>
        </p:spPr>
      </p:pic>
      <p:pic>
        <p:nvPicPr>
          <p:cNvPr id="4" name="Picture 3" descr="results_largedataset_kn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"/>
          <a:stretch/>
        </p:blipFill>
        <p:spPr>
          <a:xfrm>
            <a:off x="4148418" y="2501901"/>
            <a:ext cx="498348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2893357"/>
            <a:ext cx="3578352" cy="357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2928" y="911414"/>
            <a:ext cx="58853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Point-to-point level scheduling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Group rows into tasks to minimize </a:t>
            </a:r>
            <a:r>
              <a:rPr lang="en-US" sz="2000" dirty="0"/>
              <a:t>#</a:t>
            </a:r>
            <a:r>
              <a:rPr lang="en-US" sz="2000" dirty="0" smtClean="0"/>
              <a:t>dependencies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Size tasks to reflect level of synchronization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Hybrid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Switching method(s)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Does not have to be 3 blocks; alternate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HTS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Kokkos</a:t>
            </a:r>
            <a:r>
              <a:rPr lang="en-US" sz="2000" dirty="0" smtClean="0"/>
              <a:t> interface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Support a variety of input formats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Direct sparse methods on GPU?</a:t>
            </a:r>
          </a:p>
        </p:txBody>
      </p:sp>
    </p:spTree>
    <p:extLst>
      <p:ext uri="{BB962C8B-B14F-4D97-AF65-F5344CB8AC3E}">
        <p14:creationId xmlns:p14="http://schemas.microsoft.com/office/powerpoint/2010/main" val="376392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2833593"/>
            <a:ext cx="3578352" cy="357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409" y="956237"/>
            <a:ext cx="7002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Solve R P T Q x = b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Upper or lower sparse triangular matrix 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ow scaling R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Permutations P, Q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Solution and RHS x, b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(Everything that is needed for LDL, LU, incomplete factorizations, etc.)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Efficient to absorb user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many sequential RHS</a:t>
            </a:r>
            <a:r>
              <a:rPr lang="en-US" sz="2400" dirty="0" smtClean="0"/>
              <a:t> with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ame T or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ame nonzero pattern pat(T)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On a multi/many-core node</a:t>
            </a:r>
          </a:p>
        </p:txBody>
      </p:sp>
    </p:spTree>
    <p:extLst>
      <p:ext uri="{BB962C8B-B14F-4D97-AF65-F5344CB8AC3E}">
        <p14:creationId xmlns:p14="http://schemas.microsoft.com/office/powerpoint/2010/main" val="29959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2833593"/>
            <a:ext cx="3578352" cy="357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409" y="956237"/>
            <a:ext cx="700292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Symbolic phase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Find parallelism in pat(T), the graph of T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Numeric phase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Load data structures with numbers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Solve phase</a:t>
            </a:r>
          </a:p>
        </p:txBody>
      </p:sp>
    </p:spTree>
    <p:extLst>
      <p:ext uri="{BB962C8B-B14F-4D97-AF65-F5344CB8AC3E}">
        <p14:creationId xmlns:p14="http://schemas.microsoft.com/office/powerpoint/2010/main" val="343250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Level Scheduling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4" y="2097317"/>
            <a:ext cx="3919421" cy="3919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05" y="1972230"/>
            <a:ext cx="4051988" cy="4051988"/>
          </a:xfrm>
          <a:prstGeom prst="rect">
            <a:avLst/>
          </a:prstGeom>
        </p:spPr>
      </p:pic>
      <p:pic>
        <p:nvPicPr>
          <p:cNvPr id="7" name="Picture 6" descr="ls_sz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57" y="1021557"/>
            <a:ext cx="2882489" cy="247467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88232" y="3496234"/>
            <a:ext cx="597647" cy="3137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9173" y="3097020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3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Level Scheduling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" y="1365570"/>
            <a:ext cx="4465911" cy="4465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01" y="1365570"/>
            <a:ext cx="4465911" cy="446591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182465" y="3496234"/>
            <a:ext cx="597647" cy="3137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406" y="3097020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2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6" y="1643529"/>
            <a:ext cx="3578352" cy="3578352"/>
          </a:xfrm>
          <a:prstGeom prst="rect">
            <a:avLst/>
          </a:prstGeom>
        </p:spPr>
      </p:pic>
      <p:pic>
        <p:nvPicPr>
          <p:cNvPr id="5" name="Picture 4" descr="p2p_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6" y="1703294"/>
            <a:ext cx="2757142" cy="3126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Pruned Point-to-Point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p2p_g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88" y="1677542"/>
            <a:ext cx="2787948" cy="31884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9428" y="5812120"/>
            <a:ext cx="87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Park, J., M. </a:t>
            </a:r>
            <a:r>
              <a:rPr lang="en-US" dirty="0" err="1"/>
              <a:t>Smelyanskiy</a:t>
            </a:r>
            <a:r>
              <a:rPr lang="en-US" dirty="0"/>
              <a:t>, N. </a:t>
            </a:r>
            <a:r>
              <a:rPr lang="en-US" dirty="0" err="1"/>
              <a:t>Sundaram</a:t>
            </a:r>
            <a:r>
              <a:rPr lang="en-US" dirty="0"/>
              <a:t>, and P. </a:t>
            </a:r>
            <a:r>
              <a:rPr lang="en-US" dirty="0" err="1"/>
              <a:t>Dubey</a:t>
            </a:r>
            <a:r>
              <a:rPr lang="en-US" dirty="0"/>
              <a:t>., "</a:t>
            </a:r>
            <a:r>
              <a:rPr lang="en-US" dirty="0" err="1" smtClean="0"/>
              <a:t>Sparsifying</a:t>
            </a:r>
            <a:r>
              <a:rPr lang="en-US" dirty="0" smtClean="0"/>
              <a:t> synchronization </a:t>
            </a:r>
            <a:r>
              <a:rPr lang="en-US" dirty="0"/>
              <a:t>for high-performance shared-memory sparse triangular solver." </a:t>
            </a:r>
            <a:r>
              <a:rPr lang="en-US" dirty="0" smtClean="0"/>
              <a:t>In </a:t>
            </a:r>
            <a:r>
              <a:rPr lang="en-US" i="1" dirty="0" smtClean="0"/>
              <a:t>Supercomputing</a:t>
            </a:r>
            <a:r>
              <a:rPr lang="en-US" dirty="0"/>
              <a:t>, </a:t>
            </a:r>
            <a:r>
              <a:rPr lang="en-US" i="1" dirty="0" smtClean="0"/>
              <a:t>pp.</a:t>
            </a:r>
            <a:r>
              <a:rPr lang="en-US" dirty="0" smtClean="0"/>
              <a:t> </a:t>
            </a:r>
            <a:r>
              <a:rPr lang="en-US" dirty="0"/>
              <a:t>124-140. Springer International Publishing, 2014.</a:t>
            </a:r>
          </a:p>
        </p:txBody>
      </p:sp>
    </p:spTree>
    <p:extLst>
      <p:ext uri="{BB962C8B-B14F-4D97-AF65-F5344CB8AC3E}">
        <p14:creationId xmlns:p14="http://schemas.microsoft.com/office/powerpoint/2010/main" val="110858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77359"/>
            <a:ext cx="4637741" cy="4637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55" y="1415168"/>
            <a:ext cx="2280532" cy="2280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Recursive Blocking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 descr="rb_ondiag_p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9" y="3889933"/>
            <a:ext cx="2832100" cy="2832100"/>
          </a:xfrm>
          <a:prstGeom prst="rect">
            <a:avLst/>
          </a:prstGeom>
        </p:spPr>
      </p:pic>
      <p:pic>
        <p:nvPicPr>
          <p:cNvPr id="10" name="Picture 9" descr="rb_ondiag_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9" y="1290169"/>
            <a:ext cx="2161991" cy="21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4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Hybrid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4" y="1509716"/>
            <a:ext cx="4123108" cy="4123108"/>
          </a:xfrm>
          <a:prstGeom prst="rect">
            <a:avLst/>
          </a:prstGeom>
        </p:spPr>
      </p:pic>
      <p:pic>
        <p:nvPicPr>
          <p:cNvPr id="7" name="Picture 6" descr="block2_ls_sz_dramati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96" y="756072"/>
            <a:ext cx="4407647" cy="59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3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Algorithms: Hybrid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38" y="867200"/>
            <a:ext cx="2823883" cy="2823883"/>
          </a:xfrm>
          <a:prstGeom prst="rect">
            <a:avLst/>
          </a:prstGeom>
        </p:spPr>
      </p:pic>
      <p:pic>
        <p:nvPicPr>
          <p:cNvPr id="5" name="Picture 4" descr="block2_ls_sz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9" y="2279142"/>
            <a:ext cx="40259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38" y="3810611"/>
            <a:ext cx="2883408" cy="2883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71" y="3810611"/>
            <a:ext cx="2120033" cy="212003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5184589" y="4019179"/>
            <a:ext cx="597647" cy="3137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02938" y="3896376"/>
            <a:ext cx="110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dia_CorpPresentation_Template1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31511</TotalTime>
  <Words>379</Words>
  <Application>Microsoft Macintosh PowerPoint</Application>
  <PresentationFormat>On-screen Show (4:3)</PresentationFormat>
  <Paragraphs>82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Sandia_CorpPresentation_Template1</vt:lpstr>
      <vt:lpstr>HTS: A Multithreaded Direct Sparse Triangular Solver Combining Level Scheduling and Recursive Blocking</vt:lpstr>
      <vt:lpstr>Problem Statement</vt:lpstr>
      <vt:lpstr>Solution Approach</vt:lpstr>
      <vt:lpstr>Algorithms: Level Scheduling</vt:lpstr>
      <vt:lpstr>Algorithms: Level Scheduling</vt:lpstr>
      <vt:lpstr>Algorithms: Pruned Point-to-Point</vt:lpstr>
      <vt:lpstr>Algorithms: Recursive Blocking</vt:lpstr>
      <vt:lpstr>Algorithms: Hybrid</vt:lpstr>
      <vt:lpstr>Algorithms: Hybrid</vt:lpstr>
      <vt:lpstr>HTS</vt:lpstr>
      <vt:lpstr>Algorithms: Hybrid</vt:lpstr>
      <vt:lpstr>PowerPoint Presentation</vt:lpstr>
      <vt:lpstr>PowerPoint Presentation</vt:lpstr>
      <vt:lpstr>PowerPoint Presentation</vt:lpstr>
      <vt:lpstr>Ordering</vt:lpstr>
      <vt:lpstr>PowerPoint Presentation</vt:lpstr>
      <vt:lpstr>PowerPoint Presentation</vt:lpstr>
      <vt:lpstr>Future Work</vt:lpstr>
    </vt:vector>
  </TitlesOfParts>
  <Company>Sandia National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Bradley, Andrew Michael</cp:lastModifiedBy>
  <cp:revision>346</cp:revision>
  <dcterms:created xsi:type="dcterms:W3CDTF">2011-10-03T16:15:05Z</dcterms:created>
  <dcterms:modified xsi:type="dcterms:W3CDTF">2015-10-26T19:24:03Z</dcterms:modified>
</cp:coreProperties>
</file>