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20"/>
  </p:notesMasterIdLst>
  <p:handoutMasterIdLst>
    <p:handoutMasterId r:id="rId21"/>
  </p:handoutMasterIdLst>
  <p:sldIdLst>
    <p:sldId id="269" r:id="rId2"/>
    <p:sldId id="272" r:id="rId3"/>
    <p:sldId id="277" r:id="rId4"/>
    <p:sldId id="276" r:id="rId5"/>
    <p:sldId id="279" r:id="rId6"/>
    <p:sldId id="280" r:id="rId7"/>
    <p:sldId id="282" r:id="rId8"/>
    <p:sldId id="259" r:id="rId9"/>
    <p:sldId id="260" r:id="rId10"/>
    <p:sldId id="281" r:id="rId11"/>
    <p:sldId id="261" r:id="rId12"/>
    <p:sldId id="273" r:id="rId13"/>
    <p:sldId id="263" r:id="rId14"/>
    <p:sldId id="262" r:id="rId15"/>
    <p:sldId id="264" r:id="rId16"/>
    <p:sldId id="270" r:id="rId17"/>
    <p:sldId id="271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30A6CD"/>
    <a:srgbClr val="9D8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6" d="100"/>
          <a:sy n="86" d="100"/>
        </p:scale>
        <p:origin x="-134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E8FA7-2F4C-5D49-9BA4-AF921E49AE74}" type="datetime1">
              <a:rPr lang="en-US" smtClean="0"/>
              <a:pPr/>
              <a:t>10/28/2015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37E74-6FDC-BA4C-B798-CEB3174D95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4989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6B0FB-EA67-3A40-825F-8F252A860502}" type="datetime1">
              <a:rPr lang="en-US" smtClean="0"/>
              <a:pPr/>
              <a:t>10/28/2015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C66A3-1D14-8C46-8C0C-97773EFB71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333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30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6" descr="SNL_Stacked_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1008063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SNL_Mott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7138" y="1185863"/>
            <a:ext cx="539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6" name="Picture 13" descr="NNSAlogo_Black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2590800"/>
            <a:ext cx="3768892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2590800"/>
            <a:ext cx="2286000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2590800"/>
            <a:ext cx="2917136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4260258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5173652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536" y="4197659"/>
            <a:ext cx="931864" cy="28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E3A661A9-AB95-644B-88B2-9DDC7A23F4F4}" type="datetime1">
              <a:rPr lang="en-US" smtClean="0"/>
              <a:pPr/>
              <a:t>10/28/2015</a:t>
            </a:fld>
            <a:endParaRPr lang="en-US" dirty="0"/>
          </a:p>
        </p:txBody>
      </p:sp>
      <p:pic>
        <p:nvPicPr>
          <p:cNvPr id="32" name="Picture 12" descr="NNSAlogo_Black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3124200" y="6172200"/>
            <a:ext cx="55626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</a:t>
            </a:r>
            <a:r>
              <a:rPr lang="en-US" sz="6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2015-9274PE</a:t>
            </a:r>
            <a:endParaRPr lang="en-US" sz="60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31639C-5EF8-8C48-833F-078F90087180}" type="datetime1">
              <a:rPr lang="en-US" smtClean="0"/>
              <a:pPr/>
              <a:t>10/28/2015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35C3D4-B14E-194D-A22F-ABBD9D7BE7F7}" type="datetime1">
              <a:rPr lang="en-US" smtClean="0"/>
              <a:pPr/>
              <a:t>10/28/2015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FF6A9-F7ED-464D-9ECE-18CDAAFFF013}" type="datetime1">
              <a:rPr lang="en-US" smtClean="0"/>
              <a:pPr/>
              <a:t>10/28/2015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865AE2-28C7-4947-8319-D60EEB07BE79}" type="datetime1">
              <a:rPr lang="en-US" smtClean="0"/>
              <a:pPr/>
              <a:t>10/28/2015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0E4600-0381-4CF3-88F2-7ED7D2E3F9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782EBC-51D7-AB40-8702-393A26BF0924}" type="datetime1">
              <a:rPr lang="en-US" smtClean="0"/>
              <a:pPr/>
              <a:t>10/28/2015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9A187D-6C3F-6D41-880E-F6B6C4095670}" type="datetime1">
              <a:rPr lang="en-US" smtClean="0"/>
              <a:pPr/>
              <a:t>10/28/2015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07F8E1-8F00-1645-9B46-B2F7ACC8F53A}" type="datetime1">
              <a:rPr lang="en-US" smtClean="0"/>
              <a:pPr/>
              <a:t>10/28/2015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38B7F0-25BC-B045-8049-7CADA7B3A1D1}" type="datetime1">
              <a:rPr lang="en-US" smtClean="0"/>
              <a:pPr/>
              <a:t>10/28/2015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59385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1676633"/>
            <a:ext cx="3768892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676633"/>
            <a:ext cx="2286000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676633"/>
            <a:ext cx="2917136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517300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430694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227138" y="711359"/>
            <a:ext cx="539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1B799630-9E30-DE4D-BE8D-4E9CA304B925}" type="datetime1">
              <a:rPr lang="en-US" smtClean="0"/>
              <a:pPr/>
              <a:t>10/28/2015</a:t>
            </a:fld>
            <a:endParaRPr lang="en-US"/>
          </a:p>
        </p:txBody>
      </p:sp>
      <p:pic>
        <p:nvPicPr>
          <p:cNvPr id="20" name="Picture 12" descr="NNSAlogo_Black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3124200" y="6172200"/>
            <a:ext cx="55626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2011-XXXXP</a:t>
            </a:r>
            <a:endParaRPr lang="en-US" sz="60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0"/>
            <a:ext cx="9144000" cy="66124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1456267"/>
            <a:ext cx="3768892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456267"/>
            <a:ext cx="2286000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456267"/>
            <a:ext cx="2917136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678173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591567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1227748" y="601288"/>
            <a:ext cx="53931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504244A8-8889-154D-9568-D8C635C53E9B}" type="datetime1">
              <a:rPr lang="en-US" smtClean="0"/>
              <a:pPr/>
              <a:t>10/28/2015</a:t>
            </a:fld>
            <a:endParaRPr lang="en-US"/>
          </a:p>
        </p:txBody>
      </p:sp>
      <p:pic>
        <p:nvPicPr>
          <p:cNvPr id="33" name="Picture 8" descr="SNL_color_stack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934201" y="408000"/>
            <a:ext cx="1524000" cy="66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tangle 35"/>
          <p:cNvSpPr/>
          <p:nvPr userDrawn="1"/>
        </p:nvSpPr>
        <p:spPr>
          <a:xfrm>
            <a:off x="0" y="3369731"/>
            <a:ext cx="9144000" cy="397933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7" name="Picture 12" descr="NNSAlogo_Black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3124200" y="6172200"/>
            <a:ext cx="55626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2011-XXXXP</a:t>
            </a:r>
            <a:endParaRPr lang="en-US" sz="60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0"/>
            <a:ext cx="9144000" cy="66124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3369731"/>
            <a:ext cx="9144000" cy="3089807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30A6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5" name="Picture 12" descr="NNSAlogo_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1456267"/>
            <a:ext cx="3768892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456267"/>
            <a:ext cx="2286000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456267"/>
            <a:ext cx="2917136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678173"/>
            <a:ext cx="7772400" cy="898198"/>
          </a:xfrm>
        </p:spPr>
        <p:txBody>
          <a:bodyPr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591567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227748" y="601288"/>
            <a:ext cx="53931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9522E0D4-989F-3A4B-AA2E-486ADFE0E698}" type="datetime1">
              <a:rPr lang="en-US" smtClean="0"/>
              <a:pPr/>
              <a:t>10/28/2015</a:t>
            </a:fld>
            <a:endParaRPr lang="en-US"/>
          </a:p>
        </p:txBody>
      </p:sp>
      <p:pic>
        <p:nvPicPr>
          <p:cNvPr id="33" name="Picture 8" descr="SNL_color_stack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6934201" y="408000"/>
            <a:ext cx="1524000" cy="66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124200" y="6172200"/>
            <a:ext cx="55626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2011-XXXXP</a:t>
            </a:r>
            <a:endParaRPr lang="en-US" sz="60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-1" y="4040484"/>
            <a:ext cx="2484223" cy="2817515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2484223" cy="893232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06432" y="-1"/>
            <a:ext cx="337567" cy="6857999"/>
          </a:xfrm>
          <a:prstGeom prst="rect">
            <a:avLst/>
          </a:prstGeom>
          <a:solidFill>
            <a:srgbClr val="9D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" y="989095"/>
            <a:ext cx="1359657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502" y="1250965"/>
            <a:ext cx="5971187" cy="1233338"/>
          </a:xfrm>
        </p:spPr>
        <p:txBody>
          <a:bodyPr/>
          <a:lstStyle>
            <a:lvl1pPr algn="l">
              <a:lnSpc>
                <a:spcPts val="3800"/>
              </a:lnSpc>
              <a:defRPr>
                <a:solidFill>
                  <a:srgbClr val="9D8C7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502" y="2588978"/>
            <a:ext cx="5641337" cy="59373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7199" y="4339006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298048" y="5157318"/>
            <a:ext cx="970718" cy="1453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3" descr="NNSAlogo_Black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763683" y="5932869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14502" y="26517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5B35050C-AFC0-D74A-963F-148736DC45A4}" type="datetime1">
              <a:rPr lang="en-US" smtClean="0"/>
              <a:pPr/>
              <a:t>10/28/2015</a:t>
            </a:fld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2484303"/>
            <a:ext cx="2484222" cy="14679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472391" y="989095"/>
            <a:ext cx="1011831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693778" y="-1"/>
            <a:ext cx="77764" cy="685799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3" name="Picture 12" descr="NNSAlogo_Black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4039700" y="5921220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8522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124200" y="6172200"/>
            <a:ext cx="55626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2011-XXXXP</a:t>
            </a:r>
            <a:endParaRPr lang="en-US" sz="60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4571999" y="0"/>
            <a:ext cx="4572001" cy="2817515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1999" y="5964768"/>
            <a:ext cx="4572001" cy="893232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1" y="2908379"/>
            <a:ext cx="1359657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93248" y="1488545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 userDrawn="1"/>
        </p:nvSpPr>
        <p:spPr>
          <a:xfrm>
            <a:off x="4572000" y="4403587"/>
            <a:ext cx="4572000" cy="14679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6044391" y="2908379"/>
            <a:ext cx="3099609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0800000">
            <a:off x="112655" y="-1"/>
            <a:ext cx="337567" cy="6857999"/>
          </a:xfrm>
          <a:prstGeom prst="rect">
            <a:avLst/>
          </a:prstGeom>
          <a:solidFill>
            <a:srgbClr val="9D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00353" y="6375406"/>
            <a:ext cx="3761580" cy="579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950" baseline="30000" dirty="0">
                <a:latin typeface="Arial" pitchFamily="-112" charset="0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</a:t>
            </a:r>
            <a:r>
              <a:rPr lang="en-US" sz="950" baseline="30000" dirty="0" smtClean="0">
                <a:latin typeface="Arial" pitchFamily="-112" charset="0"/>
              </a:rPr>
              <a:t/>
            </a:r>
            <a:br>
              <a:rPr lang="en-US" sz="950" baseline="30000" dirty="0" smtClean="0">
                <a:latin typeface="Arial" pitchFamily="-112" charset="0"/>
              </a:rPr>
            </a:br>
            <a:r>
              <a:rPr lang="en-US" sz="950" baseline="30000" dirty="0" smtClean="0">
                <a:latin typeface="Arial" pitchFamily="-112" charset="0"/>
              </a:rPr>
              <a:t>SAND No. 2011–XXXXP.</a:t>
            </a:r>
          </a:p>
          <a:p>
            <a:pPr algn="l">
              <a:defRPr/>
            </a:pPr>
            <a:endParaRPr lang="en-US" sz="950" baseline="30000" dirty="0">
              <a:latin typeface="Arial" pitchFamily="-11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418" y="1250965"/>
            <a:ext cx="3789515" cy="1233338"/>
          </a:xfrm>
        </p:spPr>
        <p:txBody>
          <a:bodyPr/>
          <a:lstStyle>
            <a:lvl1pPr algn="l">
              <a:lnSpc>
                <a:spcPts val="3800"/>
              </a:lnSpc>
              <a:defRPr>
                <a:solidFill>
                  <a:srgbClr val="9D8C7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418" y="2588978"/>
            <a:ext cx="3586315" cy="1085555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7" name="Picture 13" descr="NNSAlogo_Black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01957" y="6051407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2418" y="265178"/>
            <a:ext cx="1029382" cy="28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7D098A99-26EF-B34F-91F8-30EA53688AF7}" type="datetime1">
              <a:rPr lang="en-US" smtClean="0"/>
              <a:pPr/>
              <a:t>10/28/2015</a:t>
            </a:fld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 rot="10800000">
            <a:off x="1" y="-1"/>
            <a:ext cx="77764" cy="685799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3" name="Picture 12" descr="NNSAlogo_Black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2077974" y="6039758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SNL_motto_2 lines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995332" y="1586652"/>
            <a:ext cx="1935484" cy="394494"/>
          </a:xfrm>
          <a:prstGeom prst="rect">
            <a:avLst/>
          </a:prstGeom>
        </p:spPr>
      </p:pic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13597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300" y="6166934"/>
            <a:ext cx="2133600" cy="476250"/>
          </a:xfrm>
          <a:ln/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fld id="{C9CA6C2B-6061-6F46-BF6B-C0454CDDAB35}" type="datetime1">
              <a:rPr lang="en-US" smtClean="0"/>
              <a:pPr/>
              <a:t>10/28/2015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DE15B5-4D50-754D-8585-236811896E05}" type="datetime1">
              <a:rPr lang="en-US" smtClean="0"/>
              <a:pPr/>
              <a:t>10/28/2015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4F66A0-55BE-484A-9667-5C4C7A46FB26}" type="datetime1">
              <a:rPr lang="en-US" smtClean="0"/>
              <a:pPr/>
              <a:t>10/28/2015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8" name="Picture 8" descr="SNL_color_stack.png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8001000" y="228600"/>
            <a:ext cx="93662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99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78740"/>
            <a:ext cx="8229600" cy="484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274" y="6166934"/>
            <a:ext cx="1490926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libri"/>
                <a:cs typeface="Calibri"/>
              </a:defRPr>
            </a:lvl1pPr>
          </a:lstStyle>
          <a:p>
            <a:fld id="{30B37176-1C50-7042-8162-64D2C2671FE5}" type="datetime1">
              <a:rPr lang="en-US" smtClean="0"/>
              <a:pPr/>
              <a:t>10/28/2015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153150"/>
            <a:ext cx="6096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/>
                <a:cs typeface="Calibri"/>
              </a:defRPr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98" r:id="rId2"/>
    <p:sldLayoutId id="2147483796" r:id="rId3"/>
    <p:sldLayoutId id="2147483799" r:id="rId4"/>
    <p:sldLayoutId id="2147483797" r:id="rId5"/>
    <p:sldLayoutId id="2147483800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/>
          <a:ea typeface="ＭＳ Ｐゴシック" charset="-128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2E54"/>
        </a:buClr>
        <a:buFont typeface="Wingdings" pitchFamily="-111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Wingdings" pitchFamily="-111" charset="2"/>
        <a:buChar char="§"/>
        <a:defRPr sz="20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E8C78"/>
        </a:buClr>
        <a:buFont typeface="Wingdings" pitchFamily="-111" charset="2"/>
        <a:buChar char="§"/>
        <a:defRPr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4260258"/>
            <a:ext cx="9144000" cy="8981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IDEAS </a:t>
            </a:r>
            <a:r>
              <a:rPr lang="en-US" dirty="0" err="1" smtClean="0"/>
              <a:t>xSDK</a:t>
            </a:r>
            <a:r>
              <a:rPr lang="en-US" dirty="0" smtClean="0"/>
              <a:t>: Providing Software Interoperability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Alicia Klinvex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153150"/>
            <a:ext cx="609600" cy="374650"/>
          </a:xfrm>
        </p:spPr>
        <p:txBody>
          <a:bodyPr/>
          <a:lstStyle/>
          <a:p>
            <a:fld id="{A5E55A7B-7854-E145-92D9-B491DF4BAE2D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89873"/>
            <a:ext cx="3764280" cy="161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https://ideas-productivity.org/wordpress/wp-content/uploads/2015/01/EastRiver-meand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680" y="2589872"/>
            <a:ext cx="2288862" cy="161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404" y="2589873"/>
            <a:ext cx="2917486" cy="161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576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Using </a:t>
            </a:r>
            <a:r>
              <a:rPr lang="en-US" dirty="0" err="1"/>
              <a:t>PETSc</a:t>
            </a:r>
            <a:r>
              <a:rPr lang="en-US" dirty="0"/>
              <a:t> data structures with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Trilinos</a:t>
            </a:r>
            <a:r>
              <a:rPr lang="en-US" dirty="0" smtClean="0"/>
              <a:t>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740"/>
            <a:ext cx="8458200" cy="4847424"/>
          </a:xfrm>
        </p:spPr>
        <p:txBody>
          <a:bodyPr>
            <a:normAutofit/>
          </a:bodyPr>
          <a:lstStyle/>
          <a:p>
            <a:r>
              <a:rPr lang="en-US" dirty="0" smtClean="0"/>
              <a:t>Example: computing the </a:t>
            </a:r>
            <a:r>
              <a:rPr lang="en-US" dirty="0" err="1" smtClean="0"/>
              <a:t>eigenpairs</a:t>
            </a:r>
            <a:r>
              <a:rPr lang="en-US" dirty="0" smtClean="0"/>
              <a:t> of a </a:t>
            </a:r>
            <a:r>
              <a:rPr lang="en-US" dirty="0" err="1" smtClean="0"/>
              <a:t>PETSc</a:t>
            </a:r>
            <a:r>
              <a:rPr lang="en-US" dirty="0" smtClean="0"/>
              <a:t> matrix</a:t>
            </a:r>
            <a:br>
              <a:rPr lang="en-US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petscA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Tpetra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PETScAIJMatrix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tpA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petscA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Tpetra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MultiVector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X;  ...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Anasazi::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BasicEigenproblem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problem(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tpA,X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ParameterList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...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Anasazi::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BlockKrylovSchurSolMgr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solver(problem,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solver.solve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7200" y="2327305"/>
            <a:ext cx="8229600" cy="462102"/>
            <a:chOff x="457200" y="2405849"/>
            <a:chExt cx="8229600" cy="46210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57200" y="2867951"/>
              <a:ext cx="82296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57200" y="2405849"/>
              <a:ext cx="822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1"/>
                  </a:solidFill>
                  <a:latin typeface="Calibri" panose="020F0502020204030204" pitchFamily="34" charset="0"/>
                </a:rPr>
                <a:t>End of </a:t>
              </a:r>
              <a:r>
                <a:rPr lang="en-US" b="1" dirty="0" err="1" smtClean="0">
                  <a:solidFill>
                    <a:schemeClr val="accent1"/>
                  </a:solidFill>
                  <a:latin typeface="Calibri" panose="020F0502020204030204" pitchFamily="34" charset="0"/>
                </a:rPr>
                <a:t>PETSc</a:t>
              </a:r>
              <a:r>
                <a:rPr lang="en-US" b="1" dirty="0" smtClean="0">
                  <a:solidFill>
                    <a:schemeClr val="accent1"/>
                  </a:solidFill>
                  <a:latin typeface="Calibri" panose="020F0502020204030204" pitchFamily="34" charset="0"/>
                </a:rPr>
                <a:t> code</a:t>
              </a:r>
              <a:endParaRPr lang="en-US" b="1" dirty="0">
                <a:solidFill>
                  <a:schemeClr val="accent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528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Trilinos</a:t>
            </a:r>
            <a:r>
              <a:rPr lang="en-US" dirty="0" smtClean="0"/>
              <a:t> data structures with </a:t>
            </a:r>
            <a:br>
              <a:rPr lang="en-US" dirty="0" smtClean="0"/>
            </a:br>
            <a:r>
              <a:rPr lang="en-US" dirty="0" err="1" smtClean="0"/>
              <a:t>PETSc</a:t>
            </a:r>
            <a:r>
              <a:rPr lang="en-US" dirty="0" smtClean="0"/>
              <a:t> linear solvers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Have </a:t>
            </a:r>
            <a:r>
              <a:rPr lang="en-US" b="1" dirty="0" err="1" smtClean="0"/>
              <a:t>Tpetra</a:t>
            </a:r>
            <a:r>
              <a:rPr lang="en-US" b="1" dirty="0" smtClean="0"/>
              <a:t>::Operator </a:t>
            </a:r>
            <a:r>
              <a:rPr lang="en-US" b="1" dirty="0"/>
              <a:t>and want to use </a:t>
            </a:r>
            <a:r>
              <a:rPr lang="en-US" b="1" dirty="0" err="1" smtClean="0"/>
              <a:t>PETSc</a:t>
            </a:r>
            <a:r>
              <a:rPr lang="en-US" b="1" dirty="0" smtClean="0"/>
              <a:t> KSP linear solvers</a:t>
            </a:r>
            <a:endParaRPr lang="en-US" dirty="0" smtClean="0"/>
          </a:p>
          <a:p>
            <a:r>
              <a:rPr lang="en-US" dirty="0" smtClean="0"/>
              <a:t>We created a new </a:t>
            </a:r>
            <a:r>
              <a:rPr lang="en-US" dirty="0" err="1" smtClean="0"/>
              <a:t>Belos</a:t>
            </a:r>
            <a:r>
              <a:rPr lang="en-US" dirty="0" smtClean="0"/>
              <a:t>::</a:t>
            </a:r>
            <a:r>
              <a:rPr lang="en-US" dirty="0" err="1" smtClean="0"/>
              <a:t>SolverManager</a:t>
            </a:r>
            <a:r>
              <a:rPr lang="en-US" dirty="0" smtClean="0"/>
              <a:t> subclass that wraps </a:t>
            </a:r>
            <a:r>
              <a:rPr lang="en-US" dirty="0" err="1" smtClean="0"/>
              <a:t>PETSc’s</a:t>
            </a:r>
            <a:r>
              <a:rPr lang="en-US" dirty="0" smtClean="0"/>
              <a:t> linear solvers (KSP)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362231" y="3134007"/>
            <a:ext cx="2532708" cy="5884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Belos</a:t>
            </a:r>
            <a:r>
              <a:rPr lang="en-US" dirty="0" smtClean="0"/>
              <a:t>::</a:t>
            </a:r>
            <a:r>
              <a:rPr lang="en-US" dirty="0" err="1" smtClean="0"/>
              <a:t>SolverManager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55749" y="4427143"/>
            <a:ext cx="2145671" cy="15677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Belos</a:t>
            </a:r>
            <a:r>
              <a:rPr lang="en-US" dirty="0" smtClean="0"/>
              <a:t>::</a:t>
            </a:r>
          </a:p>
          <a:p>
            <a:pPr algn="ctr"/>
            <a:r>
              <a:rPr lang="en-US" dirty="0" err="1" smtClean="0"/>
              <a:t>PETScSolMgr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stCxn id="6" idx="0"/>
            <a:endCxn id="5" idx="2"/>
          </p:cNvCxnSpPr>
          <p:nvPr/>
        </p:nvCxnSpPr>
        <p:spPr>
          <a:xfrm flipV="1">
            <a:off x="4628585" y="3722483"/>
            <a:ext cx="0" cy="704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763980" y="5151418"/>
            <a:ext cx="1729211" cy="79670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PETSc</a:t>
            </a:r>
            <a:r>
              <a:rPr lang="en-US" dirty="0" smtClean="0"/>
              <a:t> KSP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91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Trilinos</a:t>
            </a:r>
            <a:r>
              <a:rPr lang="en-US" dirty="0"/>
              <a:t> data structures with </a:t>
            </a:r>
            <a:r>
              <a:rPr lang="en-US" dirty="0" err="1"/>
              <a:t>PETSc</a:t>
            </a:r>
            <a:r>
              <a:rPr lang="en-US" dirty="0"/>
              <a:t> linear </a:t>
            </a:r>
            <a:r>
              <a:rPr lang="en-US" dirty="0" smtClean="0"/>
              <a:t>solvers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calling a </a:t>
            </a:r>
            <a:r>
              <a:rPr lang="en-US" dirty="0" err="1"/>
              <a:t>PETSc</a:t>
            </a:r>
            <a:r>
              <a:rPr lang="en-US" dirty="0"/>
              <a:t> linear solver with </a:t>
            </a:r>
            <a:r>
              <a:rPr lang="en-US" dirty="0" err="1" smtClean="0"/>
              <a:t>Tpetra</a:t>
            </a:r>
            <a:r>
              <a:rPr lang="en-US" dirty="0" smtClean="0"/>
              <a:t> </a:t>
            </a:r>
            <a:r>
              <a:rPr lang="en-US" dirty="0"/>
              <a:t>objects looks like to the user: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petra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::Operator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petra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MultiVector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X, B;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Belos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LinearProblem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problem(A,X,B);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Belos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PETScSolMgr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solver(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problem,pl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solver.solve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b="1" dirty="0" smtClean="0"/>
              <a:t>The user never sees a single line of </a:t>
            </a:r>
            <a:r>
              <a:rPr lang="en-US" b="1" dirty="0" err="1" smtClean="0"/>
              <a:t>PETSc</a:t>
            </a:r>
            <a:r>
              <a:rPr lang="en-US" b="1" dirty="0" smtClean="0"/>
              <a:t>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98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7591331" cy="9916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does this interface benefit </a:t>
            </a:r>
            <a:r>
              <a:rPr lang="en-US" dirty="0" err="1" smtClean="0"/>
              <a:t>PETSc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Trilinos</a:t>
            </a:r>
            <a:r>
              <a:rPr lang="en-US" dirty="0" smtClean="0"/>
              <a:t> users in general?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Gives </a:t>
            </a:r>
            <a:r>
              <a:rPr lang="en-US" dirty="0" err="1" smtClean="0"/>
              <a:t>Trilinos</a:t>
            </a:r>
            <a:r>
              <a:rPr lang="en-US" dirty="0" smtClean="0"/>
              <a:t> users access to more linear solvers</a:t>
            </a:r>
          </a:p>
          <a:p>
            <a:r>
              <a:rPr lang="en-US" dirty="0" smtClean="0"/>
              <a:t>Gives </a:t>
            </a:r>
            <a:r>
              <a:rPr lang="en-US" dirty="0" err="1" smtClean="0"/>
              <a:t>PETSc</a:t>
            </a:r>
            <a:r>
              <a:rPr lang="en-US" dirty="0" smtClean="0"/>
              <a:t> users access to </a:t>
            </a:r>
            <a:r>
              <a:rPr lang="en-US" dirty="0" err="1" smtClean="0"/>
              <a:t>Kokkos</a:t>
            </a:r>
            <a:r>
              <a:rPr lang="en-US" dirty="0" smtClean="0"/>
              <a:t> for in-node parallelism</a:t>
            </a:r>
          </a:p>
          <a:p>
            <a:pPr lvl="1"/>
            <a:r>
              <a:rPr lang="en-US" dirty="0" smtClean="0"/>
              <a:t>Can use </a:t>
            </a:r>
            <a:r>
              <a:rPr lang="en-US" dirty="0" err="1" smtClean="0"/>
              <a:t>Kokkos</a:t>
            </a:r>
            <a:r>
              <a:rPr lang="en-US" dirty="0" smtClean="0"/>
              <a:t> for </a:t>
            </a:r>
            <a:r>
              <a:rPr lang="en-US" dirty="0" err="1" smtClean="0"/>
              <a:t>OpenMP</a:t>
            </a:r>
            <a:r>
              <a:rPr lang="en-US" dirty="0" smtClean="0"/>
              <a:t>, CUDA,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Matrix-vector multiplication currently use </a:t>
            </a:r>
            <a:r>
              <a:rPr lang="en-US" dirty="0" err="1" smtClean="0"/>
              <a:t>Trilinos</a:t>
            </a:r>
            <a:r>
              <a:rPr lang="en-US" dirty="0" smtClean="0"/>
              <a:t> code</a:t>
            </a:r>
          </a:p>
          <a:p>
            <a:pPr lvl="1"/>
            <a:r>
              <a:rPr lang="en-US" dirty="0" smtClean="0"/>
              <a:t>Vector operations currently use </a:t>
            </a:r>
            <a:r>
              <a:rPr lang="en-US" dirty="0" err="1" smtClean="0"/>
              <a:t>PETSc</a:t>
            </a:r>
            <a:r>
              <a:rPr lang="en-US" dirty="0" smtClean="0"/>
              <a:t> code (but we’re working on 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9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Trilinos</a:t>
            </a:r>
            <a:r>
              <a:rPr lang="en-US" dirty="0" smtClean="0"/>
              <a:t> data structures with </a:t>
            </a:r>
            <a:br>
              <a:rPr lang="en-US" dirty="0" smtClean="0"/>
            </a:br>
            <a:r>
              <a:rPr lang="en-US" dirty="0" err="1" smtClean="0"/>
              <a:t>hypre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were two existing </a:t>
            </a:r>
            <a:r>
              <a:rPr lang="en-US" dirty="0" err="1" smtClean="0"/>
              <a:t>Epetra</a:t>
            </a:r>
            <a:r>
              <a:rPr lang="en-US" dirty="0" smtClean="0"/>
              <a:t>-&gt;</a:t>
            </a:r>
            <a:r>
              <a:rPr lang="en-US" dirty="0" err="1" smtClean="0"/>
              <a:t>hypre</a:t>
            </a:r>
            <a:r>
              <a:rPr lang="en-US" dirty="0" smtClean="0"/>
              <a:t> interfaces</a:t>
            </a:r>
          </a:p>
          <a:p>
            <a:pPr lvl="1"/>
            <a:r>
              <a:rPr lang="en-US" dirty="0" err="1" smtClean="0"/>
              <a:t>Ifpack</a:t>
            </a:r>
            <a:endParaRPr lang="en-US" dirty="0" smtClean="0"/>
          </a:p>
          <a:p>
            <a:pPr lvl="1"/>
            <a:r>
              <a:rPr lang="en-US" dirty="0" err="1" smtClean="0"/>
              <a:t>EpetraExt</a:t>
            </a:r>
            <a:endParaRPr lang="en-US" dirty="0" smtClean="0"/>
          </a:p>
          <a:p>
            <a:pPr lvl="1"/>
            <a:r>
              <a:rPr lang="en-US" dirty="0" smtClean="0"/>
              <a:t>They were recently patched by </a:t>
            </a:r>
            <a:r>
              <a:rPr lang="en-US" dirty="0" err="1" smtClean="0"/>
              <a:t>Trilinos</a:t>
            </a:r>
            <a:r>
              <a:rPr lang="en-US" dirty="0" smtClean="0"/>
              <a:t> user Denis </a:t>
            </a:r>
            <a:r>
              <a:rPr lang="en-US" dirty="0" err="1" smtClean="0"/>
              <a:t>Davydov</a:t>
            </a:r>
            <a:endParaRPr lang="en-US" dirty="0" smtClean="0"/>
          </a:p>
          <a:p>
            <a:r>
              <a:rPr lang="en-US" dirty="0" smtClean="0"/>
              <a:t>New Ifpack2/</a:t>
            </a:r>
            <a:r>
              <a:rPr lang="en-US" dirty="0" err="1" smtClean="0"/>
              <a:t>Tpetra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err="1" smtClean="0"/>
              <a:t>Hypre</a:t>
            </a:r>
            <a:r>
              <a:rPr lang="en-US" dirty="0" smtClean="0"/>
              <a:t> is wrapped in a subclass of</a:t>
            </a:r>
            <a:br>
              <a:rPr lang="en-US" dirty="0" smtClean="0"/>
            </a:br>
            <a:r>
              <a:rPr lang="en-US" dirty="0" smtClean="0"/>
              <a:t>Ifpack2::Preconditioner</a:t>
            </a:r>
          </a:p>
          <a:p>
            <a:r>
              <a:rPr lang="en-US" b="1" dirty="0" smtClean="0"/>
              <a:t>User never sees </a:t>
            </a:r>
            <a:r>
              <a:rPr lang="en-US" b="1" dirty="0" err="1" smtClean="0"/>
              <a:t>hypre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553169" y="3334693"/>
            <a:ext cx="2611926" cy="5884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Ifpack2::Preconditioner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786296" y="4627829"/>
            <a:ext cx="2145671" cy="15677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Ifpack2::</a:t>
            </a:r>
            <a:br>
              <a:rPr lang="en-US" dirty="0" smtClean="0"/>
            </a:br>
            <a:r>
              <a:rPr lang="en-US" dirty="0" smtClean="0"/>
              <a:t>Ifpack2_Hypre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stCxn id="6" idx="0"/>
            <a:endCxn id="5" idx="2"/>
          </p:cNvCxnSpPr>
          <p:nvPr/>
        </p:nvCxnSpPr>
        <p:spPr>
          <a:xfrm flipV="1">
            <a:off x="6859132" y="3923169"/>
            <a:ext cx="0" cy="704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94527" y="5352104"/>
            <a:ext cx="1729211" cy="79670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hypre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0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Trilinos</a:t>
            </a:r>
            <a:r>
              <a:rPr lang="en-US" dirty="0" smtClean="0"/>
              <a:t> data structures with </a:t>
            </a:r>
            <a:br>
              <a:rPr lang="en-US" dirty="0" smtClean="0"/>
            </a:br>
            <a:r>
              <a:rPr lang="en-US" dirty="0" err="1" smtClean="0"/>
              <a:t>SuperLU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 have an </a:t>
            </a:r>
            <a:r>
              <a:rPr lang="en-US" dirty="0" err="1" smtClean="0"/>
              <a:t>Amesos</a:t>
            </a:r>
            <a:r>
              <a:rPr lang="en-US" dirty="0" smtClean="0"/>
              <a:t> (</a:t>
            </a:r>
            <a:r>
              <a:rPr lang="en-US" dirty="0" err="1" smtClean="0"/>
              <a:t>Epetra</a:t>
            </a:r>
            <a:r>
              <a:rPr lang="en-US" dirty="0" smtClean="0"/>
              <a:t>) interface and an Amesos2 (</a:t>
            </a:r>
            <a:r>
              <a:rPr lang="en-US" dirty="0" err="1" smtClean="0"/>
              <a:t>Tpetra</a:t>
            </a:r>
            <a:r>
              <a:rPr lang="en-US" dirty="0" smtClean="0"/>
              <a:t>) interface</a:t>
            </a:r>
          </a:p>
          <a:p>
            <a:r>
              <a:rPr lang="en-US" dirty="0" smtClean="0"/>
              <a:t>Separate interfaces for </a:t>
            </a:r>
            <a:r>
              <a:rPr lang="en-US" dirty="0" err="1" smtClean="0"/>
              <a:t>SuperLU</a:t>
            </a:r>
            <a:r>
              <a:rPr lang="en-US" dirty="0" smtClean="0"/>
              <a:t> and </a:t>
            </a:r>
            <a:r>
              <a:rPr lang="en-US" dirty="0" err="1" smtClean="0"/>
              <a:t>SuperLU_Dist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81580" y="2984625"/>
            <a:ext cx="2532708" cy="5884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Amesos_BaseSolver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75098" y="4277761"/>
            <a:ext cx="2145671" cy="15677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Amesos_Superlu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stCxn id="6" idx="0"/>
            <a:endCxn id="5" idx="2"/>
          </p:cNvCxnSpPr>
          <p:nvPr/>
        </p:nvCxnSpPr>
        <p:spPr>
          <a:xfrm flipV="1">
            <a:off x="2147934" y="3573101"/>
            <a:ext cx="0" cy="704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283329" y="5002036"/>
            <a:ext cx="1729211" cy="79670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SuperLU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071826" y="2984625"/>
            <a:ext cx="2532708" cy="5884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Amesos2::Solver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265344" y="4277761"/>
            <a:ext cx="2145671" cy="15677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Amesos2::</a:t>
            </a:r>
            <a:br>
              <a:rPr lang="en-US" dirty="0" smtClean="0"/>
            </a:br>
            <a:r>
              <a:rPr lang="en-US" dirty="0" err="1" smtClean="0"/>
              <a:t>Superlu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stCxn id="10" idx="0"/>
            <a:endCxn id="9" idx="2"/>
          </p:cNvCxnSpPr>
          <p:nvPr/>
        </p:nvCxnSpPr>
        <p:spPr>
          <a:xfrm flipV="1">
            <a:off x="6338180" y="3573101"/>
            <a:ext cx="0" cy="704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473575" y="5002036"/>
            <a:ext cx="1729211" cy="79670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SuperLU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4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Trilinos</a:t>
            </a:r>
            <a:r>
              <a:rPr lang="en-US" dirty="0" smtClean="0"/>
              <a:t> has multiple vector abstractions</a:t>
            </a:r>
          </a:p>
          <a:p>
            <a:pPr lvl="1"/>
            <a:r>
              <a:rPr lang="en-US" dirty="0" smtClean="0"/>
              <a:t>Anasazi</a:t>
            </a:r>
          </a:p>
          <a:p>
            <a:pPr lvl="1"/>
            <a:r>
              <a:rPr lang="en-US" dirty="0" err="1" smtClean="0"/>
              <a:t>Belos</a:t>
            </a:r>
            <a:endParaRPr lang="en-US" dirty="0" smtClean="0"/>
          </a:p>
          <a:p>
            <a:pPr lvl="1"/>
            <a:r>
              <a:rPr lang="en-US" dirty="0" err="1" smtClean="0"/>
              <a:t>Thyra</a:t>
            </a:r>
            <a:endParaRPr lang="en-US" dirty="0" smtClean="0"/>
          </a:p>
          <a:p>
            <a:r>
              <a:rPr lang="en-US" dirty="0" err="1" smtClean="0"/>
              <a:t>Belos</a:t>
            </a:r>
            <a:r>
              <a:rPr lang="en-US" dirty="0" smtClean="0"/>
              <a:t> doesn’t allow the user to specify a status test (convergence test)</a:t>
            </a:r>
          </a:p>
          <a:p>
            <a:r>
              <a:rPr lang="en-US" dirty="0" smtClean="0"/>
              <a:t>There is no automated testing for the </a:t>
            </a:r>
            <a:r>
              <a:rPr lang="en-US" dirty="0" err="1" smtClean="0"/>
              <a:t>PETSc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hypre</a:t>
            </a:r>
            <a:r>
              <a:rPr lang="en-US" dirty="0" smtClean="0"/>
              <a:t> 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6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tests</a:t>
            </a:r>
          </a:p>
          <a:p>
            <a:pPr lvl="1"/>
            <a:r>
              <a:rPr lang="en-US" dirty="0" err="1" smtClean="0"/>
              <a:t>Hypre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err="1" smtClean="0"/>
              <a:t>PETSc</a:t>
            </a:r>
            <a:r>
              <a:rPr lang="en-US" dirty="0" smtClean="0"/>
              <a:t> solver interface</a:t>
            </a:r>
          </a:p>
          <a:p>
            <a:pPr lvl="1"/>
            <a:r>
              <a:rPr lang="en-US" dirty="0" err="1" smtClean="0"/>
              <a:t>SuperLU</a:t>
            </a:r>
            <a:r>
              <a:rPr lang="en-US" dirty="0" smtClean="0"/>
              <a:t> interface?</a:t>
            </a:r>
          </a:p>
          <a:p>
            <a:r>
              <a:rPr lang="en-US" dirty="0" smtClean="0"/>
              <a:t>Interoperability of </a:t>
            </a:r>
            <a:r>
              <a:rPr lang="en-US" dirty="0" err="1" smtClean="0"/>
              <a:t>PETSc</a:t>
            </a:r>
            <a:r>
              <a:rPr lang="en-US" dirty="0" smtClean="0"/>
              <a:t> and </a:t>
            </a:r>
            <a:r>
              <a:rPr lang="en-US" dirty="0" err="1" smtClean="0"/>
              <a:t>Trilinos</a:t>
            </a:r>
            <a:r>
              <a:rPr lang="en-US" dirty="0" smtClean="0"/>
              <a:t> nonlinear solves</a:t>
            </a:r>
          </a:p>
          <a:p>
            <a:r>
              <a:rPr lang="en-US" dirty="0"/>
              <a:t>D</a:t>
            </a:r>
            <a:r>
              <a:rPr lang="en-US" dirty="0" smtClean="0"/>
              <a:t>ocumentation on </a:t>
            </a:r>
            <a:r>
              <a:rPr lang="en-US" dirty="0" err="1" smtClean="0"/>
              <a:t>Trilinos</a:t>
            </a:r>
            <a:r>
              <a:rPr lang="en-US" dirty="0" smtClean="0"/>
              <a:t> abstraction layers</a:t>
            </a:r>
          </a:p>
          <a:p>
            <a:r>
              <a:rPr lang="en-US" dirty="0" smtClean="0"/>
              <a:t>More examples demonstrating interoperability of packages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xSDK</a:t>
            </a:r>
            <a:r>
              <a:rPr lang="en-US" dirty="0" smtClean="0"/>
              <a:t> will allow application developers to use IDEAS libraries together</a:t>
            </a:r>
          </a:p>
          <a:p>
            <a:r>
              <a:rPr lang="en-US" dirty="0" smtClean="0"/>
              <a:t>This effort has positive unintended consequences for </a:t>
            </a:r>
            <a:r>
              <a:rPr lang="en-US" dirty="0" err="1" smtClean="0"/>
              <a:t>Trilinos</a:t>
            </a:r>
            <a:r>
              <a:rPr lang="en-US" dirty="0" smtClean="0"/>
              <a:t> users in general (even if you don’t think you care about interoperability)</a:t>
            </a:r>
          </a:p>
          <a:p>
            <a:pPr lvl="1"/>
            <a:r>
              <a:rPr lang="en-US" dirty="0" smtClean="0"/>
              <a:t>Better support and documentation for </a:t>
            </a:r>
            <a:r>
              <a:rPr lang="en-US" dirty="0" err="1" smtClean="0"/>
              <a:t>Trilinos</a:t>
            </a:r>
            <a:r>
              <a:rPr lang="en-US" dirty="0" smtClean="0"/>
              <a:t> abstraction layers</a:t>
            </a:r>
          </a:p>
          <a:p>
            <a:pPr lvl="1"/>
            <a:r>
              <a:rPr lang="en-US" dirty="0" smtClean="0"/>
              <a:t>Makes additional solvers and preconditioners available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8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IDEAS </a:t>
            </a:r>
            <a:r>
              <a:rPr lang="en-US" dirty="0" err="1" smtClean="0"/>
              <a:t>xSDK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IDEAS is a collaborative project between several DOE labs and universities</a:t>
            </a:r>
          </a:p>
          <a:p>
            <a:pPr lvl="1"/>
            <a:r>
              <a:rPr lang="en-US" dirty="0" smtClean="0"/>
              <a:t>Focus: improving scientific productivity</a:t>
            </a:r>
          </a:p>
          <a:p>
            <a:r>
              <a:rPr lang="en-US" dirty="0" err="1" smtClean="0"/>
              <a:t>xSDK</a:t>
            </a:r>
            <a:r>
              <a:rPr lang="en-US" dirty="0" smtClean="0"/>
              <a:t> is our extreme-scale scientific software development kit</a:t>
            </a:r>
          </a:p>
          <a:p>
            <a:pPr lvl="1"/>
            <a:r>
              <a:rPr lang="en-US" dirty="0" smtClean="0"/>
              <a:t>Composed of high-quality reusable CSE software components and libraries</a:t>
            </a:r>
          </a:p>
          <a:p>
            <a:pPr lvl="1"/>
            <a:r>
              <a:rPr lang="en-US" b="1" dirty="0" smtClean="0"/>
              <a:t>Goal: interoperability of IDEAS libraries</a:t>
            </a:r>
          </a:p>
          <a:p>
            <a:pPr lvl="2"/>
            <a:r>
              <a:rPr lang="en-US" dirty="0" err="1" smtClean="0"/>
              <a:t>Trilinos</a:t>
            </a:r>
            <a:endParaRPr lang="en-US" dirty="0" smtClean="0"/>
          </a:p>
          <a:p>
            <a:pPr lvl="2"/>
            <a:r>
              <a:rPr lang="en-US" dirty="0" err="1" smtClean="0"/>
              <a:t>PETSc</a:t>
            </a:r>
            <a:endParaRPr lang="en-US" dirty="0" smtClean="0"/>
          </a:p>
          <a:p>
            <a:pPr lvl="2"/>
            <a:r>
              <a:rPr lang="en-US" dirty="0" err="1" smtClean="0"/>
              <a:t>Hypre</a:t>
            </a:r>
            <a:endParaRPr lang="en-US" dirty="0" smtClean="0"/>
          </a:p>
          <a:p>
            <a:pPr lvl="2"/>
            <a:r>
              <a:rPr lang="en-US" dirty="0" err="1" smtClean="0"/>
              <a:t>SuperLU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5072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use case: </a:t>
            </a:r>
            <a:r>
              <a:rPr lang="en-US" dirty="0" err="1" smtClean="0"/>
              <a:t>Amanzi</a:t>
            </a:r>
            <a:r>
              <a:rPr lang="en-US" dirty="0" smtClean="0"/>
              <a:t> (LANL)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687"/>
            <a:ext cx="8229600" cy="4847424"/>
          </a:xfrm>
        </p:spPr>
        <p:txBody>
          <a:bodyPr/>
          <a:lstStyle/>
          <a:p>
            <a:r>
              <a:rPr lang="en-US" dirty="0" smtClean="0"/>
              <a:t>A parallel flow and reactive transport simulator</a:t>
            </a:r>
          </a:p>
          <a:p>
            <a:r>
              <a:rPr lang="en-US" dirty="0" smtClean="0"/>
              <a:t>Used to analyze multiple DOE waste disposal sites</a:t>
            </a:r>
          </a:p>
          <a:p>
            <a:r>
              <a:rPr lang="en-US" dirty="0" smtClean="0"/>
              <a:t>Example application: modeling hydrological and biogeochemical cycling in the </a:t>
            </a:r>
            <a:r>
              <a:rPr lang="en-US" dirty="0" err="1" smtClean="0"/>
              <a:t>Colorodo</a:t>
            </a:r>
            <a:r>
              <a:rPr lang="en-US" dirty="0" smtClean="0"/>
              <a:t> River System</a:t>
            </a:r>
          </a:p>
          <a:p>
            <a:pPr lvl="1"/>
            <a:r>
              <a:rPr lang="en-US" dirty="0" smtClean="0"/>
              <a:t>Carbon cycling is especially important because of its role in regulating atmospheric CO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Needs to use both </a:t>
            </a:r>
            <a:br>
              <a:rPr lang="en-US" dirty="0" smtClean="0"/>
            </a:br>
            <a:r>
              <a:rPr lang="en-US" dirty="0" err="1" smtClean="0"/>
              <a:t>Trilinos</a:t>
            </a:r>
            <a:r>
              <a:rPr lang="en-US" dirty="0" smtClean="0"/>
              <a:t> and </a:t>
            </a:r>
            <a:r>
              <a:rPr lang="en-US" dirty="0" err="1" smtClean="0"/>
              <a:t>PETSc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936" y="3471292"/>
            <a:ext cx="4951239" cy="2645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069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</a:t>
            </a:r>
            <a:r>
              <a:rPr lang="en-US" dirty="0" err="1" smtClean="0"/>
              <a:t>xSDK</a:t>
            </a:r>
            <a:r>
              <a:rPr lang="en-US" dirty="0" smtClean="0"/>
              <a:t>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Packages must be able to build together</a:t>
            </a:r>
          </a:p>
          <a:p>
            <a:pPr lvl="1"/>
            <a:r>
              <a:rPr lang="en-US" dirty="0" smtClean="0"/>
              <a:t>Less trivial than it sounds due to</a:t>
            </a:r>
          </a:p>
          <a:p>
            <a:pPr lvl="2"/>
            <a:r>
              <a:rPr lang="en-US" dirty="0" smtClean="0"/>
              <a:t>Namespace conflicts</a:t>
            </a:r>
          </a:p>
          <a:p>
            <a:pPr lvl="2"/>
            <a:r>
              <a:rPr lang="en-US" dirty="0" smtClean="0"/>
              <a:t>Dependencies on different versions of the same TPL</a:t>
            </a:r>
          </a:p>
          <a:p>
            <a:pPr lvl="2"/>
            <a:r>
              <a:rPr lang="en-US" dirty="0" smtClean="0"/>
              <a:t>Circular dependencies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087" y="3271479"/>
            <a:ext cx="4779034" cy="3144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2911777" y="5145727"/>
            <a:ext cx="288623" cy="0"/>
          </a:xfrm>
          <a:prstGeom prst="straightConnector1">
            <a:avLst/>
          </a:prstGeom>
          <a:ln w="19050">
            <a:headEnd type="arrow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56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</a:t>
            </a:r>
            <a:r>
              <a:rPr lang="en-US" dirty="0" err="1" smtClean="0"/>
              <a:t>xSDK</a:t>
            </a:r>
            <a:r>
              <a:rPr lang="en-US" dirty="0" smtClean="0"/>
              <a:t>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must be able </a:t>
            </a:r>
            <a:r>
              <a:rPr lang="en-US" dirty="0" smtClean="0"/>
              <a:t>to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PETSc</a:t>
            </a:r>
            <a:r>
              <a:rPr lang="en-US" dirty="0"/>
              <a:t> datatypes (Mat, </a:t>
            </a:r>
            <a:r>
              <a:rPr lang="en-US" dirty="0" err="1"/>
              <a:t>Vec</a:t>
            </a:r>
            <a:r>
              <a:rPr lang="en-US" dirty="0"/>
              <a:t>) with </a:t>
            </a:r>
            <a:r>
              <a:rPr lang="en-US" dirty="0" err="1"/>
              <a:t>Trilinos</a:t>
            </a:r>
            <a:r>
              <a:rPr lang="en-US" dirty="0"/>
              <a:t> linear and nonlinear solvers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Trilinos</a:t>
            </a:r>
            <a:r>
              <a:rPr lang="en-US" dirty="0"/>
              <a:t> datatypes with </a:t>
            </a:r>
            <a:r>
              <a:rPr lang="en-US" dirty="0" err="1"/>
              <a:t>PETSc</a:t>
            </a:r>
            <a:r>
              <a:rPr lang="en-US" dirty="0"/>
              <a:t> linear and nonlinear solvers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Hypre</a:t>
            </a:r>
            <a:r>
              <a:rPr lang="en-US" dirty="0"/>
              <a:t> preconditioners with </a:t>
            </a:r>
            <a:r>
              <a:rPr lang="en-US" dirty="0" err="1"/>
              <a:t>Trilinos</a:t>
            </a:r>
            <a:r>
              <a:rPr lang="en-US" dirty="0"/>
              <a:t> linear solvers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SuperLu</a:t>
            </a:r>
            <a:r>
              <a:rPr lang="en-US" dirty="0"/>
              <a:t> as an </a:t>
            </a:r>
            <a:r>
              <a:rPr lang="en-US" dirty="0" err="1"/>
              <a:t>Amesos</a:t>
            </a:r>
            <a:r>
              <a:rPr lang="en-US" dirty="0"/>
              <a:t>(2) </a:t>
            </a:r>
            <a:r>
              <a:rPr lang="en-US" dirty="0" smtClean="0"/>
              <a:t>solver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511412" y="3780321"/>
            <a:ext cx="4271128" cy="2372829"/>
            <a:chOff x="4267200" y="1706736"/>
            <a:chExt cx="4419600" cy="3999625"/>
          </a:xfrm>
        </p:grpSpPr>
        <p:sp>
          <p:nvSpPr>
            <p:cNvPr id="6" name="Rounded Rectangle 5"/>
            <p:cNvSpPr/>
            <p:nvPr/>
          </p:nvSpPr>
          <p:spPr>
            <a:xfrm>
              <a:off x="5638800" y="1706736"/>
              <a:ext cx="1676400" cy="4572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Amanzi</a:t>
              </a:r>
              <a:endParaRPr lang="en-US" dirty="0"/>
            </a:p>
          </p:txBody>
        </p:sp>
        <p:sp>
          <p:nvSpPr>
            <p:cNvPr id="7" name="Hexagon 6"/>
            <p:cNvSpPr/>
            <p:nvPr/>
          </p:nvSpPr>
          <p:spPr>
            <a:xfrm>
              <a:off x="4267200" y="3093576"/>
              <a:ext cx="1371600" cy="609600"/>
            </a:xfrm>
            <a:prstGeom prst="hexagon">
              <a:avLst/>
            </a:prstGeom>
            <a:solidFill>
              <a:srgbClr val="FF99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Trilinos</a:t>
              </a:r>
              <a:endParaRPr lang="en-US" dirty="0"/>
            </a:p>
          </p:txBody>
        </p:sp>
        <p:sp>
          <p:nvSpPr>
            <p:cNvPr id="8" name="Hexagon 7"/>
            <p:cNvSpPr/>
            <p:nvPr/>
          </p:nvSpPr>
          <p:spPr>
            <a:xfrm>
              <a:off x="4267200" y="5096761"/>
              <a:ext cx="1371600" cy="609600"/>
            </a:xfrm>
            <a:prstGeom prst="hexagon">
              <a:avLst/>
            </a:prstGeom>
            <a:solidFill>
              <a:srgbClr val="FF99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hypre</a:t>
              </a:r>
              <a:endParaRPr lang="en-US" dirty="0"/>
            </a:p>
          </p:txBody>
        </p:sp>
        <p:sp>
          <p:nvSpPr>
            <p:cNvPr id="9" name="Hexagon 8"/>
            <p:cNvSpPr/>
            <p:nvPr/>
          </p:nvSpPr>
          <p:spPr>
            <a:xfrm>
              <a:off x="7315200" y="3093576"/>
              <a:ext cx="1371600" cy="609600"/>
            </a:xfrm>
            <a:prstGeom prst="hexagon">
              <a:avLst/>
            </a:prstGeom>
            <a:solidFill>
              <a:srgbClr val="FF99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PETSc</a:t>
              </a:r>
              <a:endParaRPr lang="en-US" dirty="0"/>
            </a:p>
          </p:txBody>
        </p:sp>
        <p:sp>
          <p:nvSpPr>
            <p:cNvPr id="10" name="Hexagon 9"/>
            <p:cNvSpPr/>
            <p:nvPr/>
          </p:nvSpPr>
          <p:spPr>
            <a:xfrm>
              <a:off x="7315200" y="5096761"/>
              <a:ext cx="1371600" cy="609600"/>
            </a:xfrm>
            <a:prstGeom prst="hexagon">
              <a:avLst/>
            </a:prstGeom>
            <a:solidFill>
              <a:srgbClr val="FF99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err="1" smtClean="0"/>
                <a:t>SuperLU</a:t>
              </a:r>
              <a:endParaRPr lang="en-US" sz="17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4953000" y="2163936"/>
              <a:ext cx="1524000" cy="9296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>
              <a:off x="6477000" y="2163936"/>
              <a:ext cx="1524000" cy="9296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0"/>
              <a:endCxn id="9" idx="3"/>
            </p:cNvCxnSpPr>
            <p:nvPr/>
          </p:nvCxnSpPr>
          <p:spPr>
            <a:xfrm>
              <a:off x="5638800" y="3398376"/>
              <a:ext cx="16764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953000" y="3703176"/>
              <a:ext cx="0" cy="13935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4953000" y="3703176"/>
              <a:ext cx="3048000" cy="13935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8001000" y="3703176"/>
              <a:ext cx="0" cy="13935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53000" y="3703176"/>
              <a:ext cx="3048000" cy="13935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2829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</a:t>
            </a:r>
            <a:r>
              <a:rPr lang="en-US" dirty="0" err="1" smtClean="0"/>
              <a:t>xSDK</a:t>
            </a:r>
            <a:r>
              <a:rPr lang="en-US" dirty="0" smtClean="0"/>
              <a:t>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Interfaces must</a:t>
            </a:r>
          </a:p>
          <a:p>
            <a:pPr lvl="1"/>
            <a:r>
              <a:rPr lang="en-US" dirty="0"/>
              <a:t>Be regularly tested</a:t>
            </a:r>
          </a:p>
          <a:p>
            <a:pPr lvl="1"/>
            <a:r>
              <a:rPr lang="en-US" dirty="0"/>
              <a:t>Have documentation and examples</a:t>
            </a:r>
          </a:p>
          <a:p>
            <a:pPr lvl="1"/>
            <a:r>
              <a:rPr lang="en-US" dirty="0"/>
              <a:t>Be easy to use</a:t>
            </a:r>
          </a:p>
          <a:p>
            <a:pPr lvl="1"/>
            <a:r>
              <a:rPr lang="en-US" dirty="0"/>
              <a:t>Have long-term </a:t>
            </a:r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7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Common configuration and build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PETSc</a:t>
            </a:r>
            <a:r>
              <a:rPr lang="en-US" dirty="0" smtClean="0"/>
              <a:t> has a simple-to-use installation process</a:t>
            </a:r>
          </a:p>
          <a:p>
            <a:pPr lvl="1"/>
            <a:r>
              <a:rPr lang="en-US" dirty="0" smtClean="0"/>
              <a:t>Automatically looks for everything it needs and displays a helpful error message if it fails to find something</a:t>
            </a:r>
          </a:p>
          <a:p>
            <a:pPr lvl="1"/>
            <a:r>
              <a:rPr lang="en-US" dirty="0" smtClean="0"/>
              <a:t>Will automatically download and install desired external packages (including </a:t>
            </a:r>
            <a:r>
              <a:rPr lang="en-US" dirty="0" err="1" smtClean="0"/>
              <a:t>xSDK</a:t>
            </a:r>
            <a:r>
              <a:rPr lang="en-US" dirty="0" smtClean="0"/>
              <a:t> packages such as </a:t>
            </a:r>
            <a:r>
              <a:rPr lang="en-US" dirty="0" err="1" smtClean="0"/>
              <a:t>Trilinos</a:t>
            </a:r>
            <a:r>
              <a:rPr lang="en-US" dirty="0" smtClean="0"/>
              <a:t> or </a:t>
            </a:r>
            <a:r>
              <a:rPr lang="en-US" dirty="0" err="1" smtClean="0"/>
              <a:t>hypre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If the download fails due to a firewall, </a:t>
            </a:r>
            <a:r>
              <a:rPr lang="en-US" dirty="0" err="1" smtClean="0"/>
              <a:t>PETSc</a:t>
            </a:r>
            <a:r>
              <a:rPr lang="en-US" dirty="0" smtClean="0"/>
              <a:t> will output the URL it tried to reach so you can download the package yourself</a:t>
            </a:r>
          </a:p>
          <a:p>
            <a:pPr lvl="2"/>
            <a:r>
              <a:rPr lang="en-US" dirty="0" smtClean="0"/>
              <a:t>Great for interoperability; everything is the correct version</a:t>
            </a:r>
          </a:p>
          <a:p>
            <a:pPr lvl="2"/>
            <a:endParaRPr lang="en-US" dirty="0"/>
          </a:p>
          <a:p>
            <a:r>
              <a:rPr lang="en-US" dirty="0" smtClean="0"/>
              <a:t>What it looks like:</a:t>
            </a:r>
            <a:br>
              <a:rPr lang="en-US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configure --with-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/lib64/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--prefix=/home/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amklinv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petsc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-install 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--download-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hypre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--download-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superlu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4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 err="1" smtClean="0"/>
              <a:t>PETSc</a:t>
            </a:r>
            <a:r>
              <a:rPr lang="en-US" dirty="0" smtClean="0"/>
              <a:t> data structures with </a:t>
            </a:r>
            <a:br>
              <a:rPr lang="en-US" dirty="0" smtClean="0"/>
            </a:br>
            <a:r>
              <a:rPr lang="en-US" dirty="0" err="1" smtClean="0"/>
              <a:t>Trilinos</a:t>
            </a:r>
            <a:r>
              <a:rPr lang="en-US" dirty="0" smtClean="0"/>
              <a:t>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Have </a:t>
            </a:r>
            <a:r>
              <a:rPr lang="en-US" b="1" dirty="0" err="1" smtClean="0"/>
              <a:t>PETSc</a:t>
            </a:r>
            <a:r>
              <a:rPr lang="en-US" b="1" dirty="0" smtClean="0"/>
              <a:t> Mat and want to use </a:t>
            </a:r>
            <a:r>
              <a:rPr lang="en-US" b="1" dirty="0" err="1" smtClean="0"/>
              <a:t>Trilinos</a:t>
            </a:r>
            <a:r>
              <a:rPr lang="en-US" b="1" dirty="0" smtClean="0"/>
              <a:t> linear solvers, </a:t>
            </a:r>
            <a:r>
              <a:rPr lang="en-US" b="1" dirty="0" err="1" smtClean="0"/>
              <a:t>eigensolvers</a:t>
            </a:r>
            <a:r>
              <a:rPr lang="en-US" b="1" dirty="0" smtClean="0"/>
              <a:t>, preconditioners, etc.</a:t>
            </a:r>
          </a:p>
          <a:p>
            <a:r>
              <a:rPr lang="en-US" dirty="0" smtClean="0"/>
              <a:t>Patched the existing </a:t>
            </a:r>
            <a:r>
              <a:rPr lang="en-US" dirty="0" err="1" smtClean="0"/>
              <a:t>Epetra</a:t>
            </a:r>
            <a:r>
              <a:rPr lang="en-US" dirty="0" smtClean="0"/>
              <a:t>-based interface</a:t>
            </a:r>
          </a:p>
          <a:p>
            <a:pPr lvl="1"/>
            <a:r>
              <a:rPr lang="en-US" dirty="0" err="1" smtClean="0"/>
              <a:t>PETSc’s</a:t>
            </a:r>
            <a:r>
              <a:rPr lang="en-US" dirty="0" smtClean="0"/>
              <a:t> Mat is wrapped in a subclass of </a:t>
            </a:r>
            <a:r>
              <a:rPr lang="en-US" dirty="0" err="1" smtClean="0"/>
              <a:t>Epetra_RowMatrix</a:t>
            </a:r>
            <a:endParaRPr lang="en-US" dirty="0"/>
          </a:p>
          <a:p>
            <a:r>
              <a:rPr lang="en-US" dirty="0" smtClean="0"/>
              <a:t>Created a new </a:t>
            </a:r>
            <a:r>
              <a:rPr lang="en-US" dirty="0" err="1" smtClean="0"/>
              <a:t>Tpetra</a:t>
            </a:r>
            <a:r>
              <a:rPr lang="en-US" dirty="0" smtClean="0"/>
              <a:t>-based interface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032093" y="3413160"/>
            <a:ext cx="2145671" cy="5884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Epetra_RowMatrix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32092" y="4706296"/>
            <a:ext cx="2145671" cy="15677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Epetra</a:t>
            </a:r>
            <a:r>
              <a:rPr lang="en-US" dirty="0" smtClean="0"/>
              <a:t>_</a:t>
            </a:r>
          </a:p>
          <a:p>
            <a:pPr algn="ctr"/>
            <a:r>
              <a:rPr lang="en-US" dirty="0" err="1" smtClean="0"/>
              <a:t>PETScAIJMatrix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7" idx="0"/>
            <a:endCxn id="6" idx="2"/>
          </p:cNvCxnSpPr>
          <p:nvPr/>
        </p:nvCxnSpPr>
        <p:spPr>
          <a:xfrm flipV="1">
            <a:off x="2104928" y="4001636"/>
            <a:ext cx="1" cy="704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240323" y="5430571"/>
            <a:ext cx="1729211" cy="79670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PETSc</a:t>
            </a:r>
            <a:r>
              <a:rPr lang="en-US" dirty="0" smtClean="0"/>
              <a:t> Mat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629744" y="3413160"/>
            <a:ext cx="2145671" cy="5884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Tpetra</a:t>
            </a:r>
            <a:r>
              <a:rPr lang="en-US" dirty="0" smtClean="0"/>
              <a:t>::</a:t>
            </a:r>
            <a:r>
              <a:rPr lang="en-US" dirty="0" err="1" smtClean="0"/>
              <a:t>RowMatrix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629743" y="4706296"/>
            <a:ext cx="2145671" cy="15677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Tpetra</a:t>
            </a:r>
            <a:r>
              <a:rPr lang="en-US" dirty="0" smtClean="0"/>
              <a:t>::</a:t>
            </a:r>
          </a:p>
          <a:p>
            <a:pPr algn="ctr"/>
            <a:r>
              <a:rPr lang="en-US" dirty="0" err="1" smtClean="0"/>
              <a:t>PETScAIJMatrix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5" name="Straight Arrow Connector 14"/>
          <p:cNvCxnSpPr>
            <a:stCxn id="14" idx="0"/>
            <a:endCxn id="13" idx="2"/>
          </p:cNvCxnSpPr>
          <p:nvPr/>
        </p:nvCxnSpPr>
        <p:spPr>
          <a:xfrm flipV="1">
            <a:off x="6702579" y="4001636"/>
            <a:ext cx="1" cy="704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837974" y="5430571"/>
            <a:ext cx="1729211" cy="79670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PETSc</a:t>
            </a:r>
            <a:r>
              <a:rPr lang="en-US" dirty="0" smtClean="0"/>
              <a:t> 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7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Using </a:t>
            </a:r>
            <a:r>
              <a:rPr lang="en-US" dirty="0" err="1"/>
              <a:t>PETSc</a:t>
            </a:r>
            <a:r>
              <a:rPr lang="en-US" dirty="0"/>
              <a:t> data structures with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Trilinos</a:t>
            </a:r>
            <a:r>
              <a:rPr lang="en-US" dirty="0" smtClean="0"/>
              <a:t>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Tpetra</a:t>
            </a:r>
            <a:r>
              <a:rPr lang="en-US" dirty="0" smtClean="0"/>
              <a:t>::</a:t>
            </a:r>
            <a:r>
              <a:rPr lang="en-US" dirty="0" err="1" smtClean="0"/>
              <a:t>PETScAIJMatrix</a:t>
            </a:r>
            <a:r>
              <a:rPr lang="en-US" dirty="0" smtClean="0"/>
              <a:t> wrapper allows us to use </a:t>
            </a:r>
            <a:r>
              <a:rPr lang="en-US" dirty="0" err="1" smtClean="0"/>
              <a:t>PETSc</a:t>
            </a:r>
            <a:r>
              <a:rPr lang="en-US" dirty="0" smtClean="0"/>
              <a:t> matrices anywhere a </a:t>
            </a:r>
            <a:r>
              <a:rPr lang="en-US" dirty="0" err="1" smtClean="0"/>
              <a:t>Tpetra</a:t>
            </a:r>
            <a:r>
              <a:rPr lang="en-US" dirty="0" smtClean="0"/>
              <a:t>::</a:t>
            </a:r>
            <a:r>
              <a:rPr lang="en-US" dirty="0" err="1" smtClean="0"/>
              <a:t>RowMatrix</a:t>
            </a:r>
            <a:r>
              <a:rPr lang="en-US" dirty="0" smtClean="0"/>
              <a:t> would have been appropriate</a:t>
            </a:r>
          </a:p>
          <a:p>
            <a:pPr lvl="1"/>
            <a:r>
              <a:rPr lang="en-US" dirty="0" smtClean="0"/>
              <a:t>Anasazi, </a:t>
            </a:r>
            <a:r>
              <a:rPr lang="en-US" dirty="0" err="1" smtClean="0"/>
              <a:t>Belos</a:t>
            </a:r>
            <a:r>
              <a:rPr lang="en-US" dirty="0" smtClean="0"/>
              <a:t>, Ifpack2, etc.</a:t>
            </a:r>
          </a:p>
          <a:p>
            <a:pPr lvl="1"/>
            <a:r>
              <a:rPr lang="en-US" dirty="0" smtClean="0"/>
              <a:t>Raw data is </a:t>
            </a:r>
            <a:r>
              <a:rPr lang="en-US" b="1" dirty="0" smtClean="0"/>
              <a:t>wrapped, not copied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8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ndia_CorpPresentation_Template">
  <a:themeElements>
    <a:clrScheme name="Sandia Brand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103160"/>
      </a:accent5>
      <a:accent6>
        <a:srgbClr val="730E00"/>
      </a:accent6>
      <a:hlink>
        <a:srgbClr val="37A6D2"/>
      </a:hlink>
      <a:folHlink>
        <a:srgbClr val="B71A2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Sandia_CorpPresentation_Template</Template>
  <TotalTime>3459</TotalTime>
  <Words>740</Words>
  <Application>Microsoft Office PowerPoint</Application>
  <PresentationFormat>On-screen Show (4:3)</PresentationFormat>
  <Paragraphs>152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Sandia_CorpPresentation_Template</vt:lpstr>
      <vt:lpstr>IDEAS xSDK: Providing Software Interoperability</vt:lpstr>
      <vt:lpstr>What is IDEAS xSDK?</vt:lpstr>
      <vt:lpstr>Sample use case: Amanzi (LANL)</vt:lpstr>
      <vt:lpstr>Goals of xSDK (1/3)</vt:lpstr>
      <vt:lpstr>Goals of xSDK (2/3)</vt:lpstr>
      <vt:lpstr>Goals of xSDK (3/3)</vt:lpstr>
      <vt:lpstr>Common configuration and build script</vt:lpstr>
      <vt:lpstr>Using PETSc data structures with  Trilinos (1/3)</vt:lpstr>
      <vt:lpstr>Using PETSc data structures with  Trilinos (2/3)</vt:lpstr>
      <vt:lpstr>Using PETSc data structures with  Trilinos (3/3)</vt:lpstr>
      <vt:lpstr>Using Trilinos data structures with  PETSc linear solvers (1/2)</vt:lpstr>
      <vt:lpstr>Using Trilinos data structures with PETSc linear solvers (2/2)</vt:lpstr>
      <vt:lpstr>How does this interface benefit PETSc and Trilinos users in general?</vt:lpstr>
      <vt:lpstr>Using Trilinos data structures with  hypre</vt:lpstr>
      <vt:lpstr>Using Trilinos data structures with  SuperLU</vt:lpstr>
      <vt:lpstr>Issues</vt:lpstr>
      <vt:lpstr>Future work</vt:lpstr>
      <vt:lpstr>Summary</vt:lpstr>
    </vt:vector>
  </TitlesOfParts>
  <Company>Sandia National Laboratories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Klinvex, Alicia Marie</dc:creator>
  <cp:lastModifiedBy>Klinvex, Alicia Marie</cp:lastModifiedBy>
  <cp:revision>63</cp:revision>
  <dcterms:created xsi:type="dcterms:W3CDTF">2015-09-21T23:03:50Z</dcterms:created>
  <dcterms:modified xsi:type="dcterms:W3CDTF">2015-10-28T14:08:29Z</dcterms:modified>
</cp:coreProperties>
</file>