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83" r:id="rId1"/>
    <p:sldMasterId id="2147483801" r:id="rId2"/>
  </p:sldMasterIdLst>
  <p:notesMasterIdLst>
    <p:notesMasterId r:id="rId22"/>
  </p:notesMasterIdLst>
  <p:handoutMasterIdLst>
    <p:handoutMasterId r:id="rId23"/>
  </p:handoutMasterIdLst>
  <p:sldIdLst>
    <p:sldId id="256" r:id="rId3"/>
    <p:sldId id="386" r:id="rId4"/>
    <p:sldId id="387" r:id="rId5"/>
    <p:sldId id="391" r:id="rId6"/>
    <p:sldId id="392" r:id="rId7"/>
    <p:sldId id="389" r:id="rId8"/>
    <p:sldId id="397" r:id="rId9"/>
    <p:sldId id="388" r:id="rId10"/>
    <p:sldId id="393" r:id="rId11"/>
    <p:sldId id="396" r:id="rId12"/>
    <p:sldId id="395" r:id="rId13"/>
    <p:sldId id="366" r:id="rId14"/>
    <p:sldId id="377" r:id="rId15"/>
    <p:sldId id="378" r:id="rId16"/>
    <p:sldId id="373" r:id="rId17"/>
    <p:sldId id="380" r:id="rId18"/>
    <p:sldId id="385" r:id="rId19"/>
    <p:sldId id="383" r:id="rId20"/>
    <p:sldId id="3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33FF"/>
    <a:srgbClr val="99FF99"/>
    <a:srgbClr val="008000"/>
    <a:srgbClr val="FFCCCC"/>
    <a:srgbClr val="FFFFCC"/>
    <a:srgbClr val="000000"/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-22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Phi-60 GatherSum</c:v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'fenl-03-18-2014'!$B$104:$B$114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'fenl-03-18-2014'!$Q$104:$Q$114</c:f>
              <c:numCache>
                <c:formatCode>0.00E+00</c:formatCode>
                <c:ptCount val="11"/>
                <c:pt idx="0">
                  <c:v>0.2857</c:v>
                </c:pt>
                <c:pt idx="1">
                  <c:v>0.2809</c:v>
                </c:pt>
                <c:pt idx="2">
                  <c:v>0.2642</c:v>
                </c:pt>
                <c:pt idx="3">
                  <c:v>0.272</c:v>
                </c:pt>
                <c:pt idx="4">
                  <c:v>0.2755</c:v>
                </c:pt>
                <c:pt idx="5">
                  <c:v>0.2832</c:v>
                </c:pt>
                <c:pt idx="6">
                  <c:v>0.3055</c:v>
                </c:pt>
                <c:pt idx="7">
                  <c:v>0.3079</c:v>
                </c:pt>
                <c:pt idx="8">
                  <c:v>0.3134</c:v>
                </c:pt>
                <c:pt idx="9">
                  <c:v>0.3145</c:v>
                </c:pt>
                <c:pt idx="10">
                  <c:v>0.3203</c:v>
                </c:pt>
              </c:numCache>
            </c:numRef>
          </c:yVal>
          <c:smooth val="0"/>
        </c:ser>
        <c:ser>
          <c:idx val="1"/>
          <c:order val="1"/>
          <c:tx>
            <c:v>Phi-60 ScatterAtomic</c:v>
          </c:tx>
          <c:spPr>
            <a:ln w="38100">
              <a:solidFill>
                <a:srgbClr val="0070C0"/>
              </a:solidFill>
            </a:ln>
          </c:spPr>
          <c:marker>
            <c:symbol val="triangle"/>
            <c:size val="10"/>
            <c:spPr>
              <a:solidFill>
                <a:srgbClr val="0070C0"/>
              </a:solidFill>
              <a:ln>
                <a:noFill/>
              </a:ln>
            </c:spPr>
          </c:marker>
          <c:xVal>
            <c:numRef>
              <c:f>'fenl-03-18-2014'!$B$86:$B$96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'fenl-03-18-2014'!$Q$86:$Q$96</c:f>
              <c:numCache>
                <c:formatCode>0.00E+00</c:formatCode>
                <c:ptCount val="11"/>
                <c:pt idx="0">
                  <c:v>0.2998</c:v>
                </c:pt>
                <c:pt idx="1">
                  <c:v>0.3036</c:v>
                </c:pt>
                <c:pt idx="2">
                  <c:v>0.3065</c:v>
                </c:pt>
                <c:pt idx="3">
                  <c:v>0.2934</c:v>
                </c:pt>
                <c:pt idx="4">
                  <c:v>0.3143</c:v>
                </c:pt>
                <c:pt idx="5">
                  <c:v>0.3021</c:v>
                </c:pt>
                <c:pt idx="6">
                  <c:v>0.3007</c:v>
                </c:pt>
                <c:pt idx="7">
                  <c:v>0.304</c:v>
                </c:pt>
                <c:pt idx="8">
                  <c:v>0.3053</c:v>
                </c:pt>
                <c:pt idx="9">
                  <c:v>0.3084</c:v>
                </c:pt>
                <c:pt idx="10">
                  <c:v>0.3113</c:v>
                </c:pt>
              </c:numCache>
            </c:numRef>
          </c:yVal>
          <c:smooth val="0"/>
        </c:ser>
        <c:ser>
          <c:idx val="2"/>
          <c:order val="2"/>
          <c:tx>
            <c:v>Phi-240 GatherSum</c:v>
          </c:tx>
          <c:spPr>
            <a:ln w="381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'fenl-03-18-2014'!$B$67:$B$77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'fenl-03-18-2014'!$Q$67:$Q$77</c:f>
              <c:numCache>
                <c:formatCode>0.00E+00</c:formatCode>
                <c:ptCount val="11"/>
                <c:pt idx="0">
                  <c:v>0.1411</c:v>
                </c:pt>
                <c:pt idx="1">
                  <c:v>0.1387</c:v>
                </c:pt>
                <c:pt idx="2">
                  <c:v>0.1295</c:v>
                </c:pt>
                <c:pt idx="3">
                  <c:v>0.1306</c:v>
                </c:pt>
                <c:pt idx="4">
                  <c:v>0.1381</c:v>
                </c:pt>
                <c:pt idx="5">
                  <c:v>0.1392</c:v>
                </c:pt>
                <c:pt idx="6">
                  <c:v>0.1458</c:v>
                </c:pt>
                <c:pt idx="7">
                  <c:v>0.1445</c:v>
                </c:pt>
                <c:pt idx="8">
                  <c:v>0.1497</c:v>
                </c:pt>
                <c:pt idx="9">
                  <c:v>0.1495</c:v>
                </c:pt>
                <c:pt idx="10">
                  <c:v>0.1457</c:v>
                </c:pt>
              </c:numCache>
            </c:numRef>
          </c:yVal>
          <c:smooth val="0"/>
        </c:ser>
        <c:ser>
          <c:idx val="3"/>
          <c:order val="3"/>
          <c:tx>
            <c:v>Phi-240 ScatterAtomic</c:v>
          </c:tx>
          <c:spPr>
            <a:ln w="38100">
              <a:solidFill>
                <a:sysClr val="windowText" lastClr="000000"/>
              </a:solidFill>
            </a:ln>
          </c:spPr>
          <c:marker>
            <c:symbol val="triangle"/>
            <c:size val="10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'fenl-03-18-2014'!$B$47:$B$57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'fenl-03-18-2014'!$Q$47:$Q$57</c:f>
              <c:numCache>
                <c:formatCode>0.00E+00</c:formatCode>
                <c:ptCount val="11"/>
                <c:pt idx="0">
                  <c:v>0.1516</c:v>
                </c:pt>
                <c:pt idx="1">
                  <c:v>0.1479</c:v>
                </c:pt>
                <c:pt idx="2">
                  <c:v>0.1379</c:v>
                </c:pt>
                <c:pt idx="3">
                  <c:v>0.1347</c:v>
                </c:pt>
                <c:pt idx="4">
                  <c:v>0.1359</c:v>
                </c:pt>
                <c:pt idx="5">
                  <c:v>0.1396</c:v>
                </c:pt>
                <c:pt idx="6">
                  <c:v>0.1363</c:v>
                </c:pt>
                <c:pt idx="7">
                  <c:v>0.1368</c:v>
                </c:pt>
                <c:pt idx="8">
                  <c:v>0.1394</c:v>
                </c:pt>
                <c:pt idx="9">
                  <c:v>0.1394</c:v>
                </c:pt>
                <c:pt idx="10">
                  <c:v>0.1433</c:v>
                </c:pt>
              </c:numCache>
            </c:numRef>
          </c:yVal>
          <c:smooth val="0"/>
        </c:ser>
        <c:ser>
          <c:idx val="4"/>
          <c:order val="4"/>
          <c:tx>
            <c:v>K40X GatherSum</c:v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'fenl-03-18-2014'!$B$25:$B$35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'fenl-03-18-2014'!$Q$25:$Q$35</c:f>
              <c:numCache>
                <c:formatCode>0.00E+00</c:formatCode>
                <c:ptCount val="11"/>
                <c:pt idx="0">
                  <c:v>0.08462</c:v>
                </c:pt>
                <c:pt idx="1">
                  <c:v>0.08635</c:v>
                </c:pt>
                <c:pt idx="2">
                  <c:v>0.1024</c:v>
                </c:pt>
                <c:pt idx="3">
                  <c:v>0.1332</c:v>
                </c:pt>
                <c:pt idx="4">
                  <c:v>0.1275</c:v>
                </c:pt>
                <c:pt idx="5">
                  <c:v>0.1314</c:v>
                </c:pt>
                <c:pt idx="6">
                  <c:v>0.1362</c:v>
                </c:pt>
                <c:pt idx="7">
                  <c:v>0.1384</c:v>
                </c:pt>
                <c:pt idx="8">
                  <c:v>0.1395</c:v>
                </c:pt>
                <c:pt idx="9">
                  <c:v>0.1409</c:v>
                </c:pt>
                <c:pt idx="10">
                  <c:v>0.1416</c:v>
                </c:pt>
              </c:numCache>
            </c:numRef>
          </c:yVal>
          <c:smooth val="0"/>
        </c:ser>
        <c:ser>
          <c:idx val="5"/>
          <c:order val="5"/>
          <c:tx>
            <c:v>K40X ScatterAtomic</c:v>
          </c:tx>
          <c:spPr>
            <a:ln w="38100">
              <a:solidFill>
                <a:srgbClr val="00B050"/>
              </a:solidFill>
            </a:ln>
          </c:spPr>
          <c:marker>
            <c:symbol val="triangle"/>
            <c:size val="10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'fenl-03-18-2014'!$B$6:$B$16</c:f>
              <c:numCache>
                <c:formatCode>General</c:formatCode>
                <c:ptCount val="11"/>
                <c:pt idx="0">
                  <c:v>4550.0</c:v>
                </c:pt>
                <c:pt idx="1">
                  <c:v>10098.0</c:v>
                </c:pt>
                <c:pt idx="2">
                  <c:v>18942.0</c:v>
                </c:pt>
                <c:pt idx="3">
                  <c:v>35802.0</c:v>
                </c:pt>
                <c:pt idx="4">
                  <c:v>72930.0</c:v>
                </c:pt>
                <c:pt idx="5">
                  <c:v>139482.0</c:v>
                </c:pt>
                <c:pt idx="6">
                  <c:v>267852.0</c:v>
                </c:pt>
                <c:pt idx="7">
                  <c:v>553410.0</c:v>
                </c:pt>
                <c:pt idx="8">
                  <c:v>1.069362E6</c:v>
                </c:pt>
                <c:pt idx="9">
                  <c:v>2.132718E6</c:v>
                </c:pt>
                <c:pt idx="10">
                  <c:v>4.30989E6</c:v>
                </c:pt>
              </c:numCache>
            </c:numRef>
          </c:xVal>
          <c:yVal>
            <c:numRef>
              <c:f>'fenl-03-18-2014'!$Q$6:$Q$17</c:f>
              <c:numCache>
                <c:formatCode>0.00E+00</c:formatCode>
                <c:ptCount val="12"/>
                <c:pt idx="0">
                  <c:v>0.1009</c:v>
                </c:pt>
                <c:pt idx="1">
                  <c:v>0.1213</c:v>
                </c:pt>
                <c:pt idx="2">
                  <c:v>0.1072</c:v>
                </c:pt>
                <c:pt idx="3">
                  <c:v>0.1018</c:v>
                </c:pt>
                <c:pt idx="4">
                  <c:v>0.09894</c:v>
                </c:pt>
                <c:pt idx="5">
                  <c:v>0.09948</c:v>
                </c:pt>
                <c:pt idx="6">
                  <c:v>0.1001</c:v>
                </c:pt>
                <c:pt idx="7">
                  <c:v>0.1003</c:v>
                </c:pt>
                <c:pt idx="8">
                  <c:v>0.1011</c:v>
                </c:pt>
                <c:pt idx="9">
                  <c:v>0.1019</c:v>
                </c:pt>
                <c:pt idx="10">
                  <c:v>0.1018</c:v>
                </c:pt>
                <c:pt idx="11">
                  <c:v>0.1029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8807992"/>
        <c:axId val="2048816008"/>
      </c:scatterChart>
      <c:valAx>
        <c:axId val="2048807992"/>
        <c:scaling>
          <c:logBase val="10.0"/>
          <c:orientation val="minMax"/>
          <c:min val="1000.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>
                    <a:latin typeface="Calibri" panose="020F0502020204030204" pitchFamily="34" charset="0"/>
                  </a:defRPr>
                </a:pPr>
                <a:r>
                  <a:rPr lang="en-US" sz="1400">
                    <a:latin typeface="Calibri" panose="020F0502020204030204" pitchFamily="34" charset="0"/>
                  </a:rPr>
                  <a:t>Number of finite element nodes</a:t>
                </a:r>
              </a:p>
            </c:rich>
          </c:tx>
          <c:layout/>
          <c:overlay val="0"/>
        </c:title>
        <c:numFmt formatCode="0E+00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Calibri" panose="020F0502020204030204" pitchFamily="34" charset="0"/>
              </a:defRPr>
            </a:pPr>
            <a:endParaRPr lang="en-US"/>
          </a:p>
        </c:txPr>
        <c:crossAx val="2048816008"/>
        <c:crosses val="autoZero"/>
        <c:crossBetween val="midCat"/>
      </c:valAx>
      <c:valAx>
        <c:axId val="2048816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Calibri" panose="020F0502020204030204" pitchFamily="34" charset="0"/>
                  </a:defRPr>
                </a:pPr>
                <a:r>
                  <a:rPr lang="en-US" sz="1400">
                    <a:latin typeface="Calibri" panose="020F0502020204030204" pitchFamily="34" charset="0"/>
                  </a:rPr>
                  <a:t>Matrix Fill: microsec/node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Calibri" panose="020F0502020204030204" pitchFamily="34" charset="0"/>
              </a:defRPr>
            </a:pPr>
            <a:endParaRPr lang="en-US"/>
          </a:p>
        </c:txPr>
        <c:crossAx val="20488079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10865257488434"/>
          <c:y val="0.0840969010053047"/>
          <c:w val="0.370963984952169"/>
          <c:h val="0.585353873023237"/>
        </c:manualLayout>
      </c:layout>
      <c:overlay val="0"/>
      <c:txPr>
        <a:bodyPr/>
        <a:lstStyle/>
        <a:p>
          <a:pPr>
            <a:defRPr sz="1400" b="1">
              <a:latin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5400">
      <a:solidFill>
        <a:sysClr val="windowText" lastClr="000000"/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6373217824387"/>
          <c:y val="0.0437522735031255"/>
          <c:w val="0.470739643068002"/>
          <c:h val="0.770174614754625"/>
        </c:manualLayout>
      </c:layout>
      <c:scatterChart>
        <c:scatterStyle val="lineMarker"/>
        <c:varyColors val="0"/>
        <c:ser>
          <c:idx val="5"/>
          <c:order val="0"/>
          <c:tx>
            <c:v>Phi-240 ScatterAtomic</c:v>
          </c:tx>
          <c:spPr>
            <a:ln w="38100">
              <a:solidFill>
                <a:sysClr val="windowText" lastClr="000000"/>
              </a:solidFill>
            </a:ln>
          </c:spPr>
          <c:marker>
            <c:symbol val="triangle"/>
            <c:size val="7"/>
            <c:spPr>
              <a:solidFill>
                <a:sysClr val="windowText" lastClr="000000"/>
              </a:solidFill>
              <a:ln w="38100">
                <a:solidFill>
                  <a:sysClr val="windowText" lastClr="000000"/>
                </a:solidFill>
              </a:ln>
            </c:spPr>
          </c:marker>
          <c:xVal>
            <c:numRef>
              <c:f>'Phi+='!$B$7:$B$19</c:f>
              <c:numCache>
                <c:formatCode>General</c:formatCode>
                <c:ptCount val="13"/>
                <c:pt idx="0">
                  <c:v>1530.0</c:v>
                </c:pt>
                <c:pt idx="1">
                  <c:v>2772.0</c:v>
                </c:pt>
                <c:pt idx="2">
                  <c:v>4550.0</c:v>
                </c:pt>
                <c:pt idx="3">
                  <c:v>10098.0</c:v>
                </c:pt>
                <c:pt idx="4">
                  <c:v>18942.0</c:v>
                </c:pt>
                <c:pt idx="5">
                  <c:v>35802.0</c:v>
                </c:pt>
                <c:pt idx="6">
                  <c:v>72930.0</c:v>
                </c:pt>
                <c:pt idx="7">
                  <c:v>139482.0</c:v>
                </c:pt>
                <c:pt idx="8">
                  <c:v>267852.0</c:v>
                </c:pt>
                <c:pt idx="9">
                  <c:v>553410.0</c:v>
                </c:pt>
                <c:pt idx="10">
                  <c:v>1.069362E6</c:v>
                </c:pt>
                <c:pt idx="11">
                  <c:v>2.132718E6</c:v>
                </c:pt>
                <c:pt idx="12">
                  <c:v>4.30989E6</c:v>
                </c:pt>
              </c:numCache>
            </c:numRef>
          </c:xVal>
          <c:yVal>
            <c:numRef>
              <c:f>'Phi+='!$Q$7:$Q$19</c:f>
              <c:numCache>
                <c:formatCode>0.00E+00</c:formatCode>
                <c:ptCount val="13"/>
                <c:pt idx="0">
                  <c:v>0.4346</c:v>
                </c:pt>
                <c:pt idx="1">
                  <c:v>0.3878</c:v>
                </c:pt>
                <c:pt idx="2">
                  <c:v>0.2378</c:v>
                </c:pt>
                <c:pt idx="3">
                  <c:v>0.2085</c:v>
                </c:pt>
                <c:pt idx="4">
                  <c:v>0.1878</c:v>
                </c:pt>
                <c:pt idx="5">
                  <c:v>0.155</c:v>
                </c:pt>
                <c:pt idx="6">
                  <c:v>0.1547</c:v>
                </c:pt>
                <c:pt idx="7">
                  <c:v>0.1683</c:v>
                </c:pt>
                <c:pt idx="8">
                  <c:v>0.1403</c:v>
                </c:pt>
                <c:pt idx="9">
                  <c:v>0.1435</c:v>
                </c:pt>
                <c:pt idx="10">
                  <c:v>0.1397</c:v>
                </c:pt>
                <c:pt idx="11">
                  <c:v>0.1404</c:v>
                </c:pt>
                <c:pt idx="12">
                  <c:v>0.1418</c:v>
                </c:pt>
              </c:numCache>
            </c:numRef>
          </c:yVal>
          <c:smooth val="0"/>
        </c:ser>
        <c:ser>
          <c:idx val="0"/>
          <c:order val="1"/>
          <c:tx>
            <c:v>Phi-240 ScatterAdd (with errors)</c:v>
          </c:tx>
          <c:spPr>
            <a:ln w="381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'Phi+='!$B$27:$B$39</c:f>
              <c:numCache>
                <c:formatCode>General</c:formatCode>
                <c:ptCount val="13"/>
                <c:pt idx="0">
                  <c:v>1530.0</c:v>
                </c:pt>
                <c:pt idx="1">
                  <c:v>2772.0</c:v>
                </c:pt>
                <c:pt idx="2">
                  <c:v>4550.0</c:v>
                </c:pt>
                <c:pt idx="3">
                  <c:v>10098.0</c:v>
                </c:pt>
                <c:pt idx="4">
                  <c:v>18942.0</c:v>
                </c:pt>
                <c:pt idx="5">
                  <c:v>35802.0</c:v>
                </c:pt>
                <c:pt idx="6">
                  <c:v>72930.0</c:v>
                </c:pt>
                <c:pt idx="7">
                  <c:v>139482.0</c:v>
                </c:pt>
                <c:pt idx="8">
                  <c:v>267852.0</c:v>
                </c:pt>
                <c:pt idx="9">
                  <c:v>553410.0</c:v>
                </c:pt>
                <c:pt idx="10">
                  <c:v>1.069362E6</c:v>
                </c:pt>
                <c:pt idx="11">
                  <c:v>2.132718E6</c:v>
                </c:pt>
                <c:pt idx="12">
                  <c:v>4.30989E6</c:v>
                </c:pt>
              </c:numCache>
            </c:numRef>
          </c:xVal>
          <c:yVal>
            <c:numRef>
              <c:f>'Phi+='!$Q$27:$Q$39</c:f>
              <c:numCache>
                <c:formatCode>0.00E+00</c:formatCode>
                <c:ptCount val="13"/>
                <c:pt idx="0">
                  <c:v>0.415</c:v>
                </c:pt>
                <c:pt idx="1">
                  <c:v>0.3611</c:v>
                </c:pt>
                <c:pt idx="2">
                  <c:v>0.2262</c:v>
                </c:pt>
                <c:pt idx="3">
                  <c:v>0.1904</c:v>
                </c:pt>
                <c:pt idx="4">
                  <c:v>0.1717</c:v>
                </c:pt>
                <c:pt idx="5">
                  <c:v>0.1398</c:v>
                </c:pt>
                <c:pt idx="6">
                  <c:v>0.1408</c:v>
                </c:pt>
                <c:pt idx="7">
                  <c:v>0.1535</c:v>
                </c:pt>
                <c:pt idx="8">
                  <c:v>0.1256</c:v>
                </c:pt>
                <c:pt idx="9">
                  <c:v>0.1297</c:v>
                </c:pt>
                <c:pt idx="10">
                  <c:v>0.1261</c:v>
                </c:pt>
                <c:pt idx="11">
                  <c:v>0.1279</c:v>
                </c:pt>
                <c:pt idx="12">
                  <c:v>0.1293</c:v>
                </c:pt>
              </c:numCache>
            </c:numRef>
          </c:yVal>
          <c:smooth val="0"/>
        </c:ser>
        <c:ser>
          <c:idx val="1"/>
          <c:order val="2"/>
          <c:tx>
            <c:v>Kepler ScatterAtomic</c:v>
          </c:tx>
          <c:spPr>
            <a:ln w="38100"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 w="38100">
                <a:solidFill>
                  <a:srgbClr val="008000"/>
                </a:solidFill>
              </a:ln>
            </c:spPr>
          </c:marker>
          <c:xVal>
            <c:numRef>
              <c:f>'Cuda+='!$B$7:$B$19</c:f>
              <c:numCache>
                <c:formatCode>General</c:formatCode>
                <c:ptCount val="13"/>
                <c:pt idx="0">
                  <c:v>1530.0</c:v>
                </c:pt>
                <c:pt idx="1">
                  <c:v>2772.0</c:v>
                </c:pt>
                <c:pt idx="2">
                  <c:v>4550.0</c:v>
                </c:pt>
                <c:pt idx="3">
                  <c:v>10098.0</c:v>
                </c:pt>
                <c:pt idx="4">
                  <c:v>18942.0</c:v>
                </c:pt>
                <c:pt idx="5">
                  <c:v>35802.0</c:v>
                </c:pt>
                <c:pt idx="6">
                  <c:v>72930.0</c:v>
                </c:pt>
                <c:pt idx="7">
                  <c:v>139482.0</c:v>
                </c:pt>
                <c:pt idx="8">
                  <c:v>267852.0</c:v>
                </c:pt>
                <c:pt idx="9">
                  <c:v>553410.0</c:v>
                </c:pt>
                <c:pt idx="10">
                  <c:v>1.069362E6</c:v>
                </c:pt>
                <c:pt idx="11">
                  <c:v>2.132718E6</c:v>
                </c:pt>
                <c:pt idx="12">
                  <c:v>4.30989E6</c:v>
                </c:pt>
              </c:numCache>
            </c:numRef>
          </c:xVal>
          <c:yVal>
            <c:numRef>
              <c:f>'Cuda+='!$Q$7:$Q$19</c:f>
              <c:numCache>
                <c:formatCode>0.00E+00</c:formatCode>
                <c:ptCount val="13"/>
                <c:pt idx="0">
                  <c:v>0.2863</c:v>
                </c:pt>
                <c:pt idx="1">
                  <c:v>0.1616</c:v>
                </c:pt>
                <c:pt idx="2">
                  <c:v>0.1002</c:v>
                </c:pt>
                <c:pt idx="3">
                  <c:v>0.1209</c:v>
                </c:pt>
                <c:pt idx="4">
                  <c:v>0.1068</c:v>
                </c:pt>
                <c:pt idx="5">
                  <c:v>0.1012</c:v>
                </c:pt>
                <c:pt idx="6">
                  <c:v>0.0993</c:v>
                </c:pt>
                <c:pt idx="7">
                  <c:v>0.09951</c:v>
                </c:pt>
                <c:pt idx="8">
                  <c:v>0.0999</c:v>
                </c:pt>
                <c:pt idx="9">
                  <c:v>0.1007</c:v>
                </c:pt>
                <c:pt idx="10">
                  <c:v>0.1014</c:v>
                </c:pt>
                <c:pt idx="11">
                  <c:v>0.1016</c:v>
                </c:pt>
                <c:pt idx="12">
                  <c:v>0.102</c:v>
                </c:pt>
              </c:numCache>
            </c:numRef>
          </c:yVal>
          <c:smooth val="0"/>
        </c:ser>
        <c:ser>
          <c:idx val="2"/>
          <c:order val="3"/>
          <c:tx>
            <c:v>Kepler ScatterAdd (with errors)</c:v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'Cuda+='!$B$27:$B$39</c:f>
              <c:numCache>
                <c:formatCode>General</c:formatCode>
                <c:ptCount val="13"/>
                <c:pt idx="0">
                  <c:v>1530.0</c:v>
                </c:pt>
                <c:pt idx="1">
                  <c:v>2772.0</c:v>
                </c:pt>
                <c:pt idx="2">
                  <c:v>4550.0</c:v>
                </c:pt>
                <c:pt idx="3">
                  <c:v>10098.0</c:v>
                </c:pt>
                <c:pt idx="4">
                  <c:v>18942.0</c:v>
                </c:pt>
                <c:pt idx="5">
                  <c:v>35802.0</c:v>
                </c:pt>
                <c:pt idx="6">
                  <c:v>72930.0</c:v>
                </c:pt>
                <c:pt idx="7">
                  <c:v>139482.0</c:v>
                </c:pt>
                <c:pt idx="8">
                  <c:v>267852.0</c:v>
                </c:pt>
                <c:pt idx="9">
                  <c:v>553410.0</c:v>
                </c:pt>
                <c:pt idx="10">
                  <c:v>1.069362E6</c:v>
                </c:pt>
                <c:pt idx="11">
                  <c:v>2.132718E6</c:v>
                </c:pt>
                <c:pt idx="12">
                  <c:v>4.30989E6</c:v>
                </c:pt>
              </c:numCache>
            </c:numRef>
          </c:xVal>
          <c:yVal>
            <c:numRef>
              <c:f>'Cuda+='!$Q$27:$Q$39</c:f>
              <c:numCache>
                <c:formatCode>0.00E+00</c:formatCode>
                <c:ptCount val="13"/>
                <c:pt idx="0">
                  <c:v>0.1791</c:v>
                </c:pt>
                <c:pt idx="1">
                  <c:v>0.1039</c:v>
                </c:pt>
                <c:pt idx="2">
                  <c:v>0.06418</c:v>
                </c:pt>
                <c:pt idx="3">
                  <c:v>0.07407</c:v>
                </c:pt>
                <c:pt idx="4">
                  <c:v>0.06441</c:v>
                </c:pt>
                <c:pt idx="5">
                  <c:v>0.06056</c:v>
                </c:pt>
                <c:pt idx="6">
                  <c:v>0.05875</c:v>
                </c:pt>
                <c:pt idx="7">
                  <c:v>0.05862</c:v>
                </c:pt>
                <c:pt idx="8">
                  <c:v>0.05884</c:v>
                </c:pt>
                <c:pt idx="9">
                  <c:v>0.05976</c:v>
                </c:pt>
                <c:pt idx="10">
                  <c:v>0.05993</c:v>
                </c:pt>
                <c:pt idx="11">
                  <c:v>0.05989</c:v>
                </c:pt>
                <c:pt idx="12">
                  <c:v>0.06019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8897192"/>
        <c:axId val="-2114110120"/>
      </c:scatterChart>
      <c:valAx>
        <c:axId val="2048897192"/>
        <c:scaling>
          <c:logBase val="10.0"/>
          <c:orientation val="minMax"/>
          <c:min val="1000.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finite element nodes</a:t>
                </a:r>
              </a:p>
            </c:rich>
          </c:tx>
          <c:layout/>
          <c:overlay val="0"/>
        </c:title>
        <c:numFmt formatCode="0E+0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14110120"/>
        <c:crosses val="autoZero"/>
        <c:crossBetween val="midCat"/>
      </c:valAx>
      <c:valAx>
        <c:axId val="-2114110120"/>
        <c:scaling>
          <c:orientation val="minMax"/>
          <c:max val="0.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>
                    <a:latin typeface="+mn-lt"/>
                  </a:defRPr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Fill 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microsec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/node</a:t>
                </a:r>
              </a:p>
            </c:rich>
          </c:tx>
          <c:layout>
            <c:manualLayout>
              <c:xMode val="edge"/>
              <c:yMode val="edge"/>
              <c:x val="0.00766731552765258"/>
              <c:y val="0.10575866568867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0488971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82056830869415"/>
          <c:y val="0.185786757998534"/>
          <c:w val="0.404467554027907"/>
          <c:h val="0.497613171487892"/>
        </c:manualLayout>
      </c:layout>
      <c:overlay val="0"/>
      <c:txPr>
        <a:bodyPr/>
        <a:lstStyle/>
        <a:p>
          <a:pPr>
            <a:defRPr sz="16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iamond.jpg" TargetMode="External"/><Relationship Id="rId4" Type="http://schemas.openxmlformats.org/officeDocument/2006/relationships/hyperlink" Target="http://en.wikipedia.org/wiki/en:Creative_Commons" TargetMode="External"/><Relationship Id="rId5" Type="http://schemas.openxmlformats.org/officeDocument/2006/relationships/hyperlink" Target="http://creativecommons.org/licenses/by/1.0/deed.en" TargetMode="External"/><Relationship Id="rId6" Type="http://schemas.openxmlformats.org/officeDocument/2006/relationships/hyperlink" Target="http://en.wikipedia.org/wiki/File:Gerstenkoerner.jpg" TargetMode="External"/><Relationship Id="rId7" Type="http://schemas.openxmlformats.org/officeDocument/2006/relationships/hyperlink" Target="http://en.wikipedia.org/wiki/en:public_domain" TargetMode="External"/><Relationship Id="rId8" Type="http://schemas.openxmlformats.org/officeDocument/2006/relationships/hyperlink" Target="http://creativecommons.org/licenses/by-sa/3.0/deed.en" TargetMode="External"/><Relationship Id="rId9" Type="http://schemas.openxmlformats.org/officeDocument/2006/relationships/image" Target="../media/image10.jpg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for upper </a:t>
            </a:r>
            <a:r>
              <a:rPr lang="en-US" dirty="0"/>
              <a:t>left image: </a:t>
            </a: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File:Diamond.jpg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file is licensed under the </a:t>
            </a:r>
            <a:r>
              <a:rPr lang="en-US" dirty="0">
                <a:hlinkClick r:id="rId4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Attribution 1.0 Generic</a:t>
            </a:r>
            <a:r>
              <a:rPr lang="en-US" dirty="0"/>
              <a:t> license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Source for upper right </a:t>
            </a:r>
            <a:r>
              <a:rPr lang="en-US" dirty="0"/>
              <a:t>image: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smtClean="0">
                <a:hlinkClick r:id="rId6"/>
              </a:rPr>
              <a:t>File:Gerstenkoerner.jpg</a:t>
            </a:r>
            <a:endParaRPr lang="en-US" dirty="0" smtClean="0"/>
          </a:p>
          <a:p>
            <a:r>
              <a:rPr lang="en-US" dirty="0"/>
              <a:t>“This work has been released into the </a:t>
            </a:r>
            <a:r>
              <a:rPr lang="en-US" b="1" dirty="0">
                <a:hlinkClick r:id="rId7" tooltip="w:en:public domain"/>
              </a:rPr>
              <a:t>public domain</a:t>
            </a:r>
            <a:r>
              <a:rPr lang="en-US" dirty="0"/>
              <a:t> by its author, </a:t>
            </a:r>
            <a:r>
              <a:rPr lang="en-US" b="1" dirty="0"/>
              <a:t>Leo </a:t>
            </a:r>
            <a:r>
              <a:rPr lang="en-US" b="1" dirty="0" err="1"/>
              <a:t>Michels</a:t>
            </a:r>
            <a:r>
              <a:rPr lang="en-US" dirty="0"/>
              <a:t>. This applies </a:t>
            </a:r>
            <a:r>
              <a:rPr lang="en-US" dirty="0" smtClean="0"/>
              <a:t>worldwide. In </a:t>
            </a:r>
            <a:r>
              <a:rPr lang="en-US" dirty="0"/>
              <a:t>some countries this may not be legally possible; if so:</a:t>
            </a:r>
            <a:br>
              <a:rPr lang="en-US" dirty="0"/>
            </a:br>
            <a:r>
              <a:rPr lang="en-US" i="1" dirty="0"/>
              <a:t>Leo </a:t>
            </a:r>
            <a:r>
              <a:rPr lang="en-US" i="1" dirty="0" err="1"/>
              <a:t>Michels</a:t>
            </a:r>
            <a:r>
              <a:rPr lang="en-US" i="1" dirty="0"/>
              <a:t> grants anyone the right to use this work </a:t>
            </a:r>
            <a:r>
              <a:rPr lang="en-US" b="1" i="1" dirty="0"/>
              <a:t>for any purpose</a:t>
            </a:r>
            <a:r>
              <a:rPr lang="en-US" i="1" dirty="0"/>
              <a:t>, without any conditions, unless such conditions are required by law</a:t>
            </a:r>
            <a:r>
              <a:rPr lang="en-US" i="1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Source for lower image: 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commons.wikimedia.org</a:t>
            </a:r>
            <a:r>
              <a:rPr lang="en-US" dirty="0"/>
              <a:t>/wiki/File:Petra_,_Al-Khazneh_2.jpg</a:t>
            </a:r>
            <a:endParaRPr lang="en-US" dirty="0" smtClean="0"/>
          </a:p>
          <a:p>
            <a:r>
              <a:rPr lang="en-US" dirty="0"/>
              <a:t>“This file is licensed under the </a:t>
            </a:r>
            <a:r>
              <a:rPr lang="en-US" dirty="0">
                <a:hlinkClick r:id="rId4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Attribution-Share Alike 3.0 Unported</a:t>
            </a:r>
            <a:r>
              <a:rPr lang="en-US" dirty="0"/>
              <a:t> license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lower image depicts Al </a:t>
            </a:r>
            <a:r>
              <a:rPr lang="en-US" dirty="0" err="1" smtClean="0"/>
              <a:t>Khazneh</a:t>
            </a:r>
            <a:r>
              <a:rPr lang="en-US" dirty="0" smtClean="0"/>
              <a:t> (the “Treasury”) at Petra (an ancient city in Jordan).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erstenkoern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4" y="1243453"/>
            <a:ext cx="429768" cy="5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10/28/14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 smtClean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89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 smtClean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2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10/28/14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 smtClean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519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 smtClean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724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 smtClean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633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50" baseline="30000" dirty="0">
                <a:solidFill>
                  <a:prstClr val="black"/>
                </a:solidFill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solidFill>
                  <a:prstClr val="black"/>
                </a:solidFill>
              </a:rPr>
              <a:t/>
            </a:r>
            <a:br>
              <a:rPr lang="en-US" sz="950" baseline="30000" dirty="0" smtClean="0">
                <a:solidFill>
                  <a:prstClr val="black"/>
                </a:solidFill>
              </a:rPr>
            </a:br>
            <a:r>
              <a:rPr lang="en-US" sz="950" baseline="30000" dirty="0" smtClean="0">
                <a:solidFill>
                  <a:prstClr val="black"/>
                </a:solidFill>
              </a:rPr>
              <a:t>SAND No. 2011–XXXXP.</a:t>
            </a:r>
          </a:p>
          <a:p>
            <a:pPr>
              <a:defRPr/>
            </a:pPr>
            <a:endParaRPr lang="en-US" sz="950" baseline="300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28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19332"/>
            <a:ext cx="2133600" cy="338668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19332"/>
            <a:ext cx="609600" cy="338668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72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51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3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01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3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10/28/14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77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16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66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03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10/28/14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10/28/14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10/28/14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10/28/14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>
                <a:solidFill>
                  <a:prstClr val="black"/>
                </a:solidFill>
              </a:rPr>
              <a:pPr/>
              <a:t>10/28/14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9444" y="579373"/>
            <a:ext cx="6156245" cy="1987827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33CC"/>
                </a:solidFill>
              </a:rPr>
              <a:t>Threaded Construction and Fill</a:t>
            </a:r>
            <a:br>
              <a:rPr lang="en-US" sz="2800" b="1" dirty="0" smtClean="0">
                <a:solidFill>
                  <a:srgbClr val="0033CC"/>
                </a:solidFill>
              </a:rPr>
            </a:br>
            <a:r>
              <a:rPr lang="en-US" sz="2800" b="1" dirty="0" smtClean="0">
                <a:solidFill>
                  <a:srgbClr val="0033CC"/>
                </a:solidFill>
              </a:rPr>
              <a:t>of Tpetra Sparse Linear System</a:t>
            </a:r>
            <a:br>
              <a:rPr lang="en-US" sz="2800" b="1" dirty="0" smtClean="0">
                <a:solidFill>
                  <a:srgbClr val="0033CC"/>
                </a:solidFill>
              </a:rPr>
            </a:br>
            <a:r>
              <a:rPr lang="en-US" sz="2800" b="1" dirty="0" smtClean="0">
                <a:solidFill>
                  <a:srgbClr val="0033CC"/>
                </a:solidFill>
              </a:rPr>
              <a:t>using Kokkos</a:t>
            </a:r>
            <a:endParaRPr lang="en-US" sz="2800" b="1" dirty="0">
              <a:solidFill>
                <a:srgbClr val="0033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3731" y="2782957"/>
            <a:ext cx="6091958" cy="298845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 smtClean="0"/>
              <a:t>Mark Hoemmen and Carter Edwards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Trilinos </a:t>
            </a:r>
            <a:r>
              <a:rPr lang="en-US" sz="2000" b="1" dirty="0" smtClean="0"/>
              <a:t>Users’ Group meeting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October </a:t>
            </a:r>
            <a:r>
              <a:rPr lang="en-US" sz="2000" b="1" dirty="0" smtClean="0"/>
              <a:t>28, </a:t>
            </a:r>
            <a:r>
              <a:rPr lang="en-US" sz="2000" b="1" dirty="0" smtClean="0"/>
              <a:t>2014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SAND# 2014-19125 C</a:t>
            </a:r>
            <a:endParaRPr lang="en-US" sz="2000" b="1" dirty="0"/>
          </a:p>
        </p:txBody>
      </p:sp>
      <p:pic>
        <p:nvPicPr>
          <p:cNvPr id="2" name="Picture 1" descr="Diamo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235"/>
            <a:ext cx="1376418" cy="1376418"/>
          </a:xfrm>
          <a:prstGeom prst="rect">
            <a:avLst/>
          </a:prstGeom>
        </p:spPr>
      </p:pic>
      <p:pic>
        <p:nvPicPr>
          <p:cNvPr id="3" name="Picture 2" descr="Gerstenkoer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93" y="1007235"/>
            <a:ext cx="1005569" cy="1376418"/>
          </a:xfrm>
          <a:prstGeom prst="rect">
            <a:avLst/>
          </a:prstGeom>
        </p:spPr>
      </p:pic>
      <p:pic>
        <p:nvPicPr>
          <p:cNvPr id="4" name="Picture 3" descr="655px-Petra_,_Al-Khazneh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5" y="2494929"/>
            <a:ext cx="1595757" cy="14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releasing new Tpetra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deprecate Classic at </a:t>
            </a:r>
            <a:r>
              <a:rPr lang="en-US" dirty="0" smtClean="0"/>
              <a:t>11.14 </a:t>
            </a:r>
            <a:r>
              <a:rPr lang="en-US" dirty="0" smtClean="0"/>
              <a:t>release in </a:t>
            </a:r>
            <a:r>
              <a:rPr lang="en-US" dirty="0" smtClean="0"/>
              <a:t>January</a:t>
            </a:r>
          </a:p>
          <a:p>
            <a:pPr lvl="1"/>
            <a:r>
              <a:rPr lang="en-US" dirty="0" smtClean="0"/>
              <a:t>11.14: </a:t>
            </a:r>
            <a:r>
              <a:rPr lang="en-US" dirty="0" err="1" smtClean="0"/>
              <a:t>Kokkos</a:t>
            </a:r>
            <a:r>
              <a:rPr lang="en-US" dirty="0" smtClean="0"/>
              <a:t> will build in Trilinos by default (Primary Tested)</a:t>
            </a:r>
          </a:p>
          <a:p>
            <a:pPr lvl="1"/>
            <a:r>
              <a:rPr lang="en-US" dirty="0" smtClean="0"/>
              <a:t>Using old Node types will emit deprecate warnings</a:t>
            </a:r>
          </a:p>
          <a:p>
            <a:r>
              <a:rPr lang="en-US" dirty="0" smtClean="0"/>
              <a:t>Plan to remove Classic at 12.0 release in April</a:t>
            </a:r>
          </a:p>
          <a:p>
            <a:pPr lvl="1"/>
            <a:r>
              <a:rPr lang="en-US" dirty="0" smtClean="0"/>
              <a:t>Don’t worry, MPI only will remain default (</a:t>
            </a:r>
            <a:r>
              <a:rPr lang="en-US" dirty="0" err="1" smtClean="0"/>
              <a:t>Kokkos</a:t>
            </a:r>
            <a:r>
              <a:rPr lang="en-US" dirty="0" smtClean="0"/>
              <a:t>::Serial device)</a:t>
            </a:r>
          </a:p>
          <a:p>
            <a:pPr lvl="1"/>
            <a:r>
              <a:rPr lang="en-US" dirty="0" smtClean="0"/>
              <a:t>Best practice: </a:t>
            </a:r>
            <a:r>
              <a:rPr lang="en-US" u="sng" dirty="0" smtClean="0"/>
              <a:t>Do NOT specify Node template parameter explicitly</a:t>
            </a:r>
          </a:p>
          <a:p>
            <a:pPr lvl="2"/>
            <a:r>
              <a:rPr lang="en-US" dirty="0" smtClean="0"/>
              <a:t>Rely on default Node type unless you really care</a:t>
            </a:r>
          </a:p>
          <a:p>
            <a:pPr lvl="2"/>
            <a:r>
              <a:rPr lang="en-US" dirty="0" smtClean="0"/>
              <a:t>Prefer to change default Node type via CMake option</a:t>
            </a:r>
          </a:p>
          <a:p>
            <a:pPr lvl="2"/>
            <a:r>
              <a:rPr lang="en-US" dirty="0" smtClean="0"/>
              <a:t>Find default from </a:t>
            </a:r>
            <a:r>
              <a:rPr lang="en-US" dirty="0" err="1" smtClean="0"/>
              <a:t>typedefs</a:t>
            </a:r>
            <a:r>
              <a:rPr lang="en-US" dirty="0" smtClean="0"/>
              <a:t>: e.g., Tpetra::Map&lt;&gt;::</a:t>
            </a:r>
            <a:r>
              <a:rPr lang="en-US" dirty="0" err="1" smtClean="0"/>
              <a:t>node_type</a:t>
            </a:r>
            <a:endParaRPr lang="en-US" dirty="0" smtClean="0"/>
          </a:p>
          <a:p>
            <a:r>
              <a:rPr lang="en-US" dirty="0" smtClean="0"/>
              <a:t>Early adopters: Get in touch with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107"/>
            <a:ext cx="8229600" cy="991675"/>
          </a:xfrm>
        </p:spPr>
        <p:txBody>
          <a:bodyPr/>
          <a:lstStyle/>
          <a:p>
            <a:r>
              <a:rPr lang="en-US" dirty="0" smtClean="0"/>
              <a:t>Create &amp; fill </a:t>
            </a:r>
            <a:r>
              <a:rPr lang="en-US" dirty="0" err="1" smtClean="0"/>
              <a:t>Kokkos</a:t>
            </a:r>
            <a:r>
              <a:rPr lang="en-US" dirty="0" smtClean="0"/>
              <a:t>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47681" y="4617399"/>
            <a:ext cx="425379" cy="318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7881" y="4624466"/>
            <a:ext cx="1676819" cy="318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8D12117-CBA7-48EA-929C-E69D2CC993D0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76200"/>
            <a:ext cx="8896350" cy="903514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3333FF"/>
                </a:solidFill>
              </a:rPr>
              <a:t>MiniFENL</a:t>
            </a:r>
            <a:r>
              <a:rPr lang="en-US" sz="3200" b="1" dirty="0" smtClean="0">
                <a:solidFill>
                  <a:srgbClr val="3333FF"/>
                </a:solidFill>
              </a:rPr>
              <a:t>: Mini (proxy)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142" y="979714"/>
                <a:ext cx="8567057" cy="5192486"/>
              </a:xfrm>
            </p:spPr>
            <p:txBody>
              <a:bodyPr/>
              <a:lstStyle/>
              <a:p>
                <a:pPr>
                  <a:spcBef>
                    <a:spcPts val="400"/>
                  </a:spcBef>
                </a:pPr>
                <a:r>
                  <a:rPr lang="en-US" b="1" dirty="0"/>
                  <a:t>Finite </a:t>
                </a:r>
                <a:r>
                  <a:rPr lang="en-US" b="1" dirty="0" smtClean="0"/>
                  <a:t>element method to solve </a:t>
                </a:r>
                <a:r>
                  <a:rPr lang="en-US" b="1" dirty="0"/>
                  <a:t>of </a:t>
                </a:r>
                <a:r>
                  <a:rPr lang="en-US" b="1" dirty="0" smtClean="0"/>
                  <a:t>nonlinear problem </a:t>
                </a:r>
                <a:r>
                  <a:rPr lang="en-US" b="1" dirty="0"/>
                  <a:t>via Newton </a:t>
                </a:r>
                <a:r>
                  <a:rPr lang="en-US" b="1" dirty="0" smtClean="0"/>
                  <a:t>iteration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Simple scalar nonlinear equation : 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 ∆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008000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3D domain: simple XYZ box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Restrict geometry and boundary conditions to obtain analytic solution</a:t>
                </a:r>
              </a:p>
              <a:p>
                <a:pPr lvl="2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to verify correctness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Linear </a:t>
                </a:r>
                <a:r>
                  <a:rPr lang="en-US" b="1" dirty="0">
                    <a:solidFill>
                      <a:srgbClr val="008000"/>
                    </a:solidFill>
                  </a:rPr>
                  <a:t>hexahedral finite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elements: 2x2x2 </a:t>
                </a:r>
                <a:r>
                  <a:rPr lang="en-US" b="1" dirty="0">
                    <a:solidFill>
                      <a:srgbClr val="008000"/>
                    </a:solidFill>
                  </a:rPr>
                  <a:t>numerical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integration</a:t>
                </a:r>
              </a:p>
              <a:p>
                <a:pPr lvl="2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Non-affine mapping of vertices for non-uniform element geometries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Compute residual and </a:t>
                </a:r>
                <a:r>
                  <a:rPr lang="en-US" b="1" dirty="0" err="1" smtClean="0">
                    <a:solidFill>
                      <a:srgbClr val="008000"/>
                    </a:solidFill>
                  </a:rPr>
                  <a:t>Jacobian</a:t>
                </a:r>
                <a:r>
                  <a:rPr lang="en-US" b="1" dirty="0">
                    <a:solidFill>
                      <a:srgbClr val="008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(sparse matrix)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Solve linear system via simple conjugate gradient iterative solver</a:t>
                </a:r>
                <a:endParaRPr lang="en-US" b="1" dirty="0">
                  <a:solidFill>
                    <a:srgbClr val="008000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b="1" dirty="0" smtClean="0"/>
                  <a:t> Focus: Construction and Fill of sparse linear system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Thread safe, thread scalable, and performant algorithms 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Evaluate thread-parallel capabilities and programming models</a:t>
                </a:r>
              </a:p>
              <a:p>
                <a:pPr lvl="1">
                  <a:spcBef>
                    <a:spcPts val="400"/>
                  </a:spcBef>
                </a:pPr>
                <a:endParaRPr lang="en-US" b="1" dirty="0" smtClean="0">
                  <a:solidFill>
                    <a:srgbClr val="008000"/>
                  </a:solidFill>
                </a:endParaRPr>
              </a:p>
              <a:p>
                <a:endParaRPr lang="en-US" sz="2400" dirty="0" smtClean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142" y="979714"/>
                <a:ext cx="8567057" cy="5192486"/>
              </a:xfrm>
              <a:blipFill rotWithShape="1">
                <a:blip r:embed="rId2"/>
                <a:stretch>
                  <a:fillRect l="-996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11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46123" y="5270423"/>
            <a:ext cx="2351798" cy="35280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23" y="1"/>
            <a:ext cx="8436459" cy="65802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Thread-Scalable </a:t>
            </a:r>
            <a:r>
              <a:rPr lang="en-US" sz="3200" b="1" u="sng" dirty="0" smtClean="0">
                <a:solidFill>
                  <a:srgbClr val="0033CC"/>
                </a:solidFill>
              </a:rPr>
              <a:t>Fill</a:t>
            </a:r>
            <a:r>
              <a:rPr lang="en-US" sz="3200" b="1" dirty="0" smtClean="0">
                <a:solidFill>
                  <a:srgbClr val="0033CC"/>
                </a:solidFill>
              </a:rPr>
              <a:t> of Sparse Linear System</a:t>
            </a:r>
            <a:endParaRPr lang="en-US" sz="2400" dirty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19332"/>
            <a:ext cx="2133600" cy="338668"/>
          </a:xfrm>
        </p:spPr>
        <p:txBody>
          <a:bodyPr/>
          <a:lstStyle/>
          <a:p>
            <a:pPr>
              <a:defRPr/>
            </a:pPr>
            <a:fld id="{C8D12117-CBA7-48EA-929C-E69D2CC993D0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 bwMode="auto">
              <a:xfrm>
                <a:off x="160021" y="658027"/>
                <a:ext cx="8854440" cy="5861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102E54"/>
                  </a:buClr>
                  <a:buFont typeface="Wingdings" pitchFamily="-111" charset="2"/>
                  <a:buChar char="§"/>
                  <a:defRPr sz="2400">
                    <a:solidFill>
                      <a:schemeClr val="tx1"/>
                    </a:solidFill>
                    <a:latin typeface="Calibri"/>
                    <a:ea typeface="ＭＳ Ｐゴシック" charset="-128"/>
                    <a:cs typeface="Calibri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Wingdings" pitchFamily="-111" charset="2"/>
                  <a:buChar char="§"/>
                  <a:defRPr sz="2000">
                    <a:solidFill>
                      <a:schemeClr val="tx1"/>
                    </a:solidFill>
                    <a:latin typeface="Calibri"/>
                    <a:ea typeface="ＭＳ Ｐゴシック" pitchFamily="-112" charset="-128"/>
                    <a:cs typeface="Calibri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E8C78"/>
                  </a:buClr>
                  <a:buFont typeface="Wingdings" pitchFamily="-111" charset="2"/>
                  <a:buChar char="§"/>
                  <a:defRPr>
                    <a:solidFill>
                      <a:schemeClr val="tx1"/>
                    </a:solidFill>
                    <a:latin typeface="Calibri"/>
                    <a:ea typeface="ＭＳ Ｐゴシック" pitchFamily="-112" charset="-128"/>
                    <a:cs typeface="Calibri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/>
                    <a:ea typeface="ＭＳ Ｐゴシック" pitchFamily="-112" charset="-128"/>
                    <a:cs typeface="Calibri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/>
                    <a:ea typeface="ＭＳ Ｐゴシック" pitchFamily="-112" charset="-128"/>
                    <a:cs typeface="Calibri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defTabSz="914400">
                  <a:spcBef>
                    <a:spcPts val="400"/>
                  </a:spcBef>
                </a:pPr>
                <a:r>
                  <a:rPr lang="en-US" b="1" kern="0" dirty="0" err="1" smtClean="0">
                    <a:solidFill>
                      <a:prstClr val="black"/>
                    </a:solidFill>
                  </a:rPr>
                  <a:t>MiniFENL</a:t>
                </a:r>
                <a:r>
                  <a:rPr lang="en-US" b="1" kern="0" dirty="0" smtClean="0">
                    <a:solidFill>
                      <a:prstClr val="black"/>
                    </a:solidFill>
                  </a:rPr>
                  <a:t>: Newton iteration of FEM: </a:t>
                </a:r>
                <a14:m>
                  <m:oMath xmlns:m="http://schemas.openxmlformats.org/officeDocument/2006/math" xmlns="">
                    <m:d>
                      <m:dPr>
                        <m:begChr m:val="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p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kern="0" dirty="0" smtClean="0">
                  <a:solidFill>
                    <a:prstClr val="black"/>
                  </a:solidFill>
                </a:endParaRPr>
              </a:p>
              <a:p>
                <a:pPr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prstClr val="black"/>
                    </a:solidFill>
                  </a:rPr>
                  <a:t>Thread-scalable pattern: Scatter-Atomic-Add or Gather-Sum ?</a:t>
                </a:r>
              </a:p>
              <a:p>
                <a:pPr marL="112713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prstClr val="black"/>
                    </a:solidFill>
                  </a:rPr>
                  <a:t>Scatter-Atomic-Add</a:t>
                </a:r>
              </a:p>
              <a:p>
                <a:pPr marL="461963" lvl="1" indent="-234950" defTabSz="914400">
                  <a:spcBef>
                    <a:spcPts val="400"/>
                  </a:spcBef>
                  <a:buFont typeface="Calibri" panose="020F0502020204030204" pitchFamily="34" charset="0"/>
                  <a:buChar char="+"/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Simpler</a:t>
                </a:r>
              </a:p>
              <a:p>
                <a:pPr marL="461963" lvl="1" indent="-234950" defTabSz="914400">
                  <a:spcBef>
                    <a:spcPts val="400"/>
                  </a:spcBef>
                  <a:buFont typeface="Calibri" panose="020F0502020204030204" pitchFamily="34" charset="0"/>
                  <a:buChar char="+"/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Less memory</a:t>
                </a:r>
              </a:p>
              <a:p>
                <a:pPr marL="461963" lvl="1" indent="-234950" defTabSz="914400">
                  <a:spcBef>
                    <a:spcPts val="400"/>
                  </a:spcBef>
                  <a:buFont typeface="Calibri" panose="020F0502020204030204" pitchFamily="34" charset="0"/>
                  <a:buChar char="–"/>
                </a:pPr>
                <a:r>
                  <a:rPr lang="en-US" b="1" kern="0" dirty="0" smtClean="0">
                    <a:solidFill>
                      <a:srgbClr val="C00000"/>
                    </a:solidFill>
                  </a:rPr>
                  <a:t>Slower HW atomic</a:t>
                </a:r>
              </a:p>
              <a:p>
                <a:pPr marL="112713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prstClr val="black"/>
                    </a:solidFill>
                  </a:rPr>
                  <a:t>Gather-Sum</a:t>
                </a:r>
              </a:p>
              <a:p>
                <a:pPr marL="461963" lvl="1" indent="-234950" defTabSz="914400">
                  <a:spcBef>
                    <a:spcPts val="400"/>
                  </a:spcBef>
                  <a:buFont typeface="Calibri" panose="020F0502020204030204" pitchFamily="34" charset="0"/>
                  <a:buChar char="+"/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Bit-wise reproducibility</a:t>
                </a:r>
              </a:p>
              <a:p>
                <a:pPr marL="112713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prstClr val="black"/>
                    </a:solidFill>
                  </a:rPr>
                  <a:t>Performance win?</a:t>
                </a:r>
              </a:p>
              <a:p>
                <a:pPr marL="461963" lvl="1" indent="-234950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Scatter-atomic-add</a:t>
                </a:r>
              </a:p>
              <a:p>
                <a:pPr marL="461963" lvl="1" indent="-234950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~equal Xeon PHI</a:t>
                </a:r>
              </a:p>
              <a:p>
                <a:pPr marL="461963" lvl="1" indent="-234950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40% faster </a:t>
                </a:r>
                <a:r>
                  <a:rPr lang="en-US" b="1" kern="0" dirty="0" err="1" smtClean="0">
                    <a:solidFill>
                      <a:srgbClr val="336600"/>
                    </a:solidFill>
                  </a:rPr>
                  <a:t>Kepler</a:t>
                </a:r>
                <a:r>
                  <a:rPr lang="en-US" b="1" kern="0" dirty="0" smtClean="0">
                    <a:solidFill>
                      <a:srgbClr val="336600"/>
                    </a:solidFill>
                  </a:rPr>
                  <a:t> GPU</a:t>
                </a:r>
              </a:p>
              <a:p>
                <a:pPr marL="112713" defTabSz="914400">
                  <a:spcBef>
                    <a:spcPts val="400"/>
                  </a:spcBef>
                  <a:buFont typeface="Wingdings" panose="05000000000000000000" pitchFamily="2" charset="2"/>
                  <a:buChar char="ü"/>
                </a:pPr>
                <a:r>
                  <a:rPr lang="en-US" b="1" kern="0" dirty="0" smtClean="0">
                    <a:solidFill>
                      <a:prstClr val="black"/>
                    </a:solidFill>
                  </a:rPr>
                  <a:t>Pattern chosen</a:t>
                </a:r>
              </a:p>
              <a:p>
                <a:pPr marL="461963" lvl="1" indent="-234950" defTabSz="914400">
                  <a:spcBef>
                    <a:spcPts val="400"/>
                  </a:spcBef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Feedback to HW vendors:</a:t>
                </a:r>
              </a:p>
              <a:p>
                <a:pPr marL="458788" lvl="1" indent="0" defTabSz="914400">
                  <a:spcBef>
                    <a:spcPts val="400"/>
                  </a:spcBef>
                  <a:buFont typeface="Wingdings" pitchFamily="-111" charset="2"/>
                  <a:buNone/>
                </a:pPr>
                <a:r>
                  <a:rPr lang="en-US" b="1" kern="0" dirty="0" smtClean="0">
                    <a:solidFill>
                      <a:srgbClr val="336600"/>
                    </a:solidFill>
                  </a:rPr>
                  <a:t>performant atomics</a:t>
                </a: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1" y="658027"/>
                <a:ext cx="8854440" cy="5861305"/>
              </a:xfrm>
              <a:prstGeom prst="rect">
                <a:avLst/>
              </a:prstGeom>
              <a:blipFill rotWithShape="1">
                <a:blip r:embed="rId2"/>
                <a:stretch>
                  <a:fillRect l="-895" t="-113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93" y="1524867"/>
            <a:ext cx="5625876" cy="230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921384"/>
              </p:ext>
            </p:extLst>
          </p:nvPr>
        </p:nvGraphicFramePr>
        <p:xfrm>
          <a:off x="3459695" y="3831793"/>
          <a:ext cx="5538074" cy="268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Up Arrow 2"/>
          <p:cNvSpPr/>
          <p:nvPr/>
        </p:nvSpPr>
        <p:spPr>
          <a:xfrm rot="2444243">
            <a:off x="3249800" y="3027563"/>
            <a:ext cx="243531" cy="2662327"/>
          </a:xfrm>
          <a:prstGeom prst="upArrow">
            <a:avLst>
              <a:gd name="adj1" fmla="val 50000"/>
              <a:gd name="adj2" fmla="val 94540"/>
            </a:avLst>
          </a:prstGeom>
          <a:solidFill>
            <a:srgbClr val="FFC000">
              <a:alpha val="3411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9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03625" y="4450900"/>
            <a:ext cx="6961588" cy="6142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0786" y="3432664"/>
            <a:ext cx="7892248" cy="318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8D12117-CBA7-48EA-929C-E69D2CC993D0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76200"/>
            <a:ext cx="8896350" cy="68408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3333FF"/>
                </a:solidFill>
              </a:rPr>
              <a:t>Using Kokkos atomic-add interface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142" y="760287"/>
            <a:ext cx="8567057" cy="568160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Kokkos::View&lt;double*&gt;  residual ; // global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Kokkos::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CrsMatrix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jacobian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// global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 compute of element[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residual and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jacobian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elem_res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[NN];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elem_jac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[NN][NN];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NN ; ++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elem_node_index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row &lt; residual.dimension_0() ) { // locally owned row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Kokkos::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&amp; residual(row),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elem_res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 ; j &lt; NN ; ++j 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entry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elem_graph_map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j 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Kokkos::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&amp;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jacobian.values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(entry)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elem_jac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4350" y="4886162"/>
            <a:ext cx="7646796" cy="318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C4E0B10-83EA-4EBE-B8C3-FF5B97F72ED5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"/>
            <a:ext cx="8839200" cy="61912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Performance Overhead of Atomic Add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450" y="4080510"/>
            <a:ext cx="8823960" cy="224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Char char="§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Char char="§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defTabSz="914400">
              <a:buFont typeface="Wingdings" pitchFamily="2" charset="2"/>
              <a:buChar char="§"/>
            </a:pPr>
            <a:r>
              <a:rPr lang="en-US" b="1" kern="0" dirty="0" smtClean="0"/>
              <a:t>Performance analysis: replace atomic-add with “ y += x ; ”</a:t>
            </a:r>
          </a:p>
          <a:p>
            <a:pPr lvl="1" defTabSz="914400">
              <a:spcBef>
                <a:spcPts val="400"/>
              </a:spcBef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0000"/>
                </a:solidFill>
              </a:rPr>
              <a:t>Numerical errors due to thread unsafe race condition</a:t>
            </a:r>
          </a:p>
          <a:p>
            <a:pPr lvl="1" defTabSz="914400">
              <a:spcBef>
                <a:spcPts val="400"/>
              </a:spcBef>
              <a:buFont typeface="Wingdings" pitchFamily="2" charset="2"/>
              <a:buChar char="§"/>
            </a:pPr>
            <a:r>
              <a:rPr lang="en-US" b="1" kern="0" dirty="0" smtClean="0"/>
              <a:t>Approximate performance of “perfect” atomics or coloring algorithm</a:t>
            </a:r>
          </a:p>
          <a:p>
            <a:pPr defTabSz="914400">
              <a:buFont typeface="Wingdings" pitchFamily="2" charset="2"/>
              <a:buChar char="§"/>
            </a:pPr>
            <a:r>
              <a:rPr lang="en-US" b="1" kern="0" dirty="0" err="1" smtClean="0"/>
              <a:t>Kepler</a:t>
            </a:r>
            <a:r>
              <a:rPr lang="en-US" b="1" kern="0" dirty="0" smtClean="0"/>
              <a:t>: Large overhead for double precision “CAS loop” atomic</a:t>
            </a:r>
          </a:p>
          <a:p>
            <a:pPr defTabSz="914400">
              <a:buFont typeface="Wingdings" pitchFamily="2" charset="2"/>
              <a:buChar char="§"/>
            </a:pPr>
            <a:r>
              <a:rPr lang="en-US" b="1" kern="0" dirty="0" smtClean="0"/>
              <a:t>Phi: Small overhead versus element computation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169158"/>
              </p:ext>
            </p:extLst>
          </p:nvPr>
        </p:nvGraphicFramePr>
        <p:xfrm>
          <a:off x="304800" y="685800"/>
          <a:ext cx="8553450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6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05" y="66675"/>
            <a:ext cx="8839200" cy="7366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Thread Scalable CRS Graph Construction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03305"/>
            <a:ext cx="8610600" cy="5521295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Thread scalable </a:t>
            </a:r>
            <a:r>
              <a:rPr lang="en-US" b="1" dirty="0" smtClean="0">
                <a:solidFill>
                  <a:prstClr val="black"/>
                </a:solidFill>
              </a:rPr>
              <a:t>construction (reconstruction) pattern</a:t>
            </a:r>
            <a:endParaRPr lang="en-US" b="1" u="sng" dirty="0">
              <a:solidFill>
                <a:prstClr val="black"/>
              </a:solidFill>
            </a:endParaRPr>
          </a:p>
          <a:p>
            <a:pPr marL="576263" lvl="1" indent="-347663">
              <a:spcBef>
                <a:spcPts val="200"/>
              </a:spcBef>
              <a:buFont typeface="+mj-lt"/>
              <a:buAutoNum type="alphaLcPeriod"/>
            </a:pPr>
            <a:r>
              <a:rPr lang="en-US" b="1" u="sng" dirty="0" smtClean="0">
                <a:solidFill>
                  <a:srgbClr val="008000"/>
                </a:solidFill>
              </a:rPr>
              <a:t>Count</a:t>
            </a:r>
            <a:r>
              <a:rPr lang="en-US" b="1" dirty="0" smtClean="0">
                <a:solidFill>
                  <a:srgbClr val="008000"/>
                </a:solidFill>
              </a:rPr>
              <a:t> in parallel </a:t>
            </a:r>
            <a:endParaRPr lang="en-US" b="1" dirty="0">
              <a:solidFill>
                <a:srgbClr val="008000"/>
              </a:solidFill>
            </a:endParaRPr>
          </a:p>
          <a:p>
            <a:pPr marL="576263" lvl="1" indent="-347663">
              <a:spcBef>
                <a:spcPts val="200"/>
              </a:spcBef>
              <a:buFont typeface="+mj-lt"/>
              <a:buAutoNum type="alphaLcPeriod"/>
            </a:pPr>
            <a:r>
              <a:rPr lang="en-US" b="1" u="sng" dirty="0" smtClean="0">
                <a:solidFill>
                  <a:srgbClr val="008000"/>
                </a:solidFill>
              </a:rPr>
              <a:t>Allocate</a:t>
            </a:r>
            <a:r>
              <a:rPr lang="en-US" b="1" dirty="0" smtClean="0">
                <a:solidFill>
                  <a:srgbClr val="008000"/>
                </a:solidFill>
              </a:rPr>
              <a:t> (resize)</a:t>
            </a:r>
            <a:endParaRPr lang="en-US" b="1" dirty="0">
              <a:solidFill>
                <a:srgbClr val="008000"/>
              </a:solidFill>
            </a:endParaRPr>
          </a:p>
          <a:p>
            <a:pPr marL="576263" lvl="1" indent="-347663">
              <a:spcBef>
                <a:spcPts val="200"/>
              </a:spcBef>
              <a:buFont typeface="+mj-lt"/>
              <a:buAutoNum type="alphaLcPeriod"/>
            </a:pPr>
            <a:r>
              <a:rPr lang="en-US" b="1" u="sng" dirty="0" smtClean="0">
                <a:solidFill>
                  <a:srgbClr val="008000"/>
                </a:solidFill>
              </a:rPr>
              <a:t>Fill</a:t>
            </a:r>
            <a:r>
              <a:rPr lang="en-US" b="1" dirty="0" smtClean="0">
                <a:solidFill>
                  <a:srgbClr val="008000"/>
                </a:solidFill>
              </a:rPr>
              <a:t> in parallel</a:t>
            </a:r>
            <a:endParaRPr lang="en-US" b="1" dirty="0">
              <a:solidFill>
                <a:srgbClr val="008000"/>
              </a:solidFill>
            </a:endParaRPr>
          </a:p>
          <a:p>
            <a:pPr marL="576263" lvl="1" indent="-347663">
              <a:spcBef>
                <a:spcPts val="200"/>
              </a:spcBef>
              <a:buFont typeface="+mj-lt"/>
              <a:buAutoNum type="alphaLcPeriod"/>
            </a:pPr>
            <a:r>
              <a:rPr lang="en-US" b="1" u="sng" dirty="0" smtClean="0">
                <a:solidFill>
                  <a:srgbClr val="008000"/>
                </a:solidFill>
              </a:rPr>
              <a:t>Compute</a:t>
            </a:r>
            <a:r>
              <a:rPr lang="en-US" b="1" dirty="0" smtClean="0">
                <a:solidFill>
                  <a:srgbClr val="008000"/>
                </a:solidFill>
              </a:rPr>
              <a:t> in parallel</a:t>
            </a: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Construction of CRS Graph from Element-Node connectivity</a:t>
            </a:r>
          </a:p>
          <a:p>
            <a:pPr marL="688975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336600"/>
                </a:solidFill>
              </a:rPr>
              <a:t>Generate </a:t>
            </a:r>
            <a:r>
              <a:rPr lang="en-US" b="1" dirty="0">
                <a:solidFill>
                  <a:srgbClr val="336600"/>
                </a:solidFill>
              </a:rPr>
              <a:t>elements’ </a:t>
            </a:r>
            <a:r>
              <a:rPr lang="en-US" b="1" dirty="0" smtClean="0">
                <a:solidFill>
                  <a:srgbClr val="336600"/>
                </a:solidFill>
              </a:rPr>
              <a:t>unique node-node pairs (graph edges)</a:t>
            </a:r>
          </a:p>
          <a:p>
            <a:pPr marL="976313" lvl="2" indent="-344488"/>
            <a:r>
              <a:rPr lang="en-US" sz="2000" b="1" dirty="0" smtClean="0">
                <a:solidFill>
                  <a:srgbClr val="336600"/>
                </a:solidFill>
              </a:rPr>
              <a:t>Count non-zeros per row (graph vertices’ degree)</a:t>
            </a:r>
          </a:p>
          <a:p>
            <a:pPr marL="688975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336600"/>
                </a:solidFill>
              </a:rPr>
              <a:t>Prefix-sum non-zeros per row for CRS row offset array</a:t>
            </a:r>
          </a:p>
          <a:p>
            <a:pPr marL="688975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C00000"/>
                </a:solidFill>
              </a:rPr>
              <a:t>Allocate CRS column index array</a:t>
            </a:r>
          </a:p>
          <a:p>
            <a:pPr marL="688975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336600"/>
                </a:solidFill>
              </a:rPr>
              <a:t>Fill CRS column index array</a:t>
            </a:r>
          </a:p>
          <a:p>
            <a:pPr marL="688975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336600"/>
                </a:solidFill>
              </a:rPr>
              <a:t>S</a:t>
            </a:r>
            <a:r>
              <a:rPr lang="en-US" b="1" dirty="0" smtClean="0">
                <a:solidFill>
                  <a:srgbClr val="008000"/>
                </a:solidFill>
              </a:rPr>
              <a:t>ort each row of CRS column index array</a:t>
            </a: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Following pseudo-code is simplified to illustrate algorithm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19332"/>
            <a:ext cx="2133600" cy="338668"/>
          </a:xfrm>
        </p:spPr>
        <p:txBody>
          <a:bodyPr/>
          <a:lstStyle/>
          <a:p>
            <a:pPr>
              <a:defRPr/>
            </a:pPr>
            <a:fld id="{DC4E0B10-83EA-4EBE-B8C3-FF5B97F72ED5}" type="slidenum">
              <a:rPr 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1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5043" y="3581344"/>
            <a:ext cx="6732494" cy="651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704" y="1249110"/>
            <a:ext cx="8580425" cy="3189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05" y="66675"/>
            <a:ext cx="8839200" cy="7366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CRS Graph Edges </a:t>
            </a:r>
            <a:r>
              <a:rPr lang="en-US" sz="3200" b="1" dirty="0">
                <a:solidFill>
                  <a:srgbClr val="0033CC"/>
                </a:solidFill>
              </a:rPr>
              <a:t>(non-zero entries)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705" y="803305"/>
            <a:ext cx="8721695" cy="5716027"/>
          </a:xfrm>
        </p:spPr>
        <p:txBody>
          <a:bodyPr/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Generate elements</a:t>
            </a:r>
            <a:r>
              <a:rPr lang="en-US" b="1" dirty="0" smtClean="0">
                <a:solidFill>
                  <a:prstClr val="black"/>
                </a:solidFill>
              </a:rPr>
              <a:t>’ unique node-node pairs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Kokkos::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pair&lt;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nodenode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”,capacity);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Kokkos::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num_elem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[=](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NN ; ++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elem_node_id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 j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j &lt; NN ; ++j ) 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elem_node_id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j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key( min(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row,col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row,col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auto result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nodenode.insert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key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result.success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 { // First time inserted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 row &lt; row_count.dimension_0() 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Kokkos::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 , 1 );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!= row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col &lt; row_count.dimension_0() 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Kokkos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);</a:t>
            </a:r>
            <a:endParaRPr lang="en-US" sz="1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19332"/>
            <a:ext cx="2133600" cy="338668"/>
          </a:xfrm>
        </p:spPr>
        <p:txBody>
          <a:bodyPr/>
          <a:lstStyle/>
          <a:p>
            <a:pPr>
              <a:defRPr/>
            </a:pPr>
            <a:fld id="{DC4E0B10-83EA-4EBE-B8C3-FF5B97F72ED5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2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05" y="66675"/>
            <a:ext cx="8839200" cy="7366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CRS Graph Row Offset Array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705" y="803305"/>
            <a:ext cx="8721695" cy="5716027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Parallel prefix-sum row counts and allocate column index array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Kokkos::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parallel_scan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[=](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update ,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) 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parallel scan is a multi-pass parallel pattern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the ‘final’ pass ‘update’ has the prefix value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final )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graph.row_map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= update 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update +=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 final &amp;&amp;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graph.row_map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(irow+1) = update ; // total non-zeros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);</a:t>
            </a:r>
          </a:p>
          <a:p>
            <a:pPr marL="0" lvl="0" indent="0">
              <a:buNone/>
            </a:pPr>
            <a:endParaRPr lang="en-US" sz="1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graph.columns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View&lt;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*&gt;(“columns”,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graph.row_map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en-US" sz="1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1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19332"/>
            <a:ext cx="2133600" cy="338668"/>
          </a:xfrm>
        </p:spPr>
        <p:txBody>
          <a:bodyPr/>
          <a:lstStyle/>
          <a:p>
            <a:pPr>
              <a:defRPr/>
            </a:pPr>
            <a:fld id="{DC4E0B10-83EA-4EBE-B8C3-FF5B97F72ED5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3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7092" y="2101870"/>
            <a:ext cx="7215380" cy="651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05" y="66675"/>
            <a:ext cx="8839200" cy="64224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CRS Graph: Fill Column Index Array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705" y="667821"/>
            <a:ext cx="8721695" cy="5810415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Fill column index array with rows in non-deterministic order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Kokkos::fill(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0 );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Kokkos::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nodenode.capacity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, 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[=](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ientry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nodenode.valid_at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ientry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key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nodenode.key_at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ientry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key.first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key.second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graph.columns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graph.row_map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),1) 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!=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j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graph.columns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graph.row_map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atomic_fetch_add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(j),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r>
              <a:rPr lang="en-US" b="1" dirty="0" smtClean="0">
                <a:solidFill>
                  <a:prstClr val="black"/>
                </a:solidFill>
              </a:rPr>
              <a:t>Sort each row of </a:t>
            </a:r>
            <a:r>
              <a:rPr lang="en-US" b="1" dirty="0">
                <a:solidFill>
                  <a:prstClr val="black"/>
                </a:solidFill>
              </a:rPr>
              <a:t>column index </a:t>
            </a:r>
            <a:r>
              <a:rPr lang="en-US" b="1" dirty="0" smtClean="0">
                <a:solidFill>
                  <a:prstClr val="black"/>
                </a:solidFill>
              </a:rPr>
              <a:t>array</a:t>
            </a:r>
            <a:endParaRPr lang="en-US" sz="1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19332"/>
            <a:ext cx="2133600" cy="338668"/>
          </a:xfrm>
        </p:spPr>
        <p:txBody>
          <a:bodyPr/>
          <a:lstStyle/>
          <a:p>
            <a:pPr>
              <a:defRPr/>
            </a:pPr>
            <a:fld id="{DC4E0B10-83EA-4EBE-B8C3-FF5B97F72ED5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6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Tpetra: Parallel sparse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Tpetra</a:t>
            </a:r>
          </a:p>
          <a:p>
            <a:pPr lvl="1"/>
            <a:r>
              <a:rPr lang="en-US" dirty="0" smtClean="0"/>
              <a:t>User can choose data type: float, </a:t>
            </a:r>
            <a:r>
              <a:rPr lang="en-US" dirty="0" err="1" smtClean="0"/>
              <a:t>dd_real</a:t>
            </a:r>
            <a:r>
              <a:rPr lang="en-US" dirty="0" smtClean="0"/>
              <a:t>, complex</a:t>
            </a:r>
            <a:r>
              <a:rPr lang="en-US" dirty="0" smtClean="0"/>
              <a:t>, AD, UQ, …</a:t>
            </a:r>
          </a:p>
          <a:p>
            <a:pPr lvl="1"/>
            <a:r>
              <a:rPr lang="en-US" dirty="0" smtClean="0"/>
              <a:t>Can solve problems with over 2 billion unknowns</a:t>
            </a:r>
          </a:p>
          <a:p>
            <a:pPr lvl="1"/>
            <a:r>
              <a:rPr lang="en-US" u="sng" dirty="0" smtClean="0"/>
              <a:t>MPI+X parallel</a:t>
            </a:r>
            <a:r>
              <a:rPr lang="en-US" dirty="0" smtClean="0"/>
              <a:t> (X: any shared-memory parallel programming model)</a:t>
            </a:r>
          </a:p>
          <a:p>
            <a:pPr lvl="2"/>
            <a:r>
              <a:rPr lang="en-US" dirty="0" smtClean="0"/>
              <a:t>Performance-portable to different node hardware</a:t>
            </a:r>
          </a:p>
          <a:p>
            <a:r>
              <a:rPr lang="en-US" dirty="0" smtClean="0"/>
              <a:t>What IS thread-parallel now (&amp; was </a:t>
            </a:r>
            <a:r>
              <a:rPr lang="en-US" dirty="0" smtClean="0"/>
              <a:t>in Tpetra since </a:t>
            </a:r>
            <a:r>
              <a:rPr lang="en-US" dirty="0" smtClean="0"/>
              <a:t>~2008):</a:t>
            </a:r>
          </a:p>
          <a:p>
            <a:pPr lvl="1"/>
            <a:r>
              <a:rPr lang="en-US" dirty="0" smtClean="0"/>
              <a:t>Sparse matrix-vector </a:t>
            </a:r>
            <a:r>
              <a:rPr lang="en-US" dirty="0" smtClean="0"/>
              <a:t>multiply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Multi)Vector dot, norm, </a:t>
            </a:r>
            <a:r>
              <a:rPr lang="en-US" dirty="0" smtClean="0"/>
              <a:t>&amp; </a:t>
            </a:r>
            <a:r>
              <a:rPr lang="en-US" dirty="0" smtClean="0"/>
              <a:t>update (</a:t>
            </a:r>
            <a:r>
              <a:rPr lang="en-US" dirty="0" err="1" smtClean="0"/>
              <a:t>axpy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preconditioner</a:t>
            </a:r>
            <a:r>
              <a:rPr lang="en-US" dirty="0" smtClean="0"/>
              <a:t> apply that uses these things</a:t>
            </a:r>
            <a:endParaRPr lang="en-US" dirty="0" smtClean="0"/>
          </a:p>
          <a:p>
            <a:r>
              <a:rPr lang="en-US" dirty="0" smtClean="0"/>
              <a:t>What’s NOT thread-parallel now:</a:t>
            </a:r>
          </a:p>
          <a:p>
            <a:pPr lvl="1"/>
            <a:r>
              <a:rPr lang="en-US" dirty="0" smtClean="0"/>
              <a:t>Some kernels: e.g., sparse {triangular solve, matrix-matrix multiply}</a:t>
            </a:r>
          </a:p>
          <a:p>
            <a:pPr lvl="1"/>
            <a:r>
              <a:rPr lang="en-US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</a:t>
            </a:r>
            <a:r>
              <a:rPr lang="en-US" dirty="0" smtClean="0"/>
              <a:t>: Creating or modifying the entries of a graph, matrix, or vector</a:t>
            </a:r>
          </a:p>
          <a:p>
            <a:pPr lvl="1"/>
            <a:r>
              <a:rPr lang="en-US" dirty="0" smtClean="0"/>
              <a:t>We’re fixing this using </a:t>
            </a:r>
            <a:r>
              <a:rPr lang="en-US" dirty="0" err="1" smtClean="0"/>
              <a:t>Kokkos</a:t>
            </a:r>
            <a:r>
              <a:rPr lang="en-US" dirty="0"/>
              <a:t> </a:t>
            </a:r>
            <a:r>
              <a:rPr lang="en-US" dirty="0" smtClean="0"/>
              <a:t>programming model &amp; data structures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Tpetra fill </a:t>
            </a:r>
            <a:r>
              <a:rPr lang="en-US" dirty="0" smtClean="0"/>
              <a:t>was not </a:t>
            </a:r>
            <a:r>
              <a:rPr lang="en-US" dirty="0" smtClean="0"/>
              <a:t>thread-scalable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 (“dynamic profile”)</a:t>
            </a:r>
          </a:p>
          <a:p>
            <a:pPr lvl="1"/>
            <a:r>
              <a:rPr lang="en-US" dirty="0" smtClean="0"/>
              <a:t>Impossible in some parallel models; slow on others</a:t>
            </a:r>
          </a:p>
          <a:p>
            <a:pPr lvl="1"/>
            <a:r>
              <a:rPr lang="en-US" dirty="0" smtClean="0"/>
              <a:t>Allocation implies synchronization (must agree on pointer)</a:t>
            </a:r>
          </a:p>
          <a:p>
            <a:pPr lvl="1"/>
            <a:r>
              <a:rPr lang="en-US" dirty="0" smtClean="0"/>
              <a:t>Better: Count, </a:t>
            </a:r>
            <a:r>
              <a:rPr lang="en-US" dirty="0" smtClean="0"/>
              <a:t>Allocate (thread </a:t>
            </a:r>
            <a:r>
              <a:rPr lang="en-US" dirty="0" smtClean="0"/>
              <a:t>collective), </a:t>
            </a:r>
            <a:r>
              <a:rPr lang="en-US" dirty="0" smtClean="0"/>
              <a:t>Fill</a:t>
            </a:r>
            <a:r>
              <a:rPr lang="en-US" dirty="0" smtClean="0"/>
              <a:t>, </a:t>
            </a:r>
            <a:r>
              <a:rPr lang="en-US" dirty="0" smtClean="0"/>
              <a:t>Compute</a:t>
            </a:r>
            <a:endParaRPr lang="en-US" dirty="0" smtClean="0"/>
          </a:p>
          <a:p>
            <a:r>
              <a:rPr lang="en-US" dirty="0" smtClean="0"/>
              <a:t>Throw C++ exceptions when out of space</a:t>
            </a:r>
          </a:p>
          <a:p>
            <a:pPr lvl="1"/>
            <a:r>
              <a:rPr lang="en-US" dirty="0" smtClean="0"/>
              <a:t>Either doesn’t work (CUDA) or hinders compiler optimization</a:t>
            </a:r>
          </a:p>
          <a:p>
            <a:pPr lvl="1"/>
            <a:r>
              <a:rPr lang="en-US" dirty="0" smtClean="0"/>
              <a:t>Prevents fruitful retry in (count, allocate, fill, compute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Better: Return success / failed count; user reduces over counts</a:t>
            </a:r>
          </a:p>
          <a:p>
            <a:r>
              <a:rPr lang="en-US" dirty="0" err="1" smtClean="0"/>
              <a:t>Unscalable</a:t>
            </a:r>
            <a:r>
              <a:rPr lang="en-US" dirty="0" smtClean="0"/>
              <a:t> reference counting implementation</a:t>
            </a:r>
          </a:p>
          <a:p>
            <a:pPr lvl="1"/>
            <a:r>
              <a:rPr lang="en-US" dirty="0" err="1" smtClean="0"/>
              <a:t>Teuchos</a:t>
            </a:r>
            <a:r>
              <a:rPr lang="en-US" dirty="0" smtClean="0"/>
              <a:t>:</a:t>
            </a:r>
            <a:r>
              <a:rPr lang="en-US" dirty="0" smtClean="0">
                <a:sym typeface="Wingdings"/>
              </a:rPr>
              <a:t>:</a:t>
            </a:r>
            <a:r>
              <a:rPr lang="en-US" dirty="0" smtClean="0"/>
              <a:t>RCP: like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but not thread safe</a:t>
            </a:r>
          </a:p>
          <a:p>
            <a:pPr lvl="1"/>
            <a:r>
              <a:rPr lang="en-US" dirty="0" smtClean="0"/>
              <a:t>Not hard to make thread safe, but updating the ref count serializes!</a:t>
            </a:r>
          </a:p>
          <a:p>
            <a:pPr lvl="1"/>
            <a:r>
              <a:rPr lang="en-US" dirty="0" smtClean="0"/>
              <a:t>Better: Use </a:t>
            </a:r>
            <a:r>
              <a:rPr lang="en-US" dirty="0" err="1" smtClean="0"/>
              <a:t>Kokkos</a:t>
            </a:r>
            <a:r>
              <a:rPr lang="en-US" dirty="0" smtClean="0"/>
              <a:t>’ thread-scalable reference 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Tpetra make fill MPI+X?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Tpetra will use </a:t>
            </a:r>
            <a:r>
              <a:rPr lang="en-US" dirty="0" err="1" smtClean="0"/>
              <a:t>Kokkos</a:t>
            </a:r>
            <a:r>
              <a:rPr lang="en-US" dirty="0" smtClean="0"/>
              <a:t> data structures &amp; kernels</a:t>
            </a:r>
          </a:p>
          <a:p>
            <a:pPr lvl="1"/>
            <a:r>
              <a:rPr lang="en-US" dirty="0" err="1" smtClean="0"/>
              <a:t>Kokkos</a:t>
            </a:r>
            <a:r>
              <a:rPr lang="en-US" dirty="0" smtClean="0"/>
              <a:t> objects are natively thread-safe &amp; scalable</a:t>
            </a:r>
          </a:p>
          <a:p>
            <a:pPr lvl="1"/>
            <a:r>
              <a:rPr lang="en-US" dirty="0" smtClean="0"/>
              <a:t>You’ll be able to extract &amp; work with the </a:t>
            </a:r>
            <a:r>
              <a:rPr lang="en-US" dirty="0" err="1" smtClean="0"/>
              <a:t>Kokkos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Tpetra objects will behave like </a:t>
            </a:r>
            <a:r>
              <a:rPr lang="en-US" dirty="0" err="1" smtClean="0"/>
              <a:t>Kokkos</a:t>
            </a:r>
            <a:r>
              <a:rPr lang="en-US" dirty="0" smtClean="0"/>
              <a:t>::</a:t>
            </a:r>
            <a:r>
              <a:rPr lang="en-US" dirty="0" err="1" smtClean="0"/>
              <a:t>DualView</a:t>
            </a:r>
            <a:endParaRPr lang="en-US" dirty="0" smtClean="0"/>
          </a:p>
          <a:p>
            <a:pPr lvl="1"/>
            <a:r>
              <a:rPr lang="en-US" dirty="0" smtClean="0"/>
              <a:t>Simplify port to use GPUs or multiple memory spaces</a:t>
            </a:r>
          </a:p>
          <a:p>
            <a:pPr lvl="1"/>
            <a:r>
              <a:rPr lang="en-US" dirty="0" smtClean="0"/>
              <a:t>No overhead (&amp; can ignore) if you only have 1 memory space</a:t>
            </a:r>
            <a:endParaRPr lang="fr-FR" dirty="0" smtClean="0"/>
          </a:p>
          <a:p>
            <a:r>
              <a:rPr lang="en-US" dirty="0" smtClean="0"/>
              <a:t>Tpetra objects will have view semantics</a:t>
            </a:r>
          </a:p>
          <a:p>
            <a:pPr lvl="1"/>
            <a:r>
              <a:rPr lang="en-US" dirty="0" smtClean="0"/>
              <a:t>Copy constructor and operator= will do shallow copy</a:t>
            </a:r>
          </a:p>
          <a:p>
            <a:pPr lvl="1"/>
            <a:r>
              <a:rPr lang="en-US" dirty="0" smtClean="0"/>
              <a:t>Deep copy is explicit, just like </a:t>
            </a:r>
            <a:r>
              <a:rPr lang="en-US" dirty="0" err="1" smtClean="0"/>
              <a:t>Kokkos</a:t>
            </a:r>
            <a:endParaRPr lang="en-US" dirty="0" smtClean="0"/>
          </a:p>
          <a:p>
            <a:pPr lvl="2"/>
            <a:r>
              <a:rPr lang="en-US" dirty="0" smtClean="0"/>
              <a:t>Tpetra::</a:t>
            </a:r>
            <a:r>
              <a:rPr lang="en-US" dirty="0" err="1" smtClean="0"/>
              <a:t>deep_copy</a:t>
            </a:r>
            <a:r>
              <a:rPr lang="en-US" dirty="0" smtClean="0"/>
              <a:t> (nonmember function)</a:t>
            </a:r>
          </a:p>
          <a:p>
            <a:pPr lvl="2"/>
            <a:r>
              <a:rPr lang="en-US" dirty="0" smtClean="0"/>
              <a:t>2-argument copy constructor with </a:t>
            </a:r>
            <a:r>
              <a:rPr lang="en-US" dirty="0" err="1" smtClean="0"/>
              <a:t>Teuchos</a:t>
            </a:r>
            <a:r>
              <a:rPr lang="en-US" dirty="0" smtClean="0"/>
              <a:t>::Copy</a:t>
            </a:r>
          </a:p>
          <a:p>
            <a:pPr lvl="1"/>
            <a:r>
              <a:rPr lang="en-US" dirty="0" smtClean="0"/>
              <a:t>Will make thread-scalable operations w/ Tpetra objects </a:t>
            </a:r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You may still handle Tpetra objects by RCP or </a:t>
            </a:r>
            <a:r>
              <a:rPr lang="en-US" dirty="0" err="1" smtClean="0"/>
              <a:t>shared_ptr</a:t>
            </a:r>
            <a:r>
              <a:rPr lang="en-US" dirty="0" smtClean="0"/>
              <a:t> if you like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Initially, use </a:t>
            </a:r>
            <a:r>
              <a:rPr lang="en-US" dirty="0" err="1" smtClean="0"/>
              <a:t>Kokkos</a:t>
            </a:r>
            <a:r>
              <a:rPr lang="en-US" dirty="0" smtClean="0"/>
              <a:t> directly for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only </a:t>
            </a:r>
            <a:r>
              <a:rPr lang="en-US" dirty="0" err="1" smtClean="0"/>
              <a:t>Kokkos</a:t>
            </a:r>
            <a:r>
              <a:rPr lang="en-US" dirty="0" smtClean="0"/>
              <a:t> interface </a:t>
            </a:r>
            <a:r>
              <a:rPr lang="en-US" dirty="0" smtClean="0"/>
              <a:t>is thread</a:t>
            </a:r>
            <a:r>
              <a:rPr lang="en-US" dirty="0" smtClean="0"/>
              <a:t>-safe &amp; scalable</a:t>
            </a:r>
          </a:p>
          <a:p>
            <a:pPr lvl="1"/>
            <a:r>
              <a:rPr lang="en-US" dirty="0" smtClean="0"/>
              <a:t>Simplifies backwards compatibility &amp; gradual porting</a:t>
            </a:r>
          </a:p>
          <a:p>
            <a:pPr lvl="1"/>
            <a:r>
              <a:rPr lang="en-US" dirty="0" smtClean="0"/>
              <a:t>Ensures low </a:t>
            </a:r>
            <a:r>
              <a:rPr lang="en-US" dirty="0" smtClean="0"/>
              <a:t>overhead</a:t>
            </a:r>
            <a:endParaRPr lang="en-US" dirty="0" smtClean="0"/>
          </a:p>
          <a:p>
            <a:r>
              <a:rPr lang="en-US" dirty="0" smtClean="0"/>
              <a:t>Create a Tpetra object by passing in a </a:t>
            </a:r>
            <a:r>
              <a:rPr lang="en-US" dirty="0" err="1" smtClean="0"/>
              <a:t>Kokkos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Create &amp; fill local </a:t>
            </a:r>
            <a:r>
              <a:rPr lang="en-US" dirty="0" err="1" smtClean="0"/>
              <a:t>Kokkos</a:t>
            </a:r>
            <a:r>
              <a:rPr lang="en-US" dirty="0" smtClean="0"/>
              <a:t> data structure in thread-parallel way</a:t>
            </a:r>
          </a:p>
          <a:p>
            <a:pPr lvl="1"/>
            <a:r>
              <a:rPr lang="en-US" dirty="0" smtClean="0"/>
              <a:t>Pass it into Tpetra object’s constructor</a:t>
            </a:r>
          </a:p>
          <a:p>
            <a:pPr lvl="1"/>
            <a:r>
              <a:rPr lang="en-US" dirty="0" smtClean="0"/>
              <a:t>Tpetra object will wrap &amp; own the </a:t>
            </a:r>
            <a:r>
              <a:rPr lang="en-US" dirty="0" err="1" smtClean="0"/>
              <a:t>Kokkos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Modify existing Tpetra object through </a:t>
            </a:r>
            <a:r>
              <a:rPr lang="en-US" dirty="0" err="1" smtClean="0"/>
              <a:t>Kokkos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Ask Tpetra for its </a:t>
            </a:r>
            <a:r>
              <a:rPr lang="en-US" dirty="0" err="1" smtClean="0"/>
              <a:t>Kokkos</a:t>
            </a:r>
            <a:r>
              <a:rPr lang="en-US" dirty="0" smtClean="0"/>
              <a:t> local data structure, &amp; modify that</a:t>
            </a:r>
          </a:p>
          <a:p>
            <a:r>
              <a:rPr lang="en-US" dirty="0" smtClean="0"/>
              <a:t>Tpetra’s interface for modifying data will evolve</a:t>
            </a:r>
          </a:p>
          <a:p>
            <a:pPr lvl="1"/>
            <a:r>
              <a:rPr lang="en-US" dirty="0" smtClean="0"/>
              <a:t>Only serial (no threads) at first; this will change gradually</a:t>
            </a:r>
          </a:p>
          <a:p>
            <a:pPr lvl="1"/>
            <a:r>
              <a:rPr lang="en-US" dirty="0" smtClean="0"/>
              <a:t>Will always work on </a:t>
            </a:r>
            <a:r>
              <a:rPr lang="en-US" dirty="0" smtClean="0"/>
              <a:t>host </a:t>
            </a:r>
            <a:r>
              <a:rPr lang="en-US" dirty="0" smtClean="0"/>
              <a:t>(not CUDA device) version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Tpetra </a:t>
            </a:r>
            <a:r>
              <a:rPr lang="en-US" dirty="0" err="1" smtClean="0"/>
              <a:t>DualView</a:t>
            </a:r>
            <a:r>
              <a:rPr lang="en-US" dirty="0" smtClean="0"/>
              <a:t>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Content Placeholder 13" descr="Tpetra-dualview-semantic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316087" y="1278740"/>
            <a:ext cx="5735687" cy="3378451"/>
          </a:xfrm>
        </p:spPr>
      </p:pic>
      <p:sp>
        <p:nvSpPr>
          <p:cNvPr id="15" name="TextBox 14"/>
          <p:cNvSpPr txBox="1"/>
          <p:nvPr/>
        </p:nvSpPr>
        <p:spPr>
          <a:xfrm>
            <a:off x="6178316" y="1405039"/>
            <a:ext cx="264434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only have one memory space, you can ignore all of this; it turns to no-ops.</a:t>
            </a:r>
          </a:p>
          <a:p>
            <a:endParaRPr lang="en-US" dirty="0" smtClean="0"/>
          </a:p>
          <a:p>
            <a:r>
              <a:rPr lang="en-US" dirty="0" smtClean="0"/>
              <a:t>Preferred use with two memory spaces: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dirty="0" err="1" smtClean="0"/>
              <a:t>unsync’d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Sync to memory space where you want to modify it (free if in sync)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&amp; modify view in that memory 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the Tpetra object </a:t>
            </a:r>
            <a:r>
              <a:rPr lang="en-US" dirty="0" err="1" smtClean="0"/>
              <a:t>unsync’d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8798" y="5061820"/>
            <a:ext cx="565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Tpetra objects will act just like </a:t>
            </a:r>
            <a:r>
              <a:rPr lang="en-US" dirty="0" err="1" smtClean="0"/>
              <a:t>Kokkos</a:t>
            </a:r>
            <a:r>
              <a:rPr lang="en-US" dirty="0" smtClean="0"/>
              <a:t>::</a:t>
            </a:r>
            <a:r>
              <a:rPr lang="en-US" dirty="0" err="1" smtClean="0"/>
              <a:t>DualView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Tpetra’s evolution of legacy fill interface is host only.</a:t>
            </a:r>
          </a:p>
          <a:p>
            <a:r>
              <a:rPr lang="en-US" dirty="0" smtClean="0"/>
              <a:t>To fill on (CUDA) device, must use </a:t>
            </a:r>
            <a:r>
              <a:rPr lang="en-US" dirty="0" err="1" smtClean="0"/>
              <a:t>Kokkos</a:t>
            </a:r>
            <a:r>
              <a:rPr lang="en-US" dirty="0" smtClean="0"/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of </a:t>
            </a:r>
            <a:r>
              <a:rPr lang="en-US" dirty="0" err="1" smtClean="0"/>
              <a:t>DualView</a:t>
            </a:r>
            <a:r>
              <a:rPr lang="en-US" dirty="0" smtClean="0"/>
              <a:t>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Tpetra::Vector&lt;…, </a:t>
            </a:r>
            <a:r>
              <a:rPr lang="en-US" dirty="0" err="1" smtClean="0"/>
              <a:t>Cuda</a:t>
            </a:r>
            <a:r>
              <a:rPr lang="en-US" dirty="0" smtClean="0"/>
              <a:t>&gt; X (map);</a:t>
            </a:r>
          </a:p>
          <a:p>
            <a:r>
              <a:rPr lang="en-US" dirty="0" smtClean="0"/>
              <a:t>{ // Some code that works on CUDA</a:t>
            </a:r>
            <a:endParaRPr lang="en-US" dirty="0"/>
          </a:p>
          <a:p>
            <a:pPr lvl="1"/>
            <a:r>
              <a:rPr lang="en-US" dirty="0" err="1" smtClean="0"/>
              <a:t>X.sync</a:t>
            </a:r>
            <a:r>
              <a:rPr lang="en-US" dirty="0" smtClean="0"/>
              <a:t>&lt;</a:t>
            </a:r>
            <a:r>
              <a:rPr lang="en-US" dirty="0" err="1" smtClean="0"/>
              <a:t>Cuda</a:t>
            </a:r>
            <a:r>
              <a:rPr lang="en-US" dirty="0" smtClean="0"/>
              <a:t>&gt; (); // copy changes to CUDA device only if needed</a:t>
            </a:r>
          </a:p>
          <a:p>
            <a:pPr lvl="1"/>
            <a:r>
              <a:rPr lang="en-US" dirty="0" err="1" smtClean="0"/>
              <a:t>X.modify</a:t>
            </a:r>
            <a:r>
              <a:rPr lang="en-US" dirty="0" smtClean="0"/>
              <a:t>&lt;</a:t>
            </a:r>
            <a:r>
              <a:rPr lang="en-US" dirty="0" err="1" smtClean="0"/>
              <a:t>Cuda</a:t>
            </a:r>
            <a:r>
              <a:rPr lang="en-US" dirty="0" smtClean="0"/>
              <a:t>&gt; (); // we’re changing in CUDA space</a:t>
            </a:r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X_lcl</a:t>
            </a:r>
            <a:r>
              <a:rPr lang="en-US" dirty="0" smtClean="0"/>
              <a:t> = </a:t>
            </a:r>
            <a:r>
              <a:rPr lang="en-US" dirty="0" err="1" smtClean="0"/>
              <a:t>X.getLocalView</a:t>
            </a:r>
            <a:r>
              <a:rPr lang="en-US" dirty="0" smtClean="0"/>
              <a:t>&lt;</a:t>
            </a:r>
            <a:r>
              <a:rPr lang="en-US" dirty="0" err="1" smtClean="0"/>
              <a:t>Cuda</a:t>
            </a:r>
            <a:r>
              <a:rPr lang="en-US" dirty="0" smtClean="0"/>
              <a:t>&gt; ();</a:t>
            </a:r>
          </a:p>
          <a:p>
            <a:pPr lvl="1"/>
            <a:r>
              <a:rPr lang="en-US" dirty="0" err="1" smtClean="0"/>
              <a:t>parallel_for</a:t>
            </a:r>
            <a:r>
              <a:rPr lang="en-US" dirty="0" smtClean="0"/>
              <a:t> (</a:t>
            </a:r>
            <a:r>
              <a:rPr lang="en-US" dirty="0" err="1" smtClean="0"/>
              <a:t>X.getLocalLength</a:t>
            </a:r>
            <a:r>
              <a:rPr lang="en-US" dirty="0"/>
              <a:t> </a:t>
            </a:r>
            <a:r>
              <a:rPr lang="en-US" dirty="0" smtClean="0"/>
              <a:t>(), [=] (</a:t>
            </a:r>
            <a:r>
              <a:rPr lang="en-US" dirty="0" err="1" smtClean="0"/>
              <a:t>const</a:t>
            </a:r>
            <a:r>
              <a:rPr lang="en-US" dirty="0" smtClean="0"/>
              <a:t> LO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  <a:r>
              <a:rPr lang="en-US" dirty="0" err="1" smtClean="0"/>
              <a:t>X_lcl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…});</a:t>
            </a:r>
          </a:p>
          <a:p>
            <a:r>
              <a:rPr lang="en-US" dirty="0" smtClean="0"/>
              <a:t>} // done w/ CUDA.  Don’t sync unless will change on host.</a:t>
            </a:r>
          </a:p>
          <a:p>
            <a:r>
              <a:rPr lang="en-US" dirty="0" smtClean="0"/>
              <a:t>{ // Some code that works (only) on host</a:t>
            </a:r>
          </a:p>
          <a:p>
            <a:pPr lvl="1"/>
            <a:r>
              <a:rPr lang="en-US" dirty="0" err="1" smtClean="0"/>
              <a:t>X.sync</a:t>
            </a:r>
            <a:r>
              <a:rPr lang="en-US" dirty="0" smtClean="0"/>
              <a:t>&lt;Host&gt; (); // copy changes to host memory only if needed</a:t>
            </a:r>
          </a:p>
          <a:p>
            <a:pPr lvl="1"/>
            <a:r>
              <a:rPr lang="en-US" dirty="0" err="1" smtClean="0"/>
              <a:t>X.modify</a:t>
            </a:r>
            <a:r>
              <a:rPr lang="en-US" dirty="0" smtClean="0"/>
              <a:t>&lt;Host&gt; (); // we’re changing in host space</a:t>
            </a:r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X_lcl</a:t>
            </a:r>
            <a:r>
              <a:rPr lang="en-US" dirty="0" smtClean="0"/>
              <a:t> = </a:t>
            </a:r>
            <a:r>
              <a:rPr lang="en-US" dirty="0" err="1" smtClean="0"/>
              <a:t>X.getLocalView</a:t>
            </a:r>
            <a:r>
              <a:rPr lang="en-US" dirty="0" smtClean="0"/>
              <a:t>&lt;Host&gt; ();</a:t>
            </a:r>
          </a:p>
          <a:p>
            <a:pPr lvl="1"/>
            <a:r>
              <a:rPr lang="en-US" dirty="0" err="1" smtClean="0"/>
              <a:t>parallel_for</a:t>
            </a:r>
            <a:r>
              <a:rPr lang="en-US" dirty="0" smtClean="0"/>
              <a:t> (</a:t>
            </a:r>
            <a:r>
              <a:rPr lang="en-US" dirty="0" err="1" smtClean="0"/>
              <a:t>X.getLocalLength</a:t>
            </a:r>
            <a:r>
              <a:rPr lang="en-US" dirty="0" smtClean="0"/>
              <a:t> (), [=] (</a:t>
            </a:r>
            <a:r>
              <a:rPr lang="en-US" dirty="0" err="1" smtClean="0"/>
              <a:t>const</a:t>
            </a:r>
            <a:r>
              <a:rPr lang="en-US" dirty="0" smtClean="0"/>
              <a:t> LO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  <a:r>
              <a:rPr lang="en-US" dirty="0" err="1" smtClean="0"/>
              <a:t>X_lcl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…});</a:t>
            </a:r>
          </a:p>
          <a:p>
            <a:r>
              <a:rPr lang="en-US" dirty="0" smtClean="0"/>
              <a:t>} // done changing on host. Skip sync &amp; modify if only 1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</a:p>
          <a:p>
            <a:pPr lvl="1"/>
            <a:r>
              <a:rPr lang="en-US" dirty="0" err="1" smtClean="0"/>
              <a:t>Crs</a:t>
            </a:r>
            <a:r>
              <a:rPr lang="en-US" dirty="0" smtClean="0"/>
              <a:t>{Graph, Matrix} &amp; </a:t>
            </a:r>
            <a:r>
              <a:rPr lang="en-US" dirty="0" err="1" smtClean="0"/>
              <a:t>MultiVector</a:t>
            </a:r>
            <a:r>
              <a:rPr lang="en-US" dirty="0" smtClean="0"/>
              <a:t> use </a:t>
            </a:r>
            <a:r>
              <a:rPr lang="en-US" dirty="0" err="1" smtClean="0"/>
              <a:t>Kokkos</a:t>
            </a:r>
            <a:r>
              <a:rPr lang="en-US" dirty="0" smtClean="0"/>
              <a:t> objects &amp; kernels</a:t>
            </a:r>
          </a:p>
          <a:p>
            <a:pPr lvl="1"/>
            <a:r>
              <a:rPr lang="en-US" dirty="0" smtClean="0"/>
              <a:t>Their constructors take </a:t>
            </a:r>
            <a:r>
              <a:rPr lang="en-US" dirty="0" err="1" smtClean="0"/>
              <a:t>Kokkos</a:t>
            </a:r>
            <a:r>
              <a:rPr lang="en-US" dirty="0" smtClean="0"/>
              <a:t> objects; see </a:t>
            </a:r>
            <a:r>
              <a:rPr lang="en-US" dirty="0" err="1" smtClean="0"/>
              <a:t>TrilinosCouplings</a:t>
            </a:r>
            <a:r>
              <a:rPr lang="en-US" dirty="0" smtClean="0"/>
              <a:t> FENL</a:t>
            </a:r>
          </a:p>
          <a:p>
            <a:pPr lvl="1"/>
            <a:r>
              <a:rPr lang="en-US" dirty="0" err="1" smtClean="0"/>
              <a:t>MultiVector</a:t>
            </a:r>
            <a:r>
              <a:rPr lang="en-US" dirty="0" smtClean="0"/>
              <a:t> implements </a:t>
            </a:r>
            <a:r>
              <a:rPr lang="en-US" dirty="0" err="1" smtClean="0"/>
              <a:t>DualView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Map implements view semantics; new Map works on CPUs</a:t>
            </a:r>
          </a:p>
          <a:p>
            <a:r>
              <a:rPr lang="en-US" dirty="0" smtClean="0"/>
              <a:t>Interface changes left: </a:t>
            </a:r>
            <a:r>
              <a:rPr lang="en-US" u="sng" dirty="0" smtClean="0"/>
              <a:t>MUST finish by Trilinos 12.0 in April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Crs</a:t>
            </a:r>
            <a:r>
              <a:rPr lang="en-US" dirty="0" smtClean="0"/>
              <a:t>{Graph, Matrix} &amp; Map implement </a:t>
            </a:r>
            <a:r>
              <a:rPr lang="en-US" dirty="0" err="1" smtClean="0"/>
              <a:t>DualView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Firm up </a:t>
            </a:r>
            <a:r>
              <a:rPr lang="en-US" dirty="0" err="1" smtClean="0"/>
              <a:t>Kokkos</a:t>
            </a:r>
            <a:r>
              <a:rPr lang="en-US" dirty="0" smtClean="0"/>
              <a:t> objects’ interfaces &amp; </a:t>
            </a:r>
            <a:r>
              <a:rPr lang="en-US" dirty="0" err="1" smtClean="0"/>
              <a:t>typedefs</a:t>
            </a:r>
            <a:r>
              <a:rPr lang="en-US" dirty="0" smtClean="0"/>
              <a:t> in Tpetra</a:t>
            </a:r>
          </a:p>
          <a:p>
            <a:r>
              <a:rPr lang="en-US" dirty="0" smtClean="0"/>
              <a:t>Critical thread-parallel kernels to implement</a:t>
            </a:r>
          </a:p>
          <a:p>
            <a:pPr lvl="1"/>
            <a:r>
              <a:rPr lang="en-US" dirty="0" smtClean="0"/>
              <a:t>Not needed for Trilinos 12.0, but we want them soon!</a:t>
            </a:r>
          </a:p>
          <a:p>
            <a:pPr lvl="1"/>
            <a:r>
              <a:rPr lang="en-US" dirty="0" smtClean="0"/>
              <a:t>Sparse triangular solve (prototypes exist) &amp; relaxations</a:t>
            </a:r>
          </a:p>
          <a:p>
            <a:pPr lvl="1"/>
            <a:r>
              <a:rPr lang="en-US" dirty="0" smtClean="0"/>
              <a:t>Multigrid setup: Sparse matrix-matrix multiply,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Tpetra versions now coexist: “Classic” &amp; “</a:t>
            </a:r>
            <a:r>
              <a:rPr lang="en-US" dirty="0" err="1" smtClean="0"/>
              <a:t>Kokkos</a:t>
            </a:r>
            <a:r>
              <a:rPr lang="en-US" dirty="0" smtClean="0"/>
              <a:t> Refactor”</a:t>
            </a:r>
          </a:p>
          <a:p>
            <a:pPr lvl="1"/>
            <a:r>
              <a:rPr lang="en-US" dirty="0" smtClean="0"/>
              <a:t>Both build &amp; pass all Tpetra &amp; downstream solver tests</a:t>
            </a:r>
          </a:p>
          <a:p>
            <a:pPr lvl="1"/>
            <a:r>
              <a:rPr lang="en-US" dirty="0" smtClean="0"/>
              <a:t>We maintained backwards compatibility if possible (mostly was)</a:t>
            </a:r>
          </a:p>
          <a:p>
            <a:pPr lvl="1"/>
            <a:r>
              <a:rPr lang="en-US" dirty="0" smtClean="0"/>
              <a:t>You can test both versions in the same code!</a:t>
            </a:r>
          </a:p>
          <a:p>
            <a:r>
              <a:rPr lang="en-US" dirty="0" smtClean="0"/>
              <a:t>Partial specialization on the Node template parameter</a:t>
            </a:r>
          </a:p>
          <a:p>
            <a:pPr lvl="1"/>
            <a:r>
              <a:rPr lang="en-US" dirty="0" smtClean="0"/>
              <a:t>Classic Tpetra uses Nodes in </a:t>
            </a:r>
            <a:r>
              <a:rPr lang="en-US" dirty="0" err="1" smtClean="0"/>
              <a:t>KokkosClassic</a:t>
            </a:r>
            <a:r>
              <a:rPr lang="en-US" dirty="0" smtClean="0"/>
              <a:t> </a:t>
            </a:r>
            <a:r>
              <a:rPr lang="en-US" dirty="0" err="1" smtClean="0"/>
              <a:t>subpackage</a:t>
            </a:r>
            <a:endParaRPr lang="en-US" dirty="0" smtClean="0"/>
          </a:p>
          <a:p>
            <a:pPr lvl="1"/>
            <a:r>
              <a:rPr lang="en-US" dirty="0" err="1" smtClean="0"/>
              <a:t>Kokkos</a:t>
            </a:r>
            <a:r>
              <a:rPr lang="en-US" dirty="0"/>
              <a:t> </a:t>
            </a:r>
            <a:r>
              <a:rPr lang="en-US" dirty="0" smtClean="0"/>
              <a:t>Refactor Tpetra uses Nodes in </a:t>
            </a:r>
            <a:r>
              <a:rPr lang="en-US" dirty="0" err="1" smtClean="0"/>
              <a:t>KokkosCompat</a:t>
            </a:r>
            <a:r>
              <a:rPr lang="en-US" dirty="0" smtClean="0"/>
              <a:t> </a:t>
            </a:r>
            <a:r>
              <a:rPr lang="en-US" dirty="0" err="1" smtClean="0"/>
              <a:t>subpackage</a:t>
            </a:r>
            <a:endParaRPr lang="en-US" dirty="0" smtClean="0"/>
          </a:p>
          <a:p>
            <a:pPr lvl="1"/>
            <a:r>
              <a:rPr lang="en-US" dirty="0" smtClean="0"/>
              <a:t>Look in packages/</a:t>
            </a:r>
            <a:r>
              <a:rPr lang="en-US" dirty="0" err="1" smtClean="0"/>
              <a:t>tpetra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kokkos_refactor</a:t>
            </a:r>
            <a:r>
              <a:rPr lang="en-US" dirty="0" smtClean="0"/>
              <a:t> for implementations</a:t>
            </a:r>
          </a:p>
          <a:p>
            <a:r>
              <a:rPr lang="en-US" dirty="0" smtClean="0"/>
              <a:t>How do I enable </a:t>
            </a:r>
            <a:r>
              <a:rPr lang="en-US" dirty="0" err="1" smtClean="0"/>
              <a:t>Kokkos</a:t>
            </a:r>
            <a:r>
              <a:rPr lang="en-US" dirty="0" smtClean="0"/>
              <a:t> Refactor RIGHT NOW?</a:t>
            </a:r>
          </a:p>
          <a:p>
            <a:pPr lvl="1"/>
            <a:r>
              <a:rPr lang="en-US" dirty="0" smtClean="0"/>
              <a:t>Look in packages/</a:t>
            </a:r>
            <a:r>
              <a:rPr lang="en-US" dirty="0" err="1" smtClean="0"/>
              <a:t>tpetra</a:t>
            </a:r>
            <a:r>
              <a:rPr lang="en-US" dirty="0" smtClean="0"/>
              <a:t>/</a:t>
            </a:r>
            <a:r>
              <a:rPr lang="en-US" dirty="0" err="1" smtClean="0"/>
              <a:t>ReleaseNotes.txt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KokkosCore</a:t>
            </a:r>
            <a:r>
              <a:rPr lang="en-US" dirty="0" smtClean="0"/>
              <a:t> &amp; 5 other </a:t>
            </a:r>
            <a:r>
              <a:rPr lang="en-US" dirty="0" err="1" smtClean="0"/>
              <a:t>subpackages</a:t>
            </a:r>
            <a:r>
              <a:rPr lang="en-US" dirty="0" smtClean="0"/>
              <a:t> explicitly</a:t>
            </a:r>
          </a:p>
          <a:p>
            <a:pPr lvl="1"/>
            <a:r>
              <a:rPr lang="en-US" dirty="0" smtClean="0"/>
              <a:t>Set CMake option (</a:t>
            </a:r>
            <a:r>
              <a:rPr lang="en-US" dirty="0" err="1" smtClean="0"/>
              <a:t>Tpetra_ENABLE_Kokkos_Refactor:BOOL</a:t>
            </a:r>
            <a:r>
              <a:rPr lang="en-US" dirty="0" smtClean="0"/>
              <a:t>=ON)</a:t>
            </a:r>
          </a:p>
          <a:p>
            <a:pPr lvl="1"/>
            <a:r>
              <a:rPr lang="en-US" dirty="0" smtClean="0"/>
              <a:t>Set default Node type via CMake, or specify it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755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7104</TotalTime>
  <Words>2400</Words>
  <Application>Microsoft Macintosh PowerPoint</Application>
  <PresentationFormat>On-screen Show (4:3)</PresentationFormat>
  <Paragraphs>276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Sandia_CorpPresentation_Template1</vt:lpstr>
      <vt:lpstr>1_Sandia_CorpPresentation_Template1</vt:lpstr>
      <vt:lpstr>Threaded Construction and Fill of Tpetra Sparse Linear System using Kokkos</vt:lpstr>
      <vt:lpstr>Tpetra: Parallel sparse linear algebra</vt:lpstr>
      <vt:lpstr>Tpetra fill was not thread-scalable</vt:lpstr>
      <vt:lpstr>How will Tpetra make fill MPI+X?</vt:lpstr>
      <vt:lpstr>Initially, use Kokkos directly for fill</vt:lpstr>
      <vt:lpstr>Tpetra DualView semantics</vt:lpstr>
      <vt:lpstr>Example of DualView use</vt:lpstr>
      <vt:lpstr>Timeline</vt:lpstr>
      <vt:lpstr>How did we do it?</vt:lpstr>
      <vt:lpstr>Schedule for releasing new Tpetra</vt:lpstr>
      <vt:lpstr>Create &amp; fill Kokkos data structures</vt:lpstr>
      <vt:lpstr>MiniFENL: Mini (proxy) Application</vt:lpstr>
      <vt:lpstr>Thread-Scalable Fill of Sparse Linear System</vt:lpstr>
      <vt:lpstr>Using Kokkos atomic-add interface</vt:lpstr>
      <vt:lpstr>Performance Overhead of Atomic Add</vt:lpstr>
      <vt:lpstr>Thread Scalable CRS Graph Construction</vt:lpstr>
      <vt:lpstr>CRS Graph Edges (non-zero entries)</vt:lpstr>
      <vt:lpstr>CRS Graph Row Offset Array</vt:lpstr>
      <vt:lpstr>CRS Graph: Fill Column Index Array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H. Carter Edwards</dc:creator>
  <cp:lastModifiedBy>Mark Hoemmen</cp:lastModifiedBy>
  <cp:revision>547</cp:revision>
  <dcterms:created xsi:type="dcterms:W3CDTF">2011-10-03T16:15:05Z</dcterms:created>
  <dcterms:modified xsi:type="dcterms:W3CDTF">2014-10-28T15:58:04Z</dcterms:modified>
</cp:coreProperties>
</file>