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13AA8-2435-FF46-953F-1E47FB8D9455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D070-FA1C-5442-85E2-F1EFC5986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2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43B8-633F-464B-89AC-3EC0A9995597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62EE-A454-E54D-A9CA-57753971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26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6553080"/>
            <a:ext cx="9141120" cy="302040"/>
          </a:xfrm>
          <a:prstGeom prst="rect">
            <a:avLst/>
          </a:prstGeom>
          <a:solidFill>
            <a:srgbClr val="9E8C78"/>
          </a:solidFill>
        </p:spPr>
      </p:sp>
      <p:sp>
        <p:nvSpPr>
          <p:cNvPr id="17" name="CustomShape 2"/>
          <p:cNvSpPr/>
          <p:nvPr/>
        </p:nvSpPr>
        <p:spPr>
          <a:xfrm>
            <a:off x="0" y="6451560"/>
            <a:ext cx="9141120" cy="73440"/>
          </a:xfrm>
          <a:prstGeom prst="rect">
            <a:avLst/>
          </a:prstGeom>
          <a:solidFill>
            <a:srgbClr val="800000"/>
          </a:solidFill>
        </p:spPr>
      </p:sp>
      <p:pic>
        <p:nvPicPr>
          <p:cNvPr id="2" name="Picture 8"/>
          <p:cNvPicPr/>
          <p:nvPr/>
        </p:nvPicPr>
        <p:blipFill>
          <a:blip r:embed="rId14"/>
          <a:stretch>
            <a:fillRect/>
          </a:stretch>
        </p:blipFill>
        <p:spPr>
          <a:xfrm>
            <a:off x="8001000" y="228600"/>
            <a:ext cx="933840" cy="40824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0" y="0"/>
            <a:ext cx="9141120" cy="2511720"/>
          </a:xfrm>
          <a:prstGeom prst="rect">
            <a:avLst/>
          </a:prstGeom>
          <a:solidFill>
            <a:srgbClr val="102E54"/>
          </a:solidFill>
        </p:spPr>
      </p:sp>
      <p:pic>
        <p:nvPicPr>
          <p:cNvPr id="4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6934320" y="1008000"/>
            <a:ext cx="1521000" cy="582840"/>
          </a:xfrm>
          <a:prstGeom prst="rect">
            <a:avLst/>
          </a:prstGeom>
        </p:spPr>
      </p:pic>
      <p:pic>
        <p:nvPicPr>
          <p:cNvPr id="5" name="Picture 7"/>
          <p:cNvPicPr/>
          <p:nvPr/>
        </p:nvPicPr>
        <p:blipFill>
          <a:blip r:embed="rId16"/>
          <a:stretch>
            <a:fillRect/>
          </a:stretch>
        </p:blipFill>
        <p:spPr>
          <a:xfrm>
            <a:off x="1227240" y="1185840"/>
            <a:ext cx="5391360" cy="302040"/>
          </a:xfrm>
          <a:prstGeom prst="rect">
            <a:avLst/>
          </a:prstGeom>
        </p:spPr>
      </p:pic>
      <p:sp>
        <p:nvSpPr>
          <p:cNvPr id="6" name="CustomShape 4"/>
          <p:cNvSpPr/>
          <p:nvPr/>
        </p:nvSpPr>
        <p:spPr>
          <a:xfrm>
            <a:off x="0" y="6553080"/>
            <a:ext cx="9141120" cy="302040"/>
          </a:xfrm>
          <a:prstGeom prst="rect">
            <a:avLst/>
          </a:prstGeom>
          <a:solidFill>
            <a:srgbClr val="9E8C78"/>
          </a:solidFill>
        </p:spPr>
      </p:sp>
      <p:sp>
        <p:nvSpPr>
          <p:cNvPr id="7" name="CustomShape 5"/>
          <p:cNvSpPr/>
          <p:nvPr/>
        </p:nvSpPr>
        <p:spPr>
          <a:xfrm>
            <a:off x="0" y="6451560"/>
            <a:ext cx="9141120" cy="73440"/>
          </a:xfrm>
          <a:prstGeom prst="rect">
            <a:avLst/>
          </a:prstGeom>
          <a:solidFill>
            <a:srgbClr val="800000"/>
          </a:solidFill>
        </p:spPr>
      </p:sp>
      <p:pic>
        <p:nvPicPr>
          <p:cNvPr id="8" name="Picture 13"/>
          <p:cNvPicPr/>
          <p:nvPr/>
        </p:nvPicPr>
        <p:blipFill>
          <a:blip r:embed="rId17"/>
          <a:stretch>
            <a:fillRect/>
          </a:stretch>
        </p:blipFill>
        <p:spPr>
          <a:xfrm>
            <a:off x="212760" y="6119640"/>
            <a:ext cx="1020960" cy="244800"/>
          </a:xfrm>
          <a:prstGeom prst="rect">
            <a:avLst/>
          </a:prstGeom>
        </p:spPr>
      </p:pic>
      <p:sp>
        <p:nvSpPr>
          <p:cNvPr id="9" name="CustomShape 6"/>
          <p:cNvSpPr/>
          <p:nvPr/>
        </p:nvSpPr>
        <p:spPr>
          <a:xfrm>
            <a:off x="0" y="2590920"/>
            <a:ext cx="3765960" cy="161244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A6A6A6"/>
                </a:solidFill>
                <a:latin typeface="Arial"/>
                <a:ea typeface="DejaVu Sans"/>
              </a:rPr>
              <a:t>Photos placed in horizontal position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A6A6A6"/>
                </a:solidFill>
                <a:latin typeface="Arial"/>
                <a:ea typeface="DejaVu Sans"/>
              </a:rPr>
              <a:t>with even amount of white 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A6A6A6"/>
                </a:solidFill>
                <a:latin typeface="Arial"/>
                <a:ea typeface="DejaVu Sans"/>
              </a:rPr>
              <a:t> between photos and header</a:t>
            </a:r>
            <a:endParaRPr/>
          </a:p>
        </p:txBody>
      </p:sp>
      <p:sp>
        <p:nvSpPr>
          <p:cNvPr id="10" name="CustomShape 7"/>
          <p:cNvSpPr/>
          <p:nvPr/>
        </p:nvSpPr>
        <p:spPr>
          <a:xfrm>
            <a:off x="3852000" y="2590920"/>
            <a:ext cx="2283120" cy="1612440"/>
          </a:xfrm>
          <a:prstGeom prst="rect">
            <a:avLst/>
          </a:prstGeom>
          <a:solidFill>
            <a:srgbClr val="BFBFBF"/>
          </a:solidFill>
        </p:spPr>
      </p:sp>
      <p:sp>
        <p:nvSpPr>
          <p:cNvPr id="11" name="CustomShape 8"/>
          <p:cNvSpPr/>
          <p:nvPr/>
        </p:nvSpPr>
        <p:spPr>
          <a:xfrm>
            <a:off x="6226920" y="2590920"/>
            <a:ext cx="2914200" cy="1612440"/>
          </a:xfrm>
          <a:prstGeom prst="rect">
            <a:avLst/>
          </a:prstGeom>
          <a:solidFill>
            <a:srgbClr val="BFBFBF"/>
          </a:solidFill>
        </p:spPr>
      </p:sp>
      <p:pic>
        <p:nvPicPr>
          <p:cNvPr id="12" name="Picture 12"/>
          <p:cNvPicPr/>
          <p:nvPr/>
        </p:nvPicPr>
        <p:blipFill>
          <a:blip r:embed="rId18"/>
          <a:stretch>
            <a:fillRect/>
          </a:stretch>
        </p:blipFill>
        <p:spPr>
          <a:xfrm>
            <a:off x="1380240" y="6115680"/>
            <a:ext cx="847800" cy="273240"/>
          </a:xfrm>
          <a:prstGeom prst="rect">
            <a:avLst/>
          </a:prstGeom>
        </p:spPr>
      </p:pic>
      <p:sp>
        <p:nvSpPr>
          <p:cNvPr id="13" name="CustomShape 9"/>
          <p:cNvSpPr/>
          <p:nvPr/>
        </p:nvSpPr>
        <p:spPr>
          <a:xfrm>
            <a:off x="3124080" y="6172200"/>
            <a:ext cx="5559840" cy="27072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"/>
                <a:ea typeface="DejaVu Sans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/>
          </a:p>
        </p:txBody>
      </p:sp>
      <p:sp>
        <p:nvSpPr>
          <p:cNvPr id="14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5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6553080"/>
            <a:ext cx="9141120" cy="302040"/>
          </a:xfrm>
          <a:prstGeom prst="rect">
            <a:avLst/>
          </a:prstGeom>
          <a:solidFill>
            <a:srgbClr val="9E8C78"/>
          </a:solidFill>
        </p:spPr>
      </p:sp>
      <p:sp>
        <p:nvSpPr>
          <p:cNvPr id="51" name="CustomShape 2"/>
          <p:cNvSpPr/>
          <p:nvPr/>
        </p:nvSpPr>
        <p:spPr>
          <a:xfrm>
            <a:off x="0" y="6451560"/>
            <a:ext cx="9141120" cy="73440"/>
          </a:xfrm>
          <a:prstGeom prst="rect">
            <a:avLst/>
          </a:prstGeom>
          <a:solidFill>
            <a:srgbClr val="800000"/>
          </a:solidFill>
        </p:spPr>
      </p:sp>
      <p:pic>
        <p:nvPicPr>
          <p:cNvPr id="52" name="Picture 8"/>
          <p:cNvPicPr/>
          <p:nvPr/>
        </p:nvPicPr>
        <p:blipFill>
          <a:blip r:embed="rId14"/>
          <a:stretch>
            <a:fillRect/>
          </a:stretch>
        </p:blipFill>
        <p:spPr>
          <a:xfrm>
            <a:off x="8001000" y="228600"/>
            <a:ext cx="933840" cy="408240"/>
          </a:xfrm>
          <a:prstGeom prst="rect">
            <a:avLst/>
          </a:prstGeom>
        </p:spPr>
      </p:pic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553080"/>
            <a:ext cx="9141120" cy="302040"/>
          </a:xfrm>
          <a:prstGeom prst="rect">
            <a:avLst/>
          </a:prstGeom>
          <a:solidFill>
            <a:srgbClr val="9E8C78"/>
          </a:solidFill>
        </p:spPr>
      </p:sp>
      <p:sp>
        <p:nvSpPr>
          <p:cNvPr id="90" name="CustomShape 2"/>
          <p:cNvSpPr/>
          <p:nvPr/>
        </p:nvSpPr>
        <p:spPr>
          <a:xfrm>
            <a:off x="0" y="6451560"/>
            <a:ext cx="9141120" cy="73440"/>
          </a:xfrm>
          <a:prstGeom prst="rect">
            <a:avLst/>
          </a:prstGeom>
          <a:solidFill>
            <a:srgbClr val="800000"/>
          </a:solidFill>
        </p:spPr>
      </p:sp>
      <p:pic>
        <p:nvPicPr>
          <p:cNvPr id="91" name="Picture 8"/>
          <p:cNvPicPr/>
          <p:nvPr/>
        </p:nvPicPr>
        <p:blipFill>
          <a:blip r:embed="rId14"/>
          <a:stretch>
            <a:fillRect/>
          </a:stretch>
        </p:blipFill>
        <p:spPr>
          <a:xfrm>
            <a:off x="8001000" y="228600"/>
            <a:ext cx="933840" cy="408240"/>
          </a:xfrm>
          <a:prstGeom prst="rect">
            <a:avLst/>
          </a:prstGeom>
        </p:spPr>
      </p:pic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30400" y="2638080"/>
            <a:ext cx="2288880" cy="1548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9" name="CustomShape 2"/>
          <p:cNvSpPr/>
          <p:nvPr/>
        </p:nvSpPr>
        <p:spPr>
          <a:xfrm>
            <a:off x="6215400" y="2567160"/>
            <a:ext cx="2889000" cy="1619280"/>
          </a:xfrm>
          <a:prstGeom prst="rect">
            <a:avLst/>
          </a:prstGeom>
          <a:solidFill>
            <a:srgbClr val="FFFFFF"/>
          </a:solidFill>
          <a:ln w="9360">
            <a:solidFill>
              <a:srgbClr val="4A7EBB"/>
            </a:solidFill>
            <a:round/>
          </a:ln>
        </p:spPr>
      </p:sp>
      <p:sp>
        <p:nvSpPr>
          <p:cNvPr id="130" name="CustomShape 3"/>
          <p:cNvSpPr/>
          <p:nvPr/>
        </p:nvSpPr>
        <p:spPr>
          <a:xfrm>
            <a:off x="0" y="2567160"/>
            <a:ext cx="3753720" cy="1619280"/>
          </a:xfrm>
          <a:prstGeom prst="rect">
            <a:avLst/>
          </a:prstGeom>
          <a:solidFill>
            <a:srgbClr val="FFFFFF"/>
          </a:soli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i="1">
                <a:solidFill>
                  <a:srgbClr val="4A452A"/>
                </a:solidFill>
                <a:latin typeface="Arial"/>
                <a:ea typeface="DejaVu Sans"/>
              </a:rPr>
              <a:t>        Intrepid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-53280" y="4414680"/>
            <a:ext cx="9157680" cy="8953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en-US" sz="2800" b="1" i="1">
                <a:solidFill>
                  <a:srgbClr val="4A452A"/>
                </a:solidFill>
                <a:latin typeface="Arial"/>
                <a:ea typeface="DejaVu Sans"/>
              </a:rPr>
              <a:t>Intrepid to Kokkos refactoring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805680" y="5533920"/>
            <a:ext cx="7877160" cy="5907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Adam Delora, H. Carter Edwards, Irina Demeshko</a:t>
            </a:r>
            <a:endParaRPr/>
          </a:p>
        </p:txBody>
      </p:sp>
      <p:pic>
        <p:nvPicPr>
          <p:cNvPr id="13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5840" y="2567160"/>
            <a:ext cx="1242360" cy="1548000"/>
          </a:xfrm>
          <a:prstGeom prst="rect">
            <a:avLst/>
          </a:prstGeom>
        </p:spPr>
      </p:pic>
      <p:pic>
        <p:nvPicPr>
          <p:cNvPr id="13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20520" y="2638080"/>
            <a:ext cx="1942560" cy="1227240"/>
          </a:xfrm>
          <a:prstGeom prst="rect">
            <a:avLst/>
          </a:prstGeom>
        </p:spPr>
      </p:pic>
      <p:pic>
        <p:nvPicPr>
          <p:cNvPr id="135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16560" y="2968560"/>
            <a:ext cx="1991160" cy="1346760"/>
          </a:xfrm>
          <a:prstGeom prst="rect">
            <a:avLst/>
          </a:prstGeom>
        </p:spPr>
      </p:pic>
      <p:pic>
        <p:nvPicPr>
          <p:cNvPr id="136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2243160" y="13030200"/>
            <a:ext cx="2119320" cy="1184040"/>
          </a:xfrm>
          <a:prstGeom prst="rect">
            <a:avLst/>
          </a:prstGeom>
          <a:ln w="9360">
            <a:solidFill>
              <a:srgbClr val="FFFFFF"/>
            </a:solidFill>
            <a:miter/>
          </a:ln>
        </p:spPr>
      </p:pic>
      <p:pic>
        <p:nvPicPr>
          <p:cNvPr id="137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3830400" y="2827440"/>
            <a:ext cx="2288880" cy="951480"/>
          </a:xfrm>
          <a:prstGeom prst="rect">
            <a:avLst/>
          </a:prstGeom>
        </p:spPr>
      </p:pic>
      <p:sp>
        <p:nvSpPr>
          <p:cNvPr id="138" name="CustomShape 6"/>
          <p:cNvSpPr/>
          <p:nvPr/>
        </p:nvSpPr>
        <p:spPr>
          <a:xfrm>
            <a:off x="7539480" y="6311520"/>
            <a:ext cx="887400" cy="121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9" name="CustomShape 7"/>
          <p:cNvSpPr/>
          <p:nvPr/>
        </p:nvSpPr>
        <p:spPr>
          <a:xfrm>
            <a:off x="7459920" y="6246000"/>
            <a:ext cx="1664280" cy="2109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DejaVu Sans"/>
              </a:rPr>
              <a:t>SAND NO SAND2014-19287 PE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Sandy Bridge Performance Results</a:t>
            </a:r>
            <a:endParaRPr/>
          </a:p>
        </p:txBody>
      </p:sp>
      <p:pic>
        <p:nvPicPr>
          <p:cNvPr id="172" name="Picture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183240" y="1280160"/>
            <a:ext cx="8319600" cy="466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Intel Phi Performance Results</a:t>
            </a:r>
            <a:endParaRPr/>
          </a:p>
        </p:txBody>
      </p:sp>
      <p:pic>
        <p:nvPicPr>
          <p:cNvPr id="174" name="Picture 17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1371960"/>
            <a:ext cx="7770960" cy="457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560" y="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CUDA Performance Results</a:t>
            </a:r>
            <a:endParaRPr/>
          </a:p>
        </p:txBody>
      </p:sp>
      <p:pic>
        <p:nvPicPr>
          <p:cNvPr id="176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137080" cy="475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22200" y="335880"/>
            <a:ext cx="7631280" cy="4852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Combined Performance Results 8 and 3 inner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Loop Sizes</a:t>
            </a:r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/>
          <a:stretch>
            <a:fillRect/>
          </a:stretch>
        </p:blipFill>
        <p:spPr>
          <a:xfrm>
            <a:off x="640440" y="1554840"/>
            <a:ext cx="7770960" cy="457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r>
              <a:rPr lang="en-US" sz="2800" b="1">
                <a:solidFill>
                  <a:srgbClr val="4A452A"/>
                </a:solidFill>
                <a:latin typeface="Arial"/>
              </a:rPr>
              <a:t>Harvey Mudd math / computer science clinic </a:t>
            </a:r>
            <a:endParaRPr/>
          </a:p>
          <a:p>
            <a:r>
              <a:rPr lang="en-US" sz="2800" b="1">
                <a:solidFill>
                  <a:srgbClr val="4A452A"/>
                </a:solidFill>
                <a:latin typeface="Arial"/>
              </a:rPr>
              <a:t>(SNL liaison: H. Carter Edwards)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604520"/>
            <a:ext cx="8227800" cy="39762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Interdisciplinary team of four undergraduate senior year students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learn to use </a:t>
            </a:r>
            <a:r>
              <a:rPr lang="en-US" sz="2000" dirty="0" err="1"/>
              <a:t>Kokkos</a:t>
            </a:r>
            <a:r>
              <a:rPr lang="en-US" sz="2000" dirty="0"/>
              <a:t>, re-engineer selected HPC kernels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for thread-scalability using </a:t>
            </a:r>
            <a:r>
              <a:rPr lang="en-US" sz="2000" dirty="0" err="1"/>
              <a:t>Kokkos</a:t>
            </a:r>
            <a:r>
              <a:rPr lang="en-US" sz="2000" dirty="0"/>
              <a:t>, and assess performance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and portability of those  computational kernels.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Schedule: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By December 2014 re-engineer and assess Intrepid array-tools kernels.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/>
              <a:t>By May 2014 re-engineer a second to-be-selected set of kernels.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91440"/>
            <a:ext cx="8227800" cy="85896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r>
              <a:rPr lang="en-US" sz="3600" b="1">
                <a:solidFill>
                  <a:srgbClr val="4A452A"/>
                </a:solidFill>
                <a:latin typeface="Arial"/>
              </a:rPr>
              <a:t>Intrepid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950400"/>
            <a:ext cx="8227800" cy="3976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Intrepid</a:t>
            </a:r>
            <a:r>
              <a:rPr lang="en-US" sz="2400" dirty="0">
                <a:solidFill>
                  <a:srgbClr val="4A452A"/>
                </a:solidFill>
              </a:rPr>
              <a:t> package is a library of tools for compatible </a:t>
            </a:r>
            <a:r>
              <a:rPr lang="en-US" sz="2400" dirty="0" err="1">
                <a:solidFill>
                  <a:srgbClr val="4A452A"/>
                </a:solidFill>
              </a:rPr>
              <a:t>discretizations</a:t>
            </a:r>
            <a:r>
              <a:rPr lang="en-US" sz="2400" dirty="0">
                <a:solidFill>
                  <a:srgbClr val="4A452A"/>
                </a:solidFill>
              </a:rPr>
              <a:t> of </a:t>
            </a:r>
            <a:r>
              <a:rPr lang="en-US" sz="2400" dirty="0" smtClean="0">
                <a:solidFill>
                  <a:srgbClr val="4A452A"/>
                </a:solidFill>
              </a:rPr>
              <a:t>Partial </a:t>
            </a:r>
            <a:r>
              <a:rPr lang="en-US" sz="2400" dirty="0">
                <a:solidFill>
                  <a:srgbClr val="4A452A"/>
                </a:solidFill>
              </a:rPr>
              <a:t>Differential Equations (PDEs).</a:t>
            </a:r>
            <a:endParaRPr sz="2400" dirty="0"/>
          </a:p>
          <a:p>
            <a:pPr algn="ctr"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4A452A"/>
                </a:solidFill>
              </a:rPr>
              <a:t>Used in:  </a:t>
            </a:r>
            <a:r>
              <a:rPr lang="en-US" sz="2400" dirty="0" err="1">
                <a:solidFill>
                  <a:srgbClr val="4A452A"/>
                </a:solidFill>
              </a:rPr>
              <a:t>Drekar</a:t>
            </a:r>
            <a:r>
              <a:rPr lang="en-US" sz="2400" dirty="0">
                <a:solidFill>
                  <a:srgbClr val="4A452A"/>
                </a:solidFill>
              </a:rPr>
              <a:t>, Albany and other codes.</a:t>
            </a:r>
            <a:endParaRPr sz="24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4A452A"/>
                </a:solidFill>
              </a:rPr>
              <a:t> </a:t>
            </a:r>
            <a:endParaRPr dirty="0"/>
          </a:p>
        </p:txBody>
      </p:sp>
      <p:sp>
        <p:nvSpPr>
          <p:cNvPr id="142" name="CustomShape 3"/>
          <p:cNvSpPr/>
          <p:nvPr/>
        </p:nvSpPr>
        <p:spPr>
          <a:xfrm>
            <a:off x="4306085" y="3600087"/>
            <a:ext cx="1652040" cy="57672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8000"/>
                </a:solidFill>
                <a:latin typeface="Arial"/>
                <a:ea typeface="DejaVu Sans"/>
              </a:rPr>
              <a:t>Kokkos</a:t>
            </a:r>
            <a:endParaRPr dirty="0"/>
          </a:p>
        </p:txBody>
      </p:sp>
      <p:sp>
        <p:nvSpPr>
          <p:cNvPr id="143" name="CustomShape 4"/>
          <p:cNvSpPr/>
          <p:nvPr/>
        </p:nvSpPr>
        <p:spPr>
          <a:xfrm>
            <a:off x="1559950" y="2965194"/>
            <a:ext cx="4555607" cy="363240"/>
          </a:xfrm>
          <a:prstGeom prst="ellipse">
            <a:avLst/>
          </a:prstGeom>
          <a:noFill/>
          <a:ln w="28440">
            <a:solidFill>
              <a:srgbClr val="008000"/>
            </a:solidFill>
            <a:round/>
          </a:ln>
        </p:spPr>
      </p:sp>
      <p:sp>
        <p:nvSpPr>
          <p:cNvPr id="144" name="CustomShape 5"/>
          <p:cNvSpPr/>
          <p:nvPr/>
        </p:nvSpPr>
        <p:spPr>
          <a:xfrm>
            <a:off x="3604805" y="3370068"/>
            <a:ext cx="701280" cy="255240"/>
          </a:xfrm>
          <a:prstGeom prst="straightConnector1">
            <a:avLst/>
          </a:prstGeom>
          <a:noFill/>
          <a:ln w="25560">
            <a:solidFill>
              <a:srgbClr val="008000"/>
            </a:solidFill>
            <a:round/>
            <a:tailEnd type="triangle" w="med" len="med"/>
          </a:ln>
        </p:spPr>
      </p:sp>
      <p:sp>
        <p:nvSpPr>
          <p:cNvPr id="145" name="CustomShape 6"/>
          <p:cNvSpPr/>
          <p:nvPr/>
        </p:nvSpPr>
        <p:spPr>
          <a:xfrm>
            <a:off x="457200" y="4989690"/>
            <a:ext cx="8377920" cy="10040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Arial"/>
                <a:ea typeface="DejaVu Sans"/>
              </a:rPr>
              <a:t>Intrepid needs to be refactored for manycore architecture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where Kokkos is Trilinos' path-forward for manycore performance portability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4310280" y="4586850"/>
            <a:ext cx="360" cy="401400"/>
          </a:xfrm>
          <a:prstGeom prst="straightConnector1">
            <a:avLst/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r>
              <a:rPr lang="en-US" sz="3600" b="1">
                <a:solidFill>
                  <a:srgbClr val="4A452A"/>
                </a:solidFill>
                <a:latin typeface="Arial"/>
              </a:rPr>
              <a:t>Intrepid to Kokkos refactoring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78600" y="1621440"/>
            <a:ext cx="8227800" cy="114372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/>
              <a:t>Goals: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support for </a:t>
            </a:r>
            <a:r>
              <a:rPr lang="en-US" dirty="0" err="1"/>
              <a:t>Kokkos</a:t>
            </a:r>
            <a:r>
              <a:rPr lang="en-US" dirty="0"/>
              <a:t>::View multidimensional arrays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create </a:t>
            </a:r>
            <a:r>
              <a:rPr lang="en-US" dirty="0" err="1"/>
              <a:t>functors</a:t>
            </a:r>
            <a:r>
              <a:rPr lang="en-US" dirty="0"/>
              <a:t> for Intrepid functions to run thread-parallel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optimize </a:t>
            </a:r>
            <a:r>
              <a:rPr lang="en-US" dirty="0" err="1"/>
              <a:t>functors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567360" y="2715480"/>
            <a:ext cx="4052160" cy="2128320"/>
            <a:chOff x="567360" y="2715480"/>
            <a:chExt cx="4052160" cy="2128320"/>
          </a:xfrm>
        </p:grpSpPr>
        <p:sp>
          <p:nvSpPr>
            <p:cNvPr id="149" name="CustomShape 3"/>
            <p:cNvSpPr/>
            <p:nvPr/>
          </p:nvSpPr>
          <p:spPr>
            <a:xfrm>
              <a:off x="567360" y="2715480"/>
              <a:ext cx="2957760" cy="390240"/>
            </a:xfrm>
            <a:prstGeom prst="ellipse">
              <a:avLst/>
            </a:prstGeom>
            <a:noFill/>
            <a:ln w="9360">
              <a:solidFill>
                <a:srgbClr val="4A7EBB"/>
              </a:solidFill>
              <a:round/>
            </a:ln>
          </p:spPr>
        </p:sp>
        <p:sp>
          <p:nvSpPr>
            <p:cNvPr id="150" name="CustomShape 4"/>
            <p:cNvSpPr/>
            <p:nvPr/>
          </p:nvSpPr>
          <p:spPr>
            <a:xfrm>
              <a:off x="980640" y="3931560"/>
              <a:ext cx="3638880" cy="9122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376092"/>
                  </a:solidFill>
                  <a:latin typeface="Arial"/>
                  <a:ea typeface="DejaVu Sans"/>
                </a:rPr>
                <a:t>Harvey </a:t>
              </a:r>
              <a:r>
                <a:rPr lang="en-US" dirty="0" err="1">
                  <a:solidFill>
                    <a:srgbClr val="376092"/>
                  </a:solidFill>
                  <a:latin typeface="Arial"/>
                  <a:ea typeface="DejaVu Sans"/>
                </a:rPr>
                <a:t>Mudd</a:t>
              </a:r>
              <a:r>
                <a:rPr lang="en-US" dirty="0">
                  <a:solidFill>
                    <a:srgbClr val="376092"/>
                  </a:solidFill>
                  <a:latin typeface="Arial"/>
                  <a:ea typeface="DejaVu Sans"/>
                </a:rPr>
                <a:t> math / computer science clinic 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376092"/>
                  </a:solidFill>
                  <a:latin typeface="Arial"/>
                  <a:ea typeface="DejaVu Sans"/>
                </a:rPr>
                <a:t>(SNL liaison: H. Carter Edwards)</a:t>
              </a:r>
              <a:endParaRPr dirty="0"/>
            </a:p>
          </p:txBody>
        </p:sp>
        <p:sp>
          <p:nvSpPr>
            <p:cNvPr id="151" name="CustomShape 5"/>
            <p:cNvSpPr/>
            <p:nvPr/>
          </p:nvSpPr>
          <p:spPr>
            <a:xfrm>
              <a:off x="2175480" y="3107160"/>
              <a:ext cx="268920" cy="822600"/>
            </a:xfrm>
            <a:prstGeom prst="straightConnector1">
              <a:avLst/>
            </a:prstGeom>
            <a:noFill/>
            <a:ln w="25560">
              <a:solidFill>
                <a:srgbClr val="4F81BD"/>
              </a:solidFill>
              <a:round/>
              <a:tailEnd type="triangle" w="med" len="med"/>
            </a:ln>
          </p:spPr>
        </p:sp>
      </p:grpSp>
      <p:grpSp>
        <p:nvGrpSpPr>
          <p:cNvPr id="2" name="Group 1"/>
          <p:cNvGrpSpPr/>
          <p:nvPr/>
        </p:nvGrpSpPr>
        <p:grpSpPr>
          <a:xfrm>
            <a:off x="189000" y="1915200"/>
            <a:ext cx="9064440" cy="1366200"/>
            <a:chOff x="189000" y="1915200"/>
            <a:chExt cx="9064440" cy="1366200"/>
          </a:xfrm>
        </p:grpSpPr>
        <p:sp>
          <p:nvSpPr>
            <p:cNvPr id="152" name="CustomShape 6"/>
            <p:cNvSpPr/>
            <p:nvPr/>
          </p:nvSpPr>
          <p:spPr>
            <a:xfrm>
              <a:off x="189000" y="1915200"/>
              <a:ext cx="7132680" cy="1366200"/>
            </a:xfrm>
            <a:prstGeom prst="ellipse">
              <a:avLst/>
            </a:prstGeom>
            <a:noFill/>
            <a:ln w="9360">
              <a:solidFill>
                <a:srgbClr val="008000"/>
              </a:solidFill>
              <a:round/>
            </a:ln>
          </p:spPr>
        </p:sp>
        <p:sp>
          <p:nvSpPr>
            <p:cNvPr id="153" name="CustomShape 7"/>
            <p:cNvSpPr/>
            <p:nvPr/>
          </p:nvSpPr>
          <p:spPr>
            <a:xfrm>
              <a:off x="7476120" y="2188440"/>
              <a:ext cx="1777320" cy="637920"/>
            </a:xfrm>
            <a:prstGeom prst="rect">
              <a:avLst/>
            </a:prstGeom>
            <a:noFill/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8000"/>
                  </a:solidFill>
                  <a:latin typeface="Arial"/>
                  <a:ea typeface="DejaVu Sans"/>
                </a:rPr>
                <a:t>Adam Delora</a:t>
              </a:r>
              <a:endParaRPr/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8000"/>
                  </a:solidFill>
                  <a:latin typeface="Arial"/>
                  <a:ea typeface="DejaVu Sans"/>
                </a:rPr>
                <a:t>Irina Demeshko</a:t>
              </a:r>
              <a:endParaRPr/>
            </a:p>
          </p:txBody>
        </p:sp>
        <p:sp>
          <p:nvSpPr>
            <p:cNvPr id="154" name="CustomShape 8"/>
            <p:cNvSpPr/>
            <p:nvPr/>
          </p:nvSpPr>
          <p:spPr>
            <a:xfrm flipV="1">
              <a:off x="7323480" y="2389680"/>
              <a:ext cx="241920" cy="66240"/>
            </a:xfrm>
            <a:prstGeom prst="straightConnector1">
              <a:avLst/>
            </a:prstGeom>
            <a:noFill/>
            <a:ln w="25560">
              <a:solidFill>
                <a:srgbClr val="008000"/>
              </a:solidFill>
              <a:round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85240" y="1281960"/>
            <a:ext cx="8852760" cy="67446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1200" dirty="0"/>
              <a:t>template&lt;class Scalar, class </a:t>
            </a:r>
            <a:r>
              <a:rPr lang="en-US" sz="1200" dirty="0" err="1"/>
              <a:t>ArrayOutData</a:t>
            </a:r>
            <a:r>
              <a:rPr lang="en-US" sz="1200" dirty="0"/>
              <a:t>, class </a:t>
            </a:r>
            <a:r>
              <a:rPr lang="en-US" sz="1200" dirty="0" err="1"/>
              <a:t>ArrayInDataLeft</a:t>
            </a:r>
            <a:r>
              <a:rPr lang="en-US" sz="1200" dirty="0"/>
              <a:t>, class </a:t>
            </a:r>
            <a:r>
              <a:rPr lang="en-US" sz="1200" dirty="0" err="1"/>
              <a:t>ArrayInDataRight</a:t>
            </a:r>
            <a:r>
              <a:rPr lang="en-US" sz="1200" dirty="0"/>
              <a:t>&gt;</a:t>
            </a:r>
            <a:endParaRPr dirty="0"/>
          </a:p>
          <a:p>
            <a:r>
              <a:rPr lang="en-US" sz="1200" dirty="0"/>
              <a:t>void </a:t>
            </a:r>
            <a:r>
              <a:rPr lang="en-US" sz="1200" dirty="0" err="1"/>
              <a:t>ArrayTools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FF0000"/>
                </a:solidFill>
              </a:rPr>
              <a:t>scalarMultiplyDataData</a:t>
            </a:r>
            <a:r>
              <a:rPr lang="en-US" sz="1200" dirty="0"/>
              <a:t>(</a:t>
            </a:r>
            <a:r>
              <a:rPr lang="en-US" sz="1200" dirty="0" err="1"/>
              <a:t>ArrayOutData</a:t>
            </a:r>
            <a:r>
              <a:rPr lang="en-US" sz="1200" dirty="0"/>
              <a:t> &amp;           </a:t>
            </a:r>
            <a:r>
              <a:rPr lang="en-US" sz="1200" dirty="0" err="1"/>
              <a:t>outputData</a:t>
            </a:r>
            <a:r>
              <a:rPr lang="en-US" sz="1200" dirty="0"/>
              <a:t>,</a:t>
            </a:r>
            <a:endParaRPr dirty="0"/>
          </a:p>
          <a:p>
            <a:r>
              <a:rPr lang="en-US" sz="1200" dirty="0"/>
              <a:t>                                        </a:t>
            </a:r>
            <a:r>
              <a:rPr lang="en-US" sz="1200" dirty="0" err="1"/>
              <a:t>ArrayInDataLeft</a:t>
            </a:r>
            <a:r>
              <a:rPr lang="en-US" sz="1200" dirty="0"/>
              <a:t> &amp;        </a:t>
            </a:r>
            <a:r>
              <a:rPr lang="en-US" sz="1200" dirty="0" err="1"/>
              <a:t>inputDataLeft</a:t>
            </a:r>
            <a:r>
              <a:rPr lang="en-US" sz="1200" dirty="0"/>
              <a:t>,</a:t>
            </a:r>
            <a:endParaRPr dirty="0"/>
          </a:p>
          <a:p>
            <a:r>
              <a:rPr lang="en-US" sz="1200" dirty="0"/>
              <a:t>                                        </a:t>
            </a:r>
            <a:r>
              <a:rPr lang="en-US" sz="1200" dirty="0" err="1"/>
              <a:t>ArrayInDataRight</a:t>
            </a:r>
            <a:r>
              <a:rPr lang="en-US" sz="1200" dirty="0"/>
              <a:t> &amp;       </a:t>
            </a:r>
            <a:r>
              <a:rPr lang="en-US" sz="1200" dirty="0" err="1"/>
              <a:t>inputDataRight</a:t>
            </a:r>
            <a:r>
              <a:rPr lang="en-US" sz="1200" dirty="0"/>
              <a:t>,</a:t>
            </a:r>
            <a:endParaRPr dirty="0"/>
          </a:p>
          <a:p>
            <a:r>
              <a:rPr lang="en-US" sz="1200" dirty="0"/>
              <a:t>                                       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bool</a:t>
            </a:r>
            <a:r>
              <a:rPr lang="en-US" sz="1200" dirty="0"/>
              <a:t>               reciprocal){</a:t>
            </a:r>
            <a:endParaRPr dirty="0"/>
          </a:p>
          <a:p>
            <a:r>
              <a:rPr lang="en-US" sz="1200" dirty="0"/>
              <a:t>      switch(</a:t>
            </a:r>
            <a:r>
              <a:rPr lang="en-US" sz="1200" dirty="0" err="1"/>
              <a:t>invalRank</a:t>
            </a:r>
            <a:r>
              <a:rPr lang="en-US" sz="1200" dirty="0"/>
              <a:t>) {</a:t>
            </a:r>
            <a:endParaRPr dirty="0"/>
          </a:p>
          <a:p>
            <a:r>
              <a:rPr lang="en-US" sz="1200" dirty="0"/>
              <a:t>        case 2:{</a:t>
            </a:r>
            <a:endParaRPr dirty="0"/>
          </a:p>
          <a:p>
            <a:r>
              <a:rPr lang="en-US" sz="1200" dirty="0"/>
              <a:t>		    for(</a:t>
            </a:r>
            <a:r>
              <a:rPr lang="en-US" sz="1200" dirty="0" err="1"/>
              <a:t>int</a:t>
            </a:r>
            <a:r>
              <a:rPr lang="en-US" sz="1200" dirty="0"/>
              <a:t> cl = 0; cl &lt; </a:t>
            </a:r>
            <a:r>
              <a:rPr lang="en-US" sz="1200" dirty="0" err="1"/>
              <a:t>numCells</a:t>
            </a:r>
            <a:r>
              <a:rPr lang="en-US" sz="1200" dirty="0"/>
              <a:t>; cl++) {</a:t>
            </a:r>
            <a:endParaRPr dirty="0"/>
          </a:p>
          <a:p>
            <a:r>
              <a:rPr lang="en-US" sz="1200" dirty="0"/>
              <a:t>          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pt</a:t>
            </a:r>
            <a:r>
              <a:rPr lang="en-US" sz="1200" dirty="0"/>
              <a:t> = 0; </a:t>
            </a:r>
            <a:r>
              <a:rPr lang="en-US" sz="1200" dirty="0" err="1"/>
              <a:t>pt</a:t>
            </a:r>
            <a:r>
              <a:rPr lang="en-US" sz="1200" dirty="0"/>
              <a:t> &lt; </a:t>
            </a:r>
            <a:r>
              <a:rPr lang="en-US" sz="1200" dirty="0" err="1"/>
              <a:t>numPoints</a:t>
            </a:r>
            <a:r>
              <a:rPr lang="en-US" sz="1200" dirty="0"/>
              <a:t>; </a:t>
            </a:r>
            <a:r>
              <a:rPr lang="en-US" sz="1200" dirty="0" err="1"/>
              <a:t>pt</a:t>
            </a:r>
            <a:r>
              <a:rPr lang="en-US" sz="1200" dirty="0"/>
              <a:t>++) {</a:t>
            </a:r>
            <a:endParaRPr dirty="0"/>
          </a:p>
          <a:p>
            <a:r>
              <a:rPr lang="en-US" sz="1200" dirty="0"/>
              <a:t>                  </a:t>
            </a:r>
            <a:r>
              <a:rPr lang="en-US" sz="1200" dirty="0" err="1"/>
              <a:t>outputData</a:t>
            </a:r>
            <a:r>
              <a:rPr lang="en-US" sz="1200" dirty="0"/>
              <a:t>(cl, </a:t>
            </a:r>
            <a:r>
              <a:rPr lang="en-US" sz="1200" dirty="0" err="1"/>
              <a:t>pt</a:t>
            </a:r>
            <a:r>
              <a:rPr lang="en-US" sz="1200" dirty="0"/>
              <a:t>) = </a:t>
            </a:r>
            <a:r>
              <a:rPr lang="en-US" sz="1200" dirty="0" err="1"/>
              <a:t>inputDataRight</a:t>
            </a:r>
            <a:r>
              <a:rPr lang="en-US" sz="1200" dirty="0"/>
              <a:t>(cl, </a:t>
            </a:r>
            <a:r>
              <a:rPr lang="en-US" sz="1200" dirty="0" err="1"/>
              <a:t>pt</a:t>
            </a:r>
            <a:r>
              <a:rPr lang="en-US" sz="1200" dirty="0"/>
              <a:t>)/</a:t>
            </a:r>
            <a:r>
              <a:rPr lang="en-US" sz="1200" dirty="0" err="1"/>
              <a:t>inputDataLeft</a:t>
            </a:r>
            <a:r>
              <a:rPr lang="en-US" sz="1200" dirty="0"/>
              <a:t>(cl, </a:t>
            </a:r>
            <a:r>
              <a:rPr lang="en-US" sz="1200" dirty="0" err="1"/>
              <a:t>pt</a:t>
            </a:r>
            <a:r>
              <a:rPr lang="en-US" sz="1200" dirty="0"/>
              <a:t>);</a:t>
            </a:r>
            <a:endParaRPr dirty="0"/>
          </a:p>
          <a:p>
            <a:r>
              <a:rPr lang="en-US" sz="1200" dirty="0"/>
              <a:t>              } // P-loop</a:t>
            </a:r>
            <a:endParaRPr dirty="0"/>
          </a:p>
          <a:p>
            <a:r>
              <a:rPr lang="en-US" sz="1200" dirty="0"/>
              <a:t>            } // C-loop							</a:t>
            </a:r>
            <a:endParaRPr dirty="0"/>
          </a:p>
          <a:p>
            <a:r>
              <a:rPr lang="en-US" sz="1200" dirty="0"/>
              <a:t>			}</a:t>
            </a:r>
            <a:endParaRPr dirty="0"/>
          </a:p>
          <a:p>
            <a:r>
              <a:rPr lang="en-US" sz="1200" dirty="0"/>
              <a:t>			break;</a:t>
            </a:r>
            <a:endParaRPr dirty="0"/>
          </a:p>
          <a:p>
            <a:r>
              <a:rPr lang="en-US" sz="1200" dirty="0"/>
              <a:t>		case 3:{</a:t>
            </a:r>
            <a:endParaRPr dirty="0"/>
          </a:p>
          <a:p>
            <a:r>
              <a:rPr lang="en-US" sz="1200" dirty="0"/>
              <a:t>			 for(</a:t>
            </a:r>
            <a:r>
              <a:rPr lang="en-US" sz="1200" dirty="0" err="1"/>
              <a:t>int</a:t>
            </a:r>
            <a:r>
              <a:rPr lang="en-US" sz="1200" dirty="0"/>
              <a:t> cl = 0; cl &lt; </a:t>
            </a:r>
            <a:r>
              <a:rPr lang="en-US" sz="1200" dirty="0" err="1"/>
              <a:t>numCells</a:t>
            </a:r>
            <a:r>
              <a:rPr lang="en-US" sz="1200" dirty="0"/>
              <a:t>; cl++) {</a:t>
            </a:r>
            <a:endParaRPr dirty="0"/>
          </a:p>
          <a:p>
            <a:r>
              <a:rPr lang="en-US" sz="1200" dirty="0"/>
              <a:t>          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pt</a:t>
            </a:r>
            <a:r>
              <a:rPr lang="en-US" sz="1200" dirty="0"/>
              <a:t> = 0; </a:t>
            </a:r>
            <a:r>
              <a:rPr lang="en-US" sz="1200" dirty="0" err="1"/>
              <a:t>pt</a:t>
            </a:r>
            <a:r>
              <a:rPr lang="en-US" sz="1200" dirty="0"/>
              <a:t> &lt; </a:t>
            </a:r>
            <a:r>
              <a:rPr lang="en-US" sz="1200" dirty="0" err="1"/>
              <a:t>numPoints</a:t>
            </a:r>
            <a:r>
              <a:rPr lang="en-US" sz="1200" dirty="0"/>
              <a:t>; </a:t>
            </a:r>
            <a:r>
              <a:rPr lang="en-US" sz="1200" dirty="0" err="1"/>
              <a:t>pt</a:t>
            </a:r>
            <a:r>
              <a:rPr lang="en-US" sz="1200" dirty="0"/>
              <a:t>++) {</a:t>
            </a:r>
            <a:endParaRPr dirty="0"/>
          </a:p>
          <a:p>
            <a:r>
              <a:rPr lang="en-US" sz="1200" dirty="0"/>
              <a:t>                for(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iVec</a:t>
            </a:r>
            <a:r>
              <a:rPr lang="en-US" sz="1200" dirty="0"/>
              <a:t> = 0; </a:t>
            </a:r>
            <a:r>
              <a:rPr lang="en-US" sz="1200" dirty="0" err="1"/>
              <a:t>iVec</a:t>
            </a:r>
            <a:r>
              <a:rPr lang="en-US" sz="1200" dirty="0"/>
              <a:t> &lt; dim1Tens; </a:t>
            </a:r>
            <a:r>
              <a:rPr lang="en-US" sz="1200" dirty="0" err="1"/>
              <a:t>iVec</a:t>
            </a:r>
            <a:r>
              <a:rPr lang="en-US" sz="1200" dirty="0"/>
              <a:t>++) {</a:t>
            </a:r>
            <a:endParaRPr dirty="0"/>
          </a:p>
          <a:p>
            <a:r>
              <a:rPr lang="en-US" sz="1200" dirty="0"/>
              <a:t>                    </a:t>
            </a:r>
            <a:r>
              <a:rPr lang="en-US" sz="1200" dirty="0" err="1"/>
              <a:t>outputData</a:t>
            </a:r>
            <a:r>
              <a:rPr lang="en-US" sz="1200" dirty="0"/>
              <a:t>(cl, </a:t>
            </a:r>
            <a:r>
              <a:rPr lang="en-US" sz="1200" dirty="0" err="1"/>
              <a:t>pt</a:t>
            </a:r>
            <a:r>
              <a:rPr lang="en-US" sz="1200" dirty="0"/>
              <a:t>, </a:t>
            </a:r>
            <a:r>
              <a:rPr lang="en-US" sz="1200" dirty="0" err="1"/>
              <a:t>iVec</a:t>
            </a:r>
            <a:r>
              <a:rPr lang="en-US" sz="1200" dirty="0"/>
              <a:t>) = </a:t>
            </a:r>
            <a:r>
              <a:rPr lang="en-US" sz="1200" dirty="0" err="1"/>
              <a:t>inputDataRight</a:t>
            </a:r>
            <a:r>
              <a:rPr lang="en-US" sz="1200" dirty="0"/>
              <a:t>(cl, </a:t>
            </a:r>
            <a:r>
              <a:rPr lang="en-US" sz="1200" dirty="0" err="1"/>
              <a:t>pt</a:t>
            </a:r>
            <a:r>
              <a:rPr lang="en-US" sz="1200" dirty="0"/>
              <a:t>, </a:t>
            </a:r>
            <a:r>
              <a:rPr lang="en-US" sz="1200" dirty="0" err="1"/>
              <a:t>iVec</a:t>
            </a:r>
            <a:r>
              <a:rPr lang="en-US" sz="1200" dirty="0"/>
              <a:t>)/</a:t>
            </a:r>
            <a:r>
              <a:rPr lang="en-US" sz="1200" dirty="0" err="1"/>
              <a:t>inputDataLeft</a:t>
            </a:r>
            <a:r>
              <a:rPr lang="en-US" sz="1200" dirty="0"/>
              <a:t>(cl, </a:t>
            </a:r>
            <a:r>
              <a:rPr lang="en-US" sz="1200" dirty="0" err="1"/>
              <a:t>pt</a:t>
            </a:r>
            <a:r>
              <a:rPr lang="en-US" sz="1200" dirty="0"/>
              <a:t>);</a:t>
            </a:r>
            <a:endParaRPr dirty="0"/>
          </a:p>
          <a:p>
            <a:r>
              <a:rPr lang="en-US" sz="1200" dirty="0"/>
              <a:t>                } // D1-loop</a:t>
            </a:r>
            <a:endParaRPr dirty="0"/>
          </a:p>
          <a:p>
            <a:r>
              <a:rPr lang="en-US" sz="1200" dirty="0"/>
              <a:t>              } // P-loop</a:t>
            </a:r>
            <a:endParaRPr dirty="0"/>
          </a:p>
          <a:p>
            <a:r>
              <a:rPr lang="en-US" sz="1200" dirty="0"/>
              <a:t>            } // C-loop</a:t>
            </a:r>
            <a:endParaRPr dirty="0"/>
          </a:p>
          <a:p>
            <a:r>
              <a:rPr lang="en-US" sz="1200" dirty="0"/>
              <a:t>			}</a:t>
            </a:r>
            <a:endParaRPr dirty="0"/>
          </a:p>
          <a:p>
            <a:r>
              <a:rPr lang="en-US" sz="1200" dirty="0"/>
              <a:t>			break;</a:t>
            </a:r>
            <a:endParaRPr dirty="0"/>
          </a:p>
          <a:p>
            <a:r>
              <a:rPr lang="en-US" sz="1200" dirty="0"/>
              <a:t>		}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275400" y="38088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4A452A"/>
                </a:solidFill>
                <a:latin typeface="Arial"/>
                <a:ea typeface="DejaVu Sans"/>
              </a:rPr>
              <a:t>Issue: Intrepid does not work with Kokkos::View today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239400" y="5797800"/>
            <a:ext cx="3874320" cy="3636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Arial"/>
                <a:ea typeface="DejaVu Sans"/>
              </a:rPr>
              <a:t>Assumes run-time rank of the Arrays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1463040" y="3017520"/>
            <a:ext cx="1579320" cy="13680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159" name="CustomShape 5"/>
          <p:cNvSpPr/>
          <p:nvPr/>
        </p:nvSpPr>
        <p:spPr>
          <a:xfrm>
            <a:off x="1554480" y="4593600"/>
            <a:ext cx="2062080" cy="22824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160" name="CustomShape 6"/>
          <p:cNvSpPr/>
          <p:nvPr/>
        </p:nvSpPr>
        <p:spPr>
          <a:xfrm flipH="1">
            <a:off x="2376720" y="4822200"/>
            <a:ext cx="365400" cy="102960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61" name="CustomShape 7"/>
          <p:cNvSpPr/>
          <p:nvPr/>
        </p:nvSpPr>
        <p:spPr>
          <a:xfrm>
            <a:off x="2245320" y="3154680"/>
            <a:ext cx="40320" cy="269712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62" name="CustomShape 8"/>
          <p:cNvSpPr/>
          <p:nvPr/>
        </p:nvSpPr>
        <p:spPr>
          <a:xfrm>
            <a:off x="3616560" y="5230440"/>
            <a:ext cx="4799160" cy="45504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ea typeface="DejaVu Sans"/>
              </a:rPr>
              <a:t>!</a:t>
            </a:r>
            <a:r>
              <a:rPr lang="en-US" sz="2400" dirty="0" err="1">
                <a:solidFill>
                  <a:srgbClr val="FF0000"/>
                </a:solidFill>
                <a:latin typeface="Arial"/>
                <a:ea typeface="DejaVu Sans"/>
              </a:rPr>
              <a:t>Kokkos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DejaVu Sans"/>
              </a:rPr>
              <a:t>::View has a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DejaVu Sans"/>
              </a:rPr>
              <a:t>compile-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DejaVu Sans"/>
              </a:rPr>
              <a:t>time rank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Our Solution Partial Template Specialization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-28080" y="698708"/>
            <a:ext cx="9245880" cy="56682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1300" dirty="0"/>
              <a:t>template&lt;class A&gt;</a:t>
            </a:r>
            <a:endParaRPr dirty="0"/>
          </a:p>
          <a:p>
            <a:r>
              <a:rPr lang="en-US" sz="1300" dirty="0" err="1"/>
              <a:t>struct</a:t>
            </a:r>
            <a:r>
              <a:rPr lang="en-US" sz="1300" dirty="0"/>
              <a:t> Rank{static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int</a:t>
            </a:r>
            <a:r>
              <a:rPr lang="en-US" sz="1300" dirty="0"/>
              <a:t> value = -1;};</a:t>
            </a:r>
            <a:endParaRPr dirty="0"/>
          </a:p>
          <a:p>
            <a:endParaRPr dirty="0"/>
          </a:p>
          <a:p>
            <a:r>
              <a:rPr lang="en-US" sz="1300" dirty="0"/>
              <a:t>template&lt;class arg1, class arg2, class arg3, class arg4, class arg5&gt;</a:t>
            </a:r>
            <a:endParaRPr dirty="0"/>
          </a:p>
          <a:p>
            <a:r>
              <a:rPr lang="en-US" sz="1300" dirty="0" err="1"/>
              <a:t>struct</a:t>
            </a:r>
            <a:r>
              <a:rPr lang="en-US" sz="1300" dirty="0"/>
              <a:t> Rank&lt;</a:t>
            </a:r>
            <a:r>
              <a:rPr lang="en-US" sz="1300" dirty="0" err="1"/>
              <a:t>Kokkos</a:t>
            </a:r>
            <a:r>
              <a:rPr lang="en-US" sz="1300" dirty="0"/>
              <a:t>::View&lt;arg1,arg2,arg3,arg4,arg5&gt; &gt;{</a:t>
            </a:r>
            <a:endParaRPr dirty="0"/>
          </a:p>
          <a:p>
            <a:r>
              <a:rPr lang="en-US" sz="1300" dirty="0"/>
              <a:t>static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int</a:t>
            </a:r>
            <a:r>
              <a:rPr lang="en-US" sz="1300" dirty="0"/>
              <a:t> value=</a:t>
            </a:r>
            <a:r>
              <a:rPr lang="en-US" sz="1300" dirty="0" err="1"/>
              <a:t>Kokkos</a:t>
            </a:r>
            <a:r>
              <a:rPr lang="en-US" sz="1300" dirty="0"/>
              <a:t>::View&lt;arg1,arg2,arg3,arg4, arg5&gt;::rank</a:t>
            </a:r>
            <a:r>
              <a:rPr lang="en-US" sz="1300" dirty="0" smtClean="0"/>
              <a:t>;</a:t>
            </a:r>
            <a:endParaRPr dirty="0"/>
          </a:p>
          <a:p>
            <a:r>
              <a:rPr lang="en-US" sz="1300" dirty="0"/>
              <a:t>};</a:t>
            </a:r>
            <a:endParaRPr dirty="0"/>
          </a:p>
          <a:p>
            <a:endParaRPr dirty="0"/>
          </a:p>
          <a:p>
            <a:r>
              <a:rPr lang="en-US" sz="1300" dirty="0"/>
              <a:t>template&lt;class </a:t>
            </a:r>
            <a:r>
              <a:rPr lang="en-US" sz="1300" dirty="0" err="1"/>
              <a:t>ArrayOutData</a:t>
            </a:r>
            <a:r>
              <a:rPr lang="en-US" sz="1300" dirty="0"/>
              <a:t>, class </a:t>
            </a:r>
            <a:r>
              <a:rPr lang="en-US" sz="1300" dirty="0" err="1"/>
              <a:t>ArrayInDataLeft</a:t>
            </a:r>
            <a:r>
              <a:rPr lang="en-US" sz="1300" dirty="0"/>
              <a:t>, class </a:t>
            </a:r>
            <a:r>
              <a:rPr lang="en-US" sz="1300" dirty="0" err="1"/>
              <a:t>ArrayInDataRight</a:t>
            </a:r>
            <a:r>
              <a:rPr lang="en-US" sz="1300" dirty="0"/>
              <a:t>, class Layout, class </a:t>
            </a:r>
            <a:r>
              <a:rPr lang="en-US" sz="1300" dirty="0" err="1"/>
              <a:t>MemorySpace</a:t>
            </a:r>
            <a:r>
              <a:rPr lang="en-US" sz="1300" dirty="0"/>
              <a:t>&gt;</a:t>
            </a:r>
            <a:endParaRPr dirty="0"/>
          </a:p>
          <a:p>
            <a:r>
              <a:rPr lang="en-US" sz="1300" dirty="0" err="1"/>
              <a:t>struct</a:t>
            </a:r>
            <a:r>
              <a:rPr lang="en-US" sz="1300" dirty="0"/>
              <a:t> </a:t>
            </a:r>
            <a:r>
              <a:rPr lang="en-US" sz="1300" dirty="0" err="1"/>
              <a:t>ArrayTools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6600"/>
                </a:solidFill>
              </a:rPr>
              <a:t>scalarMultiplyDataData2</a:t>
            </a:r>
            <a:r>
              <a:rPr lang="en-US" sz="1300" dirty="0"/>
              <a:t>&lt;</a:t>
            </a:r>
            <a:r>
              <a:rPr lang="en-US" sz="1300" dirty="0" err="1"/>
              <a:t>ArrayOutData</a:t>
            </a:r>
            <a:r>
              <a:rPr lang="en-US" sz="1300" dirty="0"/>
              <a:t>, </a:t>
            </a:r>
            <a:r>
              <a:rPr lang="en-US" sz="1300" dirty="0" err="1"/>
              <a:t>ArrayInDataLeft</a:t>
            </a:r>
            <a:r>
              <a:rPr lang="en-US" sz="1300" dirty="0"/>
              <a:t>, </a:t>
            </a:r>
            <a:r>
              <a:rPr lang="en-US" sz="1300" dirty="0" err="1"/>
              <a:t>ArrayInDataRight</a:t>
            </a:r>
            <a:r>
              <a:rPr lang="en-US" sz="1300" dirty="0"/>
              <a:t>, Layout, MemorySpace,2,2&gt;{</a:t>
            </a:r>
            <a:endParaRPr dirty="0"/>
          </a:p>
          <a:p>
            <a:r>
              <a:rPr lang="en-US" sz="1300" dirty="0"/>
              <a:t>	</a:t>
            </a:r>
            <a:r>
              <a:rPr lang="en-US" sz="1300" dirty="0" smtClean="0"/>
              <a:t>scalarMultiplyDataData2</a:t>
            </a:r>
            <a:r>
              <a:rPr lang="en-US" sz="1300" dirty="0"/>
              <a:t>(</a:t>
            </a:r>
            <a:r>
              <a:rPr lang="en-US" sz="1300" dirty="0" err="1"/>
              <a:t>ArrayOutData</a:t>
            </a:r>
            <a:r>
              <a:rPr lang="en-US" sz="1300" dirty="0"/>
              <a:t> </a:t>
            </a:r>
            <a:r>
              <a:rPr lang="en-US" sz="1300" dirty="0" err="1"/>
              <a:t>outputData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</a:t>
            </a:r>
            <a:r>
              <a:rPr lang="en-US" sz="1300" dirty="0" smtClean="0"/>
              <a:t>                                   </a:t>
            </a:r>
            <a:r>
              <a:rPr lang="en-US" sz="1300" dirty="0" err="1"/>
              <a:t>ArrayInDataLeft</a:t>
            </a:r>
            <a:r>
              <a:rPr lang="en-US" sz="1300" dirty="0"/>
              <a:t> </a:t>
            </a:r>
            <a:r>
              <a:rPr lang="en-US" sz="1300" dirty="0" err="1"/>
              <a:t>inputDataLeft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</a:t>
            </a:r>
            <a:r>
              <a:rPr lang="en-US" sz="1300" dirty="0" smtClean="0"/>
              <a:t>                                    </a:t>
            </a:r>
            <a:r>
              <a:rPr lang="en-US" sz="1300" dirty="0" err="1"/>
              <a:t>ArrayInDataRight</a:t>
            </a:r>
            <a:r>
              <a:rPr lang="en-US" sz="1300" dirty="0"/>
              <a:t> </a:t>
            </a:r>
            <a:r>
              <a:rPr lang="en-US" sz="1300" dirty="0" err="1"/>
              <a:t>inputDataRight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smtClean="0"/>
              <a:t>                   </a:t>
            </a:r>
            <a:r>
              <a:rPr lang="en-US" sz="1300" dirty="0" err="1" smtClean="0"/>
              <a:t>const</a:t>
            </a:r>
            <a:r>
              <a:rPr lang="en-US" sz="1300" dirty="0" smtClean="0"/>
              <a:t> </a:t>
            </a:r>
            <a:r>
              <a:rPr lang="en-US" sz="1300" dirty="0" err="1"/>
              <a:t>bool</a:t>
            </a:r>
            <a:r>
              <a:rPr lang="en-US" sz="1300" dirty="0"/>
              <a:t>           reciprocal)</a:t>
            </a:r>
            <a:r>
              <a:rPr lang="en-US" sz="1300" dirty="0" smtClean="0"/>
              <a:t>{ </a:t>
            </a:r>
            <a:endParaRPr dirty="0"/>
          </a:p>
          <a:p>
            <a:r>
              <a:rPr lang="en-US" sz="1300" dirty="0" smtClean="0"/>
              <a:t>                </a:t>
            </a:r>
            <a:r>
              <a:rPr lang="en-US" sz="1300" dirty="0" err="1" smtClean="0"/>
              <a:t>Kokkos</a:t>
            </a:r>
            <a:r>
              <a:rPr lang="en-US" sz="1300" dirty="0"/>
              <a:t>:</a:t>
            </a:r>
            <a:r>
              <a:rPr lang="en-US" sz="1300" dirty="0">
                <a:solidFill>
                  <a:srgbClr val="008000"/>
                </a:solidFill>
              </a:rPr>
              <a:t>:</a:t>
            </a:r>
            <a:r>
              <a:rPr lang="en-US" sz="1300" dirty="0" err="1">
                <a:solidFill>
                  <a:srgbClr val="008000"/>
                </a:solidFill>
              </a:rPr>
              <a:t>parallel_for</a:t>
            </a:r>
            <a:r>
              <a:rPr lang="en-US" sz="1300" dirty="0">
                <a:solidFill>
                  <a:srgbClr val="008000"/>
                </a:solidFill>
              </a:rPr>
              <a:t>(</a:t>
            </a:r>
            <a:r>
              <a:rPr lang="en-US" sz="1300" dirty="0"/>
              <a:t>outputData.dimension_0()</a:t>
            </a:r>
            <a:r>
              <a:rPr lang="en-US" sz="1300" dirty="0" smtClean="0"/>
              <a:t>,</a:t>
            </a:r>
            <a:r>
              <a:rPr lang="en-US" sz="1400" dirty="0" smtClean="0"/>
              <a:t> </a:t>
            </a:r>
            <a:r>
              <a:rPr lang="en-US" sz="1400" dirty="0" err="1" smtClean="0"/>
              <a:t>ComputeFunctor</a:t>
            </a:r>
            <a:r>
              <a:rPr lang="en-US" sz="1300" dirty="0" smtClean="0"/>
              <a:t>&lt;</a:t>
            </a:r>
            <a:r>
              <a:rPr lang="en-US" sz="1300" dirty="0" err="1"/>
              <a:t>Kokkos</a:t>
            </a:r>
            <a:r>
              <a:rPr lang="en-US" sz="1300" dirty="0"/>
              <a:t>::View&lt;double***</a:t>
            </a:r>
            <a:r>
              <a:rPr lang="en-US" sz="1300" dirty="0" smtClean="0"/>
              <a:t>&gt;</a:t>
            </a:r>
            <a:r>
              <a:rPr lang="en-US" sz="1300" dirty="0"/>
              <a:t> </a:t>
            </a:r>
            <a:r>
              <a:rPr lang="en-US" sz="1300" dirty="0" smtClean="0"/>
              <a:t>&gt;</a:t>
            </a:r>
            <a:r>
              <a:rPr lang="en-US" sz="1300" dirty="0"/>
              <a:t>(outputview2</a:t>
            </a:r>
            <a:r>
              <a:rPr lang="en-US" sz="1300" dirty="0" smtClean="0"/>
              <a:t>,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                                                    </a:t>
            </a:r>
            <a:r>
              <a:rPr lang="en-US" sz="1300" dirty="0"/>
              <a:t>inputview1, inputview2));</a:t>
            </a:r>
            <a:endParaRPr dirty="0"/>
          </a:p>
          <a:p>
            <a:r>
              <a:rPr lang="en-US" sz="1300" dirty="0"/>
              <a:t>}</a:t>
            </a:r>
            <a:endParaRPr dirty="0"/>
          </a:p>
          <a:p>
            <a:endParaRPr dirty="0"/>
          </a:p>
          <a:p>
            <a:r>
              <a:rPr lang="en-US" sz="1300" dirty="0"/>
              <a:t>template&lt;class </a:t>
            </a:r>
            <a:r>
              <a:rPr lang="en-US" sz="1300" dirty="0" err="1"/>
              <a:t>ArrayOutData</a:t>
            </a:r>
            <a:r>
              <a:rPr lang="en-US" sz="1300" dirty="0"/>
              <a:t>, class </a:t>
            </a:r>
            <a:r>
              <a:rPr lang="en-US" sz="1300" dirty="0" err="1"/>
              <a:t>ArrayInDataLeft</a:t>
            </a:r>
            <a:r>
              <a:rPr lang="en-US" sz="1300" dirty="0"/>
              <a:t>, class </a:t>
            </a:r>
            <a:r>
              <a:rPr lang="en-US" sz="1300" dirty="0" err="1"/>
              <a:t>ArrayInDataRight</a:t>
            </a:r>
            <a:r>
              <a:rPr lang="en-US" sz="1300" dirty="0"/>
              <a:t>&gt;</a:t>
            </a:r>
            <a:endParaRPr dirty="0"/>
          </a:p>
          <a:p>
            <a:r>
              <a:rPr lang="en-US" sz="1300" dirty="0"/>
              <a:t>void </a:t>
            </a:r>
            <a:r>
              <a:rPr lang="en-US" sz="1300" dirty="0" err="1">
                <a:solidFill>
                  <a:srgbClr val="FF0000"/>
                </a:solidFill>
              </a:rPr>
              <a:t>ArrayTools</a:t>
            </a:r>
            <a:r>
              <a:rPr lang="en-US" sz="1300" dirty="0">
                <a:solidFill>
                  <a:srgbClr val="FF0000"/>
                </a:solidFill>
              </a:rPr>
              <a:t>::</a:t>
            </a:r>
            <a:r>
              <a:rPr lang="en-US" sz="1300" dirty="0" err="1">
                <a:solidFill>
                  <a:srgbClr val="FF0000"/>
                </a:solidFill>
              </a:rPr>
              <a:t>scalarMultiplyDataData</a:t>
            </a:r>
            <a:r>
              <a:rPr lang="en-US" sz="1300" dirty="0"/>
              <a:t>( </a:t>
            </a:r>
            <a:r>
              <a:rPr lang="en-US" sz="1300" dirty="0" err="1"/>
              <a:t>ArrayOutData</a:t>
            </a:r>
            <a:r>
              <a:rPr lang="en-US" sz="1300" dirty="0"/>
              <a:t>&amp; </a:t>
            </a:r>
            <a:r>
              <a:rPr lang="en-US" sz="1300" dirty="0" err="1"/>
              <a:t>outputData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ArrayInDataLeft</a:t>
            </a:r>
            <a:r>
              <a:rPr lang="en-US" sz="1300" dirty="0"/>
              <a:t>&amp; </a:t>
            </a:r>
            <a:r>
              <a:rPr lang="en-US" sz="1300" dirty="0" err="1"/>
              <a:t>inputDataLeft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ArrayInDataRight</a:t>
            </a:r>
            <a:r>
              <a:rPr lang="en-US" sz="1300" dirty="0"/>
              <a:t>&amp; </a:t>
            </a:r>
            <a:r>
              <a:rPr lang="en-US" sz="1300" dirty="0" err="1"/>
              <a:t>inputDataRight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bool</a:t>
            </a:r>
            <a:r>
              <a:rPr lang="en-US" sz="1300" dirty="0"/>
              <a:t>           reciprocal){</a:t>
            </a:r>
            <a:endParaRPr dirty="0"/>
          </a:p>
          <a:p>
            <a:r>
              <a:rPr lang="en-US" sz="1300" dirty="0"/>
              <a:t>     </a:t>
            </a:r>
            <a:r>
              <a:rPr lang="en-US" sz="1300" dirty="0" err="1"/>
              <a:t>ArrayTools</a:t>
            </a:r>
            <a:r>
              <a:rPr lang="en-US" sz="1300" dirty="0"/>
              <a:t>:</a:t>
            </a:r>
            <a:r>
              <a:rPr lang="en-US" sz="1300" dirty="0">
                <a:solidFill>
                  <a:srgbClr val="FF6600"/>
                </a:solidFill>
              </a:rPr>
              <a:t>:scalarMultiplyDataData2</a:t>
            </a:r>
            <a:r>
              <a:rPr lang="en-US" sz="1300" dirty="0"/>
              <a:t>&lt;</a:t>
            </a:r>
            <a:r>
              <a:rPr lang="en-US" sz="1300" dirty="0" err="1"/>
              <a:t>ArrayOutData,ArrayInDataLeft,ArrayInDataRight</a:t>
            </a:r>
            <a:r>
              <a:rPr lang="en-US" sz="1300" dirty="0"/>
              <a:t>, void, void, </a:t>
            </a:r>
            <a:endParaRPr dirty="0"/>
          </a:p>
          <a:p>
            <a:r>
              <a:rPr lang="en-US" sz="1300" dirty="0"/>
              <a:t>     Rank&lt;</a:t>
            </a:r>
            <a:r>
              <a:rPr lang="en-US" sz="1300" dirty="0" err="1"/>
              <a:t>ArrayInDataRight</a:t>
            </a:r>
            <a:r>
              <a:rPr lang="en-US" sz="1300" dirty="0"/>
              <a:t>&gt;::</a:t>
            </a:r>
            <a:r>
              <a:rPr lang="en-US" sz="1300" dirty="0" err="1"/>
              <a:t>value,Rank</a:t>
            </a:r>
            <a:r>
              <a:rPr lang="en-US" sz="1300" dirty="0"/>
              <a:t>&lt;</a:t>
            </a:r>
            <a:r>
              <a:rPr lang="en-US" sz="1300" dirty="0" err="1"/>
              <a:t>ArrayOutData</a:t>
            </a:r>
            <a:r>
              <a:rPr lang="en-US" sz="1300" dirty="0"/>
              <a:t>&gt;::value&gt;(</a:t>
            </a:r>
            <a:r>
              <a:rPr lang="en-US" sz="1300" dirty="0" err="1"/>
              <a:t>outputData</a:t>
            </a:r>
            <a:r>
              <a:rPr lang="en-US" sz="1300" dirty="0"/>
              <a:t>, </a:t>
            </a:r>
            <a:r>
              <a:rPr lang="en-US" sz="1300" dirty="0" err="1"/>
              <a:t>inputDataLeft</a:t>
            </a:r>
            <a:r>
              <a:rPr lang="en-US" sz="1300" dirty="0"/>
              <a:t>, </a:t>
            </a:r>
            <a:r>
              <a:rPr lang="en-US" sz="1300" dirty="0" err="1"/>
              <a:t>inputDataRight,reciprocal</a:t>
            </a:r>
            <a:r>
              <a:rPr lang="en-US" sz="1300" dirty="0"/>
              <a:t>);</a:t>
            </a:r>
            <a:endParaRPr dirty="0"/>
          </a:p>
          <a:p>
            <a:r>
              <a:rPr lang="en-US" sz="1300" dirty="0"/>
              <a:t>     }			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dirty="0" err="1" smtClean="0">
                <a:solidFill>
                  <a:srgbClr val="4A452A"/>
                </a:solidFill>
                <a:latin typeface="Arial"/>
                <a:ea typeface="DejaVu Sans"/>
              </a:rPr>
              <a:t>Kokkos</a:t>
            </a:r>
            <a:r>
              <a:rPr lang="en-US" sz="3600" b="1" dirty="0" smtClean="0">
                <a:solidFill>
                  <a:srgbClr val="4A452A"/>
                </a:solidFill>
                <a:latin typeface="Arial"/>
                <a:ea typeface="DejaVu Sans"/>
              </a:rPr>
              <a:t> </a:t>
            </a:r>
            <a:r>
              <a:rPr lang="en-US" sz="3600" b="1" dirty="0" err="1" smtClean="0">
                <a:solidFill>
                  <a:srgbClr val="4A452A"/>
                </a:solidFill>
                <a:latin typeface="Arial"/>
                <a:ea typeface="DejaVu Sans"/>
              </a:rPr>
              <a:t>Functor</a:t>
            </a:r>
            <a:r>
              <a:rPr lang="en-US" sz="3600" b="1" dirty="0" smtClean="0">
                <a:solidFill>
                  <a:srgbClr val="4A452A"/>
                </a:solidFill>
                <a:latin typeface="Arial"/>
                <a:ea typeface="DejaVu Sans"/>
              </a:rPr>
              <a:t> </a:t>
            </a:r>
            <a:r>
              <a:rPr lang="en-US" sz="3600" b="1" dirty="0">
                <a:solidFill>
                  <a:srgbClr val="4A452A"/>
                </a:solidFill>
                <a:latin typeface="Arial"/>
                <a:ea typeface="DejaVu Sans"/>
              </a:rPr>
              <a:t>Example</a:t>
            </a:r>
            <a:endParaRPr dirty="0"/>
          </a:p>
        </p:txBody>
      </p:sp>
      <p:sp>
        <p:nvSpPr>
          <p:cNvPr id="166" name="CustomShape 2"/>
          <p:cNvSpPr/>
          <p:nvPr/>
        </p:nvSpPr>
        <p:spPr>
          <a:xfrm>
            <a:off x="19080" y="1156320"/>
            <a:ext cx="9151560" cy="49528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dirty="0"/>
              <a:t>template&lt;class </a:t>
            </a:r>
            <a:r>
              <a:rPr lang="en-US" dirty="0" err="1" smtClean="0"/>
              <a:t>ViewType</a:t>
            </a:r>
            <a:r>
              <a:rPr lang="en-US" dirty="0" smtClean="0"/>
              <a:t>&gt;</a:t>
            </a:r>
            <a:endParaRPr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ComputeFunctor</a:t>
            </a:r>
            <a:r>
              <a:rPr lang="en-US" dirty="0" smtClean="0"/>
              <a:t>{</a:t>
            </a:r>
          </a:p>
          <a:p>
            <a:endParaRPr dirty="0"/>
          </a:p>
          <a:p>
            <a:r>
              <a:rPr lang="en-US" dirty="0"/>
              <a:t>  </a:t>
            </a:r>
            <a:r>
              <a:rPr lang="en-US" dirty="0" err="1"/>
              <a:t>ViewType</a:t>
            </a:r>
            <a:r>
              <a:rPr lang="en-US" dirty="0"/>
              <a:t> </a:t>
            </a:r>
            <a:r>
              <a:rPr lang="en-US" dirty="0" err="1"/>
              <a:t>outputData</a:t>
            </a:r>
            <a:r>
              <a:rPr lang="en-US" dirty="0"/>
              <a:t>;</a:t>
            </a:r>
            <a:endParaRPr dirty="0"/>
          </a:p>
          <a:p>
            <a:r>
              <a:rPr lang="en-US" dirty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ViewType</a:t>
            </a:r>
            <a:r>
              <a:rPr lang="en-US" dirty="0" smtClean="0"/>
              <a:t> inputData1</a:t>
            </a:r>
            <a:r>
              <a:rPr lang="en-US" dirty="0"/>
              <a:t>;</a:t>
            </a:r>
            <a:endParaRPr dirty="0"/>
          </a:p>
          <a:p>
            <a:r>
              <a:rPr lang="en-US" dirty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ViewType</a:t>
            </a:r>
            <a:r>
              <a:rPr lang="en-US" dirty="0" smtClean="0"/>
              <a:t> </a:t>
            </a:r>
            <a:r>
              <a:rPr lang="en-US" dirty="0"/>
              <a:t>inputData2;</a:t>
            </a:r>
            <a:endParaRPr dirty="0"/>
          </a:p>
          <a:p>
            <a:r>
              <a:rPr lang="en-US" dirty="0"/>
              <a:t>  </a:t>
            </a:r>
            <a:r>
              <a:rPr lang="en-US" dirty="0" err="1" smtClean="0"/>
              <a:t>ComputeFunctor</a:t>
            </a:r>
            <a:r>
              <a:rPr lang="en-US" dirty="0" smtClean="0"/>
              <a:t> (</a:t>
            </a:r>
            <a:r>
              <a:rPr lang="en-US" dirty="0" err="1"/>
              <a:t>ViewType</a:t>
            </a:r>
            <a:r>
              <a:rPr lang="en-US" dirty="0"/>
              <a:t> </a:t>
            </a:r>
            <a:r>
              <a:rPr lang="en-US" dirty="0" err="1"/>
              <a:t>outputData</a:t>
            </a:r>
            <a:r>
              <a:rPr lang="en-US" dirty="0"/>
              <a:t>_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ViewType1 inputData1_, </a:t>
            </a:r>
            <a:endParaRPr dirty="0"/>
          </a:p>
          <a:p>
            <a:r>
              <a:rPr lang="en-US" dirty="0"/>
              <a:t>          </a:t>
            </a:r>
            <a:r>
              <a:rPr lang="en-US" dirty="0" smtClean="0"/>
              <a:t>                      </a:t>
            </a:r>
            <a:r>
              <a:rPr lang="en-US" dirty="0" err="1" smtClean="0"/>
              <a:t>const</a:t>
            </a:r>
            <a:r>
              <a:rPr lang="en-US" dirty="0" smtClean="0"/>
              <a:t> ViewType2 </a:t>
            </a:r>
            <a:r>
              <a:rPr lang="en-US" dirty="0"/>
              <a:t>inputData2_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:</a:t>
            </a:r>
            <a:r>
              <a:rPr lang="en-US" dirty="0" err="1"/>
              <a:t>outputData</a:t>
            </a:r>
            <a:r>
              <a:rPr lang="en-US" dirty="0"/>
              <a:t>(</a:t>
            </a:r>
            <a:r>
              <a:rPr lang="en-US" dirty="0" err="1"/>
              <a:t>outputData</a:t>
            </a:r>
            <a:r>
              <a:rPr lang="en-US" dirty="0"/>
              <a:t>_),inputData1(inputData1_)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inputData2</a:t>
            </a:r>
            <a:r>
              <a:rPr lang="en-US" dirty="0"/>
              <a:t>(inputData2_) {}</a:t>
            </a:r>
            <a:endParaRPr dirty="0"/>
          </a:p>
          <a:p>
            <a:endParaRPr dirty="0"/>
          </a:p>
          <a:p>
            <a:r>
              <a:rPr lang="en-US" dirty="0"/>
              <a:t>  KOKKOS_INLINE_FUNCTION</a:t>
            </a:r>
            <a:endParaRPr dirty="0"/>
          </a:p>
          <a:p>
            <a:r>
              <a:rPr lang="en-US" dirty="0"/>
              <a:t>  void operator()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{</a:t>
            </a:r>
            <a:endParaRPr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j = 0; j &lt; outputData.dimension_1(); j++</a:t>
            </a:r>
            <a:r>
              <a:rPr lang="en-US" dirty="0" smtClean="0"/>
              <a:t>)</a:t>
            </a:r>
            <a:endParaRPr dirty="0"/>
          </a:p>
          <a:p>
            <a:r>
              <a:rPr lang="en-US" dirty="0"/>
              <a:t>		   for(</a:t>
            </a:r>
            <a:r>
              <a:rPr lang="en-US" dirty="0" err="1"/>
              <a:t>int</a:t>
            </a:r>
            <a:r>
              <a:rPr lang="en-US" dirty="0"/>
              <a:t> k = 0; k &lt; outputData.dimension_2(); k++</a:t>
            </a:r>
            <a:r>
              <a:rPr lang="en-US" dirty="0" smtClean="0"/>
              <a:t>)</a:t>
            </a:r>
            <a:endParaRPr dirty="0"/>
          </a:p>
          <a:p>
            <a:r>
              <a:rPr lang="en-US" dirty="0"/>
              <a:t>      </a:t>
            </a:r>
            <a:r>
              <a:rPr lang="en-US" dirty="0" smtClean="0"/>
              <a:t>                   </a:t>
            </a:r>
            <a:r>
              <a:rPr lang="en-US" dirty="0" err="1" smtClean="0"/>
              <a:t>outputData</a:t>
            </a:r>
            <a:r>
              <a:rPr lang="en-US" dirty="0"/>
              <a:t>(</a:t>
            </a:r>
            <a:r>
              <a:rPr lang="en-US" dirty="0" err="1"/>
              <a:t>i,j,k</a:t>
            </a:r>
            <a:r>
              <a:rPr lang="en-US" dirty="0"/>
              <a:t>) = inputData1(</a:t>
            </a:r>
            <a:r>
              <a:rPr lang="en-US" dirty="0" err="1"/>
              <a:t>i,j,k</a:t>
            </a:r>
            <a:r>
              <a:rPr lang="en-US" dirty="0"/>
              <a:t>)*inputData2(</a:t>
            </a:r>
            <a:r>
              <a:rPr lang="en-US" dirty="0" err="1"/>
              <a:t>i,j,k</a:t>
            </a:r>
            <a:r>
              <a:rPr lang="en-US" dirty="0"/>
              <a:t>)+inputData2(</a:t>
            </a:r>
            <a:r>
              <a:rPr lang="en-US" dirty="0" err="1"/>
              <a:t>i,j,k</a:t>
            </a:r>
            <a:r>
              <a:rPr lang="en-US" dirty="0"/>
              <a:t>);</a:t>
            </a:r>
            <a:endParaRPr dirty="0"/>
          </a:p>
          <a:p>
            <a:r>
              <a:rPr lang="en-US" dirty="0" smtClean="0"/>
              <a:t>   }</a:t>
            </a:r>
          </a:p>
          <a:p>
            <a:endParaRPr dirty="0"/>
          </a:p>
          <a:p>
            <a:r>
              <a:rPr lang="en-US" dirty="0"/>
              <a:t>};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9600" y="0"/>
            <a:ext cx="7860960" cy="100584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4A452A"/>
                </a:solidFill>
                <a:latin typeface="Arial"/>
                <a:ea typeface="DejaVu Sans"/>
              </a:rPr>
              <a:t>Nested </a:t>
            </a:r>
            <a:r>
              <a:rPr lang="en-US" sz="2800" b="1" dirty="0">
                <a:solidFill>
                  <a:srgbClr val="4A452A"/>
                </a:solidFill>
                <a:latin typeface="Arial"/>
                <a:ea typeface="DejaVu Sans"/>
              </a:rPr>
              <a:t>Parallelism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8" name="CustomShape 2"/>
          <p:cNvSpPr/>
          <p:nvPr/>
        </p:nvSpPr>
        <p:spPr>
          <a:xfrm>
            <a:off x="0" y="641160"/>
            <a:ext cx="9245880" cy="621684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1300" dirty="0"/>
              <a:t>template&lt;class A&gt;</a:t>
            </a:r>
            <a:endParaRPr dirty="0"/>
          </a:p>
          <a:p>
            <a:r>
              <a:rPr lang="en-US" sz="1300" dirty="0" err="1"/>
              <a:t>struct</a:t>
            </a:r>
            <a:r>
              <a:rPr lang="en-US" sz="1300" dirty="0"/>
              <a:t> Rank{static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int</a:t>
            </a:r>
            <a:r>
              <a:rPr lang="en-US" sz="1300" dirty="0"/>
              <a:t> value = -1;};</a:t>
            </a:r>
            <a:endParaRPr dirty="0"/>
          </a:p>
          <a:p>
            <a:endParaRPr dirty="0"/>
          </a:p>
          <a:p>
            <a:r>
              <a:rPr lang="en-US" sz="1300" dirty="0"/>
              <a:t>template&lt;class arg1, class arg2, class arg3, class arg4, class arg5&gt;</a:t>
            </a:r>
            <a:endParaRPr dirty="0"/>
          </a:p>
          <a:p>
            <a:r>
              <a:rPr lang="en-US" sz="1300" dirty="0" err="1"/>
              <a:t>struct</a:t>
            </a:r>
            <a:r>
              <a:rPr lang="en-US" sz="1300" dirty="0"/>
              <a:t> Rank&lt;</a:t>
            </a:r>
            <a:r>
              <a:rPr lang="en-US" sz="1300" dirty="0" err="1"/>
              <a:t>Kokkos</a:t>
            </a:r>
            <a:r>
              <a:rPr lang="en-US" sz="1300" dirty="0"/>
              <a:t>::View&lt;arg1,arg2,arg3,arg4,arg5&gt; &gt;{</a:t>
            </a:r>
            <a:endParaRPr dirty="0"/>
          </a:p>
          <a:p>
            <a:r>
              <a:rPr lang="en-US" sz="1300" dirty="0"/>
              <a:t>static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int</a:t>
            </a:r>
            <a:r>
              <a:rPr lang="en-US" sz="1300" dirty="0"/>
              <a:t> value=</a:t>
            </a:r>
            <a:r>
              <a:rPr lang="en-US" sz="1300" dirty="0" err="1"/>
              <a:t>Kokkos</a:t>
            </a:r>
            <a:r>
              <a:rPr lang="en-US" sz="1300" dirty="0"/>
              <a:t>::View&lt;arg1,arg2,arg3,arg4, arg5&gt;::rank</a:t>
            </a:r>
            <a:r>
              <a:rPr lang="en-US" sz="1300" dirty="0" smtClean="0"/>
              <a:t>;</a:t>
            </a:r>
            <a:endParaRPr dirty="0"/>
          </a:p>
          <a:p>
            <a:r>
              <a:rPr lang="en-US" sz="1300" dirty="0"/>
              <a:t>};</a:t>
            </a:r>
            <a:endParaRPr dirty="0"/>
          </a:p>
          <a:p>
            <a:endParaRPr dirty="0"/>
          </a:p>
          <a:p>
            <a:r>
              <a:rPr lang="en-US" sz="1300" dirty="0"/>
              <a:t>template&lt;class </a:t>
            </a:r>
            <a:r>
              <a:rPr lang="en-US" sz="1300" dirty="0" err="1"/>
              <a:t>ArrayOutData</a:t>
            </a:r>
            <a:r>
              <a:rPr lang="en-US" sz="1300" dirty="0"/>
              <a:t>, class </a:t>
            </a:r>
            <a:r>
              <a:rPr lang="en-US" sz="1300" dirty="0" err="1"/>
              <a:t>ArrayInDataLeft</a:t>
            </a:r>
            <a:r>
              <a:rPr lang="en-US" sz="1300" dirty="0"/>
              <a:t>, class </a:t>
            </a:r>
            <a:r>
              <a:rPr lang="en-US" sz="1300" dirty="0" err="1"/>
              <a:t>ArrayInDataRight</a:t>
            </a:r>
            <a:r>
              <a:rPr lang="en-US" sz="1300" dirty="0"/>
              <a:t>, class Layout, class </a:t>
            </a:r>
            <a:r>
              <a:rPr lang="en-US" sz="1300" dirty="0" err="1"/>
              <a:t>MemorySpace</a:t>
            </a:r>
            <a:r>
              <a:rPr lang="en-US" sz="1300" dirty="0"/>
              <a:t>&gt;</a:t>
            </a:r>
            <a:endParaRPr dirty="0"/>
          </a:p>
          <a:p>
            <a:r>
              <a:rPr lang="en-US" sz="1300" dirty="0" err="1"/>
              <a:t>struct</a:t>
            </a:r>
            <a:r>
              <a:rPr lang="en-US" sz="1300" dirty="0"/>
              <a:t> </a:t>
            </a:r>
            <a:r>
              <a:rPr lang="en-US" sz="1300" dirty="0" err="1"/>
              <a:t>ArrayTools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E46C0A"/>
                </a:solidFill>
              </a:rPr>
              <a:t>scalarMultiplyDataData2</a:t>
            </a:r>
            <a:r>
              <a:rPr lang="en-US" sz="1300" dirty="0"/>
              <a:t>&lt;</a:t>
            </a:r>
            <a:r>
              <a:rPr lang="en-US" sz="1300" dirty="0" err="1"/>
              <a:t>ArrayOutData</a:t>
            </a:r>
            <a:r>
              <a:rPr lang="en-US" sz="1300" dirty="0"/>
              <a:t>, </a:t>
            </a:r>
            <a:r>
              <a:rPr lang="en-US" sz="1300" dirty="0" err="1"/>
              <a:t>ArrayInDataLeft</a:t>
            </a:r>
            <a:r>
              <a:rPr lang="en-US" sz="1300" dirty="0"/>
              <a:t>, </a:t>
            </a:r>
            <a:r>
              <a:rPr lang="en-US" sz="1300" dirty="0" err="1"/>
              <a:t>ArrayInDataRight</a:t>
            </a:r>
            <a:r>
              <a:rPr lang="en-US" sz="1300" dirty="0"/>
              <a:t>, Layout, MemorySpace,2,2&gt;{</a:t>
            </a:r>
            <a:endParaRPr dirty="0"/>
          </a:p>
          <a:p>
            <a:r>
              <a:rPr lang="en-US" sz="1300" dirty="0"/>
              <a:t> </a:t>
            </a:r>
            <a:r>
              <a:rPr lang="en-US" sz="1300" dirty="0" smtClean="0"/>
              <a:t>  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scalarMultiplyDataData2</a:t>
            </a:r>
            <a:r>
              <a:rPr lang="en-US" sz="1300" dirty="0"/>
              <a:t>(</a:t>
            </a:r>
            <a:r>
              <a:rPr lang="en-US" sz="1300" dirty="0" err="1"/>
              <a:t>ArrayOutData</a:t>
            </a:r>
            <a:r>
              <a:rPr lang="en-US" sz="1300" dirty="0"/>
              <a:t> </a:t>
            </a:r>
            <a:r>
              <a:rPr lang="en-US" sz="1300" dirty="0" err="1"/>
              <a:t>outputData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</a:t>
            </a:r>
            <a:r>
              <a:rPr lang="en-US" sz="1300" dirty="0" smtClean="0"/>
              <a:t>                                   </a:t>
            </a:r>
            <a:r>
              <a:rPr lang="en-US" sz="1300" dirty="0" err="1"/>
              <a:t>ArrayInDataLeft</a:t>
            </a:r>
            <a:r>
              <a:rPr lang="en-US" sz="1300" dirty="0"/>
              <a:t> </a:t>
            </a:r>
            <a:r>
              <a:rPr lang="en-US" sz="1300" dirty="0" err="1"/>
              <a:t>inputDataLeft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</a:t>
            </a:r>
            <a:r>
              <a:rPr lang="en-US" sz="1300" dirty="0" smtClean="0"/>
              <a:t>                       </a:t>
            </a:r>
            <a:r>
              <a:rPr lang="en-US" sz="1300" dirty="0" err="1"/>
              <a:t>ArrayInDataRight</a:t>
            </a:r>
            <a:r>
              <a:rPr lang="en-US" sz="1300" dirty="0"/>
              <a:t> </a:t>
            </a:r>
            <a:r>
              <a:rPr lang="en-US" sz="1300" dirty="0" err="1"/>
              <a:t>inputDataRight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smtClean="0"/>
              <a:t>            </a:t>
            </a:r>
            <a:r>
              <a:rPr lang="en-US" sz="1300" dirty="0" err="1" smtClean="0"/>
              <a:t>const</a:t>
            </a:r>
            <a:r>
              <a:rPr lang="en-US" sz="1300" dirty="0" smtClean="0"/>
              <a:t> </a:t>
            </a:r>
            <a:r>
              <a:rPr lang="en-US" sz="1300" dirty="0" err="1"/>
              <a:t>bool</a:t>
            </a:r>
            <a:r>
              <a:rPr lang="en-US" sz="1300" dirty="0"/>
              <a:t>           reciprocal){</a:t>
            </a:r>
            <a:endParaRPr dirty="0"/>
          </a:p>
          <a:p>
            <a:r>
              <a:rPr lang="en-US" sz="1300" dirty="0"/>
              <a:t>           </a:t>
            </a:r>
            <a:r>
              <a:rPr lang="en-US" sz="1300" dirty="0" err="1" smtClean="0"/>
              <a:t>const</a:t>
            </a:r>
            <a:r>
              <a:rPr lang="en-US" sz="1300" dirty="0" smtClean="0"/>
              <a:t> </a:t>
            </a:r>
            <a:r>
              <a:rPr lang="en-US" sz="1300" dirty="0" err="1"/>
              <a:t>team_policy</a:t>
            </a:r>
            <a:r>
              <a:rPr lang="en-US" sz="1300" dirty="0"/>
              <a:t> policy( outputData.dimension_0(), </a:t>
            </a:r>
            <a:r>
              <a:rPr lang="en-US" sz="1300" dirty="0" err="1"/>
              <a:t>hyperthreads</a:t>
            </a:r>
            <a:r>
              <a:rPr lang="en-US" sz="1300" dirty="0"/>
              <a:t>);</a:t>
            </a:r>
            <a:endParaRPr dirty="0"/>
          </a:p>
          <a:p>
            <a:r>
              <a:rPr lang="en-US" sz="1300" dirty="0" smtClean="0"/>
              <a:t>           </a:t>
            </a:r>
            <a:r>
              <a:rPr lang="en-US" sz="1300" dirty="0" err="1" smtClean="0"/>
              <a:t>Kokkos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8000"/>
                </a:solidFill>
              </a:rPr>
              <a:t>parallel_for</a:t>
            </a:r>
            <a:r>
              <a:rPr lang="en-US" sz="1300" dirty="0"/>
              <a:t>(</a:t>
            </a:r>
            <a:r>
              <a:rPr lang="en-US" sz="1300" dirty="0" err="1"/>
              <a:t>policy,</a:t>
            </a:r>
            <a:r>
              <a:rPr lang="en-US" sz="1300" dirty="0" err="1" smtClean="0"/>
              <a:t>Nested</a:t>
            </a:r>
            <a:r>
              <a:rPr lang="en-US" sz="1400" dirty="0" err="1" smtClean="0"/>
              <a:t>ComputeFunctor</a:t>
            </a:r>
            <a:r>
              <a:rPr lang="en-US" sz="1300" dirty="0" smtClean="0"/>
              <a:t>&lt;</a:t>
            </a:r>
            <a:r>
              <a:rPr lang="en-US" sz="1300" dirty="0" err="1"/>
              <a:t>Kokkos</a:t>
            </a:r>
            <a:r>
              <a:rPr lang="en-US" sz="1300" dirty="0"/>
              <a:t>::View&lt;double***</a:t>
            </a:r>
            <a:r>
              <a:rPr lang="en-US" sz="1300" dirty="0" smtClean="0"/>
              <a:t>&gt; </a:t>
            </a:r>
            <a:r>
              <a:rPr lang="en-US" sz="1300" dirty="0"/>
              <a:t>&gt;(outputview2, </a:t>
            </a:r>
            <a:endParaRPr lang="en-US" sz="1300" dirty="0" smtClean="0"/>
          </a:p>
          <a:p>
            <a:r>
              <a:rPr lang="en-US" sz="1300" dirty="0"/>
              <a:t> </a:t>
            </a:r>
            <a:r>
              <a:rPr lang="en-US" sz="1300" dirty="0" smtClean="0"/>
              <a:t>                                                                                                                         inputview1</a:t>
            </a:r>
            <a:r>
              <a:rPr lang="en-US" sz="1300" dirty="0"/>
              <a:t>, </a:t>
            </a:r>
            <a:r>
              <a:rPr lang="en-US" sz="1300" dirty="0" smtClean="0"/>
              <a:t> </a:t>
            </a:r>
            <a:r>
              <a:rPr lang="en-US" sz="1300" dirty="0"/>
              <a:t>inputview2));</a:t>
            </a:r>
            <a:endParaRPr dirty="0"/>
          </a:p>
          <a:p>
            <a:r>
              <a:rPr lang="en-US" sz="1300" dirty="0"/>
              <a:t>}</a:t>
            </a:r>
            <a:endParaRPr dirty="0"/>
          </a:p>
          <a:p>
            <a:endParaRPr dirty="0"/>
          </a:p>
          <a:p>
            <a:r>
              <a:rPr lang="en-US" sz="1300" dirty="0"/>
              <a:t>template&lt;class </a:t>
            </a:r>
            <a:r>
              <a:rPr lang="en-US" sz="1300" dirty="0" err="1"/>
              <a:t>ArrayOutData</a:t>
            </a:r>
            <a:r>
              <a:rPr lang="en-US" sz="1300" dirty="0"/>
              <a:t>, class </a:t>
            </a:r>
            <a:r>
              <a:rPr lang="en-US" sz="1300" dirty="0" err="1"/>
              <a:t>ArrayInDataLeft</a:t>
            </a:r>
            <a:r>
              <a:rPr lang="en-US" sz="1300" dirty="0"/>
              <a:t>, class </a:t>
            </a:r>
            <a:r>
              <a:rPr lang="en-US" sz="1300" dirty="0" err="1"/>
              <a:t>ArrayInDataRight</a:t>
            </a:r>
            <a:r>
              <a:rPr lang="en-US" sz="1300" dirty="0"/>
              <a:t>&gt;</a:t>
            </a:r>
            <a:endParaRPr dirty="0"/>
          </a:p>
          <a:p>
            <a:r>
              <a:rPr lang="en-US" sz="1300" dirty="0"/>
              <a:t>void </a:t>
            </a:r>
            <a:r>
              <a:rPr lang="en-US" sz="1300" dirty="0" err="1"/>
              <a:t>ArrayTools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FF0000"/>
                </a:solidFill>
              </a:rPr>
              <a:t>scalarMultiplyDataData</a:t>
            </a:r>
            <a:r>
              <a:rPr lang="en-US" sz="1300" dirty="0"/>
              <a:t>( </a:t>
            </a:r>
            <a:r>
              <a:rPr lang="en-US" sz="1300" dirty="0" err="1"/>
              <a:t>ArrayOutData</a:t>
            </a:r>
            <a:r>
              <a:rPr lang="en-US" sz="1300" dirty="0"/>
              <a:t>&amp; </a:t>
            </a:r>
            <a:r>
              <a:rPr lang="en-US" sz="1300" dirty="0" err="1"/>
              <a:t>outputData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ArrayInDataLeft</a:t>
            </a:r>
            <a:r>
              <a:rPr lang="en-US" sz="1300" dirty="0"/>
              <a:t>&amp; </a:t>
            </a:r>
            <a:r>
              <a:rPr lang="en-US" sz="1300" dirty="0" err="1"/>
              <a:t>inputDataLeft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ArrayInDataRight</a:t>
            </a:r>
            <a:r>
              <a:rPr lang="en-US" sz="1300" dirty="0"/>
              <a:t>&amp; </a:t>
            </a:r>
            <a:r>
              <a:rPr lang="en-US" sz="1300" dirty="0" err="1"/>
              <a:t>inputDataRight</a:t>
            </a:r>
            <a:r>
              <a:rPr lang="en-US" sz="1300" dirty="0"/>
              <a:t>,</a:t>
            </a:r>
            <a:endParaRPr dirty="0"/>
          </a:p>
          <a:p>
            <a:r>
              <a:rPr lang="en-US" sz="1300" dirty="0"/>
              <a:t>                              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bool</a:t>
            </a:r>
            <a:r>
              <a:rPr lang="en-US" sz="1300" dirty="0"/>
              <a:t>           reciprocal){</a:t>
            </a:r>
            <a:endParaRPr dirty="0"/>
          </a:p>
          <a:p>
            <a:r>
              <a:rPr lang="en-US" sz="1300" dirty="0"/>
              <a:t>     </a:t>
            </a:r>
            <a:r>
              <a:rPr lang="en-US" sz="1300" dirty="0" err="1"/>
              <a:t>ArrayTools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E46C0A"/>
                </a:solidFill>
              </a:rPr>
              <a:t>scalarMultiplyDataData2</a:t>
            </a:r>
            <a:r>
              <a:rPr lang="en-US" sz="1300" dirty="0"/>
              <a:t>&lt;</a:t>
            </a:r>
            <a:r>
              <a:rPr lang="en-US" sz="1300" dirty="0" err="1"/>
              <a:t>ArrayOutData,ArrayInDataLeft,ArrayInDataRight</a:t>
            </a:r>
            <a:r>
              <a:rPr lang="en-US" sz="1300" dirty="0"/>
              <a:t>, void, void, </a:t>
            </a:r>
            <a:endParaRPr dirty="0"/>
          </a:p>
          <a:p>
            <a:r>
              <a:rPr lang="en-US" sz="1300" dirty="0"/>
              <a:t>     Rank&lt;</a:t>
            </a:r>
            <a:r>
              <a:rPr lang="en-US" sz="1300" dirty="0" err="1"/>
              <a:t>ArrayInDataRight</a:t>
            </a:r>
            <a:r>
              <a:rPr lang="en-US" sz="1300" dirty="0"/>
              <a:t>&gt;::</a:t>
            </a:r>
            <a:r>
              <a:rPr lang="en-US" sz="1300" dirty="0" err="1"/>
              <a:t>value,Rank</a:t>
            </a:r>
            <a:r>
              <a:rPr lang="en-US" sz="1300" dirty="0"/>
              <a:t>&lt;</a:t>
            </a:r>
            <a:r>
              <a:rPr lang="en-US" sz="1300" dirty="0" err="1"/>
              <a:t>ArrayOutData</a:t>
            </a:r>
            <a:r>
              <a:rPr lang="en-US" sz="1300" dirty="0"/>
              <a:t>&gt;::value&gt;(</a:t>
            </a:r>
            <a:r>
              <a:rPr lang="en-US" sz="1300" dirty="0" err="1"/>
              <a:t>outputData</a:t>
            </a:r>
            <a:r>
              <a:rPr lang="en-US" sz="1300" dirty="0"/>
              <a:t>, </a:t>
            </a:r>
            <a:r>
              <a:rPr lang="en-US" sz="1300" dirty="0" err="1"/>
              <a:t>inputDataLeft</a:t>
            </a:r>
            <a:r>
              <a:rPr lang="en-US" sz="1300" dirty="0"/>
              <a:t>, </a:t>
            </a:r>
            <a:r>
              <a:rPr lang="en-US" sz="1300" dirty="0" err="1"/>
              <a:t>inputDataRight,reciprocal</a:t>
            </a:r>
            <a:r>
              <a:rPr lang="en-US" sz="1300" dirty="0"/>
              <a:t>);</a:t>
            </a:r>
            <a:endParaRPr dirty="0"/>
          </a:p>
          <a:p>
            <a:r>
              <a:rPr lang="en-US" sz="1300" dirty="0"/>
              <a:t>     }			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0"/>
            <a:ext cx="8226720" cy="98892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Hierarchical Parallelism Example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90520" y="848160"/>
            <a:ext cx="8713440" cy="51544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Kokkos</a:t>
            </a:r>
            <a:r>
              <a:rPr lang="en-US" sz="1600" dirty="0"/>
              <a:t>::</a:t>
            </a:r>
            <a:r>
              <a:rPr lang="en-US" sz="1600" dirty="0" err="1"/>
              <a:t>TeamVectorPolicy</a:t>
            </a:r>
            <a:r>
              <a:rPr lang="en-US" sz="1600" dirty="0"/>
              <a:t>&lt;32&gt; </a:t>
            </a:r>
            <a:r>
              <a:rPr lang="en-US" sz="1600" dirty="0" err="1"/>
              <a:t>team_policy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team_policy</a:t>
            </a:r>
            <a:r>
              <a:rPr lang="en-US" sz="1600" dirty="0"/>
              <a:t>::</a:t>
            </a:r>
            <a:r>
              <a:rPr lang="en-US" sz="1600" dirty="0" err="1"/>
              <a:t>member_type</a:t>
            </a:r>
            <a:r>
              <a:rPr lang="en-US" sz="1600" dirty="0"/>
              <a:t> </a:t>
            </a:r>
            <a:r>
              <a:rPr lang="en-US" sz="1600" dirty="0" err="1"/>
              <a:t>team_member</a:t>
            </a:r>
            <a:r>
              <a:rPr lang="en-US" sz="1600" dirty="0"/>
              <a:t> ;</a:t>
            </a:r>
            <a:endParaRPr dirty="0"/>
          </a:p>
          <a:p>
            <a:endParaRPr dirty="0"/>
          </a:p>
          <a:p>
            <a:r>
              <a:rPr lang="en-US" sz="1600" dirty="0"/>
              <a:t>template&lt;class </a:t>
            </a:r>
            <a:r>
              <a:rPr lang="en-US" sz="1600" dirty="0" err="1" smtClean="0"/>
              <a:t>ViewType</a:t>
            </a:r>
            <a:r>
              <a:rPr lang="en-US" sz="1600" dirty="0" smtClean="0"/>
              <a:t>&gt;</a:t>
            </a:r>
            <a:endParaRPr dirty="0"/>
          </a:p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 smtClean="0"/>
              <a:t>NestedComputeFunctor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endParaRPr dirty="0"/>
          </a:p>
          <a:p>
            <a:r>
              <a:rPr lang="en-US" sz="1600" dirty="0"/>
              <a:t>  </a:t>
            </a:r>
            <a:r>
              <a:rPr lang="en-US" sz="1600" dirty="0" err="1"/>
              <a:t>ViewType</a:t>
            </a:r>
            <a:r>
              <a:rPr lang="en-US" sz="1600" dirty="0"/>
              <a:t> </a:t>
            </a:r>
            <a:r>
              <a:rPr lang="en-US" sz="1600" dirty="0" err="1"/>
              <a:t>outputData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/>
              <a:t> 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ViewType</a:t>
            </a:r>
            <a:r>
              <a:rPr lang="en-US" sz="1600" dirty="0" smtClean="0"/>
              <a:t> inputData1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/>
              <a:t> 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ViewType</a:t>
            </a:r>
            <a:r>
              <a:rPr lang="en-US" sz="1600" dirty="0" smtClean="0"/>
              <a:t> </a:t>
            </a:r>
            <a:r>
              <a:rPr lang="en-US" sz="1600" dirty="0"/>
              <a:t>inputData2;</a:t>
            </a:r>
            <a:endParaRPr dirty="0"/>
          </a:p>
          <a:p>
            <a:r>
              <a:rPr lang="en-US" sz="1600" dirty="0"/>
              <a:t>  </a:t>
            </a:r>
            <a:r>
              <a:rPr lang="en-US" sz="1600" dirty="0" err="1" smtClean="0"/>
              <a:t>NestedComputeFunctor</a:t>
            </a:r>
            <a:r>
              <a:rPr lang="en-US" sz="1600" dirty="0" smtClean="0"/>
              <a:t> (</a:t>
            </a:r>
            <a:r>
              <a:rPr lang="en-US" sz="1600" dirty="0" err="1"/>
              <a:t>ViewType</a:t>
            </a:r>
            <a:r>
              <a:rPr lang="en-US" sz="1600" dirty="0"/>
              <a:t> </a:t>
            </a:r>
            <a:r>
              <a:rPr lang="en-US" sz="1600" dirty="0" err="1"/>
              <a:t>outputData</a:t>
            </a:r>
            <a:r>
              <a:rPr lang="en-US" sz="1600" dirty="0"/>
              <a:t>_,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ViewType</a:t>
            </a:r>
            <a:r>
              <a:rPr lang="en-US" sz="1600" dirty="0" smtClean="0"/>
              <a:t> </a:t>
            </a:r>
            <a:r>
              <a:rPr lang="en-US" sz="1600" dirty="0"/>
              <a:t>inputData1_, </a:t>
            </a:r>
            <a:endParaRPr dirty="0"/>
          </a:p>
          <a:p>
            <a:r>
              <a:rPr lang="en-US" sz="1600" dirty="0"/>
              <a:t>              </a:t>
            </a:r>
            <a:r>
              <a:rPr lang="en-US" sz="1600" dirty="0" smtClean="0"/>
              <a:t>                           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ViewType</a:t>
            </a:r>
            <a:r>
              <a:rPr lang="en-US" sz="1600" dirty="0" smtClean="0"/>
              <a:t> </a:t>
            </a:r>
            <a:r>
              <a:rPr lang="en-US" sz="1600" dirty="0"/>
              <a:t>inputData2_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:</a:t>
            </a:r>
            <a:r>
              <a:rPr lang="en-US" sz="1600" dirty="0" err="1"/>
              <a:t>outputData</a:t>
            </a:r>
            <a:r>
              <a:rPr lang="en-US" sz="1600" dirty="0"/>
              <a:t>(</a:t>
            </a:r>
            <a:r>
              <a:rPr lang="en-US" sz="1600" dirty="0" err="1"/>
              <a:t>outputData</a:t>
            </a:r>
            <a:r>
              <a:rPr lang="en-US" sz="1600" dirty="0"/>
              <a:t>_),inputData1(inputData1_</a:t>
            </a:r>
            <a:r>
              <a:rPr lang="en-US" sz="1600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600" dirty="0" smtClean="0"/>
              <a:t>,</a:t>
            </a:r>
            <a:r>
              <a:rPr lang="en-US" sz="1600" dirty="0"/>
              <a:t>inputData2(inputData2_) {}</a:t>
            </a:r>
            <a:endParaRPr dirty="0"/>
          </a:p>
          <a:p>
            <a:endParaRPr dirty="0"/>
          </a:p>
          <a:p>
            <a:r>
              <a:rPr lang="en-US" sz="1600" dirty="0"/>
              <a:t>  KOKKOS_INLINE_FUNCTION</a:t>
            </a:r>
            <a:endParaRPr dirty="0"/>
          </a:p>
          <a:p>
            <a:r>
              <a:rPr lang="en-US" sz="1600" dirty="0"/>
              <a:t>  void operator() (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team_member</a:t>
            </a:r>
            <a:r>
              <a:rPr lang="en-US" sz="1600" dirty="0"/>
              <a:t> &amp; thread) </a:t>
            </a:r>
            <a:r>
              <a:rPr lang="en-US" sz="1600" dirty="0" err="1"/>
              <a:t>const</a:t>
            </a:r>
            <a:r>
              <a:rPr lang="en-US" sz="1600" dirty="0"/>
              <a:t> {</a:t>
            </a:r>
            <a:endParaRPr dirty="0"/>
          </a:p>
          <a:p>
            <a:r>
              <a:rPr lang="en-US" sz="1600" dirty="0"/>
              <a:t>	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thread.league_rank</a:t>
            </a:r>
            <a:r>
              <a:rPr lang="en-US" sz="1600" dirty="0"/>
              <a:t>(); </a:t>
            </a:r>
            <a:endParaRPr dirty="0"/>
          </a:p>
          <a:p>
            <a:r>
              <a:rPr lang="en-US" sz="1600" dirty="0"/>
              <a:t>	 </a:t>
            </a:r>
            <a:r>
              <a:rPr lang="en-US" sz="1600" dirty="0" err="1"/>
              <a:t>thread.team_par_for</a:t>
            </a:r>
            <a:r>
              <a:rPr lang="en-US" sz="1600" dirty="0"/>
              <a:t>(outputData.dimension_1(),[&amp;] (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&amp; j){</a:t>
            </a:r>
            <a:endParaRPr dirty="0"/>
          </a:p>
          <a:p>
            <a:r>
              <a:rPr lang="en-US" sz="1600" dirty="0"/>
              <a:t>		 </a:t>
            </a:r>
            <a:r>
              <a:rPr lang="en-US" sz="1600" dirty="0" err="1"/>
              <a:t>thread.vector_par_for</a:t>
            </a:r>
            <a:r>
              <a:rPr lang="en-US" sz="1600" dirty="0"/>
              <a:t>(outputData.dimension_2(),[&amp;] (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&amp; k){</a:t>
            </a:r>
            <a:endParaRPr dirty="0"/>
          </a:p>
          <a:p>
            <a:r>
              <a:rPr lang="en-US" sz="1600" dirty="0"/>
              <a:t>			 </a:t>
            </a:r>
            <a:r>
              <a:rPr lang="en-US" sz="1600" dirty="0" err="1"/>
              <a:t>outputData</a:t>
            </a:r>
            <a:r>
              <a:rPr lang="en-US" sz="1600" dirty="0"/>
              <a:t>(</a:t>
            </a:r>
            <a:r>
              <a:rPr lang="en-US" sz="1600" dirty="0" err="1"/>
              <a:t>i,j,k</a:t>
            </a:r>
            <a:r>
              <a:rPr lang="en-US" sz="1600" dirty="0"/>
              <a:t>) = inputData1(</a:t>
            </a:r>
            <a:r>
              <a:rPr lang="en-US" sz="1600" dirty="0" err="1"/>
              <a:t>i,j,k</a:t>
            </a:r>
            <a:r>
              <a:rPr lang="en-US" sz="1600" dirty="0"/>
              <a:t>)*inputData2(</a:t>
            </a:r>
            <a:r>
              <a:rPr lang="en-US" sz="1600" dirty="0" err="1"/>
              <a:t>i,j,k</a:t>
            </a:r>
            <a:r>
              <a:rPr lang="en-US" sz="1600" dirty="0"/>
              <a:t>)+inputData2(</a:t>
            </a:r>
            <a:r>
              <a:rPr lang="en-US" sz="1600" dirty="0" err="1"/>
              <a:t>i,j,k</a:t>
            </a:r>
            <a:r>
              <a:rPr lang="en-US" sz="1600" dirty="0"/>
              <a:t>);</a:t>
            </a:r>
            <a:endParaRPr dirty="0"/>
          </a:p>
          <a:p>
            <a:r>
              <a:rPr lang="en-US" sz="1600" dirty="0"/>
              <a:t>			 });		  	</a:t>
            </a:r>
            <a:endParaRPr dirty="0"/>
          </a:p>
          <a:p>
            <a:r>
              <a:rPr lang="en-US" sz="1600" dirty="0"/>
              <a:t>		 });</a:t>
            </a:r>
            <a:endParaRPr dirty="0"/>
          </a:p>
          <a:p>
            <a:r>
              <a:rPr lang="en-US" sz="1600" dirty="0"/>
              <a:t>  </a:t>
            </a:r>
            <a:r>
              <a:rPr lang="en-US" sz="1600" dirty="0" smtClean="0"/>
              <a:t>  }</a:t>
            </a:r>
            <a:endParaRPr dirty="0"/>
          </a:p>
          <a:p>
            <a:r>
              <a:rPr lang="en-US" sz="1600" dirty="0"/>
              <a:t>};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83600" y="305280"/>
            <a:ext cx="7862040" cy="8823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Combined Performance Results with 80 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A452A"/>
                </a:solidFill>
                <a:latin typeface="Arial"/>
                <a:ea typeface="DejaVu Sans"/>
              </a:rPr>
              <a:t>30 Inner Loop Sizes</a:t>
            </a:r>
            <a:endParaRPr/>
          </a:p>
        </p:txBody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1371960"/>
            <a:ext cx="7770960" cy="457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852</Words>
  <Application>Microsoft Macintosh PowerPoint</Application>
  <PresentationFormat>On-screen Show (4:3)</PresentationFormat>
  <Paragraphs>169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Irina Demeshko</cp:lastModifiedBy>
  <cp:revision>17</cp:revision>
  <dcterms:modified xsi:type="dcterms:W3CDTF">2014-10-30T15:44:19Z</dcterms:modified>
</cp:coreProperties>
</file>