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handoutMasterIdLst>
    <p:handoutMasterId r:id="rId20"/>
  </p:handoutMasterIdLst>
  <p:sldIdLst>
    <p:sldId id="665" r:id="rId4"/>
    <p:sldId id="666" r:id="rId5"/>
    <p:sldId id="679" r:id="rId6"/>
    <p:sldId id="680" r:id="rId7"/>
    <p:sldId id="674" r:id="rId8"/>
    <p:sldId id="675" r:id="rId9"/>
    <p:sldId id="667" r:id="rId10"/>
    <p:sldId id="668" r:id="rId11"/>
    <p:sldId id="669" r:id="rId12"/>
    <p:sldId id="670" r:id="rId13"/>
    <p:sldId id="671" r:id="rId14"/>
    <p:sldId id="672" r:id="rId15"/>
    <p:sldId id="678" r:id="rId16"/>
    <p:sldId id="673" r:id="rId17"/>
    <p:sldId id="676" r:id="rId18"/>
  </p:sldIdLst>
  <p:sldSz cx="9144000" cy="6858000" type="letter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2BB"/>
    <a:srgbClr val="CC6600"/>
    <a:srgbClr val="6600FF"/>
    <a:srgbClr val="CC99FF"/>
    <a:srgbClr val="9999FF"/>
    <a:srgbClr val="800000"/>
    <a:srgbClr val="FF5050"/>
    <a:srgbClr val="50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8" autoAdjust="0"/>
  </p:normalViewPr>
  <p:slideViewPr>
    <p:cSldViewPr snapToGrid="0">
      <p:cViewPr>
        <p:scale>
          <a:sx n="112" d="100"/>
          <a:sy n="112" d="100"/>
        </p:scale>
        <p:origin x="-744" y="-96"/>
      </p:cViewPr>
      <p:guideLst>
        <p:guide orient="horz" pos="3216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78" y="-72"/>
      </p:cViewPr>
      <p:guideLst>
        <p:guide orient="horz" pos="292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671CB-FE0B-CD40-BCA7-42647D8DA97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2E77DB8F-3171-0047-8773-F30FD849EF57}">
      <dgm:prSet phldrT="[Text]" custT="1"/>
      <dgm:spPr/>
      <dgm:t>
        <a:bodyPr/>
        <a:lstStyle/>
        <a:p>
          <a:r>
            <a:rPr lang="en-US" sz="1800" dirty="0" smtClean="0"/>
            <a:t>IO</a:t>
          </a:r>
          <a:endParaRPr lang="en-US" sz="1800" dirty="0"/>
        </a:p>
      </dgm:t>
    </dgm:pt>
    <dgm:pt modelId="{7AE9BD5C-FD6F-434B-836A-F45C3C5985E7}" type="parTrans" cxnId="{B0154F75-3AA7-4840-BAED-14AB6BF3755A}">
      <dgm:prSet/>
      <dgm:spPr/>
      <dgm:t>
        <a:bodyPr/>
        <a:lstStyle/>
        <a:p>
          <a:endParaRPr lang="en-US"/>
        </a:p>
      </dgm:t>
    </dgm:pt>
    <dgm:pt modelId="{F6D38CDD-FAD0-6647-B64A-262D9E24256B}" type="sibTrans" cxnId="{B0154F75-3AA7-4840-BAED-14AB6BF3755A}">
      <dgm:prSet/>
      <dgm:spPr/>
      <dgm:t>
        <a:bodyPr/>
        <a:lstStyle/>
        <a:p>
          <a:endParaRPr lang="en-US"/>
        </a:p>
      </dgm:t>
    </dgm:pt>
    <dgm:pt modelId="{C45444C7-D92F-0241-8775-B3ABA2585C1E}">
      <dgm:prSet phldrT="[Text]" custT="1"/>
      <dgm:spPr/>
      <dgm:t>
        <a:bodyPr/>
        <a:lstStyle/>
        <a:p>
          <a:r>
            <a:rPr lang="en-US" sz="1800" dirty="0" smtClean="0"/>
            <a:t>Ghosting</a:t>
          </a:r>
          <a:endParaRPr lang="en-US" sz="1800" dirty="0"/>
        </a:p>
      </dgm:t>
    </dgm:pt>
    <dgm:pt modelId="{F941A615-2EAB-CC4E-82AF-FCB6F32B3937}" type="parTrans" cxnId="{43DF39BF-2493-A549-8248-3CA3971D112B}">
      <dgm:prSet/>
      <dgm:spPr/>
      <dgm:t>
        <a:bodyPr/>
        <a:lstStyle/>
        <a:p>
          <a:endParaRPr lang="en-US"/>
        </a:p>
      </dgm:t>
    </dgm:pt>
    <dgm:pt modelId="{82110E52-2A8B-C243-8AC8-72B96446F7F4}" type="sibTrans" cxnId="{43DF39BF-2493-A549-8248-3CA3971D112B}">
      <dgm:prSet/>
      <dgm:spPr/>
      <dgm:t>
        <a:bodyPr/>
        <a:lstStyle/>
        <a:p>
          <a:endParaRPr lang="en-US"/>
        </a:p>
      </dgm:t>
    </dgm:pt>
    <dgm:pt modelId="{67A13D6A-088B-DB4D-9755-513DB45B8A05}">
      <dgm:prSet phldrT="[Text]" custT="1"/>
      <dgm:spPr/>
      <dgm:t>
        <a:bodyPr/>
        <a:lstStyle/>
        <a:p>
          <a:r>
            <a:rPr lang="en-US" sz="1800" dirty="0" smtClean="0"/>
            <a:t>Arbitrary Relations</a:t>
          </a:r>
          <a:endParaRPr lang="en-US" sz="1800" dirty="0"/>
        </a:p>
      </dgm:t>
    </dgm:pt>
    <dgm:pt modelId="{1D08D1D7-0186-CE49-AC15-2AC2040818D2}" type="parTrans" cxnId="{8879B9A6-5EDB-D442-BA9B-A4A5D1A3ED30}">
      <dgm:prSet/>
      <dgm:spPr/>
      <dgm:t>
        <a:bodyPr/>
        <a:lstStyle/>
        <a:p>
          <a:endParaRPr lang="en-US"/>
        </a:p>
      </dgm:t>
    </dgm:pt>
    <dgm:pt modelId="{3226A1D4-3D2D-354B-A9BE-B51733081159}" type="sibTrans" cxnId="{8879B9A6-5EDB-D442-BA9B-A4A5D1A3ED30}">
      <dgm:prSet/>
      <dgm:spPr/>
      <dgm:t>
        <a:bodyPr/>
        <a:lstStyle/>
        <a:p>
          <a:endParaRPr lang="en-US"/>
        </a:p>
      </dgm:t>
    </dgm:pt>
    <dgm:pt modelId="{C74D99F1-B43A-5C4D-BF9B-4FDFC214120F}">
      <dgm:prSet phldrT="[Text]" custT="1"/>
      <dgm:spPr/>
      <dgm:t>
        <a:bodyPr/>
        <a:lstStyle/>
        <a:p>
          <a:r>
            <a:rPr lang="en-US" sz="1800" dirty="0" smtClean="0"/>
            <a:t>Balance/Rebalance</a:t>
          </a:r>
          <a:endParaRPr lang="en-US" sz="1800" dirty="0"/>
        </a:p>
      </dgm:t>
    </dgm:pt>
    <dgm:pt modelId="{5835A88F-2466-7846-A14D-732542614129}" type="parTrans" cxnId="{FA29E0B4-EE19-AC44-9601-4E626AB12FEE}">
      <dgm:prSet/>
      <dgm:spPr/>
      <dgm:t>
        <a:bodyPr/>
        <a:lstStyle/>
        <a:p>
          <a:endParaRPr lang="en-US"/>
        </a:p>
      </dgm:t>
    </dgm:pt>
    <dgm:pt modelId="{E823F609-52A3-D64D-ABA8-BAFD9D5D61EE}" type="sibTrans" cxnId="{FA29E0B4-EE19-AC44-9601-4E626AB12FEE}">
      <dgm:prSet/>
      <dgm:spPr/>
      <dgm:t>
        <a:bodyPr/>
        <a:lstStyle/>
        <a:p>
          <a:endParaRPr lang="en-US"/>
        </a:p>
      </dgm:t>
    </dgm:pt>
    <dgm:pt modelId="{C809B5A9-7935-F343-ABAE-56D98846853A}">
      <dgm:prSet phldrT="[Text]" custT="1"/>
      <dgm:spPr/>
      <dgm:t>
        <a:bodyPr/>
        <a:lstStyle/>
        <a:p>
          <a:r>
            <a:rPr lang="en-US" sz="1800" dirty="0" smtClean="0"/>
            <a:t>IO Auto </a:t>
          </a:r>
          <a:r>
            <a:rPr lang="en-US" sz="1800" dirty="0" err="1" smtClean="0"/>
            <a:t>Decomp</a:t>
          </a:r>
          <a:endParaRPr lang="en-US" sz="1800" dirty="0"/>
        </a:p>
      </dgm:t>
    </dgm:pt>
    <dgm:pt modelId="{7CE82600-37FC-8441-8360-52016986A564}" type="parTrans" cxnId="{3E1CAB54-92A0-0943-AAA8-6303F44C2ADA}">
      <dgm:prSet/>
      <dgm:spPr/>
      <dgm:t>
        <a:bodyPr/>
        <a:lstStyle/>
        <a:p>
          <a:endParaRPr lang="en-US"/>
        </a:p>
      </dgm:t>
    </dgm:pt>
    <dgm:pt modelId="{962F9415-2917-934D-A66D-F6CCA66D12D3}" type="sibTrans" cxnId="{3E1CAB54-92A0-0943-AAA8-6303F44C2ADA}">
      <dgm:prSet/>
      <dgm:spPr/>
      <dgm:t>
        <a:bodyPr/>
        <a:lstStyle/>
        <a:p>
          <a:endParaRPr lang="en-US"/>
        </a:p>
      </dgm:t>
    </dgm:pt>
    <dgm:pt modelId="{9F15EB68-09AE-5A41-95BA-2437EF264D09}">
      <dgm:prSet phldrT="[Text]" custT="1"/>
      <dgm:spPr/>
      <dgm:t>
        <a:bodyPr/>
        <a:lstStyle/>
        <a:p>
          <a:r>
            <a:rPr lang="en-US" sz="1800" dirty="0" smtClean="0"/>
            <a:t>Batch Mesh Modification</a:t>
          </a:r>
          <a:endParaRPr lang="en-US" sz="1800" dirty="0"/>
        </a:p>
      </dgm:t>
    </dgm:pt>
    <dgm:pt modelId="{51CD45E3-9060-7D48-BE56-7C65011DC875}" type="parTrans" cxnId="{3A4B6161-7EC7-174E-83E9-5839E5804DF0}">
      <dgm:prSet/>
      <dgm:spPr/>
      <dgm:t>
        <a:bodyPr/>
        <a:lstStyle/>
        <a:p>
          <a:endParaRPr lang="en-US"/>
        </a:p>
      </dgm:t>
    </dgm:pt>
    <dgm:pt modelId="{519C4F89-800D-E64E-A3C0-B07852CF9DF8}" type="sibTrans" cxnId="{3A4B6161-7EC7-174E-83E9-5839E5804DF0}">
      <dgm:prSet/>
      <dgm:spPr/>
      <dgm:t>
        <a:bodyPr/>
        <a:lstStyle/>
        <a:p>
          <a:endParaRPr lang="en-US"/>
        </a:p>
      </dgm:t>
    </dgm:pt>
    <dgm:pt modelId="{873B1C0D-8D82-8F4E-93EB-30D0981022C0}">
      <dgm:prSet phldrT="[Text]" custT="1"/>
      <dgm:spPr/>
      <dgm:t>
        <a:bodyPr/>
        <a:lstStyle/>
        <a:p>
          <a:r>
            <a:rPr lang="en-US" sz="1600" dirty="0" smtClean="0"/>
            <a:t>Scalable Entity Creation</a:t>
          </a:r>
          <a:endParaRPr lang="en-US" sz="1600" dirty="0"/>
        </a:p>
      </dgm:t>
    </dgm:pt>
    <dgm:pt modelId="{1ED6F921-E05C-4A4C-B3DF-26ABFB1E95CB}" type="sibTrans" cxnId="{76414BF8-1EA5-2646-BF2D-E9FE1FD567E4}">
      <dgm:prSet/>
      <dgm:spPr/>
      <dgm:t>
        <a:bodyPr/>
        <a:lstStyle/>
        <a:p>
          <a:endParaRPr lang="en-US"/>
        </a:p>
      </dgm:t>
    </dgm:pt>
    <dgm:pt modelId="{9B21AB0A-34DF-214E-86DA-62775ACD2BC3}" type="parTrans" cxnId="{76414BF8-1EA5-2646-BF2D-E9FE1FD567E4}">
      <dgm:prSet/>
      <dgm:spPr/>
      <dgm:t>
        <a:bodyPr/>
        <a:lstStyle/>
        <a:p>
          <a:endParaRPr lang="en-US"/>
        </a:p>
      </dgm:t>
    </dgm:pt>
    <dgm:pt modelId="{22E68C2C-DBD9-8648-8572-1D0E9DB35044}" type="pres">
      <dgm:prSet presAssocID="{88D671CB-FE0B-CD40-BCA7-42647D8DA979}" presName="CompostProcess" presStyleCnt="0">
        <dgm:presLayoutVars>
          <dgm:dir/>
          <dgm:resizeHandles val="exact"/>
        </dgm:presLayoutVars>
      </dgm:prSet>
      <dgm:spPr/>
    </dgm:pt>
    <dgm:pt modelId="{DD3D4FC7-3046-834C-84E7-DF90A161E8D9}" type="pres">
      <dgm:prSet presAssocID="{88D671CB-FE0B-CD40-BCA7-42647D8DA979}" presName="arrow" presStyleLbl="bgShp" presStyleIdx="0" presStyleCnt="1" custScaleX="117647"/>
      <dgm:spPr/>
    </dgm:pt>
    <dgm:pt modelId="{72745BEE-E411-A34F-A985-388BD22ED7FF}" type="pres">
      <dgm:prSet presAssocID="{88D671CB-FE0B-CD40-BCA7-42647D8DA979}" presName="linearProcess" presStyleCnt="0"/>
      <dgm:spPr/>
    </dgm:pt>
    <dgm:pt modelId="{384942D1-B94A-5B46-BC0C-110DAE19C09C}" type="pres">
      <dgm:prSet presAssocID="{873B1C0D-8D82-8F4E-93EB-30D0981022C0}" presName="textNode" presStyleLbl="node1" presStyleIdx="0" presStyleCnt="7" custScaleX="124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B16F3-D404-C741-9CD5-0652B1CDC7A3}" type="pres">
      <dgm:prSet presAssocID="{1ED6F921-E05C-4A4C-B3DF-26ABFB1E95CB}" presName="sibTrans" presStyleCnt="0"/>
      <dgm:spPr/>
    </dgm:pt>
    <dgm:pt modelId="{0C996DC0-0986-1043-B744-BF87A10169DA}" type="pres">
      <dgm:prSet presAssocID="{2E77DB8F-3171-0047-8773-F30FD849EF57}" presName="textNode" presStyleLbl="node1" presStyleIdx="1" presStyleCnt="7" custScaleX="621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725B6-7E17-5945-B16F-0FD5E5A94B88}" type="pres">
      <dgm:prSet presAssocID="{F6D38CDD-FAD0-6647-B64A-262D9E24256B}" presName="sibTrans" presStyleCnt="0"/>
      <dgm:spPr/>
    </dgm:pt>
    <dgm:pt modelId="{6FF75735-5B07-3247-8D2B-08D05170DE65}" type="pres">
      <dgm:prSet presAssocID="{C45444C7-D92F-0241-8775-B3ABA2585C1E}" presName="textNode" presStyleLbl="node1" presStyleIdx="2" presStyleCnt="7" custScaleX="147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69393-A3EC-A847-A2E4-D70F57E0A8F2}" type="pres">
      <dgm:prSet presAssocID="{82110E52-2A8B-C243-8AC8-72B96446F7F4}" presName="sibTrans" presStyleCnt="0"/>
      <dgm:spPr/>
    </dgm:pt>
    <dgm:pt modelId="{F9193292-6811-CE48-8F93-08A109DC7AB7}" type="pres">
      <dgm:prSet presAssocID="{67A13D6A-088B-DB4D-9755-513DB45B8A05}" presName="textNode" presStyleLbl="node1" presStyleIdx="3" presStyleCnt="7" custScaleX="160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2D082-B9C9-DE46-B278-10CE02B3CE08}" type="pres">
      <dgm:prSet presAssocID="{3226A1D4-3D2D-354B-A9BE-B51733081159}" presName="sibTrans" presStyleCnt="0"/>
      <dgm:spPr/>
    </dgm:pt>
    <dgm:pt modelId="{BD7CC0EA-E842-9943-915B-EE68780F02D1}" type="pres">
      <dgm:prSet presAssocID="{C74D99F1-B43A-5C4D-BF9B-4FDFC214120F}" presName="textNode" presStyleLbl="node1" presStyleIdx="4" presStyleCnt="7" custScaleX="171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B5A7C-C957-6848-B4A3-F50F277E9804}" type="pres">
      <dgm:prSet presAssocID="{E823F609-52A3-D64D-ABA8-BAFD9D5D61EE}" presName="sibTrans" presStyleCnt="0"/>
      <dgm:spPr/>
    </dgm:pt>
    <dgm:pt modelId="{A31317C9-6893-D144-A1F7-E8C0971D116E}" type="pres">
      <dgm:prSet presAssocID="{C809B5A9-7935-F343-ABAE-56D98846853A}" presName="textNode" presStyleLbl="node1" presStyleIdx="5" presStyleCnt="7" custScaleX="1436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EFC56-BEE6-4E4F-85CF-177E5DE43B1B}" type="pres">
      <dgm:prSet presAssocID="{962F9415-2917-934D-A66D-F6CCA66D12D3}" presName="sibTrans" presStyleCnt="0"/>
      <dgm:spPr/>
    </dgm:pt>
    <dgm:pt modelId="{E54C4062-A47A-B84E-9FA8-F8AAF07A0B3C}" type="pres">
      <dgm:prSet presAssocID="{9F15EB68-09AE-5A41-95BA-2437EF264D09}" presName="textNode" presStyleLbl="node1" presStyleIdx="6" presStyleCnt="7" custScaleX="188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739F8E-3E01-EB4A-86C3-CCEEE672B560}" type="presOf" srcId="{C45444C7-D92F-0241-8775-B3ABA2585C1E}" destId="{6FF75735-5B07-3247-8D2B-08D05170DE65}" srcOrd="0" destOrd="0" presId="urn:microsoft.com/office/officeart/2005/8/layout/hProcess9"/>
    <dgm:cxn modelId="{01B25ED9-D9AF-344D-AA1A-BD3F67FB85DE}" type="presOf" srcId="{873B1C0D-8D82-8F4E-93EB-30D0981022C0}" destId="{384942D1-B94A-5B46-BC0C-110DAE19C09C}" srcOrd="0" destOrd="0" presId="urn:microsoft.com/office/officeart/2005/8/layout/hProcess9"/>
    <dgm:cxn modelId="{3129C18F-47A6-184C-8E37-02D8387C148D}" type="presOf" srcId="{2E77DB8F-3171-0047-8773-F30FD849EF57}" destId="{0C996DC0-0986-1043-B744-BF87A10169DA}" srcOrd="0" destOrd="0" presId="urn:microsoft.com/office/officeart/2005/8/layout/hProcess9"/>
    <dgm:cxn modelId="{43DF39BF-2493-A549-8248-3CA3971D112B}" srcId="{88D671CB-FE0B-CD40-BCA7-42647D8DA979}" destId="{C45444C7-D92F-0241-8775-B3ABA2585C1E}" srcOrd="2" destOrd="0" parTransId="{F941A615-2EAB-CC4E-82AF-FCB6F32B3937}" sibTransId="{82110E52-2A8B-C243-8AC8-72B96446F7F4}"/>
    <dgm:cxn modelId="{FA29E0B4-EE19-AC44-9601-4E626AB12FEE}" srcId="{88D671CB-FE0B-CD40-BCA7-42647D8DA979}" destId="{C74D99F1-B43A-5C4D-BF9B-4FDFC214120F}" srcOrd="4" destOrd="0" parTransId="{5835A88F-2466-7846-A14D-732542614129}" sibTransId="{E823F609-52A3-D64D-ABA8-BAFD9D5D61EE}"/>
    <dgm:cxn modelId="{3E1CAB54-92A0-0943-AAA8-6303F44C2ADA}" srcId="{88D671CB-FE0B-CD40-BCA7-42647D8DA979}" destId="{C809B5A9-7935-F343-ABAE-56D98846853A}" srcOrd="5" destOrd="0" parTransId="{7CE82600-37FC-8441-8360-52016986A564}" sibTransId="{962F9415-2917-934D-A66D-F6CCA66D12D3}"/>
    <dgm:cxn modelId="{8879B9A6-5EDB-D442-BA9B-A4A5D1A3ED30}" srcId="{88D671CB-FE0B-CD40-BCA7-42647D8DA979}" destId="{67A13D6A-088B-DB4D-9755-513DB45B8A05}" srcOrd="3" destOrd="0" parTransId="{1D08D1D7-0186-CE49-AC15-2AC2040818D2}" sibTransId="{3226A1D4-3D2D-354B-A9BE-B51733081159}"/>
    <dgm:cxn modelId="{B0154F75-3AA7-4840-BAED-14AB6BF3755A}" srcId="{88D671CB-FE0B-CD40-BCA7-42647D8DA979}" destId="{2E77DB8F-3171-0047-8773-F30FD849EF57}" srcOrd="1" destOrd="0" parTransId="{7AE9BD5C-FD6F-434B-836A-F45C3C5985E7}" sibTransId="{F6D38CDD-FAD0-6647-B64A-262D9E24256B}"/>
    <dgm:cxn modelId="{76414BF8-1EA5-2646-BF2D-E9FE1FD567E4}" srcId="{88D671CB-FE0B-CD40-BCA7-42647D8DA979}" destId="{873B1C0D-8D82-8F4E-93EB-30D0981022C0}" srcOrd="0" destOrd="0" parTransId="{9B21AB0A-34DF-214E-86DA-62775ACD2BC3}" sibTransId="{1ED6F921-E05C-4A4C-B3DF-26ABFB1E95CB}"/>
    <dgm:cxn modelId="{8C6942CD-2F33-4845-9389-E34528659FB0}" type="presOf" srcId="{88D671CB-FE0B-CD40-BCA7-42647D8DA979}" destId="{22E68C2C-DBD9-8648-8572-1D0E9DB35044}" srcOrd="0" destOrd="0" presId="urn:microsoft.com/office/officeart/2005/8/layout/hProcess9"/>
    <dgm:cxn modelId="{14EAB82E-CCD5-1944-A01F-B3FDDD08ABE1}" type="presOf" srcId="{C809B5A9-7935-F343-ABAE-56D98846853A}" destId="{A31317C9-6893-D144-A1F7-E8C0971D116E}" srcOrd="0" destOrd="0" presId="urn:microsoft.com/office/officeart/2005/8/layout/hProcess9"/>
    <dgm:cxn modelId="{22012143-5C5A-8649-8503-FAA8B4231E7B}" type="presOf" srcId="{9F15EB68-09AE-5A41-95BA-2437EF264D09}" destId="{E54C4062-A47A-B84E-9FA8-F8AAF07A0B3C}" srcOrd="0" destOrd="0" presId="urn:microsoft.com/office/officeart/2005/8/layout/hProcess9"/>
    <dgm:cxn modelId="{3B35147D-73C5-4742-A50B-E5D0D79C4E32}" type="presOf" srcId="{C74D99F1-B43A-5C4D-BF9B-4FDFC214120F}" destId="{BD7CC0EA-E842-9943-915B-EE68780F02D1}" srcOrd="0" destOrd="0" presId="urn:microsoft.com/office/officeart/2005/8/layout/hProcess9"/>
    <dgm:cxn modelId="{3A4B6161-7EC7-174E-83E9-5839E5804DF0}" srcId="{88D671CB-FE0B-CD40-BCA7-42647D8DA979}" destId="{9F15EB68-09AE-5A41-95BA-2437EF264D09}" srcOrd="6" destOrd="0" parTransId="{51CD45E3-9060-7D48-BE56-7C65011DC875}" sibTransId="{519C4F89-800D-E64E-A3C0-B07852CF9DF8}"/>
    <dgm:cxn modelId="{0B135911-D3EB-894C-BA96-AEABE7AE30A3}" type="presOf" srcId="{67A13D6A-088B-DB4D-9755-513DB45B8A05}" destId="{F9193292-6811-CE48-8F93-08A109DC7AB7}" srcOrd="0" destOrd="0" presId="urn:microsoft.com/office/officeart/2005/8/layout/hProcess9"/>
    <dgm:cxn modelId="{B0833A7F-9B16-E243-98FF-F62CB49B6E10}" type="presParOf" srcId="{22E68C2C-DBD9-8648-8572-1D0E9DB35044}" destId="{DD3D4FC7-3046-834C-84E7-DF90A161E8D9}" srcOrd="0" destOrd="0" presId="urn:microsoft.com/office/officeart/2005/8/layout/hProcess9"/>
    <dgm:cxn modelId="{629159E0-B55A-D240-8CEE-65B548E38C71}" type="presParOf" srcId="{22E68C2C-DBD9-8648-8572-1D0E9DB35044}" destId="{72745BEE-E411-A34F-A985-388BD22ED7FF}" srcOrd="1" destOrd="0" presId="urn:microsoft.com/office/officeart/2005/8/layout/hProcess9"/>
    <dgm:cxn modelId="{8D6DBA53-A383-2C48-B0E8-CD4B86DE25D0}" type="presParOf" srcId="{72745BEE-E411-A34F-A985-388BD22ED7FF}" destId="{384942D1-B94A-5B46-BC0C-110DAE19C09C}" srcOrd="0" destOrd="0" presId="urn:microsoft.com/office/officeart/2005/8/layout/hProcess9"/>
    <dgm:cxn modelId="{B1593D41-764F-B84F-9323-1CBF82161121}" type="presParOf" srcId="{72745BEE-E411-A34F-A985-388BD22ED7FF}" destId="{9E0B16F3-D404-C741-9CD5-0652B1CDC7A3}" srcOrd="1" destOrd="0" presId="urn:microsoft.com/office/officeart/2005/8/layout/hProcess9"/>
    <dgm:cxn modelId="{AC04B568-D0B9-2D45-8015-E249FC0AE5F3}" type="presParOf" srcId="{72745BEE-E411-A34F-A985-388BD22ED7FF}" destId="{0C996DC0-0986-1043-B744-BF87A10169DA}" srcOrd="2" destOrd="0" presId="urn:microsoft.com/office/officeart/2005/8/layout/hProcess9"/>
    <dgm:cxn modelId="{A13CF826-EC40-F147-B54F-A696DB8F52DA}" type="presParOf" srcId="{72745BEE-E411-A34F-A985-388BD22ED7FF}" destId="{753725B6-7E17-5945-B16F-0FD5E5A94B88}" srcOrd="3" destOrd="0" presId="urn:microsoft.com/office/officeart/2005/8/layout/hProcess9"/>
    <dgm:cxn modelId="{EB87561E-82BB-5548-A559-CD3D7E5E3310}" type="presParOf" srcId="{72745BEE-E411-A34F-A985-388BD22ED7FF}" destId="{6FF75735-5B07-3247-8D2B-08D05170DE65}" srcOrd="4" destOrd="0" presId="urn:microsoft.com/office/officeart/2005/8/layout/hProcess9"/>
    <dgm:cxn modelId="{1C2D5BF6-4370-3045-B249-75B343273732}" type="presParOf" srcId="{72745BEE-E411-A34F-A985-388BD22ED7FF}" destId="{62169393-A3EC-A847-A2E4-D70F57E0A8F2}" srcOrd="5" destOrd="0" presId="urn:microsoft.com/office/officeart/2005/8/layout/hProcess9"/>
    <dgm:cxn modelId="{4248C944-27AF-5642-8D29-E9E5E9E10B04}" type="presParOf" srcId="{72745BEE-E411-A34F-A985-388BD22ED7FF}" destId="{F9193292-6811-CE48-8F93-08A109DC7AB7}" srcOrd="6" destOrd="0" presId="urn:microsoft.com/office/officeart/2005/8/layout/hProcess9"/>
    <dgm:cxn modelId="{87332EC2-8EC2-FC4C-97D4-58BBDEF954DA}" type="presParOf" srcId="{72745BEE-E411-A34F-A985-388BD22ED7FF}" destId="{74A2D082-B9C9-DE46-B278-10CE02B3CE08}" srcOrd="7" destOrd="0" presId="urn:microsoft.com/office/officeart/2005/8/layout/hProcess9"/>
    <dgm:cxn modelId="{63CD22E8-1C9D-B74E-BCBE-D339A08C25BD}" type="presParOf" srcId="{72745BEE-E411-A34F-A985-388BD22ED7FF}" destId="{BD7CC0EA-E842-9943-915B-EE68780F02D1}" srcOrd="8" destOrd="0" presId="urn:microsoft.com/office/officeart/2005/8/layout/hProcess9"/>
    <dgm:cxn modelId="{DD73939B-66C7-2F41-A556-FDE9CFB85D63}" type="presParOf" srcId="{72745BEE-E411-A34F-A985-388BD22ED7FF}" destId="{7F9B5A7C-C957-6848-B4A3-F50F277E9804}" srcOrd="9" destOrd="0" presId="urn:microsoft.com/office/officeart/2005/8/layout/hProcess9"/>
    <dgm:cxn modelId="{FFF7B0AE-9A34-6048-9491-5A556FE8AFBF}" type="presParOf" srcId="{72745BEE-E411-A34F-A985-388BD22ED7FF}" destId="{A31317C9-6893-D144-A1F7-E8C0971D116E}" srcOrd="10" destOrd="0" presId="urn:microsoft.com/office/officeart/2005/8/layout/hProcess9"/>
    <dgm:cxn modelId="{A2729509-3B8C-0C40-9FA5-88A186644220}" type="presParOf" srcId="{72745BEE-E411-A34F-A985-388BD22ED7FF}" destId="{ED5EFC56-BEE6-4E4F-85CF-177E5DE43B1B}" srcOrd="11" destOrd="0" presId="urn:microsoft.com/office/officeart/2005/8/layout/hProcess9"/>
    <dgm:cxn modelId="{31CDAD61-F8FA-344D-B5C5-3194DBF36847}" type="presParOf" srcId="{72745BEE-E411-A34F-A985-388BD22ED7FF}" destId="{E54C4062-A47A-B84E-9FA8-F8AAF07A0B3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D4FC7-3046-834C-84E7-DF90A161E8D9}">
      <dsp:nvSpPr>
        <dsp:cNvPr id="0" name=""/>
        <dsp:cNvSpPr/>
      </dsp:nvSpPr>
      <dsp:spPr>
        <a:xfrm>
          <a:off x="2" y="0"/>
          <a:ext cx="9143995" cy="30256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4942D1-B94A-5B46-BC0C-110DAE19C09C}">
      <dsp:nvSpPr>
        <dsp:cNvPr id="0" name=""/>
        <dsp:cNvSpPr/>
      </dsp:nvSpPr>
      <dsp:spPr>
        <a:xfrm>
          <a:off x="153981" y="907706"/>
          <a:ext cx="1002749" cy="1210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Scalable Entity Creation</a:t>
          </a:r>
          <a:endParaRPr lang="en-US" sz="1600" kern="1200" dirty="0"/>
        </a:p>
      </dsp:txBody>
      <dsp:txXfrm>
        <a:off x="202931" y="956656"/>
        <a:ext cx="904849" cy="1112374"/>
      </dsp:txXfrm>
    </dsp:sp>
    <dsp:sp modelId="{0C996DC0-0986-1043-B744-BF87A10169DA}">
      <dsp:nvSpPr>
        <dsp:cNvPr id="0" name=""/>
        <dsp:cNvSpPr/>
      </dsp:nvSpPr>
      <dsp:spPr>
        <a:xfrm>
          <a:off x="1290896" y="907706"/>
          <a:ext cx="500650" cy="1210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</a:t>
          </a:r>
          <a:endParaRPr lang="en-US" sz="1800" kern="1200" dirty="0"/>
        </a:p>
      </dsp:txBody>
      <dsp:txXfrm>
        <a:off x="1315336" y="932146"/>
        <a:ext cx="451770" cy="1161394"/>
      </dsp:txXfrm>
    </dsp:sp>
    <dsp:sp modelId="{6FF75735-5B07-3247-8D2B-08D05170DE65}">
      <dsp:nvSpPr>
        <dsp:cNvPr id="0" name=""/>
        <dsp:cNvSpPr/>
      </dsp:nvSpPr>
      <dsp:spPr>
        <a:xfrm>
          <a:off x="1925712" y="907706"/>
          <a:ext cx="1185096" cy="1210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Ghosting</a:t>
          </a:r>
          <a:endParaRPr lang="en-US" sz="1800" kern="1200" dirty="0"/>
        </a:p>
      </dsp:txBody>
      <dsp:txXfrm>
        <a:off x="1983564" y="965558"/>
        <a:ext cx="1069392" cy="1094570"/>
      </dsp:txXfrm>
    </dsp:sp>
    <dsp:sp modelId="{F9193292-6811-CE48-8F93-08A109DC7AB7}">
      <dsp:nvSpPr>
        <dsp:cNvPr id="0" name=""/>
        <dsp:cNvSpPr/>
      </dsp:nvSpPr>
      <dsp:spPr>
        <a:xfrm>
          <a:off x="3244974" y="907706"/>
          <a:ext cx="1289995" cy="1210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Arbitrary Relations</a:t>
          </a:r>
          <a:endParaRPr lang="en-US" sz="1800" kern="1200" dirty="0"/>
        </a:p>
      </dsp:txBody>
      <dsp:txXfrm>
        <a:off x="3304055" y="966787"/>
        <a:ext cx="1171833" cy="1092112"/>
      </dsp:txXfrm>
    </dsp:sp>
    <dsp:sp modelId="{BD7CC0EA-E842-9943-915B-EE68780F02D1}">
      <dsp:nvSpPr>
        <dsp:cNvPr id="0" name=""/>
        <dsp:cNvSpPr/>
      </dsp:nvSpPr>
      <dsp:spPr>
        <a:xfrm>
          <a:off x="4669135" y="907706"/>
          <a:ext cx="1382199" cy="1210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Balance/Rebalance</a:t>
          </a:r>
          <a:endParaRPr lang="en-US" sz="1800" kern="1200" dirty="0"/>
        </a:p>
      </dsp:txBody>
      <dsp:txXfrm>
        <a:off x="4728216" y="966787"/>
        <a:ext cx="1264037" cy="1092112"/>
      </dsp:txXfrm>
    </dsp:sp>
    <dsp:sp modelId="{A31317C9-6893-D144-A1F7-E8C0971D116E}">
      <dsp:nvSpPr>
        <dsp:cNvPr id="0" name=""/>
        <dsp:cNvSpPr/>
      </dsp:nvSpPr>
      <dsp:spPr>
        <a:xfrm>
          <a:off x="6185501" y="907706"/>
          <a:ext cx="1156004" cy="1210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 Auto </a:t>
          </a:r>
          <a:r>
            <a:rPr lang="en-US" sz="1800" kern="1200" dirty="0" err="1" smtClean="0"/>
            <a:t>Decomp</a:t>
          </a:r>
          <a:endParaRPr lang="en-US" sz="1800" kern="1200" dirty="0"/>
        </a:p>
      </dsp:txBody>
      <dsp:txXfrm>
        <a:off x="6241932" y="964137"/>
        <a:ext cx="1043142" cy="1097412"/>
      </dsp:txXfrm>
    </dsp:sp>
    <dsp:sp modelId="{E54C4062-A47A-B84E-9FA8-F8AAF07A0B3C}">
      <dsp:nvSpPr>
        <dsp:cNvPr id="0" name=""/>
        <dsp:cNvSpPr/>
      </dsp:nvSpPr>
      <dsp:spPr>
        <a:xfrm>
          <a:off x="7475670" y="907706"/>
          <a:ext cx="1514347" cy="1210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Batch Mesh Modification</a:t>
          </a:r>
          <a:endParaRPr lang="en-US" sz="1800" kern="1200" dirty="0"/>
        </a:p>
      </dsp:txBody>
      <dsp:txXfrm>
        <a:off x="7534751" y="966787"/>
        <a:ext cx="1396185" cy="1092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 b="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b="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 b="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b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782068B7-7943-7742-972C-4F5EE1551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9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177A1BA9-B47F-C347-B723-6B0549AC8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0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97" charset="-128"/>
        <a:cs typeface="ＭＳ Ｐゴシック" pitchFamily="-9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C57C-6C39-DC47-B9A1-220DB0FEE1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overview title 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30163"/>
            <a:ext cx="9145588" cy="691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228600"/>
            <a:ext cx="18478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228600"/>
            <a:ext cx="53911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55570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0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4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9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6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70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1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7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86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0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3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1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0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01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59595-8A36-3A48-90F7-360DDDF286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7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1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02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60475"/>
            <a:ext cx="3619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260475"/>
            <a:ext cx="3619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overview_ slide maste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-1588" y="0"/>
            <a:ext cx="9145588" cy="691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260475"/>
            <a:ext cx="7391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228600"/>
            <a:ext cx="73152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2690884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B3B59595-8A36-3A48-90F7-360DDDF28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5" descr="DOE_color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97" charset="-128"/>
          <a:cs typeface="ＭＳ Ｐゴシック" pitchFamily="-9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2" charset="0"/>
          <a:ea typeface="ＭＳ Ｐゴシック" pitchFamily="-97" charset="-128"/>
          <a:cs typeface="ＭＳ Ｐゴシック" pitchFamily="-9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2" charset="0"/>
          <a:ea typeface="ＭＳ Ｐゴシック" pitchFamily="-97" charset="-128"/>
          <a:cs typeface="ＭＳ Ｐゴシック" pitchFamily="-9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2" charset="0"/>
          <a:ea typeface="ＭＳ Ｐゴシック" pitchFamily="-97" charset="-128"/>
          <a:cs typeface="ＭＳ Ｐゴシック" pitchFamily="-9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2" charset="0"/>
          <a:ea typeface="ＭＳ Ｐゴシック" pitchFamily="-97" charset="-128"/>
          <a:cs typeface="ＭＳ Ｐゴシック" pitchFamily="-9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2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3B5BA7"/>
        </a:buClr>
        <a:buSzPct val="75000"/>
        <a:buFont typeface="Wingdings" charset="2"/>
        <a:buChar char="n"/>
        <a:defRPr b="1">
          <a:solidFill>
            <a:schemeClr val="tx1"/>
          </a:solidFill>
          <a:latin typeface="+mn-lt"/>
          <a:ea typeface="ＭＳ Ｐゴシック" pitchFamily="-97" charset="-128"/>
          <a:cs typeface="ＭＳ Ｐゴシック" pitchFamily="-97" charset="-128"/>
        </a:defRPr>
      </a:lvl1pPr>
      <a:lvl2pPr marL="514350" indent="-171450" algn="l" rtl="0" eaLnBrk="0" fontAlgn="base" hangingPunct="0">
        <a:spcBef>
          <a:spcPct val="20000"/>
        </a:spcBef>
        <a:spcAft>
          <a:spcPct val="0"/>
        </a:spcAft>
        <a:buClr>
          <a:srgbClr val="386DC4"/>
        </a:buClr>
        <a:buSzPct val="75000"/>
        <a:buFont typeface="Helvetica CE" charset="-18"/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5000"/>
        <a:buFont typeface="Wingdings" charset="2"/>
        <a:buChar char="w"/>
        <a:defRPr sz="16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Font typeface="Wingdings" charset="2"/>
        <a:buChar char="§"/>
        <a:defRPr sz="1600"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-112" charset="2"/>
        <a:buChar char="§"/>
        <a:defRPr sz="16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-112" charset="2"/>
        <a:buChar char="§"/>
        <a:defRPr sz="16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-112" charset="2"/>
        <a:buChar char="§"/>
        <a:defRPr sz="16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-112" charset="2"/>
        <a:buChar char="§"/>
        <a:defRPr sz="16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7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4D8A-A7A3-4FB8-B1F5-DD07A26A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8F53-05D9-4FBB-A8CC-FE47CA0D7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309" y="1463814"/>
            <a:ext cx="8339438" cy="2285333"/>
          </a:xfrm>
        </p:spPr>
        <p:txBody>
          <a:bodyPr/>
          <a:lstStyle/>
          <a:p>
            <a:pPr algn="ctr"/>
            <a:r>
              <a:rPr lang="en-US" b="0" cap="none" dirty="0" smtClean="0">
                <a:latin typeface="+mn-lt"/>
              </a:rPr>
              <a:t>STK (Sierra Toolkit)</a:t>
            </a:r>
            <a:br>
              <a:rPr lang="en-US" b="0" cap="none" dirty="0" smtClean="0">
                <a:latin typeface="+mn-lt"/>
              </a:rPr>
            </a:br>
            <a:r>
              <a:rPr lang="en-US" b="0" cap="none" dirty="0" smtClean="0">
                <a:latin typeface="+mn-lt"/>
              </a:rPr>
              <a:t>Update</a:t>
            </a:r>
            <a:endParaRPr lang="en-US" sz="2400" b="0" cap="none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0510" y="4055305"/>
            <a:ext cx="535014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Trilinos</a:t>
            </a:r>
            <a:r>
              <a:rPr lang="en-US" sz="2400" dirty="0" smtClean="0"/>
              <a:t> User Group meetings, </a:t>
            </a:r>
            <a:r>
              <a:rPr lang="en-US" sz="2400" dirty="0" smtClean="0"/>
              <a:t>2014</a:t>
            </a:r>
          </a:p>
          <a:p>
            <a:endParaRPr lang="en-US" sz="2400" dirty="0"/>
          </a:p>
          <a:p>
            <a:r>
              <a:rPr lang="en-US" sz="2400" b="0" dirty="0" smtClean="0"/>
              <a:t>R&amp;A: SAND2014-19233 PE</a:t>
            </a:r>
            <a:endParaRPr lang="en-US" sz="2400" b="0" dirty="0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63612" y="5932488"/>
            <a:ext cx="747070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/>
            <a:r>
              <a:rPr lang="en-US" sz="900" b="0" dirty="0">
                <a:latin typeface="Helvetica"/>
              </a:rPr>
              <a:t>Sandia National Laboratories is a multi-program laboratory operated by Sandia Corporation, a wholly owned subsidiary of Lockheed Martin company, for the U.S. Department of Energy’s National Nuclear Security Administration under contract DE-AC04-94AL85000.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59595-8A36-3A48-90F7-360DDDF2860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07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STK_classic</a:t>
            </a:r>
            <a:r>
              <a:rPr lang="en-US" dirty="0" smtClean="0"/>
              <a:t>: API changes </a:t>
            </a:r>
            <a:r>
              <a:rPr lang="en-US" b="0" dirty="0" smtClean="0"/>
              <a:t>(continued)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35375" y="1712373"/>
            <a:ext cx="82894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Fields can only be associated with 1 entity rank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b="0" dirty="0" smtClean="0"/>
              <a:t>improved performance, reduced complexity</a:t>
            </a:r>
          </a:p>
          <a:p>
            <a:pPr marL="342900" indent="-342900" algn="l">
              <a:buFont typeface="Arial"/>
              <a:buChar char="•"/>
            </a:pPr>
            <a:endParaRPr lang="en-US" sz="2400" b="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IO: </a:t>
            </a:r>
            <a:r>
              <a:rPr lang="en-US" sz="2400" dirty="0" err="1" smtClean="0"/>
              <a:t>MeshReadWriteUtils</a:t>
            </a:r>
            <a:r>
              <a:rPr lang="en-US" sz="2400" b="0" dirty="0" smtClean="0"/>
              <a:t> replaced by </a:t>
            </a:r>
            <a:r>
              <a:rPr lang="en-US" sz="2400" dirty="0" err="1" smtClean="0"/>
              <a:t>StkMeshIoBroker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400" b="0" dirty="0" smtClean="0"/>
              <a:t>several API differences, see example materials</a:t>
            </a:r>
          </a:p>
          <a:p>
            <a:pPr marL="342900" indent="-342900" algn="l">
              <a:buFont typeface="Arial"/>
              <a:buChar char="•"/>
            </a:pPr>
            <a:endParaRPr lang="en-US" sz="2400" b="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Shards</a:t>
            </a:r>
            <a:r>
              <a:rPr lang="en-US" sz="2400" b="0" dirty="0" smtClean="0"/>
              <a:t> (topology definitions) is being</a:t>
            </a:r>
            <a:br>
              <a:rPr lang="en-US" sz="2400" b="0" dirty="0" smtClean="0"/>
            </a:br>
            <a:r>
              <a:rPr lang="en-US" sz="2400" b="0" dirty="0" smtClean="0"/>
              <a:t>replaced by </a:t>
            </a:r>
            <a:r>
              <a:rPr lang="en-US" sz="2400" dirty="0" err="1" smtClean="0"/>
              <a:t>stk_topology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400" b="0" dirty="0" smtClean="0"/>
              <a:t>we will maintain mappings back and forth for</a:t>
            </a: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users who continue to use Shards.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24351485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STK_classic</a:t>
            </a:r>
            <a:r>
              <a:rPr lang="en-US" dirty="0" smtClean="0"/>
              <a:t>: API changes </a:t>
            </a:r>
            <a:r>
              <a:rPr lang="en-US" b="0" dirty="0" smtClean="0"/>
              <a:t>(continued)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779678" y="1735053"/>
            <a:ext cx="6635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More detail is covered in a conversion guide</a:t>
            </a:r>
            <a:br>
              <a:rPr lang="en-US" sz="2400" b="0" dirty="0" smtClean="0"/>
            </a:br>
            <a:r>
              <a:rPr lang="en-US" sz="2400" b="0" dirty="0" smtClean="0"/>
              <a:t>written by Jim </a:t>
            </a:r>
            <a:r>
              <a:rPr lang="en-US" sz="2400" b="0" dirty="0" err="1" smtClean="0"/>
              <a:t>Foucar</a:t>
            </a:r>
            <a:r>
              <a:rPr lang="en-US" sz="2400" b="0" dirty="0"/>
              <a:t> </a:t>
            </a:r>
            <a:r>
              <a:rPr lang="en-US" sz="2400" b="0" dirty="0" smtClean="0"/>
              <a:t>(thanks Jim!)</a:t>
            </a:r>
          </a:p>
          <a:p>
            <a:pPr marL="342900" indent="-342900" algn="l">
              <a:buFont typeface="Arial"/>
              <a:buChar char="•"/>
            </a:pPr>
            <a:endParaRPr lang="en-US" sz="2400" b="0" dirty="0"/>
          </a:p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Also see documentation tests which illustrate</a:t>
            </a:r>
            <a:br>
              <a:rPr lang="en-US" sz="2400" b="0" dirty="0" smtClean="0"/>
            </a:br>
            <a:r>
              <a:rPr lang="en-US" sz="2400" b="0" dirty="0"/>
              <a:t>u</a:t>
            </a:r>
            <a:r>
              <a:rPr lang="en-US" sz="2400" b="0" dirty="0" smtClean="0"/>
              <a:t>sage of a lot of the new STK code-base.</a:t>
            </a:r>
            <a:br>
              <a:rPr lang="en-US" sz="2400" b="0" dirty="0" smtClean="0"/>
            </a:br>
            <a:r>
              <a:rPr lang="en-US" sz="2400" b="0" dirty="0" smtClean="0"/>
              <a:t>See </a:t>
            </a:r>
            <a:r>
              <a:rPr lang="en-US" sz="2400" b="0" dirty="0" err="1" smtClean="0"/>
              <a:t>stk</a:t>
            </a:r>
            <a:r>
              <a:rPr lang="en-US" sz="2400" b="0" dirty="0" smtClean="0"/>
              <a:t>/</a:t>
            </a:r>
            <a:r>
              <a:rPr lang="en-US" sz="2400" b="0" dirty="0" err="1" smtClean="0"/>
              <a:t>stk_doc_tests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59278782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STK_classic</a:t>
            </a:r>
            <a:r>
              <a:rPr lang="en-US" dirty="0" smtClean="0"/>
              <a:t>: Performance improvements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734320" y="1542270"/>
            <a:ext cx="805861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Entity changes and connectivity storage changes</a:t>
            </a:r>
            <a:br>
              <a:rPr lang="en-US" sz="2400" b="0" dirty="0" smtClean="0"/>
            </a:br>
            <a:r>
              <a:rPr lang="en-US" sz="2400" b="0" dirty="0" smtClean="0"/>
              <a:t>improved cache efficiency of connectivity traversal</a:t>
            </a:r>
          </a:p>
          <a:p>
            <a:pPr marL="342900" indent="-342900" algn="l">
              <a:buFont typeface="Arial"/>
              <a:buChar char="•"/>
            </a:pPr>
            <a:endParaRPr lang="en-US" sz="2400" b="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Restricting fields to a single entity-rank improved speed</a:t>
            </a:r>
            <a:br>
              <a:rPr lang="en-US" sz="2400" b="0" dirty="0" smtClean="0"/>
            </a:br>
            <a:r>
              <a:rPr lang="en-US" sz="2400" b="0" dirty="0" smtClean="0"/>
              <a:t>of field-data access (removed pointer hop(s))</a:t>
            </a:r>
          </a:p>
          <a:p>
            <a:pPr marL="342900" indent="-342900" algn="l">
              <a:buFont typeface="Arial"/>
              <a:buChar char="•"/>
            </a:pPr>
            <a:endParaRPr lang="en-US" sz="2400" b="0" dirty="0"/>
          </a:p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Selector caching improved speed of bucket access</a:t>
            </a:r>
          </a:p>
          <a:p>
            <a:pPr marL="342900" indent="-342900" algn="l">
              <a:buFont typeface="Arial"/>
              <a:buChar char="•"/>
            </a:pPr>
            <a:endParaRPr lang="en-US" sz="2400" b="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b="0" dirty="0" smtClean="0"/>
              <a:t>Scalable entity creation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b="0" dirty="0" err="1"/>
              <a:t>s</a:t>
            </a:r>
            <a:r>
              <a:rPr lang="en-US" sz="2400" b="0" dirty="0" err="1" smtClean="0"/>
              <a:t>tk</a:t>
            </a:r>
            <a:r>
              <a:rPr lang="en-US" sz="2400" b="0" dirty="0" smtClean="0"/>
              <a:t>::mesh::</a:t>
            </a:r>
            <a:r>
              <a:rPr lang="en-US" sz="2400" b="0" dirty="0" err="1" smtClean="0"/>
              <a:t>create_edges</a:t>
            </a:r>
            <a:r>
              <a:rPr lang="en-US" sz="2400" b="0" dirty="0" smtClean="0"/>
              <a:t>(mesh)…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b="0" dirty="0" smtClean="0"/>
              <a:t>…was reported as a scalability bottleneck</a:t>
            </a:r>
            <a:br>
              <a:rPr lang="en-US" sz="2400" b="0" dirty="0" smtClean="0"/>
            </a:br>
            <a:r>
              <a:rPr lang="en-US" sz="2400" b="0" dirty="0" smtClean="0"/>
              <a:t>for runs using large numbers of MPI ranks</a:t>
            </a:r>
          </a:p>
          <a:p>
            <a:pPr marL="342900" indent="-342900" algn="l">
              <a:buFont typeface="Arial"/>
              <a:buChar char="•"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963467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STK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STK_classic</a:t>
            </a:r>
            <a:r>
              <a:rPr lang="en-US" dirty="0" smtClean="0"/>
              <a:t>: Performance Improvements (continued)</a:t>
            </a:r>
            <a:endParaRPr lang="en-US" dirty="0"/>
          </a:p>
        </p:txBody>
      </p:sp>
      <p:pic>
        <p:nvPicPr>
          <p:cNvPr id="4" name="Content Placeholder 3" descr="naluEdge_40x40x40_HS_master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8278" r="33024" b="19605"/>
          <a:stretch/>
        </p:blipFill>
        <p:spPr>
          <a:xfrm>
            <a:off x="457199" y="1463039"/>
            <a:ext cx="3762599" cy="5231421"/>
          </a:xfrm>
        </p:spPr>
      </p:pic>
      <p:pic>
        <p:nvPicPr>
          <p:cNvPr id="5" name="Picture 4" descr="naluEdge_40x40x40_HS_migr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025" r="33353" b="21304"/>
          <a:stretch/>
        </p:blipFill>
        <p:spPr>
          <a:xfrm>
            <a:off x="4920894" y="1463039"/>
            <a:ext cx="3765906" cy="5266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867" y="2944368"/>
            <a:ext cx="359410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81034" y="5321300"/>
            <a:ext cx="3543300" cy="15240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30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Scalable Entity Creation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00059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unit test generation of IDs</a:t>
            </a:r>
          </a:p>
          <a:p>
            <a:pPr marL="800059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scope </a:t>
            </a:r>
            <a:r>
              <a:rPr lang="en-US" sz="2000" dirty="0"/>
              <a:t>out separation of global IDs from internal IDs to STK Mesh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C:\Users\stkteam\Desktop\Slides For Review\Planning Poster Slides\stkMeshScalableEntityCreationRoad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46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209" y="228600"/>
            <a:ext cx="7343953" cy="1139825"/>
          </a:xfrm>
        </p:spPr>
        <p:txBody>
          <a:bodyPr/>
          <a:lstStyle/>
          <a:p>
            <a:r>
              <a:rPr lang="en-US" dirty="0" smtClean="0"/>
              <a:t>STK plans for the coming year</a:t>
            </a:r>
            <a:endParaRPr lang="en-US" b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5431558"/>
              </p:ext>
            </p:extLst>
          </p:nvPr>
        </p:nvGraphicFramePr>
        <p:xfrm>
          <a:off x="0" y="1397000"/>
          <a:ext cx="9144000" cy="302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96" y="1542270"/>
            <a:ext cx="42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Development, enhancements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638" y="4166839"/>
            <a:ext cx="3518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Research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Next generation platforms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Threading, GPUs, </a:t>
            </a:r>
            <a:r>
              <a:rPr lang="en-US" dirty="0" err="1" smtClean="0"/>
              <a:t>Kokkos</a:t>
            </a:r>
            <a:r>
              <a:rPr lang="en-US" dirty="0" smtClean="0"/>
              <a:t>?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Data Structures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Hierarchical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046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3862" y="1735055"/>
            <a:ext cx="46730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What is STK</a:t>
            </a:r>
          </a:p>
          <a:p>
            <a:pPr marL="342900" indent="-342900" algn="dist">
              <a:buFont typeface="Arial"/>
              <a:buChar char="•"/>
            </a:pPr>
            <a:endParaRPr lang="en-US" sz="2400" b="0" dirty="0"/>
          </a:p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STK </a:t>
            </a:r>
            <a:r>
              <a:rPr lang="en-US" sz="2400" b="0" dirty="0" err="1" smtClean="0"/>
              <a:t>vs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STK_classic</a:t>
            </a:r>
            <a:r>
              <a:rPr lang="en-US" sz="2400" b="0" dirty="0"/>
              <a:t/>
            </a:r>
            <a:br>
              <a:rPr lang="en-US" sz="2400" b="0" dirty="0"/>
            </a:br>
            <a:endParaRPr lang="en-US" sz="2400" b="0" dirty="0" smtClean="0"/>
          </a:p>
          <a:p>
            <a:pPr marL="800100" lvl="1" indent="-342900" algn="dist">
              <a:buFont typeface="Arial"/>
              <a:buChar char="•"/>
            </a:pPr>
            <a:r>
              <a:rPr lang="en-US" sz="2400" b="0" dirty="0" smtClean="0"/>
              <a:t>API differences</a:t>
            </a:r>
          </a:p>
          <a:p>
            <a:pPr marL="800100" lvl="1" indent="-342900" algn="dist">
              <a:buFont typeface="Arial"/>
              <a:buChar char="•"/>
            </a:pPr>
            <a:r>
              <a:rPr lang="en-US" sz="2400" b="0" dirty="0" smtClean="0"/>
              <a:t>Performance differences</a:t>
            </a:r>
          </a:p>
          <a:p>
            <a:pPr marL="342900" indent="-342900" algn="dist">
              <a:buFont typeface="Arial"/>
              <a:buChar char="•"/>
            </a:pPr>
            <a:endParaRPr lang="en-US" sz="2400" b="0" dirty="0" smtClean="0"/>
          </a:p>
          <a:p>
            <a:pPr algn="dist"/>
            <a:endParaRPr lang="en-US" sz="2400" b="0" dirty="0"/>
          </a:p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STK plans for the coming year</a:t>
            </a:r>
          </a:p>
          <a:p>
            <a:pPr algn="dist"/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73935487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587" y="1179385"/>
            <a:ext cx="8045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STK is a collection of infrastructure modules supporting</a:t>
            </a:r>
            <a:br>
              <a:rPr lang="en-US" sz="2400" b="0" dirty="0" smtClean="0"/>
            </a:br>
            <a:r>
              <a:rPr lang="en-US" sz="2400" b="0" dirty="0" smtClean="0"/>
              <a:t>unstructured-mesh analysis applications.</a:t>
            </a:r>
          </a:p>
          <a:p>
            <a:pPr algn="dist"/>
            <a:endParaRPr lang="en-US" sz="2400" b="0" dirty="0" smtClean="0"/>
          </a:p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Developed in the SIERRA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48" y="4692606"/>
            <a:ext cx="2492240" cy="142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9" y="2347425"/>
            <a:ext cx="2494492" cy="1475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15" y="4407899"/>
            <a:ext cx="2608152" cy="1535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5955" y="2826587"/>
            <a:ext cx="5768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Finite Element/Finite Volume Analysis Applications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b="0" dirty="0" smtClean="0"/>
              <a:t>Solid Mechanics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b="0" dirty="0" smtClean="0"/>
              <a:t>Structural Dynamics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b="0" dirty="0" smtClean="0"/>
              <a:t>Thermal/Fluid Mechanics</a:t>
            </a:r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9" y="4639619"/>
            <a:ext cx="2347547" cy="13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889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SIERRA / STK development environment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829" y="1315465"/>
            <a:ext cx="86232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The SIERRA project uses a build system based on “</a:t>
            </a:r>
            <a:r>
              <a:rPr lang="en-US" sz="2400" b="0" dirty="0" err="1" smtClean="0"/>
              <a:t>bjam</a:t>
            </a:r>
            <a:r>
              <a:rPr lang="en-US" sz="2400" b="0" dirty="0" smtClean="0"/>
              <a:t>”</a:t>
            </a:r>
            <a:br>
              <a:rPr lang="en-US" sz="2400" b="0" dirty="0" smtClean="0"/>
            </a:br>
            <a:r>
              <a:rPr lang="en-US" sz="2400" b="0" dirty="0" smtClean="0"/>
              <a:t>(of boost lineage).</a:t>
            </a:r>
          </a:p>
          <a:p>
            <a:pPr marL="342900" indent="-342900" algn="dist">
              <a:buFont typeface="Arial"/>
              <a:buChar char="•"/>
            </a:pPr>
            <a:endParaRPr lang="en-US" sz="2400" b="0" dirty="0" smtClean="0"/>
          </a:p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We monitor nightly and</a:t>
            </a:r>
            <a:br>
              <a:rPr lang="en-US" sz="2400" b="0" dirty="0" smtClean="0"/>
            </a:br>
            <a:r>
              <a:rPr lang="en-US" sz="2400" b="0" dirty="0" smtClean="0"/>
              <a:t>continuous</a:t>
            </a:r>
            <a:r>
              <a:rPr lang="en-US" sz="2400" b="0" dirty="0"/>
              <a:t> </a:t>
            </a:r>
            <a:r>
              <a:rPr lang="en-US" sz="2400" b="0" dirty="0" smtClean="0"/>
              <a:t>builds/tests</a:t>
            </a:r>
            <a:br>
              <a:rPr lang="en-US" sz="2400" b="0" dirty="0" smtClean="0"/>
            </a:br>
            <a:r>
              <a:rPr lang="en-US" sz="2400" b="0" dirty="0" smtClean="0"/>
              <a:t>and </a:t>
            </a:r>
            <a:r>
              <a:rPr lang="en-US" sz="2400" b="0" dirty="0" err="1" smtClean="0"/>
              <a:t>valgrind</a:t>
            </a:r>
            <a:r>
              <a:rPr lang="en-US" sz="2400" b="0" dirty="0" smtClean="0"/>
              <a:t> reports on</a:t>
            </a:r>
            <a:br>
              <a:rPr lang="en-US" sz="2400" b="0" dirty="0" smtClean="0"/>
            </a:br>
            <a:r>
              <a:rPr lang="en-US" sz="2400" b="0" dirty="0" err="1" smtClean="0"/>
              <a:t>cdash</a:t>
            </a:r>
            <a:r>
              <a:rPr lang="en-US" sz="2400" b="0" dirty="0"/>
              <a:t> </a:t>
            </a:r>
            <a:r>
              <a:rPr lang="en-US" sz="2400" b="0" dirty="0" smtClean="0"/>
              <a:t>dashboards.</a:t>
            </a:r>
          </a:p>
          <a:p>
            <a:pPr marL="342900" indent="-342900" algn="dist">
              <a:buFont typeface="Arial"/>
              <a:buChar char="•"/>
            </a:pPr>
            <a:endParaRPr lang="en-US" sz="2400" b="0" dirty="0"/>
          </a:p>
          <a:p>
            <a:pPr marL="342900" indent="-342900" algn="dist">
              <a:buFont typeface="Arial"/>
              <a:buChar char="•"/>
            </a:pPr>
            <a:endParaRPr lang="en-US" sz="2400" b="0" dirty="0" smtClean="0"/>
          </a:p>
          <a:p>
            <a:pPr algn="dist"/>
            <a:endParaRPr lang="en-US" sz="2400" b="0" dirty="0"/>
          </a:p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STK modules are updated into </a:t>
            </a:r>
            <a:r>
              <a:rPr lang="en-US" sz="2400" b="0" dirty="0" err="1" smtClean="0"/>
              <a:t>Trilinos</a:t>
            </a:r>
            <a:r>
              <a:rPr lang="en-US" sz="2400" b="0" dirty="0" smtClean="0"/>
              <a:t> periodically</a:t>
            </a:r>
            <a:br>
              <a:rPr lang="en-US" sz="2400" b="0" dirty="0" smtClean="0"/>
            </a:br>
            <a:r>
              <a:rPr lang="en-US" sz="2400" b="0" dirty="0" smtClean="0"/>
              <a:t>(thanks Brent!) and at that point the sources are built/tested</a:t>
            </a:r>
            <a:br>
              <a:rPr lang="en-US" sz="2400" b="0" dirty="0" smtClean="0"/>
            </a:br>
            <a:r>
              <a:rPr lang="en-US" sz="2400" b="0" dirty="0" smtClean="0"/>
              <a:t>using </a:t>
            </a:r>
            <a:r>
              <a:rPr lang="en-US" sz="2400" b="0" dirty="0" err="1" smtClean="0"/>
              <a:t>cmake</a:t>
            </a:r>
            <a:r>
              <a:rPr lang="en-US" sz="2400" b="0" dirty="0" smtClean="0"/>
              <a:t>/</a:t>
            </a:r>
            <a:r>
              <a:rPr lang="en-US" sz="2400" b="0" dirty="0" err="1" smtClean="0"/>
              <a:t>ctest</a:t>
            </a:r>
            <a:r>
              <a:rPr lang="en-US" sz="2400" b="0" dirty="0" smtClean="0"/>
              <a:t> support.</a:t>
            </a:r>
          </a:p>
          <a:p>
            <a:pPr algn="dist"/>
            <a:endParaRPr lang="en-US" sz="2400" b="0" dirty="0"/>
          </a:p>
        </p:txBody>
      </p:sp>
      <p:pic>
        <p:nvPicPr>
          <p:cNvPr id="3" name="Picture 2" descr="Screen Shot 2014-10-15 at 9.5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07" y="2063921"/>
            <a:ext cx="4528326" cy="26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667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Sierra </a:t>
            </a:r>
            <a:r>
              <a:rPr lang="en-US" dirty="0" err="1" smtClean="0"/>
              <a:t>ToolKit</a:t>
            </a:r>
            <a:r>
              <a:rPr lang="en-US" dirty="0" smtClean="0"/>
              <a:t> (STK) modules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5486400"/>
            <a:ext cx="1066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Stk_util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66280" y="4374239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Stk_mesh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08759" y="3786343"/>
            <a:ext cx="1600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itchFamily="-112" charset="0"/>
              </a:rPr>
              <a:t>Stk_transfer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5181600"/>
            <a:ext cx="1447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itchFamily="-112" charset="0"/>
              </a:rPr>
              <a:t>Stk_search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07355" y="3886201"/>
            <a:ext cx="990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itchFamily="-112" charset="0"/>
              </a:rPr>
              <a:t>Stk_io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4" idx="0"/>
          </p:cNvCxnSpPr>
          <p:nvPr/>
        </p:nvCxnSpPr>
        <p:spPr bwMode="auto">
          <a:xfrm flipH="1">
            <a:off x="6172200" y="4755239"/>
            <a:ext cx="479880" cy="7311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10" idx="2"/>
            <a:endCxn id="5" idx="3"/>
          </p:cNvCxnSpPr>
          <p:nvPr/>
        </p:nvCxnSpPr>
        <p:spPr bwMode="auto">
          <a:xfrm flipH="1">
            <a:off x="7337880" y="4267201"/>
            <a:ext cx="1164775" cy="297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0" idx="2"/>
            <a:endCxn id="4" idx="0"/>
          </p:cNvCxnSpPr>
          <p:nvPr/>
        </p:nvCxnSpPr>
        <p:spPr bwMode="auto">
          <a:xfrm flipH="1">
            <a:off x="6172200" y="4267201"/>
            <a:ext cx="2330455" cy="12191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7" idx="2"/>
            <a:endCxn id="4" idx="0"/>
          </p:cNvCxnSpPr>
          <p:nvPr/>
        </p:nvCxnSpPr>
        <p:spPr bwMode="auto">
          <a:xfrm>
            <a:off x="5408859" y="4167343"/>
            <a:ext cx="763341" cy="13190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1"/>
            <a:endCxn id="4" idx="3"/>
          </p:cNvCxnSpPr>
          <p:nvPr/>
        </p:nvCxnSpPr>
        <p:spPr bwMode="auto">
          <a:xfrm rot="10800000" flipV="1">
            <a:off x="6705600" y="5372100"/>
            <a:ext cx="4572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5334000" y="1295400"/>
            <a:ext cx="30732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975" indent="-53975" algn="l"/>
            <a:r>
              <a:rPr lang="en-US" dirty="0" smtClean="0"/>
              <a:t>Dependency diagram:</a:t>
            </a:r>
          </a:p>
          <a:p>
            <a:pPr marL="53975" indent="-53975" algn="l">
              <a:buFont typeface="Arial" pitchFamily="34" charset="0"/>
              <a:buChar char="•"/>
            </a:pPr>
            <a:r>
              <a:rPr lang="en-US" sz="1600" b="0" dirty="0" smtClean="0"/>
              <a:t>Arrows point towards a module</a:t>
            </a:r>
            <a:br>
              <a:rPr lang="en-US" sz="1600" b="0" dirty="0" smtClean="0"/>
            </a:br>
            <a:r>
              <a:rPr lang="en-US" sz="1600" b="0" dirty="0" smtClean="0"/>
              <a:t>that is used (depended on) by</a:t>
            </a:r>
            <a:br>
              <a:rPr lang="en-US" sz="1600" b="0" dirty="0" smtClean="0"/>
            </a:br>
            <a:r>
              <a:rPr lang="en-US" sz="1600" b="0" dirty="0" smtClean="0"/>
              <a:t>another module.</a:t>
            </a:r>
            <a:endParaRPr lang="en-US" sz="1600" b="0" dirty="0"/>
          </a:p>
        </p:txBody>
      </p:sp>
      <p:sp>
        <p:nvSpPr>
          <p:cNvPr id="124" name="TextBox 123"/>
          <p:cNvSpPr txBox="1"/>
          <p:nvPr/>
        </p:nvSpPr>
        <p:spPr>
          <a:xfrm>
            <a:off x="381000" y="1600200"/>
            <a:ext cx="4375391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2"/>
                </a:solidFill>
              </a:rPr>
              <a:t>Parallel-consistent Mesh database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600" b="0" dirty="0" smtClean="0"/>
              <a:t>Heterogeneous element types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600" b="0" dirty="0" smtClean="0"/>
              <a:t>Unstructured</a:t>
            </a:r>
          </a:p>
          <a:p>
            <a:pPr marL="742950" lvl="1" indent="-285750" algn="l">
              <a:buFont typeface="Arial"/>
              <a:buChar char="•"/>
            </a:pPr>
            <a:endParaRPr lang="en-US" sz="1600" b="0" dirty="0">
              <a:solidFill>
                <a:schemeClr val="bg2"/>
              </a:solidFill>
            </a:endParaRPr>
          </a:p>
          <a:p>
            <a:pPr algn="l"/>
            <a:r>
              <a:rPr lang="en-US" sz="2000" dirty="0" smtClean="0">
                <a:solidFill>
                  <a:schemeClr val="bg2"/>
                </a:solidFill>
              </a:rPr>
              <a:t>Search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600" b="0" dirty="0" smtClean="0"/>
              <a:t>Proximity, mesh independent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</a:rPr>
              <a:t>IO</a:t>
            </a:r>
            <a:endParaRPr lang="en-US" sz="2000" dirty="0">
              <a:solidFill>
                <a:schemeClr val="bg2"/>
              </a:solidFill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1600" b="0" dirty="0" smtClean="0"/>
              <a:t>Bridge from mesh-data to</a:t>
            </a:r>
            <a:br>
              <a:rPr lang="en-US" sz="1600" b="0" dirty="0" smtClean="0"/>
            </a:br>
            <a:r>
              <a:rPr lang="en-US" sz="1600" b="0" dirty="0" smtClean="0"/>
              <a:t>external capability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600" b="0" dirty="0" smtClean="0"/>
              <a:t>Built optionally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</a:rPr>
              <a:t>Topology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600" b="0" dirty="0" smtClean="0">
                <a:solidFill>
                  <a:srgbClr val="000000"/>
                </a:solidFill>
              </a:rPr>
              <a:t>Entity-local definitions for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node orderings, </a:t>
            </a:r>
            <a:r>
              <a:rPr lang="en-US" sz="1600" b="0" dirty="0" err="1" smtClean="0">
                <a:solidFill>
                  <a:srgbClr val="000000"/>
                </a:solidFill>
              </a:rPr>
              <a:t>etc</a:t>
            </a:r>
            <a:endParaRPr lang="en-US" sz="1600" b="0" dirty="0" smtClean="0">
              <a:solidFill>
                <a:srgbClr val="000000"/>
              </a:solidFill>
            </a:endParaRPr>
          </a:p>
          <a:p>
            <a:pPr algn="l"/>
            <a:r>
              <a:rPr lang="en-US" sz="2000" dirty="0" err="1" smtClean="0">
                <a:solidFill>
                  <a:schemeClr val="bg2"/>
                </a:solidFill>
              </a:rPr>
              <a:t>Util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1600" b="0" dirty="0" smtClean="0"/>
              <a:t>Nearly everything</a:t>
            </a:r>
            <a:br>
              <a:rPr lang="en-US" sz="1600" b="0" dirty="0" smtClean="0"/>
            </a:br>
            <a:r>
              <a:rPr lang="en-US" sz="1600" b="0" dirty="0" smtClean="0"/>
              <a:t>depends on </a:t>
            </a:r>
            <a:r>
              <a:rPr lang="en-US" sz="1600" b="0" dirty="0" err="1" smtClean="0"/>
              <a:t>util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directly or indirectly</a:t>
            </a:r>
          </a:p>
          <a:p>
            <a:pPr algn="l"/>
            <a:r>
              <a:rPr lang="en-US" sz="2000" dirty="0" smtClean="0">
                <a:solidFill>
                  <a:schemeClr val="bg2"/>
                </a:solidFill>
              </a:rPr>
              <a:t>Transfer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600" b="0" dirty="0" smtClean="0"/>
              <a:t>Inter-mesh solution-field transfers</a:t>
            </a:r>
            <a:endParaRPr lang="en-US" sz="1600" b="0" dirty="0" smtClean="0"/>
          </a:p>
        </p:txBody>
      </p:sp>
      <p:sp>
        <p:nvSpPr>
          <p:cNvPr id="33" name="Rectangle 32"/>
          <p:cNvSpPr/>
          <p:nvPr/>
        </p:nvSpPr>
        <p:spPr bwMode="auto">
          <a:xfrm>
            <a:off x="3933366" y="4811941"/>
            <a:ext cx="1747792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itchFamily="-112" charset="0"/>
              </a:rPr>
              <a:t>Stk_topology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cxnSp>
        <p:nvCxnSpPr>
          <p:cNvPr id="34" name="Straight Arrow Connector 33"/>
          <p:cNvCxnSpPr>
            <a:stCxn id="5" idx="2"/>
            <a:endCxn id="33" idx="3"/>
          </p:cNvCxnSpPr>
          <p:nvPr/>
        </p:nvCxnSpPr>
        <p:spPr bwMode="auto">
          <a:xfrm flipH="1">
            <a:off x="5681158" y="4755239"/>
            <a:ext cx="970922" cy="2472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92678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304472" y="0"/>
            <a:ext cx="4379868" cy="1139825"/>
          </a:xfrm>
        </p:spPr>
        <p:txBody>
          <a:bodyPr/>
          <a:lstStyle/>
          <a:p>
            <a:r>
              <a:rPr lang="en-US" dirty="0" smtClean="0"/>
              <a:t>STK Mesh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23033" y="1205656"/>
            <a:ext cx="7391400" cy="4530725"/>
          </a:xfrm>
        </p:spPr>
        <p:txBody>
          <a:bodyPr/>
          <a:lstStyle/>
          <a:p>
            <a:r>
              <a:rPr lang="en-US" dirty="0" smtClean="0"/>
              <a:t>Parallel distributed, parallel consistent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Heterogeneous element types </a:t>
            </a:r>
            <a:br>
              <a:rPr lang="en-US" dirty="0" smtClean="0"/>
            </a:br>
            <a:r>
              <a:rPr lang="en-US" dirty="0" smtClean="0"/>
              <a:t>and field types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Unstructured grid</a:t>
            </a:r>
          </a:p>
        </p:txBody>
      </p:sp>
      <p:pic>
        <p:nvPicPr>
          <p:cNvPr id="24580" name="Picture 3" descr="bea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505200"/>
            <a:ext cx="24384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4" descr="bumper_hex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9050" y="4538944"/>
            <a:ext cx="2328863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 descr="hex_stacked_shells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481" y="1537007"/>
            <a:ext cx="1912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2514600"/>
            <a:ext cx="29511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3844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STK_classic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672" y="1111344"/>
            <a:ext cx="90204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Starting a couple years ago, we made major changes</a:t>
            </a:r>
            <a:br>
              <a:rPr lang="en-US" sz="2400" b="0" dirty="0" smtClean="0"/>
            </a:br>
            <a:r>
              <a:rPr lang="en-US" sz="2400" b="0" dirty="0" smtClean="0"/>
              <a:t>to the STK package, changing APIs and data-structures, etc.</a:t>
            </a:r>
            <a:endParaRPr lang="en-US" sz="2400" b="0" dirty="0"/>
          </a:p>
          <a:p>
            <a:pPr marL="800100" lvl="1" indent="-342900" algn="dist">
              <a:buFont typeface="Arial"/>
              <a:buChar char="•"/>
            </a:pPr>
            <a:r>
              <a:rPr lang="en-US" sz="2400" b="0" dirty="0" smtClean="0"/>
              <a:t>Almost all changes are in </a:t>
            </a:r>
            <a:r>
              <a:rPr lang="en-US" sz="2400" b="0" dirty="0" err="1" smtClean="0"/>
              <a:t>stk_mesh</a:t>
            </a:r>
            <a:r>
              <a:rPr lang="en-US" sz="2400" b="0" dirty="0" smtClean="0"/>
              <a:t>…</a:t>
            </a:r>
          </a:p>
          <a:p>
            <a:pPr marL="342900" indent="-342900" algn="dist">
              <a:buFont typeface="Arial"/>
              <a:buChar char="•"/>
            </a:pPr>
            <a:endParaRPr lang="en-US" sz="2400" b="0" dirty="0"/>
          </a:p>
          <a:p>
            <a:pPr marL="342900" indent="-342900" algn="dist">
              <a:buFont typeface="Arial"/>
              <a:buChar char="•"/>
            </a:pPr>
            <a:r>
              <a:rPr lang="en-US" sz="2400" b="0" dirty="0" smtClean="0"/>
              <a:t>We froze the STK package in </a:t>
            </a:r>
            <a:r>
              <a:rPr lang="en-US" sz="2400" b="0" dirty="0" err="1" smtClean="0"/>
              <a:t>Trilinos</a:t>
            </a:r>
            <a:r>
              <a:rPr lang="en-US" sz="2400" b="0" dirty="0" smtClean="0"/>
              <a:t>, performed development</a:t>
            </a:r>
            <a:br>
              <a:rPr lang="en-US" sz="2400" b="0" dirty="0" smtClean="0"/>
            </a:br>
            <a:r>
              <a:rPr lang="en-US" sz="2400" b="0" dirty="0" smtClean="0"/>
              <a:t>in the SIERRA repository, and have now brought the new</a:t>
            </a:r>
            <a:br>
              <a:rPr lang="en-US" sz="2400" b="0" dirty="0" smtClean="0"/>
            </a:br>
            <a:r>
              <a:rPr lang="en-US" sz="2400" b="0" dirty="0" smtClean="0"/>
              <a:t>code back into </a:t>
            </a:r>
            <a:r>
              <a:rPr lang="en-US" sz="2400" b="0" dirty="0" err="1" smtClean="0"/>
              <a:t>Trilinos</a:t>
            </a:r>
            <a:r>
              <a:rPr lang="en-US" sz="2400" b="0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65927" y="4184542"/>
            <a:ext cx="2335965" cy="1995879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STK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err="1" smtClean="0">
                <a:latin typeface="Arial" pitchFamily="-112" charset="0"/>
              </a:rPr>
              <a:t>stk_util</a:t>
            </a:r>
            <a:endParaRPr lang="en-US" dirty="0" smtClean="0">
              <a:latin typeface="Arial" pitchFamily="-11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err="1">
                <a:latin typeface="Arial" pitchFamily="-112" charset="0"/>
              </a:rPr>
              <a:t>s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tk_mesh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err="1">
                <a:latin typeface="Arial" pitchFamily="-112" charset="0"/>
              </a:rPr>
              <a:t>s</a:t>
            </a:r>
            <a:r>
              <a:rPr lang="en-US" dirty="0" err="1" smtClean="0">
                <a:latin typeface="Arial" pitchFamily="-112" charset="0"/>
              </a:rPr>
              <a:t>tk_search</a:t>
            </a:r>
            <a:endParaRPr lang="en-US" dirty="0">
              <a:latin typeface="Arial" pitchFamily="-112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…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48067" y="4166839"/>
            <a:ext cx="2335965" cy="19958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STK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err="1" smtClean="0">
                <a:latin typeface="Arial" pitchFamily="-112" charset="0"/>
              </a:rPr>
              <a:t>stk_classic</a:t>
            </a:r>
            <a:endParaRPr lang="en-US" dirty="0" smtClean="0">
              <a:latin typeface="Arial" pitchFamily="-112" charset="0"/>
            </a:endParaRPr>
          </a:p>
          <a:p>
            <a:pPr lvl="1" algn="l"/>
            <a:endParaRPr lang="en-US" dirty="0" smtClean="0">
              <a:latin typeface="Arial" pitchFamily="-11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err="1" smtClean="0">
                <a:latin typeface="Arial" pitchFamily="-112" charset="0"/>
              </a:rPr>
              <a:t>stk_util</a:t>
            </a:r>
            <a:endParaRPr lang="en-US" dirty="0" smtClean="0">
              <a:latin typeface="Arial" pitchFamily="-11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err="1">
                <a:latin typeface="Arial" pitchFamily="-112" charset="0"/>
              </a:rPr>
              <a:t>s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tk_mesh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err="1">
                <a:latin typeface="Arial" pitchFamily="-112" charset="0"/>
              </a:rPr>
              <a:t>s</a:t>
            </a:r>
            <a:r>
              <a:rPr lang="en-US" dirty="0" err="1" smtClean="0">
                <a:latin typeface="Arial" pitchFamily="-112" charset="0"/>
              </a:rPr>
              <a:t>tk_search</a:t>
            </a:r>
            <a:endParaRPr lang="en-US" dirty="0">
              <a:latin typeface="Arial" pitchFamily="-112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…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1474" y="3764953"/>
            <a:ext cx="5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0581" y="37585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7121292" y="4570109"/>
            <a:ext cx="1678266" cy="884538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Old sub-packages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rot="16200000" flipH="1" flipV="1">
            <a:off x="5966497" y="3993666"/>
            <a:ext cx="351548" cy="1912684"/>
          </a:xfrm>
          <a:prstGeom prst="bentUpArrow">
            <a:avLst>
              <a:gd name="adj1" fmla="val 25000"/>
              <a:gd name="adj2" fmla="val 44659"/>
              <a:gd name="adj3" fmla="val 25000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0766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STK_classic</a:t>
            </a:r>
            <a:r>
              <a:rPr lang="en-US" dirty="0" smtClean="0"/>
              <a:t>: API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238" y="1576291"/>
            <a:ext cx="81740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/>
              <a:t>Entity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b="0" dirty="0" smtClean="0"/>
              <a:t>Entity changed from an object with methods, to an index.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b="0" dirty="0" smtClean="0"/>
              <a:t>To do anything with an Entity now, you need a 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err="1" smtClean="0"/>
              <a:t>stk</a:t>
            </a:r>
            <a:r>
              <a:rPr lang="en-US" sz="2400" b="0" dirty="0" smtClean="0"/>
              <a:t>::mesh::</a:t>
            </a:r>
            <a:r>
              <a:rPr lang="en-US" sz="2400" b="0" dirty="0" err="1" smtClean="0"/>
              <a:t>BulkData</a:t>
            </a:r>
            <a:r>
              <a:rPr lang="en-US" sz="2400" b="0" dirty="0" smtClean="0"/>
              <a:t> instance.</a:t>
            </a:r>
            <a:endParaRPr lang="en-US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573230" y="4161863"/>
            <a:ext cx="3384197" cy="369332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EntityId</a:t>
            </a:r>
            <a:r>
              <a:rPr lang="en-US" dirty="0" smtClean="0"/>
              <a:t> id = </a:t>
            </a:r>
            <a:r>
              <a:rPr lang="en-US" dirty="0" err="1" smtClean="0"/>
              <a:t>node.identifier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8571" y="4688490"/>
            <a:ext cx="4333338" cy="369332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EntityId</a:t>
            </a:r>
            <a:r>
              <a:rPr lang="en-US" dirty="0" smtClean="0"/>
              <a:t> id = </a:t>
            </a:r>
            <a:r>
              <a:rPr lang="en-US" dirty="0" err="1" smtClean="0"/>
              <a:t>bulkdata.identifier</a:t>
            </a:r>
            <a:r>
              <a:rPr lang="en-US" dirty="0" smtClean="0"/>
              <a:t>(node);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7411" y="3708255"/>
            <a:ext cx="1182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Example</a:t>
            </a:r>
            <a:endParaRPr lang="en-US" sz="20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1592102" y="4173202"/>
            <a:ext cx="58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Old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584042" y="468848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New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32698848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STK_classic</a:t>
            </a:r>
            <a:r>
              <a:rPr lang="en-US" dirty="0" smtClean="0"/>
              <a:t>: API changes </a:t>
            </a:r>
            <a:r>
              <a:rPr lang="en-US" b="0" dirty="0" smtClean="0"/>
              <a:t>(continued)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26092" y="1576291"/>
            <a:ext cx="77123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/>
              <a:t>Relations / Connectivity: Entities are connected…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b="0" dirty="0" smtClean="0"/>
              <a:t>Previously, Entity held arrays of Relations.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b="0" dirty="0" smtClean="0"/>
              <a:t>Relation class held connected entity, ordinal (local-id)</a:t>
            </a:r>
            <a:br>
              <a:rPr lang="en-US" sz="2400" b="0" dirty="0" smtClean="0"/>
            </a:br>
            <a:r>
              <a:rPr lang="en-US" sz="2400" b="0" dirty="0" smtClean="0"/>
              <a:t>and other data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b="0" dirty="0" smtClean="0"/>
              <a:t>These items are now held in separate ‘raw’ arrays.</a:t>
            </a:r>
            <a:endParaRPr lang="en-US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732538" y="4241244"/>
            <a:ext cx="7451153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33CC"/>
                </a:solidFill>
              </a:rPr>
              <a:t>PairIterRelation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node_relations</a:t>
            </a:r>
            <a:r>
              <a:rPr lang="en-US" dirty="0" smtClean="0">
                <a:solidFill>
                  <a:srgbClr val="0033CC"/>
                </a:solidFill>
              </a:rPr>
              <a:t> = </a:t>
            </a:r>
            <a:r>
              <a:rPr lang="en-US" dirty="0" err="1" smtClean="0">
                <a:solidFill>
                  <a:srgbClr val="0033CC"/>
                </a:solidFill>
              </a:rPr>
              <a:t>element.relations</a:t>
            </a:r>
            <a:r>
              <a:rPr lang="en-US" dirty="0" smtClean="0">
                <a:solidFill>
                  <a:srgbClr val="0033CC"/>
                </a:solidFill>
              </a:rPr>
              <a:t>(NODE_RANK);</a:t>
            </a:r>
          </a:p>
          <a:p>
            <a:r>
              <a:rPr lang="en-US" dirty="0" smtClean="0"/>
              <a:t>Loop { Entity node = </a:t>
            </a:r>
            <a:r>
              <a:rPr lang="en-US" dirty="0" err="1" smtClean="0"/>
              <a:t>node_relations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].entity();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186" y="5198799"/>
            <a:ext cx="6270504" cy="923330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unsigned </a:t>
            </a:r>
            <a:r>
              <a:rPr lang="en-US" dirty="0" err="1" smtClean="0"/>
              <a:t>num_nodes</a:t>
            </a:r>
            <a:r>
              <a:rPr lang="en-US" dirty="0" smtClean="0"/>
              <a:t> = </a:t>
            </a:r>
            <a:r>
              <a:rPr lang="en-US" dirty="0" err="1" smtClean="0"/>
              <a:t>bulkdata.num_nodes</a:t>
            </a:r>
            <a:r>
              <a:rPr lang="en-US" dirty="0" smtClean="0"/>
              <a:t>(element);</a:t>
            </a:r>
          </a:p>
          <a:p>
            <a:r>
              <a:rPr lang="en-US" dirty="0" err="1">
                <a:solidFill>
                  <a:schemeClr val="bg2"/>
                </a:solidFill>
              </a:rPr>
              <a:t>c</a:t>
            </a:r>
            <a:r>
              <a:rPr lang="en-US" dirty="0" err="1" smtClean="0">
                <a:solidFill>
                  <a:schemeClr val="bg2"/>
                </a:solidFill>
              </a:rPr>
              <a:t>onst</a:t>
            </a:r>
            <a:r>
              <a:rPr lang="en-US" dirty="0" smtClean="0">
                <a:solidFill>
                  <a:schemeClr val="bg2"/>
                </a:solidFill>
              </a:rPr>
              <a:t> Entity* nodes = </a:t>
            </a:r>
            <a:r>
              <a:rPr lang="en-US" dirty="0" err="1" smtClean="0">
                <a:solidFill>
                  <a:schemeClr val="bg2"/>
                </a:solidFill>
              </a:rPr>
              <a:t>bulkdata.begin_nodes</a:t>
            </a:r>
            <a:r>
              <a:rPr lang="en-US" dirty="0" smtClean="0">
                <a:solidFill>
                  <a:schemeClr val="bg2"/>
                </a:solidFill>
              </a:rPr>
              <a:t>(element);</a:t>
            </a:r>
          </a:p>
          <a:p>
            <a:r>
              <a:rPr lang="en-US" dirty="0" smtClean="0"/>
              <a:t>Loop { Entity node = nodes[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9864" y="3662893"/>
            <a:ext cx="490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Example: connected nodes of an element</a:t>
            </a:r>
            <a:endParaRPr lang="en-US" sz="20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129290" y="4343305"/>
            <a:ext cx="58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Old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32354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New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312481636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Level">
  <a:themeElements>
    <a:clrScheme name="Level 10">
      <a:dk1>
        <a:srgbClr val="000000"/>
      </a:dk1>
      <a:lt1>
        <a:srgbClr val="FFFFFF"/>
      </a:lt1>
      <a:dk2>
        <a:srgbClr val="0033CC"/>
      </a:dk2>
      <a:lt2>
        <a:srgbClr val="0033CC"/>
      </a:lt2>
      <a:accent1>
        <a:srgbClr val="FF99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B90000"/>
      </a:accent6>
      <a:hlink>
        <a:srgbClr val="CC0000"/>
      </a:hlink>
      <a:folHlink>
        <a:srgbClr val="999966"/>
      </a:folHlink>
    </a:clrScheme>
    <a:fontScheme name="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00FFFF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10">
        <a:dk1>
          <a:srgbClr val="000000"/>
        </a:dk1>
        <a:lt1>
          <a:srgbClr val="FFFFFF"/>
        </a:lt1>
        <a:dk2>
          <a:srgbClr val="0033CC"/>
        </a:dk2>
        <a:lt2>
          <a:srgbClr val="0033CC"/>
        </a:lt2>
        <a:accent1>
          <a:srgbClr val="FF99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B90000"/>
        </a:accent6>
        <a:hlink>
          <a:srgbClr val="CC0000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16604</TotalTime>
  <Words>480</Words>
  <Application>Microsoft Macintosh PowerPoint</Application>
  <PresentationFormat>Letter Paper (8.5x11 in)</PresentationFormat>
  <Paragraphs>147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Level</vt:lpstr>
      <vt:lpstr>Custom Design</vt:lpstr>
      <vt:lpstr>1_Custom Design</vt:lpstr>
      <vt:lpstr>STK (Sierra Toolkit) Update</vt:lpstr>
      <vt:lpstr>Outline</vt:lpstr>
      <vt:lpstr>What is STK</vt:lpstr>
      <vt:lpstr>SIERRA / STK development environment</vt:lpstr>
      <vt:lpstr>Sierra ToolKit (STK) modules overview</vt:lpstr>
      <vt:lpstr>STK Mesh</vt:lpstr>
      <vt:lpstr>STK vs STK_classic</vt:lpstr>
      <vt:lpstr>STK vs STK_classic: API changes</vt:lpstr>
      <vt:lpstr>STK vs STK_classic: API changes (continued)</vt:lpstr>
      <vt:lpstr>STK vs STK_classic: API changes (continued)</vt:lpstr>
      <vt:lpstr>STK vs STK_classic: API changes (continued)</vt:lpstr>
      <vt:lpstr>STK vs STK_classic: Performance improvements</vt:lpstr>
      <vt:lpstr>STK vs STK_classic: Performance Improvements (continued)</vt:lpstr>
      <vt:lpstr>Scalable Entity Creation</vt:lpstr>
      <vt:lpstr>STK plans for the coming year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Sandia Overview - Science, Tech, Engineering</dc:title>
  <dc:creator>Timothy Paul Peterson</dc:creator>
  <dc:description>Draft</dc:description>
  <cp:lastModifiedBy>Williams, Alan B</cp:lastModifiedBy>
  <cp:revision>1071</cp:revision>
  <cp:lastPrinted>2008-11-14T20:12:39Z</cp:lastPrinted>
  <dcterms:created xsi:type="dcterms:W3CDTF">2010-11-10T20:17:03Z</dcterms:created>
  <dcterms:modified xsi:type="dcterms:W3CDTF">2014-10-28T16:51:44Z</dcterms:modified>
</cp:coreProperties>
</file>