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media/audio1.bin" ContentType="audio/unknown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1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62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63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743" r:id="rId3"/>
    <p:sldMasterId id="2147484334" r:id="rId4"/>
    <p:sldMasterId id="2147484336" r:id="rId5"/>
  </p:sldMasterIdLst>
  <p:notesMasterIdLst>
    <p:notesMasterId r:id="rId96"/>
  </p:notesMasterIdLst>
  <p:handoutMasterIdLst>
    <p:handoutMasterId r:id="rId97"/>
  </p:handoutMasterIdLst>
  <p:sldIdLst>
    <p:sldId id="924" r:id="rId6"/>
    <p:sldId id="372" r:id="rId7"/>
    <p:sldId id="1142" r:id="rId8"/>
    <p:sldId id="891" r:id="rId9"/>
    <p:sldId id="1119" r:id="rId10"/>
    <p:sldId id="1115" r:id="rId11"/>
    <p:sldId id="1097" r:id="rId12"/>
    <p:sldId id="1123" r:id="rId13"/>
    <p:sldId id="1098" r:id="rId14"/>
    <p:sldId id="1099" r:id="rId15"/>
    <p:sldId id="1113" r:id="rId16"/>
    <p:sldId id="1118" r:id="rId17"/>
    <p:sldId id="1105" r:id="rId18"/>
    <p:sldId id="1104" r:id="rId19"/>
    <p:sldId id="1140" r:id="rId20"/>
    <p:sldId id="1307" r:id="rId21"/>
    <p:sldId id="1101" r:id="rId22"/>
    <p:sldId id="1117" r:id="rId23"/>
    <p:sldId id="1031" r:id="rId24"/>
    <p:sldId id="1103" r:id="rId25"/>
    <p:sldId id="991" r:id="rId26"/>
    <p:sldId id="892" r:id="rId27"/>
    <p:sldId id="893" r:id="rId28"/>
    <p:sldId id="1141" r:id="rId29"/>
    <p:sldId id="1144" r:id="rId30"/>
    <p:sldId id="1007" r:id="rId31"/>
    <p:sldId id="1014" r:id="rId32"/>
    <p:sldId id="992" r:id="rId33"/>
    <p:sldId id="898" r:id="rId34"/>
    <p:sldId id="896" r:id="rId35"/>
    <p:sldId id="1132" r:id="rId36"/>
    <p:sldId id="1003" r:id="rId37"/>
    <p:sldId id="1004" r:id="rId38"/>
    <p:sldId id="1245" r:id="rId39"/>
    <p:sldId id="915" r:id="rId40"/>
    <p:sldId id="901" r:id="rId41"/>
    <p:sldId id="902" r:id="rId42"/>
    <p:sldId id="989" r:id="rId43"/>
    <p:sldId id="1116" r:id="rId44"/>
    <p:sldId id="979" r:id="rId45"/>
    <p:sldId id="993" r:id="rId46"/>
    <p:sldId id="990" r:id="rId47"/>
    <p:sldId id="982" r:id="rId48"/>
    <p:sldId id="1015" r:id="rId49"/>
    <p:sldId id="1297" r:id="rId50"/>
    <p:sldId id="995" r:id="rId51"/>
    <p:sldId id="996" r:id="rId52"/>
    <p:sldId id="1299" r:id="rId53"/>
    <p:sldId id="1012" r:id="rId54"/>
    <p:sldId id="1013" r:id="rId55"/>
    <p:sldId id="1298" r:id="rId56"/>
    <p:sldId id="1210" r:id="rId57"/>
    <p:sldId id="1120" r:id="rId58"/>
    <p:sldId id="1208" r:id="rId59"/>
    <p:sldId id="1209" r:id="rId60"/>
    <p:sldId id="1252" r:id="rId61"/>
    <p:sldId id="1253" r:id="rId62"/>
    <p:sldId id="1254" r:id="rId63"/>
    <p:sldId id="1255" r:id="rId64"/>
    <p:sldId id="1257" r:id="rId65"/>
    <p:sldId id="1258" r:id="rId66"/>
    <p:sldId id="1259" r:id="rId67"/>
    <p:sldId id="1260" r:id="rId68"/>
    <p:sldId id="1261" r:id="rId69"/>
    <p:sldId id="1262" r:id="rId70"/>
    <p:sldId id="1263" r:id="rId71"/>
    <p:sldId id="1264" r:id="rId72"/>
    <p:sldId id="1265" r:id="rId73"/>
    <p:sldId id="1266" r:id="rId74"/>
    <p:sldId id="1268" r:id="rId75"/>
    <p:sldId id="1300" r:id="rId76"/>
    <p:sldId id="1302" r:id="rId77"/>
    <p:sldId id="1303" r:id="rId78"/>
    <p:sldId id="1304" r:id="rId79"/>
    <p:sldId id="1305" r:id="rId80"/>
    <p:sldId id="1306" r:id="rId81"/>
    <p:sldId id="1277" r:id="rId82"/>
    <p:sldId id="1278" r:id="rId83"/>
    <p:sldId id="1279" r:id="rId84"/>
    <p:sldId id="1280" r:id="rId85"/>
    <p:sldId id="1282" r:id="rId86"/>
    <p:sldId id="1281" r:id="rId87"/>
    <p:sldId id="1283" r:id="rId88"/>
    <p:sldId id="1284" r:id="rId89"/>
    <p:sldId id="1285" r:id="rId90"/>
    <p:sldId id="1286" r:id="rId91"/>
    <p:sldId id="1287" r:id="rId92"/>
    <p:sldId id="1288" r:id="rId93"/>
    <p:sldId id="1308" r:id="rId94"/>
    <p:sldId id="1294" r:id="rId95"/>
  </p:sldIdLst>
  <p:sldSz cx="9144000" cy="6858000" type="screen4x3"/>
  <p:notesSz cx="69850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b="1" kern="1200">
        <a:solidFill>
          <a:schemeClr val="accent2"/>
        </a:solidFill>
        <a:latin typeface="Arial" pitchFamily="-112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b="1" kern="1200">
        <a:solidFill>
          <a:schemeClr val="accent2"/>
        </a:solidFill>
        <a:latin typeface="Arial" pitchFamily="-112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b="1" kern="1200">
        <a:solidFill>
          <a:schemeClr val="accent2"/>
        </a:solidFill>
        <a:latin typeface="Arial" pitchFamily="-112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b="1" kern="1200">
        <a:solidFill>
          <a:schemeClr val="accent2"/>
        </a:solidFill>
        <a:latin typeface="Arial" pitchFamily="-112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b="1" kern="1200">
        <a:solidFill>
          <a:schemeClr val="accent2"/>
        </a:solidFill>
        <a:latin typeface="Arial" pitchFamily="-112" charset="0"/>
        <a:ea typeface="+mn-ea"/>
        <a:cs typeface="+mn-cs"/>
      </a:defRPr>
    </a:lvl5pPr>
    <a:lvl6pPr marL="2286000" algn="l" defTabSz="457200" rtl="0" eaLnBrk="1" latinLnBrk="0" hangingPunct="1">
      <a:defRPr sz="3600" b="1" kern="1200">
        <a:solidFill>
          <a:schemeClr val="accent2"/>
        </a:solidFill>
        <a:latin typeface="Arial" pitchFamily="-112" charset="0"/>
        <a:ea typeface="+mn-ea"/>
        <a:cs typeface="+mn-cs"/>
      </a:defRPr>
    </a:lvl6pPr>
    <a:lvl7pPr marL="2743200" algn="l" defTabSz="457200" rtl="0" eaLnBrk="1" latinLnBrk="0" hangingPunct="1">
      <a:defRPr sz="3600" b="1" kern="1200">
        <a:solidFill>
          <a:schemeClr val="accent2"/>
        </a:solidFill>
        <a:latin typeface="Arial" pitchFamily="-112" charset="0"/>
        <a:ea typeface="+mn-ea"/>
        <a:cs typeface="+mn-cs"/>
      </a:defRPr>
    </a:lvl7pPr>
    <a:lvl8pPr marL="3200400" algn="l" defTabSz="457200" rtl="0" eaLnBrk="1" latinLnBrk="0" hangingPunct="1">
      <a:defRPr sz="3600" b="1" kern="1200">
        <a:solidFill>
          <a:schemeClr val="accent2"/>
        </a:solidFill>
        <a:latin typeface="Arial" pitchFamily="-112" charset="0"/>
        <a:ea typeface="+mn-ea"/>
        <a:cs typeface="+mn-cs"/>
      </a:defRPr>
    </a:lvl8pPr>
    <a:lvl9pPr marL="3657600" algn="l" defTabSz="457200" rtl="0" eaLnBrk="1" latinLnBrk="0" hangingPunct="1">
      <a:defRPr sz="3600" b="1" kern="1200">
        <a:solidFill>
          <a:schemeClr val="accent2"/>
        </a:solidFill>
        <a:latin typeface="Arial" pitchFamily="-11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  <a:srgbClr val="FEA3B9"/>
    <a:srgbClr val="66CCFF"/>
    <a:srgbClr val="33CCFF"/>
    <a:srgbClr val="66FFFF"/>
    <a:srgbClr val="00FF00"/>
    <a:srgbClr val="CCFF66"/>
    <a:srgbClr val="3399FF"/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79" autoAdjust="0"/>
    <p:restoredTop sz="94282" autoAdjust="0"/>
  </p:normalViewPr>
  <p:slideViewPr>
    <p:cSldViewPr showGuides="1">
      <p:cViewPr varScale="1">
        <p:scale>
          <a:sx n="108" d="100"/>
          <a:sy n="108" d="100"/>
        </p:scale>
        <p:origin x="-104" y="-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15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5" d="100"/>
        <a:sy n="135" d="100"/>
      </p:scale>
      <p:origin x="0" y="49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heme" Target="theme/theme1.xml"/><Relationship Id="rId10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97" Type="http://schemas.openxmlformats.org/officeDocument/2006/relationships/handoutMaster" Target="handoutMasters/handoutMaster1.xml"/><Relationship Id="rId98" Type="http://schemas.openxmlformats.org/officeDocument/2006/relationships/printerSettings" Target="printerSettings/printerSettings1.bin"/><Relationship Id="rId99" Type="http://schemas.openxmlformats.org/officeDocument/2006/relationships/presProps" Target="presProp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100" Type="http://schemas.openxmlformats.org/officeDocument/2006/relationships/viewProps" Target="viewProps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/Relationships>
</file>

<file path=ppt/_rels/viewProps.xml.rels><?xml version="1.0" encoding="UTF-8" standalone="yes"?>
<Relationships xmlns="http://schemas.openxmlformats.org/package/2006/relationships"><Relationship Id="rId11" Type="http://schemas.openxmlformats.org/officeDocument/2006/relationships/slide" Target="slides/slide87.xml"/><Relationship Id="rId12" Type="http://schemas.openxmlformats.org/officeDocument/2006/relationships/slide" Target="slides/slide88.xml"/><Relationship Id="rId13" Type="http://schemas.openxmlformats.org/officeDocument/2006/relationships/slide" Target="slides/slide89.xml"/><Relationship Id="rId1" Type="http://schemas.openxmlformats.org/officeDocument/2006/relationships/slide" Target="slides/slide2.xml"/><Relationship Id="rId2" Type="http://schemas.openxmlformats.org/officeDocument/2006/relationships/slide" Target="slides/slide3.xml"/><Relationship Id="rId3" Type="http://schemas.openxmlformats.org/officeDocument/2006/relationships/slide" Target="slides/slide26.xml"/><Relationship Id="rId4" Type="http://schemas.openxmlformats.org/officeDocument/2006/relationships/slide" Target="slides/slide66.xml"/><Relationship Id="rId5" Type="http://schemas.openxmlformats.org/officeDocument/2006/relationships/slide" Target="slides/slide67.xml"/><Relationship Id="rId6" Type="http://schemas.openxmlformats.org/officeDocument/2006/relationships/slide" Target="slides/slide68.xml"/><Relationship Id="rId7" Type="http://schemas.openxmlformats.org/officeDocument/2006/relationships/slide" Target="slides/slide70.xml"/><Relationship Id="rId8" Type="http://schemas.openxmlformats.org/officeDocument/2006/relationships/slide" Target="slides/slide84.xml"/><Relationship Id="rId9" Type="http://schemas.openxmlformats.org/officeDocument/2006/relationships/slide" Target="slides/slide85.xml"/><Relationship Id="rId10" Type="http://schemas.openxmlformats.org/officeDocument/2006/relationships/slide" Target="slides/slide8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Relationship Id="rId2" Type="http://schemas.openxmlformats.org/officeDocument/2006/relationships/image" Target="../media/image59.wmf"/><Relationship Id="rId3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4" Type="http://schemas.openxmlformats.org/officeDocument/2006/relationships/image" Target="../media/image59.wmf"/><Relationship Id="rId5" Type="http://schemas.openxmlformats.org/officeDocument/2006/relationships/image" Target="../media/image60.wmf"/><Relationship Id="rId1" Type="http://schemas.openxmlformats.org/officeDocument/2006/relationships/image" Target="../media/image61.wmf"/><Relationship Id="rId2" Type="http://schemas.openxmlformats.org/officeDocument/2006/relationships/image" Target="../media/image6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4" Type="http://schemas.openxmlformats.org/officeDocument/2006/relationships/image" Target="../media/image64.wmf"/><Relationship Id="rId5" Type="http://schemas.openxmlformats.org/officeDocument/2006/relationships/image" Target="../media/image58.wmf"/><Relationship Id="rId1" Type="http://schemas.openxmlformats.org/officeDocument/2006/relationships/image" Target="../media/image59.wmf"/><Relationship Id="rId2" Type="http://schemas.openxmlformats.org/officeDocument/2006/relationships/image" Target="../media/image6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4" Type="http://schemas.openxmlformats.org/officeDocument/2006/relationships/image" Target="../media/image59.wmf"/><Relationship Id="rId5" Type="http://schemas.openxmlformats.org/officeDocument/2006/relationships/image" Target="../media/image60.wmf"/><Relationship Id="rId1" Type="http://schemas.openxmlformats.org/officeDocument/2006/relationships/image" Target="../media/image65.wmf"/><Relationship Id="rId2" Type="http://schemas.openxmlformats.org/officeDocument/2006/relationships/image" Target="../media/image6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b="0">
                <a:solidFill>
                  <a:schemeClr val="tx1"/>
                </a:solidFill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solidFill>
                  <a:schemeClr val="tx1"/>
                </a:solidFill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b="0">
                <a:solidFill>
                  <a:schemeClr val="tx1"/>
                </a:solidFill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solidFill>
                  <a:schemeClr val="tx1"/>
                </a:solidFill>
                <a:latin typeface="Times New Roman" pitchFamily="-112" charset="0"/>
              </a:defRPr>
            </a:lvl1pPr>
          </a:lstStyle>
          <a:p>
            <a:fld id="{FA1CCA23-CE06-D741-861A-4735CC314D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23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rgbClr val="CCFF66"/>
                </a:solidFill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CCFF66"/>
                </a:solidFill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rgbClr val="CCFF66"/>
                </a:solidFill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CCFF66"/>
                </a:solidFill>
                <a:latin typeface="Times New Roman" pitchFamily="-112" charset="0"/>
              </a:defRPr>
            </a:lvl1pPr>
          </a:lstStyle>
          <a:p>
            <a:fld id="{F4547124-A4DE-BE44-8E6C-7DB390EA2E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23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:Creative_Commons" TargetMode="External"/><Relationship Id="rId4" Type="http://schemas.openxmlformats.org/officeDocument/2006/relationships/hyperlink" Target="http://creativecommons.org/licenses/by-sa/3.0/deed.en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10A97D-0A77-B84E-85E4-487301F924B0}" type="slidenum">
              <a:rPr lang="en-US"/>
              <a:pPr/>
              <a:t>1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EF1E66-5A11-E942-9BE4-E236AFC9E994}" type="slidenum">
              <a:rPr lang="en-US"/>
              <a:pPr/>
              <a:t>12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87B936-0463-8A4F-A0E7-6FC49F13C2BB}" type="slidenum">
              <a:rPr lang="en-US">
                <a:solidFill>
                  <a:srgbClr val="C0504D"/>
                </a:solidFill>
              </a:rPr>
              <a:pPr/>
              <a:t>13</a:t>
            </a:fld>
            <a:endParaRPr lang="en-US">
              <a:solidFill>
                <a:srgbClr val="C0504D"/>
              </a:solidFill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Why packages?</a:t>
            </a:r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Multifrontal</a:t>
            </a:r>
            <a:r>
              <a:rPr lang="en-US" baseline="0" dirty="0" smtClean="0"/>
              <a:t> development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Reflects history of Trilinos: Aztec, ML, and </a:t>
            </a:r>
            <a:r>
              <a:rPr lang="en-US" baseline="0" dirty="0" err="1" smtClean="0"/>
              <a:t>Zoltan</a:t>
            </a:r>
            <a:r>
              <a:rPr lang="en-US" baseline="0" dirty="0" smtClean="0"/>
              <a:t> were (and are) separate packages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Naturally reflects organization of research or software development teams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What does that mean for you?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If you only care about </a:t>
            </a:r>
            <a:r>
              <a:rPr lang="en-US" baseline="0" dirty="0" err="1" smtClean="0"/>
              <a:t>Zoltan</a:t>
            </a:r>
            <a:r>
              <a:rPr lang="en-US" baseline="0" dirty="0" smtClean="0"/>
              <a:t>, you don’t have to use anything else.</a:t>
            </a:r>
          </a:p>
          <a:p>
            <a:pPr marL="0" indent="0">
              <a:buNone/>
            </a:pPr>
            <a:r>
              <a:rPr lang="en-US" baseline="0" dirty="0" smtClean="0"/>
              <a:t>It’s your choice whether to plug into bigger multiple-package systems.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198BBE-E3F6-B140-9987-0242B0B9A551}" type="slidenum">
              <a:rPr lang="en-US">
                <a:solidFill>
                  <a:srgbClr val="C0504D"/>
                </a:solidFill>
              </a:rPr>
              <a:pPr/>
              <a:t>14</a:t>
            </a:fld>
            <a:endParaRPr lang="en-US">
              <a:solidFill>
                <a:srgbClr val="C0504D"/>
              </a:solidFill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87B936-0463-8A4F-A0E7-6FC49F13C2BB}" type="slidenum">
              <a:rPr lang="en-US">
                <a:solidFill>
                  <a:srgbClr val="C0504D"/>
                </a:solidFill>
              </a:rPr>
              <a:pPr/>
              <a:t>15</a:t>
            </a:fld>
            <a:endParaRPr lang="en-US">
              <a:solidFill>
                <a:srgbClr val="C0504D"/>
              </a:solidFill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Why packages?</a:t>
            </a:r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Multifrontal</a:t>
            </a:r>
            <a:r>
              <a:rPr lang="en-US" baseline="0" dirty="0" smtClean="0"/>
              <a:t> development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Reflects history of Trilinos: Aztec, ML, and </a:t>
            </a:r>
            <a:r>
              <a:rPr lang="en-US" baseline="0" dirty="0" err="1" smtClean="0"/>
              <a:t>Zoltan</a:t>
            </a:r>
            <a:r>
              <a:rPr lang="en-US" baseline="0" dirty="0" smtClean="0"/>
              <a:t> were (and are) separate packages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Naturally reflects organization of research or software development teams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What does that mean for you?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If you only care about </a:t>
            </a:r>
            <a:r>
              <a:rPr lang="en-US" baseline="0" dirty="0" err="1" smtClean="0"/>
              <a:t>Zoltan</a:t>
            </a:r>
            <a:r>
              <a:rPr lang="en-US" baseline="0" dirty="0" smtClean="0"/>
              <a:t>, you don’t have to use anything else.</a:t>
            </a:r>
          </a:p>
          <a:p>
            <a:pPr marL="0" indent="0">
              <a:buNone/>
            </a:pPr>
            <a:r>
              <a:rPr lang="en-US" baseline="0" dirty="0" smtClean="0"/>
              <a:t>It’s your choice whether to plug into bigger multiple-</a:t>
            </a:r>
            <a:r>
              <a:rPr lang="en-US" baseline="0" smtClean="0"/>
              <a:t>package systems.</a:t>
            </a:r>
            <a:endParaRPr lang="en-US" baseline="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87B936-0463-8A4F-A0E7-6FC49F13C2BB}" type="slidenum">
              <a:rPr lang="en-US">
                <a:solidFill>
                  <a:srgbClr val="C0504D"/>
                </a:solidFill>
              </a:rPr>
              <a:pPr/>
              <a:t>16</a:t>
            </a:fld>
            <a:endParaRPr lang="en-US">
              <a:solidFill>
                <a:srgbClr val="C0504D"/>
              </a:solidFill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Why packages?</a:t>
            </a:r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Multifrontal</a:t>
            </a:r>
            <a:r>
              <a:rPr lang="en-US" baseline="0" dirty="0" smtClean="0"/>
              <a:t> development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Reflects history of Trilinos: Aztec, ML, and </a:t>
            </a:r>
            <a:r>
              <a:rPr lang="en-US" baseline="0" dirty="0" err="1" smtClean="0"/>
              <a:t>Zoltan</a:t>
            </a:r>
            <a:r>
              <a:rPr lang="en-US" baseline="0" dirty="0" smtClean="0"/>
              <a:t> were (and are) separate packages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Naturally reflects organization of research or software development teams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What does that mean for you?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If you only care about </a:t>
            </a:r>
            <a:r>
              <a:rPr lang="en-US" baseline="0" dirty="0" err="1" smtClean="0"/>
              <a:t>Zoltan</a:t>
            </a:r>
            <a:r>
              <a:rPr lang="en-US" baseline="0" dirty="0" smtClean="0"/>
              <a:t>, you don’t have to use anything else.</a:t>
            </a:r>
          </a:p>
          <a:p>
            <a:pPr marL="0" indent="0">
              <a:buNone/>
            </a:pPr>
            <a:r>
              <a:rPr lang="en-US" baseline="0" dirty="0" smtClean="0"/>
              <a:t>It’s your choice whether to plug into bigger multiple-</a:t>
            </a:r>
            <a:r>
              <a:rPr lang="en-US" baseline="0" smtClean="0"/>
              <a:t>package systems.</a:t>
            </a:r>
            <a:endParaRPr lang="en-US" baseline="0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2FA08E-A0C1-7F40-BF78-771993480A34}" type="slidenum">
              <a:rPr lang="en-US">
                <a:solidFill>
                  <a:srgbClr val="C0504D"/>
                </a:solidFill>
              </a:rPr>
              <a:pPr/>
              <a:t>17</a:t>
            </a:fld>
            <a:endParaRPr lang="en-US">
              <a:solidFill>
                <a:srgbClr val="C0504D"/>
              </a:solidFill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9" tIns="45715" rIns="91429" bIns="4571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EF1E66-5A11-E942-9BE4-E236AFC9E994}" type="slidenum">
              <a:rPr lang="en-US"/>
              <a:pPr/>
              <a:t>18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A16C7-FD18-5E43-902D-61E94040E5B2}" type="slidenum">
              <a:rPr lang="en-US">
                <a:solidFill>
                  <a:srgbClr val="C0504D"/>
                </a:solidFill>
              </a:rPr>
              <a:pPr/>
              <a:t>20</a:t>
            </a:fld>
            <a:endParaRPr lang="en-US">
              <a:solidFill>
                <a:srgbClr val="C0504D"/>
              </a:solidFill>
            </a:endParaRPr>
          </a:p>
        </p:txBody>
      </p:sp>
      <p:sp>
        <p:nvSpPr>
          <p:cNvPr id="9902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7265E0-C48A-E14C-BE09-CB03708539A1}" type="slidenum">
              <a:rPr lang="en-US"/>
              <a:pPr/>
              <a:t>21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83DF08-0895-A443-B536-5B4ED93DDB00}" type="slidenum">
              <a:rPr lang="en-US"/>
              <a:pPr/>
              <a:t>22</a:t>
            </a:fld>
            <a:endParaRPr lang="en-US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5E46A-D9C9-684F-BC23-2EC3AAB14FD5}" type="slidenum">
              <a:rPr lang="en-US"/>
              <a:pPr/>
              <a:t>2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46E8FB-A3DB-2C44-A967-7FC1010A6373}" type="slidenum">
              <a:rPr lang="en-US"/>
              <a:pPr/>
              <a:t>23</a:t>
            </a:fld>
            <a:endParaRPr lang="en-US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File:Al_Deir_Petra.JPG</a:t>
            </a:r>
            <a:endParaRPr lang="en-US" dirty="0" smtClean="0"/>
          </a:p>
          <a:p>
            <a:r>
              <a:rPr lang="en-US" dirty="0" smtClean="0"/>
              <a:t>This file is licensed under the </a:t>
            </a:r>
            <a:r>
              <a:rPr lang="en-US" dirty="0" smtClean="0">
                <a:hlinkClick r:id="rId3" tooltip="w:en:Creative Commons"/>
              </a:rPr>
              <a:t>Creative Commons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Attribution-Share Alike 3.0 Unported</a:t>
            </a:r>
            <a:r>
              <a:rPr lang="en-US" dirty="0" smtClean="0"/>
              <a:t> license.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2FA08E-A0C1-7F40-BF78-771993480A34}" type="slidenum">
              <a:rPr lang="en-US">
                <a:solidFill>
                  <a:srgbClr val="C0504D"/>
                </a:solidFill>
              </a:rPr>
              <a:pPr/>
              <a:t>24</a:t>
            </a:fld>
            <a:endParaRPr lang="en-US">
              <a:solidFill>
                <a:srgbClr val="C0504D"/>
              </a:solidFill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9" tIns="45715" rIns="91429" bIns="4571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5927B-2BA6-5949-ABB4-0090F3A96B6E}" type="slidenum">
              <a:rPr lang="en-US"/>
              <a:pPr/>
              <a:t>25</a:t>
            </a:fld>
            <a:endParaRPr lang="en-US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9F61E-8AAA-DD42-BB7A-1EE326F3BF84}" type="slidenum">
              <a:rPr lang="en-US"/>
              <a:pPr/>
              <a:t>26</a:t>
            </a:fld>
            <a:endParaRPr lang="en-US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EBC0EF-AA44-6142-BFEF-DB0649179FF2}" type="slidenum">
              <a:rPr lang="en-US"/>
              <a:pPr/>
              <a:t>27</a:t>
            </a:fld>
            <a:endParaRPr lang="en-US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EF6010-357E-384E-B0B4-F50EC9BA2E21}" type="slidenum">
              <a:rPr lang="en-US"/>
              <a:pPr/>
              <a:t>28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691D42-32EC-1840-9D9C-DB5482A81F1A}" type="slidenum">
              <a:rPr lang="en-US"/>
              <a:pPr/>
              <a:t>29</a:t>
            </a:fld>
            <a:endParaRPr lang="en-US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47071F-9834-ED41-A2B2-0BEFD15C0630}" type="slidenum">
              <a:rPr lang="en-US"/>
              <a:pPr/>
              <a:t>30</a:t>
            </a:fld>
            <a:endParaRPr lang="en-US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8F974-F2C0-3146-9B2C-578215AD2D1F}" type="slidenum">
              <a:rPr lang="en-US"/>
              <a:pPr/>
              <a:t>31</a:t>
            </a:fld>
            <a:endParaRPr lang="en-US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6AE4E8-268D-5540-B1F8-675B2B85DA20}" type="slidenum">
              <a:rPr lang="en-US"/>
              <a:pPr/>
              <a:t>32</a:t>
            </a:fld>
            <a:endParaRPr lang="en-US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5E46A-D9C9-684F-BC23-2EC3AAB14FD5}" type="slidenum">
              <a:rPr lang="en-US"/>
              <a:pPr/>
              <a:t>3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F3FC5B-4920-8E42-9CD9-BC862E436600}" type="slidenum">
              <a:rPr lang="en-US"/>
              <a:pPr/>
              <a:t>33</a:t>
            </a:fld>
            <a:endParaRPr lang="en-US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F3FC5B-4920-8E42-9CD9-BC862E436600}" type="slidenum">
              <a:rPr lang="en-US"/>
              <a:pPr/>
              <a:t>34</a:t>
            </a:fld>
            <a:endParaRPr lang="en-US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1DFA9-DE14-654D-8B19-33D6C2F44DD7}" type="slidenum">
              <a:rPr lang="en-US"/>
              <a:pPr/>
              <a:t>35</a:t>
            </a:fld>
            <a:endParaRPr lang="en-US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1638EC-970A-7343-840E-2E4DFAE2AFB1}" type="slidenum">
              <a:rPr lang="en-US"/>
              <a:pPr/>
              <a:t>36</a:t>
            </a:fld>
            <a:endParaRPr lang="en-US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8B0DA-02B2-9044-A758-74437CA2F782}" type="slidenum">
              <a:rPr lang="en-US"/>
              <a:pPr/>
              <a:t>37</a:t>
            </a:fld>
            <a:endParaRPr lang="en-US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3F84DC-28BB-C743-9EDF-FC3442775E56}" type="slidenum">
              <a:rPr lang="en-US"/>
              <a:pPr/>
              <a:t>38</a:t>
            </a:fld>
            <a:endParaRPr lang="en-US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EF1E66-5A11-E942-9BE4-E236AFC9E994}" type="slidenum">
              <a:rPr lang="en-US"/>
              <a:pPr/>
              <a:t>39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D368B4-EF76-524C-92CC-FDBB6390A97F}" type="slidenum">
              <a:rPr lang="en-US"/>
              <a:pPr/>
              <a:t>40</a:t>
            </a:fld>
            <a:endParaRPr lang="en-US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1675"/>
            <a:ext cx="4618037" cy="3463925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430713"/>
            <a:ext cx="5081587" cy="4191000"/>
          </a:xfrm>
          <a:noFill/>
          <a:ln/>
        </p:spPr>
        <p:txBody>
          <a:bodyPr/>
          <a:lstStyle/>
          <a:p>
            <a:r>
              <a:rPr lang="en-US" dirty="0"/>
              <a:t>Reduce text at the top</a:t>
            </a:r>
          </a:p>
          <a:p>
            <a:r>
              <a:rPr lang="en-US" dirty="0"/>
              <a:t>Remove the red line from slide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09705-5162-EC4D-8E14-1DAAFBCAEE5D}" type="slidenum">
              <a:rPr lang="en-US"/>
              <a:pPr/>
              <a:t>41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A91739-EEA3-7A40-B81F-B263EE9AC309}" type="slidenum">
              <a:rPr lang="en-US"/>
              <a:pPr/>
              <a:t>42</a:t>
            </a:fld>
            <a:endParaRPr lang="en-US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EF1E66-5A11-E942-9BE4-E236AFC9E994}" type="slidenum">
              <a:rPr lang="en-US"/>
              <a:pPr/>
              <a:t>4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4D25E-EC4C-5947-94B7-B4203062EAEC}" type="slidenum">
              <a:rPr lang="en-US"/>
              <a:pPr/>
              <a:t>43</a:t>
            </a:fld>
            <a:endParaRPr lang="en-US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1675"/>
            <a:ext cx="4618037" cy="3463925"/>
          </a:xfrm>
          <a:ln w="12700" cap="flat">
            <a:solidFill>
              <a:schemeClr val="tx1"/>
            </a:solidFill>
          </a:ln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430713"/>
            <a:ext cx="5081587" cy="4191000"/>
          </a:xfrm>
          <a:noFill/>
          <a:ln/>
        </p:spPr>
        <p:txBody>
          <a:bodyPr lIns="91911" tIns="46762" rIns="91911" bIns="46762"/>
          <a:lstStyle/>
          <a:p>
            <a:pPr>
              <a:buFontTx/>
              <a:buChar char="•"/>
            </a:pPr>
            <a:r>
              <a:rPr lang="en-US" dirty="0" smtClean="0"/>
              <a:t>The Sandia </a:t>
            </a:r>
            <a:r>
              <a:rPr lang="en-US" dirty="0"/>
              <a:t>AD project called </a:t>
            </a:r>
            <a:r>
              <a:rPr lang="en-US" dirty="0" err="1" smtClean="0"/>
              <a:t>Sacado</a:t>
            </a:r>
            <a:r>
              <a:rPr lang="en-US" dirty="0" smtClean="0"/>
              <a:t> roughly means “</a:t>
            </a:r>
            <a:r>
              <a:rPr lang="en-US" dirty="0"/>
              <a:t>I have derived” in Spanish.</a:t>
            </a: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Many Sandia </a:t>
            </a:r>
            <a:r>
              <a:rPr lang="en-US" dirty="0"/>
              <a:t>application codes are element-</a:t>
            </a:r>
            <a:r>
              <a:rPr lang="en-US" dirty="0" smtClean="0"/>
              <a:t>based,</a:t>
            </a:r>
            <a:r>
              <a:rPr lang="en-US" baseline="0" dirty="0" smtClean="0"/>
              <a:t> whereas </a:t>
            </a:r>
            <a:r>
              <a:rPr lang="en-US" dirty="0" smtClean="0"/>
              <a:t>the </a:t>
            </a:r>
            <a:r>
              <a:rPr lang="en-US" dirty="0"/>
              <a:t>global computation is a linear combination of small element-level </a:t>
            </a:r>
            <a:r>
              <a:rPr lang="en-US" dirty="0" smtClean="0"/>
              <a:t>computations.</a:t>
            </a:r>
          </a:p>
          <a:p>
            <a:pPr>
              <a:buFontTx/>
              <a:buChar char="•"/>
            </a:pPr>
            <a:r>
              <a:rPr lang="en-US" dirty="0"/>
              <a:t>Element can mean an element in a finite element code, a cell in a finite volume code, a device in a network simulation, etc…</a:t>
            </a:r>
          </a:p>
          <a:p>
            <a:pPr>
              <a:buFontTx/>
              <a:buChar char="•"/>
            </a:pPr>
            <a:r>
              <a:rPr lang="en-US" dirty="0"/>
              <a:t>We can use AD to compute element-level derivatives that are manually summed into</a:t>
            </a:r>
            <a:r>
              <a:rPr lang="en-US" dirty="0" smtClean="0"/>
              <a:t> the</a:t>
            </a:r>
            <a:r>
              <a:rPr lang="en-US" baseline="0" dirty="0" smtClean="0"/>
              <a:t> </a:t>
            </a:r>
            <a:r>
              <a:rPr lang="en-US" dirty="0" smtClean="0"/>
              <a:t>global </a:t>
            </a:r>
            <a:r>
              <a:rPr lang="en-US" dirty="0"/>
              <a:t>derivative.</a:t>
            </a:r>
          </a:p>
          <a:p>
            <a:pPr>
              <a:buFontTx/>
              <a:buChar char="•"/>
            </a:pPr>
            <a:r>
              <a:rPr lang="en-US" dirty="0"/>
              <a:t>These element computations are well suited for AD since they involve many fewer independent and dependent variables, I.e., up to a few hundred as opposed to millions for the global computation, and also </a:t>
            </a:r>
            <a:r>
              <a:rPr lang="en-US" dirty="0" smtClean="0"/>
              <a:t>don’t typically </a:t>
            </a:r>
            <a:r>
              <a:rPr lang="en-US" dirty="0"/>
              <a:t>involve any parallel </a:t>
            </a:r>
            <a:r>
              <a:rPr lang="en-US" dirty="0" smtClean="0"/>
              <a:t>communication.</a:t>
            </a:r>
            <a:endParaRPr lang="en-US" dirty="0"/>
          </a:p>
          <a:p>
            <a:pPr>
              <a:buFontTx/>
              <a:buChar char="•"/>
            </a:pPr>
            <a:r>
              <a:rPr lang="en-US" dirty="0"/>
              <a:t>Because of simplicity of element-level computation, we can use simple but fast OO AD tools</a:t>
            </a:r>
          </a:p>
          <a:p>
            <a:pPr>
              <a:buFontTx/>
              <a:buChar char="•"/>
            </a:pPr>
            <a:r>
              <a:rPr lang="en-US" dirty="0"/>
              <a:t>We’ve been using this package </a:t>
            </a:r>
            <a:r>
              <a:rPr lang="en-US" dirty="0" err="1"/>
              <a:t>Tfad</a:t>
            </a:r>
            <a:r>
              <a:rPr lang="en-US" dirty="0"/>
              <a:t> for forward mode, but are rewriting it since it is no longer a supported library</a:t>
            </a:r>
          </a:p>
          <a:p>
            <a:pPr>
              <a:buFontTx/>
              <a:buChar char="•"/>
            </a:pPr>
            <a:r>
              <a:rPr lang="en-US" dirty="0"/>
              <a:t>We’re using a package called </a:t>
            </a:r>
            <a:r>
              <a:rPr lang="en-US" dirty="0" err="1"/>
              <a:t>Rad</a:t>
            </a:r>
            <a:r>
              <a:rPr lang="en-US" dirty="0"/>
              <a:t> developed by David Gay for reverse mode, which is a less general but much more efficient implementation of reverse-mode AD than other packages like ADOL-C</a:t>
            </a:r>
          </a:p>
          <a:p>
            <a:pPr>
              <a:buFontTx/>
              <a:buChar char="•"/>
            </a:pPr>
            <a:r>
              <a:rPr lang="en-US" dirty="0"/>
              <a:t>To apply these tools, you have to change the types in the code from floats/doubles to the AD types for </a:t>
            </a:r>
            <a:r>
              <a:rPr lang="en-US" dirty="0" err="1"/>
              <a:t>Tfad</a:t>
            </a:r>
            <a:r>
              <a:rPr lang="en-US" dirty="0"/>
              <a:t> and </a:t>
            </a:r>
            <a:r>
              <a:rPr lang="en-US" dirty="0" err="1"/>
              <a:t>Rad</a:t>
            </a:r>
            <a:endParaRPr lang="en-US" dirty="0"/>
          </a:p>
          <a:p>
            <a:pPr>
              <a:buFontTx/>
              <a:buChar char="•"/>
            </a:pPr>
            <a:r>
              <a:rPr lang="en-US" dirty="0"/>
              <a:t>We can make that process more efficient by </a:t>
            </a:r>
            <a:r>
              <a:rPr lang="en-US" dirty="0" err="1"/>
              <a:t>templating</a:t>
            </a:r>
            <a:r>
              <a:rPr lang="en-US" dirty="0"/>
              <a:t> the application code using C++ templates</a:t>
            </a:r>
          </a:p>
          <a:p>
            <a:pPr>
              <a:buFontTx/>
              <a:buChar char="•"/>
            </a:pPr>
            <a:r>
              <a:rPr lang="en-US" dirty="0"/>
              <a:t>By instantiating the templates classes on floats/doubles, you get the original computation and by instantiating them on the AD types you get the AD computation</a:t>
            </a:r>
          </a:p>
          <a:p>
            <a:pPr>
              <a:buFontTx/>
              <a:buChar char="•"/>
            </a:pPr>
            <a:r>
              <a:rPr lang="en-US" dirty="0"/>
              <a:t>Means developers only need to develop and maintain one </a:t>
            </a:r>
            <a:r>
              <a:rPr lang="en-US" dirty="0" err="1"/>
              <a:t>templated</a:t>
            </a:r>
            <a:r>
              <a:rPr lang="en-US" dirty="0"/>
              <a:t> code base</a:t>
            </a:r>
          </a:p>
          <a:p>
            <a:pPr>
              <a:buFontTx/>
              <a:buChar char="•"/>
            </a:pPr>
            <a:r>
              <a:rPr lang="en-US" dirty="0"/>
              <a:t>Makes it easy to add new AD types since you only need to add new instantiations</a:t>
            </a:r>
          </a:p>
          <a:p>
            <a:pPr>
              <a:buFontTx/>
              <a:buChar char="•"/>
            </a:pPr>
            <a:r>
              <a:rPr lang="en-US" dirty="0"/>
              <a:t>We’ve been developing these ideas in </a:t>
            </a:r>
            <a:r>
              <a:rPr lang="en-US" dirty="0" err="1"/>
              <a:t>Charon</a:t>
            </a:r>
            <a:r>
              <a:rPr lang="en-US" dirty="0"/>
              <a:t>, a large-scale finite element semiconductor device and reacting fluid flow simulation </a:t>
            </a:r>
            <a:r>
              <a:rPr lang="en-US" dirty="0" smtClean="0"/>
              <a:t>code.</a:t>
            </a:r>
          </a:p>
          <a:p>
            <a:pPr>
              <a:buFontTx/>
              <a:buChar char="•"/>
            </a:pPr>
            <a:r>
              <a:rPr lang="en-US" dirty="0"/>
              <a:t>We’ve </a:t>
            </a:r>
            <a:r>
              <a:rPr lang="en-US" dirty="0" err="1"/>
              <a:t>templated</a:t>
            </a:r>
            <a:r>
              <a:rPr lang="en-US" dirty="0"/>
              <a:t> both the finite-element residual computation in </a:t>
            </a:r>
            <a:r>
              <a:rPr lang="en-US" dirty="0" err="1"/>
              <a:t>Charon</a:t>
            </a:r>
            <a:r>
              <a:rPr lang="en-US" dirty="0"/>
              <a:t> and the electric current calculation</a:t>
            </a:r>
          </a:p>
          <a:p>
            <a:pPr>
              <a:buFontTx/>
              <a:buChar char="•"/>
            </a:pPr>
            <a:r>
              <a:rPr lang="en-US" dirty="0"/>
              <a:t>Having AD just in </a:t>
            </a:r>
            <a:r>
              <a:rPr lang="en-US" dirty="0" err="1"/>
              <a:t>Charon</a:t>
            </a:r>
            <a:r>
              <a:rPr lang="en-US" dirty="0"/>
              <a:t> is allowing us to directly impact important projects such as QASPR</a:t>
            </a:r>
          </a:p>
          <a:p>
            <a:pPr>
              <a:buFontTx/>
              <a:buChar char="•"/>
            </a:pPr>
            <a:r>
              <a:rPr lang="en-US" dirty="0"/>
              <a:t>I just presented this work at an AD workshop at ICCS a week ago, which made me realize just how different this approach is than what people are typically doing in the AD community</a:t>
            </a:r>
          </a:p>
          <a:p>
            <a:pPr>
              <a:buFontTx/>
              <a:buChar char="•"/>
            </a:pPr>
            <a:r>
              <a:rPr lang="en-US" dirty="0"/>
              <a:t>This is a much more lower-level, intrusive approach designed to be used by code developers who are experts on the structure of their codes instead of a black-box, all or nothing approach for people who may not know anything about the internals of the code</a:t>
            </a:r>
          </a:p>
          <a:p>
            <a:endParaRPr lang="en-US" dirty="0"/>
          </a:p>
          <a:p>
            <a:r>
              <a:rPr lang="en-US" dirty="0"/>
              <a:t>Difference is the approach:  </a:t>
            </a:r>
          </a:p>
          <a:p>
            <a:r>
              <a:rPr lang="en-US" dirty="0"/>
              <a:t>  By applying AD at element-level , eliminate all of the difficulties of applying AD to a large-scale code (cross-country accumulation, MPI, etc…)</a:t>
            </a:r>
          </a:p>
          <a:p>
            <a:r>
              <a:rPr lang="en-US" dirty="0"/>
              <a:t>  By </a:t>
            </a:r>
            <a:r>
              <a:rPr lang="en-US" dirty="0" err="1"/>
              <a:t>templating</a:t>
            </a:r>
            <a:r>
              <a:rPr lang="en-US" dirty="0"/>
              <a:t> app, we can use simple, highly specialized tools that are fast (ADOL-C tries to do everything with one type)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7B49B1-F687-B843-95A7-77D9E7E1CA8F}" type="slidenum">
              <a:rPr lang="en-US"/>
              <a:pPr/>
              <a:t>44</a:t>
            </a:fld>
            <a:endParaRPr lang="en-US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8B0DA-02B2-9044-A758-74437CA2F782}" type="slidenum">
              <a:rPr lang="en-US"/>
              <a:pPr/>
              <a:t>45</a:t>
            </a:fld>
            <a:endParaRPr lang="en-US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F46E34-4CC6-8F45-8856-2CA6C29094A2}" type="slidenum">
              <a:rPr lang="en-US"/>
              <a:pPr/>
              <a:t>46</a:t>
            </a:fld>
            <a:endParaRPr lang="en-US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430713"/>
            <a:ext cx="5081587" cy="41925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AC570-B360-DA41-A01A-FCA015389ED2}" type="slidenum">
              <a:rPr lang="en-US"/>
              <a:pPr/>
              <a:t>47</a:t>
            </a:fld>
            <a:endParaRPr lang="en-US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430713"/>
            <a:ext cx="5081587" cy="4192587"/>
          </a:xfrm>
          <a:noFill/>
          <a:ln/>
        </p:spPr>
        <p:txBody>
          <a:bodyPr/>
          <a:lstStyle/>
          <a:p>
            <a:r>
              <a:rPr lang="en-US"/>
              <a:t>So we looked at some different categories of numerical algorithms and some of the different computing environments these algorithms are run in but what is an abstract numerical algorithm?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80F14-D9B5-E647-B0F5-2F225BA66C4F}" type="slidenum">
              <a:rPr lang="en-US"/>
              <a:pPr/>
              <a:t>48</a:t>
            </a:fld>
            <a:endParaRPr lang="en-US"/>
          </a:p>
        </p:txBody>
      </p:sp>
      <p:sp>
        <p:nvSpPr>
          <p:cNvPr id="1576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ln/>
        </p:spPr>
      </p:sp>
      <p:sp>
        <p:nvSpPr>
          <p:cNvPr id="15770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50913" y="4430713"/>
            <a:ext cx="5081587" cy="4192587"/>
          </a:xfrm>
          <a:noFill/>
          <a:ln/>
        </p:spPr>
        <p:txBody>
          <a:bodyPr/>
          <a:lstStyle/>
          <a:p>
            <a:r>
              <a:rPr lang="en-US"/>
              <a:t>Many different kinds of numerical problems and algorithms for solving those problems are used in scientific computing</a:t>
            </a:r>
          </a:p>
          <a:p>
            <a:endParaRPr lang="en-US"/>
          </a:p>
          <a:p>
            <a:r>
              <a:rPr lang="en-US"/>
              <a:t>Just some of the categories of problems and algorithms are: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88BB45-C785-1A4D-9291-EC5C73FBC3AE}" type="slidenum">
              <a:rPr lang="en-US"/>
              <a:pPr/>
              <a:t>49</a:t>
            </a:fld>
            <a:endParaRPr lang="en-US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430713"/>
            <a:ext cx="5081587" cy="4192587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B17A6C-DE08-EF41-8CF2-C7C760C08FF4}" type="slidenum">
              <a:rPr lang="en-US"/>
              <a:pPr/>
              <a:t>50</a:t>
            </a:fld>
            <a:endParaRPr lang="en-US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430713"/>
            <a:ext cx="5081587" cy="4192587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88BB45-C785-1A4D-9291-EC5C73FBC3AE}" type="slidenum">
              <a:rPr lang="en-US"/>
              <a:pPr/>
              <a:t>51</a:t>
            </a:fld>
            <a:endParaRPr lang="en-US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430713"/>
            <a:ext cx="5081587" cy="4192587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CC8E3-DCC3-5343-90B1-8278CAE958A4}" type="slidenum">
              <a:rPr lang="en-US">
                <a:solidFill>
                  <a:prstClr val="black"/>
                </a:solidFill>
              </a:rPr>
              <a:pPr/>
              <a:t>52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Transformational capabailities – how to get code to spit them out. More research end.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</a:t>
            </a:r>
            <a:r>
              <a:rPr lang="en-US" baseline="0" dirty="0" smtClean="0"/>
              <a:t> of LEGO™ bricks picture: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https://secure.wikimedia.org/wikipedia/en/wiki/File:Lego_Color_Bricks.jpg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Accessed 12 Aug 2011.  Author:</a:t>
            </a:r>
            <a:r>
              <a:rPr lang="en-US" baseline="0" dirty="0" smtClean="0"/>
              <a:t> Alan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.  Licensed under a Creative Commons Attribution-Share Alike 2.0 Generic License.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47124-A4DE-BE44-8E6C-7DB390EA2E6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EF1E66-5A11-E942-9BE4-E236AFC9E994}" type="slidenum">
              <a:rPr lang="en-US"/>
              <a:pPr/>
              <a:t>53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A91739-EEA3-7A40-B81F-B263EE9AC309}" type="slidenum">
              <a:rPr lang="en-US"/>
              <a:pPr/>
              <a:t>56</a:t>
            </a:fld>
            <a:endParaRPr lang="en-US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47124-A4DE-BE44-8E6C-7DB390EA2E67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80F7D1-469B-3C45-BD2E-10C78FF06852}" type="slidenum">
              <a:rPr lang="en-US"/>
              <a:pPr/>
              <a:t>58</a:t>
            </a:fld>
            <a:endParaRPr lang="en-US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53271-20EC-8A40-9DA5-038388DCE9F9}" type="slidenum">
              <a:rPr lang="en-US" b="1">
                <a:solidFill>
                  <a:srgbClr val="000000"/>
                </a:solidFill>
                <a:latin typeface="Arial Narrow" pitchFamily="-112" charset="0"/>
              </a:rPr>
              <a:pPr/>
              <a:t>59</a:t>
            </a:fld>
            <a:endParaRPr lang="en-US" b="1">
              <a:solidFill>
                <a:srgbClr val="000000"/>
              </a:solidFill>
              <a:latin typeface="Arial Narrow" pitchFamily="-112" charset="0"/>
            </a:endParaRPr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7CACA-712D-2F48-A857-27E1039FAC0E}" type="slidenum">
              <a:rPr lang="en-US" b="1">
                <a:solidFill>
                  <a:srgbClr val="000000"/>
                </a:solidFill>
                <a:latin typeface="Arial Narrow" pitchFamily="-112" charset="0"/>
              </a:rPr>
              <a:pPr/>
              <a:t>60</a:t>
            </a:fld>
            <a:endParaRPr lang="en-US" b="1">
              <a:solidFill>
                <a:srgbClr val="000000"/>
              </a:solidFill>
              <a:latin typeface="Arial Narrow" pitchFamily="-112" charset="0"/>
            </a:endParaRPr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F773AC-7B53-A642-864C-9288F09C870D}" type="slidenum">
              <a:rPr lang="en-US" b="1">
                <a:solidFill>
                  <a:srgbClr val="000000"/>
                </a:solidFill>
                <a:latin typeface="Arial Narrow" pitchFamily="-112" charset="0"/>
              </a:rPr>
              <a:pPr/>
              <a:t>61</a:t>
            </a:fld>
            <a:endParaRPr lang="en-US" b="1">
              <a:solidFill>
                <a:srgbClr val="000000"/>
              </a:solidFill>
              <a:latin typeface="Arial Narrow" pitchFamily="-112" charset="0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8EE8A6-51FD-4648-8759-9588D14DD0CD}" type="slidenum">
              <a:rPr lang="en-US" b="1">
                <a:solidFill>
                  <a:srgbClr val="000000"/>
                </a:solidFill>
                <a:latin typeface="Arial Narrow" pitchFamily="-112" charset="0"/>
              </a:rPr>
              <a:pPr/>
              <a:t>62</a:t>
            </a:fld>
            <a:endParaRPr lang="en-US" b="1">
              <a:solidFill>
                <a:srgbClr val="000000"/>
              </a:solidFill>
              <a:latin typeface="Arial Narrow" pitchFamily="-112" charset="0"/>
            </a:endParaRP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F5B7BB-131D-6F4E-9E05-16FC4ADD54C2}" type="slidenum">
              <a:rPr lang="en-US" b="1">
                <a:solidFill>
                  <a:srgbClr val="000000"/>
                </a:solidFill>
                <a:latin typeface="Arial Narrow" pitchFamily="-112" charset="0"/>
              </a:rPr>
              <a:pPr/>
              <a:t>63</a:t>
            </a:fld>
            <a:endParaRPr lang="en-US" b="1">
              <a:solidFill>
                <a:srgbClr val="000000"/>
              </a:solidFill>
              <a:latin typeface="Arial Narrow" pitchFamily="-112" charset="0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8C7932-67F7-6240-B782-83523A6AA5DD}" type="slidenum">
              <a:rPr lang="en-US" b="1">
                <a:solidFill>
                  <a:srgbClr val="000000"/>
                </a:solidFill>
                <a:latin typeface="Arial Narrow" pitchFamily="-112" charset="0"/>
              </a:rPr>
              <a:pPr/>
              <a:t>64</a:t>
            </a:fld>
            <a:endParaRPr lang="en-US" b="1">
              <a:solidFill>
                <a:srgbClr val="000000"/>
              </a:solidFill>
              <a:latin typeface="Arial Narrow" pitchFamily="-112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701C33-2058-4645-8548-D4154CA1E88B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147" tIns="45574" rIns="91147" bIns="45574"/>
          <a:lstStyle/>
          <a:p>
            <a:r>
              <a:rPr lang="en-US" dirty="0" smtClean="0">
                <a:latin typeface="Times New Roman" pitchFamily="18" charset="0"/>
              </a:rPr>
              <a:t>You</a:t>
            </a:r>
            <a:r>
              <a:rPr lang="en-US" baseline="0" dirty="0" smtClean="0">
                <a:latin typeface="Times New Roman" pitchFamily="18" charset="0"/>
              </a:rPr>
              <a:t> can build </a:t>
            </a:r>
            <a:r>
              <a:rPr lang="en-US" i="1" baseline="0" dirty="0" smtClean="0">
                <a:latin typeface="Times New Roman" pitchFamily="18" charset="0"/>
              </a:rPr>
              <a:t>and</a:t>
            </a:r>
            <a:r>
              <a:rPr lang="en-US" i="0" baseline="0" dirty="0" smtClean="0">
                <a:latin typeface="Times New Roman" pitchFamily="18" charset="0"/>
              </a:rPr>
              <a:t> run </a:t>
            </a:r>
            <a:r>
              <a:rPr lang="en-US" i="0" baseline="0" dirty="0" err="1" smtClean="0">
                <a:latin typeface="Times New Roman" pitchFamily="18" charset="0"/>
              </a:rPr>
              <a:t>Trilinos</a:t>
            </a:r>
            <a:r>
              <a:rPr lang="en-US" i="0" baseline="0" dirty="0" smtClean="0">
                <a:latin typeface="Times New Roman" pitchFamily="18" charset="0"/>
              </a:rPr>
              <a:t> on laptops, workstations, clusters, and supercomputers.  </a:t>
            </a:r>
          </a:p>
          <a:p>
            <a:r>
              <a:rPr lang="en-US" i="0" baseline="0" dirty="0" smtClean="0">
                <a:latin typeface="Times New Roman" pitchFamily="18" charset="0"/>
              </a:rPr>
              <a:t>I’ve heard that someone even got </a:t>
            </a:r>
            <a:r>
              <a:rPr lang="en-US" i="0" baseline="0" dirty="0" err="1" smtClean="0">
                <a:latin typeface="Times New Roman" pitchFamily="18" charset="0"/>
              </a:rPr>
              <a:t>Trilinos</a:t>
            </a:r>
            <a:r>
              <a:rPr lang="en-US" i="0" baseline="0" dirty="0" smtClean="0">
                <a:latin typeface="Times New Roman" pitchFamily="18" charset="0"/>
              </a:rPr>
              <a:t> to build and run on a cell phone!</a:t>
            </a:r>
          </a:p>
          <a:p>
            <a:endParaRPr lang="en-US" i="0" baseline="0" dirty="0" smtClean="0">
              <a:latin typeface="Times New Roman" pitchFamily="18" charset="0"/>
            </a:endParaRPr>
          </a:p>
          <a:p>
            <a:r>
              <a:rPr lang="en-US" i="0" baseline="0" dirty="0" smtClean="0">
                <a:latin typeface="Times New Roman" pitchFamily="18" charset="0"/>
              </a:rPr>
              <a:t>I am a </a:t>
            </a:r>
            <a:r>
              <a:rPr lang="en-US" i="0" baseline="0" dirty="0" err="1" smtClean="0">
                <a:latin typeface="Times New Roman" pitchFamily="18" charset="0"/>
              </a:rPr>
              <a:t>Trilinos</a:t>
            </a:r>
            <a:r>
              <a:rPr lang="en-US" i="0" baseline="0" dirty="0" smtClean="0">
                <a:latin typeface="Times New Roman" pitchFamily="18" charset="0"/>
              </a:rPr>
              <a:t> developer and have had success building </a:t>
            </a:r>
            <a:r>
              <a:rPr lang="en-US" i="0" baseline="0" dirty="0" err="1" smtClean="0">
                <a:latin typeface="Times New Roman" pitchFamily="18" charset="0"/>
              </a:rPr>
              <a:t>Trilinos</a:t>
            </a:r>
            <a:r>
              <a:rPr lang="en-US" i="0" baseline="0" dirty="0" smtClean="0">
                <a:latin typeface="Times New Roman" pitchFamily="18" charset="0"/>
              </a:rPr>
              <a:t> on many different machines, some of which belong to Sandia, some to NERSC (the National Energy Research Supercomputing Center associated with LBNL), and some academic (UC Berkeley).</a:t>
            </a:r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2C3F15-2716-CA4C-81B3-3C41847C62F5}" type="slidenum">
              <a:rPr lang="en-US" b="1">
                <a:solidFill>
                  <a:srgbClr val="000000"/>
                </a:solidFill>
                <a:latin typeface="Arial Narrow" pitchFamily="-112" charset="0"/>
              </a:rPr>
              <a:pPr/>
              <a:t>65</a:t>
            </a:fld>
            <a:endParaRPr lang="en-US" b="1">
              <a:solidFill>
                <a:srgbClr val="000000"/>
              </a:solidFill>
              <a:latin typeface="Arial Narrow" pitchFamily="-112" charset="0"/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DD23C2-F20B-2143-9EED-818DEBBC8EC7}" type="slidenum">
              <a:rPr lang="en-US" b="1">
                <a:solidFill>
                  <a:srgbClr val="000000"/>
                </a:solidFill>
                <a:latin typeface="Arial Narrow" pitchFamily="-112" charset="0"/>
              </a:rPr>
              <a:pPr/>
              <a:t>66</a:t>
            </a:fld>
            <a:endParaRPr lang="en-US" b="1">
              <a:solidFill>
                <a:srgbClr val="000000"/>
              </a:solidFill>
              <a:latin typeface="Arial Narrow" pitchFamily="-112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456FC5-C868-234E-A5EE-A30F1C7D0873}" type="slidenum">
              <a:rPr lang="en-US" b="1">
                <a:solidFill>
                  <a:srgbClr val="000000"/>
                </a:solidFill>
                <a:latin typeface="Arial Narrow" pitchFamily="-112" charset="0"/>
              </a:rPr>
              <a:pPr/>
              <a:t>67</a:t>
            </a:fld>
            <a:endParaRPr lang="en-US" b="1">
              <a:solidFill>
                <a:srgbClr val="000000"/>
              </a:solidFill>
              <a:latin typeface="Arial Narrow" pitchFamily="-112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05D9BC-70CB-124B-BCBA-DFDA88C0A04D}" type="slidenum">
              <a:rPr lang="en-US" b="1">
                <a:solidFill>
                  <a:srgbClr val="000000"/>
                </a:solidFill>
                <a:latin typeface="Arial Narrow" pitchFamily="-112" charset="0"/>
              </a:rPr>
              <a:pPr/>
              <a:t>68</a:t>
            </a:fld>
            <a:endParaRPr lang="en-US" b="1">
              <a:solidFill>
                <a:srgbClr val="000000"/>
              </a:solidFill>
              <a:latin typeface="Arial Narrow" pitchFamily="-112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DD4DA7-1116-824E-9DBD-EAD7764AA820}" type="slidenum">
              <a:rPr lang="en-US" b="1">
                <a:solidFill>
                  <a:srgbClr val="000000"/>
                </a:solidFill>
                <a:latin typeface="Arial Narrow" pitchFamily="-112" charset="0"/>
              </a:rPr>
              <a:pPr/>
              <a:t>69</a:t>
            </a:fld>
            <a:endParaRPr lang="en-US" b="1">
              <a:solidFill>
                <a:srgbClr val="000000"/>
              </a:solidFill>
              <a:latin typeface="Arial Narrow" pitchFamily="-112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9F61E-8AAA-DD42-BB7A-1EE326F3BF84}" type="slidenum">
              <a:rPr lang="en-US"/>
              <a:pPr/>
              <a:t>70</a:t>
            </a:fld>
            <a:endParaRPr lang="en-US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94B8BF-6ABE-D748-B110-A6D6745ED699}" type="slidenum">
              <a:rPr lang="en-US"/>
              <a:pPr/>
              <a:t>71</a:t>
            </a:fld>
            <a:endParaRPr lang="en-US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430713"/>
            <a:ext cx="5081587" cy="4191000"/>
          </a:xfrm>
          <a:noFill/>
          <a:ln/>
        </p:spPr>
        <p:txBody>
          <a:bodyPr lIns="91429" tIns="45715" rIns="91429" bIns="45715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A91739-EEA3-7A40-B81F-B263EE9AC309}" type="slidenum">
              <a:rPr lang="en-US"/>
              <a:pPr/>
              <a:t>77</a:t>
            </a:fld>
            <a:endParaRPr lang="en-US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 location of CMake logo: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www.cmake.org</a:t>
            </a:r>
            <a:r>
              <a:rPr lang="en-US" dirty="0" smtClean="0"/>
              <a:t>/opensourcelogos/cmake100.png</a:t>
            </a:r>
          </a:p>
          <a:p>
            <a:endParaRPr lang="en-US" dirty="0" smtClean="0"/>
          </a:p>
          <a:p>
            <a:r>
              <a:rPr lang="en-US" dirty="0" smtClean="0"/>
              <a:t>Downloaded 12 Aug 2011. This work is owned by </a:t>
            </a:r>
            <a:r>
              <a:rPr lang="en-US" dirty="0" err="1" smtClean="0"/>
              <a:t>Kitware</a:t>
            </a:r>
            <a:r>
              <a:rPr lang="en-US" dirty="0" smtClean="0"/>
              <a:t> and licensed under a Creative Commons Attribution-</a:t>
            </a:r>
            <a:r>
              <a:rPr lang="en-US" dirty="0" err="1" smtClean="0"/>
              <a:t>NoDerivs</a:t>
            </a:r>
            <a:r>
              <a:rPr lang="en-US" baseline="0" dirty="0" smtClean="0"/>
              <a:t> 3.0 </a:t>
            </a:r>
            <a:r>
              <a:rPr lang="en-US" baseline="0" dirty="0" err="1" smtClean="0"/>
              <a:t>Unported</a:t>
            </a:r>
            <a:r>
              <a:rPr lang="en-US" baseline="0" dirty="0" smtClean="0"/>
              <a:t> License.  For details, see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http://</a:t>
            </a:r>
            <a:r>
              <a:rPr lang="en-US" baseline="0" dirty="0" err="1" smtClean="0"/>
              <a:t>www.kitware.com/company/cclicense.html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Original location of GNU head logo:</a:t>
            </a:r>
          </a:p>
          <a:p>
            <a:endParaRPr lang="en-US" baseline="0" dirty="0" smtClean="0"/>
          </a:p>
          <a:p>
            <a:r>
              <a:rPr lang="en-US" dirty="0" err="1" smtClean="0"/>
              <a:t>https://www.gnu.org/graphics/gnu-head-sm.jpg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Downloaded</a:t>
            </a:r>
            <a:r>
              <a:rPr lang="en-US" baseline="0" dirty="0" smtClean="0"/>
              <a:t> 12 Aug 2011.  Licensing information available here:  https://</a:t>
            </a:r>
            <a:r>
              <a:rPr lang="en-US" baseline="0" dirty="0" err="1" smtClean="0"/>
              <a:t>www.gnu.org/graphics/agnuhead.html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47124-A4DE-BE44-8E6C-7DB390EA2E67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Explain</a:t>
            </a:r>
            <a:r>
              <a:rPr lang="en-US" baseline="0" dirty="0" smtClean="0"/>
              <a:t> “limited but growing” support for MPI+X.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Parallelism is not a “magic go faster” button.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requires algorithmic choices, and sometimes trade-offs.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example, many </a:t>
            </a:r>
            <a:r>
              <a:rPr lang="en-US" baseline="0" dirty="0" err="1" smtClean="0"/>
              <a:t>preconditioners</a:t>
            </a:r>
            <a:r>
              <a:rPr lang="en-US" baseline="0" dirty="0" smtClean="0"/>
              <a:t> and smoothers use incomplete factorizations.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Applying an incomplete factorization </a:t>
            </a:r>
            <a:r>
              <a:rPr lang="en-US" baseline="0" dirty="0" err="1" smtClean="0"/>
              <a:t>preconditioner</a:t>
            </a:r>
            <a:r>
              <a:rPr lang="en-US" baseline="0" dirty="0" smtClean="0"/>
              <a:t> requires sparse triangular solve.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parallelizes, but not well.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typical pattern of the last decade was to rely on domain decomposition, to keep the triangular solves sequential.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However, domain decomposition gets less and less effective in both strong and weak scaling regimes as the number of MPI processes increases.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Thread parallelization of sparse triangular solve within an MPI process has similar issues.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Our preference is to solve issues algorithmically, so that they scale better, rather than try to brute-force parallelism whether it really makes things faster.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ShyLU</a:t>
            </a:r>
            <a:r>
              <a:rPr lang="en-US" baseline="0" dirty="0" smtClean="0"/>
              <a:t> is a good example: it could be used as a more parallel replacement for incomplete factorizations.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47124-A4DE-BE44-8E6C-7DB390EA2E6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B95C3D-8739-974C-887E-CAD63634A3D3}" type="slidenum">
              <a:rPr lang="en-US"/>
              <a:pPr/>
              <a:t>79</a:t>
            </a:fld>
            <a:endParaRPr lang="en-US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430713"/>
            <a:ext cx="5081587" cy="4192587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A91739-EEA3-7A40-B81F-B263EE9AC309}" type="slidenum">
              <a:rPr lang="en-US"/>
              <a:pPr/>
              <a:t>83</a:t>
            </a:fld>
            <a:endParaRPr lang="en-US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0EB25A-A390-124B-B617-F8F32CDDAC01}" type="slidenum">
              <a:rPr lang="en-US"/>
              <a:pPr/>
              <a:t>84</a:t>
            </a:fld>
            <a:endParaRPr lang="en-US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0EB25A-A390-124B-B617-F8F32CDDAC01}" type="slidenum">
              <a:rPr lang="en-US"/>
              <a:pPr/>
              <a:t>85</a:t>
            </a:fld>
            <a:endParaRPr lang="en-US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0EB25A-A390-124B-B617-F8F32CDDAC01}" type="slidenum">
              <a:rPr lang="en-US"/>
              <a:pPr/>
              <a:t>86</a:t>
            </a:fld>
            <a:endParaRPr lang="en-US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0EB25A-A390-124B-B617-F8F32CDDAC01}" type="slidenum">
              <a:rPr lang="en-US"/>
              <a:pPr/>
              <a:t>87</a:t>
            </a:fld>
            <a:endParaRPr lang="en-US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0EB25A-A390-124B-B617-F8F32CDDAC01}" type="slidenum">
              <a:rPr lang="en-US"/>
              <a:pPr/>
              <a:t>88</a:t>
            </a:fld>
            <a:endParaRPr lang="en-US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0EB25A-A390-124B-B617-F8F32CDDAC01}" type="slidenum">
              <a:rPr lang="en-US"/>
              <a:pPr/>
              <a:t>89</a:t>
            </a:fld>
            <a:endParaRPr lang="en-US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A91739-EEA3-7A40-B81F-B263EE9AC309}" type="slidenum">
              <a:rPr lang="en-US"/>
              <a:pPr/>
              <a:t>90</a:t>
            </a:fld>
            <a:endParaRPr lang="en-US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69AA4-428D-4F43-AE11-F2F45E8ADFC2}" type="slidenum">
              <a:rPr lang="en-US">
                <a:solidFill>
                  <a:srgbClr val="C0504D"/>
                </a:solidFill>
              </a:rPr>
              <a:pPr/>
              <a:t>9</a:t>
            </a:fld>
            <a:endParaRPr lang="en-US">
              <a:solidFill>
                <a:srgbClr val="C0504D"/>
              </a:solidFill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0088"/>
            <a:ext cx="4622800" cy="3467100"/>
          </a:xfrm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DBF03E-AFAC-D54A-86EE-B02B7BA8C1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F190F6-CEA8-794A-8FDC-B859E40C52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54CACC-945A-6847-A7D5-EC3B9941771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AAC619-F007-6C42-B22C-1441BA0070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440A51-A7DA-C044-B31A-06AE07C50E6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31992F-0E50-1949-87C0-917F117405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A8BDF5-D6E9-4F40-B19A-7B8F5B70095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F6F83D-2CA6-064E-90C3-8B8958053E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371600"/>
            <a:ext cx="3810000" cy="4800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29F00D-F758-9944-9269-F9EE1C7744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3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33425"/>
            <a:ext cx="3810000" cy="536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33425"/>
            <a:ext cx="3810000" cy="536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2536E1-D8BB-8C44-8010-60F41EEEAB3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4F4D89-B6EE-2F46-900D-320C960525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2400" y="128588"/>
            <a:ext cx="1955800" cy="59674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28588"/>
            <a:ext cx="5715000" cy="59674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BA314C-F927-DF40-868B-1D420DC9D8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275238-78F3-3847-9307-9203EBCD1F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1929B8-CAE7-A14C-8F30-F11DDB6896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8C48DA-FFA8-0246-B105-00CE9CEE21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20938-C031-744D-A282-3E04CD1B66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2D4A45-A44C-6541-849B-3B5B343A467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A47F8C-1CDB-4846-884D-A1473BCC55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7C71A-390E-F340-A494-6F49D2E105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C6A614-7EC6-9B46-8C2B-7E796B7351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B5FBF-BAFC-3043-A9A4-FADE771168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5128DE-D572-FC40-9F9E-D198604F52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A738D9-21DD-B549-A88D-47CB4D6AB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B3EB1-12A2-4345-B9D4-394709FD3B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A8BDF5-D6E9-4F40-B19A-7B8F5B7009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F6F83D-2CA6-064E-90C3-8B8958053E9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2536E1-D8BB-8C44-8010-60F41EEEAB3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4F4D89-B6EE-2F46-900D-320C9605257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F8C7FE-7579-CF4A-BB3C-C9E32FBC113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712E7C-BFE1-7E46-B9CF-20524416B61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C227A2-CE8D-2245-BDC6-C538722E2FE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F8C7FE-7579-CF4A-BB3C-C9E32FBC113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712E7C-BFE1-7E46-B9CF-20524416B6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606CFE-7A7D-F946-9500-6F1DCFABEF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9E11DF-7347-DC46-87F9-9D5D207D87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9F57FC-C3B4-D442-BBEB-1BCF3A2EF7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2E5B34-7BB8-BD4D-8CF1-80406E9EAF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398762-AFDA-C54A-B50F-5D3B758A9C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41493E-1D6F-0D4F-87BB-CE18ADDC7D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456D27-C319-5D4A-980A-23F9BEACBB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5186D-5757-BC46-A361-83A7E0AD05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46AAA8-3571-594D-96A4-88671FE0B2F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43E91-39DA-D94F-B747-9B96E64699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3" Type="http://schemas.openxmlformats.org/officeDocument/2006/relationships/image" Target="../media/image2.wmf"/><Relationship Id="rId14" Type="http://schemas.openxmlformats.org/officeDocument/2006/relationships/image" Target="../media/image3.wmf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3" Type="http://schemas.openxmlformats.org/officeDocument/2006/relationships/image" Target="../media/image4.wmf"/><Relationship Id="rId14" Type="http://schemas.openxmlformats.org/officeDocument/2006/relationships/image" Target="../media/image5.wmf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4" Type="http://schemas.openxmlformats.org/officeDocument/2006/relationships/theme" Target="../theme/theme4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theme" Target="../theme/theme5.xml"/><Relationship Id="rId3" Type="http://schemas.openxmlformats.org/officeDocument/2006/relationships/image" Target="NUL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86800" y="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Times New Roman" pitchFamily="-112" charset="0"/>
              </a:defRPr>
            </a:lvl1pPr>
          </a:lstStyle>
          <a:p>
            <a:fld id="{606972C7-D45D-2940-A3BB-1E04FDDA40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imes New Roman" pitchFamily="-112" charset="0"/>
              </a:defRPr>
            </a:lvl1pPr>
          </a:lstStyle>
          <a:p>
            <a:fld id="{E014774D-EF78-AE4D-8670-58BEA821DB3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173" name="Picture 7"/>
          <p:cNvPicPr>
            <a:picLocks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696200" y="6248400"/>
            <a:ext cx="1258888" cy="484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1" r:id="rId2"/>
    <p:sldLayoutId id="2147484322" r:id="rId3"/>
    <p:sldLayoutId id="2147484323" r:id="rId4"/>
    <p:sldLayoutId id="2147484324" r:id="rId5"/>
    <p:sldLayoutId id="2147484325" r:id="rId6"/>
    <p:sldLayoutId id="2147484326" r:id="rId7"/>
    <p:sldLayoutId id="2147484327" r:id="rId8"/>
    <p:sldLayoutId id="2147484328" r:id="rId9"/>
    <p:sldLayoutId id="2147484329" r:id="rId10"/>
    <p:sldLayoutId id="2147484330" r:id="rId11"/>
    <p:sldLayoutId id="2147484331" r:id="rId12"/>
    <p:sldLayoutId id="2147484370" r:id="rId13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-112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-112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-112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-11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-11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-112" charset="2"/>
        <a:buChar char="w"/>
        <a:defRPr sz="20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733425"/>
            <a:ext cx="7772400" cy="536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195" name="Picture 3"/>
          <p:cNvPicPr>
            <a:picLocks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1588" y="0"/>
            <a:ext cx="1192213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56772" name="Line 4"/>
          <p:cNvSpPr>
            <a:spLocks noChangeShapeType="1"/>
          </p:cNvSpPr>
          <p:nvPr/>
        </p:nvSpPr>
        <p:spPr bwMode="auto">
          <a:xfrm>
            <a:off x="817563" y="587375"/>
            <a:ext cx="75898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28588"/>
            <a:ext cx="7772400" cy="446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8198" name="Picture 6"/>
          <p:cNvPicPr>
            <a:picLocks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153400" y="6418263"/>
            <a:ext cx="88900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3" r:id="rId1"/>
    <p:sldLayoutId id="2147484264" r:id="rId2"/>
    <p:sldLayoutId id="2147484265" r:id="rId3"/>
    <p:sldLayoutId id="2147484266" r:id="rId4"/>
    <p:sldLayoutId id="2147484267" r:id="rId5"/>
    <p:sldLayoutId id="2147484268" r:id="rId6"/>
    <p:sldLayoutId id="2147484269" r:id="rId7"/>
    <p:sldLayoutId id="2147484270" r:id="rId8"/>
    <p:sldLayoutId id="2147484271" r:id="rId9"/>
    <p:sldLayoutId id="2147484272" r:id="rId10"/>
    <p:sldLayoutId id="2147484273" r:id="rId11"/>
  </p:sldLayoutIdLst>
  <p:transition xmlns:p14="http://schemas.microsoft.com/office/powerpoint/2010/main"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34290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b="1">
          <a:solidFill>
            <a:srgbClr val="000000"/>
          </a:solidFill>
          <a:latin typeface="+mn-lt"/>
          <a:ea typeface="ＭＳ Ｐゴシック" pitchFamily="-112" charset="-128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 b="1">
          <a:solidFill>
            <a:srgbClr val="000000"/>
          </a:solidFill>
          <a:latin typeface="+mn-lt"/>
          <a:ea typeface="ＭＳ Ｐゴシック" pitchFamily="-112" charset="-128"/>
        </a:defRPr>
      </a:lvl3pPr>
      <a:lvl4pPr marL="15430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 b="1">
          <a:solidFill>
            <a:srgbClr val="000000"/>
          </a:solidFill>
          <a:latin typeface="+mn-lt"/>
          <a:ea typeface="ＭＳ Ｐゴシック" pitchFamily="-112" charset="-128"/>
        </a:defRPr>
      </a:lvl4pPr>
      <a:lvl5pPr marL="19431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 b="1">
          <a:solidFill>
            <a:srgbClr val="000000"/>
          </a:solidFill>
          <a:latin typeface="+mn-lt"/>
          <a:ea typeface="ＭＳ Ｐゴシック" pitchFamily="-112" charset="-128"/>
        </a:defRPr>
      </a:lvl5pPr>
      <a:lvl6pPr marL="2400300" indent="-114300" algn="l" rtl="0" fontAlgn="base">
        <a:spcBef>
          <a:spcPct val="20000"/>
        </a:spcBef>
        <a:spcAft>
          <a:spcPct val="0"/>
        </a:spcAft>
        <a:buSzPct val="100000"/>
        <a:buChar char="•"/>
        <a:defRPr sz="1600" b="1">
          <a:solidFill>
            <a:srgbClr val="000000"/>
          </a:solidFill>
          <a:latin typeface="+mn-lt"/>
        </a:defRPr>
      </a:lvl6pPr>
      <a:lvl7pPr marL="2857500" indent="-114300" algn="l" rtl="0" fontAlgn="base">
        <a:spcBef>
          <a:spcPct val="20000"/>
        </a:spcBef>
        <a:spcAft>
          <a:spcPct val="0"/>
        </a:spcAft>
        <a:buSzPct val="100000"/>
        <a:buChar char="•"/>
        <a:defRPr sz="1600" b="1">
          <a:solidFill>
            <a:srgbClr val="000000"/>
          </a:solidFill>
          <a:latin typeface="+mn-lt"/>
        </a:defRPr>
      </a:lvl7pPr>
      <a:lvl8pPr marL="3314700" indent="-114300" algn="l" rtl="0" fontAlgn="base">
        <a:spcBef>
          <a:spcPct val="20000"/>
        </a:spcBef>
        <a:spcAft>
          <a:spcPct val="0"/>
        </a:spcAft>
        <a:buSzPct val="100000"/>
        <a:buChar char="•"/>
        <a:defRPr sz="1600" b="1">
          <a:solidFill>
            <a:srgbClr val="000000"/>
          </a:solidFill>
          <a:latin typeface="+mn-lt"/>
        </a:defRPr>
      </a:lvl8pPr>
      <a:lvl9pPr marL="3771900" indent="-114300" algn="l" rtl="0" fontAlgn="base">
        <a:spcBef>
          <a:spcPct val="20000"/>
        </a:spcBef>
        <a:spcAft>
          <a:spcPct val="0"/>
        </a:spcAft>
        <a:buSzPct val="100000"/>
        <a:buChar char="•"/>
        <a:defRPr sz="16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953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rgbClr val="000000"/>
                </a:solidFill>
                <a:latin typeface="Helvetica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53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000000"/>
                </a:solidFill>
                <a:latin typeface="Helvetica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53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00"/>
                </a:solidFill>
                <a:latin typeface="Helvetica" pitchFamily="-112" charset="0"/>
              </a:defRPr>
            </a:lvl1pPr>
          </a:lstStyle>
          <a:p>
            <a:fld id="{4147DD44-F60D-0344-BBAB-AD69BD2B5A6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223" name="Picture 7"/>
          <p:cNvPicPr>
            <a:picLocks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224" name="Picture 8"/>
          <p:cNvPicPr>
            <a:picLocks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924800" y="6324600"/>
            <a:ext cx="1104900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4" r:id="rId1"/>
    <p:sldLayoutId id="2147484275" r:id="rId2"/>
    <p:sldLayoutId id="214748427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112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112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112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112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112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112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112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86800" y="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Times New Roman" pitchFamily="-112" charset="0"/>
              </a:defRPr>
            </a:lvl1pPr>
          </a:lstStyle>
          <a:p>
            <a:fld id="{606972C7-D45D-2940-A3BB-1E04FDDA404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imes New Roman" pitchFamily="-112" charset="0"/>
              </a:defRPr>
            </a:lvl1pPr>
          </a:lstStyle>
          <a:p>
            <a:fld id="{E014774D-EF78-AE4D-8670-58BEA821DB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173" name="Picture 7"/>
          <p:cNvPicPr>
            <a:picLocks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696200" y="6248400"/>
            <a:ext cx="1258888" cy="484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5" r:id="rId1"/>
    <p:sldLayoutId id="2147484338" r:id="rId2"/>
    <p:sldLayoutId id="2147484340" r:id="rId3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-112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-112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-112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-11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-11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-112" charset="2"/>
        <a:buChar char="w"/>
        <a:defRPr sz="20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9" name="Picture 7" descr="myversion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88163"/>
          </a:xfrm>
          <a:prstGeom prst="rect">
            <a:avLst/>
          </a:prstGeom>
          <a:noFill/>
        </p:spPr>
      </p:pic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0"/>
            <a:ext cx="71818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 algn="l"/>
            <a:endParaRPr lang="en-US" b="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 b="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E18CD84A-1DBB-1A43-9B95-5070DC8AD72E}" type="slidenum">
              <a:rPr lang="en-US" b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pPr/>
              <a:t>‹#›</a:t>
            </a:fld>
            <a:endParaRPr lang="en-US" b="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</p:sldLayoutIdLst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hyperlink" Target="https://github.com/CNERG/DataTransferKit" TargetMode="External"/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20" Type="http://schemas.openxmlformats.org/officeDocument/2006/relationships/image" Target="../media/image17.png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24" Type="http://schemas.openxmlformats.org/officeDocument/2006/relationships/image" Target="../media/image21.png"/><Relationship Id="rId25" Type="http://schemas.openxmlformats.org/officeDocument/2006/relationships/image" Target="../media/image22.png"/><Relationship Id="rId26" Type="http://schemas.openxmlformats.org/officeDocument/2006/relationships/image" Target="../media/image23.png"/><Relationship Id="rId27" Type="http://schemas.openxmlformats.org/officeDocument/2006/relationships/image" Target="../media/image24.png"/><Relationship Id="rId28" Type="http://schemas.openxmlformats.org/officeDocument/2006/relationships/image" Target="../media/image25.png"/><Relationship Id="rId29" Type="http://schemas.openxmlformats.org/officeDocument/2006/relationships/image" Target="../media/image26.png"/><Relationship Id="rId30" Type="http://schemas.openxmlformats.org/officeDocument/2006/relationships/image" Target="../media/image27.png"/><Relationship Id="rId31" Type="http://schemas.openxmlformats.org/officeDocument/2006/relationships/image" Target="../media/image28.png"/><Relationship Id="rId32" Type="http://schemas.openxmlformats.org/officeDocument/2006/relationships/image" Target="../media/image29.png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slideLayout" Target="../slideLayouts/slideLayout30.xml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6.png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30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33.jpeg"/><Relationship Id="rId5" Type="http://schemas.openxmlformats.org/officeDocument/2006/relationships/image" Target="../media/image34.jpeg"/><Relationship Id="rId6" Type="http://schemas.openxmlformats.org/officeDocument/2006/relationships/image" Target="../media/image35.jpe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30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39.wmf"/><Relationship Id="rId5" Type="http://schemas.openxmlformats.org/officeDocument/2006/relationships/image" Target="../media/image40.wmf"/><Relationship Id="rId6" Type="http://schemas.openxmlformats.org/officeDocument/2006/relationships/image" Target="../media/image41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0.xml"/><Relationship Id="rId6" Type="http://schemas.openxmlformats.org/officeDocument/2006/relationships/image" Target="../media/image8.wmf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30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wmf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20" Type="http://schemas.openxmlformats.org/officeDocument/2006/relationships/image" Target="../media/image52.png"/><Relationship Id="rId21" Type="http://schemas.openxmlformats.org/officeDocument/2006/relationships/image" Target="../media/image53.png"/><Relationship Id="rId10" Type="http://schemas.openxmlformats.org/officeDocument/2006/relationships/slideLayout" Target="../slideLayouts/slideLayout7.xml"/><Relationship Id="rId11" Type="http://schemas.openxmlformats.org/officeDocument/2006/relationships/notesSlide" Target="../notesSlides/notesSlide43.xml"/><Relationship Id="rId12" Type="http://schemas.openxmlformats.org/officeDocument/2006/relationships/image" Target="../media/image8.wmf"/><Relationship Id="rId13" Type="http://schemas.openxmlformats.org/officeDocument/2006/relationships/image" Target="../media/image45.png"/><Relationship Id="rId14" Type="http://schemas.openxmlformats.org/officeDocument/2006/relationships/image" Target="../media/image46.png"/><Relationship Id="rId15" Type="http://schemas.openxmlformats.org/officeDocument/2006/relationships/image" Target="../media/image47.png"/><Relationship Id="rId16" Type="http://schemas.openxmlformats.org/officeDocument/2006/relationships/image" Target="../media/image48.png"/><Relationship Id="rId17" Type="http://schemas.openxmlformats.org/officeDocument/2006/relationships/image" Target="../media/image49.png"/><Relationship Id="rId18" Type="http://schemas.openxmlformats.org/officeDocument/2006/relationships/image" Target="../media/image50.png"/><Relationship Id="rId19" Type="http://schemas.openxmlformats.org/officeDocument/2006/relationships/image" Target="../media/image51.png"/><Relationship Id="rId1" Type="http://schemas.openxmlformats.org/officeDocument/2006/relationships/tags" Target="../tags/tag19.xml"/><Relationship Id="rId2" Type="http://schemas.openxmlformats.org/officeDocument/2006/relationships/tags" Target="../tags/tag20.xml"/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5" Type="http://schemas.openxmlformats.org/officeDocument/2006/relationships/tags" Target="../tags/tag23.xml"/><Relationship Id="rId6" Type="http://schemas.openxmlformats.org/officeDocument/2006/relationships/tags" Target="../tags/tag24.xml"/><Relationship Id="rId7" Type="http://schemas.openxmlformats.org/officeDocument/2006/relationships/tags" Target="../tags/tag25.xml"/><Relationship Id="rId8" Type="http://schemas.openxmlformats.org/officeDocument/2006/relationships/tags" Target="../tags/tag2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44.xml"/><Relationship Id="rId6" Type="http://schemas.openxmlformats.org/officeDocument/2006/relationships/image" Target="../media/image8.wmf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9.jpeg"/><Relationship Id="rId5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30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audio" Target="../media/audio1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7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8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9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0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9.wmf"/><Relationship Id="rId12" Type="http://schemas.openxmlformats.org/officeDocument/2006/relationships/oleObject" Target="../embeddings/oleObject8.bin"/><Relationship Id="rId13" Type="http://schemas.openxmlformats.org/officeDocument/2006/relationships/image" Target="../media/image6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6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1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62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58.wmf"/><Relationship Id="rId10" Type="http://schemas.openxmlformats.org/officeDocument/2006/relationships/oleObject" Target="../embeddings/oleObject7.bin"/></Relationships>
</file>

<file path=ppt/slides/_rels/slide6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4.wmf"/><Relationship Id="rId12" Type="http://schemas.openxmlformats.org/officeDocument/2006/relationships/oleObject" Target="../embeddings/oleObject13.bin"/><Relationship Id="rId13" Type="http://schemas.openxmlformats.org/officeDocument/2006/relationships/image" Target="../media/image5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6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59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60.w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63.wmf"/><Relationship Id="rId10" Type="http://schemas.openxmlformats.org/officeDocument/2006/relationships/oleObject" Target="../embeddings/oleObject12.bin"/></Relationships>
</file>

<file path=ppt/slides/_rels/slide6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9.wmf"/><Relationship Id="rId12" Type="http://schemas.openxmlformats.org/officeDocument/2006/relationships/oleObject" Target="../embeddings/oleObject18.bin"/><Relationship Id="rId13" Type="http://schemas.openxmlformats.org/officeDocument/2006/relationships/image" Target="../media/image6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6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65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66.w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58.wmf"/><Relationship Id="rId10" Type="http://schemas.openxmlformats.org/officeDocument/2006/relationships/oleObject" Target="../embeddings/oleObject17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8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8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4" Type="http://schemas.openxmlformats.org/officeDocument/2006/relationships/hyperlink" Target="http://trilinos.sandia.gov/documentation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4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Trilinos%20Code%20Wiki/%20CMakeFindPackageTrilinosExample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hyperlink" Target="http://trilinos.sandia.gov/packages/" TargetMode="External"/><Relationship Id="rId5" Type="http://schemas.openxmlformats.org/officeDocument/2006/relationships/hyperlink" Target="http://trilinos.sandia.gov/Trilinos10.6Tutorial.pdf" TargetMode="External"/><Relationship Id="rId6" Type="http://schemas.openxmlformats.org/officeDocument/2006/relationships/hyperlink" Target="https://code.google.com/p/trilinos/wiki/" TargetMode="External"/><Relationship Id="rId7" Type="http://schemas.openxmlformats.org/officeDocument/2006/relationships/hyperlink" Target="http://trilinos.sandia.gov/mail_lists.html" TargetMode="External"/><Relationship Id="rId8" Type="http://schemas.openxmlformats.org/officeDocument/2006/relationships/hyperlink" Target="http://trilinos.org/community/event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hyperlink" Target="http://trilinos.sandia.gov/download/trilinos-11.6.html" TargetMode="External"/><Relationship Id="rId5" Type="http://schemas.openxmlformats.org/officeDocument/2006/relationships/hyperlink" Target="http://trilinos.sandia.gov/publicRepo/index.html" TargetMode="External"/><Relationship Id="rId6" Type="http://schemas.openxmlformats.org/officeDocument/2006/relationships/hyperlink" Target="http://www.nersc.gov/users/software/programming-libraries/math-libraries/trilino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hyperlink" Target="http://trilinos.sandia.gov/Trilinos11CMakeQuickstart.txt" TargetMode="External"/><Relationship Id="rId5" Type="http://schemas.openxmlformats.org/officeDocument/2006/relationships/hyperlink" Target="https://code.google.com/p/trilinos/wiki/BuildScrip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hyperlink" Target="https://github.com/jwillenbring/Trilinos_tutorial.git" TargetMode="External"/><Relationship Id="rId5" Type="http://schemas.openxmlformats.org/officeDocument/2006/relationships/hyperlink" Target="https://code.google.com/p/trilinos/wiki/TrilinosHandsOnTutorial" TargetMode="External"/><Relationship Id="rId6" Type="http://schemas.openxmlformats.org/officeDocument/2006/relationships/hyperlink" Target="https://code.google.com/p/trilinos/w/lis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hyperlink" Target="https://code.google.com/p/trilinos/wiki/BuildScrip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E119BFA-2791-1649-AA97-2A6F54B726B8}" type="slidenum">
              <a:rPr lang="en-US"/>
              <a:pPr/>
              <a:t>1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667000"/>
            <a:ext cx="8077200" cy="1143000"/>
          </a:xfrm>
        </p:spPr>
        <p:txBody>
          <a:bodyPr/>
          <a:lstStyle/>
          <a:p>
            <a:pPr eaLnBrk="1" hangingPunct="1"/>
            <a:r>
              <a:rPr lang="en-US" sz="4400" dirty="0">
                <a:latin typeface="Arial" pitchFamily="-112" charset="0"/>
              </a:rPr>
              <a:t>An Overview of Trilinos</a:t>
            </a:r>
            <a:br>
              <a:rPr lang="en-US" sz="4400" dirty="0">
                <a:latin typeface="Arial" pitchFamily="-112" charset="0"/>
              </a:rPr>
            </a:br>
            <a:r>
              <a:rPr lang="en-US" sz="3200" dirty="0">
                <a:latin typeface="Arial" pitchFamily="-112" charset="0"/>
              </a:rPr>
              <a:t/>
            </a:r>
            <a:br>
              <a:rPr lang="en-US" sz="3200" dirty="0">
                <a:latin typeface="Arial" pitchFamily="-112" charset="0"/>
              </a:rPr>
            </a:br>
            <a:r>
              <a:rPr lang="en-US" sz="1600" dirty="0">
                <a:latin typeface="Arial" pitchFamily="-112" charset="0"/>
              </a:rPr>
              <a:t/>
            </a:r>
            <a:br>
              <a:rPr lang="en-US" sz="1600" dirty="0">
                <a:latin typeface="Arial" pitchFamily="-112" charset="0"/>
              </a:rPr>
            </a:br>
            <a:r>
              <a:rPr lang="en-US" sz="4400" dirty="0">
                <a:latin typeface="Arial" pitchFamily="-112" charset="0"/>
              </a:rPr>
              <a:t/>
            </a:r>
            <a:br>
              <a:rPr lang="en-US" sz="4400" dirty="0">
                <a:latin typeface="Arial" pitchFamily="-112" charset="0"/>
              </a:rPr>
            </a:br>
            <a:r>
              <a:rPr lang="en-US" sz="4400" dirty="0">
                <a:latin typeface="Arial" pitchFamily="-112" charset="0"/>
              </a:rPr>
              <a:t/>
            </a:r>
            <a:br>
              <a:rPr lang="en-US" sz="4400" dirty="0">
                <a:latin typeface="Arial" pitchFamily="-112" charset="0"/>
              </a:rPr>
            </a:br>
            <a:r>
              <a:rPr lang="en-US" sz="4400" dirty="0" smtClean="0">
                <a:latin typeface="Arial" pitchFamily="-112" charset="0"/>
              </a:rPr>
              <a:t/>
            </a:r>
            <a:br>
              <a:rPr lang="en-US" sz="4400" dirty="0" smtClean="0">
                <a:latin typeface="Arial" pitchFamily="-112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Arial" pitchFamily="-112" charset="0"/>
              </a:rPr>
              <a:t>Mark Hoemmen</a:t>
            </a:r>
            <a:br>
              <a:rPr lang="en-US" sz="2000" dirty="0" smtClean="0">
                <a:solidFill>
                  <a:schemeClr val="tx2"/>
                </a:solidFill>
                <a:latin typeface="Arial" pitchFamily="-112" charset="0"/>
              </a:rPr>
            </a:br>
            <a:r>
              <a:rPr lang="en-US" sz="2000" dirty="0">
                <a:solidFill>
                  <a:schemeClr val="tx2"/>
                </a:solidFill>
                <a:latin typeface="Arial" pitchFamily="-112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Arial" pitchFamily="-112" charset="0"/>
              </a:rPr>
              <a:t>Sandia </a:t>
            </a:r>
            <a:r>
              <a:rPr lang="en-US" sz="2000" dirty="0">
                <a:solidFill>
                  <a:schemeClr val="tx2"/>
                </a:solidFill>
                <a:latin typeface="Arial" pitchFamily="-112" charset="0"/>
              </a:rPr>
              <a:t>National Laboratories</a:t>
            </a:r>
            <a:r>
              <a:rPr lang="en-US" sz="2000" dirty="0" smtClean="0">
                <a:solidFill>
                  <a:schemeClr val="tx2"/>
                </a:solidFill>
                <a:latin typeface="Arial" pitchFamily="-112" charset="0"/>
              </a:rPr>
              <a:t/>
            </a:r>
            <a:br>
              <a:rPr lang="en-US" sz="2000" dirty="0" smtClean="0">
                <a:solidFill>
                  <a:schemeClr val="tx2"/>
                </a:solidFill>
                <a:latin typeface="Arial" pitchFamily="-112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Arial" pitchFamily="-112" charset="0"/>
              </a:rPr>
              <a:t>27 Oct </a:t>
            </a:r>
            <a:r>
              <a:rPr lang="en-US" sz="2000" dirty="0" smtClean="0">
                <a:solidFill>
                  <a:schemeClr val="tx2"/>
                </a:solidFill>
                <a:latin typeface="Arial" pitchFamily="-112" charset="0"/>
              </a:rPr>
              <a:t>2014</a:t>
            </a:r>
            <a:br>
              <a:rPr lang="en-US" sz="2000" dirty="0" smtClean="0">
                <a:solidFill>
                  <a:schemeClr val="tx2"/>
                </a:solidFill>
                <a:latin typeface="Arial" pitchFamily="-112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SAND# 2014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-18749 PE</a:t>
            </a: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7652" name="Picture 3" descr="trilinos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752600"/>
            <a:ext cx="3657600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2133600" y="6248400"/>
            <a:ext cx="4901982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900" b="0" dirty="0">
                <a:solidFill>
                  <a:srgbClr val="000000"/>
                </a:solidFill>
                <a:latin typeface="Helvetica" pitchFamily="-112" charset="0"/>
              </a:rPr>
              <a:t>Sandia is a </a:t>
            </a:r>
            <a:r>
              <a:rPr lang="en-US" sz="900" b="0" dirty="0" err="1">
                <a:solidFill>
                  <a:srgbClr val="000000"/>
                </a:solidFill>
                <a:latin typeface="Helvetica" pitchFamily="-112" charset="0"/>
              </a:rPr>
              <a:t>multiprogram</a:t>
            </a:r>
            <a:r>
              <a:rPr lang="en-US" sz="900" b="0" dirty="0">
                <a:solidFill>
                  <a:srgbClr val="000000"/>
                </a:solidFill>
                <a:latin typeface="Helvetica" pitchFamily="-112" charset="0"/>
              </a:rPr>
              <a:t> laboratory</a:t>
            </a:r>
            <a:r>
              <a:rPr lang="en-US" sz="900" b="0" dirty="0" smtClean="0">
                <a:solidFill>
                  <a:srgbClr val="000000"/>
                </a:solidFill>
                <a:latin typeface="Helvetica" pitchFamily="-112" charset="0"/>
              </a:rPr>
              <a:t> managed and operated </a:t>
            </a:r>
            <a:r>
              <a:rPr lang="en-US" sz="900" b="0" dirty="0">
                <a:solidFill>
                  <a:srgbClr val="000000"/>
                </a:solidFill>
                <a:latin typeface="Helvetica" pitchFamily="-112" charset="0"/>
              </a:rPr>
              <a:t>by Sandia Corporation, a</a:t>
            </a:r>
            <a:r>
              <a:rPr lang="en-US" sz="900" b="0" dirty="0" smtClean="0">
                <a:solidFill>
                  <a:srgbClr val="000000"/>
                </a:solidFill>
                <a:latin typeface="Helvetica" pitchFamily="-112" charset="0"/>
              </a:rPr>
              <a:t> wholly </a:t>
            </a:r>
          </a:p>
          <a:p>
            <a:pPr eaLnBrk="0" hangingPunct="0"/>
            <a:r>
              <a:rPr lang="en-US" sz="900" b="0" dirty="0" smtClean="0">
                <a:solidFill>
                  <a:srgbClr val="000000"/>
                </a:solidFill>
                <a:latin typeface="Helvetica" pitchFamily="-112" charset="0"/>
              </a:rPr>
              <a:t>owned subsidiary of Lockheed Martin Corporation, for </a:t>
            </a:r>
            <a:r>
              <a:rPr lang="en-US" sz="900" b="0" dirty="0">
                <a:solidFill>
                  <a:srgbClr val="000000"/>
                </a:solidFill>
                <a:latin typeface="Helvetica" pitchFamily="-112" charset="0"/>
              </a:rPr>
              <a:t>the</a:t>
            </a:r>
            <a:r>
              <a:rPr lang="en-US" sz="900" b="0" dirty="0" smtClean="0">
                <a:solidFill>
                  <a:srgbClr val="000000"/>
                </a:solidFill>
                <a:latin typeface="Helvetica" pitchFamily="-112" charset="0"/>
              </a:rPr>
              <a:t> U. S. Department </a:t>
            </a:r>
            <a:r>
              <a:rPr lang="en-US" sz="900" b="0" dirty="0">
                <a:solidFill>
                  <a:srgbClr val="000000"/>
                </a:solidFill>
                <a:latin typeface="Helvetica" pitchFamily="-112" charset="0"/>
              </a:rPr>
              <a:t>of </a:t>
            </a:r>
            <a:r>
              <a:rPr lang="en-US" sz="900" b="0" dirty="0" smtClean="0">
                <a:solidFill>
                  <a:srgbClr val="000000"/>
                </a:solidFill>
                <a:latin typeface="Helvetica" pitchFamily="-112" charset="0"/>
              </a:rPr>
              <a:t>Energy’s </a:t>
            </a:r>
          </a:p>
          <a:p>
            <a:pPr eaLnBrk="0" hangingPunct="0"/>
            <a:r>
              <a:rPr lang="en-US" sz="900" b="0" dirty="0" smtClean="0">
                <a:solidFill>
                  <a:srgbClr val="000000"/>
                </a:solidFill>
                <a:latin typeface="Helvetica" pitchFamily="-112" charset="0"/>
              </a:rPr>
              <a:t>National Nuclear Security Administration under contract  DE</a:t>
            </a:r>
            <a:r>
              <a:rPr lang="en-US" sz="900" b="0" dirty="0">
                <a:solidFill>
                  <a:srgbClr val="000000"/>
                </a:solidFill>
                <a:latin typeface="Helvetica" pitchFamily="-112" charset="0"/>
              </a:rPr>
              <a:t>-AC04-94AL85000.</a:t>
            </a:r>
          </a:p>
        </p:txBody>
      </p:sp>
      <p:pic>
        <p:nvPicPr>
          <p:cNvPr id="2765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6019800"/>
            <a:ext cx="6477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From Forward Analysis, to Support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for High-Consequence Decisions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62532" name="Text Box 4"/>
          <p:cNvSpPr txBox="1">
            <a:spLocks noChangeArrowheads="1"/>
          </p:cNvSpPr>
          <p:nvPr/>
        </p:nvSpPr>
        <p:spPr bwMode="auto">
          <a:xfrm>
            <a:off x="2057400" y="4800600"/>
            <a:ext cx="21374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 smtClean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Forward Analysis</a:t>
            </a:r>
            <a:endParaRPr lang="en-US" sz="2000" b="0" dirty="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62536" name="AutoShape 8"/>
          <p:cNvCxnSpPr>
            <a:cxnSpLocks noChangeShapeType="1"/>
          </p:cNvCxnSpPr>
          <p:nvPr/>
        </p:nvCxnSpPr>
        <p:spPr bwMode="auto">
          <a:xfrm>
            <a:off x="1130300" y="5173663"/>
            <a:ext cx="889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62537" name="AutoShape 9"/>
          <p:cNvCxnSpPr>
            <a:cxnSpLocks noChangeShapeType="1"/>
          </p:cNvCxnSpPr>
          <p:nvPr/>
        </p:nvCxnSpPr>
        <p:spPr bwMode="auto">
          <a:xfrm flipV="1">
            <a:off x="2019300" y="4710113"/>
            <a:ext cx="0" cy="463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62538" name="AutoShape 10"/>
          <p:cNvCxnSpPr>
            <a:cxnSpLocks noChangeShapeType="1"/>
          </p:cNvCxnSpPr>
          <p:nvPr/>
        </p:nvCxnSpPr>
        <p:spPr bwMode="auto">
          <a:xfrm>
            <a:off x="2019300" y="4708525"/>
            <a:ext cx="595313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62539" name="AutoShape 11"/>
          <p:cNvCxnSpPr>
            <a:cxnSpLocks noChangeShapeType="1"/>
          </p:cNvCxnSpPr>
          <p:nvPr/>
        </p:nvCxnSpPr>
        <p:spPr bwMode="auto">
          <a:xfrm flipV="1">
            <a:off x="2614613" y="4137025"/>
            <a:ext cx="0" cy="571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62540" name="AutoShape 12"/>
          <p:cNvCxnSpPr>
            <a:cxnSpLocks noChangeShapeType="1"/>
          </p:cNvCxnSpPr>
          <p:nvPr/>
        </p:nvCxnSpPr>
        <p:spPr bwMode="auto">
          <a:xfrm>
            <a:off x="2614613" y="4137025"/>
            <a:ext cx="6223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62541" name="AutoShape 13"/>
          <p:cNvCxnSpPr>
            <a:cxnSpLocks noChangeShapeType="1"/>
          </p:cNvCxnSpPr>
          <p:nvPr/>
        </p:nvCxnSpPr>
        <p:spPr bwMode="auto">
          <a:xfrm flipV="1">
            <a:off x="3236913" y="3606800"/>
            <a:ext cx="0" cy="530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62542" name="AutoShape 14"/>
          <p:cNvCxnSpPr>
            <a:cxnSpLocks noChangeShapeType="1"/>
          </p:cNvCxnSpPr>
          <p:nvPr/>
        </p:nvCxnSpPr>
        <p:spPr bwMode="auto">
          <a:xfrm>
            <a:off x="3236913" y="3606800"/>
            <a:ext cx="571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62543" name="AutoShape 15"/>
          <p:cNvCxnSpPr>
            <a:cxnSpLocks noChangeShapeType="1"/>
          </p:cNvCxnSpPr>
          <p:nvPr/>
        </p:nvCxnSpPr>
        <p:spPr bwMode="auto">
          <a:xfrm flipV="1">
            <a:off x="3808413" y="3076575"/>
            <a:ext cx="0" cy="530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62545" name="Rectangle 17"/>
          <p:cNvSpPr>
            <a:spLocks noChangeArrowheads="1"/>
          </p:cNvSpPr>
          <p:nvPr/>
        </p:nvSpPr>
        <p:spPr bwMode="auto">
          <a:xfrm>
            <a:off x="2895600" y="4267200"/>
            <a:ext cx="4440689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Accurate &amp;</a:t>
            </a:r>
            <a:r>
              <a:rPr lang="en-US" sz="2000" b="0" dirty="0" smtClean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Efficient 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</a:t>
            </a:r>
            <a:r>
              <a:rPr lang="en-US" sz="2000" b="0" dirty="0" smtClean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orward Analysis</a:t>
            </a:r>
            <a:endParaRPr lang="en-US" sz="2000" b="0" dirty="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62546" name="Rectangle 18"/>
          <p:cNvSpPr>
            <a:spLocks noChangeArrowheads="1"/>
          </p:cNvSpPr>
          <p:nvPr/>
        </p:nvSpPr>
        <p:spPr bwMode="auto">
          <a:xfrm>
            <a:off x="3352800" y="3733800"/>
            <a:ext cx="5230869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Robust</a:t>
            </a:r>
            <a:r>
              <a:rPr lang="en-US" sz="2000" b="0" dirty="0" smtClean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Analysis with Parameter Sensitivities</a:t>
            </a:r>
            <a:endParaRPr lang="en-US" sz="2000" b="0" dirty="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62547" name="Rectangle 19"/>
          <p:cNvSpPr>
            <a:spLocks noChangeArrowheads="1"/>
          </p:cNvSpPr>
          <p:nvPr/>
        </p:nvSpPr>
        <p:spPr bwMode="auto">
          <a:xfrm>
            <a:off x="3886200" y="3200400"/>
            <a:ext cx="3691235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 smtClean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Optimization of Design/System</a:t>
            </a:r>
            <a:endParaRPr lang="en-US" sz="2000" b="0" dirty="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62548" name="AutoShape 20"/>
          <p:cNvCxnSpPr>
            <a:cxnSpLocks noChangeShapeType="1"/>
          </p:cNvCxnSpPr>
          <p:nvPr/>
        </p:nvCxnSpPr>
        <p:spPr bwMode="auto">
          <a:xfrm>
            <a:off x="3808413" y="3076575"/>
            <a:ext cx="6889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62549" name="AutoShape 21"/>
          <p:cNvCxnSpPr>
            <a:cxnSpLocks noChangeShapeType="1"/>
          </p:cNvCxnSpPr>
          <p:nvPr/>
        </p:nvCxnSpPr>
        <p:spPr bwMode="auto">
          <a:xfrm flipV="1">
            <a:off x="4497388" y="2536825"/>
            <a:ext cx="0" cy="5397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62550" name="AutoShape 22"/>
          <p:cNvCxnSpPr>
            <a:cxnSpLocks noChangeShapeType="1"/>
          </p:cNvCxnSpPr>
          <p:nvPr/>
        </p:nvCxnSpPr>
        <p:spPr bwMode="auto">
          <a:xfrm>
            <a:off x="4497388" y="2536825"/>
            <a:ext cx="6858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62552" name="Rectangle 24"/>
          <p:cNvSpPr>
            <a:spLocks noChangeArrowheads="1"/>
          </p:cNvSpPr>
          <p:nvPr/>
        </p:nvSpPr>
        <p:spPr bwMode="auto">
          <a:xfrm>
            <a:off x="4572000" y="2682389"/>
            <a:ext cx="4289831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smtClean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Quantify Uncertainties/Systems Margins</a:t>
            </a:r>
            <a:endParaRPr lang="en-US" sz="1800" b="0" dirty="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62553" name="AutoShape 25"/>
          <p:cNvCxnSpPr>
            <a:cxnSpLocks noChangeShapeType="1"/>
          </p:cNvCxnSpPr>
          <p:nvPr/>
        </p:nvCxnSpPr>
        <p:spPr bwMode="auto">
          <a:xfrm flipV="1">
            <a:off x="5183188" y="2016125"/>
            <a:ext cx="0" cy="520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62554" name="AutoShape 26"/>
          <p:cNvCxnSpPr>
            <a:cxnSpLocks noChangeShapeType="1"/>
          </p:cNvCxnSpPr>
          <p:nvPr/>
        </p:nvCxnSpPr>
        <p:spPr bwMode="auto">
          <a:xfrm>
            <a:off x="5183188" y="2016125"/>
            <a:ext cx="736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62555" name="Rectangle 27"/>
          <p:cNvSpPr>
            <a:spLocks noChangeArrowheads="1"/>
          </p:cNvSpPr>
          <p:nvPr/>
        </p:nvSpPr>
        <p:spPr bwMode="auto">
          <a:xfrm>
            <a:off x="5334000" y="2133600"/>
            <a:ext cx="371127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Optimization under</a:t>
            </a:r>
            <a:r>
              <a:rPr lang="en-US" sz="2000" b="0" dirty="0" smtClean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Uncertainty</a:t>
            </a:r>
            <a:endParaRPr lang="en-US" sz="2000" b="0" dirty="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62556" name="AutoShape 28"/>
          <p:cNvCxnSpPr>
            <a:cxnSpLocks noChangeShapeType="1"/>
          </p:cNvCxnSpPr>
          <p:nvPr/>
        </p:nvCxnSpPr>
        <p:spPr bwMode="auto">
          <a:xfrm flipV="1">
            <a:off x="5919788" y="1468438"/>
            <a:ext cx="0" cy="547687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</p:cxnSp>
      <p:cxnSp>
        <p:nvCxnSpPr>
          <p:cNvPr id="662557" name="AutoShape 29"/>
          <p:cNvCxnSpPr>
            <a:cxnSpLocks noChangeShapeType="1"/>
          </p:cNvCxnSpPr>
          <p:nvPr/>
        </p:nvCxnSpPr>
        <p:spPr bwMode="auto">
          <a:xfrm>
            <a:off x="5903913" y="1468438"/>
            <a:ext cx="712787" cy="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</p:cxnSp>
      <p:cxnSp>
        <p:nvCxnSpPr>
          <p:cNvPr id="662559" name="AutoShape 31"/>
          <p:cNvCxnSpPr>
            <a:cxnSpLocks noChangeShapeType="1"/>
          </p:cNvCxnSpPr>
          <p:nvPr/>
        </p:nvCxnSpPr>
        <p:spPr bwMode="auto">
          <a:xfrm flipV="1">
            <a:off x="1130300" y="2016125"/>
            <a:ext cx="2728913" cy="2419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62560" name="Text Box 32"/>
          <p:cNvSpPr txBox="1">
            <a:spLocks noChangeArrowheads="1"/>
          </p:cNvSpPr>
          <p:nvPr/>
        </p:nvSpPr>
        <p:spPr bwMode="auto">
          <a:xfrm rot="-2495589">
            <a:off x="993828" y="2874933"/>
            <a:ext cx="2582758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Simulation Capability</a:t>
            </a:r>
          </a:p>
        </p:txBody>
      </p:sp>
      <p:sp>
        <p:nvSpPr>
          <p:cNvPr id="662561" name="Text Box 33"/>
          <p:cNvSpPr txBox="1">
            <a:spLocks noChangeArrowheads="1"/>
          </p:cNvSpPr>
          <p:nvPr/>
        </p:nvSpPr>
        <p:spPr bwMode="auto">
          <a:xfrm rot="-2495589">
            <a:off x="1639491" y="3205133"/>
            <a:ext cx="2137574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 smtClean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Library 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Demands</a:t>
            </a:r>
          </a:p>
        </p:txBody>
      </p:sp>
      <p:sp>
        <p:nvSpPr>
          <p:cNvPr id="662563" name="Rectangle 35"/>
          <p:cNvSpPr>
            <a:spLocks noChangeArrowheads="1"/>
          </p:cNvSpPr>
          <p:nvPr/>
        </p:nvSpPr>
        <p:spPr bwMode="auto">
          <a:xfrm>
            <a:off x="228600" y="5410200"/>
            <a:ext cx="8581521" cy="1015663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Each stage requires </a:t>
            </a:r>
            <a:r>
              <a:rPr lang="en-US" sz="2000" b="0" i="1" dirty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greater performance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and </a:t>
            </a:r>
            <a:r>
              <a:rPr lang="en-US" sz="2000" b="0" i="1" dirty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error control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of prior stages:   </a:t>
            </a:r>
            <a:br>
              <a:rPr lang="en-US" sz="2000" b="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</a:b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Always will 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need: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more accurate and scalable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methods. </a:t>
            </a: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		     more sophisticated tools.</a:t>
            </a:r>
            <a:endParaRPr lang="en-US" sz="2000" dirty="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62564" name="Text Box 36"/>
          <p:cNvSpPr txBox="1">
            <a:spLocks noChangeArrowheads="1"/>
          </p:cNvSpPr>
          <p:nvPr/>
        </p:nvSpPr>
        <p:spPr bwMode="auto">
          <a:xfrm>
            <a:off x="6096000" y="1600200"/>
            <a:ext cx="2464938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80808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Systems of systems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b="0" dirty="0" err="1" smtClean="0">
                <a:latin typeface="Arial"/>
                <a:cs typeface="Arial"/>
              </a:rPr>
              <a:t>Trilinos</a:t>
            </a:r>
            <a:r>
              <a:rPr lang="en-US" b="0" dirty="0" smtClean="0">
                <a:latin typeface="Arial"/>
                <a:cs typeface="Arial"/>
              </a:rPr>
              <a:t> strategic goals</a:t>
            </a:r>
            <a:endParaRPr lang="en-US" b="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066800"/>
            <a:ext cx="7772400" cy="5105400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Algorithmic goals</a:t>
            </a:r>
          </a:p>
          <a:p>
            <a:pPr lvl="1"/>
            <a:r>
              <a:rPr lang="en-US" i="1" dirty="0" smtClean="0">
                <a:latin typeface="Arial"/>
                <a:cs typeface="Arial"/>
              </a:rPr>
              <a:t>Scalable </a:t>
            </a:r>
            <a:r>
              <a:rPr lang="en-US" dirty="0" smtClean="0">
                <a:latin typeface="Arial"/>
                <a:cs typeface="Arial"/>
              </a:rPr>
              <a:t>computations (at all levels of parallelism)</a:t>
            </a:r>
          </a:p>
          <a:p>
            <a:pPr lvl="1"/>
            <a:r>
              <a:rPr lang="en-US" i="1" dirty="0" smtClean="0">
                <a:latin typeface="Arial"/>
                <a:cs typeface="Arial"/>
              </a:rPr>
              <a:t>Hardened</a:t>
            </a:r>
            <a:r>
              <a:rPr lang="en-US" dirty="0" smtClean="0">
                <a:latin typeface="Arial"/>
                <a:cs typeface="Arial"/>
              </a:rPr>
              <a:t> computations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Fail only if problem intractable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Diagnose failures &amp; inform the user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Full vertical coverage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Problem construction, solution, analysis, &amp; optimization</a:t>
            </a:r>
          </a:p>
          <a:p>
            <a:r>
              <a:rPr lang="en-US" dirty="0" smtClean="0">
                <a:latin typeface="Arial"/>
                <a:cs typeface="Arial"/>
              </a:rPr>
              <a:t>Software goals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Universal interoperability (within &amp; outside Trilinos)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Universal accessibility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Any hardware &amp; operating system with a C++ compiler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Including programming languages besides C++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“Self-sustaining” software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Legible design &amp; implementation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Sufficient testing &amp; documentation for confident refactoring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429B7FC-A3A0-794A-B813-A323EFEE8206}" type="slidenum">
              <a:rPr lang="en-US"/>
              <a:pPr/>
              <a:t>12</a:t>
            </a:fld>
            <a:endParaRPr lang="en-US"/>
          </a:p>
        </p:txBody>
      </p:sp>
      <p:pic>
        <p:nvPicPr>
          <p:cNvPr id="44035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143000" y="3276600"/>
            <a:ext cx="6858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b="0" dirty="0" smtClean="0"/>
              <a:t>Trilinos is made of packages</a:t>
            </a:r>
            <a:br>
              <a:rPr lang="en-US" b="0" dirty="0" smtClean="0"/>
            </a:br>
            <a:r>
              <a:rPr lang="en-US" sz="2000" b="0" dirty="0" smtClean="0"/>
              <a:t/>
            </a:r>
            <a:br>
              <a:rPr lang="en-US" sz="2000" b="0" dirty="0" smtClean="0"/>
            </a:br>
            <a:endParaRPr lang="en-US" sz="2000" b="0" dirty="0"/>
          </a:p>
        </p:txBody>
      </p:sp>
      <p:pic>
        <p:nvPicPr>
          <p:cNvPr id="44037" name="Picture 5" descr="trilinos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1828800"/>
            <a:ext cx="281940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AD270ED-C868-C146-9B2D-33CB68B293ED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3012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620000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-112" charset="0"/>
              </a:rPr>
              <a:t>Trilinos is made of packages</a:t>
            </a:r>
            <a:endParaRPr lang="en-US" dirty="0">
              <a:latin typeface="Arial" pitchFamily="-112" charset="0"/>
            </a:endParaRP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486400"/>
          </a:xfrm>
        </p:spPr>
        <p:txBody>
          <a:bodyPr/>
          <a:lstStyle/>
          <a:p>
            <a:pPr eaLnBrk="1" hangingPunct="1"/>
            <a:r>
              <a:rPr lang="en-US" sz="2200" dirty="0" smtClean="0">
                <a:latin typeface="Arial" pitchFamily="-112" charset="0"/>
              </a:rPr>
              <a:t>Not monolithic; ~60 separate packages</a:t>
            </a:r>
          </a:p>
          <a:p>
            <a:pPr eaLnBrk="1" hangingPunct="1"/>
            <a:r>
              <a:rPr lang="en-US" sz="2200" dirty="0" smtClean="0">
                <a:latin typeface="Arial" pitchFamily="-112" charset="0"/>
              </a:rPr>
              <a:t>Each package</a:t>
            </a:r>
          </a:p>
          <a:p>
            <a:pPr lvl="1" eaLnBrk="1" hangingPunct="1"/>
            <a:r>
              <a:rPr lang="en-US" dirty="0" smtClean="0">
                <a:latin typeface="Arial" pitchFamily="-112" charset="0"/>
              </a:rPr>
              <a:t>Has its own development team &amp; management</a:t>
            </a:r>
          </a:p>
          <a:p>
            <a:pPr lvl="1" eaLnBrk="1" hangingPunct="1"/>
            <a:r>
              <a:rPr lang="en-US" dirty="0" smtClean="0">
                <a:latin typeface="Arial" pitchFamily="-112" charset="0"/>
              </a:rPr>
              <a:t>May or may not depend on other Trilinos packages</a:t>
            </a:r>
          </a:p>
          <a:p>
            <a:pPr lvl="1" eaLnBrk="1" hangingPunct="1"/>
            <a:r>
              <a:rPr lang="en-US" dirty="0" smtClean="0">
                <a:latin typeface="Arial" pitchFamily="-112" charset="0"/>
              </a:rPr>
              <a:t>May even have a different license or release status</a:t>
            </a:r>
          </a:p>
          <a:p>
            <a:pPr lvl="2" eaLnBrk="1" hangingPunct="1"/>
            <a:r>
              <a:rPr lang="en-US" dirty="0" smtClean="0">
                <a:latin typeface="Arial" pitchFamily="-112" charset="0"/>
              </a:rPr>
              <a:t>Most BSD; some LGPL</a:t>
            </a:r>
          </a:p>
          <a:p>
            <a:pPr lvl="2" eaLnBrk="1" hangingPunct="1"/>
            <a:r>
              <a:rPr lang="en-US" dirty="0" smtClean="0">
                <a:latin typeface="Arial" pitchFamily="-112" charset="0"/>
              </a:rPr>
              <a:t>Some not publicly released yet (e.g., “pre-copyright”)</a:t>
            </a:r>
          </a:p>
          <a:p>
            <a:pPr lvl="1" eaLnBrk="1" hangingPunct="1"/>
            <a:r>
              <a:rPr lang="en-US" dirty="0" smtClean="0">
                <a:latin typeface="Arial" pitchFamily="-112" charset="0"/>
              </a:rPr>
              <a:t>Benefits from Trilinos’ build, test, &amp; release infrastructure</a:t>
            </a:r>
          </a:p>
          <a:p>
            <a:pPr eaLnBrk="1" hangingPunct="1"/>
            <a:r>
              <a:rPr lang="en-US" sz="2200" dirty="0" smtClean="0">
                <a:latin typeface="Arial" pitchFamily="-112" charset="0"/>
              </a:rPr>
              <a:t>Common build &amp; test framework: </a:t>
            </a:r>
            <a:r>
              <a:rPr lang="en-US" sz="2200" dirty="0" err="1" smtClean="0">
                <a:latin typeface="Arial" pitchFamily="-112" charset="0"/>
              </a:rPr>
              <a:t>TriBITS</a:t>
            </a:r>
            <a:endParaRPr lang="en-US" sz="2200" dirty="0" smtClean="0">
              <a:latin typeface="Arial" pitchFamily="-112" charset="0"/>
            </a:endParaRPr>
          </a:p>
          <a:p>
            <a:pPr lvl="1" eaLnBrk="1" hangingPunct="1"/>
            <a:r>
              <a:rPr lang="en-US" dirty="0" smtClean="0">
                <a:latin typeface="Arial" pitchFamily="-112" charset="0"/>
              </a:rPr>
              <a:t>Lets packages express their dependencies on </a:t>
            </a:r>
          </a:p>
          <a:p>
            <a:pPr lvl="2" eaLnBrk="1" hangingPunct="1"/>
            <a:r>
              <a:rPr lang="en-US" dirty="0" smtClean="0">
                <a:latin typeface="Arial" pitchFamily="-112" charset="0"/>
              </a:rPr>
              <a:t>Other packages </a:t>
            </a:r>
          </a:p>
          <a:p>
            <a:pPr lvl="2" eaLnBrk="1" hangingPunct="1"/>
            <a:r>
              <a:rPr lang="en-US" dirty="0" smtClean="0">
                <a:latin typeface="Arial" pitchFamily="-112" charset="0"/>
              </a:rPr>
              <a:t>Third-party libraries (e.g., HDF5, BLAS, </a:t>
            </a:r>
            <a:r>
              <a:rPr lang="en-US" dirty="0" err="1" smtClean="0">
                <a:latin typeface="Arial" pitchFamily="-112" charset="0"/>
              </a:rPr>
              <a:t>SuperLU</a:t>
            </a:r>
            <a:r>
              <a:rPr lang="en-US" dirty="0" smtClean="0">
                <a:latin typeface="Arial" pitchFamily="-112" charset="0"/>
              </a:rPr>
              <a:t>, …)</a:t>
            </a:r>
          </a:p>
          <a:p>
            <a:pPr lvl="1" eaLnBrk="1" hangingPunct="1"/>
            <a:r>
              <a:rPr lang="en-US" dirty="0" smtClean="0">
                <a:latin typeface="Arial" pitchFamily="-112" charset="0"/>
              </a:rPr>
              <a:t>Runs packages’ tests nightly, &amp; on every check-in</a:t>
            </a:r>
          </a:p>
          <a:p>
            <a:pPr lvl="1" eaLnBrk="1" hangingPunct="1"/>
            <a:r>
              <a:rPr lang="en-US" dirty="0" smtClean="0">
                <a:latin typeface="Arial" pitchFamily="-112" charset="0"/>
              </a:rPr>
              <a:t>Useful: spun off from Trilinos into a separate project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2AD63B5-B35E-3C4F-963A-B95AFC34D421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9939" name="Picture 1029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994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772400" cy="10668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pitchFamily="-112" charset="0"/>
              </a:rPr>
              <a:t>Interoperability vs. Dependence</a:t>
            </a:r>
            <a:br>
              <a:rPr lang="en-US" sz="3200" dirty="0">
                <a:latin typeface="Arial" pitchFamily="-112" charset="0"/>
              </a:rPr>
            </a:br>
            <a:r>
              <a:rPr lang="en-US" sz="3200" dirty="0">
                <a:latin typeface="Arial" pitchFamily="-112" charset="0"/>
              </a:rPr>
              <a:t>    </a:t>
            </a:r>
            <a:r>
              <a:rPr lang="en-US" sz="2400" dirty="0">
                <a:latin typeface="Arial" pitchFamily="-112" charset="0"/>
              </a:rPr>
              <a:t>(“Can Use”)                   (“Depends On”)</a:t>
            </a:r>
          </a:p>
        </p:txBody>
      </p:sp>
      <p:sp>
        <p:nvSpPr>
          <p:cNvPr id="3994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-112" charset="0"/>
              </a:rPr>
              <a:t>Packages have minimal required dependencies…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-112" charset="0"/>
              </a:rPr>
              <a:t>But interoperability makes them useful: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pitchFamily="-112" charset="0"/>
              </a:rPr>
              <a:t>NOX (nonlinear solver) needs linear solvers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pitchFamily="-112" charset="0"/>
              </a:rPr>
              <a:t>Can use any of {</a:t>
            </a:r>
            <a:r>
              <a:rPr lang="en-US" dirty="0" err="1" smtClean="0">
                <a:latin typeface="Arial" pitchFamily="-112" charset="0"/>
              </a:rPr>
              <a:t>AztecOO</a:t>
            </a:r>
            <a:r>
              <a:rPr lang="en-US" dirty="0" smtClean="0">
                <a:latin typeface="Arial" pitchFamily="-112" charset="0"/>
              </a:rPr>
              <a:t>, </a:t>
            </a:r>
            <a:r>
              <a:rPr lang="en-US" dirty="0" err="1" smtClean="0">
                <a:latin typeface="Arial" pitchFamily="-112" charset="0"/>
              </a:rPr>
              <a:t>Belos</a:t>
            </a:r>
            <a:r>
              <a:rPr lang="en-US" dirty="0" smtClean="0">
                <a:latin typeface="Arial" pitchFamily="-112" charset="0"/>
              </a:rPr>
              <a:t>, LAPACK, …}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pitchFamily="-112" charset="0"/>
              </a:rPr>
              <a:t>Belos (linear solver) needs </a:t>
            </a:r>
            <a:r>
              <a:rPr lang="en-US" dirty="0" err="1" smtClean="0">
                <a:latin typeface="Arial" pitchFamily="-112" charset="0"/>
              </a:rPr>
              <a:t>preconditioners</a:t>
            </a:r>
            <a:r>
              <a:rPr lang="en-US" dirty="0" smtClean="0">
                <a:latin typeface="Arial" pitchFamily="-112" charset="0"/>
              </a:rPr>
              <a:t>, matrices, &amp; vectors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pitchFamily="-112" charset="0"/>
              </a:rPr>
              <a:t>Matrices and vectors: any of {</a:t>
            </a:r>
            <a:r>
              <a:rPr lang="en-US" dirty="0" err="1" smtClean="0">
                <a:latin typeface="Arial" pitchFamily="-112" charset="0"/>
              </a:rPr>
              <a:t>Epetra</a:t>
            </a:r>
            <a:r>
              <a:rPr lang="en-US" dirty="0" smtClean="0">
                <a:latin typeface="Arial" pitchFamily="-112" charset="0"/>
              </a:rPr>
              <a:t>, </a:t>
            </a:r>
            <a:r>
              <a:rPr lang="en-US" dirty="0" err="1" smtClean="0">
                <a:latin typeface="Arial" pitchFamily="-112" charset="0"/>
              </a:rPr>
              <a:t>Tpetra</a:t>
            </a:r>
            <a:r>
              <a:rPr lang="en-US" dirty="0" smtClean="0">
                <a:latin typeface="Arial" pitchFamily="-112" charset="0"/>
              </a:rPr>
              <a:t>, </a:t>
            </a:r>
            <a:r>
              <a:rPr lang="en-US" dirty="0" err="1" smtClean="0">
                <a:latin typeface="Arial" pitchFamily="-112" charset="0"/>
              </a:rPr>
              <a:t>Thyra</a:t>
            </a:r>
            <a:r>
              <a:rPr lang="en-US" dirty="0" smtClean="0">
                <a:latin typeface="Arial" pitchFamily="-112" charset="0"/>
              </a:rPr>
              <a:t>, …, </a:t>
            </a:r>
            <a:r>
              <a:rPr lang="en-US" dirty="0" err="1" smtClean="0">
                <a:latin typeface="Arial" pitchFamily="-112" charset="0"/>
              </a:rPr>
              <a:t>PETSc</a:t>
            </a:r>
            <a:r>
              <a:rPr lang="en-US" dirty="0" smtClean="0">
                <a:latin typeface="Arial" pitchFamily="-112" charset="0"/>
              </a:rPr>
              <a:t>}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err="1" smtClean="0">
                <a:latin typeface="Arial" pitchFamily="-112" charset="0"/>
              </a:rPr>
              <a:t>Preconditioners</a:t>
            </a:r>
            <a:r>
              <a:rPr lang="en-US" dirty="0" smtClean="0">
                <a:latin typeface="Arial" pitchFamily="-112" charset="0"/>
              </a:rPr>
              <a:t>: any of {IFPACK, ML, Ifpack2, </a:t>
            </a:r>
            <a:r>
              <a:rPr lang="en-US" dirty="0" err="1" smtClean="0">
                <a:latin typeface="Arial" pitchFamily="-112" charset="0"/>
              </a:rPr>
              <a:t>MueLu</a:t>
            </a:r>
            <a:r>
              <a:rPr lang="en-US" dirty="0" smtClean="0">
                <a:latin typeface="Arial" pitchFamily="-112" charset="0"/>
              </a:rPr>
              <a:t>, </a:t>
            </a:r>
            <a:r>
              <a:rPr lang="en-US" dirty="0" err="1" smtClean="0">
                <a:latin typeface="Arial" pitchFamily="-112" charset="0"/>
              </a:rPr>
              <a:t>Teko</a:t>
            </a:r>
            <a:r>
              <a:rPr lang="en-US" dirty="0" smtClean="0">
                <a:latin typeface="Arial" pitchFamily="-112" charset="0"/>
              </a:rPr>
              <a:t>, …}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-112" charset="0"/>
              </a:rPr>
              <a:t>We express interoperability as “optional dependency”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-112" charset="0"/>
              </a:rPr>
              <a:t>Interoperability </a:t>
            </a:r>
            <a:r>
              <a:rPr lang="en-US" dirty="0">
                <a:latin typeface="Arial" pitchFamily="-112" charset="0"/>
              </a:rPr>
              <a:t>is enabled at configure </a:t>
            </a:r>
            <a:r>
              <a:rPr lang="en-US" dirty="0" smtClean="0">
                <a:latin typeface="Arial" pitchFamily="-112" charset="0"/>
              </a:rPr>
              <a:t>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pitchFamily="-112" charset="0"/>
              </a:rPr>
              <a:t>Each package declares its list of interoperable packages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pitchFamily="-112" charset="0"/>
              </a:rPr>
              <a:t>Trilinos’ build system automatically hooks them together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pitchFamily="-112" charset="0"/>
              </a:rPr>
              <a:t>You tell Trilinos what packages you want to build…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pitchFamily="-112" charset="0"/>
              </a:rPr>
              <a:t>…it automatically enables any packages on which it depends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AD270ED-C868-C146-9B2D-33CB68B293ED}" type="slidenum">
              <a:rPr lang="en-US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3012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620000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-112" charset="0"/>
              </a:rPr>
              <a:t>Packages benefit users</a:t>
            </a:r>
            <a:endParaRPr lang="en-US" dirty="0">
              <a:latin typeface="Arial" pitchFamily="-112" charset="0"/>
            </a:endParaRP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486400"/>
          </a:xfrm>
        </p:spPr>
        <p:txBody>
          <a:bodyPr/>
          <a:lstStyle/>
          <a:p>
            <a:pPr eaLnBrk="1" hangingPunct="1"/>
            <a:endParaRPr lang="en-US" sz="2200" dirty="0" smtClean="0">
              <a:latin typeface="Arial" pitchFamily="-112" charset="0"/>
            </a:endParaRPr>
          </a:p>
          <a:p>
            <a:pPr eaLnBrk="1" hangingPunct="1"/>
            <a:r>
              <a:rPr lang="en-US" sz="2200" dirty="0" smtClean="0">
                <a:latin typeface="Arial" pitchFamily="-112" charset="0"/>
              </a:rPr>
              <a:t>You decide how much of Trilinos you want</a:t>
            </a:r>
          </a:p>
          <a:p>
            <a:pPr lvl="1" eaLnBrk="1" hangingPunct="1"/>
            <a:r>
              <a:rPr lang="en-US" dirty="0" smtClean="0">
                <a:latin typeface="Arial" pitchFamily="-112" charset="0"/>
              </a:rPr>
              <a:t>Only use &amp; build the packages you need (not all ~60)</a:t>
            </a:r>
          </a:p>
          <a:p>
            <a:pPr lvl="1" eaLnBrk="1" hangingPunct="1"/>
            <a:r>
              <a:rPr lang="en-US" dirty="0" smtClean="0">
                <a:latin typeface="Arial" pitchFamily="-112" charset="0"/>
              </a:rPr>
              <a:t>Can distribute any subset of packages</a:t>
            </a:r>
          </a:p>
          <a:p>
            <a:pPr eaLnBrk="1" hangingPunct="1"/>
            <a:endParaRPr lang="en-US" sz="2200" dirty="0" smtClean="0">
              <a:latin typeface="Arial" pitchFamily="-112" charset="0"/>
            </a:endParaRPr>
          </a:p>
          <a:p>
            <a:pPr eaLnBrk="1" hangingPunct="1"/>
            <a:r>
              <a:rPr lang="en-US" sz="2200" dirty="0" smtClean="0">
                <a:latin typeface="Arial" pitchFamily="-112" charset="0"/>
              </a:rPr>
              <a:t>Mix &amp; match Trilinos components with your own, e.g.,</a:t>
            </a:r>
          </a:p>
          <a:p>
            <a:pPr lvl="1" eaLnBrk="1" hangingPunct="1"/>
            <a:r>
              <a:rPr lang="en-US" dirty="0" smtClean="0">
                <a:latin typeface="Arial" pitchFamily="-112" charset="0"/>
              </a:rPr>
              <a:t>Trilinos’ sparse matrices with your own linear solvers</a:t>
            </a:r>
          </a:p>
          <a:p>
            <a:pPr lvl="1" eaLnBrk="1" hangingPunct="1"/>
            <a:r>
              <a:rPr lang="en-US" dirty="0" smtClean="0">
                <a:latin typeface="Arial" pitchFamily="-112" charset="0"/>
              </a:rPr>
              <a:t>Your sparse matrices with Trilinos’ linear solvers</a:t>
            </a:r>
          </a:p>
          <a:p>
            <a:pPr lvl="1" eaLnBrk="1" hangingPunct="1"/>
            <a:r>
              <a:rPr lang="en-US" dirty="0" smtClean="0">
                <a:latin typeface="Arial" pitchFamily="-112" charset="0"/>
              </a:rPr>
              <a:t>Trilinos’ sparse matrices &amp; linear solvers w/ your nonlinear solvers</a:t>
            </a:r>
          </a:p>
          <a:p>
            <a:pPr eaLnBrk="1" hangingPunct="1"/>
            <a:endParaRPr lang="en-US" dirty="0">
              <a:latin typeface="Arial" pitchFamily="-112" charset="0"/>
            </a:endParaRPr>
          </a:p>
          <a:p>
            <a:pPr eaLnBrk="1" hangingPunct="1"/>
            <a:r>
              <a:rPr lang="en-US" sz="2200" dirty="0" smtClean="0">
                <a:latin typeface="Arial" pitchFamily="-112" charset="0"/>
              </a:rPr>
              <a:t>Easier to find specialized help for problems of your interest</a:t>
            </a:r>
          </a:p>
          <a:p>
            <a:pPr lvl="1" eaLnBrk="1" hangingPunct="1"/>
            <a:r>
              <a:rPr lang="en-US" dirty="0" smtClean="0">
                <a:latin typeface="Arial" pitchFamily="-112" charset="0"/>
              </a:rPr>
              <a:t>Package developers know their packages’ algorithms</a:t>
            </a:r>
          </a:p>
        </p:txBody>
      </p:sp>
    </p:spTree>
    <p:extLst>
      <p:ext uri="{BB962C8B-B14F-4D97-AF65-F5344CB8AC3E}">
        <p14:creationId xmlns:p14="http://schemas.microsoft.com/office/powerpoint/2010/main" val="27258602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AD270ED-C868-C146-9B2D-33CB68B293ED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3012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620000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-112" charset="0"/>
              </a:rPr>
              <a:t>Packages benefit developers</a:t>
            </a:r>
            <a:endParaRPr lang="en-US" dirty="0">
              <a:latin typeface="Arial" pitchFamily="-112" charset="0"/>
            </a:endParaRP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486400"/>
          </a:xfrm>
        </p:spPr>
        <p:txBody>
          <a:bodyPr/>
          <a:lstStyle/>
          <a:p>
            <a:pPr lvl="1" eaLnBrk="1" hangingPunct="1"/>
            <a:endParaRPr lang="en-US" sz="1600" dirty="0">
              <a:latin typeface="Arial" pitchFamily="-112" charset="0"/>
            </a:endParaRPr>
          </a:p>
          <a:p>
            <a:pPr eaLnBrk="1" hangingPunct="1"/>
            <a:r>
              <a:rPr lang="en-US" sz="2200" dirty="0">
                <a:latin typeface="Arial" pitchFamily="-112" charset="0"/>
              </a:rPr>
              <a:t>Popular packages </a:t>
            </a:r>
            <a:r>
              <a:rPr lang="en-US" sz="2200" dirty="0" smtClean="0">
                <a:latin typeface="Arial" pitchFamily="-112" charset="0"/>
              </a:rPr>
              <a:t>(e.g., ML &amp; </a:t>
            </a:r>
            <a:r>
              <a:rPr lang="en-US" sz="2200" dirty="0" err="1" smtClean="0">
                <a:latin typeface="Arial" pitchFamily="-112" charset="0"/>
              </a:rPr>
              <a:t>Zoltan</a:t>
            </a:r>
            <a:r>
              <a:rPr lang="en-US" sz="2200" dirty="0" smtClean="0">
                <a:latin typeface="Arial" pitchFamily="-112" charset="0"/>
              </a:rPr>
              <a:t>) keep </a:t>
            </a:r>
            <a:r>
              <a:rPr lang="en-US" sz="2200" dirty="0">
                <a:latin typeface="Arial" pitchFamily="-112" charset="0"/>
              </a:rPr>
              <a:t>their “brand</a:t>
            </a:r>
            <a:r>
              <a:rPr lang="en-US" sz="2200" dirty="0" smtClean="0">
                <a:latin typeface="Arial" pitchFamily="-112" charset="0"/>
              </a:rPr>
              <a:t>”</a:t>
            </a:r>
          </a:p>
          <a:p>
            <a:pPr eaLnBrk="1" hangingPunct="1"/>
            <a:endParaRPr lang="en-US" sz="2200" dirty="0" smtClean="0">
              <a:latin typeface="Arial" pitchFamily="-112" charset="0"/>
            </a:endParaRPr>
          </a:p>
          <a:p>
            <a:pPr eaLnBrk="1" hangingPunct="1"/>
            <a:r>
              <a:rPr lang="en-US" sz="2200" dirty="0" smtClean="0">
                <a:latin typeface="Arial" pitchFamily="-112" charset="0"/>
              </a:rPr>
              <a:t>Reflects </a:t>
            </a:r>
            <a:r>
              <a:rPr lang="en-US" sz="2200" dirty="0">
                <a:latin typeface="Arial" pitchFamily="-112" charset="0"/>
              </a:rPr>
              <a:t>organization of research / development teams</a:t>
            </a:r>
          </a:p>
          <a:p>
            <a:pPr lvl="1" eaLnBrk="1" hangingPunct="1"/>
            <a:r>
              <a:rPr lang="en-US" sz="1800" dirty="0">
                <a:latin typeface="Arial" pitchFamily="-112" charset="0"/>
              </a:rPr>
              <a:t>Easy to turn a research code into a new package</a:t>
            </a:r>
          </a:p>
          <a:p>
            <a:pPr lvl="1" eaLnBrk="1" hangingPunct="1"/>
            <a:r>
              <a:rPr lang="en-US" sz="1800" dirty="0">
                <a:latin typeface="Arial" pitchFamily="-112" charset="0"/>
              </a:rPr>
              <a:t>Small teams with minimal interference between </a:t>
            </a:r>
            <a:r>
              <a:rPr lang="en-US" sz="1800" dirty="0" smtClean="0">
                <a:latin typeface="Arial" pitchFamily="-112" charset="0"/>
              </a:rPr>
              <a:t>teams</a:t>
            </a:r>
          </a:p>
          <a:p>
            <a:pPr lvl="1" eaLnBrk="1" hangingPunct="1"/>
            <a:r>
              <a:rPr lang="en-US" sz="1800" dirty="0" smtClean="0">
                <a:latin typeface="Arial" pitchFamily="-112" charset="0"/>
              </a:rPr>
              <a:t>Teams can define their own standards &amp; schedule</a:t>
            </a:r>
          </a:p>
          <a:p>
            <a:pPr lvl="1" eaLnBrk="1" hangingPunct="1"/>
            <a:r>
              <a:rPr lang="en-US" sz="1800" dirty="0" smtClean="0">
                <a:latin typeface="Arial" pitchFamily="-112" charset="0"/>
              </a:rPr>
              <a:t>Team X doesn’t have to suffer if Team Y falls behind</a:t>
            </a:r>
          </a:p>
          <a:p>
            <a:pPr lvl="1" eaLnBrk="1" hangingPunct="1"/>
            <a:endParaRPr lang="en-US" sz="1800" dirty="0">
              <a:latin typeface="Arial" pitchFamily="-112" charset="0"/>
            </a:endParaRPr>
          </a:p>
          <a:p>
            <a:pPr eaLnBrk="1" hangingPunct="1"/>
            <a:r>
              <a:rPr lang="en-US" sz="2200" dirty="0" err="1">
                <a:latin typeface="Arial" pitchFamily="-112" charset="0"/>
              </a:rPr>
              <a:t>TriBITS</a:t>
            </a:r>
            <a:r>
              <a:rPr lang="en-US" sz="2200" dirty="0">
                <a:latin typeface="Arial" pitchFamily="-112" charset="0"/>
              </a:rPr>
              <a:t> build system supports external packages!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Arial" pitchFamily="-112" charset="0"/>
              </a:rPr>
              <a:t>e.g., Data </a:t>
            </a:r>
            <a:r>
              <a:rPr lang="en-US" sz="1800" dirty="0">
                <a:latin typeface="Arial" pitchFamily="-112" charset="0"/>
              </a:rPr>
              <a:t>Transfer Kit: </a:t>
            </a:r>
            <a:r>
              <a:rPr lang="en-US" sz="1800" dirty="0">
                <a:latin typeface="Arial" pitchFamily="-112" charset="0"/>
                <a:hlinkClick r:id="rId4"/>
              </a:rPr>
              <a:t>https://github.com/CNERG/DataTransferKit</a:t>
            </a:r>
            <a:r>
              <a:rPr lang="en-US" sz="1800" dirty="0">
                <a:latin typeface="Arial" pitchFamily="-112" charset="0"/>
              </a:rPr>
              <a:t> </a:t>
            </a:r>
          </a:p>
          <a:p>
            <a:pPr lvl="1" eaLnBrk="1" hangingPunct="1"/>
            <a:r>
              <a:rPr lang="en-US" sz="1800" dirty="0">
                <a:latin typeface="Arial" pitchFamily="-112" charset="0"/>
              </a:rPr>
              <a:t>Need not live in Trilinos’ repository or have Trilinos’ </a:t>
            </a:r>
            <a:r>
              <a:rPr lang="en-US" sz="1800" dirty="0" smtClean="0">
                <a:latin typeface="Arial" pitchFamily="-112" charset="0"/>
              </a:rPr>
              <a:t>license</a:t>
            </a:r>
          </a:p>
          <a:p>
            <a:pPr eaLnBrk="1" hangingPunct="1"/>
            <a:endParaRPr lang="en-US" sz="2200" dirty="0">
              <a:latin typeface="Arial" pitchFamily="-112" charset="0"/>
            </a:endParaRPr>
          </a:p>
          <a:p>
            <a:pPr eaLnBrk="1" hangingPunct="1"/>
            <a:r>
              <a:rPr lang="en-US" sz="2200" dirty="0" smtClean="0">
                <a:latin typeface="Arial" pitchFamily="-112" charset="0"/>
              </a:rPr>
              <a:t>Please participate in discussion later this week about evolving policies to handle more external packages</a:t>
            </a:r>
            <a:endParaRPr lang="en-US" sz="2200" dirty="0">
              <a:latin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9255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9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236538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Capability areas and leaders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574800"/>
            <a:ext cx="8882062" cy="4800600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Capability areas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lvl="1"/>
            <a:r>
              <a:rPr lang="en-US" dirty="0">
                <a:latin typeface="Arial"/>
                <a:cs typeface="Arial"/>
              </a:rPr>
              <a:t>Framework, </a:t>
            </a:r>
            <a:r>
              <a:rPr lang="en-US" dirty="0" smtClean="0">
                <a:latin typeface="Arial"/>
                <a:cs typeface="Arial"/>
              </a:rPr>
              <a:t>Tools, </a:t>
            </a:r>
            <a:r>
              <a:rPr lang="en-US" dirty="0">
                <a:latin typeface="Arial"/>
                <a:cs typeface="Arial"/>
              </a:rPr>
              <a:t>&amp; Interfaces (</a:t>
            </a:r>
            <a:r>
              <a:rPr lang="en-US" dirty="0" smtClean="0">
                <a:latin typeface="Arial"/>
                <a:cs typeface="Arial"/>
              </a:rPr>
              <a:t>Jim </a:t>
            </a:r>
            <a:r>
              <a:rPr lang="en-US" dirty="0" err="1">
                <a:latin typeface="Arial"/>
                <a:cs typeface="Arial"/>
              </a:rPr>
              <a:t>Willenbring</a:t>
            </a:r>
            <a:r>
              <a:rPr lang="en-US" dirty="0" smtClean="0">
                <a:latin typeface="Arial"/>
                <a:cs typeface="Arial"/>
              </a:rPr>
              <a:t>)</a:t>
            </a:r>
          </a:p>
          <a:p>
            <a:pPr lvl="1"/>
            <a:r>
              <a:rPr lang="en-US" dirty="0">
                <a:latin typeface="Arial"/>
                <a:cs typeface="Arial"/>
              </a:rPr>
              <a:t>Software Engineering Technologies </a:t>
            </a:r>
            <a:r>
              <a:rPr lang="en-US" dirty="0" smtClean="0">
                <a:latin typeface="Arial"/>
                <a:cs typeface="Arial"/>
              </a:rPr>
              <a:t>&amp; </a:t>
            </a:r>
            <a:r>
              <a:rPr lang="en-US" dirty="0">
                <a:latin typeface="Arial"/>
                <a:cs typeface="Arial"/>
              </a:rPr>
              <a:t>Integration (</a:t>
            </a:r>
            <a:r>
              <a:rPr lang="en-US" dirty="0" smtClean="0">
                <a:latin typeface="Arial"/>
                <a:cs typeface="Arial"/>
              </a:rPr>
              <a:t>Ross </a:t>
            </a:r>
            <a:r>
              <a:rPr lang="en-US" dirty="0">
                <a:latin typeface="Arial"/>
                <a:cs typeface="Arial"/>
              </a:rPr>
              <a:t>Bartlett</a:t>
            </a:r>
            <a:r>
              <a:rPr lang="en-US" dirty="0" smtClean="0">
                <a:latin typeface="Arial"/>
                <a:cs typeface="Arial"/>
              </a:rPr>
              <a:t>)</a:t>
            </a:r>
          </a:p>
          <a:p>
            <a:pPr lvl="1"/>
            <a:r>
              <a:rPr lang="en-US" dirty="0" err="1">
                <a:latin typeface="Arial"/>
                <a:cs typeface="Arial"/>
              </a:rPr>
              <a:t>Discretizations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 smtClean="0">
                <a:latin typeface="Arial"/>
                <a:cs typeface="Arial"/>
              </a:rPr>
              <a:t>Pavel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Bochev</a:t>
            </a:r>
            <a:r>
              <a:rPr lang="en-US" dirty="0" smtClean="0">
                <a:latin typeface="Arial"/>
                <a:cs typeface="Arial"/>
              </a:rPr>
              <a:t>)</a:t>
            </a:r>
          </a:p>
          <a:p>
            <a:pPr lvl="1"/>
            <a:r>
              <a:rPr lang="en-US" dirty="0">
                <a:latin typeface="Arial"/>
                <a:cs typeface="Arial"/>
              </a:rPr>
              <a:t>Geometry, </a:t>
            </a:r>
            <a:r>
              <a:rPr lang="en-US" dirty="0" smtClean="0">
                <a:latin typeface="Arial"/>
                <a:cs typeface="Arial"/>
              </a:rPr>
              <a:t>Meshing, </a:t>
            </a:r>
            <a:r>
              <a:rPr lang="en-US" dirty="0">
                <a:latin typeface="Arial"/>
                <a:cs typeface="Arial"/>
              </a:rPr>
              <a:t>&amp; Load Balancing (</a:t>
            </a:r>
            <a:r>
              <a:rPr lang="en-US" dirty="0" smtClean="0">
                <a:latin typeface="Arial"/>
                <a:cs typeface="Arial"/>
              </a:rPr>
              <a:t>Karen </a:t>
            </a:r>
            <a:r>
              <a:rPr lang="en-US" dirty="0">
                <a:latin typeface="Arial"/>
                <a:cs typeface="Arial"/>
              </a:rPr>
              <a:t>Devine</a:t>
            </a:r>
            <a:r>
              <a:rPr lang="en-US" dirty="0" smtClean="0">
                <a:latin typeface="Arial"/>
                <a:cs typeface="Arial"/>
              </a:rPr>
              <a:t>)</a:t>
            </a:r>
          </a:p>
          <a:p>
            <a:pPr lvl="1"/>
            <a:r>
              <a:rPr lang="en-US" dirty="0">
                <a:latin typeface="Arial"/>
                <a:cs typeface="Arial"/>
              </a:rPr>
              <a:t>Scalable Linear Algebra (</a:t>
            </a:r>
            <a:r>
              <a:rPr lang="en-US" dirty="0" smtClean="0">
                <a:latin typeface="Arial"/>
                <a:cs typeface="Arial"/>
              </a:rPr>
              <a:t>Mike </a:t>
            </a:r>
            <a:r>
              <a:rPr lang="en-US" dirty="0" err="1">
                <a:latin typeface="Arial"/>
                <a:cs typeface="Arial"/>
              </a:rPr>
              <a:t>Heroux</a:t>
            </a:r>
            <a:r>
              <a:rPr lang="en-US" dirty="0" smtClean="0">
                <a:latin typeface="Arial"/>
                <a:cs typeface="Arial"/>
              </a:rPr>
              <a:t>)</a:t>
            </a:r>
          </a:p>
          <a:p>
            <a:pPr lvl="1"/>
            <a:r>
              <a:rPr lang="en-US" dirty="0">
                <a:latin typeface="Arial"/>
                <a:cs typeface="Arial"/>
              </a:rPr>
              <a:t>Linear &amp; Eigen Solvers (</a:t>
            </a:r>
            <a:r>
              <a:rPr lang="en-US" dirty="0" smtClean="0">
                <a:latin typeface="Arial"/>
                <a:cs typeface="Arial"/>
              </a:rPr>
              <a:t>Jonathan </a:t>
            </a:r>
            <a:r>
              <a:rPr lang="en-US" dirty="0" err="1">
                <a:latin typeface="Arial"/>
                <a:cs typeface="Arial"/>
              </a:rPr>
              <a:t>Hu</a:t>
            </a:r>
            <a:r>
              <a:rPr lang="en-US" dirty="0" smtClean="0">
                <a:latin typeface="Arial"/>
                <a:cs typeface="Arial"/>
              </a:rPr>
              <a:t>)</a:t>
            </a:r>
          </a:p>
          <a:p>
            <a:pPr lvl="1"/>
            <a:r>
              <a:rPr lang="en-US" dirty="0">
                <a:latin typeface="Arial"/>
                <a:cs typeface="Arial"/>
              </a:rPr>
              <a:t>Nonlinear, </a:t>
            </a:r>
            <a:r>
              <a:rPr lang="en-US" dirty="0" smtClean="0">
                <a:latin typeface="Arial"/>
                <a:cs typeface="Arial"/>
              </a:rPr>
              <a:t>Transient, </a:t>
            </a:r>
            <a:r>
              <a:rPr lang="en-US" dirty="0">
                <a:latin typeface="Arial"/>
                <a:cs typeface="Arial"/>
              </a:rPr>
              <a:t>&amp; Optimization Solvers (</a:t>
            </a:r>
            <a:r>
              <a:rPr lang="en-US" dirty="0" smtClean="0">
                <a:latin typeface="Arial"/>
                <a:cs typeface="Arial"/>
              </a:rPr>
              <a:t>Andy </a:t>
            </a:r>
            <a:r>
              <a:rPr lang="en-US" dirty="0">
                <a:latin typeface="Arial"/>
                <a:cs typeface="Arial"/>
              </a:rPr>
              <a:t>Salinger</a:t>
            </a:r>
            <a:r>
              <a:rPr lang="en-US" dirty="0" smtClean="0">
                <a:latin typeface="Arial"/>
                <a:cs typeface="Arial"/>
              </a:rPr>
              <a:t>)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Scalable I/O (Ron Oldfield)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User Experience (Bill </a:t>
            </a:r>
            <a:r>
              <a:rPr lang="en-US" dirty="0" err="1" smtClean="0">
                <a:latin typeface="Arial"/>
                <a:cs typeface="Arial"/>
              </a:rPr>
              <a:t>Spotz</a:t>
            </a:r>
            <a:r>
              <a:rPr lang="en-US" dirty="0" smtClean="0">
                <a:latin typeface="Arial"/>
                <a:cs typeface="Arial"/>
              </a:rPr>
              <a:t>)</a:t>
            </a:r>
          </a:p>
          <a:p>
            <a:r>
              <a:rPr lang="en-US" dirty="0" smtClean="0">
                <a:latin typeface="Arial"/>
                <a:cs typeface="Arial"/>
              </a:rPr>
              <a:t>Each area includes one or more </a:t>
            </a:r>
            <a:r>
              <a:rPr lang="en-US" dirty="0" err="1" smtClean="0">
                <a:latin typeface="Arial"/>
                <a:cs typeface="Arial"/>
              </a:rPr>
              <a:t>Trilinos</a:t>
            </a:r>
            <a:r>
              <a:rPr lang="en-US" dirty="0" smtClean="0">
                <a:latin typeface="Arial"/>
                <a:cs typeface="Arial"/>
              </a:rPr>
              <a:t> packages</a:t>
            </a:r>
          </a:p>
          <a:p>
            <a:r>
              <a:rPr lang="en-US" dirty="0" smtClean="0">
                <a:latin typeface="Arial"/>
                <a:cs typeface="Arial"/>
              </a:rPr>
              <a:t>Each </a:t>
            </a:r>
            <a:r>
              <a:rPr lang="en-US" dirty="0">
                <a:latin typeface="Arial"/>
                <a:cs typeface="Arial"/>
              </a:rPr>
              <a:t>leader provides strategic direction</a:t>
            </a:r>
            <a:r>
              <a:rPr lang="en-US" dirty="0" smtClean="0">
                <a:latin typeface="Arial"/>
                <a:cs typeface="Arial"/>
              </a:rPr>
              <a:t> within area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429B7FC-A3A0-794A-B813-A323EFEE8206}" type="slidenum">
              <a:rPr lang="en-US"/>
              <a:pPr/>
              <a:t>18</a:t>
            </a:fld>
            <a:endParaRPr lang="en-US"/>
          </a:p>
        </p:txBody>
      </p:sp>
      <p:pic>
        <p:nvPicPr>
          <p:cNvPr id="44035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371600" y="3276600"/>
            <a:ext cx="6477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b="0" dirty="0"/>
              <a:t>Whirlwind Tour of Packages</a:t>
            </a:r>
            <a:br>
              <a:rPr lang="en-US" b="0" dirty="0"/>
            </a:br>
            <a:r>
              <a:rPr lang="en-US" sz="2000" b="0" dirty="0" smtClean="0"/>
              <a:t/>
            </a:r>
            <a:br>
              <a:rPr lang="en-US" sz="2000" b="0" dirty="0" smtClean="0"/>
            </a:br>
            <a:endParaRPr lang="en-US" sz="2000" b="0" dirty="0"/>
          </a:p>
        </p:txBody>
      </p:sp>
      <p:pic>
        <p:nvPicPr>
          <p:cNvPr id="44037" name="Picture 5" descr="trilinos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1828800"/>
            <a:ext cx="281940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7767638" y="6207125"/>
            <a:ext cx="1376362" cy="65087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2400">
              <a:solidFill>
                <a:srgbClr val="000000"/>
              </a:solidFill>
              <a:latin typeface="Helvetica" pitchFamily="-112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67575" cy="762000"/>
          </a:xfrm>
        </p:spPr>
        <p:txBody>
          <a:bodyPr/>
          <a:lstStyle/>
          <a:p>
            <a:r>
              <a:rPr lang="en-US" sz="3200"/>
              <a:t>Full Vertical </a:t>
            </a:r>
            <a:br>
              <a:rPr lang="en-US" sz="3200"/>
            </a:br>
            <a:r>
              <a:rPr lang="en-US" sz="3200"/>
              <a:t>Solver Coverage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2057400"/>
            <a:ext cx="9144000" cy="857250"/>
            <a:chOff x="0" y="1296"/>
            <a:chExt cx="5760" cy="540"/>
          </a:xfrm>
        </p:grpSpPr>
        <p:pic>
          <p:nvPicPr>
            <p:cNvPr id="67645" name="Picture 5" descr="txp_fig"/>
            <p:cNvPicPr>
              <a:picLocks noChangeAspect="1" noChangeArrowheads="1"/>
            </p:cNvPicPr>
            <p:nvPr>
              <p:custDataLst>
                <p:tags r:id="rId14"/>
              </p:custDataLst>
            </p:nvPr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1440" y="1488"/>
              <a:ext cx="3318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pic>
          <p:nvPicPr>
            <p:cNvPr id="67646" name="Picture 6" descr="txp_fig"/>
            <p:cNvPicPr>
              <a:picLocks noChangeAspect="1" noChangeArrowheads="1"/>
            </p:cNvPicPr>
            <p:nvPr>
              <p:custDataLst>
                <p:tags r:id="rId15"/>
              </p:custDataLst>
            </p:nvPr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1440" y="1296"/>
              <a:ext cx="3141" cy="1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sp>
          <p:nvSpPr>
            <p:cNvPr id="67647" name="Line 7"/>
            <p:cNvSpPr>
              <a:spLocks noChangeShapeType="1"/>
            </p:cNvSpPr>
            <p:nvPr/>
          </p:nvSpPr>
          <p:spPr bwMode="auto">
            <a:xfrm flipV="1">
              <a:off x="1392" y="1296"/>
              <a:ext cx="0" cy="5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48" name="Line 8"/>
            <p:cNvSpPr>
              <a:spLocks noChangeShapeType="1"/>
            </p:cNvSpPr>
            <p:nvPr/>
          </p:nvSpPr>
          <p:spPr bwMode="auto">
            <a:xfrm flipV="1">
              <a:off x="4800" y="1296"/>
              <a:ext cx="0" cy="5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49" name="Line 9"/>
            <p:cNvSpPr>
              <a:spLocks noChangeShapeType="1"/>
            </p:cNvSpPr>
            <p:nvPr/>
          </p:nvSpPr>
          <p:spPr bwMode="auto">
            <a:xfrm>
              <a:off x="0" y="1296"/>
              <a:ext cx="5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50" name="Text Box 10"/>
            <p:cNvSpPr txBox="1">
              <a:spLocks noChangeArrowheads="1"/>
            </p:cNvSpPr>
            <p:nvPr/>
          </p:nvSpPr>
          <p:spPr bwMode="auto">
            <a:xfrm>
              <a:off x="96" y="1440"/>
              <a:ext cx="1120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CC00"/>
                  </a:solidFill>
                  <a:latin typeface="Helvetica" pitchFamily="-112" charset="0"/>
                </a:rPr>
                <a:t>Bifurcation Analysis</a:t>
              </a:r>
              <a:r>
                <a:rPr lang="en-US" sz="1400">
                  <a:solidFill>
                    <a:srgbClr val="000000"/>
                  </a:solidFill>
                  <a:latin typeface="Helvetica" pitchFamily="-112" charset="0"/>
                </a:rPr>
                <a:t> </a:t>
              </a:r>
            </a:p>
          </p:txBody>
        </p:sp>
        <p:sp>
          <p:nvSpPr>
            <p:cNvPr id="67651" name="Text Box 11"/>
            <p:cNvSpPr txBox="1">
              <a:spLocks noChangeArrowheads="1"/>
            </p:cNvSpPr>
            <p:nvPr/>
          </p:nvSpPr>
          <p:spPr bwMode="auto">
            <a:xfrm>
              <a:off x="5026" y="1440"/>
              <a:ext cx="482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FF0000"/>
                  </a:solidFill>
                  <a:latin typeface="Helvetica" pitchFamily="-112" charset="0"/>
                </a:rPr>
                <a:t>LOCA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0" y="2895600"/>
            <a:ext cx="9144000" cy="1009650"/>
            <a:chOff x="0" y="1824"/>
            <a:chExt cx="5760" cy="636"/>
          </a:xfrm>
        </p:grpSpPr>
        <p:pic>
          <p:nvPicPr>
            <p:cNvPr id="67636" name="Picture 13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1536" y="1872"/>
              <a:ext cx="1696" cy="1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pic>
          <p:nvPicPr>
            <p:cNvPr id="67637" name="Picture 14" descr="txp_fi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1728" y="2016"/>
              <a:ext cx="2028" cy="1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pic>
          <p:nvPicPr>
            <p:cNvPr id="67638" name="Picture 15" descr="txp_fig"/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1728" y="2256"/>
              <a:ext cx="1546" cy="14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sp>
          <p:nvSpPr>
            <p:cNvPr id="67639" name="Text Box 16"/>
            <p:cNvSpPr txBox="1">
              <a:spLocks noChangeArrowheads="1"/>
            </p:cNvSpPr>
            <p:nvPr/>
          </p:nvSpPr>
          <p:spPr bwMode="auto">
            <a:xfrm>
              <a:off x="144" y="2016"/>
              <a:ext cx="764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Helvetica" pitchFamily="-112" charset="0"/>
                </a:rPr>
                <a:t>DAEs/ODEs:</a:t>
              </a:r>
            </a:p>
          </p:txBody>
        </p:sp>
        <p:sp>
          <p:nvSpPr>
            <p:cNvPr id="67640" name="Text Box 17"/>
            <p:cNvSpPr txBox="1">
              <a:spLocks noChangeArrowheads="1"/>
            </p:cNvSpPr>
            <p:nvPr/>
          </p:nvSpPr>
          <p:spPr bwMode="auto">
            <a:xfrm>
              <a:off x="96" y="1824"/>
              <a:ext cx="111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3333CC"/>
                  </a:solidFill>
                  <a:latin typeface="Helvetica" pitchFamily="-112" charset="0"/>
                </a:rPr>
                <a:t>Transient Problems</a:t>
              </a:r>
              <a:r>
                <a:rPr lang="en-US" sz="1400">
                  <a:solidFill>
                    <a:srgbClr val="000000"/>
                  </a:solidFill>
                  <a:latin typeface="Helvetica" pitchFamily="-112" charset="0"/>
                </a:rPr>
                <a:t> </a:t>
              </a:r>
            </a:p>
          </p:txBody>
        </p:sp>
        <p:sp>
          <p:nvSpPr>
            <p:cNvPr id="67641" name="Line 18"/>
            <p:cNvSpPr>
              <a:spLocks noChangeShapeType="1"/>
            </p:cNvSpPr>
            <p:nvPr/>
          </p:nvSpPr>
          <p:spPr bwMode="auto">
            <a:xfrm flipV="1">
              <a:off x="1392" y="1824"/>
              <a:ext cx="0" cy="6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42" name="Line 19"/>
            <p:cNvSpPr>
              <a:spLocks noChangeShapeType="1"/>
            </p:cNvSpPr>
            <p:nvPr/>
          </p:nvSpPr>
          <p:spPr bwMode="auto">
            <a:xfrm flipV="1">
              <a:off x="4800" y="1824"/>
              <a:ext cx="0" cy="6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43" name="Line 20"/>
            <p:cNvSpPr>
              <a:spLocks noChangeShapeType="1"/>
            </p:cNvSpPr>
            <p:nvPr/>
          </p:nvSpPr>
          <p:spPr bwMode="auto">
            <a:xfrm>
              <a:off x="0" y="1824"/>
              <a:ext cx="5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44" name="Text Box 21"/>
            <p:cNvSpPr txBox="1">
              <a:spLocks noChangeArrowheads="1"/>
            </p:cNvSpPr>
            <p:nvPr/>
          </p:nvSpPr>
          <p:spPr bwMode="auto">
            <a:xfrm>
              <a:off x="4920" y="2016"/>
              <a:ext cx="669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FF0000"/>
                  </a:solidFill>
                  <a:latin typeface="Helvetica" pitchFamily="-112" charset="0"/>
                </a:rPr>
                <a:t>Rythmos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0" y="4572000"/>
            <a:ext cx="9144000" cy="1162050"/>
            <a:chOff x="0" y="2880"/>
            <a:chExt cx="5760" cy="732"/>
          </a:xfrm>
        </p:grpSpPr>
        <p:pic>
          <p:nvPicPr>
            <p:cNvPr id="67623" name="Picture 23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1536" y="3168"/>
              <a:ext cx="1761" cy="1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pic>
          <p:nvPicPr>
            <p:cNvPr id="67624" name="Picture 24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1536" y="3360"/>
              <a:ext cx="2846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pic>
          <p:nvPicPr>
            <p:cNvPr id="67625" name="Picture 25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1440" y="2976"/>
              <a:ext cx="2833" cy="1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sp>
          <p:nvSpPr>
            <p:cNvPr id="67626" name="Line 26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7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27" name="Line 27"/>
            <p:cNvSpPr>
              <a:spLocks noChangeShapeType="1"/>
            </p:cNvSpPr>
            <p:nvPr/>
          </p:nvSpPr>
          <p:spPr bwMode="auto">
            <a:xfrm flipV="1">
              <a:off x="4800" y="2880"/>
              <a:ext cx="0" cy="7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28" name="Line 28"/>
            <p:cNvSpPr>
              <a:spLocks noChangeShapeType="1"/>
            </p:cNvSpPr>
            <p:nvPr/>
          </p:nvSpPr>
          <p:spPr bwMode="auto">
            <a:xfrm>
              <a:off x="0" y="2880"/>
              <a:ext cx="5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29" name="Text Box 29"/>
            <p:cNvSpPr txBox="1">
              <a:spLocks noChangeArrowheads="1"/>
            </p:cNvSpPr>
            <p:nvPr/>
          </p:nvSpPr>
          <p:spPr bwMode="auto">
            <a:xfrm>
              <a:off x="96" y="3360"/>
              <a:ext cx="93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Helvetica" pitchFamily="-112" charset="0"/>
                </a:rPr>
                <a:t>Eigen Problems:</a:t>
              </a:r>
            </a:p>
          </p:txBody>
        </p:sp>
        <p:sp>
          <p:nvSpPr>
            <p:cNvPr id="67630" name="Text Box 30"/>
            <p:cNvSpPr txBox="1">
              <a:spLocks noChangeArrowheads="1"/>
            </p:cNvSpPr>
            <p:nvPr/>
          </p:nvSpPr>
          <p:spPr bwMode="auto">
            <a:xfrm>
              <a:off x="96" y="3168"/>
              <a:ext cx="985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Helvetica" pitchFamily="-112" charset="0"/>
                </a:rPr>
                <a:t>Linear Equations:</a:t>
              </a:r>
            </a:p>
          </p:txBody>
        </p:sp>
        <p:sp>
          <p:nvSpPr>
            <p:cNvPr id="67631" name="Text Box 31"/>
            <p:cNvSpPr txBox="1">
              <a:spLocks noChangeArrowheads="1"/>
            </p:cNvSpPr>
            <p:nvPr/>
          </p:nvSpPr>
          <p:spPr bwMode="auto">
            <a:xfrm>
              <a:off x="13" y="2976"/>
              <a:ext cx="1613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Helvetica" pitchFamily="-112" charset="0"/>
                </a:rPr>
                <a:t> </a:t>
              </a:r>
              <a:r>
                <a:rPr lang="en-US" sz="1400">
                  <a:solidFill>
                    <a:srgbClr val="3333CC"/>
                  </a:solidFill>
                  <a:latin typeface="Helvetica" pitchFamily="-112" charset="0"/>
                </a:rPr>
                <a:t>Linear Problems</a:t>
              </a:r>
              <a:r>
                <a:rPr lang="en-US" sz="1400">
                  <a:solidFill>
                    <a:srgbClr val="000000"/>
                  </a:solidFill>
                  <a:latin typeface="Helvetica" pitchFamily="-112" charset="0"/>
                </a:rPr>
                <a:t>                     </a:t>
              </a:r>
            </a:p>
          </p:txBody>
        </p:sp>
        <p:sp>
          <p:nvSpPr>
            <p:cNvPr id="67632" name="Text Box 32"/>
            <p:cNvSpPr txBox="1">
              <a:spLocks noChangeArrowheads="1"/>
            </p:cNvSpPr>
            <p:nvPr/>
          </p:nvSpPr>
          <p:spPr bwMode="auto">
            <a:xfrm>
              <a:off x="4992" y="2880"/>
              <a:ext cx="584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dirty="0" err="1">
                  <a:solidFill>
                    <a:srgbClr val="FF0000"/>
                  </a:solidFill>
                  <a:latin typeface="Helvetica" pitchFamily="-112" charset="0"/>
                </a:rPr>
                <a:t>AztecOO</a:t>
              </a:r>
              <a:endParaRPr lang="en-US" sz="1400" dirty="0">
                <a:solidFill>
                  <a:srgbClr val="FF0000"/>
                </a:solidFill>
                <a:latin typeface="Helvetica" pitchFamily="-112" charset="0"/>
              </a:endParaRPr>
            </a:p>
          </p:txBody>
        </p:sp>
        <p:sp>
          <p:nvSpPr>
            <p:cNvPr id="67633" name="Text Box 33"/>
            <p:cNvSpPr txBox="1">
              <a:spLocks noChangeArrowheads="1"/>
            </p:cNvSpPr>
            <p:nvPr/>
          </p:nvSpPr>
          <p:spPr bwMode="auto">
            <a:xfrm>
              <a:off x="5088" y="3024"/>
              <a:ext cx="420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dirty="0">
                  <a:solidFill>
                    <a:srgbClr val="FF0000"/>
                  </a:solidFill>
                  <a:latin typeface="Helvetica" pitchFamily="-112" charset="0"/>
                </a:rPr>
                <a:t>Belos</a:t>
              </a:r>
            </a:p>
          </p:txBody>
        </p:sp>
        <p:sp>
          <p:nvSpPr>
            <p:cNvPr id="67634" name="Text Box 34"/>
            <p:cNvSpPr txBox="1">
              <a:spLocks noChangeArrowheads="1"/>
            </p:cNvSpPr>
            <p:nvPr/>
          </p:nvSpPr>
          <p:spPr bwMode="auto">
            <a:xfrm>
              <a:off x="4781" y="3168"/>
              <a:ext cx="979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dirty="0" err="1">
                  <a:solidFill>
                    <a:srgbClr val="FF0000"/>
                  </a:solidFill>
                  <a:latin typeface="Helvetica" pitchFamily="-112" charset="0"/>
                </a:rPr>
                <a:t>Ifpack</a:t>
              </a:r>
              <a:r>
                <a:rPr lang="en-US" sz="1400" dirty="0">
                  <a:solidFill>
                    <a:srgbClr val="FF0000"/>
                  </a:solidFill>
                  <a:latin typeface="Helvetica" pitchFamily="-112" charset="0"/>
                </a:rPr>
                <a:t>, ML, etc...</a:t>
              </a:r>
            </a:p>
          </p:txBody>
        </p:sp>
        <p:sp>
          <p:nvSpPr>
            <p:cNvPr id="67635" name="Text Box 35"/>
            <p:cNvSpPr txBox="1">
              <a:spLocks noChangeArrowheads="1"/>
            </p:cNvSpPr>
            <p:nvPr/>
          </p:nvSpPr>
          <p:spPr bwMode="auto">
            <a:xfrm>
              <a:off x="5040" y="3312"/>
              <a:ext cx="534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dirty="0">
                  <a:solidFill>
                    <a:srgbClr val="FF0000"/>
                  </a:solidFill>
                  <a:latin typeface="Helvetica" pitchFamily="-112" charset="0"/>
                </a:rPr>
                <a:t>Anasazi</a:t>
              </a: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0" y="5695950"/>
            <a:ext cx="9144000" cy="1162050"/>
            <a:chOff x="0" y="3588"/>
            <a:chExt cx="5760" cy="732"/>
          </a:xfrm>
        </p:grpSpPr>
        <p:sp>
          <p:nvSpPr>
            <p:cNvPr id="67613" name="Text Box 37"/>
            <p:cNvSpPr txBox="1">
              <a:spLocks noChangeArrowheads="1"/>
            </p:cNvSpPr>
            <p:nvPr/>
          </p:nvSpPr>
          <p:spPr bwMode="auto">
            <a:xfrm>
              <a:off x="124" y="3991"/>
              <a:ext cx="975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Helvetica" pitchFamily="-112" charset="0"/>
                </a:rPr>
                <a:t>Vector Problems:</a:t>
              </a:r>
            </a:p>
          </p:txBody>
        </p:sp>
        <p:sp>
          <p:nvSpPr>
            <p:cNvPr id="67614" name="Text Box 38"/>
            <p:cNvSpPr txBox="1">
              <a:spLocks noChangeArrowheads="1"/>
            </p:cNvSpPr>
            <p:nvPr/>
          </p:nvSpPr>
          <p:spPr bwMode="auto">
            <a:xfrm>
              <a:off x="105" y="3812"/>
              <a:ext cx="1319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Helvetica" pitchFamily="-112" charset="0"/>
                </a:rPr>
                <a:t>Matrix/Graph Equations:</a:t>
              </a:r>
            </a:p>
          </p:txBody>
        </p:sp>
        <p:sp>
          <p:nvSpPr>
            <p:cNvPr id="67615" name="Text Box 39"/>
            <p:cNvSpPr txBox="1">
              <a:spLocks noChangeArrowheads="1"/>
            </p:cNvSpPr>
            <p:nvPr/>
          </p:nvSpPr>
          <p:spPr bwMode="auto">
            <a:xfrm>
              <a:off x="62" y="3648"/>
              <a:ext cx="1330" cy="17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200" dirty="0">
                  <a:solidFill>
                    <a:srgbClr val="3333CC"/>
                  </a:solidFill>
                  <a:latin typeface="Helvetica" pitchFamily="-112" charset="0"/>
                </a:rPr>
                <a:t>Distributed Linear Algebra</a:t>
              </a:r>
            </a:p>
          </p:txBody>
        </p:sp>
        <p:pic>
          <p:nvPicPr>
            <p:cNvPr id="67616" name="Picture 40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25"/>
            <a:srcRect/>
            <a:stretch>
              <a:fillRect/>
            </a:stretch>
          </p:blipFill>
          <p:spPr bwMode="auto">
            <a:xfrm>
              <a:off x="1465" y="3848"/>
              <a:ext cx="3299" cy="1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pic>
          <p:nvPicPr>
            <p:cNvPr id="67617" name="Picture 41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26"/>
            <a:srcRect/>
            <a:stretch>
              <a:fillRect/>
            </a:stretch>
          </p:blipFill>
          <p:spPr bwMode="auto">
            <a:xfrm>
              <a:off x="1462" y="4016"/>
              <a:ext cx="2846" cy="1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sp>
          <p:nvSpPr>
            <p:cNvPr id="67618" name="Line 42"/>
            <p:cNvSpPr>
              <a:spLocks noChangeShapeType="1"/>
            </p:cNvSpPr>
            <p:nvPr/>
          </p:nvSpPr>
          <p:spPr bwMode="auto">
            <a:xfrm flipV="1">
              <a:off x="1392" y="3588"/>
              <a:ext cx="0" cy="7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19" name="Line 43"/>
            <p:cNvSpPr>
              <a:spLocks noChangeShapeType="1"/>
            </p:cNvSpPr>
            <p:nvPr/>
          </p:nvSpPr>
          <p:spPr bwMode="auto">
            <a:xfrm flipV="1">
              <a:off x="4800" y="3588"/>
              <a:ext cx="0" cy="7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20" name="Line 44"/>
            <p:cNvSpPr>
              <a:spLocks noChangeShapeType="1"/>
            </p:cNvSpPr>
            <p:nvPr/>
          </p:nvSpPr>
          <p:spPr bwMode="auto">
            <a:xfrm>
              <a:off x="0" y="3600"/>
              <a:ext cx="5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21" name="Text Box 45"/>
            <p:cNvSpPr txBox="1">
              <a:spLocks noChangeArrowheads="1"/>
            </p:cNvSpPr>
            <p:nvPr/>
          </p:nvSpPr>
          <p:spPr bwMode="auto">
            <a:xfrm>
              <a:off x="5004" y="3648"/>
              <a:ext cx="51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FF0000"/>
                  </a:solidFill>
                  <a:latin typeface="Helvetica" pitchFamily="-112" charset="0"/>
                </a:rPr>
                <a:t>Epetra</a:t>
              </a:r>
            </a:p>
          </p:txBody>
        </p:sp>
        <p:sp>
          <p:nvSpPr>
            <p:cNvPr id="67622" name="Text Box 46"/>
            <p:cNvSpPr txBox="1">
              <a:spLocks noChangeArrowheads="1"/>
            </p:cNvSpPr>
            <p:nvPr/>
          </p:nvSpPr>
          <p:spPr bwMode="auto">
            <a:xfrm>
              <a:off x="5040" y="3840"/>
              <a:ext cx="511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 err="1">
                  <a:solidFill>
                    <a:srgbClr val="FF0000"/>
                  </a:solidFill>
                  <a:latin typeface="Helvetica" pitchFamily="-112" charset="0"/>
                </a:rPr>
                <a:t>Tpetra</a:t>
              </a:r>
              <a:endParaRPr lang="en-US" sz="1600" dirty="0">
                <a:solidFill>
                  <a:srgbClr val="FF0000"/>
                </a:solidFill>
                <a:latin typeface="Helvetica" pitchFamily="-112" charset="0"/>
              </a:endParaRPr>
            </a:p>
          </p:txBody>
        </p:sp>
      </p:grpSp>
      <p:pic>
        <p:nvPicPr>
          <p:cNvPr id="67592" name="Picture 47" descr="trilinos13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7239000" y="76200"/>
            <a:ext cx="17526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0" y="1066800"/>
            <a:ext cx="9144000" cy="1009650"/>
            <a:chOff x="0" y="672"/>
            <a:chExt cx="5760" cy="636"/>
          </a:xfrm>
        </p:grpSpPr>
        <p:pic>
          <p:nvPicPr>
            <p:cNvPr id="67603" name="Picture 49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1488" y="1104"/>
              <a:ext cx="2598" cy="1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sp>
          <p:nvSpPr>
            <p:cNvPr id="67604" name="Line 50"/>
            <p:cNvSpPr>
              <a:spLocks noChangeShapeType="1"/>
            </p:cNvSpPr>
            <p:nvPr/>
          </p:nvSpPr>
          <p:spPr bwMode="auto">
            <a:xfrm flipV="1">
              <a:off x="1392" y="672"/>
              <a:ext cx="0" cy="6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05" name="Line 51"/>
            <p:cNvSpPr>
              <a:spLocks noChangeShapeType="1"/>
            </p:cNvSpPr>
            <p:nvPr/>
          </p:nvSpPr>
          <p:spPr bwMode="auto">
            <a:xfrm flipV="1">
              <a:off x="4800" y="672"/>
              <a:ext cx="0" cy="6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06" name="Line 52"/>
            <p:cNvSpPr>
              <a:spLocks noChangeShapeType="1"/>
            </p:cNvSpPr>
            <p:nvPr/>
          </p:nvSpPr>
          <p:spPr bwMode="auto">
            <a:xfrm>
              <a:off x="0" y="672"/>
              <a:ext cx="5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07" name="Text Box 53"/>
            <p:cNvSpPr txBox="1">
              <a:spLocks noChangeArrowheads="1"/>
            </p:cNvSpPr>
            <p:nvPr/>
          </p:nvSpPr>
          <p:spPr bwMode="auto">
            <a:xfrm>
              <a:off x="63" y="672"/>
              <a:ext cx="739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CC00"/>
                  </a:solidFill>
                  <a:latin typeface="Helvetica" pitchFamily="-112" charset="0"/>
                </a:rPr>
                <a:t>Optimization</a:t>
              </a:r>
            </a:p>
          </p:txBody>
        </p:sp>
        <p:pic>
          <p:nvPicPr>
            <p:cNvPr id="67608" name="Picture 54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29"/>
            <a:srcRect/>
            <a:stretch>
              <a:fillRect/>
            </a:stretch>
          </p:blipFill>
          <p:spPr bwMode="auto">
            <a:xfrm>
              <a:off x="1488" y="768"/>
              <a:ext cx="2592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pic>
          <p:nvPicPr>
            <p:cNvPr id="67609" name="Picture 55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30"/>
            <a:srcRect/>
            <a:stretch>
              <a:fillRect/>
            </a:stretch>
          </p:blipFill>
          <p:spPr bwMode="auto">
            <a:xfrm>
              <a:off x="1488" y="960"/>
              <a:ext cx="2404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sp>
          <p:nvSpPr>
            <p:cNvPr id="67610" name="Text Box 56"/>
            <p:cNvSpPr txBox="1">
              <a:spLocks noChangeArrowheads="1"/>
            </p:cNvSpPr>
            <p:nvPr/>
          </p:nvSpPr>
          <p:spPr bwMode="auto">
            <a:xfrm>
              <a:off x="4896" y="912"/>
              <a:ext cx="713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FF0000"/>
                  </a:solidFill>
                  <a:latin typeface="Helvetica" pitchFamily="-112" charset="0"/>
                </a:rPr>
                <a:t>MOOCHO</a:t>
              </a:r>
            </a:p>
          </p:txBody>
        </p:sp>
        <p:sp>
          <p:nvSpPr>
            <p:cNvPr id="67611" name="Text Box 57"/>
            <p:cNvSpPr txBox="1">
              <a:spLocks noChangeArrowheads="1"/>
            </p:cNvSpPr>
            <p:nvPr/>
          </p:nvSpPr>
          <p:spPr bwMode="auto">
            <a:xfrm>
              <a:off x="192" y="816"/>
              <a:ext cx="867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Helvetica" pitchFamily="-112" charset="0"/>
                </a:rPr>
                <a:t>Unconstrained:</a:t>
              </a:r>
            </a:p>
          </p:txBody>
        </p:sp>
        <p:sp>
          <p:nvSpPr>
            <p:cNvPr id="67612" name="Text Box 58"/>
            <p:cNvSpPr txBox="1">
              <a:spLocks noChangeArrowheads="1"/>
            </p:cNvSpPr>
            <p:nvPr/>
          </p:nvSpPr>
          <p:spPr bwMode="auto">
            <a:xfrm>
              <a:off x="192" y="1008"/>
              <a:ext cx="749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Helvetica" pitchFamily="-112" charset="0"/>
                </a:rPr>
                <a:t>Constrained:</a:t>
              </a:r>
            </a:p>
          </p:txBody>
        </p:sp>
      </p:grp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0" y="3886200"/>
            <a:ext cx="9144000" cy="704850"/>
            <a:chOff x="0" y="2448"/>
            <a:chExt cx="5760" cy="444"/>
          </a:xfrm>
        </p:grpSpPr>
        <p:sp>
          <p:nvSpPr>
            <p:cNvPr id="67596" name="Text Box 60"/>
            <p:cNvSpPr txBox="1">
              <a:spLocks noChangeArrowheads="1"/>
            </p:cNvSpPr>
            <p:nvPr/>
          </p:nvSpPr>
          <p:spPr bwMode="auto">
            <a:xfrm>
              <a:off x="159" y="2496"/>
              <a:ext cx="1099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3333CC"/>
                  </a:solidFill>
                  <a:latin typeface="Helvetica" pitchFamily="-112" charset="0"/>
                </a:rPr>
                <a:t>Nonlinear Problems</a:t>
              </a:r>
              <a:endParaRPr lang="en-US" sz="1400">
                <a:solidFill>
                  <a:srgbClr val="000000"/>
                </a:solidFill>
                <a:latin typeface="Helvetica" pitchFamily="-112" charset="0"/>
              </a:endParaRPr>
            </a:p>
          </p:txBody>
        </p:sp>
        <p:pic>
          <p:nvPicPr>
            <p:cNvPr id="67597" name="Picture 61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1"/>
            <a:srcRect/>
            <a:stretch>
              <a:fillRect/>
            </a:stretch>
          </p:blipFill>
          <p:spPr bwMode="auto">
            <a:xfrm>
              <a:off x="1536" y="2688"/>
              <a:ext cx="1617" cy="13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sp>
          <p:nvSpPr>
            <p:cNvPr id="67598" name="Line 62"/>
            <p:cNvSpPr>
              <a:spLocks noChangeShapeType="1"/>
            </p:cNvSpPr>
            <p:nvPr/>
          </p:nvSpPr>
          <p:spPr bwMode="auto">
            <a:xfrm flipV="1">
              <a:off x="1392" y="2448"/>
              <a:ext cx="0" cy="4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99" name="Line 63"/>
            <p:cNvSpPr>
              <a:spLocks noChangeShapeType="1"/>
            </p:cNvSpPr>
            <p:nvPr/>
          </p:nvSpPr>
          <p:spPr bwMode="auto">
            <a:xfrm flipV="1">
              <a:off x="4800" y="2448"/>
              <a:ext cx="0" cy="4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00" name="Line 64"/>
            <p:cNvSpPr>
              <a:spLocks noChangeShapeType="1"/>
            </p:cNvSpPr>
            <p:nvPr/>
          </p:nvSpPr>
          <p:spPr bwMode="auto">
            <a:xfrm>
              <a:off x="0" y="2448"/>
              <a:ext cx="5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01" name="Text Box 65"/>
            <p:cNvSpPr txBox="1">
              <a:spLocks noChangeArrowheads="1"/>
            </p:cNvSpPr>
            <p:nvPr/>
          </p:nvSpPr>
          <p:spPr bwMode="auto">
            <a:xfrm>
              <a:off x="5088" y="2544"/>
              <a:ext cx="396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FF0000"/>
                  </a:solidFill>
                  <a:latin typeface="Helvetica" pitchFamily="-112" charset="0"/>
                </a:rPr>
                <a:t>NOX</a:t>
              </a:r>
            </a:p>
          </p:txBody>
        </p:sp>
        <p:pic>
          <p:nvPicPr>
            <p:cNvPr id="67602" name="Picture 66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32"/>
            <a:srcRect/>
            <a:stretch>
              <a:fillRect/>
            </a:stretch>
          </p:blipFill>
          <p:spPr bwMode="auto">
            <a:xfrm>
              <a:off x="1528" y="2510"/>
              <a:ext cx="2859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</p:grpSp>
      <p:sp>
        <p:nvSpPr>
          <p:cNvPr id="696387" name="Text Box 67"/>
          <p:cNvSpPr txBox="1">
            <a:spLocks noChangeArrowheads="1"/>
          </p:cNvSpPr>
          <p:nvPr/>
        </p:nvSpPr>
        <p:spPr bwMode="auto">
          <a:xfrm rot="-5400000">
            <a:off x="4882356" y="2986882"/>
            <a:ext cx="4643437" cy="800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rgbClr val="000000"/>
                </a:solidFill>
                <a:latin typeface="Helvetica" pitchFamily="-112" charset="0"/>
              </a:rPr>
              <a:t>Sensitivities</a:t>
            </a:r>
          </a:p>
          <a:p>
            <a:pPr eaLnBrk="0" hangingPunct="0"/>
            <a:r>
              <a:rPr lang="en-US" sz="2000">
                <a:solidFill>
                  <a:srgbClr val="FF0000"/>
                </a:solidFill>
                <a:latin typeface="Helvetica" pitchFamily="-112" charset="0"/>
              </a:rPr>
              <a:t>(Automatic Differentiation: Sacado)</a:t>
            </a:r>
          </a:p>
        </p:txBody>
      </p:sp>
      <p:sp>
        <p:nvSpPr>
          <p:cNvPr id="68" name="Text Box 46"/>
          <p:cNvSpPr txBox="1">
            <a:spLocks noChangeArrowheads="1"/>
          </p:cNvSpPr>
          <p:nvPr/>
        </p:nvSpPr>
        <p:spPr bwMode="auto">
          <a:xfrm>
            <a:off x="7942377" y="6400800"/>
            <a:ext cx="9284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 smtClean="0">
                <a:solidFill>
                  <a:srgbClr val="FF0000"/>
                </a:solidFill>
                <a:latin typeface="Helvetica" pitchFamily="-112" charset="0"/>
              </a:rPr>
              <a:t>Kokkos</a:t>
            </a:r>
            <a:endParaRPr lang="en-US" sz="1600" dirty="0">
              <a:solidFill>
                <a:srgbClr val="FF0000"/>
              </a:solidFill>
              <a:latin typeface="Helvetica" pitchFamily="-112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4299E79-C893-5645-BAB9-7D8EDA415E5D}" type="slidenum">
              <a:rPr lang="en-US"/>
              <a:pPr/>
              <a:t>2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>
                <a:latin typeface="Arial" pitchFamily="-112" charset="0"/>
              </a:rPr>
              <a:t>Schedule</a:t>
            </a:r>
            <a:endParaRPr lang="en-US" b="0" dirty="0">
              <a:latin typeface="Arial" pitchFamily="-112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-112" charset="0"/>
              </a:rPr>
              <a:t>Session 1: Trilinos overview (~ 90 minutes)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-112" charset="0"/>
              </a:rPr>
              <a:t>Short break</a:t>
            </a:r>
            <a:endParaRPr lang="en-US" dirty="0">
              <a:latin typeface="Arial" pitchFamily="-112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-112" charset="0"/>
              </a:rPr>
              <a:t>Session 2: Trilinos tutorial &amp; hands-on session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pitchFamily="-112" charset="0"/>
              </a:rPr>
              <a:t>Epetra &amp; Tpetra sparse linear algebra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pitchFamily="-112" charset="0"/>
              </a:rPr>
              <a:t>Linear solvers, </a:t>
            </a:r>
            <a:r>
              <a:rPr lang="en-US" dirty="0" err="1" smtClean="0">
                <a:latin typeface="Arial" pitchFamily="-112" charset="0"/>
              </a:rPr>
              <a:t>preconditioners</a:t>
            </a:r>
            <a:r>
              <a:rPr lang="en-US" dirty="0" smtClean="0">
                <a:latin typeface="Arial" pitchFamily="-112" charset="0"/>
              </a:rPr>
              <a:t>, &amp; </a:t>
            </a:r>
            <a:r>
              <a:rPr lang="en-US" dirty="0" err="1" smtClean="0">
                <a:latin typeface="Arial" pitchFamily="-112" charset="0"/>
              </a:rPr>
              <a:t>eigensolvers</a:t>
            </a:r>
            <a:endParaRPr lang="en-US" dirty="0" smtClean="0">
              <a:latin typeface="Arial" pitchFamily="-112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>
                <a:latin typeface="Arial" pitchFamily="-112" charset="0"/>
              </a:rPr>
              <a:t>Kokkos</a:t>
            </a:r>
            <a:r>
              <a:rPr lang="en-US" dirty="0" smtClean="0">
                <a:latin typeface="Arial" pitchFamily="-112" charset="0"/>
              </a:rPr>
              <a:t> overview &amp; tutorial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pitchFamily="-112" charset="0"/>
              </a:rPr>
              <a:t>Hands-on, audience-directed topics</a:t>
            </a:r>
            <a:endParaRPr lang="en-US" dirty="0">
              <a:latin typeface="Arial" pitchFamily="-112" charset="0"/>
            </a:endParaRPr>
          </a:p>
        </p:txBody>
      </p:sp>
      <p:pic>
        <p:nvPicPr>
          <p:cNvPr id="28677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533400"/>
          </a:xfrm>
        </p:spPr>
        <p:txBody>
          <a:bodyPr/>
          <a:lstStyle/>
          <a:p>
            <a:r>
              <a:rPr lang="it-IT" sz="2800" dirty="0">
                <a:latin typeface="Arial" pitchFamily="29" charset="0"/>
              </a:rPr>
              <a:t>Trilinos Package </a:t>
            </a:r>
            <a:r>
              <a:rPr lang="it-IT" sz="2800" dirty="0" err="1" smtClean="0">
                <a:latin typeface="Arial" pitchFamily="29" charset="0"/>
              </a:rPr>
              <a:t>Summary</a:t>
            </a:r>
            <a:endParaRPr lang="it-IT" sz="2800" dirty="0">
              <a:latin typeface="Arial" pitchFamily="29" charset="0"/>
            </a:endParaRPr>
          </a:p>
        </p:txBody>
      </p:sp>
      <p:graphicFrame>
        <p:nvGraphicFramePr>
          <p:cNvPr id="989187" name="Group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67462322"/>
              </p:ext>
            </p:extLst>
          </p:nvPr>
        </p:nvGraphicFramePr>
        <p:xfrm>
          <a:off x="228600" y="685799"/>
          <a:ext cx="8763000" cy="6080761"/>
        </p:xfrm>
        <a:graphic>
          <a:graphicData uri="http://schemas.openxmlformats.org/drawingml/2006/table">
            <a:tbl>
              <a:tblPr/>
              <a:tblGrid>
                <a:gridCol w="1550988"/>
                <a:gridCol w="2182812"/>
                <a:gridCol w="5029200"/>
              </a:tblGrid>
              <a:tr h="3675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29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Objective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Package(s)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50000"/>
                      </a:srgbClr>
                    </a:solidFill>
                  </a:tcPr>
                </a:tc>
              </a:tr>
              <a:tr h="30069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Discretizations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Meshing &amp;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Discretizations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2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Intrepid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,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Pamgen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,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Sundance, Mesquite,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STKMesh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2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Time Integration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Rythmos</a:t>
                      </a: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2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69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Methods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Automatic Differentiation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Sacado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2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Mortar Methods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Moertel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697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Services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29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Linear algebra objects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Epetra,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 Tpetra</a:t>
                      </a: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2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Interfaces</a:t>
                      </a: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2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Xpetra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, </a:t>
                      </a: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Thyra</a:t>
                      </a:r>
                      <a:r>
                        <a:rPr kumimoji="0" lang="it-I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, </a:t>
                      </a:r>
                      <a:r>
                        <a:rPr kumimoji="0" lang="it-IT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Stratimikos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, Piro, …</a:t>
                      </a: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2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Load Balancing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Zoltan, </a:t>
                      </a: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Isorropia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, Zoltan2</a:t>
                      </a: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2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“Skins”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PyTrilinos</a:t>
                      </a:r>
                      <a:r>
                        <a:rPr kumimoji="0" lang="it-I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, </a:t>
                      </a:r>
                      <a:r>
                        <a:rPr kumimoji="0" lang="it-IT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WebTrilinos</a:t>
                      </a:r>
                      <a:r>
                        <a:rPr kumimoji="0" lang="it-I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,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 ForTrilinos</a:t>
                      </a:r>
                      <a:r>
                        <a:rPr kumimoji="0" lang="it-I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, </a:t>
                      </a: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CTrilinos</a:t>
                      </a:r>
                      <a:endParaRPr kumimoji="0" lang="it-IT" sz="1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2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Utilities</a:t>
                      </a:r>
                      <a:r>
                        <a:rPr kumimoji="0" lang="it-I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, I/O, </a:t>
                      </a:r>
                      <a:r>
                        <a:rPr kumimoji="0" lang="it-IT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thread</a:t>
                      </a:r>
                      <a:r>
                        <a:rPr kumimoji="0" lang="it-I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 API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Teuchos</a:t>
                      </a:r>
                      <a:r>
                        <a:rPr kumimoji="0" lang="it-I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, </a:t>
                      </a:r>
                      <a:r>
                        <a:rPr kumimoji="0" lang="it-IT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EpetraExt</a:t>
                      </a:r>
                      <a:r>
                        <a:rPr kumimoji="0" lang="it-I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, </a:t>
                      </a:r>
                      <a:r>
                        <a:rPr kumimoji="0" lang="it-IT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Kokkos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, </a:t>
                      </a: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Phalanx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, </a:t>
                      </a: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Trios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, …</a:t>
                      </a: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2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697">
                <a:tc rowSpan="10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Solvers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Iterative </a:t>
                      </a:r>
                      <a:r>
                        <a:rPr kumimoji="0" lang="it-IT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linear</a:t>
                      </a:r>
                      <a:r>
                        <a:rPr kumimoji="0" lang="it-I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 </a:t>
                      </a:r>
                      <a:r>
                        <a:rPr kumimoji="0" lang="it-IT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solvers</a:t>
                      </a: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2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AztecOO</a:t>
                      </a:r>
                      <a:r>
                        <a:rPr kumimoji="0" lang="it-I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, Belos, </a:t>
                      </a:r>
                      <a:r>
                        <a:rPr kumimoji="0" lang="it-IT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Komplex</a:t>
                      </a: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2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Direct sparse linear solvers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Amesos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, Amesos2, </a:t>
                      </a: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ShyLU</a:t>
                      </a: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2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Direct dense linear solvers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Epetra, </a:t>
                      </a:r>
                      <a:r>
                        <a:rPr kumimoji="0" lang="it-IT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Teuchos</a:t>
                      </a:r>
                      <a:r>
                        <a:rPr kumimoji="0" lang="it-I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, </a:t>
                      </a:r>
                      <a:r>
                        <a:rPr kumimoji="0" lang="it-IT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Pliris</a:t>
                      </a: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2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Iterative eigenvalue solvers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Anasazi</a:t>
                      </a: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2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Incomplete </a:t>
                      </a: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factorizations</a:t>
                      </a: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2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AztecOO</a:t>
                      </a:r>
                      <a:r>
                        <a:rPr kumimoji="0" lang="it-I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, </a:t>
                      </a: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Ifpack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, Ifpack2</a:t>
                      </a: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2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Multilevel preconditioners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ML, 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CLAPS, </a:t>
                      </a: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MueLu</a:t>
                      </a: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2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Block preconditioners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Meros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, </a:t>
                      </a: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Teko</a:t>
                      </a: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2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Nonlinear</a:t>
                      </a:r>
                      <a:r>
                        <a:rPr kumimoji="0" lang="it-I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 </a:t>
                      </a: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solvers</a:t>
                      </a: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2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NOX, LOCA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Optimization</a:t>
                      </a: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2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MOOCHO, </a:t>
                      </a: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Aristos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, </a:t>
                      </a: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TriKota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, </a:t>
                      </a: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GlobiPack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, </a:t>
                      </a: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OptiPack</a:t>
                      </a: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2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Stochastic PDEs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9" charset="2"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29" charset="0"/>
                        </a:rPr>
                        <a:t>Stokhos</a:t>
                      </a: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2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0ED8221-369D-8349-AC40-04DEF6BA7A5E}" type="slidenum">
              <a:rPr lang="en-US"/>
              <a:pPr/>
              <a:t>21</a:t>
            </a:fld>
            <a:endParaRPr lang="en-US"/>
          </a:p>
        </p:txBody>
      </p:sp>
      <p:pic>
        <p:nvPicPr>
          <p:cNvPr id="49155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1371600" y="3276600"/>
            <a:ext cx="6477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b="0" dirty="0"/>
              <a:t>Whirlwind Tour of Packages</a:t>
            </a:r>
            <a:br>
              <a:rPr lang="en-US" b="0" dirty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 err="1"/>
              <a:t>Discretizations</a:t>
            </a:r>
            <a:r>
              <a:rPr lang="en-US" sz="2000" b="0" dirty="0"/>
              <a:t>       Methods       </a:t>
            </a:r>
            <a:r>
              <a:rPr lang="en-US" sz="2000" b="0" dirty="0">
                <a:solidFill>
                  <a:srgbClr val="FF0000"/>
                </a:solidFill>
              </a:rPr>
              <a:t>Core </a:t>
            </a:r>
            <a:r>
              <a:rPr lang="en-US" sz="2000" b="0" dirty="0"/>
              <a:t>       Solvers</a:t>
            </a:r>
          </a:p>
        </p:txBody>
      </p:sp>
      <p:pic>
        <p:nvPicPr>
          <p:cNvPr id="49157" name="Picture 4" descr="trilinos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1828800"/>
            <a:ext cx="281940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FBF3902-E736-2946-9C57-2F0CA1328170}" type="slidenum">
              <a:rPr lang="en-US"/>
              <a:pPr/>
              <a:t>22</a:t>
            </a:fld>
            <a:endParaRPr lang="en-US"/>
          </a:p>
        </p:txBody>
      </p:sp>
      <p:pic>
        <p:nvPicPr>
          <p:cNvPr id="51203" name="Picture 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1204" name="Rectangle 2"/>
          <p:cNvSpPr>
            <a:spLocks noChangeArrowheads="1"/>
          </p:cNvSpPr>
          <p:nvPr/>
        </p:nvSpPr>
        <p:spPr bwMode="auto">
          <a:xfrm>
            <a:off x="0" y="1143000"/>
            <a:ext cx="9144000" cy="609600"/>
          </a:xfrm>
          <a:prstGeom prst="rect">
            <a:avLst/>
          </a:prstGeom>
          <a:solidFill>
            <a:srgbClr val="DDFAF4"/>
          </a:solidFill>
          <a:ln w="12700">
            <a:noFill/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5" name="Text Box 3"/>
          <p:cNvSpPr txBox="1">
            <a:spLocks noChangeArrowheads="1"/>
          </p:cNvSpPr>
          <p:nvPr/>
        </p:nvSpPr>
        <p:spPr bwMode="auto">
          <a:xfrm>
            <a:off x="152400" y="6324600"/>
            <a:ext cx="5029200" cy="338554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lvl="1" algn="l" eaLnBrk="0" hangingPunct="0"/>
            <a:r>
              <a:rPr lang="en-US" sz="1600" baseline="30000" dirty="0" smtClean="0">
                <a:solidFill>
                  <a:schemeClr val="tx1"/>
                </a:solidFill>
              </a:rPr>
              <a:t>1</a:t>
            </a:r>
            <a:r>
              <a:rPr lang="en-US" sz="1600" dirty="0" smtClean="0">
                <a:solidFill>
                  <a:schemeClr val="tx1"/>
                </a:solidFill>
              </a:rPr>
              <a:t>Petra (</a:t>
            </a:r>
            <a:r>
              <a:rPr lang="el-GR" sz="1600" dirty="0" smtClean="0">
                <a:solidFill>
                  <a:schemeClr val="tx1"/>
                </a:solidFill>
              </a:rPr>
              <a:t>πέτρα</a:t>
            </a:r>
            <a:r>
              <a:rPr lang="en-US" sz="1600" dirty="0" smtClean="0">
                <a:solidFill>
                  <a:schemeClr val="tx1"/>
                </a:solidFill>
              </a:rPr>
              <a:t>) </a:t>
            </a:r>
            <a:r>
              <a:rPr lang="en-US" sz="1600" dirty="0">
                <a:solidFill>
                  <a:schemeClr val="tx1"/>
                </a:solidFill>
              </a:rPr>
              <a:t>is Greek for “</a:t>
            </a:r>
            <a:r>
              <a:rPr lang="en-US" sz="1600" dirty="0" smtClean="0">
                <a:solidFill>
                  <a:schemeClr val="tx1"/>
                </a:solidFill>
              </a:rPr>
              <a:t>foundation.”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206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066800"/>
          </a:xfrm>
        </p:spPr>
        <p:txBody>
          <a:bodyPr/>
          <a:lstStyle/>
          <a:p>
            <a:pPr eaLnBrk="1" hangingPunct="1"/>
            <a:r>
              <a:rPr lang="en-US" sz="3200" b="0" dirty="0" smtClean="0">
                <a:latin typeface="Arial" pitchFamily="-112" charset="0"/>
              </a:rPr>
              <a:t>    Trilinos’ </a:t>
            </a:r>
            <a:r>
              <a:rPr lang="en-US" sz="3200" b="0" dirty="0">
                <a:latin typeface="Arial" pitchFamily="-112" charset="0"/>
              </a:rPr>
              <a:t>Common Language: Petra</a:t>
            </a:r>
          </a:p>
        </p:txBody>
      </p:sp>
      <p:sp>
        <p:nvSpPr>
          <p:cNvPr id="512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620000" cy="533400"/>
          </a:xfrm>
        </p:spPr>
        <p:txBody>
          <a:bodyPr/>
          <a:lstStyle/>
          <a:p>
            <a:pPr eaLnBrk="1" hangingPunct="1"/>
            <a:r>
              <a:rPr lang="en-US" sz="2200" dirty="0" smtClean="0">
                <a:latin typeface="Arial" pitchFamily="-112" charset="0"/>
              </a:rPr>
              <a:t>“</a:t>
            </a:r>
            <a:r>
              <a:rPr lang="en-US" sz="2200" dirty="0">
                <a:latin typeface="Arial" pitchFamily="-112" charset="0"/>
              </a:rPr>
              <a:t>C</a:t>
            </a:r>
            <a:r>
              <a:rPr lang="en-US" sz="2200" dirty="0" smtClean="0">
                <a:latin typeface="Arial" pitchFamily="-112" charset="0"/>
              </a:rPr>
              <a:t>ommon </a:t>
            </a:r>
            <a:r>
              <a:rPr lang="en-US" sz="2200" dirty="0">
                <a:latin typeface="Arial" pitchFamily="-112" charset="0"/>
              </a:rPr>
              <a:t>language” for distributed </a:t>
            </a:r>
            <a:r>
              <a:rPr lang="en-US" sz="2200" dirty="0" smtClean="0">
                <a:latin typeface="Arial" pitchFamily="-112" charset="0"/>
              </a:rPr>
              <a:t>sparse linear algebra</a:t>
            </a:r>
          </a:p>
          <a:p>
            <a:pPr eaLnBrk="1" hangingPunct="1"/>
            <a:endParaRPr lang="en-US" sz="2200" dirty="0">
              <a:latin typeface="Arial" pitchFamily="-112" charset="0"/>
            </a:endParaRPr>
          </a:p>
        </p:txBody>
      </p:sp>
      <p:pic>
        <p:nvPicPr>
          <p:cNvPr id="2" name="Picture 1" descr="655px-Petra_,_Al-Khazneh_2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828800"/>
            <a:ext cx="3201926" cy="2928173"/>
          </a:xfrm>
          <a:prstGeom prst="rect">
            <a:avLst/>
          </a:prstGeom>
        </p:spPr>
      </p:pic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685800" y="1828800"/>
            <a:ext cx="5181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-11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-112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200" b="0" dirty="0" smtClean="0">
                <a:latin typeface="Arial" pitchFamily="-112" charset="0"/>
              </a:rPr>
              <a:t>Petra</a:t>
            </a:r>
            <a:r>
              <a:rPr lang="en-US" sz="2200" b="0" baseline="30000" dirty="0" smtClean="0">
                <a:latin typeface="Arial" pitchFamily="-112" charset="0"/>
              </a:rPr>
              <a:t>1</a:t>
            </a:r>
            <a:r>
              <a:rPr lang="en-US" sz="2200" b="0" dirty="0" smtClean="0">
                <a:latin typeface="Arial" pitchFamily="-112" charset="0"/>
              </a:rPr>
              <a:t> provides parallel…</a:t>
            </a:r>
          </a:p>
          <a:p>
            <a:pPr lvl="1" eaLnBrk="1" hangingPunct="1"/>
            <a:r>
              <a:rPr lang="en-US" b="0" dirty="0" smtClean="0">
                <a:latin typeface="Arial" pitchFamily="-112" charset="0"/>
              </a:rPr>
              <a:t>Sparse graphs &amp; matrices</a:t>
            </a:r>
          </a:p>
          <a:p>
            <a:pPr lvl="1" eaLnBrk="1" hangingPunct="1"/>
            <a:r>
              <a:rPr lang="en-US" b="0" dirty="0" smtClean="0">
                <a:latin typeface="Arial" pitchFamily="-112" charset="0"/>
              </a:rPr>
              <a:t>Dense vectors &amp; </a:t>
            </a:r>
            <a:r>
              <a:rPr lang="en-US" b="0" dirty="0" err="1" smtClean="0">
                <a:latin typeface="Arial" pitchFamily="-112" charset="0"/>
              </a:rPr>
              <a:t>multivectors</a:t>
            </a:r>
            <a:endParaRPr lang="en-US" b="0" dirty="0" smtClean="0">
              <a:latin typeface="Arial" pitchFamily="-112" charset="0"/>
            </a:endParaRPr>
          </a:p>
          <a:p>
            <a:pPr lvl="1" eaLnBrk="1" hangingPunct="1"/>
            <a:r>
              <a:rPr lang="en-US" b="0" dirty="0" smtClean="0">
                <a:latin typeface="Arial" pitchFamily="-112" charset="0"/>
              </a:rPr>
              <a:t>Data distributions &amp; redistribution</a:t>
            </a:r>
            <a:endParaRPr lang="en-US" sz="2200" b="0" dirty="0">
              <a:latin typeface="Arial" pitchFamily="-112" charset="0"/>
            </a:endParaRPr>
          </a:p>
          <a:p>
            <a:pPr eaLnBrk="1" hangingPunct="1"/>
            <a:r>
              <a:rPr lang="en-US" sz="2200" b="0" dirty="0" smtClean="0">
                <a:latin typeface="Arial" pitchFamily="-112" charset="0"/>
              </a:rPr>
              <a:t>“Petra Object Model”:</a:t>
            </a:r>
          </a:p>
          <a:p>
            <a:pPr lvl="1" eaLnBrk="1" hangingPunct="1"/>
            <a:r>
              <a:rPr lang="en-US" b="0" dirty="0" smtClean="0">
                <a:latin typeface="Arial" pitchFamily="-112" charset="0"/>
              </a:rPr>
              <a:t>Describes objects &amp; their relationships abstractly, independent of language or implementation</a:t>
            </a:r>
            <a:endParaRPr lang="en-US" sz="800" b="0" dirty="0" smtClean="0">
              <a:latin typeface="Arial" pitchFamily="-112" charset="0"/>
            </a:endParaRPr>
          </a:p>
          <a:p>
            <a:pPr lvl="1" eaLnBrk="1" hangingPunct="1"/>
            <a:r>
              <a:rPr lang="en-US" b="0" dirty="0" smtClean="0">
                <a:latin typeface="Arial" pitchFamily="-112" charset="0"/>
              </a:rPr>
              <a:t>Explains how to construct, use, &amp; redistribute parallel graphs, matrices, &amp; vectors</a:t>
            </a:r>
          </a:p>
          <a:p>
            <a:pPr eaLnBrk="1" hangingPunct="1"/>
            <a:r>
              <a:rPr lang="en-US" sz="2200" b="0" dirty="0" smtClean="0">
                <a:latin typeface="Arial" pitchFamily="-112" charset="0"/>
              </a:rPr>
              <a:t>We maintain 2 implementations</a:t>
            </a:r>
          </a:p>
          <a:p>
            <a:pPr eaLnBrk="1" hangingPunct="1"/>
            <a:endParaRPr lang="it-IT" sz="2200" b="0" dirty="0">
              <a:latin typeface="Arial" pitchFamily="-112" charset="0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5791200" y="4953000"/>
            <a:ext cx="3124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-11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-112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1200" b="0" dirty="0" smtClean="0">
                <a:latin typeface="Arial" pitchFamily="-112" charset="0"/>
              </a:rPr>
              <a:t>Al </a:t>
            </a:r>
            <a:r>
              <a:rPr lang="en-US" sz="1200" b="0" dirty="0" err="1" smtClean="0">
                <a:latin typeface="Arial" pitchFamily="-112" charset="0"/>
              </a:rPr>
              <a:t>Khazneh</a:t>
            </a:r>
            <a:r>
              <a:rPr lang="en-US" sz="1200" b="0" dirty="0" smtClean="0">
                <a:latin typeface="Arial" pitchFamily="-112" charset="0"/>
              </a:rPr>
              <a:t> (“The Treasury”), in the ancient city of Petra, in modern Jordan.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E5DB9F9-80F3-D142-A3A6-54939C6BA1A5}" type="slidenum">
              <a:rPr lang="en-US"/>
              <a:pPr/>
              <a:t>23</a:t>
            </a:fld>
            <a:endParaRPr lang="en-US"/>
          </a:p>
        </p:txBody>
      </p:sp>
      <p:pic>
        <p:nvPicPr>
          <p:cNvPr id="52227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0" dirty="0">
                <a:latin typeface="Arial" pitchFamily="-112" charset="0"/>
              </a:rPr>
              <a:t>Petra Implementations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5181600" cy="4800600"/>
          </a:xfrm>
        </p:spPr>
        <p:txBody>
          <a:bodyPr/>
          <a:lstStyle/>
          <a:p>
            <a:pPr indent="-171450" eaLnBrk="1" hangingPunct="1"/>
            <a:r>
              <a:rPr lang="en-US" sz="2200" dirty="0">
                <a:latin typeface="Arial" pitchFamily="-112" charset="0"/>
              </a:rPr>
              <a:t>  Epetra (Essential Petra):  </a:t>
            </a:r>
            <a:endParaRPr lang="en-US" sz="2200" dirty="0" smtClean="0">
              <a:latin typeface="Arial" pitchFamily="-112" charset="0"/>
            </a:endParaRPr>
          </a:p>
          <a:p>
            <a:pPr marL="685800" lvl="1" indent="-228600" eaLnBrk="1" hangingPunct="1"/>
            <a:r>
              <a:rPr lang="en-US" sz="1800" dirty="0" smtClean="0">
                <a:latin typeface="Arial" pitchFamily="-112" charset="0"/>
              </a:rPr>
              <a:t>Earliest &amp; most heavily used</a:t>
            </a:r>
          </a:p>
          <a:p>
            <a:pPr marL="685800" lvl="1" indent="-228600" eaLnBrk="1" hangingPunct="1"/>
            <a:r>
              <a:rPr lang="en-US" sz="1800" dirty="0" smtClean="0">
                <a:latin typeface="Arial" pitchFamily="-112" charset="0"/>
              </a:rPr>
              <a:t>C++ &lt;= 1998 (“C+/- compilers” OK)</a:t>
            </a:r>
          </a:p>
          <a:p>
            <a:pPr marL="685800" lvl="1" indent="-228600" eaLnBrk="1" hangingPunct="1"/>
            <a:r>
              <a:rPr lang="en-US" sz="1800" dirty="0" smtClean="0">
                <a:latin typeface="Arial" pitchFamily="-112" charset="0"/>
              </a:rPr>
              <a:t>Real</a:t>
            </a:r>
            <a:r>
              <a:rPr lang="en-US" sz="1800" dirty="0">
                <a:latin typeface="Arial" pitchFamily="-112" charset="0"/>
              </a:rPr>
              <a:t>, </a:t>
            </a:r>
            <a:r>
              <a:rPr lang="en-US" sz="1800" dirty="0" smtClean="0">
                <a:latin typeface="Arial" pitchFamily="-112" charset="0"/>
              </a:rPr>
              <a:t>double-precision arithmetic</a:t>
            </a:r>
          </a:p>
          <a:p>
            <a:pPr marL="685800" lvl="1" indent="-228600" eaLnBrk="1" hangingPunct="1"/>
            <a:r>
              <a:rPr lang="en-US" sz="1800" dirty="0" smtClean="0">
                <a:latin typeface="Arial" pitchFamily="-112" charset="0"/>
              </a:rPr>
              <a:t>C &amp; </a:t>
            </a:r>
            <a:r>
              <a:rPr lang="en-US" sz="1800" dirty="0">
                <a:latin typeface="Arial" pitchFamily="-112" charset="0"/>
              </a:rPr>
              <a:t>Fortran </a:t>
            </a:r>
            <a:r>
              <a:rPr lang="en-US" sz="1800" dirty="0" smtClean="0">
                <a:latin typeface="Arial" pitchFamily="-112" charset="0"/>
              </a:rPr>
              <a:t>interfaces</a:t>
            </a:r>
          </a:p>
          <a:p>
            <a:pPr marL="685800" lvl="1" indent="-228600" eaLnBrk="1" hangingPunct="1"/>
            <a:r>
              <a:rPr lang="en-US" sz="1800" dirty="0" smtClean="0">
                <a:latin typeface="Arial" pitchFamily="-112" charset="0"/>
              </a:rPr>
              <a:t>MPI only (very little </a:t>
            </a:r>
            <a:r>
              <a:rPr lang="en-US" sz="1800" dirty="0" err="1" smtClean="0">
                <a:latin typeface="Arial" pitchFamily="-112" charset="0"/>
              </a:rPr>
              <a:t>OpenMP</a:t>
            </a:r>
            <a:r>
              <a:rPr lang="en-US" sz="1800" dirty="0" smtClean="0">
                <a:latin typeface="Arial" pitchFamily="-112" charset="0"/>
              </a:rPr>
              <a:t> support)</a:t>
            </a:r>
          </a:p>
          <a:p>
            <a:pPr marL="685800" lvl="1" indent="-228600" eaLnBrk="1" hangingPunct="1"/>
            <a:r>
              <a:rPr lang="en-US" sz="1800" dirty="0" smtClean="0">
                <a:latin typeface="Arial" pitchFamily="-112" charset="0"/>
              </a:rPr>
              <a:t>Some support for problems with over two billion unknowns (“Epetra64”)</a:t>
            </a:r>
            <a:endParaRPr lang="en-US" sz="1000" dirty="0">
              <a:latin typeface="Arial" pitchFamily="-112" charset="0"/>
            </a:endParaRPr>
          </a:p>
          <a:p>
            <a:pPr indent="-171450" eaLnBrk="1" hangingPunct="1"/>
            <a:r>
              <a:rPr lang="en-US" sz="2200" dirty="0">
                <a:latin typeface="Arial" pitchFamily="-112" charset="0"/>
              </a:rPr>
              <a:t> </a:t>
            </a:r>
            <a:r>
              <a:rPr lang="en-US" sz="2200" dirty="0" err="1">
                <a:latin typeface="Arial" pitchFamily="-112" charset="0"/>
              </a:rPr>
              <a:t>Tpetra</a:t>
            </a:r>
            <a:r>
              <a:rPr lang="en-US" sz="2200" dirty="0">
                <a:latin typeface="Arial" pitchFamily="-112" charset="0"/>
              </a:rPr>
              <a:t> (</a:t>
            </a:r>
            <a:r>
              <a:rPr lang="en-US" sz="2200" dirty="0" err="1">
                <a:latin typeface="Arial" pitchFamily="-112" charset="0"/>
              </a:rPr>
              <a:t>Templated</a:t>
            </a:r>
            <a:r>
              <a:rPr lang="en-US" sz="2200" dirty="0">
                <a:latin typeface="Arial" pitchFamily="-112" charset="0"/>
              </a:rPr>
              <a:t> Petra):  </a:t>
            </a:r>
          </a:p>
          <a:p>
            <a:pPr marL="685800" lvl="1" indent="-228600" eaLnBrk="1" hangingPunct="1"/>
            <a:r>
              <a:rPr lang="en-US" sz="1800" dirty="0" smtClean="0">
                <a:latin typeface="Arial" pitchFamily="-112" charset="0"/>
              </a:rPr>
              <a:t>Supports C++11 (don’t currently need it)</a:t>
            </a:r>
          </a:p>
          <a:p>
            <a:pPr marL="685800" lvl="1" eaLnBrk="1" hangingPunct="1"/>
            <a:r>
              <a:rPr lang="en-US" sz="1800" dirty="0" smtClean="0">
                <a:latin typeface="Arial" pitchFamily="-112" charset="0"/>
              </a:rPr>
              <a:t>Real, complex, extended-precision, automatic differentiation, etc. types</a:t>
            </a:r>
          </a:p>
          <a:p>
            <a:pPr marL="685800" lvl="1" eaLnBrk="1" hangingPunct="1"/>
            <a:r>
              <a:rPr lang="en-US" sz="1800" dirty="0" smtClean="0">
                <a:latin typeface="Arial" pitchFamily="-112" charset="0"/>
              </a:rPr>
              <a:t>Can solve problems with &gt; 2B unknowns</a:t>
            </a:r>
          </a:p>
          <a:p>
            <a:pPr marL="685800" lvl="1" indent="-228600" eaLnBrk="1" hangingPunct="1"/>
            <a:r>
              <a:rPr lang="en-US" sz="1800" dirty="0" smtClean="0">
                <a:latin typeface="Arial" pitchFamily="-112" charset="0"/>
              </a:rPr>
              <a:t>“MPI+X” (shared-memory parallel)</a:t>
            </a:r>
            <a:endParaRPr lang="en-US" sz="1600" dirty="0" smtClean="0">
              <a:latin typeface="Arial" pitchFamily="-112" charset="0"/>
            </a:endParaRPr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152400" y="6248400"/>
            <a:ext cx="64008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it-IT" sz="1400" dirty="0" smtClean="0">
                <a:solidFill>
                  <a:schemeClr val="tx1"/>
                </a:solidFill>
              </a:rPr>
              <a:t>Package </a:t>
            </a:r>
            <a:r>
              <a:rPr lang="it-IT" sz="1400" dirty="0" err="1" smtClean="0">
                <a:solidFill>
                  <a:schemeClr val="tx1"/>
                </a:solidFill>
              </a:rPr>
              <a:t>leads</a:t>
            </a:r>
            <a:r>
              <a:rPr lang="it-IT" sz="1400" dirty="0" smtClean="0">
                <a:solidFill>
                  <a:schemeClr val="tx1"/>
                </a:solidFill>
              </a:rPr>
              <a:t>: Mike Heroux, Mark Hoemmen (</a:t>
            </a:r>
            <a:r>
              <a:rPr lang="it-IT" sz="1400" dirty="0" err="1" smtClean="0">
                <a:solidFill>
                  <a:schemeClr val="tx1"/>
                </a:solidFill>
              </a:rPr>
              <a:t>many</a:t>
            </a:r>
            <a:r>
              <a:rPr lang="it-IT" sz="1400" dirty="0" smtClean="0">
                <a:solidFill>
                  <a:schemeClr val="tx1"/>
                </a:solidFill>
              </a:rPr>
              <a:t> </a:t>
            </a:r>
            <a:r>
              <a:rPr lang="it-IT" sz="1400" dirty="0" err="1" smtClean="0">
                <a:solidFill>
                  <a:schemeClr val="tx1"/>
                </a:solidFill>
              </a:rPr>
              <a:t>developers</a:t>
            </a:r>
            <a:r>
              <a:rPr lang="it-IT" sz="1400" dirty="0" smtClean="0">
                <a:solidFill>
                  <a:schemeClr val="tx1"/>
                </a:solidFill>
              </a:rPr>
              <a:t>)</a:t>
            </a:r>
            <a:endParaRPr lang="it-IT" sz="1400" dirty="0">
              <a:solidFill>
                <a:srgbClr val="000066"/>
              </a:solidFill>
            </a:endParaRPr>
          </a:p>
        </p:txBody>
      </p:sp>
      <p:pic>
        <p:nvPicPr>
          <p:cNvPr id="2" name="Picture 1" descr="Al_Deir_Petra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371600"/>
            <a:ext cx="3200400" cy="213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48400" y="3657600"/>
            <a:ext cx="2609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solidFill>
                  <a:schemeClr val="tx1"/>
                </a:solidFill>
              </a:rPr>
              <a:t>Al </a:t>
            </a:r>
            <a:r>
              <a:rPr lang="en-US" sz="1200" b="0" dirty="0" err="1" smtClean="0">
                <a:solidFill>
                  <a:schemeClr val="tx1"/>
                </a:solidFill>
              </a:rPr>
              <a:t>Deir</a:t>
            </a:r>
            <a:r>
              <a:rPr lang="en-US" sz="1200" b="0" dirty="0" smtClean="0">
                <a:solidFill>
                  <a:schemeClr val="tx1"/>
                </a:solidFill>
              </a:rPr>
              <a:t> (“The Monastery”) at Petra.</a:t>
            </a:r>
            <a:endParaRPr lang="en-US" sz="12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9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236538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Two “software stacks”: 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Epetra &amp; Tpetra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574800"/>
            <a:ext cx="8882062" cy="4800600"/>
          </a:xfrm>
        </p:spPr>
        <p:txBody>
          <a:bodyPr/>
          <a:lstStyle/>
          <a:p>
            <a:r>
              <a:rPr lang="en-US" sz="2000" dirty="0" smtClean="0">
                <a:latin typeface="Arial"/>
                <a:cs typeface="Arial"/>
              </a:rPr>
              <a:t>Many packages were built on </a:t>
            </a:r>
            <a:r>
              <a:rPr lang="en-US" sz="2000" dirty="0" err="1" smtClean="0">
                <a:latin typeface="Arial"/>
                <a:cs typeface="Arial"/>
              </a:rPr>
              <a:t>Epetra’s</a:t>
            </a:r>
            <a:r>
              <a:rPr lang="en-US" sz="2000" dirty="0" smtClean="0">
                <a:latin typeface="Arial"/>
                <a:cs typeface="Arial"/>
              </a:rPr>
              <a:t> interface</a:t>
            </a:r>
          </a:p>
          <a:p>
            <a:r>
              <a:rPr lang="en-US" sz="2000" dirty="0" smtClean="0">
                <a:latin typeface="Arial"/>
                <a:cs typeface="Arial"/>
              </a:rPr>
              <a:t>Users want features that break interfaces</a:t>
            </a:r>
          </a:p>
          <a:p>
            <a:pPr lvl="1"/>
            <a:r>
              <a:rPr lang="en-US" sz="1800" dirty="0" smtClean="0">
                <a:latin typeface="Arial"/>
                <a:cs typeface="Arial"/>
              </a:rPr>
              <a:t>Support for solving huge problems (&gt; 2B entities)</a:t>
            </a:r>
          </a:p>
          <a:p>
            <a:pPr lvl="1"/>
            <a:r>
              <a:rPr lang="en-US" sz="1800" dirty="0" smtClean="0">
                <a:latin typeface="Arial"/>
                <a:cs typeface="Arial"/>
              </a:rPr>
              <a:t>Arbitrary &amp; mixed precision</a:t>
            </a:r>
          </a:p>
          <a:p>
            <a:pPr lvl="1"/>
            <a:r>
              <a:rPr lang="en-US" sz="1800" dirty="0" smtClean="0">
                <a:latin typeface="Arial"/>
                <a:cs typeface="Arial"/>
              </a:rPr>
              <a:t>Hybrid (MPI+X) parallelism (</a:t>
            </a:r>
            <a:r>
              <a:rPr lang="en-US" sz="1800" dirty="0" smtClean="0">
                <a:latin typeface="Arial"/>
                <a:cs typeface="Arial"/>
                <a:sym typeface="Wingdings"/>
              </a:rPr>
              <a:t> </a:t>
            </a:r>
            <a:r>
              <a:rPr lang="en-US" sz="1800" dirty="0" smtClean="0">
                <a:latin typeface="Arial"/>
                <a:cs typeface="Arial"/>
              </a:rPr>
              <a:t>most radical interface changes)</a:t>
            </a:r>
          </a:p>
          <a:p>
            <a:r>
              <a:rPr lang="en-US" sz="2000" dirty="0" smtClean="0">
                <a:latin typeface="Arial"/>
                <a:cs typeface="Arial"/>
              </a:rPr>
              <a:t>Users also value backwards compatibility</a:t>
            </a:r>
          </a:p>
          <a:p>
            <a:r>
              <a:rPr lang="en-US" sz="2000" dirty="0" smtClean="0">
                <a:latin typeface="Arial"/>
                <a:cs typeface="Arial"/>
              </a:rPr>
              <a:t>We decided to build a (partly) new stack using Tpetra</a:t>
            </a:r>
          </a:p>
          <a:p>
            <a:r>
              <a:rPr lang="en-US" sz="2000" dirty="0" smtClean="0">
                <a:latin typeface="Arial"/>
                <a:cs typeface="Arial"/>
              </a:rPr>
              <a:t>Some packages can work with either Epetra or Tpetra</a:t>
            </a:r>
          </a:p>
          <a:p>
            <a:pPr lvl="1"/>
            <a:r>
              <a:rPr lang="en-US" sz="1800" dirty="0" smtClean="0">
                <a:latin typeface="Arial"/>
                <a:cs typeface="Arial"/>
              </a:rPr>
              <a:t>Iterative linear solvers &amp; </a:t>
            </a:r>
            <a:r>
              <a:rPr lang="en-US" sz="1800" dirty="0" err="1" smtClean="0">
                <a:latin typeface="Arial"/>
                <a:cs typeface="Arial"/>
              </a:rPr>
              <a:t>eigensolvers</a:t>
            </a:r>
            <a:r>
              <a:rPr lang="en-US" sz="1800" dirty="0" smtClean="0">
                <a:latin typeface="Arial"/>
                <a:cs typeface="Arial"/>
              </a:rPr>
              <a:t> (Belos, Anasazi)</a:t>
            </a:r>
          </a:p>
          <a:p>
            <a:pPr lvl="1"/>
            <a:r>
              <a:rPr lang="en-US" sz="1800" dirty="0">
                <a:latin typeface="Arial"/>
                <a:cs typeface="Arial"/>
              </a:rPr>
              <a:t>M</a:t>
            </a:r>
            <a:r>
              <a:rPr lang="en-US" sz="1800" dirty="0" smtClean="0">
                <a:latin typeface="Arial"/>
                <a:cs typeface="Arial"/>
              </a:rPr>
              <a:t>ultilevel </a:t>
            </a:r>
            <a:r>
              <a:rPr lang="en-US" sz="1800" dirty="0" err="1" smtClean="0">
                <a:latin typeface="Arial"/>
                <a:cs typeface="Arial"/>
              </a:rPr>
              <a:t>preconditioners</a:t>
            </a:r>
            <a:r>
              <a:rPr lang="en-US" sz="1800" dirty="0" smtClean="0">
                <a:latin typeface="Arial"/>
                <a:cs typeface="Arial"/>
              </a:rPr>
              <a:t> (</a:t>
            </a:r>
            <a:r>
              <a:rPr lang="en-US" sz="1800" dirty="0" err="1" smtClean="0">
                <a:latin typeface="Arial"/>
                <a:cs typeface="Arial"/>
              </a:rPr>
              <a:t>MueLu</a:t>
            </a:r>
            <a:r>
              <a:rPr lang="en-US" sz="1800" dirty="0" smtClean="0">
                <a:latin typeface="Arial"/>
                <a:cs typeface="Arial"/>
              </a:rPr>
              <a:t>), sparse direct (Amesos2)</a:t>
            </a:r>
          </a:p>
          <a:p>
            <a:r>
              <a:rPr lang="en-US" sz="2000" dirty="0" smtClean="0">
                <a:latin typeface="Arial"/>
                <a:cs typeface="Arial"/>
              </a:rPr>
              <a:t>Which do I use?</a:t>
            </a:r>
          </a:p>
          <a:p>
            <a:pPr lvl="1"/>
            <a:r>
              <a:rPr lang="en-US" sz="1800" dirty="0" smtClean="0">
                <a:latin typeface="Arial"/>
                <a:cs typeface="Arial"/>
              </a:rPr>
              <a:t>Epetra is more stable; Tpetra is more forward-looking</a:t>
            </a:r>
          </a:p>
          <a:p>
            <a:pPr lvl="1"/>
            <a:r>
              <a:rPr lang="en-US" sz="1800" dirty="0" smtClean="0">
                <a:latin typeface="Arial"/>
                <a:cs typeface="Arial"/>
              </a:rPr>
              <a:t>For MPI only, their performance is comparable</a:t>
            </a:r>
          </a:p>
          <a:p>
            <a:pPr lvl="1"/>
            <a:r>
              <a:rPr lang="en-US" sz="1800" dirty="0" smtClean="0">
                <a:latin typeface="Arial"/>
                <a:cs typeface="Arial"/>
              </a:rPr>
              <a:t>For MPI+X, Tpetra will be the only path forward</a:t>
            </a:r>
          </a:p>
          <a:p>
            <a:pPr lvl="1"/>
            <a:r>
              <a:rPr lang="en-US" sz="1800" dirty="0" smtClean="0">
                <a:latin typeface="Arial"/>
                <a:cs typeface="Arial"/>
              </a:rPr>
              <a:t>Just don’t expect MPI+X to work with everything NOW</a:t>
            </a:r>
          </a:p>
        </p:txBody>
      </p:sp>
    </p:spTree>
    <p:extLst>
      <p:ext uri="{BB962C8B-B14F-4D97-AF65-F5344CB8AC3E}">
        <p14:creationId xmlns:p14="http://schemas.microsoft.com/office/powerpoint/2010/main" val="33710568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FCD6F79-367D-9343-8435-68E693592F1D}" type="slidenum">
              <a:rPr lang="en-US"/>
              <a:pPr/>
              <a:t>25</a:t>
            </a:fld>
            <a:endParaRPr lang="en-US"/>
          </a:p>
        </p:txBody>
      </p:sp>
      <p:pic>
        <p:nvPicPr>
          <p:cNvPr id="53251" name="Picture 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3252" name="Rectangle 2"/>
          <p:cNvSpPr>
            <a:spLocks noChangeArrowheads="1"/>
          </p:cNvSpPr>
          <p:nvPr/>
        </p:nvSpPr>
        <p:spPr bwMode="auto">
          <a:xfrm>
            <a:off x="0" y="1295400"/>
            <a:ext cx="9144000" cy="533400"/>
          </a:xfrm>
          <a:prstGeom prst="rect">
            <a:avLst/>
          </a:prstGeom>
          <a:solidFill>
            <a:srgbClr val="DDFAF4"/>
          </a:solidFill>
          <a:ln w="12700">
            <a:noFill/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467600" cy="1066800"/>
          </a:xfrm>
        </p:spPr>
        <p:txBody>
          <a:bodyPr/>
          <a:lstStyle/>
          <a:p>
            <a:pPr eaLnBrk="1" hangingPunct="1"/>
            <a:r>
              <a:rPr lang="en-US" sz="3200" b="0" dirty="0" err="1" smtClean="0">
                <a:latin typeface="Arial" pitchFamily="-112" charset="0"/>
              </a:rPr>
              <a:t>Kokkos</a:t>
            </a:r>
            <a:r>
              <a:rPr lang="en-US" sz="3200" b="0" dirty="0" smtClean="0">
                <a:latin typeface="Arial" pitchFamily="-112" charset="0"/>
              </a:rPr>
              <a:t>: Thread-parallel </a:t>
            </a:r>
            <a:br>
              <a:rPr lang="en-US" sz="3200" b="0" dirty="0" smtClean="0">
                <a:latin typeface="Arial" pitchFamily="-112" charset="0"/>
              </a:rPr>
            </a:br>
            <a:r>
              <a:rPr lang="en-US" sz="3200" b="0" dirty="0" smtClean="0">
                <a:latin typeface="Arial" pitchFamily="-112" charset="0"/>
              </a:rPr>
              <a:t>programming model &amp; more</a:t>
            </a:r>
            <a:endParaRPr lang="en-US" sz="3200" b="0" dirty="0">
              <a:latin typeface="Arial" pitchFamily="-112" charset="0"/>
            </a:endParaRPr>
          </a:p>
        </p:txBody>
      </p:sp>
      <p:sp>
        <p:nvSpPr>
          <p:cNvPr id="5325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Arial" pitchFamily="-112" charset="0"/>
              </a:rPr>
              <a:t>See Section 2 for an overview &amp; brief tutorial</a:t>
            </a:r>
          </a:p>
          <a:p>
            <a:pPr eaLnBrk="1" hangingPunct="1"/>
            <a:r>
              <a:rPr lang="en-US" sz="2000" dirty="0" smtClean="0">
                <a:latin typeface="Arial" pitchFamily="-112" charset="0"/>
              </a:rPr>
              <a:t>Performance-portable abstraction over many different thread-parallel programming models: </a:t>
            </a:r>
            <a:r>
              <a:rPr lang="en-US" sz="2000" dirty="0" err="1" smtClean="0">
                <a:latin typeface="Arial" pitchFamily="-112" charset="0"/>
              </a:rPr>
              <a:t>OpenMP</a:t>
            </a:r>
            <a:r>
              <a:rPr lang="en-US" sz="2000" dirty="0" smtClean="0">
                <a:latin typeface="Arial" pitchFamily="-112" charset="0"/>
              </a:rPr>
              <a:t>, CUDA, </a:t>
            </a:r>
            <a:r>
              <a:rPr lang="en-US" sz="2000" dirty="0" err="1" smtClean="0">
                <a:latin typeface="Arial" pitchFamily="-112" charset="0"/>
              </a:rPr>
              <a:t>Pthreads</a:t>
            </a:r>
            <a:r>
              <a:rPr lang="en-US" sz="2000" dirty="0" smtClean="0">
                <a:latin typeface="Arial" pitchFamily="-112" charset="0"/>
              </a:rPr>
              <a:t>, …</a:t>
            </a:r>
          </a:p>
          <a:p>
            <a:pPr lvl="1" eaLnBrk="1" hangingPunct="1"/>
            <a:r>
              <a:rPr lang="en-US" sz="1600" dirty="0" smtClean="0">
                <a:latin typeface="Arial" pitchFamily="-112" charset="0"/>
              </a:rPr>
              <a:t>Avoid risk of committing code to hardware or programming model</a:t>
            </a:r>
          </a:p>
          <a:p>
            <a:pPr lvl="1" eaLnBrk="1" hangingPunct="1"/>
            <a:r>
              <a:rPr lang="en-US" sz="1600" dirty="0" smtClean="0">
                <a:latin typeface="Arial" pitchFamily="-112" charset="0"/>
              </a:rPr>
              <a:t>C++ library: Widely used, portable language with good compilers</a:t>
            </a:r>
          </a:p>
          <a:p>
            <a:pPr eaLnBrk="1" hangingPunct="1"/>
            <a:r>
              <a:rPr lang="en-US" sz="2000" dirty="0" smtClean="0">
                <a:latin typeface="Arial" pitchFamily="-112" charset="0"/>
              </a:rPr>
              <a:t>Abstract away physical data layout &amp; target it to the hardware</a:t>
            </a:r>
          </a:p>
          <a:p>
            <a:pPr lvl="1" eaLnBrk="1" hangingPunct="1"/>
            <a:r>
              <a:rPr lang="en-US" sz="1600" dirty="0" smtClean="0">
                <a:latin typeface="Arial" pitchFamily="-112" charset="0"/>
              </a:rPr>
              <a:t>Solve “array of </a:t>
            </a:r>
            <a:r>
              <a:rPr lang="en-US" sz="1600" dirty="0" err="1" smtClean="0">
                <a:latin typeface="Arial" pitchFamily="-112" charset="0"/>
              </a:rPr>
              <a:t>structs</a:t>
            </a:r>
            <a:r>
              <a:rPr lang="en-US" sz="1600" dirty="0" smtClean="0">
                <a:latin typeface="Arial" pitchFamily="-112" charset="0"/>
              </a:rPr>
              <a:t>” vs. “</a:t>
            </a:r>
            <a:r>
              <a:rPr lang="en-US" sz="1600" dirty="0" err="1" smtClean="0">
                <a:latin typeface="Arial" pitchFamily="-112" charset="0"/>
              </a:rPr>
              <a:t>struct</a:t>
            </a:r>
            <a:r>
              <a:rPr lang="en-US" sz="1600" dirty="0" smtClean="0">
                <a:latin typeface="Arial" pitchFamily="-112" charset="0"/>
              </a:rPr>
              <a:t> of arrays” problem</a:t>
            </a:r>
          </a:p>
          <a:p>
            <a:pPr eaLnBrk="1" hangingPunct="1"/>
            <a:r>
              <a:rPr lang="en-US" sz="2000" dirty="0" smtClean="0">
                <a:latin typeface="Arial" pitchFamily="-112" charset="0"/>
              </a:rPr>
              <a:t>Expose different memory &amp; execution spaces</a:t>
            </a:r>
          </a:p>
          <a:p>
            <a:pPr eaLnBrk="1" hangingPunct="1"/>
            <a:r>
              <a:rPr lang="en-US" sz="2000" dirty="0" smtClean="0">
                <a:latin typeface="Arial" pitchFamily="-112" charset="0"/>
              </a:rPr>
              <a:t>Data structures &amp; idioms for thread-scalable parallel code</a:t>
            </a:r>
          </a:p>
          <a:p>
            <a:pPr lvl="1" eaLnBrk="1" hangingPunct="1"/>
            <a:r>
              <a:rPr lang="en-US" sz="1600" dirty="0" smtClean="0">
                <a:latin typeface="Arial" pitchFamily="-112" charset="0"/>
              </a:rPr>
              <a:t>Multi-dimensional arrays, hash table, sparse graph &amp; matrix</a:t>
            </a:r>
          </a:p>
          <a:p>
            <a:pPr lvl="1" eaLnBrk="1" hangingPunct="1"/>
            <a:r>
              <a:rPr lang="en-US" sz="1600" dirty="0" smtClean="0">
                <a:latin typeface="Arial" pitchFamily="-112" charset="0"/>
              </a:rPr>
              <a:t>Automatic memory management, atomic updates, vectorization, ...</a:t>
            </a:r>
          </a:p>
          <a:p>
            <a:pPr eaLnBrk="1" hangingPunct="1"/>
            <a:r>
              <a:rPr lang="en-US" sz="2000" dirty="0" smtClean="0">
                <a:latin typeface="Arial" pitchFamily="-112" charset="0"/>
              </a:rPr>
              <a:t>Stand-alone; does not require other Trilinos packages</a:t>
            </a:r>
          </a:p>
          <a:p>
            <a:pPr lvl="1" eaLnBrk="1" hangingPunct="1"/>
            <a:r>
              <a:rPr lang="en-US" sz="1600" dirty="0" smtClean="0">
                <a:latin typeface="Arial" pitchFamily="-112" charset="0"/>
              </a:rPr>
              <a:t>Used in LAMMPS molecular dynamics code; growing use in Trilinos</a:t>
            </a:r>
          </a:p>
          <a:p>
            <a:pPr eaLnBrk="1" hangingPunct="1"/>
            <a:r>
              <a:rPr lang="en-US" sz="2000" u="sng" dirty="0" smtClean="0">
                <a:latin typeface="Arial" pitchFamily="-112" charset="0"/>
              </a:rPr>
              <a:t>Talks this week: Tue 10:30, Thu 09:00</a:t>
            </a:r>
          </a:p>
        </p:txBody>
      </p:sp>
      <p:sp>
        <p:nvSpPr>
          <p:cNvPr id="53255" name="Rectangle 5"/>
          <p:cNvSpPr>
            <a:spLocks noChangeArrowheads="1"/>
          </p:cNvSpPr>
          <p:nvPr/>
        </p:nvSpPr>
        <p:spPr bwMode="auto">
          <a:xfrm>
            <a:off x="152400" y="6400800"/>
            <a:ext cx="7315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it-IT" sz="1400" dirty="0" smtClean="0">
                <a:solidFill>
                  <a:schemeClr val="tx1"/>
                </a:solidFill>
              </a:rPr>
              <a:t>Developers: Carter Edwards, Christian Trott, Dan Sunderland, Mark Hoemmen</a:t>
            </a:r>
            <a:endParaRPr lang="it-IT" sz="14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8714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6CD628D-11FB-974A-9008-7AD1FB22D69E}" type="slidenum">
              <a:rPr lang="en-US"/>
              <a:pPr/>
              <a:t>26</a:t>
            </a:fld>
            <a:endParaRPr lang="en-US"/>
          </a:p>
        </p:txBody>
      </p:sp>
      <p:sp>
        <p:nvSpPr>
          <p:cNvPr id="5427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239000" cy="838200"/>
          </a:xfrm>
        </p:spPr>
        <p:txBody>
          <a:bodyPr/>
          <a:lstStyle/>
          <a:p>
            <a:pPr eaLnBrk="1" hangingPunct="1"/>
            <a:r>
              <a:rPr lang="en-US" b="0" dirty="0" err="1" smtClean="0">
                <a:latin typeface="Arial" pitchFamily="-112" charset="0"/>
              </a:rPr>
              <a:t>Zoltan</a:t>
            </a:r>
            <a:r>
              <a:rPr lang="en-US" b="0" dirty="0" smtClean="0">
                <a:latin typeface="Arial" pitchFamily="-112" charset="0"/>
              </a:rPr>
              <a:t>(2)</a:t>
            </a:r>
            <a:endParaRPr lang="en-US" b="0" dirty="0">
              <a:latin typeface="Arial" pitchFamily="-112" charset="0"/>
            </a:endParaRPr>
          </a:p>
        </p:txBody>
      </p:sp>
      <p:pic>
        <p:nvPicPr>
          <p:cNvPr id="54276" name="Picture 1028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4277" name="Rectangle 1029"/>
          <p:cNvSpPr>
            <a:spLocks noChangeArrowheads="1"/>
          </p:cNvSpPr>
          <p:nvPr/>
        </p:nvSpPr>
        <p:spPr bwMode="auto">
          <a:xfrm>
            <a:off x="0" y="1066800"/>
            <a:ext cx="9144000" cy="609600"/>
          </a:xfrm>
          <a:prstGeom prst="rect">
            <a:avLst/>
          </a:prstGeom>
          <a:solidFill>
            <a:srgbClr val="DDFAF4"/>
          </a:solidFill>
          <a:ln w="12700">
            <a:noFill/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8" name="Rectangle 1031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3058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dirty="0">
                <a:latin typeface="Arial" pitchFamily="-112" charset="0"/>
              </a:rPr>
              <a:t>Data Services for Dynamic Applications</a:t>
            </a:r>
          </a:p>
          <a:p>
            <a:pPr eaLnBrk="1" hangingPunct="1">
              <a:lnSpc>
                <a:spcPct val="80000"/>
              </a:lnSpc>
            </a:pPr>
            <a:endParaRPr lang="en-US" sz="900" dirty="0">
              <a:latin typeface="Arial" pitchFamily="-112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Arial" pitchFamily="-112" charset="0"/>
              </a:rPr>
              <a:t>Dynamic load balancing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Arial" pitchFamily="-112" charset="0"/>
              </a:rPr>
              <a:t>Graph coloring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Arial" pitchFamily="-112" charset="0"/>
              </a:rPr>
              <a:t>Data migration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Arial" pitchFamily="-112" charset="0"/>
              </a:rPr>
              <a:t>Matrix ordering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err="1">
                <a:latin typeface="Arial" pitchFamily="-112" charset="0"/>
              </a:rPr>
              <a:t>Partitioners</a:t>
            </a:r>
            <a:r>
              <a:rPr lang="en-US" sz="2200" dirty="0">
                <a:latin typeface="Arial" pitchFamily="-112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Arial" pitchFamily="-112" charset="0"/>
              </a:rPr>
              <a:t>Geometric (coordinate-based) methods: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latin typeface="Arial" pitchFamily="-112" charset="0"/>
              </a:rPr>
              <a:t>Recursive Coordinate </a:t>
            </a:r>
            <a:r>
              <a:rPr lang="en-US" sz="1600" dirty="0" smtClean="0">
                <a:latin typeface="Arial" pitchFamily="-112" charset="0"/>
              </a:rPr>
              <a:t>Bisection</a:t>
            </a:r>
            <a:endParaRPr lang="en-US" sz="1600" dirty="0">
              <a:latin typeface="Arial" pitchFamily="-112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latin typeface="Arial" pitchFamily="-112" charset="0"/>
              </a:rPr>
              <a:t>Recursive Inertial </a:t>
            </a:r>
            <a:r>
              <a:rPr lang="en-US" sz="1600" dirty="0" smtClean="0">
                <a:latin typeface="Arial" pitchFamily="-112" charset="0"/>
              </a:rPr>
              <a:t>Bisection</a:t>
            </a:r>
            <a:endParaRPr lang="en-US" sz="1600" dirty="0">
              <a:latin typeface="Arial" pitchFamily="-112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latin typeface="Arial" pitchFamily="-112" charset="0"/>
              </a:rPr>
              <a:t>Space Filling </a:t>
            </a:r>
            <a:r>
              <a:rPr lang="en-US" sz="1600" dirty="0" smtClean="0">
                <a:latin typeface="Arial" pitchFamily="-112" charset="0"/>
              </a:rPr>
              <a:t>Curves</a:t>
            </a:r>
            <a:endParaRPr lang="en-US" sz="1600" dirty="0">
              <a:latin typeface="Arial" pitchFamily="-112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latin typeface="Arial" pitchFamily="-112" charset="0"/>
              </a:rPr>
              <a:t>Refinement-tree </a:t>
            </a:r>
            <a:r>
              <a:rPr lang="en-US" sz="1600" dirty="0" smtClean="0">
                <a:latin typeface="Arial" pitchFamily="-112" charset="0"/>
              </a:rPr>
              <a:t>Partitioning</a:t>
            </a:r>
            <a:endParaRPr lang="en-US" sz="1600" dirty="0">
              <a:latin typeface="Arial" pitchFamily="-112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dirty="0" err="1">
                <a:latin typeface="Arial" pitchFamily="-112" charset="0"/>
              </a:rPr>
              <a:t>Hypergraph</a:t>
            </a:r>
            <a:r>
              <a:rPr lang="en-US" dirty="0">
                <a:latin typeface="Arial" pitchFamily="-112" charset="0"/>
              </a:rPr>
              <a:t> </a:t>
            </a:r>
            <a:r>
              <a:rPr lang="en-US" dirty="0" smtClean="0">
                <a:latin typeface="Arial" pitchFamily="-112" charset="0"/>
              </a:rPr>
              <a:t>&amp; </a:t>
            </a:r>
            <a:r>
              <a:rPr lang="en-US" dirty="0">
                <a:latin typeface="Arial" pitchFamily="-112" charset="0"/>
              </a:rPr>
              <a:t>graph (connectivity-based) </a:t>
            </a:r>
            <a:r>
              <a:rPr lang="en-US" dirty="0" smtClean="0">
                <a:latin typeface="Arial" pitchFamily="-112" charset="0"/>
              </a:rPr>
              <a:t>methods</a:t>
            </a:r>
            <a:endParaRPr lang="en-US" dirty="0">
              <a:latin typeface="Arial" pitchFamily="-112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1600" dirty="0" smtClean="0">
              <a:latin typeface="Arial" pitchFamily="-112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dirty="0" err="1" smtClean="0">
                <a:latin typeface="Arial" pitchFamily="-112" charset="0"/>
              </a:rPr>
              <a:t>Isorropia</a:t>
            </a:r>
            <a:r>
              <a:rPr lang="en-US" dirty="0" smtClean="0">
                <a:latin typeface="Arial" pitchFamily="-112" charset="0"/>
              </a:rPr>
              <a:t> package: interface to Epetra objects</a:t>
            </a:r>
          </a:p>
          <a:p>
            <a:pPr lvl="1" eaLnBrk="1" hangingPunct="1">
              <a:lnSpc>
                <a:spcPct val="80000"/>
              </a:lnSpc>
            </a:pPr>
            <a:endParaRPr lang="en-US" dirty="0" smtClean="0">
              <a:latin typeface="Arial" pitchFamily="-112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Zoltan2: interface to Tpetra objects</a:t>
            </a:r>
            <a:endParaRPr lang="en-US" dirty="0">
              <a:latin typeface="Arial" pitchFamily="-112" charset="0"/>
            </a:endParaRPr>
          </a:p>
        </p:txBody>
      </p:sp>
      <p:grpSp>
        <p:nvGrpSpPr>
          <p:cNvPr id="54279" name="Group 1033"/>
          <p:cNvGrpSpPr>
            <a:grpSpLocks/>
          </p:cNvGrpSpPr>
          <p:nvPr/>
        </p:nvGrpSpPr>
        <p:grpSpPr bwMode="auto">
          <a:xfrm>
            <a:off x="6096000" y="228600"/>
            <a:ext cx="1371600" cy="1143000"/>
            <a:chOff x="389" y="1156"/>
            <a:chExt cx="1158" cy="1691"/>
          </a:xfrm>
        </p:grpSpPr>
        <p:sp>
          <p:nvSpPr>
            <p:cNvPr id="54338" name="Line 1034"/>
            <p:cNvSpPr>
              <a:spLocks noChangeShapeType="1"/>
            </p:cNvSpPr>
            <p:nvPr/>
          </p:nvSpPr>
          <p:spPr bwMode="auto">
            <a:xfrm>
              <a:off x="461" y="1600"/>
              <a:ext cx="4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lIns="85259" tIns="42629" rIns="85259" bIns="42629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39" name="Line 1035"/>
            <p:cNvSpPr>
              <a:spLocks noChangeShapeType="1"/>
            </p:cNvSpPr>
            <p:nvPr/>
          </p:nvSpPr>
          <p:spPr bwMode="auto">
            <a:xfrm flipV="1">
              <a:off x="928" y="1230"/>
              <a:ext cx="0" cy="3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lIns="85259" tIns="42629" rIns="85259" bIns="42629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40" name="Line 1036"/>
            <p:cNvSpPr>
              <a:spLocks noChangeShapeType="1"/>
            </p:cNvSpPr>
            <p:nvPr/>
          </p:nvSpPr>
          <p:spPr bwMode="auto">
            <a:xfrm>
              <a:off x="939" y="1219"/>
              <a:ext cx="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lIns="85259" tIns="42629" rIns="85259" bIns="42629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41" name="Line 1037"/>
            <p:cNvSpPr>
              <a:spLocks noChangeShapeType="1"/>
            </p:cNvSpPr>
            <p:nvPr/>
          </p:nvSpPr>
          <p:spPr bwMode="auto">
            <a:xfrm>
              <a:off x="1483" y="1219"/>
              <a:ext cx="0" cy="15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lIns="85259" tIns="42629" rIns="85259" bIns="42629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42" name="Line 1038"/>
            <p:cNvSpPr>
              <a:spLocks noChangeShapeType="1"/>
            </p:cNvSpPr>
            <p:nvPr/>
          </p:nvSpPr>
          <p:spPr bwMode="auto">
            <a:xfrm flipH="1">
              <a:off x="461" y="2730"/>
              <a:ext cx="10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lIns="85259" tIns="42629" rIns="85259" bIns="42629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43" name="Line 1039"/>
            <p:cNvSpPr>
              <a:spLocks noChangeShapeType="1"/>
            </p:cNvSpPr>
            <p:nvPr/>
          </p:nvSpPr>
          <p:spPr bwMode="auto">
            <a:xfrm flipV="1">
              <a:off x="461" y="1600"/>
              <a:ext cx="0" cy="1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lIns="85259" tIns="42629" rIns="85259" bIns="42629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44" name="Oval 1040"/>
            <p:cNvSpPr>
              <a:spLocks noChangeArrowheads="1"/>
            </p:cNvSpPr>
            <p:nvPr/>
          </p:nvSpPr>
          <p:spPr bwMode="auto">
            <a:xfrm>
              <a:off x="515" y="1743"/>
              <a:ext cx="46" cy="5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lIns="85259" tIns="42629" rIns="85259" bIns="42629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45" name="Oval 1041"/>
            <p:cNvSpPr>
              <a:spLocks noChangeArrowheads="1"/>
            </p:cNvSpPr>
            <p:nvPr/>
          </p:nvSpPr>
          <p:spPr bwMode="auto">
            <a:xfrm>
              <a:off x="711" y="1912"/>
              <a:ext cx="46" cy="5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lIns="85259" tIns="42629" rIns="85259" bIns="42629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46" name="Oval 1042"/>
            <p:cNvSpPr>
              <a:spLocks noChangeArrowheads="1"/>
            </p:cNvSpPr>
            <p:nvPr/>
          </p:nvSpPr>
          <p:spPr bwMode="auto">
            <a:xfrm>
              <a:off x="1296" y="1340"/>
              <a:ext cx="46" cy="5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lIns="85259" tIns="42629" rIns="85259" bIns="42629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47" name="Oval 1043"/>
            <p:cNvSpPr>
              <a:spLocks noChangeArrowheads="1"/>
            </p:cNvSpPr>
            <p:nvPr/>
          </p:nvSpPr>
          <p:spPr bwMode="auto">
            <a:xfrm>
              <a:off x="1120" y="1408"/>
              <a:ext cx="46" cy="5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lIns="85259" tIns="42629" rIns="85259" bIns="42629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48" name="Oval 1044"/>
            <p:cNvSpPr>
              <a:spLocks noChangeArrowheads="1"/>
            </p:cNvSpPr>
            <p:nvPr/>
          </p:nvSpPr>
          <p:spPr bwMode="auto">
            <a:xfrm>
              <a:off x="810" y="1686"/>
              <a:ext cx="46" cy="5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lIns="85259" tIns="42629" rIns="85259" bIns="42629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49" name="Oval 1045"/>
            <p:cNvSpPr>
              <a:spLocks noChangeArrowheads="1"/>
            </p:cNvSpPr>
            <p:nvPr/>
          </p:nvSpPr>
          <p:spPr bwMode="auto">
            <a:xfrm>
              <a:off x="581" y="2144"/>
              <a:ext cx="46" cy="5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lIns="85259" tIns="42629" rIns="85259" bIns="42629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50" name="Oval 1046"/>
            <p:cNvSpPr>
              <a:spLocks noChangeArrowheads="1"/>
            </p:cNvSpPr>
            <p:nvPr/>
          </p:nvSpPr>
          <p:spPr bwMode="auto">
            <a:xfrm>
              <a:off x="541" y="2574"/>
              <a:ext cx="46" cy="5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lIns="85259" tIns="42629" rIns="85259" bIns="42629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51" name="Oval 1047"/>
            <p:cNvSpPr>
              <a:spLocks noChangeArrowheads="1"/>
            </p:cNvSpPr>
            <p:nvPr/>
          </p:nvSpPr>
          <p:spPr bwMode="auto">
            <a:xfrm>
              <a:off x="1144" y="2164"/>
              <a:ext cx="46" cy="5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lIns="85259" tIns="42629" rIns="85259" bIns="42629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52" name="Oval 1048"/>
            <p:cNvSpPr>
              <a:spLocks noChangeArrowheads="1"/>
            </p:cNvSpPr>
            <p:nvPr/>
          </p:nvSpPr>
          <p:spPr bwMode="auto">
            <a:xfrm>
              <a:off x="1087" y="2459"/>
              <a:ext cx="45" cy="5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lIns="85259" tIns="42629" rIns="85259" bIns="42629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53" name="Oval 1049"/>
            <p:cNvSpPr>
              <a:spLocks noChangeArrowheads="1"/>
            </p:cNvSpPr>
            <p:nvPr/>
          </p:nvSpPr>
          <p:spPr bwMode="auto">
            <a:xfrm>
              <a:off x="1264" y="1768"/>
              <a:ext cx="46" cy="5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lIns="85259" tIns="42629" rIns="85259" bIns="42629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54" name="Oval 1050"/>
            <p:cNvSpPr>
              <a:spLocks noChangeArrowheads="1"/>
            </p:cNvSpPr>
            <p:nvPr/>
          </p:nvSpPr>
          <p:spPr bwMode="auto">
            <a:xfrm>
              <a:off x="872" y="2073"/>
              <a:ext cx="46" cy="5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lIns="85259" tIns="42629" rIns="85259" bIns="42629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55" name="Oval 1051"/>
            <p:cNvSpPr>
              <a:spLocks noChangeArrowheads="1"/>
            </p:cNvSpPr>
            <p:nvPr/>
          </p:nvSpPr>
          <p:spPr bwMode="auto">
            <a:xfrm>
              <a:off x="1276" y="2540"/>
              <a:ext cx="45" cy="5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lIns="85259" tIns="42629" rIns="85259" bIns="42629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56" name="Oval 1052"/>
            <p:cNvSpPr>
              <a:spLocks noChangeArrowheads="1"/>
            </p:cNvSpPr>
            <p:nvPr/>
          </p:nvSpPr>
          <p:spPr bwMode="auto">
            <a:xfrm>
              <a:off x="1330" y="2014"/>
              <a:ext cx="46" cy="5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lIns="85259" tIns="42629" rIns="85259" bIns="42629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57" name="Oval 1053"/>
            <p:cNvSpPr>
              <a:spLocks noChangeArrowheads="1"/>
            </p:cNvSpPr>
            <p:nvPr/>
          </p:nvSpPr>
          <p:spPr bwMode="auto">
            <a:xfrm>
              <a:off x="1381" y="2346"/>
              <a:ext cx="45" cy="5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lIns="85259" tIns="42629" rIns="85259" bIns="42629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58" name="Oval 1054"/>
            <p:cNvSpPr>
              <a:spLocks noChangeArrowheads="1"/>
            </p:cNvSpPr>
            <p:nvPr/>
          </p:nvSpPr>
          <p:spPr bwMode="auto">
            <a:xfrm>
              <a:off x="636" y="2306"/>
              <a:ext cx="45" cy="5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lIns="85259" tIns="42629" rIns="85259" bIns="42629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59" name="Oval 1055"/>
            <p:cNvSpPr>
              <a:spLocks noChangeArrowheads="1"/>
            </p:cNvSpPr>
            <p:nvPr/>
          </p:nvSpPr>
          <p:spPr bwMode="auto">
            <a:xfrm>
              <a:off x="741" y="2593"/>
              <a:ext cx="45" cy="5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lIns="85259" tIns="42629" rIns="85259" bIns="42629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60" name="Oval 1056"/>
            <p:cNvSpPr>
              <a:spLocks noChangeArrowheads="1"/>
            </p:cNvSpPr>
            <p:nvPr/>
          </p:nvSpPr>
          <p:spPr bwMode="auto">
            <a:xfrm>
              <a:off x="837" y="2336"/>
              <a:ext cx="45" cy="5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lIns="85259" tIns="42629" rIns="85259" bIns="42629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61" name="Oval 1057"/>
            <p:cNvSpPr>
              <a:spLocks noChangeArrowheads="1"/>
            </p:cNvSpPr>
            <p:nvPr/>
          </p:nvSpPr>
          <p:spPr bwMode="auto">
            <a:xfrm>
              <a:off x="1323" y="1565"/>
              <a:ext cx="46" cy="5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lIns="85259" tIns="42629" rIns="85259" bIns="42629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62" name="Oval 1058"/>
            <p:cNvSpPr>
              <a:spLocks noChangeArrowheads="1"/>
            </p:cNvSpPr>
            <p:nvPr/>
          </p:nvSpPr>
          <p:spPr bwMode="auto">
            <a:xfrm>
              <a:off x="975" y="2620"/>
              <a:ext cx="46" cy="5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lIns="85259" tIns="42629" rIns="85259" bIns="42629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63" name="Oval 1059"/>
            <p:cNvSpPr>
              <a:spLocks noChangeArrowheads="1"/>
            </p:cNvSpPr>
            <p:nvPr/>
          </p:nvSpPr>
          <p:spPr bwMode="auto">
            <a:xfrm>
              <a:off x="1154" y="1649"/>
              <a:ext cx="45" cy="5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lIns="85259" tIns="42629" rIns="85259" bIns="42629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64" name="Line 1060"/>
            <p:cNvSpPr>
              <a:spLocks noChangeShapeType="1"/>
            </p:cNvSpPr>
            <p:nvPr/>
          </p:nvSpPr>
          <p:spPr bwMode="auto">
            <a:xfrm>
              <a:off x="1058" y="1156"/>
              <a:ext cx="0" cy="1691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lg" len="lg"/>
              <a:tailEnd type="none" w="lg" len="lg"/>
            </a:ln>
          </p:spPr>
          <p:txBody>
            <a:bodyPr wrap="none" lIns="85259" tIns="42629" rIns="85259" bIns="42629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65" name="Line 1061"/>
            <p:cNvSpPr>
              <a:spLocks noChangeShapeType="1"/>
            </p:cNvSpPr>
            <p:nvPr/>
          </p:nvSpPr>
          <p:spPr bwMode="auto">
            <a:xfrm>
              <a:off x="1058" y="1942"/>
              <a:ext cx="489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lg" len="lg"/>
              <a:tailEnd type="none" w="lg" len="lg"/>
            </a:ln>
          </p:spPr>
          <p:txBody>
            <a:bodyPr wrap="none" lIns="85259" tIns="42629" rIns="85259" bIns="42629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66" name="Line 1062"/>
            <p:cNvSpPr>
              <a:spLocks noChangeShapeType="1"/>
            </p:cNvSpPr>
            <p:nvPr/>
          </p:nvSpPr>
          <p:spPr bwMode="auto">
            <a:xfrm flipH="1">
              <a:off x="389" y="2250"/>
              <a:ext cx="660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none" w="lg" len="lg"/>
              <a:tailEnd type="none" w="lg" len="lg"/>
            </a:ln>
          </p:spPr>
          <p:txBody>
            <a:bodyPr wrap="none" lIns="85259" tIns="42629" rIns="85259" bIns="42629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54280" name="Group 1064"/>
          <p:cNvGrpSpPr>
            <a:grpSpLocks/>
          </p:cNvGrpSpPr>
          <p:nvPr/>
        </p:nvGrpSpPr>
        <p:grpSpPr bwMode="auto">
          <a:xfrm>
            <a:off x="7543800" y="1143000"/>
            <a:ext cx="1370013" cy="1133475"/>
            <a:chOff x="4385" y="2782"/>
            <a:chExt cx="1271" cy="1306"/>
          </a:xfrm>
        </p:grpSpPr>
        <p:sp>
          <p:nvSpPr>
            <p:cNvPr id="54325" name="Oval 1065"/>
            <p:cNvSpPr>
              <a:spLocks noChangeArrowheads="1"/>
            </p:cNvSpPr>
            <p:nvPr/>
          </p:nvSpPr>
          <p:spPr bwMode="auto">
            <a:xfrm>
              <a:off x="4681" y="2782"/>
              <a:ext cx="132" cy="17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495" tIns="39747" rIns="79495" bIns="39747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26" name="Oval 1066"/>
            <p:cNvSpPr>
              <a:spLocks noChangeArrowheads="1"/>
            </p:cNvSpPr>
            <p:nvPr/>
          </p:nvSpPr>
          <p:spPr bwMode="auto">
            <a:xfrm>
              <a:off x="5243" y="2782"/>
              <a:ext cx="132" cy="17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495" tIns="39747" rIns="79495" bIns="39747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27" name="Oval 1067"/>
            <p:cNvSpPr>
              <a:spLocks noChangeArrowheads="1"/>
            </p:cNvSpPr>
            <p:nvPr/>
          </p:nvSpPr>
          <p:spPr bwMode="auto">
            <a:xfrm>
              <a:off x="4962" y="3914"/>
              <a:ext cx="132" cy="17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495" tIns="39747" rIns="79495" bIns="39747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328" name="Oval 1068"/>
            <p:cNvSpPr>
              <a:spLocks noChangeArrowheads="1"/>
            </p:cNvSpPr>
            <p:nvPr/>
          </p:nvSpPr>
          <p:spPr bwMode="auto">
            <a:xfrm>
              <a:off x="5524" y="3391"/>
              <a:ext cx="132" cy="1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495" tIns="39747" rIns="79495" bIns="39747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cxnSp>
          <p:nvCxnSpPr>
            <p:cNvPr id="54329" name="AutoShape 1069"/>
            <p:cNvCxnSpPr>
              <a:cxnSpLocks noChangeShapeType="1"/>
              <a:stCxn id="54337" idx="0"/>
              <a:endCxn id="54325" idx="3"/>
            </p:cNvCxnSpPr>
            <p:nvPr/>
          </p:nvCxnSpPr>
          <p:spPr bwMode="auto">
            <a:xfrm flipV="1">
              <a:off x="4451" y="2931"/>
              <a:ext cx="249" cy="44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30" name="AutoShape 1070"/>
            <p:cNvCxnSpPr>
              <a:cxnSpLocks noChangeShapeType="1"/>
              <a:stCxn id="54337" idx="5"/>
              <a:endCxn id="54327" idx="1"/>
            </p:cNvCxnSpPr>
            <p:nvPr/>
          </p:nvCxnSpPr>
          <p:spPr bwMode="auto">
            <a:xfrm>
              <a:off x="4498" y="3523"/>
              <a:ext cx="483" cy="4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31" name="AutoShape 1071"/>
            <p:cNvCxnSpPr>
              <a:cxnSpLocks noChangeShapeType="1"/>
              <a:stCxn id="54326" idx="4"/>
              <a:endCxn id="54328" idx="1"/>
            </p:cNvCxnSpPr>
            <p:nvPr/>
          </p:nvCxnSpPr>
          <p:spPr bwMode="auto">
            <a:xfrm>
              <a:off x="5309" y="2956"/>
              <a:ext cx="234" cy="4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32" name="AutoShape 1072"/>
            <p:cNvCxnSpPr>
              <a:cxnSpLocks noChangeShapeType="1"/>
              <a:stCxn id="54326" idx="3"/>
              <a:endCxn id="54337" idx="0"/>
            </p:cNvCxnSpPr>
            <p:nvPr/>
          </p:nvCxnSpPr>
          <p:spPr bwMode="auto">
            <a:xfrm flipH="1">
              <a:off x="4451" y="2931"/>
              <a:ext cx="811" cy="44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33" name="AutoShape 1073"/>
            <p:cNvCxnSpPr>
              <a:cxnSpLocks noChangeShapeType="1"/>
              <a:stCxn id="54325" idx="5"/>
              <a:endCxn id="54328" idx="1"/>
            </p:cNvCxnSpPr>
            <p:nvPr/>
          </p:nvCxnSpPr>
          <p:spPr bwMode="auto">
            <a:xfrm>
              <a:off x="4794" y="2931"/>
              <a:ext cx="749" cy="4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34" name="AutoShape 1074"/>
            <p:cNvCxnSpPr>
              <a:cxnSpLocks noChangeShapeType="1"/>
              <a:stCxn id="54325" idx="5"/>
              <a:endCxn id="54327" idx="0"/>
            </p:cNvCxnSpPr>
            <p:nvPr/>
          </p:nvCxnSpPr>
          <p:spPr bwMode="auto">
            <a:xfrm>
              <a:off x="4794" y="2931"/>
              <a:ext cx="234" cy="9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35" name="AutoShape 1075"/>
            <p:cNvCxnSpPr>
              <a:cxnSpLocks noChangeShapeType="1"/>
              <a:stCxn id="54326" idx="4"/>
              <a:endCxn id="54327" idx="0"/>
            </p:cNvCxnSpPr>
            <p:nvPr/>
          </p:nvCxnSpPr>
          <p:spPr bwMode="auto">
            <a:xfrm flipH="1">
              <a:off x="5028" y="2956"/>
              <a:ext cx="281" cy="9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36" name="AutoShape 1076"/>
            <p:cNvCxnSpPr>
              <a:cxnSpLocks noChangeShapeType="1"/>
              <a:stCxn id="54337" idx="6"/>
              <a:endCxn id="54328" idx="2"/>
            </p:cNvCxnSpPr>
            <p:nvPr/>
          </p:nvCxnSpPr>
          <p:spPr bwMode="auto">
            <a:xfrm>
              <a:off x="4517" y="3461"/>
              <a:ext cx="1007" cy="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4337" name="Oval 1077"/>
            <p:cNvSpPr>
              <a:spLocks noChangeArrowheads="1"/>
            </p:cNvSpPr>
            <p:nvPr/>
          </p:nvSpPr>
          <p:spPr bwMode="auto">
            <a:xfrm>
              <a:off x="4385" y="3374"/>
              <a:ext cx="132" cy="174"/>
            </a:xfrm>
            <a:prstGeom prst="ellipse">
              <a:avLst/>
            </a:prstGeom>
            <a:solidFill>
              <a:srgbClr val="EDF725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495" tIns="39747" rIns="79495" bIns="39747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54281" name="Group 1079"/>
          <p:cNvGrpSpPr>
            <a:grpSpLocks/>
          </p:cNvGrpSpPr>
          <p:nvPr/>
        </p:nvGrpSpPr>
        <p:grpSpPr bwMode="auto">
          <a:xfrm>
            <a:off x="4267200" y="1905000"/>
            <a:ext cx="3073400" cy="1208088"/>
            <a:chOff x="9" y="2748"/>
            <a:chExt cx="2761" cy="1038"/>
          </a:xfrm>
        </p:grpSpPr>
        <p:pic>
          <p:nvPicPr>
            <p:cNvPr id="54322" name="Picture 1080" descr="rcb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" y="2749"/>
              <a:ext cx="1343" cy="1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323" name="Picture 1081" descr="rib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427" y="2748"/>
              <a:ext cx="1343" cy="1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324" name="Line 1082"/>
            <p:cNvSpPr>
              <a:spLocks noChangeShapeType="1"/>
            </p:cNvSpPr>
            <p:nvPr/>
          </p:nvSpPr>
          <p:spPr bwMode="auto">
            <a:xfrm>
              <a:off x="1322" y="3222"/>
              <a:ext cx="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triangle" w="lg" len="lg"/>
            </a:ln>
          </p:spPr>
          <p:txBody>
            <a:bodyPr wrap="none" lIns="85259" tIns="42629" rIns="85259" bIns="42629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pic>
        <p:nvPicPr>
          <p:cNvPr id="54282" name="Picture 1085" descr="RHP_new_rcm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96200" y="2590800"/>
            <a:ext cx="1219200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83" name="Rectangle 1087"/>
          <p:cNvSpPr>
            <a:spLocks noChangeArrowheads="1"/>
          </p:cNvSpPr>
          <p:nvPr/>
        </p:nvSpPr>
        <p:spPr bwMode="auto">
          <a:xfrm>
            <a:off x="152400" y="6248400"/>
            <a:ext cx="67056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it-IT" sz="1400" dirty="0">
                <a:solidFill>
                  <a:schemeClr val="tx1"/>
                </a:solidFill>
              </a:rPr>
              <a:t>Developers: Karen Devine, </a:t>
            </a:r>
            <a:r>
              <a:rPr lang="it-IT" sz="1400" dirty="0" smtClean="0">
                <a:solidFill>
                  <a:schemeClr val="tx1"/>
                </a:solidFill>
              </a:rPr>
              <a:t>Erik </a:t>
            </a:r>
            <a:r>
              <a:rPr lang="it-IT" sz="1400" dirty="0" err="1">
                <a:solidFill>
                  <a:schemeClr val="tx1"/>
                </a:solidFill>
              </a:rPr>
              <a:t>Boman</a:t>
            </a:r>
            <a:r>
              <a:rPr lang="it-IT" sz="1400" dirty="0">
                <a:solidFill>
                  <a:schemeClr val="tx1"/>
                </a:solidFill>
              </a:rPr>
              <a:t>, </a:t>
            </a:r>
            <a:r>
              <a:rPr lang="it-IT" sz="1400" dirty="0" smtClean="0">
                <a:solidFill>
                  <a:schemeClr val="tx1"/>
                </a:solidFill>
              </a:rPr>
              <a:t>Siva Rajamanickam, Michael </a:t>
            </a:r>
            <a:r>
              <a:rPr lang="it-IT" sz="1400" dirty="0" err="1" smtClean="0">
                <a:solidFill>
                  <a:schemeClr val="tx1"/>
                </a:solidFill>
              </a:rPr>
              <a:t>Wolf</a:t>
            </a:r>
            <a:endParaRPr lang="it-IT" sz="1400" dirty="0">
              <a:solidFill>
                <a:srgbClr val="000066"/>
              </a:solidFill>
            </a:endParaRPr>
          </a:p>
        </p:txBody>
      </p:sp>
      <p:pic>
        <p:nvPicPr>
          <p:cNvPr id="54284" name="Picture 108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276600"/>
            <a:ext cx="1295400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5" name="Picture 1089" descr="parmetis_rotat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2400" y="4648200"/>
            <a:ext cx="121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4286" name="Group 1090"/>
          <p:cNvGrpSpPr>
            <a:grpSpLocks/>
          </p:cNvGrpSpPr>
          <p:nvPr/>
        </p:nvGrpSpPr>
        <p:grpSpPr bwMode="auto">
          <a:xfrm rot="7671789">
            <a:off x="6927056" y="4731544"/>
            <a:ext cx="2016125" cy="1239838"/>
            <a:chOff x="3873" y="3267"/>
            <a:chExt cx="1838" cy="973"/>
          </a:xfrm>
        </p:grpSpPr>
        <p:grpSp>
          <p:nvGrpSpPr>
            <p:cNvPr id="54287" name="Group 1091"/>
            <p:cNvGrpSpPr>
              <a:grpSpLocks/>
            </p:cNvGrpSpPr>
            <p:nvPr/>
          </p:nvGrpSpPr>
          <p:grpSpPr bwMode="auto">
            <a:xfrm>
              <a:off x="4457" y="3392"/>
              <a:ext cx="668" cy="733"/>
              <a:chOff x="4457" y="3392"/>
              <a:chExt cx="668" cy="733"/>
            </a:xfrm>
          </p:grpSpPr>
          <p:sp>
            <p:nvSpPr>
              <p:cNvPr id="54318" name="Oval 1092"/>
              <p:cNvSpPr>
                <a:spLocks noChangeAspect="1" noChangeArrowheads="1"/>
              </p:cNvSpPr>
              <p:nvPr/>
            </p:nvSpPr>
            <p:spPr bwMode="auto">
              <a:xfrm rot="10800000">
                <a:off x="4457" y="3967"/>
                <a:ext cx="158" cy="158"/>
              </a:xfrm>
              <a:prstGeom prst="ellipse">
                <a:avLst/>
              </a:prstGeom>
              <a:solidFill>
                <a:srgbClr val="FF5050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19" name="Oval 1093"/>
              <p:cNvSpPr>
                <a:spLocks noChangeAspect="1" noChangeArrowheads="1"/>
              </p:cNvSpPr>
              <p:nvPr/>
            </p:nvSpPr>
            <p:spPr bwMode="auto">
              <a:xfrm rot="10800000">
                <a:off x="4967" y="3967"/>
                <a:ext cx="158" cy="15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20" name="Oval 1094"/>
              <p:cNvSpPr>
                <a:spLocks noChangeAspect="1" noChangeArrowheads="1"/>
              </p:cNvSpPr>
              <p:nvPr/>
            </p:nvSpPr>
            <p:spPr bwMode="auto">
              <a:xfrm rot="10800000">
                <a:off x="4457" y="3392"/>
                <a:ext cx="158" cy="158"/>
              </a:xfrm>
              <a:prstGeom prst="ellipse">
                <a:avLst/>
              </a:prstGeom>
              <a:solidFill>
                <a:srgbClr val="FF5050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21" name="Oval 1095"/>
              <p:cNvSpPr>
                <a:spLocks noChangeAspect="1" noChangeArrowheads="1"/>
              </p:cNvSpPr>
              <p:nvPr/>
            </p:nvSpPr>
            <p:spPr bwMode="auto">
              <a:xfrm rot="10800000">
                <a:off x="4967" y="3392"/>
                <a:ext cx="158" cy="15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4288" name="Oval 1096"/>
            <p:cNvSpPr>
              <a:spLocks noChangeAspect="1" noChangeArrowheads="1"/>
            </p:cNvSpPr>
            <p:nvPr/>
          </p:nvSpPr>
          <p:spPr bwMode="auto">
            <a:xfrm rot="10800000">
              <a:off x="3873" y="3680"/>
              <a:ext cx="158" cy="158"/>
            </a:xfrm>
            <a:prstGeom prst="ellipse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89" name="Rectangle 1097"/>
            <p:cNvSpPr>
              <a:spLocks noChangeAspect="1" noChangeArrowheads="1"/>
            </p:cNvSpPr>
            <p:nvPr/>
          </p:nvSpPr>
          <p:spPr bwMode="auto">
            <a:xfrm rot="10800000">
              <a:off x="5235" y="3267"/>
              <a:ext cx="71" cy="68"/>
            </a:xfrm>
            <a:prstGeom prst="rect">
              <a:avLst/>
            </a:prstGeom>
            <a:solidFill>
              <a:srgbClr val="EDF725"/>
            </a:solidFill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90" name="Rectangle 1098"/>
            <p:cNvSpPr>
              <a:spLocks noChangeAspect="1" noChangeArrowheads="1"/>
            </p:cNvSpPr>
            <p:nvPr/>
          </p:nvSpPr>
          <p:spPr bwMode="auto">
            <a:xfrm rot="10800000">
              <a:off x="5235" y="4172"/>
              <a:ext cx="71" cy="68"/>
            </a:xfrm>
            <a:prstGeom prst="rect">
              <a:avLst/>
            </a:prstGeom>
            <a:solidFill>
              <a:srgbClr val="EDF725"/>
            </a:solidFill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91" name="Rectangle 1099"/>
            <p:cNvSpPr>
              <a:spLocks noChangeAspect="1" noChangeArrowheads="1"/>
            </p:cNvSpPr>
            <p:nvPr/>
          </p:nvSpPr>
          <p:spPr bwMode="auto">
            <a:xfrm rot="10800000">
              <a:off x="4276" y="3267"/>
              <a:ext cx="71" cy="68"/>
            </a:xfrm>
            <a:prstGeom prst="rect">
              <a:avLst/>
            </a:prstGeom>
            <a:solidFill>
              <a:srgbClr val="EDF725"/>
            </a:solidFill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92" name="Rectangle 1100"/>
            <p:cNvSpPr>
              <a:spLocks noChangeAspect="1" noChangeArrowheads="1"/>
            </p:cNvSpPr>
            <p:nvPr/>
          </p:nvSpPr>
          <p:spPr bwMode="auto">
            <a:xfrm rot="10800000">
              <a:off x="4161" y="3726"/>
              <a:ext cx="71" cy="68"/>
            </a:xfrm>
            <a:prstGeom prst="rect">
              <a:avLst/>
            </a:prstGeom>
            <a:solidFill>
              <a:srgbClr val="EDF725"/>
            </a:solidFill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93" name="Rectangle 1101"/>
            <p:cNvSpPr>
              <a:spLocks noChangeAspect="1" noChangeArrowheads="1"/>
            </p:cNvSpPr>
            <p:nvPr/>
          </p:nvSpPr>
          <p:spPr bwMode="auto">
            <a:xfrm rot="10800000">
              <a:off x="4276" y="4166"/>
              <a:ext cx="71" cy="68"/>
            </a:xfrm>
            <a:prstGeom prst="rect">
              <a:avLst/>
            </a:prstGeom>
            <a:solidFill>
              <a:srgbClr val="EDF725"/>
            </a:solidFill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54294" name="AutoShape 1102"/>
            <p:cNvCxnSpPr>
              <a:cxnSpLocks noChangeAspect="1" noChangeShapeType="1"/>
              <a:stCxn id="54319" idx="1"/>
              <a:endCxn id="54290" idx="2"/>
            </p:cNvCxnSpPr>
            <p:nvPr/>
          </p:nvCxnSpPr>
          <p:spPr bwMode="auto">
            <a:xfrm>
              <a:off x="5101" y="4101"/>
              <a:ext cx="170" cy="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54295" name="AutoShape 1103"/>
            <p:cNvCxnSpPr>
              <a:cxnSpLocks noChangeAspect="1" noChangeShapeType="1"/>
              <a:stCxn id="54321" idx="1"/>
              <a:endCxn id="54290" idx="2"/>
            </p:cNvCxnSpPr>
            <p:nvPr/>
          </p:nvCxnSpPr>
          <p:spPr bwMode="auto">
            <a:xfrm>
              <a:off x="5101" y="3526"/>
              <a:ext cx="170" cy="6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54296" name="AutoShape 1104"/>
            <p:cNvCxnSpPr>
              <a:cxnSpLocks noChangeAspect="1" noChangeShapeType="1"/>
              <a:stCxn id="54319" idx="3"/>
              <a:endCxn id="54289" idx="0"/>
            </p:cNvCxnSpPr>
            <p:nvPr/>
          </p:nvCxnSpPr>
          <p:spPr bwMode="auto">
            <a:xfrm flipV="1">
              <a:off x="5101" y="3334"/>
              <a:ext cx="170" cy="6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54297" name="AutoShape 1105"/>
            <p:cNvCxnSpPr>
              <a:cxnSpLocks noChangeAspect="1" noChangeShapeType="1"/>
              <a:stCxn id="54321" idx="3"/>
              <a:endCxn id="54289" idx="0"/>
            </p:cNvCxnSpPr>
            <p:nvPr/>
          </p:nvCxnSpPr>
          <p:spPr bwMode="auto">
            <a:xfrm flipV="1">
              <a:off x="5101" y="3334"/>
              <a:ext cx="170" cy="8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54298" name="AutoShape 1106"/>
            <p:cNvCxnSpPr>
              <a:cxnSpLocks noChangeAspect="1" noChangeShapeType="1"/>
              <a:stCxn id="54289" idx="3"/>
              <a:endCxn id="54320" idx="3"/>
            </p:cNvCxnSpPr>
            <p:nvPr/>
          </p:nvCxnSpPr>
          <p:spPr bwMode="auto">
            <a:xfrm flipH="1">
              <a:off x="4591" y="3300"/>
              <a:ext cx="644" cy="11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54299" name="AutoShape 1107"/>
            <p:cNvCxnSpPr>
              <a:cxnSpLocks noChangeAspect="1" noChangeShapeType="1"/>
              <a:stCxn id="54290" idx="3"/>
              <a:endCxn id="54318" idx="1"/>
            </p:cNvCxnSpPr>
            <p:nvPr/>
          </p:nvCxnSpPr>
          <p:spPr bwMode="auto">
            <a:xfrm flipH="1" flipV="1">
              <a:off x="4591" y="4101"/>
              <a:ext cx="644" cy="1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54300" name="AutoShape 1108"/>
            <p:cNvCxnSpPr>
              <a:cxnSpLocks noChangeAspect="1" noChangeShapeType="1"/>
              <a:stCxn id="54319" idx="7"/>
              <a:endCxn id="54293" idx="1"/>
            </p:cNvCxnSpPr>
            <p:nvPr/>
          </p:nvCxnSpPr>
          <p:spPr bwMode="auto">
            <a:xfrm flipH="1">
              <a:off x="4347" y="4101"/>
              <a:ext cx="643" cy="9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54301" name="AutoShape 1109"/>
            <p:cNvCxnSpPr>
              <a:cxnSpLocks noChangeAspect="1" noChangeShapeType="1"/>
              <a:stCxn id="54318" idx="7"/>
              <a:endCxn id="54293" idx="2"/>
            </p:cNvCxnSpPr>
            <p:nvPr/>
          </p:nvCxnSpPr>
          <p:spPr bwMode="auto">
            <a:xfrm flipH="1">
              <a:off x="4312" y="4101"/>
              <a:ext cx="168" cy="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54302" name="AutoShape 1110"/>
            <p:cNvCxnSpPr>
              <a:cxnSpLocks noChangeAspect="1" noChangeShapeType="1"/>
              <a:stCxn id="54293" idx="2"/>
              <a:endCxn id="54320" idx="7"/>
            </p:cNvCxnSpPr>
            <p:nvPr/>
          </p:nvCxnSpPr>
          <p:spPr bwMode="auto">
            <a:xfrm flipV="1">
              <a:off x="4312" y="3526"/>
              <a:ext cx="168" cy="63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54303" name="AutoShape 1111"/>
            <p:cNvCxnSpPr>
              <a:cxnSpLocks noChangeAspect="1" noChangeShapeType="1"/>
              <a:stCxn id="54293" idx="3"/>
              <a:endCxn id="54288" idx="1"/>
            </p:cNvCxnSpPr>
            <p:nvPr/>
          </p:nvCxnSpPr>
          <p:spPr bwMode="auto">
            <a:xfrm flipH="1" flipV="1">
              <a:off x="4007" y="3814"/>
              <a:ext cx="269" cy="38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54304" name="AutoShape 1112"/>
            <p:cNvCxnSpPr>
              <a:cxnSpLocks noChangeAspect="1" noChangeShapeType="1"/>
              <a:stCxn id="54320" idx="5"/>
              <a:endCxn id="54291" idx="0"/>
            </p:cNvCxnSpPr>
            <p:nvPr/>
          </p:nvCxnSpPr>
          <p:spPr bwMode="auto">
            <a:xfrm flipH="1" flipV="1">
              <a:off x="4312" y="3334"/>
              <a:ext cx="168" cy="8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54305" name="AutoShape 1113"/>
            <p:cNvCxnSpPr>
              <a:cxnSpLocks noChangeAspect="1" noChangeShapeType="1"/>
              <a:stCxn id="54321" idx="5"/>
              <a:endCxn id="54291" idx="1"/>
            </p:cNvCxnSpPr>
            <p:nvPr/>
          </p:nvCxnSpPr>
          <p:spPr bwMode="auto">
            <a:xfrm flipH="1" flipV="1">
              <a:off x="4347" y="3300"/>
              <a:ext cx="643" cy="11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54306" name="AutoShape 1114"/>
            <p:cNvCxnSpPr>
              <a:cxnSpLocks noChangeAspect="1" noChangeShapeType="1"/>
              <a:stCxn id="54318" idx="5"/>
              <a:endCxn id="54291" idx="0"/>
            </p:cNvCxnSpPr>
            <p:nvPr/>
          </p:nvCxnSpPr>
          <p:spPr bwMode="auto">
            <a:xfrm flipH="1" flipV="1">
              <a:off x="4312" y="3334"/>
              <a:ext cx="168" cy="6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54307" name="AutoShape 1115"/>
            <p:cNvCxnSpPr>
              <a:cxnSpLocks noChangeAspect="1" noChangeShapeType="1"/>
              <a:stCxn id="54288" idx="3"/>
              <a:endCxn id="54291" idx="3"/>
            </p:cNvCxnSpPr>
            <p:nvPr/>
          </p:nvCxnSpPr>
          <p:spPr bwMode="auto">
            <a:xfrm flipV="1">
              <a:off x="4007" y="3300"/>
              <a:ext cx="269" cy="40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54308" name="AutoShape 1116"/>
            <p:cNvCxnSpPr>
              <a:cxnSpLocks noChangeAspect="1" noChangeShapeType="1"/>
              <a:stCxn id="54292" idx="3"/>
              <a:endCxn id="54288" idx="2"/>
            </p:cNvCxnSpPr>
            <p:nvPr/>
          </p:nvCxnSpPr>
          <p:spPr bwMode="auto">
            <a:xfrm flipH="1" flipV="1">
              <a:off x="4030" y="3758"/>
              <a:ext cx="131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54309" name="AutoShape 1117"/>
            <p:cNvCxnSpPr>
              <a:cxnSpLocks noChangeAspect="1" noChangeShapeType="1"/>
              <a:stCxn id="54318" idx="6"/>
              <a:endCxn id="54292" idx="1"/>
            </p:cNvCxnSpPr>
            <p:nvPr/>
          </p:nvCxnSpPr>
          <p:spPr bwMode="auto">
            <a:xfrm flipH="1" flipV="1">
              <a:off x="4232" y="3759"/>
              <a:ext cx="224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54310" name="AutoShape 1118"/>
            <p:cNvCxnSpPr>
              <a:cxnSpLocks noChangeAspect="1" noChangeShapeType="1"/>
              <a:stCxn id="54320" idx="6"/>
              <a:endCxn id="54292" idx="1"/>
            </p:cNvCxnSpPr>
            <p:nvPr/>
          </p:nvCxnSpPr>
          <p:spPr bwMode="auto">
            <a:xfrm flipH="1">
              <a:off x="4232" y="3470"/>
              <a:ext cx="224" cy="28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</p:cxnSp>
        <p:sp>
          <p:nvSpPr>
            <p:cNvPr id="54311" name="Oval 1119"/>
            <p:cNvSpPr>
              <a:spLocks noChangeAspect="1" noChangeArrowheads="1"/>
            </p:cNvSpPr>
            <p:nvPr/>
          </p:nvSpPr>
          <p:spPr bwMode="auto">
            <a:xfrm rot="10800000" flipH="1">
              <a:off x="5553" y="3686"/>
              <a:ext cx="158" cy="158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12" name="Rectangle 1120"/>
            <p:cNvSpPr>
              <a:spLocks noChangeAspect="1" noChangeArrowheads="1"/>
            </p:cNvSpPr>
            <p:nvPr/>
          </p:nvSpPr>
          <p:spPr bwMode="auto">
            <a:xfrm rot="10800000" flipH="1">
              <a:off x="5350" y="3732"/>
              <a:ext cx="71" cy="68"/>
            </a:xfrm>
            <a:prstGeom prst="rect">
              <a:avLst/>
            </a:prstGeom>
            <a:solidFill>
              <a:srgbClr val="EDF725"/>
            </a:solidFill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54313" name="AutoShape 1121"/>
            <p:cNvCxnSpPr>
              <a:cxnSpLocks noChangeAspect="1" noChangeShapeType="1"/>
              <a:stCxn id="54290" idx="1"/>
              <a:endCxn id="54311" idx="1"/>
            </p:cNvCxnSpPr>
            <p:nvPr/>
          </p:nvCxnSpPr>
          <p:spPr bwMode="auto">
            <a:xfrm flipV="1">
              <a:off x="5306" y="3820"/>
              <a:ext cx="270" cy="38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54314" name="AutoShape 1122"/>
            <p:cNvCxnSpPr>
              <a:cxnSpLocks noChangeAspect="1" noChangeShapeType="1"/>
              <a:stCxn id="54311" idx="3"/>
              <a:endCxn id="54289" idx="1"/>
            </p:cNvCxnSpPr>
            <p:nvPr/>
          </p:nvCxnSpPr>
          <p:spPr bwMode="auto">
            <a:xfrm flipH="1" flipV="1">
              <a:off x="5306" y="3300"/>
              <a:ext cx="270" cy="40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54315" name="AutoShape 1123"/>
            <p:cNvCxnSpPr>
              <a:cxnSpLocks noChangeAspect="1" noChangeShapeType="1"/>
              <a:stCxn id="54312" idx="3"/>
              <a:endCxn id="54311" idx="2"/>
            </p:cNvCxnSpPr>
            <p:nvPr/>
          </p:nvCxnSpPr>
          <p:spPr bwMode="auto">
            <a:xfrm flipV="1">
              <a:off x="5420" y="3764"/>
              <a:ext cx="133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54316" name="AutoShape 1124"/>
            <p:cNvCxnSpPr>
              <a:cxnSpLocks noChangeAspect="1" noChangeShapeType="1"/>
              <a:stCxn id="54319" idx="2"/>
              <a:endCxn id="54312" idx="1"/>
            </p:cNvCxnSpPr>
            <p:nvPr/>
          </p:nvCxnSpPr>
          <p:spPr bwMode="auto">
            <a:xfrm flipV="1">
              <a:off x="5124" y="3765"/>
              <a:ext cx="226" cy="2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54317" name="AutoShape 1125"/>
            <p:cNvCxnSpPr>
              <a:cxnSpLocks noChangeAspect="1" noChangeShapeType="1"/>
              <a:stCxn id="54321" idx="2"/>
              <a:endCxn id="54312" idx="1"/>
            </p:cNvCxnSpPr>
            <p:nvPr/>
          </p:nvCxnSpPr>
          <p:spPr bwMode="auto">
            <a:xfrm>
              <a:off x="5124" y="3470"/>
              <a:ext cx="226" cy="29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2750E95-C63C-624C-BF8A-23187F8104EC}" type="slidenum">
              <a:rPr lang="en-US"/>
              <a:pPr/>
              <a:t>27</a:t>
            </a:fld>
            <a:endParaRPr lang="en-US"/>
          </a:p>
        </p:txBody>
      </p:sp>
      <p:pic>
        <p:nvPicPr>
          <p:cNvPr id="56324" name="Picture 102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6325" name="Rectangle 1028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b="0" dirty="0">
                <a:latin typeface="Arial" pitchFamily="-112" charset="0"/>
              </a:rPr>
              <a:t>“Skins”</a:t>
            </a:r>
          </a:p>
        </p:txBody>
      </p:sp>
      <p:sp>
        <p:nvSpPr>
          <p:cNvPr id="56327" name="Rectangle 1030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err="1">
                <a:latin typeface="Arial" pitchFamily="-112" charset="0"/>
              </a:rPr>
              <a:t>PyTrilinos</a:t>
            </a:r>
            <a:r>
              <a:rPr lang="en-US" sz="2000" dirty="0">
                <a:latin typeface="Arial" pitchFamily="-112" charset="0"/>
              </a:rPr>
              <a:t> provides Python access to Trilinos packages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latin typeface="Arial" pitchFamily="-112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pitchFamily="-112" charset="0"/>
              </a:rPr>
              <a:t>Uses SWIG to generate bindings.</a:t>
            </a:r>
            <a:r>
              <a:rPr lang="en-US" sz="2000" dirty="0">
                <a:latin typeface="Helvetica" pitchFamily="-112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-112" charset="0"/>
              </a:rPr>
              <a:t>Support for many packages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pitchFamily="-112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Arial" pitchFamily="-112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2000" dirty="0" smtClean="0">
              <a:latin typeface="Arial" pitchFamily="-112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err="1" smtClean="0">
                <a:latin typeface="Arial" pitchFamily="-112" charset="0"/>
              </a:rPr>
              <a:t>CTrilinos</a:t>
            </a:r>
            <a:r>
              <a:rPr lang="en-US" sz="2000" dirty="0" smtClean="0">
                <a:latin typeface="Arial" pitchFamily="-112" charset="0"/>
              </a:rPr>
              <a:t>: C wrapper (mostly to support ForTrilinos).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-112" charset="0"/>
              </a:rPr>
              <a:t>ForTrilinos: OO Fortran interfaces.</a:t>
            </a:r>
            <a:br>
              <a:rPr lang="en-US" sz="2000" dirty="0" smtClean="0">
                <a:latin typeface="Arial" pitchFamily="-112" charset="0"/>
              </a:rPr>
            </a:br>
            <a:r>
              <a:rPr lang="en-US" sz="2000" dirty="0" smtClean="0">
                <a:latin typeface="Arial" pitchFamily="-112" charset="0"/>
              </a:rPr>
              <a:t/>
            </a:r>
            <a:br>
              <a:rPr lang="en-US" sz="2000" dirty="0" smtClean="0">
                <a:latin typeface="Arial" pitchFamily="-112" charset="0"/>
              </a:rPr>
            </a:br>
            <a:r>
              <a:rPr lang="en-US" sz="2000" dirty="0" smtClean="0">
                <a:latin typeface="Arial" pitchFamily="-112" charset="0"/>
              </a:rPr>
              <a:t/>
            </a:r>
            <a:br>
              <a:rPr lang="en-US" sz="2000" dirty="0" smtClean="0">
                <a:latin typeface="Arial" pitchFamily="-112" charset="0"/>
              </a:rPr>
            </a:br>
            <a:endParaRPr lang="en-US" sz="2000" dirty="0" smtClean="0">
              <a:latin typeface="Arial" pitchFamily="-112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err="1" smtClean="0">
                <a:latin typeface="Arial" pitchFamily="-112" charset="0"/>
              </a:rPr>
              <a:t>WebTrilinos</a:t>
            </a:r>
            <a:r>
              <a:rPr lang="en-US" sz="2000" dirty="0">
                <a:latin typeface="Arial" pitchFamily="-112" charset="0"/>
              </a:rPr>
              <a:t>:  Web interface to </a:t>
            </a:r>
            <a:r>
              <a:rPr lang="en-US" sz="2000" dirty="0" smtClean="0">
                <a:latin typeface="Arial" pitchFamily="-112" charset="0"/>
              </a:rPr>
              <a:t>Trilinos</a:t>
            </a:r>
            <a:endParaRPr lang="en-US" sz="1600" dirty="0" smtClean="0">
              <a:latin typeface="Arial" pitchFamily="-112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pitchFamily="-112" charset="0"/>
              </a:rPr>
              <a:t>Generate test problems or read from file.</a:t>
            </a:r>
            <a:r>
              <a:rPr lang="en-US" sz="2000" dirty="0">
                <a:latin typeface="Helvetica" pitchFamily="-112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pitchFamily="-112" charset="0"/>
              </a:rPr>
              <a:t>Generate C++ or Python code fragments and click-run.</a:t>
            </a:r>
            <a:r>
              <a:rPr lang="en-US" sz="2000" dirty="0">
                <a:latin typeface="Helvetica" pitchFamily="-112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pitchFamily="-112" charset="0"/>
              </a:rPr>
              <a:t>Hand modify code fragments and re-run</a:t>
            </a:r>
            <a:r>
              <a:rPr lang="en-US" sz="2000" dirty="0" smtClean="0">
                <a:latin typeface="Arial" pitchFamily="-112" charset="0"/>
              </a:rPr>
              <a:t>.</a:t>
            </a:r>
            <a:endParaRPr lang="en-US" sz="2000" dirty="0">
              <a:latin typeface="Helvetica" pitchFamily="-112" charset="0"/>
            </a:endParaRPr>
          </a:p>
        </p:txBody>
      </p:sp>
      <p:sp>
        <p:nvSpPr>
          <p:cNvPr id="56328" name="Rectangle 1031"/>
          <p:cNvSpPr>
            <a:spLocks noChangeArrowheads="1"/>
          </p:cNvSpPr>
          <p:nvPr/>
        </p:nvSpPr>
        <p:spPr bwMode="auto">
          <a:xfrm>
            <a:off x="152400" y="6248400"/>
            <a:ext cx="62484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it-IT" sz="1400" dirty="0">
                <a:solidFill>
                  <a:schemeClr val="tx1"/>
                </a:solidFill>
              </a:rPr>
              <a:t>Developers: Ray </a:t>
            </a:r>
            <a:r>
              <a:rPr lang="it-IT" sz="1400" dirty="0" err="1">
                <a:solidFill>
                  <a:schemeClr val="tx1"/>
                </a:solidFill>
              </a:rPr>
              <a:t>Tuminaro</a:t>
            </a:r>
            <a:r>
              <a:rPr lang="it-IT" sz="1400" dirty="0">
                <a:solidFill>
                  <a:schemeClr val="tx1"/>
                </a:solidFill>
              </a:rPr>
              <a:t>, Jonathan </a:t>
            </a:r>
            <a:r>
              <a:rPr lang="it-IT" sz="1400" dirty="0" err="1">
                <a:solidFill>
                  <a:schemeClr val="tx1"/>
                </a:solidFill>
              </a:rPr>
              <a:t>Hu</a:t>
            </a:r>
            <a:r>
              <a:rPr lang="it-IT" sz="1400" dirty="0">
                <a:solidFill>
                  <a:schemeClr val="tx1"/>
                </a:solidFill>
              </a:rPr>
              <a:t>,</a:t>
            </a:r>
            <a:r>
              <a:rPr lang="it-IT" sz="1400" dirty="0" smtClean="0">
                <a:solidFill>
                  <a:schemeClr val="tx1"/>
                </a:solidFill>
              </a:rPr>
              <a:t> Marzio Sala, Jim Willenbring</a:t>
            </a:r>
            <a:endParaRPr lang="it-IT" sz="1400" dirty="0">
              <a:solidFill>
                <a:srgbClr val="000066"/>
              </a:solidFill>
            </a:endParaRPr>
          </a:p>
        </p:txBody>
      </p:sp>
      <p:sp>
        <p:nvSpPr>
          <p:cNvPr id="56329" name="Rectangle 1032"/>
          <p:cNvSpPr>
            <a:spLocks noChangeArrowheads="1"/>
          </p:cNvSpPr>
          <p:nvPr/>
        </p:nvSpPr>
        <p:spPr bwMode="auto">
          <a:xfrm>
            <a:off x="152400" y="2438400"/>
            <a:ext cx="30480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it-IT" sz="1400">
                <a:solidFill>
                  <a:schemeClr val="tx1"/>
                </a:solidFill>
              </a:rPr>
              <a:t>Developer: Bill Spotz</a:t>
            </a:r>
            <a:endParaRPr lang="it-IT" sz="1400">
              <a:solidFill>
                <a:srgbClr val="000066"/>
              </a:solidFill>
            </a:endParaRPr>
          </a:p>
        </p:txBody>
      </p: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152400" y="3810000"/>
            <a:ext cx="42672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it-IT" sz="1400" dirty="0" err="1" smtClean="0">
                <a:solidFill>
                  <a:schemeClr val="tx1"/>
                </a:solidFill>
              </a:rPr>
              <a:t>Developers</a:t>
            </a:r>
            <a:r>
              <a:rPr lang="it-IT" sz="1400" dirty="0" smtClean="0">
                <a:solidFill>
                  <a:schemeClr val="tx1"/>
                </a:solidFill>
              </a:rPr>
              <a:t>: Nicole </a:t>
            </a:r>
            <a:r>
              <a:rPr lang="it-IT" sz="1400" dirty="0" err="1" smtClean="0">
                <a:solidFill>
                  <a:schemeClr val="tx1"/>
                </a:solidFill>
              </a:rPr>
              <a:t>Lemaster</a:t>
            </a:r>
            <a:r>
              <a:rPr lang="it-IT" sz="1400" dirty="0" smtClean="0">
                <a:solidFill>
                  <a:schemeClr val="tx1"/>
                </a:solidFill>
              </a:rPr>
              <a:t>, </a:t>
            </a:r>
            <a:r>
              <a:rPr lang="it-IT" sz="1400" dirty="0" err="1" smtClean="0">
                <a:solidFill>
                  <a:schemeClr val="tx1"/>
                </a:solidFill>
              </a:rPr>
              <a:t>Damian</a:t>
            </a:r>
            <a:r>
              <a:rPr lang="it-IT" sz="1400" dirty="0" smtClean="0">
                <a:solidFill>
                  <a:schemeClr val="tx1"/>
                </a:solidFill>
              </a:rPr>
              <a:t> </a:t>
            </a:r>
            <a:r>
              <a:rPr lang="it-IT" sz="1400" dirty="0" err="1" smtClean="0">
                <a:solidFill>
                  <a:schemeClr val="tx1"/>
                </a:solidFill>
              </a:rPr>
              <a:t>Rouson</a:t>
            </a:r>
            <a:endParaRPr lang="it-IT" sz="1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C5811AE-6137-7248-8E59-728B639EFBC4}" type="slidenum">
              <a:rPr lang="en-US"/>
              <a:pPr/>
              <a:t>28</a:t>
            </a:fld>
            <a:endParaRPr lang="en-US"/>
          </a:p>
        </p:txBody>
      </p:sp>
      <p:pic>
        <p:nvPicPr>
          <p:cNvPr id="57347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1371600" y="3276600"/>
            <a:ext cx="6477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b="0" dirty="0"/>
              <a:t>Whirlwind Tour of Packages</a:t>
            </a:r>
            <a:br>
              <a:rPr lang="en-US" b="0" dirty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 err="1"/>
              <a:t>Discretizations</a:t>
            </a:r>
            <a:r>
              <a:rPr lang="en-US" sz="2000" b="0" dirty="0"/>
              <a:t>       Methods       Core        </a:t>
            </a:r>
            <a:r>
              <a:rPr lang="en-US" sz="2000" b="0" dirty="0">
                <a:solidFill>
                  <a:srgbClr val="FF0000"/>
                </a:solidFill>
              </a:rPr>
              <a:t>Solvers</a:t>
            </a:r>
          </a:p>
        </p:txBody>
      </p:sp>
      <p:pic>
        <p:nvPicPr>
          <p:cNvPr id="57349" name="Picture 4" descr="trilinos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1828800"/>
            <a:ext cx="281940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FA28CBC-3184-C541-86F5-B067F8B6F7F0}" type="slidenum">
              <a:rPr lang="en-US"/>
              <a:pPr/>
              <a:t>29</a:t>
            </a:fld>
            <a:endParaRPr lang="en-US"/>
          </a:p>
        </p:txBody>
      </p:sp>
      <p:pic>
        <p:nvPicPr>
          <p:cNvPr id="58371" name="Picture 1030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8372" name="Rectangle 1031"/>
          <p:cNvSpPr>
            <a:spLocks noChangeArrowheads="1"/>
          </p:cNvSpPr>
          <p:nvPr/>
        </p:nvSpPr>
        <p:spPr bwMode="auto">
          <a:xfrm>
            <a:off x="0" y="1143000"/>
            <a:ext cx="9144000" cy="533400"/>
          </a:xfrm>
          <a:prstGeom prst="rect">
            <a:avLst/>
          </a:prstGeom>
          <a:solidFill>
            <a:srgbClr val="DDFAF4"/>
          </a:solidFill>
          <a:ln w="12700">
            <a:noFill/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3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77200" cy="4876800"/>
          </a:xfrm>
        </p:spPr>
        <p:txBody>
          <a:bodyPr/>
          <a:lstStyle/>
          <a:p>
            <a:pPr eaLnBrk="1" hangingPunct="1"/>
            <a:r>
              <a:rPr lang="en-US" sz="2200" dirty="0">
                <a:latin typeface="Arial" pitchFamily="-112" charset="0"/>
              </a:rPr>
              <a:t>Interface to </a:t>
            </a:r>
            <a:r>
              <a:rPr lang="en-US" sz="2200" dirty="0" smtClean="0">
                <a:latin typeface="Arial" pitchFamily="-112" charset="0"/>
              </a:rPr>
              <a:t>sparse direct solvers</a:t>
            </a:r>
          </a:p>
          <a:p>
            <a:pPr eaLnBrk="1" hangingPunct="1"/>
            <a:r>
              <a:rPr lang="en-US" sz="2200" dirty="0" smtClean="0">
                <a:latin typeface="Arial" pitchFamily="-112" charset="0"/>
              </a:rPr>
              <a:t>Challenges</a:t>
            </a:r>
            <a:r>
              <a:rPr lang="en-US" dirty="0">
                <a:latin typeface="Arial" pitchFamily="-112" charset="0"/>
              </a:rPr>
              <a:t>:</a:t>
            </a:r>
          </a:p>
          <a:p>
            <a:pPr lvl="1" eaLnBrk="1" hangingPunct="1"/>
            <a:r>
              <a:rPr lang="en-US" sz="1800" dirty="0" smtClean="0">
                <a:latin typeface="Arial" pitchFamily="-112" charset="0"/>
              </a:rPr>
              <a:t>Many different third-party sparse direct solvers</a:t>
            </a:r>
          </a:p>
          <a:p>
            <a:pPr lvl="1" eaLnBrk="1" hangingPunct="1"/>
            <a:r>
              <a:rPr lang="en-US" sz="1800" dirty="0">
                <a:latin typeface="Arial" pitchFamily="-112" charset="0"/>
              </a:rPr>
              <a:t>N</a:t>
            </a:r>
            <a:r>
              <a:rPr lang="en-US" sz="1800" dirty="0" smtClean="0">
                <a:latin typeface="Arial" pitchFamily="-112" charset="0"/>
              </a:rPr>
              <a:t>o clear winner for all problems</a:t>
            </a:r>
          </a:p>
          <a:p>
            <a:pPr lvl="1" eaLnBrk="1" hangingPunct="1"/>
            <a:r>
              <a:rPr lang="en-US" sz="1800" dirty="0" smtClean="0">
                <a:latin typeface="Arial" pitchFamily="-112" charset="0"/>
              </a:rPr>
              <a:t>Different, changing interfaces &amp; data formats, </a:t>
            </a:r>
            <a:r>
              <a:rPr lang="en-US" sz="1800" dirty="0">
                <a:latin typeface="Arial" pitchFamily="-112" charset="0"/>
              </a:rPr>
              <a:t>serial </a:t>
            </a:r>
            <a:r>
              <a:rPr lang="en-US" sz="1800" dirty="0" smtClean="0">
                <a:latin typeface="Arial" pitchFamily="-112" charset="0"/>
              </a:rPr>
              <a:t>&amp; parallel</a:t>
            </a:r>
            <a:endParaRPr lang="en-US" sz="1800" dirty="0">
              <a:latin typeface="Arial" pitchFamily="-112" charset="0"/>
            </a:endParaRPr>
          </a:p>
          <a:p>
            <a:pPr eaLnBrk="1" hangingPunct="1"/>
            <a:r>
              <a:rPr lang="en-US" sz="2200" dirty="0" err="1" smtClean="0">
                <a:latin typeface="Arial" pitchFamily="-112" charset="0"/>
              </a:rPr>
              <a:t>Amesos</a:t>
            </a:r>
            <a:r>
              <a:rPr lang="en-US" sz="2200" dirty="0" smtClean="0">
                <a:latin typeface="Arial" pitchFamily="-112" charset="0"/>
              </a:rPr>
              <a:t>(2) features:</a:t>
            </a:r>
          </a:p>
          <a:p>
            <a:pPr lvl="1" eaLnBrk="1" hangingPunct="1"/>
            <a:r>
              <a:rPr lang="en-US" sz="1800" dirty="0" smtClean="0">
                <a:latin typeface="Arial" pitchFamily="-112" charset="0"/>
              </a:rPr>
              <a:t>Accepts Epetra &amp; Tpetra sparse matrices &amp; dense vectors</a:t>
            </a:r>
          </a:p>
          <a:p>
            <a:pPr lvl="1" eaLnBrk="1" hangingPunct="1"/>
            <a:r>
              <a:rPr lang="en-US" sz="1800" dirty="0" smtClean="0">
                <a:latin typeface="Arial" pitchFamily="-112" charset="0"/>
              </a:rPr>
              <a:t>Consistent interface to many third-party sparse factorizations</a:t>
            </a:r>
          </a:p>
          <a:p>
            <a:pPr lvl="2" eaLnBrk="1" hangingPunct="1"/>
            <a:r>
              <a:rPr lang="en-US" sz="1600" dirty="0" smtClean="0">
                <a:latin typeface="Arial" pitchFamily="-112" charset="0"/>
              </a:rPr>
              <a:t>e.g., MUMPS, </a:t>
            </a:r>
            <a:r>
              <a:rPr lang="en-US" sz="1600" dirty="0" err="1" smtClean="0">
                <a:latin typeface="Arial" pitchFamily="-112" charset="0"/>
              </a:rPr>
              <a:t>Paradiso</a:t>
            </a:r>
            <a:r>
              <a:rPr lang="en-US" sz="1600" dirty="0" smtClean="0">
                <a:latin typeface="Arial" pitchFamily="-112" charset="0"/>
              </a:rPr>
              <a:t>, </a:t>
            </a:r>
            <a:r>
              <a:rPr lang="en-US" sz="1600" dirty="0" err="1" smtClean="0">
                <a:latin typeface="Arial" pitchFamily="-112" charset="0"/>
              </a:rPr>
              <a:t>SuperLU</a:t>
            </a:r>
            <a:r>
              <a:rPr lang="en-US" sz="1600" dirty="0" smtClean="0">
                <a:latin typeface="Arial" pitchFamily="-112" charset="0"/>
              </a:rPr>
              <a:t>, </a:t>
            </a:r>
            <a:r>
              <a:rPr lang="en-US" sz="1600" dirty="0" err="1" smtClean="0">
                <a:latin typeface="Arial" pitchFamily="-112" charset="0"/>
              </a:rPr>
              <a:t>Taucs</a:t>
            </a:r>
            <a:r>
              <a:rPr lang="en-US" sz="1600" dirty="0" smtClean="0">
                <a:latin typeface="Arial" pitchFamily="-112" charset="0"/>
              </a:rPr>
              <a:t>, UMFPACK </a:t>
            </a:r>
          </a:p>
          <a:p>
            <a:pPr lvl="1" eaLnBrk="1" hangingPunct="1"/>
            <a:r>
              <a:rPr lang="en-US" sz="1800" dirty="0" smtClean="0">
                <a:latin typeface="Arial" pitchFamily="-112" charset="0"/>
              </a:rPr>
              <a:t>Can use factorizations as solvers in other Trilinos packages</a:t>
            </a:r>
          </a:p>
          <a:p>
            <a:pPr lvl="1" eaLnBrk="1" hangingPunct="1"/>
            <a:r>
              <a:rPr lang="en-US" sz="1800" dirty="0" smtClean="0">
                <a:latin typeface="Arial" pitchFamily="-112" charset="0"/>
              </a:rPr>
              <a:t>Automatic efficient data redistribution (if solver not MPI parallel)</a:t>
            </a:r>
          </a:p>
          <a:p>
            <a:pPr lvl="1" eaLnBrk="1" hangingPunct="1"/>
            <a:r>
              <a:rPr lang="en-US" sz="1800" dirty="0" smtClean="0">
                <a:latin typeface="Arial" pitchFamily="-112" charset="0"/>
              </a:rPr>
              <a:t>Built-in default solver: KLU(2)</a:t>
            </a:r>
          </a:p>
          <a:p>
            <a:pPr lvl="1" eaLnBrk="1" hangingPunct="1"/>
            <a:r>
              <a:rPr lang="en-US" sz="1800" dirty="0" smtClean="0">
                <a:latin typeface="Arial" pitchFamily="-112" charset="0"/>
              </a:rPr>
              <a:t>Interface to new direct / iterative hybrid-parallel solver </a:t>
            </a:r>
            <a:r>
              <a:rPr lang="en-US" sz="1800" dirty="0" err="1" smtClean="0">
                <a:latin typeface="Arial" pitchFamily="-112" charset="0"/>
              </a:rPr>
              <a:t>ShyLU</a:t>
            </a:r>
            <a:endParaRPr lang="en-US" sz="1800" dirty="0" smtClean="0">
              <a:latin typeface="Arial" pitchFamily="-112" charset="0"/>
            </a:endParaRPr>
          </a:p>
          <a:p>
            <a:pPr eaLnBrk="1" hangingPunct="1"/>
            <a:endParaRPr lang="en-US" sz="2600" dirty="0">
              <a:latin typeface="Arial" pitchFamily="-112" charset="0"/>
            </a:endParaRPr>
          </a:p>
        </p:txBody>
      </p:sp>
      <p:sp>
        <p:nvSpPr>
          <p:cNvPr id="58374" name="Rectangle 1029"/>
          <p:cNvSpPr>
            <a:spLocks noChangeArrowheads="1"/>
          </p:cNvSpPr>
          <p:nvPr/>
        </p:nvSpPr>
        <p:spPr bwMode="auto">
          <a:xfrm>
            <a:off x="152400" y="6248400"/>
            <a:ext cx="70866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it-IT" sz="1200" dirty="0">
                <a:solidFill>
                  <a:schemeClr val="tx1"/>
                </a:solidFill>
              </a:rPr>
              <a:t>Developers: </a:t>
            </a:r>
            <a:r>
              <a:rPr lang="it-IT" sz="1200" dirty="0" err="1">
                <a:solidFill>
                  <a:schemeClr val="tx1"/>
                </a:solidFill>
              </a:rPr>
              <a:t>Ken</a:t>
            </a:r>
            <a:r>
              <a:rPr lang="it-IT" sz="1200" dirty="0">
                <a:solidFill>
                  <a:schemeClr val="tx1"/>
                </a:solidFill>
              </a:rPr>
              <a:t> Stanley, Marzio Sala, Tim </a:t>
            </a:r>
            <a:r>
              <a:rPr lang="it-IT" sz="1200" dirty="0" smtClean="0">
                <a:solidFill>
                  <a:schemeClr val="tx1"/>
                </a:solidFill>
              </a:rPr>
              <a:t>Davis; Eric Bavier, Erik </a:t>
            </a:r>
            <a:r>
              <a:rPr lang="it-IT" sz="1200" dirty="0" err="1" smtClean="0">
                <a:solidFill>
                  <a:schemeClr val="tx1"/>
                </a:solidFill>
              </a:rPr>
              <a:t>Boman</a:t>
            </a:r>
            <a:r>
              <a:rPr lang="it-IT" sz="1200" dirty="0" smtClean="0">
                <a:solidFill>
                  <a:schemeClr val="tx1"/>
                </a:solidFill>
              </a:rPr>
              <a:t>, Siva Rajamanickam</a:t>
            </a:r>
            <a:endParaRPr lang="it-IT" sz="1200" dirty="0">
              <a:solidFill>
                <a:srgbClr val="000066"/>
              </a:solidFill>
            </a:endParaRPr>
          </a:p>
        </p:txBody>
      </p:sp>
      <p:sp>
        <p:nvSpPr>
          <p:cNvPr id="58375" name="Rectangle 103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066800"/>
          </a:xfrm>
          <a:noFill/>
        </p:spPr>
        <p:txBody>
          <a:bodyPr/>
          <a:lstStyle/>
          <a:p>
            <a:pPr eaLnBrk="1" hangingPunct="1"/>
            <a:r>
              <a:rPr lang="en-US" b="0" dirty="0" err="1" smtClean="0">
                <a:latin typeface="Arial" pitchFamily="-112" charset="0"/>
              </a:rPr>
              <a:t>Amesos</a:t>
            </a:r>
            <a:r>
              <a:rPr lang="en-US" b="0" dirty="0" smtClean="0">
                <a:latin typeface="Arial" pitchFamily="-112" charset="0"/>
              </a:rPr>
              <a:t>(2)</a:t>
            </a:r>
            <a:endParaRPr lang="en-US" b="0" dirty="0">
              <a:latin typeface="Arial" pitchFamily="-112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4299E79-C893-5645-BAB9-7D8EDA415E5D}" type="slidenum">
              <a:rPr lang="en-US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>
                <a:latin typeface="Arial" pitchFamily="-112" charset="0"/>
              </a:rPr>
              <a:t>Outline</a:t>
            </a:r>
            <a:endParaRPr lang="en-US" b="0" dirty="0">
              <a:latin typeface="Arial" pitchFamily="-112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229600" cy="4648200"/>
          </a:xfrm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</a:pPr>
            <a:r>
              <a:rPr lang="en-US" dirty="0" smtClean="0">
                <a:latin typeface="Arial" pitchFamily="-112" charset="0"/>
              </a:rPr>
              <a:t>What can </a:t>
            </a:r>
            <a:r>
              <a:rPr lang="en-US" dirty="0" err="1" smtClean="0">
                <a:latin typeface="Arial" pitchFamily="-112" charset="0"/>
              </a:rPr>
              <a:t>Trilinos</a:t>
            </a:r>
            <a:r>
              <a:rPr lang="en-US" dirty="0" smtClean="0">
                <a:latin typeface="Arial" pitchFamily="-112" charset="0"/>
              </a:rPr>
              <a:t> do for you?</a:t>
            </a:r>
          </a:p>
          <a:p>
            <a:pPr marL="381000" indent="-381000" eaLnBrk="1" hangingPunct="1">
              <a:lnSpc>
                <a:spcPct val="90000"/>
              </a:lnSpc>
            </a:pPr>
            <a:endParaRPr lang="en-US" dirty="0" smtClean="0">
              <a:latin typeface="Arial" pitchFamily="-112" charset="0"/>
            </a:endParaRPr>
          </a:p>
          <a:p>
            <a:pPr marL="381000" indent="-381000" eaLnBrk="1" hangingPunct="1">
              <a:lnSpc>
                <a:spcPct val="90000"/>
              </a:lnSpc>
            </a:pPr>
            <a:r>
              <a:rPr lang="en-US" dirty="0" err="1" smtClean="0">
                <a:latin typeface="Arial" pitchFamily="-112" charset="0"/>
              </a:rPr>
              <a:t>Trilinos</a:t>
            </a:r>
            <a:r>
              <a:rPr lang="en-US" dirty="0" smtClean="0">
                <a:latin typeface="Arial" pitchFamily="-112" charset="0"/>
              </a:rPr>
              <a:t>’ software organization</a:t>
            </a:r>
            <a:endParaRPr lang="en-US" sz="800" dirty="0" smtClean="0">
              <a:latin typeface="Arial" pitchFamily="-112" charset="0"/>
            </a:endParaRPr>
          </a:p>
          <a:p>
            <a:pPr marL="381000" indent="-381000" eaLnBrk="1" hangingPunct="1">
              <a:lnSpc>
                <a:spcPct val="90000"/>
              </a:lnSpc>
            </a:pPr>
            <a:endParaRPr lang="en-US" dirty="0" smtClean="0">
              <a:latin typeface="Arial" pitchFamily="-112" charset="0"/>
            </a:endParaRPr>
          </a:p>
          <a:p>
            <a:pPr marL="381000" indent="-381000" eaLnBrk="1" hangingPunct="1">
              <a:lnSpc>
                <a:spcPct val="90000"/>
              </a:lnSpc>
            </a:pPr>
            <a:r>
              <a:rPr lang="en-US" dirty="0" smtClean="0">
                <a:latin typeface="Arial" pitchFamily="-112" charset="0"/>
              </a:rPr>
              <a:t>Whirlwind tour </a:t>
            </a:r>
            <a:r>
              <a:rPr lang="en-US" dirty="0">
                <a:latin typeface="Arial" pitchFamily="-112" charset="0"/>
              </a:rPr>
              <a:t>of </a:t>
            </a:r>
            <a:r>
              <a:rPr lang="en-US" dirty="0" err="1">
                <a:latin typeface="Arial" pitchFamily="-112" charset="0"/>
              </a:rPr>
              <a:t>Trilinos</a:t>
            </a:r>
            <a:r>
              <a:rPr lang="en-US" dirty="0" smtClean="0">
                <a:latin typeface="Arial" pitchFamily="-112" charset="0"/>
              </a:rPr>
              <a:t> packages</a:t>
            </a:r>
          </a:p>
          <a:p>
            <a:pPr marL="381000" indent="-381000" eaLnBrk="1" hangingPunct="1">
              <a:lnSpc>
                <a:spcPct val="90000"/>
              </a:lnSpc>
            </a:pPr>
            <a:endParaRPr lang="en-US" dirty="0" smtClean="0">
              <a:latin typeface="Arial" pitchFamily="-112" charset="0"/>
            </a:endParaRPr>
          </a:p>
          <a:p>
            <a:pPr marL="381000" indent="-381000" eaLnBrk="1" hangingPunct="1">
              <a:lnSpc>
                <a:spcPct val="90000"/>
              </a:lnSpc>
            </a:pPr>
            <a:r>
              <a:rPr lang="en-US" dirty="0" smtClean="0">
                <a:latin typeface="Arial" pitchFamily="-112" charset="0"/>
              </a:rPr>
              <a:t>Getting started: “How do I…?”</a:t>
            </a:r>
          </a:p>
          <a:p>
            <a:pPr marL="381000" indent="-381000" eaLnBrk="1" hangingPunct="1">
              <a:lnSpc>
                <a:spcPct val="90000"/>
              </a:lnSpc>
            </a:pPr>
            <a:endParaRPr lang="en-US" dirty="0" smtClean="0">
              <a:latin typeface="Arial" pitchFamily="-112" charset="0"/>
            </a:endParaRPr>
          </a:p>
          <a:p>
            <a:pPr marL="381000" indent="-381000" eaLnBrk="1" hangingPunct="1">
              <a:lnSpc>
                <a:spcPct val="90000"/>
              </a:lnSpc>
            </a:pPr>
            <a:r>
              <a:rPr lang="en-US" dirty="0" smtClean="0">
                <a:latin typeface="Arial" pitchFamily="-112" charset="0"/>
              </a:rPr>
              <a:t>Preparation for hands-on tutorial</a:t>
            </a:r>
            <a:endParaRPr lang="en-US" dirty="0">
              <a:solidFill>
                <a:srgbClr val="FF0000"/>
              </a:solidFill>
              <a:latin typeface="Arial" pitchFamily="-112" charset="0"/>
            </a:endParaRPr>
          </a:p>
        </p:txBody>
      </p:sp>
      <p:pic>
        <p:nvPicPr>
          <p:cNvPr id="28677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11515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79F7DBF-5EFF-9645-B92B-69E9FAC657ED}" type="slidenum">
              <a:rPr lang="en-US"/>
              <a:pPr/>
              <a:t>30</a:t>
            </a:fld>
            <a:endParaRPr lang="en-US"/>
          </a:p>
        </p:txBody>
      </p:sp>
      <p:pic>
        <p:nvPicPr>
          <p:cNvPr id="59395" name="Picture 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9396" name="Rectangle 2"/>
          <p:cNvSpPr>
            <a:spLocks noChangeArrowheads="1"/>
          </p:cNvSpPr>
          <p:nvPr/>
        </p:nvSpPr>
        <p:spPr bwMode="auto">
          <a:xfrm>
            <a:off x="0" y="1143000"/>
            <a:ext cx="9144000" cy="838200"/>
          </a:xfrm>
          <a:prstGeom prst="rect">
            <a:avLst/>
          </a:prstGeom>
          <a:solidFill>
            <a:srgbClr val="DDFAF4"/>
          </a:solidFill>
          <a:ln w="12700">
            <a:noFill/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b="0" dirty="0" err="1">
                <a:latin typeface="Arial" pitchFamily="-112" charset="0"/>
              </a:rPr>
              <a:t>AztecOO</a:t>
            </a:r>
            <a:endParaRPr lang="en-US" b="0" dirty="0">
              <a:latin typeface="Arial" pitchFamily="-112" charset="0"/>
            </a:endParaRPr>
          </a:p>
        </p:txBody>
      </p:sp>
      <p:sp>
        <p:nvSpPr>
          <p:cNvPr id="593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029200"/>
          </a:xfrm>
        </p:spPr>
        <p:txBody>
          <a:bodyPr/>
          <a:lstStyle/>
          <a:p>
            <a:pPr eaLnBrk="1" hangingPunct="1"/>
            <a:r>
              <a:rPr lang="en-US" sz="2200" dirty="0" smtClean="0">
                <a:latin typeface="Arial" pitchFamily="-112" charset="0"/>
              </a:rPr>
              <a:t>Iterative linear solvers</a:t>
            </a:r>
            <a:r>
              <a:rPr lang="en-US" sz="2200" dirty="0">
                <a:latin typeface="Arial" pitchFamily="-112" charset="0"/>
              </a:rPr>
              <a:t>: CG, GMRES, </a:t>
            </a:r>
            <a:r>
              <a:rPr lang="en-US" sz="2200" dirty="0" err="1" smtClean="0">
                <a:latin typeface="Arial" pitchFamily="-112" charset="0"/>
              </a:rPr>
              <a:t>BiCGSTAB</a:t>
            </a:r>
            <a:r>
              <a:rPr lang="en-US" sz="2200" dirty="0">
                <a:latin typeface="Arial" pitchFamily="-112" charset="0"/>
              </a:rPr>
              <a:t>,…</a:t>
            </a:r>
          </a:p>
          <a:p>
            <a:pPr eaLnBrk="1" hangingPunct="1"/>
            <a:r>
              <a:rPr lang="en-US" sz="2200" dirty="0">
                <a:latin typeface="Arial" pitchFamily="-112" charset="0"/>
              </a:rPr>
              <a:t>Incomplete factorization </a:t>
            </a:r>
            <a:r>
              <a:rPr lang="en-US" sz="2200" dirty="0" err="1">
                <a:latin typeface="Arial" pitchFamily="-112" charset="0"/>
              </a:rPr>
              <a:t>preconditioners</a:t>
            </a:r>
            <a:r>
              <a:rPr lang="en-US" sz="2200" dirty="0">
                <a:latin typeface="Arial" pitchFamily="-112" charset="0"/>
              </a:rPr>
              <a:t> </a:t>
            </a:r>
          </a:p>
          <a:p>
            <a:pPr eaLnBrk="1" hangingPunct="1"/>
            <a:endParaRPr lang="en-US" sz="1000" dirty="0">
              <a:latin typeface="Arial" pitchFamily="-112" charset="0"/>
            </a:endParaRPr>
          </a:p>
          <a:p>
            <a:pPr eaLnBrk="1" hangingPunct="1"/>
            <a:r>
              <a:rPr lang="en-US" sz="2200" dirty="0">
                <a:latin typeface="Arial" pitchFamily="-112" charset="0"/>
              </a:rPr>
              <a:t>Aztec </a:t>
            </a:r>
            <a:r>
              <a:rPr lang="en-US" sz="2200" dirty="0" smtClean="0">
                <a:latin typeface="Arial" pitchFamily="-112" charset="0"/>
              </a:rPr>
              <a:t>was Sandia’s workhorse solver:</a:t>
            </a:r>
            <a:endParaRPr lang="en-US" sz="2200" dirty="0">
              <a:latin typeface="Arial" pitchFamily="-112" charset="0"/>
            </a:endParaRPr>
          </a:p>
          <a:p>
            <a:pPr lvl="1" eaLnBrk="1" hangingPunct="1"/>
            <a:r>
              <a:rPr lang="en-US" sz="1800" dirty="0">
                <a:latin typeface="Arial" pitchFamily="-112" charset="0"/>
              </a:rPr>
              <a:t>Extracted from the </a:t>
            </a:r>
            <a:r>
              <a:rPr lang="en-US" sz="1800" dirty="0" err="1">
                <a:latin typeface="Arial" pitchFamily="-112" charset="0"/>
              </a:rPr>
              <a:t>MPSalsa</a:t>
            </a:r>
            <a:r>
              <a:rPr lang="en-US" sz="1800" dirty="0">
                <a:latin typeface="Arial" pitchFamily="-112" charset="0"/>
              </a:rPr>
              <a:t> reacting flow </a:t>
            </a:r>
            <a:r>
              <a:rPr lang="en-US" sz="1800" dirty="0" smtClean="0">
                <a:latin typeface="Arial" pitchFamily="-112" charset="0"/>
              </a:rPr>
              <a:t>code</a:t>
            </a:r>
          </a:p>
          <a:p>
            <a:pPr lvl="1" eaLnBrk="1" hangingPunct="1"/>
            <a:r>
              <a:rPr lang="en-US" sz="1800" dirty="0">
                <a:latin typeface="Arial" pitchFamily="-112" charset="0"/>
              </a:rPr>
              <a:t>Installed in dozens of Sandia </a:t>
            </a:r>
            <a:r>
              <a:rPr lang="en-US" sz="1800" dirty="0" smtClean="0">
                <a:latin typeface="Arial" pitchFamily="-112" charset="0"/>
              </a:rPr>
              <a:t>apps</a:t>
            </a:r>
          </a:p>
          <a:p>
            <a:pPr lvl="1" eaLnBrk="1" hangingPunct="1"/>
            <a:r>
              <a:rPr lang="en-US" sz="1800" dirty="0">
                <a:latin typeface="Arial" pitchFamily="-112" charset="0"/>
              </a:rPr>
              <a:t>1900+ external </a:t>
            </a:r>
            <a:r>
              <a:rPr lang="en-US" sz="1800" dirty="0" smtClean="0">
                <a:latin typeface="Arial" pitchFamily="-112" charset="0"/>
              </a:rPr>
              <a:t>licenses</a:t>
            </a:r>
          </a:p>
          <a:p>
            <a:pPr eaLnBrk="1" hangingPunct="1"/>
            <a:r>
              <a:rPr lang="en-US" sz="2200" dirty="0" err="1">
                <a:latin typeface="Arial" pitchFamily="-112" charset="0"/>
              </a:rPr>
              <a:t>AztecOO</a:t>
            </a:r>
            <a:r>
              <a:rPr lang="en-US" sz="2200" dirty="0">
                <a:latin typeface="Arial" pitchFamily="-112" charset="0"/>
              </a:rPr>
              <a:t> improves on Aztec by:</a:t>
            </a:r>
          </a:p>
          <a:p>
            <a:pPr lvl="1" eaLnBrk="1" hangingPunct="1"/>
            <a:r>
              <a:rPr lang="en-US" sz="1800" dirty="0">
                <a:latin typeface="Arial" pitchFamily="-112" charset="0"/>
              </a:rPr>
              <a:t>Using </a:t>
            </a:r>
            <a:r>
              <a:rPr lang="en-US" sz="1800" dirty="0" err="1">
                <a:latin typeface="Arial" pitchFamily="-112" charset="0"/>
              </a:rPr>
              <a:t>Epetra</a:t>
            </a:r>
            <a:r>
              <a:rPr lang="en-US" sz="1800" dirty="0">
                <a:latin typeface="Arial" pitchFamily="-112" charset="0"/>
              </a:rPr>
              <a:t> objects for defining matrix </a:t>
            </a:r>
            <a:r>
              <a:rPr lang="en-US" sz="1800" dirty="0" smtClean="0">
                <a:latin typeface="Arial" pitchFamily="-112" charset="0"/>
              </a:rPr>
              <a:t>and vectors</a:t>
            </a:r>
          </a:p>
          <a:p>
            <a:pPr lvl="1" eaLnBrk="1" hangingPunct="1"/>
            <a:r>
              <a:rPr lang="en-US" sz="1800" dirty="0">
                <a:latin typeface="Arial" pitchFamily="-112" charset="0"/>
              </a:rPr>
              <a:t>Providing more </a:t>
            </a:r>
            <a:r>
              <a:rPr lang="en-US" sz="1800" dirty="0" err="1" smtClean="0">
                <a:latin typeface="Arial" pitchFamily="-112" charset="0"/>
              </a:rPr>
              <a:t>preconditioners</a:t>
            </a:r>
            <a:r>
              <a:rPr lang="en-US" sz="1800" dirty="0" smtClean="0">
                <a:latin typeface="Arial" pitchFamily="-112" charset="0"/>
              </a:rPr>
              <a:t> &amp; </a:t>
            </a:r>
            <a:r>
              <a:rPr lang="en-US" sz="1800" dirty="0" err="1" smtClean="0">
                <a:latin typeface="Arial" pitchFamily="-112" charset="0"/>
              </a:rPr>
              <a:t>scalings</a:t>
            </a:r>
            <a:endParaRPr lang="en-US" sz="1800" dirty="0" smtClean="0">
              <a:latin typeface="Arial" pitchFamily="-112" charset="0"/>
            </a:endParaRPr>
          </a:p>
          <a:p>
            <a:pPr lvl="1" eaLnBrk="1" hangingPunct="1"/>
            <a:r>
              <a:rPr lang="en-US" sz="1800" dirty="0">
                <a:latin typeface="Arial" pitchFamily="-112" charset="0"/>
              </a:rPr>
              <a:t>Using C++ class design to enable more sophisticated </a:t>
            </a:r>
            <a:r>
              <a:rPr lang="en-US" sz="1800" dirty="0" smtClean="0">
                <a:latin typeface="Arial" pitchFamily="-112" charset="0"/>
              </a:rPr>
              <a:t>use</a:t>
            </a:r>
          </a:p>
          <a:p>
            <a:pPr eaLnBrk="1" hangingPunct="1"/>
            <a:r>
              <a:rPr lang="en-US" sz="2200" dirty="0" err="1">
                <a:latin typeface="Arial" pitchFamily="-112" charset="0"/>
              </a:rPr>
              <a:t>AztecOO</a:t>
            </a:r>
            <a:r>
              <a:rPr lang="en-US" sz="2200" dirty="0">
                <a:latin typeface="Arial" pitchFamily="-112" charset="0"/>
              </a:rPr>
              <a:t> </a:t>
            </a:r>
            <a:r>
              <a:rPr lang="en-US" sz="2200" dirty="0" smtClean="0">
                <a:latin typeface="Arial" pitchFamily="-112" charset="0"/>
              </a:rPr>
              <a:t>interface </a:t>
            </a:r>
            <a:r>
              <a:rPr lang="en-US" sz="2200" dirty="0">
                <a:latin typeface="Arial" pitchFamily="-112" charset="0"/>
              </a:rPr>
              <a:t>allows:</a:t>
            </a:r>
          </a:p>
          <a:p>
            <a:pPr lvl="1" eaLnBrk="1" hangingPunct="1"/>
            <a:r>
              <a:rPr lang="en-US" sz="1800" dirty="0">
                <a:latin typeface="Arial" pitchFamily="-112" charset="0"/>
              </a:rPr>
              <a:t>Continued use of Aztec for </a:t>
            </a:r>
            <a:r>
              <a:rPr lang="en-US" sz="1800" dirty="0" smtClean="0">
                <a:latin typeface="Arial" pitchFamily="-112" charset="0"/>
              </a:rPr>
              <a:t>functionality</a:t>
            </a:r>
          </a:p>
          <a:p>
            <a:pPr lvl="1" eaLnBrk="1" hangingPunct="1"/>
            <a:r>
              <a:rPr lang="en-US" sz="1800" dirty="0">
                <a:latin typeface="Arial" pitchFamily="-112" charset="0"/>
              </a:rPr>
              <a:t>Introduction of new solver capabilities outside of </a:t>
            </a:r>
            <a:r>
              <a:rPr lang="en-US" sz="1800" dirty="0" smtClean="0">
                <a:latin typeface="Arial" pitchFamily="-112" charset="0"/>
              </a:rPr>
              <a:t>Aztec</a:t>
            </a:r>
            <a:endParaRPr lang="en-US" sz="1800" dirty="0">
              <a:latin typeface="Arial" pitchFamily="-112" charset="0"/>
            </a:endParaRPr>
          </a:p>
        </p:txBody>
      </p:sp>
      <p:sp>
        <p:nvSpPr>
          <p:cNvPr id="59399" name="Rectangle 5"/>
          <p:cNvSpPr>
            <a:spLocks noChangeArrowheads="1"/>
          </p:cNvSpPr>
          <p:nvPr/>
        </p:nvSpPr>
        <p:spPr bwMode="auto">
          <a:xfrm>
            <a:off x="152400" y="6248400"/>
            <a:ext cx="52578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it-IT" sz="1400">
                <a:solidFill>
                  <a:schemeClr val="tx1"/>
                </a:solidFill>
              </a:rPr>
              <a:t>Developers:  Mike Heroux, Alan Williams, Ray Tuminaro</a:t>
            </a:r>
            <a:endParaRPr lang="it-IT" sz="140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88804E0-AA7B-BA49-9F3A-60E1F00C83D5}" type="slidenum">
              <a:rPr lang="en-US"/>
              <a:pPr/>
              <a:t>31</a:t>
            </a:fld>
            <a:endParaRPr lang="en-US"/>
          </a:p>
        </p:txBody>
      </p:sp>
      <p:pic>
        <p:nvPicPr>
          <p:cNvPr id="60419" name="Picture 102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0420" name="Rectangle 1027"/>
          <p:cNvSpPr>
            <a:spLocks noChangeArrowheads="1"/>
          </p:cNvSpPr>
          <p:nvPr/>
        </p:nvSpPr>
        <p:spPr bwMode="auto">
          <a:xfrm>
            <a:off x="0" y="1143000"/>
            <a:ext cx="9144000" cy="533400"/>
          </a:xfrm>
          <a:prstGeom prst="rect">
            <a:avLst/>
          </a:prstGeom>
          <a:solidFill>
            <a:srgbClr val="DDFAF4"/>
          </a:solidFill>
          <a:ln w="12700">
            <a:noFill/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1" name="Rectangle 1028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b="0" dirty="0" err="1">
                <a:latin typeface="Arial" pitchFamily="-112" charset="0"/>
              </a:rPr>
              <a:t>Belos</a:t>
            </a:r>
            <a:endParaRPr lang="en-US" b="0" dirty="0">
              <a:latin typeface="Arial" pitchFamily="-112" charset="0"/>
            </a:endParaRPr>
          </a:p>
        </p:txBody>
      </p:sp>
      <p:sp>
        <p:nvSpPr>
          <p:cNvPr id="60422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4800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>
                <a:latin typeface="Arial" pitchFamily="-112" charset="0"/>
              </a:rPr>
              <a:t>Next-generation linear</a:t>
            </a:r>
            <a:r>
              <a:rPr lang="en-US" dirty="0" smtClean="0">
                <a:latin typeface="Arial" pitchFamily="-112" charset="0"/>
              </a:rPr>
              <a:t> iterative solvers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>
              <a:latin typeface="Arial" pitchFamily="-112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latin typeface="Arial" pitchFamily="-112" charset="0"/>
              </a:rPr>
              <a:t>Decouples algorithms from linear algebra objects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Arial" pitchFamily="-112" charset="0"/>
              </a:rPr>
              <a:t>Linear algebra library has full control over data layout and kernels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Arial" pitchFamily="-112" charset="0"/>
              </a:rPr>
              <a:t>Improvement over </a:t>
            </a:r>
            <a:r>
              <a:rPr lang="en-US" sz="1800" dirty="0" err="1" smtClean="0">
                <a:latin typeface="Arial" pitchFamily="-112" charset="0"/>
              </a:rPr>
              <a:t>AztecOO</a:t>
            </a:r>
            <a:r>
              <a:rPr lang="en-US" sz="1800" dirty="0" smtClean="0">
                <a:latin typeface="Arial" pitchFamily="-112" charset="0"/>
              </a:rPr>
              <a:t>, which controlled vector &amp; matrix layout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Arial" pitchFamily="-112" charset="0"/>
              </a:rPr>
              <a:t>Essential for hybrid (MPI+X) parallelism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latin typeface="Arial" pitchFamily="-112" charset="0"/>
              </a:rPr>
              <a:t>Solves problems that apps really want to solve, faster: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Arial" pitchFamily="-112" charset="0"/>
              </a:rPr>
              <a:t>Multiple right-hand sides: AX=B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Arial" pitchFamily="-112" charset="0"/>
              </a:rPr>
              <a:t>Sequences of related systems: (A + </a:t>
            </a:r>
            <a:r>
              <a:rPr lang="en-US" sz="1800" dirty="0" err="1" smtClean="0">
                <a:latin typeface="Arial" pitchFamily="-112" charset="0"/>
              </a:rPr>
              <a:t>ΔA</a:t>
            </a:r>
            <a:r>
              <a:rPr lang="en-US" sz="1800" baseline="-25000" dirty="0" err="1" smtClean="0">
                <a:latin typeface="Arial" pitchFamily="-112" charset="0"/>
              </a:rPr>
              <a:t>k</a:t>
            </a:r>
            <a:r>
              <a:rPr lang="en-US" sz="1800" dirty="0" smtClean="0">
                <a:latin typeface="Arial" pitchFamily="-112" charset="0"/>
              </a:rPr>
              <a:t>) </a:t>
            </a:r>
            <a:r>
              <a:rPr lang="en-US" sz="1800" dirty="0" err="1" smtClean="0">
                <a:latin typeface="Arial" pitchFamily="-112" charset="0"/>
              </a:rPr>
              <a:t>X</a:t>
            </a:r>
            <a:r>
              <a:rPr lang="en-US" sz="1800" baseline="-25000" dirty="0" err="1" smtClean="0">
                <a:latin typeface="Arial" pitchFamily="-112" charset="0"/>
              </a:rPr>
              <a:t>k</a:t>
            </a:r>
            <a:r>
              <a:rPr lang="en-US" sz="1800" dirty="0" smtClean="0">
                <a:latin typeface="Arial" pitchFamily="-112" charset="0"/>
              </a:rPr>
              <a:t> = B + </a:t>
            </a:r>
            <a:r>
              <a:rPr lang="en-US" sz="1800" dirty="0" err="1" smtClean="0">
                <a:latin typeface="Arial" pitchFamily="-112" charset="0"/>
              </a:rPr>
              <a:t>ΔB</a:t>
            </a:r>
            <a:r>
              <a:rPr lang="en-US" sz="1800" baseline="-25000" dirty="0" err="1" smtClean="0">
                <a:latin typeface="Arial" pitchFamily="-112" charset="0"/>
              </a:rPr>
              <a:t>k</a:t>
            </a:r>
            <a:endParaRPr lang="en-US" sz="1800" baseline="-25000" dirty="0" smtClean="0">
              <a:latin typeface="Arial" pitchFamily="-112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latin typeface="Arial" pitchFamily="-112" charset="0"/>
              </a:rPr>
              <a:t>Many advanced methods for these types of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Arial" pitchFamily="-112" charset="0"/>
              </a:rPr>
              <a:t>Block &amp; </a:t>
            </a:r>
            <a:r>
              <a:rPr lang="en-US" sz="1800" dirty="0" err="1" smtClean="0">
                <a:latin typeface="Arial" pitchFamily="-112" charset="0"/>
              </a:rPr>
              <a:t>pseudoblock</a:t>
            </a:r>
            <a:r>
              <a:rPr lang="en-US" sz="1800" dirty="0" smtClean="0">
                <a:latin typeface="Arial" pitchFamily="-112" charset="0"/>
              </a:rPr>
              <a:t> solvers: GMRES &amp; CG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Arial" pitchFamily="-112" charset="0"/>
              </a:rPr>
              <a:t>Recycling solvers: GCRODR (GMRES) &amp; CG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Arial" pitchFamily="-112" charset="0"/>
              </a:rPr>
              <a:t>“Seed” solvers (hybrid GMRES)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Arial" pitchFamily="-112" charset="0"/>
              </a:rPr>
              <a:t>Block </a:t>
            </a:r>
            <a:r>
              <a:rPr lang="en-US" sz="1800" dirty="0" err="1" smtClean="0">
                <a:latin typeface="Arial" pitchFamily="-112" charset="0"/>
              </a:rPr>
              <a:t>orthogonalizations</a:t>
            </a:r>
            <a:r>
              <a:rPr lang="en-US" sz="1800" dirty="0" smtClean="0">
                <a:latin typeface="Arial" pitchFamily="-112" charset="0"/>
              </a:rPr>
              <a:t> (TSQR)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-112" charset="0"/>
              </a:rPr>
              <a:t>Supports arbitrary &amp; mixed precision, complex, …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-112" charset="0"/>
              </a:rPr>
              <a:t>If you have a choice, pick Belos over </a:t>
            </a:r>
            <a:r>
              <a:rPr lang="en-US" sz="2000" dirty="0" err="1" smtClean="0">
                <a:latin typeface="Arial" pitchFamily="-112" charset="0"/>
              </a:rPr>
              <a:t>AztecOO</a:t>
            </a:r>
            <a:endParaRPr lang="en-US" sz="2000" dirty="0" smtClean="0">
              <a:latin typeface="Arial" pitchFamily="-112" charset="0"/>
            </a:endParaRPr>
          </a:p>
          <a:p>
            <a:pPr eaLnBrk="1" hangingPunct="1">
              <a:lnSpc>
                <a:spcPct val="80000"/>
              </a:lnSpc>
            </a:pPr>
            <a:endParaRPr lang="en-US" dirty="0" smtClean="0">
              <a:latin typeface="Arial" pitchFamily="-112" charset="0"/>
            </a:endParaRPr>
          </a:p>
        </p:txBody>
      </p:sp>
      <p:sp>
        <p:nvSpPr>
          <p:cNvPr id="60423" name="Rectangle 1034"/>
          <p:cNvSpPr>
            <a:spLocks noChangeArrowheads="1"/>
          </p:cNvSpPr>
          <p:nvPr/>
        </p:nvSpPr>
        <p:spPr bwMode="auto">
          <a:xfrm>
            <a:off x="152400" y="6248400"/>
            <a:ext cx="71628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it-IT" sz="1400" dirty="0">
                <a:solidFill>
                  <a:schemeClr val="tx1"/>
                </a:solidFill>
              </a:rPr>
              <a:t>Developers:  Heidi Thornquist, Mike Heroux,</a:t>
            </a:r>
            <a:r>
              <a:rPr lang="it-IT" sz="1400" dirty="0" smtClean="0">
                <a:solidFill>
                  <a:schemeClr val="tx1"/>
                </a:solidFill>
              </a:rPr>
              <a:t> Chris Baker, Mark Hoemmen</a:t>
            </a:r>
            <a:endParaRPr lang="it-IT" sz="1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AF5B009-DA77-3F4B-9EC2-12CA652F37B0}" type="slidenum">
              <a:rPr lang="en-US"/>
              <a:pPr/>
              <a:t>32</a:t>
            </a:fld>
            <a:endParaRPr lang="en-US"/>
          </a:p>
        </p:txBody>
      </p:sp>
      <p:pic>
        <p:nvPicPr>
          <p:cNvPr id="61443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1445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1066800"/>
          </a:xfrm>
        </p:spPr>
        <p:txBody>
          <a:bodyPr/>
          <a:lstStyle/>
          <a:p>
            <a:pPr eaLnBrk="1" hangingPunct="1"/>
            <a:r>
              <a:rPr lang="en-US" sz="3200" b="0" dirty="0" err="1" smtClean="0">
                <a:latin typeface="Arial" pitchFamily="-112" charset="0"/>
              </a:rPr>
              <a:t>Ifpack</a:t>
            </a:r>
            <a:r>
              <a:rPr lang="en-US" sz="3200" b="0" dirty="0" smtClean="0">
                <a:latin typeface="Arial" pitchFamily="-112" charset="0"/>
              </a:rPr>
              <a:t>(2): </a:t>
            </a:r>
            <a:r>
              <a:rPr lang="en-US" sz="3200" b="0" dirty="0">
                <a:latin typeface="Arial" pitchFamily="-112" charset="0"/>
              </a:rPr>
              <a:t>Algebraic </a:t>
            </a:r>
            <a:r>
              <a:rPr lang="en-US" sz="3200" b="0" dirty="0" err="1" smtClean="0">
                <a:latin typeface="Arial" pitchFamily="-112" charset="0"/>
              </a:rPr>
              <a:t>preconditioners</a:t>
            </a:r>
            <a:endParaRPr lang="en-US" sz="3200" b="0" dirty="0">
              <a:latin typeface="Arial" pitchFamily="-112" charset="0"/>
            </a:endParaRPr>
          </a:p>
        </p:txBody>
      </p:sp>
      <p:sp>
        <p:nvSpPr>
          <p:cNvPr id="6144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err="1" smtClean="0">
                <a:latin typeface="Arial" pitchFamily="-112" charset="0"/>
              </a:rPr>
              <a:t>Preconditioners</a:t>
            </a:r>
            <a:r>
              <a:rPr lang="en-US" sz="2200" dirty="0" smtClean="0">
                <a:latin typeface="Arial" pitchFamily="-112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Arial" pitchFamily="-112" charset="0"/>
              </a:rPr>
              <a:t>Overlapping domain decomposition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Arial" pitchFamily="-112" charset="0"/>
              </a:rPr>
              <a:t>Incomplete factorizations (within an MPI process)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Arial" pitchFamily="-112" charset="0"/>
              </a:rPr>
              <a:t>(Block) relaxations &amp; </a:t>
            </a:r>
            <a:r>
              <a:rPr lang="en-US" sz="1800" dirty="0" err="1" smtClean="0">
                <a:latin typeface="Arial" pitchFamily="-112" charset="0"/>
              </a:rPr>
              <a:t>Chebyshev</a:t>
            </a:r>
            <a:endParaRPr lang="en-US" sz="1800" dirty="0" smtClean="0">
              <a:latin typeface="Arial" pitchFamily="-112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Arial" pitchFamily="-112" charset="0"/>
              </a:rPr>
              <a:t>Accepts user matrix via abstract matrix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Arial" pitchFamily="-112" charset="0"/>
              </a:rPr>
              <a:t>Use {E,T}</a:t>
            </a:r>
            <a:r>
              <a:rPr lang="en-US" sz="2200" dirty="0" err="1" smtClean="0">
                <a:latin typeface="Arial" pitchFamily="-112" charset="0"/>
              </a:rPr>
              <a:t>petra</a:t>
            </a:r>
            <a:r>
              <a:rPr lang="en-US" sz="2200" dirty="0" smtClean="0">
                <a:latin typeface="Arial" pitchFamily="-112" charset="0"/>
              </a:rPr>
              <a:t> for basic matrix / vector calculations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Arial" pitchFamily="-112" charset="0"/>
              </a:rPr>
              <a:t>Perturbation stabilizations &amp; condition estimation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Arial" pitchFamily="-112" charset="0"/>
              </a:rPr>
              <a:t>Can be used by all other Trilinos solver packages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Arial" pitchFamily="-112" charset="0"/>
              </a:rPr>
              <a:t>Ifpack2: Tpetra version of </a:t>
            </a:r>
            <a:r>
              <a:rPr lang="en-US" sz="2200" dirty="0" err="1" smtClean="0">
                <a:latin typeface="Arial" pitchFamily="-112" charset="0"/>
              </a:rPr>
              <a:t>Ifpack</a:t>
            </a:r>
            <a:endParaRPr lang="en-US" sz="2200" dirty="0" smtClean="0">
              <a:latin typeface="Arial" pitchFamily="-112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Arial" pitchFamily="-112" charset="0"/>
              </a:rPr>
              <a:t>Supports arbitrary precision &amp; complex arithmetic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Arial" pitchFamily="-112" charset="0"/>
              </a:rPr>
              <a:t>Path forward to hybrid-parallel factorizations</a:t>
            </a:r>
            <a:endParaRPr lang="en-US" sz="1800" dirty="0">
              <a:latin typeface="Arial" pitchFamily="-112" charset="0"/>
            </a:endParaRPr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152400" y="6096000"/>
            <a:ext cx="5562600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it-IT" sz="1400" dirty="0">
                <a:solidFill>
                  <a:schemeClr val="tx1"/>
                </a:solidFill>
              </a:rPr>
              <a:t>Developers:  </a:t>
            </a:r>
            <a:r>
              <a:rPr lang="it-IT" sz="1400" dirty="0" smtClean="0">
                <a:solidFill>
                  <a:schemeClr val="tx1"/>
                </a:solidFill>
              </a:rPr>
              <a:t>Mike Heroux, Mark Hoemmen, Siva Rajamanickam, </a:t>
            </a:r>
          </a:p>
          <a:p>
            <a:pPr algn="l" eaLnBrk="0" hangingPunct="0"/>
            <a:r>
              <a:rPr lang="it-IT" sz="1400" dirty="0" smtClean="0">
                <a:solidFill>
                  <a:schemeClr val="tx1"/>
                </a:solidFill>
              </a:rPr>
              <a:t>Marzio </a:t>
            </a:r>
            <a:r>
              <a:rPr lang="it-IT" sz="1400" dirty="0">
                <a:solidFill>
                  <a:schemeClr val="tx1"/>
                </a:solidFill>
              </a:rPr>
              <a:t>Sala, Alan </a:t>
            </a:r>
            <a:r>
              <a:rPr lang="it-IT" sz="1400" dirty="0" smtClean="0">
                <a:solidFill>
                  <a:schemeClr val="tx1"/>
                </a:solidFill>
              </a:rPr>
              <a:t>Williams, etc.</a:t>
            </a:r>
            <a:endParaRPr lang="it-IT" sz="1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B2D4AEA-17D7-9348-8000-0B49D867725D}" type="slidenum">
              <a:rPr lang="en-US"/>
              <a:pPr/>
              <a:t>33</a:t>
            </a:fld>
            <a:endParaRPr lang="en-US"/>
          </a:p>
        </p:txBody>
      </p:sp>
      <p:pic>
        <p:nvPicPr>
          <p:cNvPr id="62467" name="Picture 102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2468" name="Rectangle 1027"/>
          <p:cNvSpPr>
            <a:spLocks noChangeArrowheads="1"/>
          </p:cNvSpPr>
          <p:nvPr/>
        </p:nvSpPr>
        <p:spPr bwMode="auto">
          <a:xfrm>
            <a:off x="0" y="1143000"/>
            <a:ext cx="9144000" cy="609600"/>
          </a:xfrm>
          <a:prstGeom prst="rect">
            <a:avLst/>
          </a:prstGeom>
          <a:solidFill>
            <a:srgbClr val="DDFAF4"/>
          </a:solidFill>
          <a:ln w="12700">
            <a:noFill/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69" name="Rectangle 1028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066800"/>
          </a:xfrm>
        </p:spPr>
        <p:txBody>
          <a:bodyPr/>
          <a:lstStyle/>
          <a:p>
            <a:pPr eaLnBrk="1" hangingPunct="1"/>
            <a:r>
              <a:rPr lang="en-US" sz="3200" b="0" dirty="0">
                <a:latin typeface="Arial" pitchFamily="-112" charset="0"/>
              </a:rPr>
              <a:t>                   : Multi-level Preconditioners</a:t>
            </a:r>
          </a:p>
        </p:txBody>
      </p:sp>
      <p:sp>
        <p:nvSpPr>
          <p:cNvPr id="62470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77200" cy="5257800"/>
          </a:xfrm>
        </p:spPr>
        <p:txBody>
          <a:bodyPr/>
          <a:lstStyle/>
          <a:p>
            <a:pPr eaLnBrk="1" hangingPunct="1"/>
            <a:r>
              <a:rPr lang="en-US" sz="2200" dirty="0">
                <a:latin typeface="Arial" pitchFamily="-112" charset="0"/>
              </a:rPr>
              <a:t>Smoothed aggregation, </a:t>
            </a:r>
            <a:r>
              <a:rPr lang="en-US" sz="2200" dirty="0" smtClean="0">
                <a:latin typeface="Arial" pitchFamily="-112" charset="0"/>
              </a:rPr>
              <a:t>multigrid, &amp; domain decomposition</a:t>
            </a:r>
          </a:p>
          <a:p>
            <a:pPr eaLnBrk="1" hangingPunct="1"/>
            <a:endParaRPr lang="en-US" sz="1800" dirty="0">
              <a:latin typeface="Arial" pitchFamily="-112" charset="0"/>
            </a:endParaRPr>
          </a:p>
          <a:p>
            <a:pPr eaLnBrk="1" hangingPunct="1"/>
            <a:r>
              <a:rPr lang="en-US" sz="2200" dirty="0">
                <a:latin typeface="Arial" pitchFamily="-112" charset="0"/>
              </a:rPr>
              <a:t>Critical technology for scalable performance of</a:t>
            </a:r>
            <a:r>
              <a:rPr lang="en-US" sz="2200" dirty="0" smtClean="0">
                <a:latin typeface="Arial" pitchFamily="-112" charset="0"/>
              </a:rPr>
              <a:t> many apps</a:t>
            </a:r>
          </a:p>
          <a:p>
            <a:pPr eaLnBrk="1" hangingPunct="1"/>
            <a:r>
              <a:rPr lang="en-US" sz="2200" dirty="0">
                <a:latin typeface="Arial" pitchFamily="-112" charset="0"/>
              </a:rPr>
              <a:t>ML compatible with other </a:t>
            </a:r>
            <a:r>
              <a:rPr lang="en-US" sz="2200" dirty="0" err="1">
                <a:latin typeface="Arial" pitchFamily="-112" charset="0"/>
              </a:rPr>
              <a:t>Trilinos</a:t>
            </a:r>
            <a:r>
              <a:rPr lang="en-US" sz="2200" dirty="0">
                <a:latin typeface="Arial" pitchFamily="-112" charset="0"/>
              </a:rPr>
              <a:t> packages:</a:t>
            </a:r>
          </a:p>
          <a:p>
            <a:pPr lvl="1" eaLnBrk="1" hangingPunct="1"/>
            <a:r>
              <a:rPr lang="en-US" sz="1800" dirty="0" smtClean="0">
                <a:latin typeface="Arial" pitchFamily="-112" charset="0"/>
              </a:rPr>
              <a:t>Accepts Epetra sparse matrices &amp; dense vectors</a:t>
            </a:r>
          </a:p>
          <a:p>
            <a:pPr lvl="1" eaLnBrk="1" hangingPunct="1"/>
            <a:r>
              <a:rPr lang="en-US" sz="1800" dirty="0" smtClean="0">
                <a:latin typeface="Arial" pitchFamily="-112" charset="0"/>
              </a:rPr>
              <a:t>ML </a:t>
            </a:r>
            <a:r>
              <a:rPr lang="en-US" sz="1800" dirty="0" err="1" smtClean="0">
                <a:latin typeface="Arial" pitchFamily="-112" charset="0"/>
              </a:rPr>
              <a:t>preconditioners</a:t>
            </a:r>
            <a:r>
              <a:rPr lang="en-US" sz="1800" dirty="0" smtClean="0">
                <a:latin typeface="Arial" pitchFamily="-112" charset="0"/>
              </a:rPr>
              <a:t> can be used by </a:t>
            </a:r>
            <a:r>
              <a:rPr lang="en-US" sz="1800" dirty="0" err="1" smtClean="0">
                <a:latin typeface="Arial" pitchFamily="-112" charset="0"/>
              </a:rPr>
              <a:t>AztecOO</a:t>
            </a:r>
            <a:r>
              <a:rPr lang="en-US" sz="1800" dirty="0" smtClean="0">
                <a:latin typeface="Arial" pitchFamily="-112" charset="0"/>
              </a:rPr>
              <a:t>, Belos, &amp; Anasazi</a:t>
            </a:r>
          </a:p>
          <a:p>
            <a:pPr eaLnBrk="1" hangingPunct="1"/>
            <a:r>
              <a:rPr lang="en-US" sz="2200" dirty="0" smtClean="0">
                <a:latin typeface="Arial" pitchFamily="-112" charset="0"/>
              </a:rPr>
              <a:t>Can </a:t>
            </a:r>
            <a:r>
              <a:rPr lang="en-US" sz="2200" dirty="0">
                <a:latin typeface="Arial" pitchFamily="-112" charset="0"/>
              </a:rPr>
              <a:t>also be used</a:t>
            </a:r>
            <a:r>
              <a:rPr lang="en-US" sz="2200" dirty="0" smtClean="0">
                <a:latin typeface="Arial" pitchFamily="-112" charset="0"/>
              </a:rPr>
              <a:t> independent of </a:t>
            </a:r>
            <a:r>
              <a:rPr lang="en-US" sz="2200" dirty="0">
                <a:latin typeface="Arial" pitchFamily="-112" charset="0"/>
              </a:rPr>
              <a:t>other Trilinos </a:t>
            </a:r>
            <a:r>
              <a:rPr lang="en-US" sz="2200" dirty="0" smtClean="0">
                <a:latin typeface="Arial" pitchFamily="-112" charset="0"/>
              </a:rPr>
              <a:t>packages</a:t>
            </a:r>
          </a:p>
          <a:p>
            <a:pPr eaLnBrk="1" hangingPunct="1"/>
            <a:r>
              <a:rPr lang="en-US" sz="2200" dirty="0" smtClean="0">
                <a:latin typeface="Arial" pitchFamily="-112" charset="0"/>
              </a:rPr>
              <a:t>Next-generation version of ML: </a:t>
            </a:r>
            <a:r>
              <a:rPr lang="en-US" sz="2200" dirty="0" err="1" smtClean="0">
                <a:latin typeface="Arial" pitchFamily="-112" charset="0"/>
              </a:rPr>
              <a:t>MueLu</a:t>
            </a:r>
            <a:endParaRPr lang="en-US" sz="2200" dirty="0" smtClean="0">
              <a:latin typeface="Arial" pitchFamily="-112" charset="0"/>
            </a:endParaRPr>
          </a:p>
          <a:p>
            <a:pPr lvl="1" eaLnBrk="1" hangingPunct="1"/>
            <a:r>
              <a:rPr lang="en-US" sz="1800" dirty="0" smtClean="0">
                <a:latin typeface="Arial" pitchFamily="-112" charset="0"/>
              </a:rPr>
              <a:t>Works with Epetra or Tpetra objects (via </a:t>
            </a:r>
            <a:r>
              <a:rPr lang="en-US" sz="1800" dirty="0" err="1" smtClean="0">
                <a:latin typeface="Arial" pitchFamily="-112" charset="0"/>
              </a:rPr>
              <a:t>Xpetra</a:t>
            </a:r>
            <a:r>
              <a:rPr lang="en-US" sz="1800" dirty="0" smtClean="0">
                <a:latin typeface="Arial" pitchFamily="-112" charset="0"/>
              </a:rPr>
              <a:t> interface)</a:t>
            </a:r>
          </a:p>
          <a:p>
            <a:pPr eaLnBrk="1" hangingPunct="1"/>
            <a:endParaRPr lang="en-US" sz="2200" dirty="0">
              <a:latin typeface="Arial" pitchFamily="-112" charset="0"/>
            </a:endParaRPr>
          </a:p>
        </p:txBody>
      </p:sp>
      <p:sp>
        <p:nvSpPr>
          <p:cNvPr id="62471" name="Rectangle 1030"/>
          <p:cNvSpPr>
            <a:spLocks noChangeArrowheads="1"/>
          </p:cNvSpPr>
          <p:nvPr/>
        </p:nvSpPr>
        <p:spPr bwMode="auto">
          <a:xfrm>
            <a:off x="152400" y="6248400"/>
            <a:ext cx="75438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it-IT" sz="1400" dirty="0">
                <a:solidFill>
                  <a:schemeClr val="tx1"/>
                </a:solidFill>
              </a:rPr>
              <a:t>Developers: Ray </a:t>
            </a:r>
            <a:r>
              <a:rPr lang="it-IT" sz="1400" dirty="0" err="1">
                <a:solidFill>
                  <a:schemeClr val="tx1"/>
                </a:solidFill>
              </a:rPr>
              <a:t>Tuminaro</a:t>
            </a:r>
            <a:r>
              <a:rPr lang="it-IT" sz="1400" dirty="0">
                <a:solidFill>
                  <a:schemeClr val="tx1"/>
                </a:solidFill>
              </a:rPr>
              <a:t>,</a:t>
            </a:r>
            <a:r>
              <a:rPr lang="it-IT" sz="1400" dirty="0" smtClean="0">
                <a:solidFill>
                  <a:schemeClr val="tx1"/>
                </a:solidFill>
              </a:rPr>
              <a:t> </a:t>
            </a:r>
            <a:r>
              <a:rPr lang="it-IT" sz="1400" dirty="0" err="1" smtClean="0">
                <a:solidFill>
                  <a:schemeClr val="tx1"/>
                </a:solidFill>
              </a:rPr>
              <a:t>Jeremie</a:t>
            </a:r>
            <a:r>
              <a:rPr lang="it-IT" sz="1400" dirty="0" smtClean="0">
                <a:solidFill>
                  <a:schemeClr val="tx1"/>
                </a:solidFill>
              </a:rPr>
              <a:t> </a:t>
            </a:r>
            <a:r>
              <a:rPr lang="it-IT" sz="1400" dirty="0" err="1" smtClean="0">
                <a:solidFill>
                  <a:schemeClr val="tx1"/>
                </a:solidFill>
              </a:rPr>
              <a:t>Gaidamour</a:t>
            </a:r>
            <a:r>
              <a:rPr lang="it-IT" sz="1400" dirty="0" smtClean="0">
                <a:solidFill>
                  <a:schemeClr val="tx1"/>
                </a:solidFill>
              </a:rPr>
              <a:t>, Jonathan </a:t>
            </a:r>
            <a:r>
              <a:rPr lang="it-IT" sz="1400" dirty="0" err="1">
                <a:solidFill>
                  <a:schemeClr val="tx1"/>
                </a:solidFill>
              </a:rPr>
              <a:t>Hu</a:t>
            </a:r>
            <a:r>
              <a:rPr lang="it-IT" sz="1400" dirty="0">
                <a:solidFill>
                  <a:schemeClr val="tx1"/>
                </a:solidFill>
              </a:rPr>
              <a:t>, Marzio </a:t>
            </a:r>
            <a:r>
              <a:rPr lang="it-IT" sz="1400" dirty="0" smtClean="0">
                <a:solidFill>
                  <a:schemeClr val="tx1"/>
                </a:solidFill>
              </a:rPr>
              <a:t>Sala, Chris </a:t>
            </a:r>
            <a:r>
              <a:rPr lang="it-IT" sz="1400" dirty="0" err="1" smtClean="0">
                <a:solidFill>
                  <a:schemeClr val="tx1"/>
                </a:solidFill>
              </a:rPr>
              <a:t>Siefert</a:t>
            </a:r>
            <a:endParaRPr lang="it-IT" sz="1400" dirty="0">
              <a:solidFill>
                <a:srgbClr val="000066"/>
              </a:solidFill>
            </a:endParaRPr>
          </a:p>
        </p:txBody>
      </p:sp>
      <p:pic>
        <p:nvPicPr>
          <p:cNvPr id="62472" name="Picture 1031" descr="m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152400"/>
            <a:ext cx="8302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B2D4AEA-17D7-9348-8000-0B49D867725D}" type="slidenum">
              <a:rPr lang="en-US"/>
              <a:pPr/>
              <a:t>34</a:t>
            </a:fld>
            <a:endParaRPr lang="en-US"/>
          </a:p>
        </p:txBody>
      </p:sp>
      <p:pic>
        <p:nvPicPr>
          <p:cNvPr id="62467" name="Picture 102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2469" name="Rectangle 1028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066800"/>
          </a:xfrm>
        </p:spPr>
        <p:txBody>
          <a:bodyPr/>
          <a:lstStyle/>
          <a:p>
            <a:pPr eaLnBrk="1" hangingPunct="1"/>
            <a:r>
              <a:rPr lang="en-US" sz="3200" b="0" dirty="0" err="1" smtClean="0">
                <a:latin typeface="Arial" pitchFamily="-112" charset="0"/>
              </a:rPr>
              <a:t>MueLu</a:t>
            </a:r>
            <a:r>
              <a:rPr lang="en-US" sz="3200" b="0" dirty="0" smtClean="0">
                <a:latin typeface="Arial" pitchFamily="-112" charset="0"/>
              </a:rPr>
              <a:t>: Next-gen algebraic multigrid</a:t>
            </a:r>
            <a:endParaRPr lang="en-US" sz="3200" b="0" dirty="0">
              <a:latin typeface="Arial" pitchFamily="-112" charset="0"/>
            </a:endParaRPr>
          </a:p>
        </p:txBody>
      </p:sp>
      <p:sp>
        <p:nvSpPr>
          <p:cNvPr id="62470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77200" cy="52578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Arial" pitchFamily="-112" charset="0"/>
              </a:rPr>
              <a:t>Motivation for replacing ML</a:t>
            </a:r>
          </a:p>
          <a:p>
            <a:pPr lvl="1" eaLnBrk="1" hangingPunct="1"/>
            <a:r>
              <a:rPr lang="en-US" sz="1600" dirty="0" smtClean="0">
                <a:latin typeface="Arial" pitchFamily="-112" charset="0"/>
              </a:rPr>
              <a:t>Improve maintainability &amp; ease development of new algorithms</a:t>
            </a:r>
          </a:p>
          <a:p>
            <a:pPr lvl="1" eaLnBrk="1" hangingPunct="1"/>
            <a:r>
              <a:rPr lang="en-US" sz="1600" dirty="0" smtClean="0">
                <a:latin typeface="Arial" pitchFamily="-112" charset="0"/>
              </a:rPr>
              <a:t>Decouple computational kernels from algorithms</a:t>
            </a:r>
          </a:p>
          <a:p>
            <a:pPr lvl="1" eaLnBrk="1" hangingPunct="1"/>
            <a:r>
              <a:rPr lang="en-US" sz="1600" dirty="0" smtClean="0">
                <a:latin typeface="Arial" pitchFamily="-112" charset="0"/>
              </a:rPr>
              <a:t>Rely more on other Trilinos packages for linear algebra, smoothers, etc.</a:t>
            </a:r>
          </a:p>
          <a:p>
            <a:pPr eaLnBrk="1" hangingPunct="1"/>
            <a:r>
              <a:rPr lang="en-US" sz="2000" dirty="0" smtClean="0">
                <a:latin typeface="Arial" pitchFamily="-112" charset="0"/>
              </a:rPr>
              <a:t>Exploit Tpetra features</a:t>
            </a:r>
          </a:p>
          <a:p>
            <a:pPr lvl="1" eaLnBrk="1" hangingPunct="1"/>
            <a:r>
              <a:rPr lang="en-US" sz="1600" dirty="0" smtClean="0">
                <a:latin typeface="Arial" pitchFamily="-112" charset="0"/>
              </a:rPr>
              <a:t>MPI+X (</a:t>
            </a:r>
            <a:r>
              <a:rPr lang="en-US" sz="1600" dirty="0" err="1" smtClean="0">
                <a:latin typeface="Arial" pitchFamily="-112" charset="0"/>
              </a:rPr>
              <a:t>Kokkos</a:t>
            </a:r>
            <a:r>
              <a:rPr lang="en-US" sz="1600" dirty="0" smtClean="0">
                <a:latin typeface="Arial" pitchFamily="-112" charset="0"/>
              </a:rPr>
              <a:t> programming model mitigates risk)</a:t>
            </a:r>
          </a:p>
          <a:p>
            <a:pPr lvl="1" eaLnBrk="1" hangingPunct="1"/>
            <a:r>
              <a:rPr lang="en-US" sz="1600" dirty="0" smtClean="0">
                <a:latin typeface="Arial" pitchFamily="-112" charset="0"/>
              </a:rPr>
              <a:t>64-bit global indices (to solve problems with &gt;2B unknowns)</a:t>
            </a:r>
          </a:p>
          <a:p>
            <a:pPr lvl="1" eaLnBrk="1" hangingPunct="1"/>
            <a:r>
              <a:rPr lang="en-US" sz="1600" dirty="0" smtClean="0">
                <a:latin typeface="Arial" pitchFamily="-112" charset="0"/>
              </a:rPr>
              <a:t>Arbitrary Scalar types (</a:t>
            </a:r>
            <a:r>
              <a:rPr lang="en-US" sz="1600" dirty="0" err="1" smtClean="0">
                <a:latin typeface="Arial" pitchFamily="-112" charset="0"/>
              </a:rPr>
              <a:t>Tramonto</a:t>
            </a:r>
            <a:r>
              <a:rPr lang="en-US" sz="1600" dirty="0" smtClean="0">
                <a:latin typeface="Arial" pitchFamily="-112" charset="0"/>
              </a:rPr>
              <a:t> runs </a:t>
            </a:r>
            <a:r>
              <a:rPr lang="en-US" sz="1600" dirty="0" err="1" smtClean="0">
                <a:latin typeface="Arial" pitchFamily="-112" charset="0"/>
              </a:rPr>
              <a:t>MueLu</a:t>
            </a:r>
            <a:r>
              <a:rPr lang="en-US" sz="1600" dirty="0" smtClean="0">
                <a:latin typeface="Arial" pitchFamily="-112" charset="0"/>
              </a:rPr>
              <a:t> w/ double-double)</a:t>
            </a:r>
          </a:p>
          <a:p>
            <a:pPr eaLnBrk="1" hangingPunct="1"/>
            <a:r>
              <a:rPr lang="en-US" sz="2000" dirty="0" smtClean="0">
                <a:latin typeface="Arial" pitchFamily="-112" charset="0"/>
              </a:rPr>
              <a:t>Works with Epetra or Tpetra (via </a:t>
            </a:r>
            <a:r>
              <a:rPr lang="en-US" sz="2000" dirty="0" err="1" smtClean="0">
                <a:latin typeface="Arial" pitchFamily="-112" charset="0"/>
              </a:rPr>
              <a:t>Xpetra</a:t>
            </a:r>
            <a:r>
              <a:rPr lang="en-US" sz="2000" dirty="0" smtClean="0">
                <a:latin typeface="Arial" pitchFamily="-112" charset="0"/>
              </a:rPr>
              <a:t> common interface)</a:t>
            </a:r>
          </a:p>
          <a:p>
            <a:pPr eaLnBrk="1" hangingPunct="1"/>
            <a:r>
              <a:rPr lang="en-US" sz="2000" dirty="0" smtClean="0">
                <a:latin typeface="Arial" pitchFamily="-112" charset="0"/>
              </a:rPr>
              <a:t>Facilitate algorithm development</a:t>
            </a:r>
          </a:p>
          <a:p>
            <a:pPr lvl="1" eaLnBrk="1" hangingPunct="1"/>
            <a:r>
              <a:rPr lang="en-US" sz="1600" dirty="0" smtClean="0">
                <a:latin typeface="Arial" pitchFamily="-112" charset="0"/>
              </a:rPr>
              <a:t>Energy minimization methods</a:t>
            </a:r>
          </a:p>
          <a:p>
            <a:pPr lvl="1" eaLnBrk="1" hangingPunct="1"/>
            <a:r>
              <a:rPr lang="en-US" sz="1600" dirty="0" smtClean="0">
                <a:latin typeface="Arial" pitchFamily="-112" charset="0"/>
              </a:rPr>
              <a:t>Geometric or classic algebraic multigrid; mix methods together</a:t>
            </a:r>
          </a:p>
          <a:p>
            <a:pPr eaLnBrk="1" hangingPunct="1"/>
            <a:r>
              <a:rPr lang="en-US" sz="2000" dirty="0" smtClean="0">
                <a:latin typeface="Arial" pitchFamily="-112" charset="0"/>
              </a:rPr>
              <a:t>Better </a:t>
            </a:r>
            <a:r>
              <a:rPr lang="en-US" sz="2000" dirty="0" err="1" smtClean="0">
                <a:latin typeface="Arial" pitchFamily="-112" charset="0"/>
              </a:rPr>
              <a:t>preconditioner</a:t>
            </a:r>
            <a:r>
              <a:rPr lang="en-US" sz="2000" dirty="0" smtClean="0">
                <a:latin typeface="Arial" pitchFamily="-112" charset="0"/>
              </a:rPr>
              <a:t> reuse (for nonlinear solve iterations)</a:t>
            </a:r>
          </a:p>
          <a:p>
            <a:pPr eaLnBrk="1" hangingPunct="1"/>
            <a:r>
              <a:rPr lang="en-US" sz="2000" dirty="0" smtClean="0">
                <a:latin typeface="Arial" pitchFamily="-112" charset="0"/>
              </a:rPr>
              <a:t>Amazing new tutorial and users’ guide (Tobias </a:t>
            </a:r>
            <a:r>
              <a:rPr lang="en-US" sz="2000" dirty="0" err="1" smtClean="0">
                <a:latin typeface="Arial" pitchFamily="-112" charset="0"/>
              </a:rPr>
              <a:t>Wiesner</a:t>
            </a:r>
            <a:r>
              <a:rPr lang="en-US" sz="2000" dirty="0" smtClean="0">
                <a:latin typeface="Arial" pitchFamily="-112" charset="0"/>
              </a:rPr>
              <a:t>)!</a:t>
            </a:r>
            <a:endParaRPr lang="en-US" sz="2200" dirty="0" smtClean="0">
              <a:latin typeface="Arial" pitchFamily="-112" charset="0"/>
            </a:endParaRPr>
          </a:p>
          <a:p>
            <a:pPr eaLnBrk="1" hangingPunct="1"/>
            <a:endParaRPr lang="en-US" sz="2000" dirty="0" smtClean="0">
              <a:latin typeface="Arial" pitchFamily="-112" charset="0"/>
            </a:endParaRPr>
          </a:p>
          <a:p>
            <a:pPr lvl="1" eaLnBrk="1" hangingPunct="1"/>
            <a:endParaRPr lang="en-US" sz="1800" dirty="0" smtClean="0">
              <a:latin typeface="Arial" pitchFamily="-112" charset="0"/>
            </a:endParaRPr>
          </a:p>
          <a:p>
            <a:pPr lvl="1" eaLnBrk="1" hangingPunct="1"/>
            <a:endParaRPr lang="en-US" sz="1800" dirty="0" smtClean="0">
              <a:latin typeface="Arial" pitchFamily="-112" charset="0"/>
            </a:endParaRPr>
          </a:p>
          <a:p>
            <a:pPr eaLnBrk="1" hangingPunct="1"/>
            <a:endParaRPr lang="en-US" sz="2600" dirty="0">
              <a:latin typeface="Arial" pitchFamily="-112" charset="0"/>
            </a:endParaRPr>
          </a:p>
        </p:txBody>
      </p:sp>
      <p:sp>
        <p:nvSpPr>
          <p:cNvPr id="62471" name="Rectangle 1030"/>
          <p:cNvSpPr>
            <a:spLocks noChangeArrowheads="1"/>
          </p:cNvSpPr>
          <p:nvPr/>
        </p:nvSpPr>
        <p:spPr bwMode="auto">
          <a:xfrm>
            <a:off x="152400" y="6248400"/>
            <a:ext cx="75438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it-IT" sz="1200" dirty="0">
                <a:solidFill>
                  <a:schemeClr val="tx1"/>
                </a:solidFill>
              </a:rPr>
              <a:t>Developers: </a:t>
            </a:r>
            <a:r>
              <a:rPr lang="it-IT" sz="1200" dirty="0" smtClean="0">
                <a:solidFill>
                  <a:schemeClr val="tx1"/>
                </a:solidFill>
              </a:rPr>
              <a:t>Andrey </a:t>
            </a:r>
            <a:r>
              <a:rPr lang="it-IT" sz="1200" dirty="0" err="1" smtClean="0">
                <a:solidFill>
                  <a:schemeClr val="tx1"/>
                </a:solidFill>
              </a:rPr>
              <a:t>Prokopenko</a:t>
            </a:r>
            <a:r>
              <a:rPr lang="it-IT" sz="1200" dirty="0" smtClean="0">
                <a:solidFill>
                  <a:schemeClr val="tx1"/>
                </a:solidFill>
              </a:rPr>
              <a:t>, Jonathan </a:t>
            </a:r>
            <a:r>
              <a:rPr lang="it-IT" sz="1200" dirty="0" err="1">
                <a:solidFill>
                  <a:schemeClr val="tx1"/>
                </a:solidFill>
              </a:rPr>
              <a:t>Hu</a:t>
            </a:r>
            <a:r>
              <a:rPr lang="it-IT" sz="1200" dirty="0">
                <a:solidFill>
                  <a:schemeClr val="tx1"/>
                </a:solidFill>
              </a:rPr>
              <a:t>, </a:t>
            </a:r>
            <a:r>
              <a:rPr lang="it-IT" sz="1200" dirty="0" smtClean="0">
                <a:solidFill>
                  <a:schemeClr val="tx1"/>
                </a:solidFill>
              </a:rPr>
              <a:t>Chris </a:t>
            </a:r>
            <a:r>
              <a:rPr lang="it-IT" sz="1200" dirty="0" err="1" smtClean="0">
                <a:solidFill>
                  <a:schemeClr val="tx1"/>
                </a:solidFill>
              </a:rPr>
              <a:t>Siefert</a:t>
            </a:r>
            <a:r>
              <a:rPr lang="it-IT" sz="1200" dirty="0" smtClean="0">
                <a:solidFill>
                  <a:schemeClr val="tx1"/>
                </a:solidFill>
              </a:rPr>
              <a:t>, </a:t>
            </a:r>
            <a:r>
              <a:rPr lang="it-IT" sz="1200" dirty="0" err="1" smtClean="0">
                <a:solidFill>
                  <a:schemeClr val="tx1"/>
                </a:solidFill>
              </a:rPr>
              <a:t>Ray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 err="1" smtClean="0">
                <a:solidFill>
                  <a:schemeClr val="tx1"/>
                </a:solidFill>
              </a:rPr>
              <a:t>Tuminaro</a:t>
            </a:r>
            <a:r>
              <a:rPr lang="it-IT" sz="1200" dirty="0" smtClean="0">
                <a:solidFill>
                  <a:schemeClr val="tx1"/>
                </a:solidFill>
              </a:rPr>
              <a:t>, </a:t>
            </a:r>
            <a:r>
              <a:rPr lang="it-IT" sz="1200" dirty="0" err="1" smtClean="0">
                <a:solidFill>
                  <a:schemeClr val="tx1"/>
                </a:solidFill>
              </a:rPr>
              <a:t>Tobias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 err="1" smtClean="0">
                <a:solidFill>
                  <a:schemeClr val="tx1"/>
                </a:solidFill>
              </a:rPr>
              <a:t>Wiesner</a:t>
            </a:r>
            <a:endParaRPr lang="it-IT" sz="12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218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4B285A7-1E6E-914C-AF02-C4BB2E9FA86A}" type="slidenum">
              <a:rPr lang="en-US"/>
              <a:pPr/>
              <a:t>35</a:t>
            </a:fld>
            <a:endParaRPr lang="en-US"/>
          </a:p>
        </p:txBody>
      </p:sp>
      <p:pic>
        <p:nvPicPr>
          <p:cNvPr id="63491" name="Picture 1030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3492" name="Rectangle 1028"/>
          <p:cNvSpPr>
            <a:spLocks noChangeArrowheads="1"/>
          </p:cNvSpPr>
          <p:nvPr/>
        </p:nvSpPr>
        <p:spPr bwMode="auto">
          <a:xfrm>
            <a:off x="0" y="1143000"/>
            <a:ext cx="9144000" cy="533400"/>
          </a:xfrm>
          <a:prstGeom prst="rect">
            <a:avLst/>
          </a:prstGeom>
          <a:solidFill>
            <a:srgbClr val="DDFAF4"/>
          </a:solidFill>
          <a:ln w="12700">
            <a:noFill/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b="0" dirty="0">
                <a:latin typeface="Arial" pitchFamily="-112" charset="0"/>
              </a:rPr>
              <a:t>Anasazi</a:t>
            </a:r>
          </a:p>
        </p:txBody>
      </p:sp>
      <p:sp>
        <p:nvSpPr>
          <p:cNvPr id="6349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>
                <a:latin typeface="Arial" pitchFamily="-112" charset="0"/>
              </a:rPr>
              <a:t>Next-generation</a:t>
            </a:r>
            <a:r>
              <a:rPr lang="en-US" dirty="0" smtClean="0">
                <a:latin typeface="Arial" pitchFamily="-112" charset="0"/>
              </a:rPr>
              <a:t> iterative </a:t>
            </a:r>
            <a:r>
              <a:rPr lang="en-US" dirty="0" err="1" smtClean="0">
                <a:latin typeface="Arial" pitchFamily="-112" charset="0"/>
              </a:rPr>
              <a:t>eigensolvers</a:t>
            </a:r>
            <a:endParaRPr lang="en-US" dirty="0" smtClean="0">
              <a:latin typeface="Arial" pitchFamily="-112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2000" dirty="0" smtClean="0">
              <a:latin typeface="Arial" pitchFamily="-112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Decouples algorithms from linear algebra objects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Block </a:t>
            </a:r>
            <a:r>
              <a:rPr lang="en-US" dirty="0" err="1" smtClean="0">
                <a:latin typeface="Arial" pitchFamily="-112" charset="0"/>
              </a:rPr>
              <a:t>eigensolvers</a:t>
            </a:r>
            <a:r>
              <a:rPr lang="en-US" dirty="0" smtClean="0">
                <a:latin typeface="Arial" pitchFamily="-112" charset="0"/>
              </a:rPr>
              <a:t> for accurate cluster resolution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Can solve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Arial" pitchFamily="-112" charset="0"/>
              </a:rPr>
              <a:t>Standard (AX = ΛX) or generalized (AX = BXΛ)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err="1" smtClean="0">
                <a:latin typeface="Arial" pitchFamily="-112" charset="0"/>
              </a:rPr>
              <a:t>Hermitian</a:t>
            </a:r>
            <a:r>
              <a:rPr lang="en-US" sz="1800" dirty="0" smtClean="0">
                <a:latin typeface="Arial" pitchFamily="-112" charset="0"/>
              </a:rPr>
              <a:t> or not, real or complex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Algorithms available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Arial" pitchFamily="-112" charset="0"/>
              </a:rPr>
              <a:t>Block Krylov-</a:t>
            </a:r>
            <a:r>
              <a:rPr lang="en-US" sz="1800" dirty="0" err="1" smtClean="0">
                <a:latin typeface="Arial" pitchFamily="-112" charset="0"/>
              </a:rPr>
              <a:t>Schur</a:t>
            </a:r>
            <a:r>
              <a:rPr lang="en-US" sz="1800" dirty="0" smtClean="0">
                <a:latin typeface="Arial" pitchFamily="-112" charset="0"/>
              </a:rPr>
              <a:t> (most like ARPACK’s IR </a:t>
            </a:r>
            <a:r>
              <a:rPr lang="en-US" sz="1800" dirty="0" err="1" smtClean="0">
                <a:latin typeface="Arial" pitchFamily="-112" charset="0"/>
              </a:rPr>
              <a:t>Arnoldi</a:t>
            </a:r>
            <a:r>
              <a:rPr lang="en-US" sz="1800" dirty="0" smtClean="0">
                <a:latin typeface="Arial" pitchFamily="-112" charset="0"/>
              </a:rPr>
              <a:t>) &amp; Block Davidson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Arial" pitchFamily="-112" charset="0"/>
              </a:rPr>
              <a:t>Implicit Riemannian Trust Region solvers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Arial" pitchFamily="-112" charset="0"/>
              </a:rPr>
              <a:t>Locally Optimal Block-Preconditioned CG (LOBPCG)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Arial" pitchFamily="-112" charset="0"/>
              </a:rPr>
              <a:t>Scalable </a:t>
            </a:r>
            <a:r>
              <a:rPr lang="en-US" sz="1800" dirty="0" err="1" smtClean="0">
                <a:latin typeface="Arial" pitchFamily="-112" charset="0"/>
              </a:rPr>
              <a:t>orthogonalizations</a:t>
            </a:r>
            <a:r>
              <a:rPr lang="en-US" sz="1800" dirty="0" smtClean="0">
                <a:latin typeface="Arial" pitchFamily="-112" charset="0"/>
              </a:rPr>
              <a:t> (e.g., TSQR, SVQB)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latin typeface="Arial" pitchFamily="-112" charset="0"/>
              </a:rPr>
              <a:t>New solvers!  </a:t>
            </a:r>
            <a:r>
              <a:rPr lang="en-US" sz="2200" dirty="0" err="1" smtClean="0">
                <a:latin typeface="Arial" pitchFamily="-112" charset="0"/>
              </a:rPr>
              <a:t>TraceMin</a:t>
            </a:r>
            <a:r>
              <a:rPr lang="en-US" sz="2200" dirty="0" smtClean="0">
                <a:latin typeface="Arial" pitchFamily="-112" charset="0"/>
              </a:rPr>
              <a:t> and friends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Arial" pitchFamily="-112" charset="0"/>
              </a:rPr>
              <a:t>See talk Wed 13:50 by Alicia </a:t>
            </a:r>
            <a:r>
              <a:rPr lang="en-US" sz="1800" dirty="0" err="1" smtClean="0">
                <a:latin typeface="Arial" pitchFamily="-112" charset="0"/>
              </a:rPr>
              <a:t>Klinvex</a:t>
            </a:r>
            <a:r>
              <a:rPr lang="en-US" sz="1800" dirty="0" smtClean="0">
                <a:latin typeface="Arial" pitchFamily="-112" charset="0"/>
              </a:rPr>
              <a:t> (Purdue)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>
              <a:latin typeface="Arial" pitchFamily="-112" charset="0"/>
            </a:endParaRPr>
          </a:p>
        </p:txBody>
      </p:sp>
      <p:sp>
        <p:nvSpPr>
          <p:cNvPr id="63495" name="Rectangle 1031"/>
          <p:cNvSpPr>
            <a:spLocks noChangeArrowheads="1"/>
          </p:cNvSpPr>
          <p:nvPr/>
        </p:nvSpPr>
        <p:spPr bwMode="auto">
          <a:xfrm>
            <a:off x="152400" y="6096000"/>
            <a:ext cx="5638800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it-IT" sz="1400" dirty="0" err="1">
                <a:solidFill>
                  <a:schemeClr val="tx1"/>
                </a:solidFill>
              </a:rPr>
              <a:t>Developers</a:t>
            </a:r>
            <a:r>
              <a:rPr lang="it-IT" sz="1400" dirty="0">
                <a:solidFill>
                  <a:schemeClr val="tx1"/>
                </a:solidFill>
              </a:rPr>
              <a:t>: </a:t>
            </a:r>
            <a:r>
              <a:rPr lang="it-IT" sz="1400" dirty="0" smtClean="0">
                <a:solidFill>
                  <a:schemeClr val="tx1"/>
                </a:solidFill>
              </a:rPr>
              <a:t> Heidi </a:t>
            </a:r>
            <a:r>
              <a:rPr lang="it-IT" sz="1400" dirty="0" err="1">
                <a:solidFill>
                  <a:schemeClr val="tx1"/>
                </a:solidFill>
              </a:rPr>
              <a:t>Thornquist</a:t>
            </a:r>
            <a:r>
              <a:rPr lang="it-IT" sz="1400" dirty="0">
                <a:solidFill>
                  <a:schemeClr val="tx1"/>
                </a:solidFill>
              </a:rPr>
              <a:t>, Mike </a:t>
            </a:r>
            <a:r>
              <a:rPr lang="it-IT" sz="1400" dirty="0" err="1">
                <a:solidFill>
                  <a:schemeClr val="tx1"/>
                </a:solidFill>
              </a:rPr>
              <a:t>Heroux</a:t>
            </a:r>
            <a:r>
              <a:rPr lang="it-IT" sz="1400" dirty="0">
                <a:solidFill>
                  <a:schemeClr val="tx1"/>
                </a:solidFill>
              </a:rPr>
              <a:t>, Chris Baker, </a:t>
            </a:r>
          </a:p>
          <a:p>
            <a:pPr algn="l" eaLnBrk="0" hangingPunct="0">
              <a:buFont typeface="Wingdings" pitchFamily="-112" charset="2"/>
              <a:buNone/>
            </a:pPr>
            <a:r>
              <a:rPr lang="it-IT" sz="1400" dirty="0">
                <a:solidFill>
                  <a:schemeClr val="tx1"/>
                </a:solidFill>
              </a:rPr>
              <a:t>                       </a:t>
            </a:r>
            <a:r>
              <a:rPr lang="it-IT" sz="1400" dirty="0" err="1">
                <a:solidFill>
                  <a:schemeClr val="tx1"/>
                </a:solidFill>
              </a:rPr>
              <a:t>Rich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Lehoucq</a:t>
            </a:r>
            <a:r>
              <a:rPr lang="it-IT" sz="1400" dirty="0">
                <a:solidFill>
                  <a:schemeClr val="tx1"/>
                </a:solidFill>
              </a:rPr>
              <a:t>, </a:t>
            </a:r>
            <a:r>
              <a:rPr lang="it-IT" sz="1400" dirty="0" err="1">
                <a:solidFill>
                  <a:schemeClr val="tx1"/>
                </a:solidFill>
              </a:rPr>
              <a:t>Ulrich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 smtClean="0">
                <a:solidFill>
                  <a:schemeClr val="tx1"/>
                </a:solidFill>
              </a:rPr>
              <a:t>Hetmaniuk</a:t>
            </a:r>
            <a:r>
              <a:rPr lang="it-IT" sz="1400" dirty="0" smtClean="0">
                <a:solidFill>
                  <a:schemeClr val="tx1"/>
                </a:solidFill>
              </a:rPr>
              <a:t>, Mark Hoemmen</a:t>
            </a:r>
            <a:endParaRPr lang="it-IT" sz="1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80B9389-909C-ED44-A178-FC7D368BF17D}" type="slidenum">
              <a:rPr lang="en-US"/>
              <a:pPr/>
              <a:t>36</a:t>
            </a:fld>
            <a:endParaRPr lang="en-US"/>
          </a:p>
        </p:txBody>
      </p:sp>
      <p:pic>
        <p:nvPicPr>
          <p:cNvPr id="64515" name="Picture 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4516" name="Rectangle 7"/>
          <p:cNvSpPr>
            <a:spLocks noChangeArrowheads="1"/>
          </p:cNvSpPr>
          <p:nvPr/>
        </p:nvSpPr>
        <p:spPr bwMode="auto">
          <a:xfrm>
            <a:off x="0" y="1219200"/>
            <a:ext cx="9144000" cy="609600"/>
          </a:xfrm>
          <a:prstGeom prst="rect">
            <a:avLst/>
          </a:prstGeom>
          <a:solidFill>
            <a:srgbClr val="DDFAF4"/>
          </a:solidFill>
          <a:ln w="12700">
            <a:noFill/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0" dirty="0">
                <a:latin typeface="Arial" pitchFamily="-112" charset="0"/>
              </a:rPr>
              <a:t>NOX: Nonlinear Solvers</a:t>
            </a:r>
          </a:p>
        </p:txBody>
      </p:sp>
      <p:sp>
        <p:nvSpPr>
          <p:cNvPr id="6451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029200"/>
          </a:xfrm>
        </p:spPr>
        <p:txBody>
          <a:bodyPr/>
          <a:lstStyle/>
          <a:p>
            <a:pPr eaLnBrk="1" hangingPunct="1"/>
            <a:r>
              <a:rPr lang="en-US" sz="2200" dirty="0">
                <a:latin typeface="Arial" pitchFamily="-112" charset="0"/>
              </a:rPr>
              <a:t>Suite of nonlinear solution methods</a:t>
            </a:r>
          </a:p>
        </p:txBody>
      </p:sp>
      <p:sp>
        <p:nvSpPr>
          <p:cNvPr id="64523" name="Text Box 15"/>
          <p:cNvSpPr txBox="1">
            <a:spLocks noChangeArrowheads="1"/>
          </p:cNvSpPr>
          <p:nvPr/>
        </p:nvSpPr>
        <p:spPr bwMode="auto">
          <a:xfrm>
            <a:off x="6477000" y="3276600"/>
            <a:ext cx="2486025" cy="17543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177800" indent="-177800" algn="l" eaLnBrk="0" hangingPunct="0"/>
            <a:r>
              <a:rPr lang="en-US" sz="1800" b="0" u="sng" dirty="0">
                <a:solidFill>
                  <a:schemeClr val="tx1"/>
                </a:solidFill>
                <a:latin typeface="Helvetica" pitchFamily="-112" charset="0"/>
              </a:rPr>
              <a:t>Implementation</a:t>
            </a:r>
          </a:p>
          <a:p>
            <a:pPr marL="177800" indent="-177800" algn="l" eaLnBrk="0" hangingPunct="0">
              <a:buFontTx/>
              <a:buChar char="•"/>
            </a:pPr>
            <a:r>
              <a:rPr lang="en-US" sz="1800" b="0" dirty="0">
                <a:solidFill>
                  <a:schemeClr val="tx1"/>
                </a:solidFill>
                <a:latin typeface="Helvetica" pitchFamily="-112" charset="0"/>
              </a:rPr>
              <a:t>Parallel</a:t>
            </a:r>
          </a:p>
          <a:p>
            <a:pPr marL="177800" indent="-177800" algn="l" eaLnBrk="0" hangingPunct="0">
              <a:buFontTx/>
              <a:buChar char="•"/>
            </a:pPr>
            <a:r>
              <a:rPr lang="en-US" sz="1800" b="0" dirty="0" smtClean="0">
                <a:solidFill>
                  <a:schemeClr val="tx1"/>
                </a:solidFill>
                <a:latin typeface="Helvetica" pitchFamily="-112" charset="0"/>
              </a:rPr>
              <a:t>Object-oriented C++</a:t>
            </a:r>
            <a:endParaRPr lang="en-US" sz="1800" b="0" dirty="0">
              <a:solidFill>
                <a:schemeClr val="tx1"/>
              </a:solidFill>
              <a:latin typeface="Helvetica" pitchFamily="-112" charset="0"/>
            </a:endParaRPr>
          </a:p>
          <a:p>
            <a:pPr marL="177800" indent="-177800" algn="l" eaLnBrk="0" hangingPunct="0">
              <a:buFontTx/>
              <a:buChar char="•"/>
            </a:pPr>
            <a:r>
              <a:rPr lang="en-US" sz="1800" b="0" dirty="0">
                <a:solidFill>
                  <a:schemeClr val="tx1"/>
                </a:solidFill>
                <a:latin typeface="Helvetica" pitchFamily="-112" charset="0"/>
              </a:rPr>
              <a:t>Independent of the linear </a:t>
            </a:r>
            <a:r>
              <a:rPr lang="en-US" sz="1800" b="0" dirty="0" smtClean="0">
                <a:solidFill>
                  <a:schemeClr val="tx1"/>
                </a:solidFill>
                <a:latin typeface="Helvetica" pitchFamily="-112" charset="0"/>
              </a:rPr>
              <a:t>algebra implementation!</a:t>
            </a:r>
            <a:endParaRPr lang="en-US" sz="1800" b="0" dirty="0">
              <a:solidFill>
                <a:schemeClr val="tx1"/>
              </a:solidFill>
              <a:latin typeface="Helvetica" pitchFamily="-112" charset="0"/>
            </a:endParaRPr>
          </a:p>
        </p:txBody>
      </p:sp>
      <p:sp>
        <p:nvSpPr>
          <p:cNvPr id="64524" name="Text Box 16"/>
          <p:cNvSpPr txBox="1">
            <a:spLocks noChangeArrowheads="1"/>
          </p:cNvSpPr>
          <p:nvPr/>
        </p:nvSpPr>
        <p:spPr bwMode="auto">
          <a:xfrm>
            <a:off x="152400" y="3276600"/>
            <a:ext cx="2393950" cy="14906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77800" indent="-177800" algn="l" eaLnBrk="0" hangingPunct="0"/>
            <a:r>
              <a:rPr lang="en-US" sz="1800" b="0" u="sng">
                <a:solidFill>
                  <a:schemeClr val="tx1"/>
                </a:solidFill>
                <a:latin typeface="Helvetica" pitchFamily="-112" charset="0"/>
              </a:rPr>
              <a:t>Jacobian Estimation</a:t>
            </a:r>
          </a:p>
          <a:p>
            <a:pPr marL="177800" indent="-177800" algn="l" eaLnBrk="0" hangingPunct="0">
              <a:buFontTx/>
              <a:buChar char="•"/>
            </a:pPr>
            <a:r>
              <a:rPr lang="en-US" sz="1800" b="0">
                <a:solidFill>
                  <a:schemeClr val="tx1"/>
                </a:solidFill>
                <a:latin typeface="Helvetica" pitchFamily="-112" charset="0"/>
              </a:rPr>
              <a:t>Graph Coloring</a:t>
            </a:r>
          </a:p>
          <a:p>
            <a:pPr marL="177800" indent="-177800" algn="l" eaLnBrk="0" hangingPunct="0">
              <a:buFontTx/>
              <a:buChar char="•"/>
            </a:pPr>
            <a:r>
              <a:rPr lang="en-US" sz="1800" b="0">
                <a:solidFill>
                  <a:schemeClr val="tx1"/>
                </a:solidFill>
                <a:latin typeface="Helvetica" pitchFamily="-112" charset="0"/>
              </a:rPr>
              <a:t>Finite Difference</a:t>
            </a:r>
          </a:p>
          <a:p>
            <a:pPr marL="177800" indent="-177800" algn="l" eaLnBrk="0" hangingPunct="0">
              <a:buFontTx/>
              <a:buChar char="•"/>
            </a:pPr>
            <a:r>
              <a:rPr lang="en-US" sz="1800" b="0">
                <a:solidFill>
                  <a:schemeClr val="tx1"/>
                </a:solidFill>
                <a:latin typeface="Helvetica" pitchFamily="-112" charset="0"/>
              </a:rPr>
              <a:t>Jacobian-Free Newton-Krylov</a:t>
            </a:r>
          </a:p>
        </p:txBody>
      </p:sp>
      <p:grpSp>
        <p:nvGrpSpPr>
          <p:cNvPr id="64525" name="Group 17"/>
          <p:cNvGrpSpPr>
            <a:grpSpLocks/>
          </p:cNvGrpSpPr>
          <p:nvPr/>
        </p:nvGrpSpPr>
        <p:grpSpPr bwMode="auto">
          <a:xfrm>
            <a:off x="152400" y="1828800"/>
            <a:ext cx="2673350" cy="938213"/>
            <a:chOff x="116" y="1736"/>
            <a:chExt cx="1684" cy="591"/>
          </a:xfrm>
        </p:grpSpPr>
        <p:pic>
          <p:nvPicPr>
            <p:cNvPr id="64541" name="Picture 1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65" y="2016"/>
              <a:ext cx="1401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542" name="Text Box 19"/>
            <p:cNvSpPr txBox="1">
              <a:spLocks noChangeArrowheads="1"/>
            </p:cNvSpPr>
            <p:nvPr/>
          </p:nvSpPr>
          <p:spPr bwMode="auto">
            <a:xfrm>
              <a:off x="116" y="1736"/>
              <a:ext cx="1684" cy="538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0">
                  <a:solidFill>
                    <a:schemeClr val="tx1"/>
                  </a:solidFill>
                  <a:latin typeface="Helvetica" pitchFamily="-112" charset="0"/>
                </a:rPr>
                <a:t>Broyden’s Method</a:t>
              </a:r>
            </a:p>
            <a:p>
              <a:pPr eaLnBrk="0" hangingPunct="0"/>
              <a:endParaRPr lang="en-US" sz="2400" b="0">
                <a:solidFill>
                  <a:schemeClr val="tx1"/>
                </a:solidFill>
                <a:latin typeface="Helvetica" pitchFamily="-112" charset="0"/>
              </a:endParaRPr>
            </a:p>
          </p:txBody>
        </p:sp>
      </p:grpSp>
      <p:sp>
        <p:nvSpPr>
          <p:cNvPr id="64526" name="AutoShape 20"/>
          <p:cNvSpPr>
            <a:spLocks noChangeArrowheads="1"/>
          </p:cNvSpPr>
          <p:nvPr/>
        </p:nvSpPr>
        <p:spPr bwMode="auto">
          <a:xfrm>
            <a:off x="4267200" y="2819400"/>
            <a:ext cx="550862" cy="3683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4527" name="Group 21"/>
          <p:cNvGrpSpPr>
            <a:grpSpLocks/>
          </p:cNvGrpSpPr>
          <p:nvPr/>
        </p:nvGrpSpPr>
        <p:grpSpPr bwMode="auto">
          <a:xfrm>
            <a:off x="3200400" y="1828800"/>
            <a:ext cx="2563813" cy="911225"/>
            <a:chOff x="2066" y="1736"/>
            <a:chExt cx="1615" cy="574"/>
          </a:xfrm>
        </p:grpSpPr>
        <p:sp>
          <p:nvSpPr>
            <p:cNvPr id="64539" name="Text Box 22"/>
            <p:cNvSpPr txBox="1">
              <a:spLocks noChangeArrowheads="1"/>
            </p:cNvSpPr>
            <p:nvPr/>
          </p:nvSpPr>
          <p:spPr bwMode="auto">
            <a:xfrm>
              <a:off x="2066" y="1736"/>
              <a:ext cx="1615" cy="53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0">
                  <a:solidFill>
                    <a:schemeClr val="tx1"/>
                  </a:solidFill>
                  <a:latin typeface="Helvetica" pitchFamily="-112" charset="0"/>
                </a:rPr>
                <a:t>Newton’s Method</a:t>
              </a:r>
            </a:p>
            <a:p>
              <a:pPr eaLnBrk="0" hangingPunct="0"/>
              <a:endParaRPr lang="en-US" sz="2400" b="0">
                <a:solidFill>
                  <a:schemeClr val="tx1"/>
                </a:solidFill>
                <a:latin typeface="Helvetica" pitchFamily="-112" charset="0"/>
              </a:endParaRPr>
            </a:p>
          </p:txBody>
        </p:sp>
        <p:pic>
          <p:nvPicPr>
            <p:cNvPr id="64540" name="Picture 2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13" y="1991"/>
              <a:ext cx="1304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4528" name="Group 24"/>
          <p:cNvGrpSpPr>
            <a:grpSpLocks/>
          </p:cNvGrpSpPr>
          <p:nvPr/>
        </p:nvGrpSpPr>
        <p:grpSpPr bwMode="auto">
          <a:xfrm>
            <a:off x="5943600" y="1828800"/>
            <a:ext cx="3046413" cy="1031875"/>
            <a:chOff x="2097" y="2536"/>
            <a:chExt cx="1919" cy="650"/>
          </a:xfrm>
        </p:grpSpPr>
        <p:sp>
          <p:nvSpPr>
            <p:cNvPr id="64536" name="Text Box 25"/>
            <p:cNvSpPr txBox="1">
              <a:spLocks noChangeArrowheads="1"/>
            </p:cNvSpPr>
            <p:nvPr/>
          </p:nvSpPr>
          <p:spPr bwMode="auto">
            <a:xfrm>
              <a:off x="2097" y="2544"/>
              <a:ext cx="1887" cy="5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0">
                  <a:solidFill>
                    <a:schemeClr val="tx1"/>
                  </a:solidFill>
                  <a:latin typeface="Helvetica" pitchFamily="-112" charset="0"/>
                </a:rPr>
                <a:t>     Tensor Method    </a:t>
              </a:r>
            </a:p>
            <a:p>
              <a:pPr eaLnBrk="0" hangingPunct="0"/>
              <a:endParaRPr lang="en-US" sz="2400" b="0">
                <a:solidFill>
                  <a:schemeClr val="tx1"/>
                </a:solidFill>
                <a:latin typeface="Helvetica" pitchFamily="-112" charset="0"/>
              </a:endParaRPr>
            </a:p>
          </p:txBody>
        </p:sp>
        <p:pic>
          <p:nvPicPr>
            <p:cNvPr id="64537" name="Picture 2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120" y="2776"/>
              <a:ext cx="1891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538" name="Rectangle 27"/>
            <p:cNvSpPr>
              <a:spLocks noChangeArrowheads="1"/>
            </p:cNvSpPr>
            <p:nvPr/>
          </p:nvSpPr>
          <p:spPr bwMode="auto">
            <a:xfrm>
              <a:off x="2104" y="2536"/>
              <a:ext cx="1912" cy="64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529" name="Group 28"/>
          <p:cNvGrpSpPr>
            <a:grpSpLocks/>
          </p:cNvGrpSpPr>
          <p:nvPr/>
        </p:nvGrpSpPr>
        <p:grpSpPr bwMode="auto">
          <a:xfrm>
            <a:off x="2895600" y="3276599"/>
            <a:ext cx="3392488" cy="1498599"/>
            <a:chOff x="1759" y="2717"/>
            <a:chExt cx="2137" cy="944"/>
          </a:xfrm>
        </p:grpSpPr>
        <p:sp>
          <p:nvSpPr>
            <p:cNvPr id="64532" name="Text Box 29"/>
            <p:cNvSpPr txBox="1">
              <a:spLocks noChangeArrowheads="1"/>
            </p:cNvSpPr>
            <p:nvPr/>
          </p:nvSpPr>
          <p:spPr bwMode="auto">
            <a:xfrm>
              <a:off x="1863" y="2717"/>
              <a:ext cx="1905" cy="93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177800" indent="-177800" eaLnBrk="0" hangingPunct="0"/>
              <a:r>
                <a:rPr lang="en-US" sz="1800" b="0">
                  <a:latin typeface="Helvetica" pitchFamily="-112" charset="0"/>
                </a:rPr>
                <a:t>Globalizations</a:t>
              </a:r>
            </a:p>
            <a:p>
              <a:pPr marL="177800" indent="-177800" eaLnBrk="0" hangingPunct="0"/>
              <a:endParaRPr lang="en-US" sz="1800" b="0">
                <a:latin typeface="Helvetica" pitchFamily="-112" charset="0"/>
              </a:endParaRPr>
            </a:p>
            <a:p>
              <a:pPr marL="177800" indent="-177800" eaLnBrk="0" hangingPunct="0"/>
              <a:endParaRPr lang="en-US" sz="1800" b="0">
                <a:latin typeface="Helvetica" pitchFamily="-112" charset="0"/>
              </a:endParaRPr>
            </a:p>
            <a:p>
              <a:pPr marL="177800" indent="-177800" eaLnBrk="0" hangingPunct="0"/>
              <a:endParaRPr lang="en-US" sz="1800" b="0">
                <a:latin typeface="Helvetica" pitchFamily="-112" charset="0"/>
              </a:endParaRPr>
            </a:p>
            <a:p>
              <a:pPr marL="177800" indent="-177800" eaLnBrk="0" hangingPunct="0"/>
              <a:endParaRPr lang="en-US" sz="1800" b="0">
                <a:latin typeface="Helvetica" pitchFamily="-112" charset="0"/>
              </a:endParaRPr>
            </a:p>
          </p:txBody>
        </p:sp>
        <p:grpSp>
          <p:nvGrpSpPr>
            <p:cNvPr id="64533" name="Group 30"/>
            <p:cNvGrpSpPr>
              <a:grpSpLocks/>
            </p:cNvGrpSpPr>
            <p:nvPr/>
          </p:nvGrpSpPr>
          <p:grpSpPr bwMode="auto">
            <a:xfrm>
              <a:off x="1759" y="2885"/>
              <a:ext cx="2137" cy="776"/>
              <a:chOff x="1759" y="2949"/>
              <a:chExt cx="2137" cy="776"/>
            </a:xfrm>
          </p:grpSpPr>
          <p:sp>
            <p:nvSpPr>
              <p:cNvPr id="64534" name="Text Box 31"/>
              <p:cNvSpPr txBox="1">
                <a:spLocks noChangeArrowheads="1"/>
              </p:cNvSpPr>
              <p:nvPr/>
            </p:nvSpPr>
            <p:spPr bwMode="auto">
              <a:xfrm>
                <a:off x="2679" y="2949"/>
                <a:ext cx="1217" cy="49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marL="177800" indent="-177800" eaLnBrk="0" hangingPunct="0"/>
                <a:r>
                  <a:rPr lang="en-US" sz="1800" b="0" u="sng">
                    <a:solidFill>
                      <a:schemeClr val="tx1"/>
                    </a:solidFill>
                    <a:latin typeface="Helvetica" pitchFamily="-112" charset="0"/>
                  </a:rPr>
                  <a:t>Trust Region</a:t>
                </a:r>
                <a:endParaRPr lang="en-US" sz="1800" b="0">
                  <a:solidFill>
                    <a:schemeClr val="tx1"/>
                  </a:solidFill>
                  <a:latin typeface="Helvetica" pitchFamily="-112" charset="0"/>
                </a:endParaRPr>
              </a:p>
              <a:p>
                <a:pPr marL="177800" indent="-177800" eaLnBrk="0" hangingPunct="0"/>
                <a:r>
                  <a:rPr lang="en-US" sz="1400" b="0">
                    <a:solidFill>
                      <a:schemeClr val="tx1"/>
                    </a:solidFill>
                    <a:latin typeface="Helvetica" pitchFamily="-112" charset="0"/>
                  </a:rPr>
                  <a:t>Dogleg</a:t>
                </a:r>
              </a:p>
              <a:p>
                <a:pPr marL="177800" indent="-177800" eaLnBrk="0" hangingPunct="0"/>
                <a:r>
                  <a:rPr lang="en-US" sz="1400" b="0">
                    <a:solidFill>
                      <a:schemeClr val="tx1"/>
                    </a:solidFill>
                    <a:latin typeface="Helvetica" pitchFamily="-112" charset="0"/>
                  </a:rPr>
                  <a:t>Inexact Dogleg</a:t>
                </a:r>
                <a:endParaRPr lang="en-US" sz="1400" b="0">
                  <a:solidFill>
                    <a:srgbClr val="FF3300"/>
                  </a:solidFill>
                  <a:latin typeface="Helvetica" pitchFamily="-112" charset="0"/>
                </a:endParaRPr>
              </a:p>
            </p:txBody>
          </p:sp>
          <p:sp>
            <p:nvSpPr>
              <p:cNvPr id="64535" name="Text Box 32"/>
              <p:cNvSpPr txBox="1">
                <a:spLocks noChangeArrowheads="1"/>
              </p:cNvSpPr>
              <p:nvPr/>
            </p:nvSpPr>
            <p:spPr bwMode="auto">
              <a:xfrm>
                <a:off x="1759" y="2949"/>
                <a:ext cx="1121" cy="7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marL="177800" indent="-177800" eaLnBrk="0" hangingPunct="0"/>
                <a:r>
                  <a:rPr lang="en-US" sz="1800" b="0" u="sng" dirty="0">
                    <a:solidFill>
                      <a:schemeClr val="tx1"/>
                    </a:solidFill>
                    <a:latin typeface="Helvetica" pitchFamily="-112" charset="0"/>
                  </a:rPr>
                  <a:t>Line Search</a:t>
                </a:r>
                <a:endParaRPr lang="en-US" sz="1800" b="0" dirty="0">
                  <a:solidFill>
                    <a:schemeClr val="tx1"/>
                  </a:solidFill>
                  <a:latin typeface="Helvetica" pitchFamily="-112" charset="0"/>
                </a:endParaRPr>
              </a:p>
              <a:p>
                <a:pPr marL="177800" indent="-177800" eaLnBrk="0" hangingPunct="0"/>
                <a:r>
                  <a:rPr lang="en-US" sz="1400" b="0" dirty="0">
                    <a:solidFill>
                      <a:schemeClr val="tx1"/>
                    </a:solidFill>
                    <a:latin typeface="Helvetica" pitchFamily="-112" charset="0"/>
                  </a:rPr>
                  <a:t>Interval Halving</a:t>
                </a:r>
                <a:br>
                  <a:rPr lang="en-US" sz="1400" b="0" dirty="0">
                    <a:solidFill>
                      <a:schemeClr val="tx1"/>
                    </a:solidFill>
                    <a:latin typeface="Helvetica" pitchFamily="-112" charset="0"/>
                  </a:rPr>
                </a:br>
                <a:r>
                  <a:rPr lang="en-US" sz="1400" b="0" dirty="0">
                    <a:solidFill>
                      <a:schemeClr val="tx1"/>
                    </a:solidFill>
                    <a:latin typeface="Helvetica" pitchFamily="-112" charset="0"/>
                  </a:rPr>
                  <a:t>Quadratic</a:t>
                </a:r>
              </a:p>
              <a:p>
                <a:pPr marL="177800" indent="-177800" eaLnBrk="0" hangingPunct="0"/>
                <a:r>
                  <a:rPr lang="en-US" sz="1400" b="0" dirty="0">
                    <a:solidFill>
                      <a:schemeClr val="tx1"/>
                    </a:solidFill>
                    <a:latin typeface="Helvetica" pitchFamily="-112" charset="0"/>
                  </a:rPr>
                  <a:t>Cubic</a:t>
                </a:r>
              </a:p>
              <a:p>
                <a:pPr marL="177800" indent="-177800" eaLnBrk="0" hangingPunct="0"/>
                <a:r>
                  <a:rPr lang="en-US" sz="1400" b="0" dirty="0" smtClean="0">
                    <a:solidFill>
                      <a:schemeClr val="tx1"/>
                    </a:solidFill>
                    <a:latin typeface="Helvetica" pitchFamily="-112" charset="0"/>
                  </a:rPr>
                  <a:t>More-</a:t>
                </a:r>
                <a:r>
                  <a:rPr lang="en-US" sz="1400" b="0" dirty="0" err="1">
                    <a:solidFill>
                      <a:schemeClr val="tx1"/>
                    </a:solidFill>
                    <a:latin typeface="Helvetica" pitchFamily="-112" charset="0"/>
                  </a:rPr>
                  <a:t>Thuente</a:t>
                </a:r>
                <a:endParaRPr lang="en-US" sz="1400" b="0" dirty="0">
                  <a:solidFill>
                    <a:schemeClr val="tx1"/>
                  </a:solidFill>
                  <a:latin typeface="Helvetica" pitchFamily="-112" charset="0"/>
                </a:endParaRPr>
              </a:p>
            </p:txBody>
          </p:sp>
        </p:grpSp>
      </p:grpSp>
      <p:sp>
        <p:nvSpPr>
          <p:cNvPr id="64531" name="Rectangle 35"/>
          <p:cNvSpPr>
            <a:spLocks noChangeArrowheads="1"/>
          </p:cNvSpPr>
          <p:nvPr/>
        </p:nvSpPr>
        <p:spPr bwMode="auto">
          <a:xfrm>
            <a:off x="152400" y="6248400"/>
            <a:ext cx="44196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it-IT" sz="1400" dirty="0">
                <a:solidFill>
                  <a:schemeClr val="tx1"/>
                </a:solidFill>
              </a:rPr>
              <a:t>Developers:  </a:t>
            </a:r>
            <a:r>
              <a:rPr lang="it-IT" sz="1400" dirty="0" err="1">
                <a:solidFill>
                  <a:schemeClr val="tx1"/>
                </a:solidFill>
              </a:rPr>
              <a:t>Tammy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Kolda</a:t>
            </a:r>
            <a:r>
              <a:rPr lang="it-IT" sz="1400" dirty="0">
                <a:solidFill>
                  <a:schemeClr val="tx1"/>
                </a:solidFill>
              </a:rPr>
              <a:t>, Roger </a:t>
            </a:r>
            <a:r>
              <a:rPr lang="it-IT" sz="1400" dirty="0" err="1">
                <a:solidFill>
                  <a:schemeClr val="tx1"/>
                </a:solidFill>
              </a:rPr>
              <a:t>Pawlowski</a:t>
            </a:r>
            <a:endParaRPr lang="it-IT" sz="1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0FEA51A-BB1D-504E-9BD2-10615E09EF52}" type="slidenum">
              <a:rPr lang="en-US"/>
              <a:pPr/>
              <a:t>37</a:t>
            </a:fld>
            <a:endParaRPr lang="en-US"/>
          </a:p>
        </p:txBody>
      </p:sp>
      <p:pic>
        <p:nvPicPr>
          <p:cNvPr id="65539" name="Picture 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55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>
                <a:latin typeface="Arial" pitchFamily="-112" charset="0"/>
              </a:rPr>
              <a:t>     LOCA: Continuation problems</a:t>
            </a:r>
            <a:endParaRPr lang="en-US" b="0" dirty="0">
              <a:latin typeface="Arial" pitchFamily="-112" charset="0"/>
            </a:endParaRPr>
          </a:p>
        </p:txBody>
      </p:sp>
      <p:sp>
        <p:nvSpPr>
          <p:cNvPr id="6554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200" dirty="0" smtClean="0">
                <a:latin typeface="Arial" pitchFamily="-112" charset="0"/>
              </a:rPr>
              <a:t>Solve parameterized nonlinear systems F(x, </a:t>
            </a:r>
            <a:r>
              <a:rPr lang="en-US" sz="2200" dirty="0" err="1" smtClean="0">
                <a:latin typeface="Arial" pitchFamily="-112" charset="0"/>
              </a:rPr>
              <a:t>λ</a:t>
            </a:r>
            <a:r>
              <a:rPr lang="en-US" sz="2200" dirty="0" smtClean="0">
                <a:latin typeface="Arial" pitchFamily="-112" charset="0"/>
              </a:rPr>
              <a:t>) = 0</a:t>
            </a:r>
          </a:p>
          <a:p>
            <a:pPr eaLnBrk="1" hangingPunct="1"/>
            <a:r>
              <a:rPr lang="en-US" sz="2200" dirty="0" smtClean="0">
                <a:latin typeface="Arial" pitchFamily="-112" charset="0"/>
              </a:rPr>
              <a:t>Identify “interesting” nonlinear behavior, like</a:t>
            </a:r>
          </a:p>
          <a:p>
            <a:pPr lvl="1" eaLnBrk="1" hangingPunct="1"/>
            <a:r>
              <a:rPr lang="en-US" dirty="0" smtClean="0">
                <a:latin typeface="Arial" pitchFamily="-112" charset="0"/>
              </a:rPr>
              <a:t>Turning points</a:t>
            </a:r>
          </a:p>
          <a:p>
            <a:pPr lvl="2" eaLnBrk="1" hangingPunct="1"/>
            <a:r>
              <a:rPr lang="en-US" dirty="0" smtClean="0">
                <a:latin typeface="Arial" pitchFamily="-112" charset="0"/>
              </a:rPr>
              <a:t>Buckling of a shallow arch under symmetric load</a:t>
            </a:r>
          </a:p>
          <a:p>
            <a:pPr lvl="2" eaLnBrk="1" hangingPunct="1"/>
            <a:r>
              <a:rPr lang="en-US" dirty="0" smtClean="0">
                <a:latin typeface="Arial" pitchFamily="-112" charset="0"/>
              </a:rPr>
              <a:t>Breaking away of a drop from a tube</a:t>
            </a:r>
          </a:p>
          <a:p>
            <a:pPr lvl="2" eaLnBrk="1" hangingPunct="1"/>
            <a:r>
              <a:rPr lang="en-US" dirty="0" smtClean="0">
                <a:latin typeface="Arial" pitchFamily="-112" charset="0"/>
              </a:rPr>
              <a:t>Bursting of a balloon at a critical volume</a:t>
            </a:r>
          </a:p>
          <a:p>
            <a:pPr lvl="1" eaLnBrk="1" hangingPunct="1"/>
            <a:r>
              <a:rPr lang="en-US" dirty="0" smtClean="0">
                <a:latin typeface="Arial" pitchFamily="-112" charset="0"/>
              </a:rPr>
              <a:t>Bifurcations, e.g., </a:t>
            </a:r>
            <a:r>
              <a:rPr lang="en-US" dirty="0" err="1" smtClean="0">
                <a:latin typeface="Arial" pitchFamily="-112" charset="0"/>
              </a:rPr>
              <a:t>Hopf</a:t>
            </a:r>
            <a:r>
              <a:rPr lang="en-US" dirty="0" smtClean="0">
                <a:latin typeface="Arial" pitchFamily="-112" charset="0"/>
              </a:rPr>
              <a:t> or pitchfork</a:t>
            </a:r>
          </a:p>
          <a:p>
            <a:pPr lvl="2" eaLnBrk="1" hangingPunct="1"/>
            <a:r>
              <a:rPr lang="en-US" dirty="0" smtClean="0">
                <a:latin typeface="Arial" pitchFamily="-112" charset="0"/>
              </a:rPr>
              <a:t>Vortex shedding (e.g., turbulence near mountains)</a:t>
            </a:r>
          </a:p>
          <a:p>
            <a:pPr lvl="2" eaLnBrk="1" hangingPunct="1"/>
            <a:r>
              <a:rPr lang="en-US" dirty="0" smtClean="0">
                <a:latin typeface="Arial" pitchFamily="-112" charset="0"/>
              </a:rPr>
              <a:t>Flutter in airplane wings; electrical circuit oscillations</a:t>
            </a:r>
          </a:p>
          <a:p>
            <a:pPr eaLnBrk="1" hangingPunct="1"/>
            <a:r>
              <a:rPr lang="en-US" sz="2200" dirty="0" smtClean="0">
                <a:latin typeface="Arial" pitchFamily="-112" charset="0"/>
              </a:rPr>
              <a:t>LOCA uses Trilinos components</a:t>
            </a:r>
          </a:p>
          <a:p>
            <a:pPr lvl="1" eaLnBrk="1" hangingPunct="1"/>
            <a:r>
              <a:rPr lang="en-US" sz="1800" dirty="0" smtClean="0">
                <a:latin typeface="Arial" pitchFamily="-112" charset="0"/>
              </a:rPr>
              <a:t>NOX to solve nonlinear systems</a:t>
            </a:r>
          </a:p>
          <a:p>
            <a:pPr lvl="1" eaLnBrk="1" hangingPunct="1"/>
            <a:r>
              <a:rPr lang="en-US" sz="1800" dirty="0" smtClean="0">
                <a:latin typeface="Arial" pitchFamily="-112" charset="0"/>
              </a:rPr>
              <a:t>Anasazi to solve eigenvalue problems</a:t>
            </a:r>
          </a:p>
          <a:p>
            <a:pPr lvl="1" eaLnBrk="1" hangingPunct="1"/>
            <a:r>
              <a:rPr lang="en-US" sz="1800" dirty="0" err="1" smtClean="0">
                <a:latin typeface="Arial" pitchFamily="-112" charset="0"/>
              </a:rPr>
              <a:t>AztecOO</a:t>
            </a:r>
            <a:r>
              <a:rPr lang="en-US" sz="1800" dirty="0" smtClean="0">
                <a:latin typeface="Arial" pitchFamily="-112" charset="0"/>
              </a:rPr>
              <a:t> or Belos to solve linear systems</a:t>
            </a:r>
          </a:p>
        </p:txBody>
      </p:sp>
      <p:sp>
        <p:nvSpPr>
          <p:cNvPr id="65543" name="Rectangle 5"/>
          <p:cNvSpPr>
            <a:spLocks noChangeArrowheads="1"/>
          </p:cNvSpPr>
          <p:nvPr/>
        </p:nvSpPr>
        <p:spPr bwMode="auto">
          <a:xfrm>
            <a:off x="152400" y="6248400"/>
            <a:ext cx="44196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it-IT" sz="1400">
                <a:solidFill>
                  <a:schemeClr val="tx1"/>
                </a:solidFill>
              </a:rPr>
              <a:t>Developers: Andy Salinger, Eric Phipps</a:t>
            </a:r>
            <a:endParaRPr lang="it-IT" sz="140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C0E2395-4143-9A44-9CAE-A7A63785A92E}" type="slidenum">
              <a:rPr lang="en-US"/>
              <a:pPr/>
              <a:t>38</a:t>
            </a:fld>
            <a:endParaRPr lang="en-US"/>
          </a:p>
        </p:txBody>
      </p:sp>
      <p:sp>
        <p:nvSpPr>
          <p:cNvPr id="66563" name="Rectangle 10"/>
          <p:cNvSpPr>
            <a:spLocks noChangeArrowheads="1"/>
          </p:cNvSpPr>
          <p:nvPr/>
        </p:nvSpPr>
        <p:spPr bwMode="auto">
          <a:xfrm>
            <a:off x="0" y="4419600"/>
            <a:ext cx="9144000" cy="609600"/>
          </a:xfrm>
          <a:prstGeom prst="rect">
            <a:avLst/>
          </a:prstGeom>
          <a:solidFill>
            <a:srgbClr val="DDFAF4"/>
          </a:solidFill>
          <a:ln w="12700">
            <a:noFill/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6564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>
                <a:latin typeface="Arial" pitchFamily="-112" charset="0"/>
              </a:rPr>
              <a:t>MOOCHO &amp; Aristos</a:t>
            </a:r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609600"/>
          </a:xfrm>
          <a:prstGeom prst="rect">
            <a:avLst/>
          </a:prstGeom>
          <a:solidFill>
            <a:srgbClr val="DDFAF4"/>
          </a:solidFill>
          <a:ln w="12700">
            <a:noFill/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3352800"/>
          </a:xfrm>
        </p:spPr>
        <p:txBody>
          <a:bodyPr/>
          <a:lstStyle/>
          <a:p>
            <a:pPr eaLnBrk="1" hangingPunct="1"/>
            <a:r>
              <a:rPr lang="en-US" sz="2200" dirty="0">
                <a:latin typeface="Arial" pitchFamily="-112" charset="0"/>
              </a:rPr>
              <a:t>MOOCHO: Multifunctional Object-Oriented </a:t>
            </a:r>
            <a:r>
              <a:rPr lang="en-US" sz="2200" dirty="0" err="1">
                <a:latin typeface="Arial" pitchFamily="-112" charset="0"/>
              </a:rPr>
              <a:t>arCHitecture</a:t>
            </a:r>
            <a:r>
              <a:rPr lang="en-US" sz="2200" dirty="0">
                <a:latin typeface="Arial" pitchFamily="-112" charset="0"/>
              </a:rPr>
              <a:t> for Optimization</a:t>
            </a:r>
          </a:p>
          <a:p>
            <a:pPr lvl="1" eaLnBrk="1" hangingPunct="1"/>
            <a:endParaRPr lang="en-US" sz="800" dirty="0">
              <a:latin typeface="Arial" pitchFamily="-112" charset="0"/>
            </a:endParaRPr>
          </a:p>
          <a:p>
            <a:pPr lvl="1" eaLnBrk="1" hangingPunct="1"/>
            <a:r>
              <a:rPr lang="en-US" dirty="0" smtClean="0">
                <a:latin typeface="Arial"/>
                <a:cs typeface="Arial"/>
              </a:rPr>
              <a:t>Solve non</a:t>
            </a:r>
            <a:r>
              <a:rPr lang="en-US" dirty="0">
                <a:latin typeface="Arial"/>
                <a:cs typeface="Arial"/>
              </a:rPr>
              <a:t>-convex optimization problems </a:t>
            </a:r>
            <a:r>
              <a:rPr lang="en-US" dirty="0" smtClean="0">
                <a:latin typeface="Arial"/>
                <a:cs typeface="Arial"/>
              </a:rPr>
              <a:t>with nonlinear constraints, using </a:t>
            </a:r>
            <a:r>
              <a:rPr lang="en-US" dirty="0">
                <a:latin typeface="Arial"/>
                <a:cs typeface="Arial"/>
              </a:rPr>
              <a:t>reduced-space successive quadratic programming (SQP) </a:t>
            </a:r>
            <a:r>
              <a:rPr lang="en-US" dirty="0" smtClean="0">
                <a:latin typeface="Arial"/>
                <a:cs typeface="Arial"/>
              </a:rPr>
              <a:t>methods</a:t>
            </a:r>
          </a:p>
          <a:p>
            <a:pPr lvl="1" eaLnBrk="1" hangingPunct="1"/>
            <a:r>
              <a:rPr lang="en-US" dirty="0" smtClean="0">
                <a:latin typeface="Arial" pitchFamily="-112" charset="0"/>
              </a:rPr>
              <a:t>Large</a:t>
            </a:r>
            <a:r>
              <a:rPr lang="en-US" dirty="0">
                <a:latin typeface="Arial" pitchFamily="-112" charset="0"/>
              </a:rPr>
              <a:t>-scale </a:t>
            </a:r>
            <a:r>
              <a:rPr lang="en-US" dirty="0" smtClean="0">
                <a:latin typeface="Arial" pitchFamily="-112" charset="0"/>
              </a:rPr>
              <a:t>embedded simultaneous </a:t>
            </a:r>
            <a:r>
              <a:rPr lang="en-US" dirty="0">
                <a:latin typeface="Arial" pitchFamily="-112" charset="0"/>
              </a:rPr>
              <a:t>analysis </a:t>
            </a:r>
            <a:r>
              <a:rPr lang="en-US" dirty="0" smtClean="0">
                <a:latin typeface="Arial" pitchFamily="-112" charset="0"/>
              </a:rPr>
              <a:t>&amp; design</a:t>
            </a:r>
          </a:p>
          <a:p>
            <a:pPr lvl="1" eaLnBrk="1" hangingPunct="1"/>
            <a:endParaRPr lang="en-US" dirty="0">
              <a:latin typeface="Arial" pitchFamily="-112" charset="0"/>
            </a:endParaRPr>
          </a:p>
          <a:p>
            <a:pPr lvl="1" eaLnBrk="1" hangingPunct="1"/>
            <a:endParaRPr lang="en-US" dirty="0">
              <a:latin typeface="Arial" pitchFamily="-112" charset="0"/>
            </a:endParaRPr>
          </a:p>
          <a:p>
            <a:pPr eaLnBrk="1" hangingPunct="1"/>
            <a:endParaRPr lang="en-US" sz="800" dirty="0">
              <a:latin typeface="Arial" pitchFamily="-112" charset="0"/>
            </a:endParaRPr>
          </a:p>
          <a:p>
            <a:pPr eaLnBrk="1" hangingPunct="1"/>
            <a:r>
              <a:rPr lang="en-US" dirty="0" err="1">
                <a:latin typeface="Arial" pitchFamily="-112" charset="0"/>
              </a:rPr>
              <a:t>Aristos</a:t>
            </a:r>
            <a:r>
              <a:rPr lang="en-US" dirty="0">
                <a:latin typeface="Arial" pitchFamily="-112" charset="0"/>
              </a:rPr>
              <a:t>: Optimization of large-scale design spaces</a:t>
            </a:r>
          </a:p>
          <a:p>
            <a:pPr lvl="1" eaLnBrk="1" hangingPunct="1"/>
            <a:endParaRPr lang="en-US" sz="800" dirty="0">
              <a:latin typeface="Arial" pitchFamily="-112" charset="0"/>
            </a:endParaRPr>
          </a:p>
          <a:p>
            <a:pPr lvl="1" eaLnBrk="1" hangingPunct="1"/>
            <a:r>
              <a:rPr lang="en-US" dirty="0" smtClean="0">
                <a:latin typeface="Arial" pitchFamily="-112" charset="0"/>
              </a:rPr>
              <a:t>Embedded </a:t>
            </a:r>
            <a:r>
              <a:rPr lang="en-US" dirty="0">
                <a:latin typeface="Arial" pitchFamily="-112" charset="0"/>
              </a:rPr>
              <a:t>optimization approach</a:t>
            </a:r>
            <a:r>
              <a:rPr lang="en-US" dirty="0" smtClean="0">
                <a:latin typeface="Arial" pitchFamily="-112" charset="0"/>
              </a:rPr>
              <a:t> </a:t>
            </a:r>
          </a:p>
          <a:p>
            <a:pPr lvl="1" eaLnBrk="1" hangingPunct="1"/>
            <a:r>
              <a:rPr lang="en-US" dirty="0" smtClean="0">
                <a:latin typeface="Arial" pitchFamily="-112" charset="0"/>
              </a:rPr>
              <a:t>Based </a:t>
            </a:r>
            <a:r>
              <a:rPr lang="en-US" dirty="0">
                <a:latin typeface="Arial" pitchFamily="-112" charset="0"/>
              </a:rPr>
              <a:t>on full-space SQP </a:t>
            </a:r>
            <a:r>
              <a:rPr lang="en-US" dirty="0" smtClean="0">
                <a:latin typeface="Arial" pitchFamily="-112" charset="0"/>
              </a:rPr>
              <a:t>methods</a:t>
            </a:r>
          </a:p>
          <a:p>
            <a:pPr lvl="1" eaLnBrk="1" hangingPunct="1"/>
            <a:r>
              <a:rPr lang="en-US" dirty="0">
                <a:latin typeface="Arial" pitchFamily="-112" charset="0"/>
              </a:rPr>
              <a:t>Efficiently manages inexactness in the inner linear</a:t>
            </a:r>
            <a:r>
              <a:rPr lang="en-US" dirty="0" smtClean="0">
                <a:latin typeface="Arial" pitchFamily="-112" charset="0"/>
              </a:rPr>
              <a:t> solves</a:t>
            </a:r>
          </a:p>
          <a:p>
            <a:pPr lvl="1" eaLnBrk="1" hangingPunct="1"/>
            <a:endParaRPr lang="en-US" dirty="0">
              <a:latin typeface="Arial" pitchFamily="-112" charset="0"/>
            </a:endParaRPr>
          </a:p>
        </p:txBody>
      </p:sp>
      <p:sp>
        <p:nvSpPr>
          <p:cNvPr id="66568" name="Rectangle 6"/>
          <p:cNvSpPr>
            <a:spLocks noChangeArrowheads="1"/>
          </p:cNvSpPr>
          <p:nvPr/>
        </p:nvSpPr>
        <p:spPr bwMode="auto">
          <a:xfrm>
            <a:off x="152400" y="6248400"/>
            <a:ext cx="30480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it-IT" sz="1400">
                <a:solidFill>
                  <a:schemeClr val="tx1"/>
                </a:solidFill>
              </a:rPr>
              <a:t>Developer: Denis Ridzal</a:t>
            </a:r>
            <a:endParaRPr lang="it-IT" sz="1400">
              <a:solidFill>
                <a:srgbClr val="000066"/>
              </a:solidFill>
            </a:endParaRP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152400" y="3810000"/>
            <a:ext cx="30480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it-IT" sz="1400" dirty="0">
                <a:solidFill>
                  <a:schemeClr val="tx1"/>
                </a:solidFill>
              </a:rPr>
              <a:t>Developer: </a:t>
            </a:r>
            <a:r>
              <a:rPr lang="it-IT" sz="1400" dirty="0" err="1">
                <a:solidFill>
                  <a:schemeClr val="tx1"/>
                </a:solidFill>
              </a:rPr>
              <a:t>Roscoe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Bartlett</a:t>
            </a:r>
            <a:endParaRPr lang="it-IT" sz="1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429B7FC-A3A0-794A-B813-A323EFEE8206}" type="slidenum">
              <a:rPr lang="en-US"/>
              <a:pPr/>
              <a:t>39</a:t>
            </a:fld>
            <a:endParaRPr lang="en-US"/>
          </a:p>
        </p:txBody>
      </p:sp>
      <p:pic>
        <p:nvPicPr>
          <p:cNvPr id="44035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371600" y="3276600"/>
            <a:ext cx="6477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b="0" dirty="0"/>
              <a:t>Whirlwind Tour of Packages</a:t>
            </a:r>
            <a:br>
              <a:rPr lang="en-US" b="0" dirty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/>
              <a:t>Core Utilities</a:t>
            </a:r>
          </a:p>
          <a:p>
            <a:r>
              <a:rPr lang="en-US" sz="2000" b="0" dirty="0" err="1">
                <a:solidFill>
                  <a:srgbClr val="FF0000"/>
                </a:solidFill>
              </a:rPr>
              <a:t>Discretizations</a:t>
            </a:r>
            <a:r>
              <a:rPr lang="en-US" sz="2000" b="0" dirty="0"/>
              <a:t>       Methods        Solvers</a:t>
            </a:r>
          </a:p>
        </p:txBody>
      </p:sp>
      <p:pic>
        <p:nvPicPr>
          <p:cNvPr id="44037" name="Picture 5" descr="trilinos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1828800"/>
            <a:ext cx="281940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429B7FC-A3A0-794A-B813-A323EFEE8206}" type="slidenum">
              <a:rPr lang="en-US"/>
              <a:pPr/>
              <a:t>4</a:t>
            </a:fld>
            <a:endParaRPr lang="en-US"/>
          </a:p>
        </p:txBody>
      </p:sp>
      <p:pic>
        <p:nvPicPr>
          <p:cNvPr id="44035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143000" y="3276600"/>
            <a:ext cx="6858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b="0" dirty="0" smtClean="0"/>
              <a:t>What can </a:t>
            </a:r>
            <a:r>
              <a:rPr lang="en-US" b="0" dirty="0" err="1" smtClean="0"/>
              <a:t>Trilinos</a:t>
            </a:r>
            <a:r>
              <a:rPr lang="en-US" b="0" dirty="0" smtClean="0"/>
              <a:t> do for you? </a:t>
            </a:r>
            <a:br>
              <a:rPr lang="en-US" b="0" dirty="0" smtClean="0"/>
            </a:br>
            <a:r>
              <a:rPr lang="en-US" sz="2000" b="0" dirty="0" smtClean="0"/>
              <a:t/>
            </a:r>
            <a:br>
              <a:rPr lang="en-US" sz="2000" b="0" dirty="0" smtClean="0"/>
            </a:br>
            <a:endParaRPr lang="en-US" sz="2000" b="0" dirty="0"/>
          </a:p>
        </p:txBody>
      </p:sp>
      <p:pic>
        <p:nvPicPr>
          <p:cNvPr id="44037" name="Picture 5" descr="trilinos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1828800"/>
            <a:ext cx="281940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D62CD3F-3987-284E-B2EB-0B6B7DFB26D8}" type="slidenum">
              <a:rPr lang="en-US"/>
              <a:pPr/>
              <a:t>40</a:t>
            </a:fld>
            <a:endParaRPr lang="en-US"/>
          </a:p>
        </p:txBody>
      </p:sp>
      <p:pic>
        <p:nvPicPr>
          <p:cNvPr id="45059" name="Picture 105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5060" name="Rectangle 1058"/>
          <p:cNvSpPr>
            <a:spLocks noChangeArrowheads="1"/>
          </p:cNvSpPr>
          <p:nvPr/>
        </p:nvSpPr>
        <p:spPr bwMode="auto">
          <a:xfrm>
            <a:off x="0" y="1219200"/>
            <a:ext cx="9144000" cy="533400"/>
          </a:xfrm>
          <a:prstGeom prst="rect">
            <a:avLst/>
          </a:prstGeom>
          <a:solidFill>
            <a:srgbClr val="DDFAF4"/>
          </a:solidFill>
          <a:ln w="12700">
            <a:noFill/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1" name="Rectangle 1026"/>
          <p:cNvSpPr>
            <a:spLocks noChangeArrowheads="1"/>
          </p:cNvSpPr>
          <p:nvPr/>
        </p:nvSpPr>
        <p:spPr bwMode="auto">
          <a:xfrm>
            <a:off x="7277100" y="6213475"/>
            <a:ext cx="1746250" cy="57626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2" name="Rectangle 1050"/>
          <p:cNvSpPr>
            <a:spLocks noChangeArrowheads="1"/>
          </p:cNvSpPr>
          <p:nvPr/>
        </p:nvSpPr>
        <p:spPr bwMode="auto">
          <a:xfrm>
            <a:off x="4191000" y="304800"/>
            <a:ext cx="4643438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i="1">
                <a:solidFill>
                  <a:srgbClr val="000000"/>
                </a:solidFill>
                <a:latin typeface="Comic Sans MS" pitchFamily="-112" charset="0"/>
              </a:rPr>
              <a:t>Interoperable Tools for Rapid Development of Compatible Discretizations</a:t>
            </a:r>
          </a:p>
        </p:txBody>
      </p:sp>
      <p:sp>
        <p:nvSpPr>
          <p:cNvPr id="983067" name="Rectangle 1051"/>
          <p:cNvSpPr>
            <a:spLocks noChangeArrowheads="1"/>
          </p:cNvSpPr>
          <p:nvPr/>
        </p:nvSpPr>
        <p:spPr bwMode="auto">
          <a:xfrm>
            <a:off x="1828800" y="304800"/>
            <a:ext cx="2528888" cy="67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7" tIns="44450" rIns="90487" bIns="44450" anchor="ctr">
            <a:prstTxWarp prst="textNoShape">
              <a:avLst/>
            </a:prstTxWarp>
          </a:bodyPr>
          <a:lstStyle/>
          <a:p>
            <a:r>
              <a:rPr lang="en-US" sz="5400">
                <a:latin typeface="Impact" pitchFamily="-112" charset="0"/>
              </a:rPr>
              <a:t>Intrepid</a:t>
            </a:r>
            <a:endParaRPr lang="en-US" sz="3200" i="1">
              <a:latin typeface="Comic Sans MS" pitchFamily="-112" charset="0"/>
            </a:endParaRPr>
          </a:p>
        </p:txBody>
      </p:sp>
      <p:sp>
        <p:nvSpPr>
          <p:cNvPr id="45064" name="Rectangle 1052"/>
          <p:cNvSpPr>
            <a:spLocks noChangeArrowheads="1"/>
          </p:cNvSpPr>
          <p:nvPr/>
        </p:nvSpPr>
        <p:spPr bwMode="auto">
          <a:xfrm>
            <a:off x="381000" y="1295400"/>
            <a:ext cx="8383588" cy="2519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 b="0" dirty="0">
                <a:solidFill>
                  <a:schemeClr val="tx1"/>
                </a:solidFill>
              </a:rPr>
              <a:t>Intrepid offers an </a:t>
            </a:r>
            <a:r>
              <a:rPr lang="en-US" sz="1600" dirty="0">
                <a:solidFill>
                  <a:srgbClr val="0000FF"/>
                </a:solidFill>
              </a:rPr>
              <a:t>innovative software design</a:t>
            </a:r>
            <a:r>
              <a:rPr lang="en-US" sz="1600" b="0" dirty="0">
                <a:solidFill>
                  <a:schemeClr val="tx1"/>
                </a:solidFill>
              </a:rPr>
              <a:t> for compatible </a:t>
            </a:r>
            <a:r>
              <a:rPr lang="en-US" sz="1600" b="0" dirty="0" err="1">
                <a:solidFill>
                  <a:schemeClr val="tx1"/>
                </a:solidFill>
              </a:rPr>
              <a:t>discretizations</a:t>
            </a:r>
            <a:r>
              <a:rPr lang="en-US" sz="1600" b="0" dirty="0">
                <a:solidFill>
                  <a:schemeClr val="tx1"/>
                </a:solidFill>
              </a:rPr>
              <a:t>: </a:t>
            </a:r>
          </a:p>
          <a:p>
            <a:pPr lvl="1" algn="l" eaLnBrk="0" hangingPunct="0">
              <a:lnSpc>
                <a:spcPct val="140000"/>
              </a:lnSpc>
              <a:buFont typeface="Wingdings" pitchFamily="-112" charset="2"/>
              <a:buNone/>
            </a:pPr>
            <a:endParaRPr lang="en-US" sz="1000" b="0" dirty="0">
              <a:solidFill>
                <a:schemeClr val="tx1"/>
              </a:solidFill>
            </a:endParaRPr>
          </a:p>
          <a:p>
            <a:pPr lvl="1" algn="l" eaLnBrk="0" hangingPunct="0">
              <a:lnSpc>
                <a:spcPct val="140000"/>
              </a:lnSpc>
              <a:buFont typeface="Wingdings" pitchFamily="-112" charset="2"/>
              <a:buChar char="§"/>
            </a:pPr>
            <a:r>
              <a:rPr lang="en-US" sz="1600" b="0" dirty="0" smtClean="0">
                <a:solidFill>
                  <a:schemeClr val="tx1"/>
                </a:solidFill>
              </a:rPr>
              <a:t> Access to finite {element, volume, difference} methods </a:t>
            </a:r>
            <a:r>
              <a:rPr lang="en-US" sz="1600" b="0" dirty="0">
                <a:solidFill>
                  <a:schemeClr val="tx1"/>
                </a:solidFill>
              </a:rPr>
              <a:t>using a common API</a:t>
            </a:r>
          </a:p>
          <a:p>
            <a:pPr lvl="1" algn="l" eaLnBrk="0" hangingPunct="0">
              <a:lnSpc>
                <a:spcPct val="110000"/>
              </a:lnSpc>
              <a:buFont typeface="Wingdings" pitchFamily="-112" charset="2"/>
              <a:buChar char="§"/>
            </a:pPr>
            <a:r>
              <a:rPr lang="en-US" sz="1600" b="0" dirty="0" smtClean="0">
                <a:solidFill>
                  <a:schemeClr val="tx1"/>
                </a:solidFill>
              </a:rPr>
              <a:t> Supports </a:t>
            </a:r>
            <a:r>
              <a:rPr lang="en-US" sz="1600" b="0" dirty="0">
                <a:solidFill>
                  <a:srgbClr val="0000FF"/>
                </a:solidFill>
              </a:rPr>
              <a:t>hybrid </a:t>
            </a:r>
            <a:r>
              <a:rPr lang="en-US" sz="1600" b="0" dirty="0" err="1">
                <a:solidFill>
                  <a:srgbClr val="0000FF"/>
                </a:solidFill>
              </a:rPr>
              <a:t>discretizations</a:t>
            </a:r>
            <a:r>
              <a:rPr lang="en-US" sz="1600" b="0" dirty="0">
                <a:solidFill>
                  <a:schemeClr val="tx1"/>
                </a:solidFill>
              </a:rPr>
              <a:t> (FEM, FV and FD) on unstructured grids</a:t>
            </a:r>
          </a:p>
          <a:p>
            <a:pPr lvl="1" algn="l" eaLnBrk="0" hangingPunct="0">
              <a:lnSpc>
                <a:spcPct val="110000"/>
              </a:lnSpc>
              <a:buFont typeface="Wingdings" pitchFamily="-112" charset="2"/>
              <a:buChar char="§"/>
            </a:pPr>
            <a:r>
              <a:rPr lang="en-US" sz="1600" b="0" dirty="0" smtClean="0">
                <a:solidFill>
                  <a:schemeClr val="tx1"/>
                </a:solidFill>
              </a:rPr>
              <a:t> Supports </a:t>
            </a:r>
            <a:r>
              <a:rPr lang="en-US" sz="1600" b="0" dirty="0">
                <a:solidFill>
                  <a:schemeClr val="tx1"/>
                </a:solidFill>
              </a:rPr>
              <a:t>a variety of cell shapes:</a:t>
            </a:r>
          </a:p>
          <a:p>
            <a:pPr lvl="2" algn="l" eaLnBrk="0" hangingPunct="0">
              <a:lnSpc>
                <a:spcPct val="110000"/>
              </a:lnSpc>
              <a:buFont typeface="Wingdings" pitchFamily="-112" charset="2"/>
              <a:buChar char="§"/>
            </a:pPr>
            <a:r>
              <a:rPr lang="en-US" sz="1600" b="0" dirty="0" smtClean="0">
                <a:solidFill>
                  <a:schemeClr val="tx1"/>
                </a:solidFill>
              </a:rPr>
              <a:t> Standard </a:t>
            </a:r>
            <a:r>
              <a:rPr lang="en-US" sz="1600" b="0" dirty="0">
                <a:solidFill>
                  <a:schemeClr val="tx1"/>
                </a:solidFill>
              </a:rPr>
              <a:t>shapes (e.g</a:t>
            </a:r>
            <a:r>
              <a:rPr lang="en-US" sz="1600" b="0" dirty="0" smtClean="0">
                <a:solidFill>
                  <a:schemeClr val="tx1"/>
                </a:solidFill>
              </a:rPr>
              <a:t>., </a:t>
            </a:r>
            <a:r>
              <a:rPr lang="en-US" sz="1600" b="0" dirty="0" err="1">
                <a:solidFill>
                  <a:schemeClr val="tx1"/>
                </a:solidFill>
              </a:rPr>
              <a:t>tets</a:t>
            </a:r>
            <a:r>
              <a:rPr lang="en-US" sz="1600" b="0" dirty="0">
                <a:solidFill>
                  <a:schemeClr val="tx1"/>
                </a:solidFill>
              </a:rPr>
              <a:t>, hexes): high-order finite element methods</a:t>
            </a:r>
          </a:p>
          <a:p>
            <a:pPr lvl="2" algn="l" eaLnBrk="0" hangingPunct="0">
              <a:lnSpc>
                <a:spcPct val="110000"/>
              </a:lnSpc>
              <a:buFont typeface="Wingdings" pitchFamily="-112" charset="2"/>
              <a:buChar char="§"/>
            </a:pPr>
            <a:r>
              <a:rPr lang="en-US" sz="1600" b="0" dirty="0" smtClean="0">
                <a:solidFill>
                  <a:schemeClr val="tx1"/>
                </a:solidFill>
              </a:rPr>
              <a:t> Arbitrary </a:t>
            </a:r>
            <a:r>
              <a:rPr lang="en-US" sz="1600" b="0" dirty="0">
                <a:solidFill>
                  <a:schemeClr val="tx1"/>
                </a:solidFill>
              </a:rPr>
              <a:t>(polyhedral) shapes: low-order mimetic finite difference methods</a:t>
            </a:r>
          </a:p>
          <a:p>
            <a:pPr lvl="1" algn="l" eaLnBrk="0" hangingPunct="0">
              <a:lnSpc>
                <a:spcPct val="110000"/>
              </a:lnSpc>
              <a:buFont typeface="Wingdings" pitchFamily="-112" charset="2"/>
              <a:buChar char="§"/>
            </a:pPr>
            <a:r>
              <a:rPr lang="en-US" sz="1600" b="0" dirty="0" smtClean="0">
                <a:solidFill>
                  <a:schemeClr val="tx1"/>
                </a:solidFill>
              </a:rPr>
              <a:t> Enables </a:t>
            </a:r>
            <a:r>
              <a:rPr lang="en-US" sz="1600" b="0" dirty="0">
                <a:solidFill>
                  <a:schemeClr val="tx1"/>
                </a:solidFill>
              </a:rPr>
              <a:t>optimization, error estimation, V&amp;V, </a:t>
            </a:r>
            <a:r>
              <a:rPr lang="en-US" sz="1600" b="0" dirty="0" smtClean="0">
                <a:solidFill>
                  <a:schemeClr val="tx1"/>
                </a:solidFill>
              </a:rPr>
              <a:t>&amp; </a:t>
            </a:r>
            <a:r>
              <a:rPr lang="en-US" sz="1600" b="0" dirty="0">
                <a:solidFill>
                  <a:schemeClr val="tx1"/>
                </a:solidFill>
              </a:rPr>
              <a:t>UQ using fast </a:t>
            </a:r>
            <a:r>
              <a:rPr lang="en-US" sz="1600" b="0" dirty="0" smtClean="0">
                <a:solidFill>
                  <a:schemeClr val="tx1"/>
                </a:solidFill>
              </a:rPr>
              <a:t>embedded techniques </a:t>
            </a:r>
            <a:r>
              <a:rPr lang="en-US" sz="1600" b="0" dirty="0">
                <a:solidFill>
                  <a:schemeClr val="tx1"/>
                </a:solidFill>
              </a:rPr>
              <a:t>(direct support for cell-based derivative computations or via automatic differentiation)</a:t>
            </a:r>
          </a:p>
        </p:txBody>
      </p:sp>
      <p:grpSp>
        <p:nvGrpSpPr>
          <p:cNvPr id="45065" name="Group 1060"/>
          <p:cNvGrpSpPr>
            <a:grpSpLocks/>
          </p:cNvGrpSpPr>
          <p:nvPr/>
        </p:nvGrpSpPr>
        <p:grpSpPr bwMode="auto">
          <a:xfrm>
            <a:off x="990600" y="3962400"/>
            <a:ext cx="7162800" cy="2133600"/>
            <a:chOff x="432" y="2256"/>
            <a:chExt cx="4890" cy="1822"/>
          </a:xfrm>
        </p:grpSpPr>
        <p:sp>
          <p:nvSpPr>
            <p:cNvPr id="983046" name="AutoShape 1030"/>
            <p:cNvSpPr>
              <a:spLocks noChangeArrowheads="1"/>
            </p:cNvSpPr>
            <p:nvPr/>
          </p:nvSpPr>
          <p:spPr bwMode="auto">
            <a:xfrm>
              <a:off x="3193" y="3712"/>
              <a:ext cx="1126" cy="335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Direct</a:t>
              </a:r>
              <a:r>
                <a:rPr lang="en-US" sz="1600" dirty="0">
                  <a:solidFill>
                    <a:schemeClr val="tx1"/>
                  </a:solidFill>
                </a:rPr>
                <a:t>: FV/D</a:t>
              </a:r>
              <a:endParaRPr lang="en-US" sz="1600" b="0" dirty="0">
                <a:solidFill>
                  <a:schemeClr val="tx1"/>
                </a:solidFill>
              </a:endParaRPr>
            </a:p>
          </p:txBody>
        </p:sp>
        <p:grpSp>
          <p:nvGrpSpPr>
            <p:cNvPr id="45068" name="Group 1059"/>
            <p:cNvGrpSpPr>
              <a:grpSpLocks/>
            </p:cNvGrpSpPr>
            <p:nvPr/>
          </p:nvGrpSpPr>
          <p:grpSpPr bwMode="auto">
            <a:xfrm>
              <a:off x="432" y="2256"/>
              <a:ext cx="4890" cy="1822"/>
              <a:chOff x="413" y="2250"/>
              <a:chExt cx="4890" cy="1822"/>
            </a:xfrm>
          </p:grpSpPr>
          <p:sp>
            <p:nvSpPr>
              <p:cNvPr id="983043" name="AutoShape 1027"/>
              <p:cNvSpPr>
                <a:spLocks noChangeArrowheads="1"/>
              </p:cNvSpPr>
              <p:nvPr/>
            </p:nvSpPr>
            <p:spPr bwMode="auto">
              <a:xfrm>
                <a:off x="2370" y="3257"/>
                <a:ext cx="1036" cy="34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b="0">
                    <a:solidFill>
                      <a:schemeClr val="tx1"/>
                    </a:solidFill>
                    <a:latin typeface="Arial" charset="0"/>
                  </a:rPr>
                  <a:t>Reconstruction</a:t>
                </a:r>
              </a:p>
            </p:txBody>
          </p:sp>
          <p:sp>
            <p:nvSpPr>
              <p:cNvPr id="983044" name="AutoShape 1028"/>
              <p:cNvSpPr>
                <a:spLocks noChangeArrowheads="1"/>
              </p:cNvSpPr>
              <p:nvPr/>
            </p:nvSpPr>
            <p:spPr bwMode="auto">
              <a:xfrm>
                <a:off x="2369" y="2757"/>
                <a:ext cx="1036" cy="34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b="0">
                    <a:solidFill>
                      <a:schemeClr val="tx1"/>
                    </a:solidFill>
                    <a:latin typeface="Arial" charset="0"/>
                  </a:rPr>
                  <a:t>Cell Data</a:t>
                </a:r>
              </a:p>
            </p:txBody>
          </p:sp>
          <p:sp>
            <p:nvSpPr>
              <p:cNvPr id="983045" name="AutoShape 1029"/>
              <p:cNvSpPr>
                <a:spLocks noChangeArrowheads="1"/>
              </p:cNvSpPr>
              <p:nvPr/>
            </p:nvSpPr>
            <p:spPr bwMode="auto">
              <a:xfrm>
                <a:off x="2369" y="2250"/>
                <a:ext cx="1036" cy="34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b="0">
                    <a:solidFill>
                      <a:schemeClr val="tx1"/>
                    </a:solidFill>
                    <a:latin typeface="Arial" charset="0"/>
                  </a:rPr>
                  <a:t>Reduction</a:t>
                </a:r>
              </a:p>
            </p:txBody>
          </p:sp>
          <p:sp>
            <p:nvSpPr>
              <p:cNvPr id="983047" name="AutoShape 1031"/>
              <p:cNvSpPr>
                <a:spLocks noChangeArrowheads="1"/>
              </p:cNvSpPr>
              <p:nvPr/>
            </p:nvSpPr>
            <p:spPr bwMode="auto">
              <a:xfrm>
                <a:off x="1465" y="3711"/>
                <a:ext cx="1127" cy="336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lnSpc>
                    <a:spcPct val="12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Pullback: FEM</a:t>
                </a:r>
                <a:endParaRPr lang="en-US" sz="1600" b="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073" name="Group 1032"/>
              <p:cNvGrpSpPr>
                <a:grpSpLocks/>
              </p:cNvGrpSpPr>
              <p:nvPr/>
            </p:nvGrpSpPr>
            <p:grpSpPr bwMode="auto">
              <a:xfrm>
                <a:off x="537" y="3423"/>
                <a:ext cx="870" cy="602"/>
                <a:chOff x="424" y="2365"/>
                <a:chExt cx="870" cy="602"/>
              </a:xfrm>
            </p:grpSpPr>
            <p:sp>
              <p:nvSpPr>
                <p:cNvPr id="45092" name="Rectangle 1033"/>
                <p:cNvSpPr>
                  <a:spLocks noChangeArrowheads="1"/>
                </p:cNvSpPr>
                <p:nvPr/>
              </p:nvSpPr>
              <p:spPr bwMode="auto">
                <a:xfrm>
                  <a:off x="891" y="2667"/>
                  <a:ext cx="292" cy="300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093" name="AutoShape 1034"/>
                <p:cNvSpPr>
                  <a:spLocks noChangeArrowheads="1"/>
                </p:cNvSpPr>
                <p:nvPr/>
              </p:nvSpPr>
              <p:spPr bwMode="auto">
                <a:xfrm>
                  <a:off x="433" y="2667"/>
                  <a:ext cx="338" cy="3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094" name="Rectangle 1035"/>
                <p:cNvSpPr>
                  <a:spLocks noChangeArrowheads="1"/>
                </p:cNvSpPr>
                <p:nvPr/>
              </p:nvSpPr>
              <p:spPr bwMode="auto">
                <a:xfrm>
                  <a:off x="424" y="2365"/>
                  <a:ext cx="870" cy="26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l" eaLnBrk="0" hangingPunct="0"/>
                  <a:r>
                    <a:rPr lang="en-US" sz="1400" dirty="0">
                      <a:solidFill>
                        <a:schemeClr val="tx1"/>
                      </a:solidFill>
                    </a:rPr>
                    <a:t>Higher order</a:t>
                  </a:r>
                </a:p>
              </p:txBody>
            </p:sp>
          </p:grpSp>
          <p:cxnSp>
            <p:nvCxnSpPr>
              <p:cNvPr id="45074" name="AutoShape 1036"/>
              <p:cNvCxnSpPr>
                <a:cxnSpLocks noChangeShapeType="1"/>
                <a:stCxn id="983043" idx="2"/>
                <a:endCxn id="983047" idx="3"/>
              </p:cNvCxnSpPr>
              <p:nvPr/>
            </p:nvCxnSpPr>
            <p:spPr bwMode="auto">
              <a:xfrm rot="5400000">
                <a:off x="2601" y="3593"/>
                <a:ext cx="278" cy="296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45075" name="AutoShape 1037"/>
              <p:cNvCxnSpPr>
                <a:cxnSpLocks noChangeShapeType="1"/>
                <a:stCxn id="983043" idx="2"/>
                <a:endCxn id="983046" idx="1"/>
              </p:cNvCxnSpPr>
              <p:nvPr/>
            </p:nvCxnSpPr>
            <p:spPr bwMode="auto">
              <a:xfrm rot="16200000" flipH="1">
                <a:off x="2902" y="3588"/>
                <a:ext cx="278" cy="305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45076" name="AutoShape 1038"/>
              <p:cNvCxnSpPr>
                <a:cxnSpLocks noChangeShapeType="1"/>
                <a:stCxn id="983072" idx="0"/>
                <a:endCxn id="983071" idx="2"/>
              </p:cNvCxnSpPr>
              <p:nvPr/>
            </p:nvCxnSpPr>
            <p:spPr bwMode="auto">
              <a:xfrm flipV="1">
                <a:off x="4785" y="2595"/>
                <a:ext cx="0" cy="16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</p:cxnSp>
          <p:cxnSp>
            <p:nvCxnSpPr>
              <p:cNvPr id="45077" name="AutoShape 1039"/>
              <p:cNvCxnSpPr>
                <a:cxnSpLocks noChangeShapeType="1"/>
                <a:stCxn id="983070" idx="0"/>
                <a:endCxn id="983069" idx="2"/>
              </p:cNvCxnSpPr>
              <p:nvPr/>
            </p:nvCxnSpPr>
            <p:spPr bwMode="auto">
              <a:xfrm flipH="1" flipV="1">
                <a:off x="931" y="2595"/>
                <a:ext cx="1" cy="16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</p:cxnSp>
          <p:cxnSp>
            <p:nvCxnSpPr>
              <p:cNvPr id="45078" name="AutoShape 1040"/>
              <p:cNvCxnSpPr>
                <a:cxnSpLocks noChangeShapeType="1"/>
                <a:stCxn id="983069" idx="3"/>
                <a:endCxn id="983045" idx="1"/>
              </p:cNvCxnSpPr>
              <p:nvPr/>
            </p:nvCxnSpPr>
            <p:spPr bwMode="auto">
              <a:xfrm>
                <a:off x="1449" y="2423"/>
                <a:ext cx="92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5079" name="AutoShape 1041"/>
              <p:cNvCxnSpPr>
                <a:cxnSpLocks noChangeShapeType="1"/>
                <a:stCxn id="983045" idx="2"/>
                <a:endCxn id="983044" idx="0"/>
              </p:cNvCxnSpPr>
              <p:nvPr/>
            </p:nvCxnSpPr>
            <p:spPr bwMode="auto">
              <a:xfrm>
                <a:off x="2887" y="2595"/>
                <a:ext cx="0" cy="16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5080" name="AutoShape 1042"/>
              <p:cNvCxnSpPr>
                <a:cxnSpLocks noChangeShapeType="1"/>
                <a:stCxn id="983044" idx="2"/>
                <a:endCxn id="983043" idx="0"/>
              </p:cNvCxnSpPr>
              <p:nvPr/>
            </p:nvCxnSpPr>
            <p:spPr bwMode="auto">
              <a:xfrm>
                <a:off x="2887" y="3102"/>
                <a:ext cx="1" cy="15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5081" name="AutoShape 1043"/>
              <p:cNvCxnSpPr>
                <a:cxnSpLocks noChangeShapeType="1"/>
                <a:stCxn id="983045" idx="3"/>
                <a:endCxn id="983071" idx="1"/>
              </p:cNvCxnSpPr>
              <p:nvPr/>
            </p:nvCxnSpPr>
            <p:spPr bwMode="auto">
              <a:xfrm>
                <a:off x="3405" y="2423"/>
                <a:ext cx="862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5082" name="AutoShape 1044"/>
              <p:cNvCxnSpPr>
                <a:cxnSpLocks noChangeShapeType="1"/>
                <a:stCxn id="983047" idx="2"/>
                <a:endCxn id="983072" idx="2"/>
              </p:cNvCxnSpPr>
              <p:nvPr/>
            </p:nvCxnSpPr>
            <p:spPr bwMode="auto">
              <a:xfrm rot="5400000" flipH="1" flipV="1">
                <a:off x="2934" y="2197"/>
                <a:ext cx="945" cy="2756"/>
              </a:xfrm>
              <a:prstGeom prst="bentConnector3">
                <a:avLst>
                  <a:gd name="adj1" fmla="val -15236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45083" name="AutoShape 1045"/>
              <p:cNvCxnSpPr>
                <a:cxnSpLocks noChangeShapeType="1"/>
                <a:stCxn id="983046" idx="2"/>
                <a:endCxn id="983072" idx="2"/>
              </p:cNvCxnSpPr>
              <p:nvPr/>
            </p:nvCxnSpPr>
            <p:spPr bwMode="auto">
              <a:xfrm rot="5400000" flipH="1" flipV="1">
                <a:off x="3798" y="3061"/>
                <a:ext cx="945" cy="1028"/>
              </a:xfrm>
              <a:prstGeom prst="bentConnector3">
                <a:avLst>
                  <a:gd name="adj1" fmla="val -15236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grpSp>
            <p:nvGrpSpPr>
              <p:cNvPr id="45084" name="Group 1046"/>
              <p:cNvGrpSpPr>
                <a:grpSpLocks/>
              </p:cNvGrpSpPr>
              <p:nvPr/>
            </p:nvGrpSpPr>
            <p:grpSpPr bwMode="auto">
              <a:xfrm>
                <a:off x="4356" y="3421"/>
                <a:ext cx="881" cy="651"/>
                <a:chOff x="4594" y="2363"/>
                <a:chExt cx="881" cy="651"/>
              </a:xfrm>
            </p:grpSpPr>
            <p:sp>
              <p:nvSpPr>
                <p:cNvPr id="45089" name="AutoShape 1047"/>
                <p:cNvSpPr>
                  <a:spLocks noChangeArrowheads="1"/>
                </p:cNvSpPr>
                <p:nvPr/>
              </p:nvSpPr>
              <p:spPr bwMode="auto">
                <a:xfrm rot="-1031375">
                  <a:off x="5115" y="2688"/>
                  <a:ext cx="338" cy="300"/>
                </a:xfrm>
                <a:prstGeom prst="hexagon">
                  <a:avLst>
                    <a:gd name="adj" fmla="val 28167"/>
                    <a:gd name="vf" fmla="val 115470"/>
                  </a:avLst>
                </a:prstGeom>
                <a:solidFill>
                  <a:srgbClr val="D30AA5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090" name="Freeform 1048"/>
                <p:cNvSpPr>
                  <a:spLocks/>
                </p:cNvSpPr>
                <p:nvPr/>
              </p:nvSpPr>
              <p:spPr bwMode="auto">
                <a:xfrm rot="1995151">
                  <a:off x="4678" y="2620"/>
                  <a:ext cx="366" cy="394"/>
                </a:xfrm>
                <a:custGeom>
                  <a:avLst/>
                  <a:gdLst>
                    <a:gd name="T0" fmla="*/ 0 w 555"/>
                    <a:gd name="T1" fmla="*/ 18 h 497"/>
                    <a:gd name="T2" fmla="*/ 5 w 555"/>
                    <a:gd name="T3" fmla="*/ 0 h 497"/>
                    <a:gd name="T4" fmla="*/ 5 w 555"/>
                    <a:gd name="T5" fmla="*/ 18 h 497"/>
                    <a:gd name="T6" fmla="*/ 9 w 555"/>
                    <a:gd name="T7" fmla="*/ 21 h 497"/>
                    <a:gd name="T8" fmla="*/ 9 w 555"/>
                    <a:gd name="T9" fmla="*/ 42 h 497"/>
                    <a:gd name="T10" fmla="*/ 5 w 555"/>
                    <a:gd name="T11" fmla="*/ 49 h 497"/>
                    <a:gd name="T12" fmla="*/ 1 w 555"/>
                    <a:gd name="T13" fmla="*/ 39 h 497"/>
                    <a:gd name="T14" fmla="*/ 0 w 555"/>
                    <a:gd name="T15" fmla="*/ 18 h 49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5"/>
                    <a:gd name="T25" fmla="*/ 0 h 497"/>
                    <a:gd name="T26" fmla="*/ 555 w 555"/>
                    <a:gd name="T27" fmla="*/ 497 h 49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5" h="497">
                      <a:moveTo>
                        <a:pt x="0" y="183"/>
                      </a:moveTo>
                      <a:lnTo>
                        <a:pt x="315" y="0"/>
                      </a:lnTo>
                      <a:lnTo>
                        <a:pt x="309" y="189"/>
                      </a:lnTo>
                      <a:lnTo>
                        <a:pt x="555" y="211"/>
                      </a:lnTo>
                      <a:lnTo>
                        <a:pt x="549" y="429"/>
                      </a:lnTo>
                      <a:lnTo>
                        <a:pt x="326" y="497"/>
                      </a:lnTo>
                      <a:lnTo>
                        <a:pt x="98" y="394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D30AA5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091" name="Rectangle 1049"/>
                <p:cNvSpPr>
                  <a:spLocks noChangeArrowheads="1"/>
                </p:cNvSpPr>
                <p:nvPr/>
              </p:nvSpPr>
              <p:spPr bwMode="auto">
                <a:xfrm>
                  <a:off x="4594" y="2363"/>
                  <a:ext cx="881" cy="2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l" eaLnBrk="0" hangingPunct="0"/>
                  <a:r>
                    <a:rPr lang="en-US" sz="1400" dirty="0">
                      <a:solidFill>
                        <a:schemeClr val="tx1"/>
                      </a:solidFill>
                    </a:rPr>
                    <a:t>General cells</a:t>
                  </a:r>
                </a:p>
              </p:txBody>
            </p:sp>
          </p:grpSp>
          <p:sp>
            <p:nvSpPr>
              <p:cNvPr id="983069" name="AutoShape 1053"/>
              <p:cNvSpPr>
                <a:spLocks noChangeArrowheads="1"/>
              </p:cNvSpPr>
              <p:nvPr/>
            </p:nvSpPr>
            <p:spPr bwMode="auto">
              <a:xfrm>
                <a:off x="413" y="2250"/>
                <a:ext cx="1036" cy="34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tIns="73152" anchor="ctr">
                <a:prstTxWarp prst="textNoShape">
                  <a:avLst/>
                </a:prstTxWarp>
              </a:bodyPr>
              <a:lstStyle/>
              <a:p>
                <a:pPr eaLnBrk="0" hangingPunct="0">
                  <a:lnSpc>
                    <a:spcPct val="110000"/>
                  </a:lnSpc>
                </a:pPr>
                <a:r>
                  <a:rPr lang="en-US" sz="1800" b="0" i="1" dirty="0" err="1" smtClean="0">
                    <a:solidFill>
                      <a:schemeClr val="tx1"/>
                    </a:solidFill>
                    <a:sym typeface="Symbol" pitchFamily="-112" charset="2"/>
                  </a:rPr>
                  <a:t>Λ</a:t>
                </a:r>
                <a:r>
                  <a:rPr lang="en-US" sz="1800" b="0" i="1" baseline="30000" dirty="0" err="1" smtClean="0">
                    <a:solidFill>
                      <a:schemeClr val="tx1"/>
                    </a:solidFill>
                    <a:latin typeface="Times" pitchFamily="-112" charset="0"/>
                  </a:rPr>
                  <a:t>k</a:t>
                </a:r>
                <a:endParaRPr lang="en-US" sz="2000" b="0" i="1" baseline="30000" dirty="0">
                  <a:solidFill>
                    <a:schemeClr val="tx1"/>
                  </a:solidFill>
                  <a:latin typeface="Times" pitchFamily="-112" charset="0"/>
                </a:endParaRPr>
              </a:p>
              <a:p>
                <a:pPr eaLnBrk="0" hangingPunct="0">
                  <a:lnSpc>
                    <a:spcPct val="90000"/>
                  </a:lnSpc>
                </a:pPr>
                <a:r>
                  <a:rPr lang="en-US" sz="1400" b="0" dirty="0">
                    <a:solidFill>
                      <a:schemeClr val="tx1"/>
                    </a:solidFill>
                  </a:rPr>
                  <a:t>Forms</a:t>
                </a:r>
                <a:endParaRPr lang="en-US" sz="2000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3070" name="AutoShape 1054"/>
              <p:cNvSpPr>
                <a:spLocks noChangeArrowheads="1"/>
              </p:cNvSpPr>
              <p:nvPr/>
            </p:nvSpPr>
            <p:spPr bwMode="auto">
              <a:xfrm>
                <a:off x="414" y="2757"/>
                <a:ext cx="1036" cy="34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tIns="73152" anchor="ctr">
                <a:prstTxWarp prst="textNoShape">
                  <a:avLst/>
                </a:prstTxWarp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sz="1600" b="0" i="1" dirty="0" err="1">
                    <a:solidFill>
                      <a:schemeClr val="tx1"/>
                    </a:solidFill>
                    <a:sym typeface="Symbol" pitchFamily="-112" charset="2"/>
                  </a:rPr>
                  <a:t>d,d</a:t>
                </a:r>
                <a:r>
                  <a:rPr lang="en-US" sz="1600" b="0" i="1" dirty="0">
                    <a:solidFill>
                      <a:schemeClr val="tx1"/>
                    </a:solidFill>
                    <a:sym typeface="Symbol" pitchFamily="-112" charset="2"/>
                  </a:rPr>
                  <a:t>*,</a:t>
                </a:r>
                <a:r>
                  <a:rPr lang="en-US" sz="1600" b="0" dirty="0" err="1">
                    <a:solidFill>
                      <a:schemeClr val="tx1"/>
                    </a:solidFill>
                    <a:sym typeface="Wingdings 2" pitchFamily="-112" charset="2"/>
                  </a:rPr>
                  <a:t></a:t>
                </a:r>
                <a:r>
                  <a:rPr lang="en-US" sz="1600" b="0" dirty="0" smtClean="0">
                    <a:solidFill>
                      <a:schemeClr val="tx1"/>
                    </a:solidFill>
                    <a:sym typeface="Wingdings 2" pitchFamily="-112" charset="2"/>
                  </a:rPr>
                  <a:t>,</a:t>
                </a:r>
                <a:r>
                  <a:rPr lang="en-US" sz="1600" b="0" dirty="0" smtClean="0">
                    <a:solidFill>
                      <a:schemeClr val="tx1"/>
                    </a:solidFill>
                    <a:sym typeface="Symbol" pitchFamily="-112" charset="2"/>
                  </a:rPr>
                  <a:t>^,</a:t>
                </a:r>
                <a:r>
                  <a:rPr lang="en-US" sz="1600" b="0" dirty="0">
                    <a:solidFill>
                      <a:schemeClr val="tx1"/>
                    </a:solidFill>
                    <a:sym typeface="Symbol" pitchFamily="-112" charset="2"/>
                  </a:rPr>
                  <a:t>(,)</a:t>
                </a:r>
                <a:endParaRPr lang="en-US" sz="2000" b="0" i="1" baseline="30000" dirty="0">
                  <a:solidFill>
                    <a:schemeClr val="tx1"/>
                  </a:solidFill>
                  <a:latin typeface="Times" pitchFamily="-112" charset="0"/>
                </a:endParaRPr>
              </a:p>
              <a:p>
                <a:pPr eaLnBrk="0" hangingPunct="0">
                  <a:lnSpc>
                    <a:spcPct val="120000"/>
                  </a:lnSpc>
                </a:pPr>
                <a:r>
                  <a:rPr lang="en-US" sz="1400" b="0" dirty="0">
                    <a:solidFill>
                      <a:schemeClr val="tx1"/>
                    </a:solidFill>
                  </a:rPr>
                  <a:t>Operations</a:t>
                </a:r>
                <a:endParaRPr lang="en-US" sz="2000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3071" name="AutoShape 1055"/>
              <p:cNvSpPr>
                <a:spLocks noChangeArrowheads="1"/>
              </p:cNvSpPr>
              <p:nvPr/>
            </p:nvSpPr>
            <p:spPr bwMode="auto">
              <a:xfrm>
                <a:off x="4267" y="2250"/>
                <a:ext cx="1036" cy="34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tIns="118872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600" b="0" i="1" dirty="0">
                    <a:solidFill>
                      <a:schemeClr val="tx1"/>
                    </a:solidFill>
                    <a:latin typeface="Times" pitchFamily="-112" charset="0"/>
                  </a:rPr>
                  <a:t>{C</a:t>
                </a:r>
                <a:r>
                  <a:rPr lang="en-US" sz="1600" b="0" i="1" baseline="30000" dirty="0">
                    <a:solidFill>
                      <a:schemeClr val="tx1"/>
                    </a:solidFill>
                    <a:latin typeface="Times" pitchFamily="-112" charset="0"/>
                  </a:rPr>
                  <a:t>0</a:t>
                </a:r>
                <a:r>
                  <a:rPr lang="en-US" sz="1600" b="0" i="1" dirty="0">
                    <a:solidFill>
                      <a:schemeClr val="tx1"/>
                    </a:solidFill>
                    <a:latin typeface="Times" pitchFamily="-112" charset="0"/>
                  </a:rPr>
                  <a:t>,C</a:t>
                </a:r>
                <a:r>
                  <a:rPr lang="en-US" sz="1600" b="0" i="1" baseline="30000" dirty="0">
                    <a:solidFill>
                      <a:schemeClr val="tx1"/>
                    </a:solidFill>
                    <a:latin typeface="Times" pitchFamily="-112" charset="0"/>
                  </a:rPr>
                  <a:t>1</a:t>
                </a:r>
                <a:r>
                  <a:rPr lang="en-US" sz="1600" b="0" i="1" dirty="0">
                    <a:solidFill>
                      <a:schemeClr val="tx1"/>
                    </a:solidFill>
                    <a:latin typeface="Times" pitchFamily="-112" charset="0"/>
                  </a:rPr>
                  <a:t>,C</a:t>
                </a:r>
                <a:r>
                  <a:rPr lang="en-US" sz="1600" b="0" i="1" baseline="30000" dirty="0">
                    <a:solidFill>
                      <a:schemeClr val="tx1"/>
                    </a:solidFill>
                    <a:latin typeface="Times" pitchFamily="-112" charset="0"/>
                  </a:rPr>
                  <a:t>2</a:t>
                </a:r>
                <a:r>
                  <a:rPr lang="en-US" sz="1600" b="0" i="1" dirty="0">
                    <a:solidFill>
                      <a:schemeClr val="tx1"/>
                    </a:solidFill>
                    <a:latin typeface="Times" pitchFamily="-112" charset="0"/>
                  </a:rPr>
                  <a:t>,C</a:t>
                </a:r>
                <a:r>
                  <a:rPr lang="en-US" sz="1600" b="0" i="1" baseline="30000" dirty="0">
                    <a:solidFill>
                      <a:schemeClr val="tx1"/>
                    </a:solidFill>
                    <a:latin typeface="Times" pitchFamily="-112" charset="0"/>
                  </a:rPr>
                  <a:t>3</a:t>
                </a:r>
                <a:r>
                  <a:rPr lang="en-US" sz="1600" b="0" i="1" dirty="0">
                    <a:solidFill>
                      <a:schemeClr val="tx1"/>
                    </a:solidFill>
                    <a:latin typeface="Times" pitchFamily="-112" charset="0"/>
                  </a:rPr>
                  <a:t>}</a:t>
                </a:r>
                <a:endParaRPr lang="en-US" sz="1600" b="0" i="1" baseline="30000" dirty="0">
                  <a:solidFill>
                    <a:schemeClr val="tx1"/>
                  </a:solidFill>
                  <a:latin typeface="Times" pitchFamily="-112" charset="0"/>
                </a:endParaRPr>
              </a:p>
              <a:p>
                <a:pPr eaLnBrk="0" hangingPunct="0">
                  <a:lnSpc>
                    <a:spcPct val="110000"/>
                  </a:lnSpc>
                </a:pPr>
                <a:r>
                  <a:rPr lang="en-US" sz="1400" b="0" dirty="0">
                    <a:solidFill>
                      <a:schemeClr val="tx1"/>
                    </a:solidFill>
                  </a:rPr>
                  <a:t>Discrete forms</a:t>
                </a:r>
                <a:endParaRPr lang="en-US" sz="2000" b="0" baseline="30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3072" name="AutoShape 1056"/>
              <p:cNvSpPr>
                <a:spLocks noChangeArrowheads="1"/>
              </p:cNvSpPr>
              <p:nvPr/>
            </p:nvSpPr>
            <p:spPr bwMode="auto">
              <a:xfrm>
                <a:off x="4267" y="2757"/>
                <a:ext cx="1036" cy="34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tIns="118872" anchor="ctr"/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chemeClr val="tx1"/>
                    </a:solidFill>
                    <a:latin typeface="Times" pitchFamily="-112" charset="0"/>
                  </a:rPr>
                  <a:t>D</a:t>
                </a:r>
                <a:r>
                  <a:rPr lang="en-US" sz="1600" b="0">
                    <a:solidFill>
                      <a:schemeClr val="tx1"/>
                    </a:solidFill>
                    <a:latin typeface="Times" pitchFamily="-112" charset="0"/>
                  </a:rPr>
                  <a:t>,</a:t>
                </a:r>
                <a:r>
                  <a:rPr lang="en-US" sz="1600">
                    <a:solidFill>
                      <a:schemeClr val="tx1"/>
                    </a:solidFill>
                    <a:latin typeface="Times" pitchFamily="-112" charset="0"/>
                  </a:rPr>
                  <a:t>D</a:t>
                </a:r>
                <a:r>
                  <a:rPr lang="en-US" sz="1600" b="0">
                    <a:solidFill>
                      <a:schemeClr val="tx1"/>
                    </a:solidFill>
                    <a:latin typeface="Times" pitchFamily="-112" charset="0"/>
                  </a:rPr>
                  <a:t>*,</a:t>
                </a:r>
                <a:r>
                  <a:rPr lang="en-US" sz="1600">
                    <a:solidFill>
                      <a:schemeClr val="tx1"/>
                    </a:solidFill>
                    <a:latin typeface="Times" pitchFamily="-112" charset="0"/>
                  </a:rPr>
                  <a:t>W</a:t>
                </a:r>
                <a:r>
                  <a:rPr lang="en-US" sz="1600" b="0">
                    <a:solidFill>
                      <a:schemeClr val="tx1"/>
                    </a:solidFill>
                    <a:latin typeface="Times" pitchFamily="-112" charset="0"/>
                  </a:rPr>
                  <a:t>,</a:t>
                </a:r>
                <a:r>
                  <a:rPr lang="en-US" sz="1600">
                    <a:solidFill>
                      <a:schemeClr val="tx1"/>
                    </a:solidFill>
                    <a:latin typeface="Times" pitchFamily="-112" charset="0"/>
                  </a:rPr>
                  <a:t>M</a:t>
                </a:r>
                <a:endParaRPr lang="en-US" sz="2000" b="0" i="1" baseline="30000">
                  <a:solidFill>
                    <a:schemeClr val="tx1"/>
                  </a:solidFill>
                  <a:latin typeface="Times" pitchFamily="-112" charset="0"/>
                </a:endParaRPr>
              </a:p>
              <a:p>
                <a:pPr eaLnBrk="0" hangingPunct="0">
                  <a:defRPr/>
                </a:pPr>
                <a:r>
                  <a:rPr lang="en-US" sz="1400" b="0">
                    <a:solidFill>
                      <a:schemeClr val="tx1"/>
                    </a:solidFill>
                    <a:latin typeface="Arial" charset="0"/>
                  </a:rPr>
                  <a:t>Discrete ops.</a:t>
                </a:r>
              </a:p>
            </p:txBody>
          </p:sp>
        </p:grpSp>
      </p:grpSp>
      <p:sp>
        <p:nvSpPr>
          <p:cNvPr id="45066" name="Rectangle 1061"/>
          <p:cNvSpPr>
            <a:spLocks noChangeArrowheads="1"/>
          </p:cNvSpPr>
          <p:nvPr/>
        </p:nvSpPr>
        <p:spPr bwMode="auto">
          <a:xfrm>
            <a:off x="152400" y="6324600"/>
            <a:ext cx="43434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it-IT" sz="1400" dirty="0">
                <a:solidFill>
                  <a:schemeClr val="tx1"/>
                </a:solidFill>
              </a:rPr>
              <a:t>Developers:  Pavel </a:t>
            </a:r>
            <a:r>
              <a:rPr lang="it-IT" sz="1400" dirty="0" err="1">
                <a:solidFill>
                  <a:schemeClr val="tx1"/>
                </a:solidFill>
              </a:rPr>
              <a:t>Bochev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smtClean="0">
                <a:solidFill>
                  <a:schemeClr val="tx1"/>
                </a:solidFill>
              </a:rPr>
              <a:t>&amp; </a:t>
            </a:r>
            <a:r>
              <a:rPr lang="it-IT" sz="1400" dirty="0">
                <a:solidFill>
                  <a:schemeClr val="tx1"/>
                </a:solidFill>
              </a:rPr>
              <a:t>Denis </a:t>
            </a:r>
            <a:r>
              <a:rPr lang="it-IT" sz="1400" dirty="0" err="1">
                <a:solidFill>
                  <a:schemeClr val="tx1"/>
                </a:solidFill>
              </a:rPr>
              <a:t>Ridzal</a:t>
            </a:r>
            <a:endParaRPr lang="it-IT" sz="1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6EA1B5D-8B64-0643-BFDC-96504C7BCC92}" type="slidenum">
              <a:rPr lang="en-US"/>
              <a:pPr/>
              <a:t>41</a:t>
            </a:fld>
            <a:endParaRPr lang="en-US"/>
          </a:p>
        </p:txBody>
      </p:sp>
      <p:pic>
        <p:nvPicPr>
          <p:cNvPr id="46083" name="Picture 102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608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>
                <a:latin typeface="Arial" pitchFamily="-112" charset="0"/>
              </a:rPr>
              <a:t>Rythmos</a:t>
            </a:r>
            <a:endParaRPr lang="en-US" b="0" dirty="0">
              <a:latin typeface="Arial" pitchFamily="-112" charset="0"/>
            </a:endParaRPr>
          </a:p>
        </p:txBody>
      </p:sp>
      <p:sp>
        <p:nvSpPr>
          <p:cNvPr id="46085" name="Rectangle 1029"/>
          <p:cNvSpPr>
            <a:spLocks noChangeArrowheads="1"/>
          </p:cNvSpPr>
          <p:nvPr/>
        </p:nvSpPr>
        <p:spPr bwMode="auto">
          <a:xfrm>
            <a:off x="0" y="1295400"/>
            <a:ext cx="9144000" cy="609600"/>
          </a:xfrm>
          <a:prstGeom prst="rect">
            <a:avLst/>
          </a:prstGeom>
          <a:solidFill>
            <a:srgbClr val="DDFAF4"/>
          </a:solidFill>
          <a:ln w="12700">
            <a:noFill/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6" name="Rectangle 1030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3465564"/>
          </a:xfrm>
        </p:spPr>
        <p:txBody>
          <a:bodyPr>
            <a:spAutoFit/>
          </a:bodyPr>
          <a:lstStyle/>
          <a:p>
            <a:pPr eaLnBrk="1" hangingPunct="1"/>
            <a:r>
              <a:rPr lang="en-US" sz="2600" dirty="0" smtClean="0">
                <a:latin typeface="Arial" pitchFamily="-112" charset="0"/>
              </a:rPr>
              <a:t>Numerical time </a:t>
            </a:r>
            <a:r>
              <a:rPr lang="en-US" sz="2600" dirty="0">
                <a:latin typeface="Arial" pitchFamily="-112" charset="0"/>
              </a:rPr>
              <a:t>integration </a:t>
            </a:r>
            <a:r>
              <a:rPr lang="en-US" sz="2600" dirty="0" smtClean="0">
                <a:latin typeface="Arial" pitchFamily="-112" charset="0"/>
              </a:rPr>
              <a:t>methods</a:t>
            </a:r>
            <a:endParaRPr lang="en-US" sz="2600" dirty="0">
              <a:latin typeface="Arial" pitchFamily="-112" charset="0"/>
            </a:endParaRPr>
          </a:p>
          <a:p>
            <a:pPr eaLnBrk="1" hangingPunct="1"/>
            <a:endParaRPr lang="en-US" sz="900" dirty="0" smtClean="0">
              <a:latin typeface="Arial" pitchFamily="-112" charset="0"/>
            </a:endParaRPr>
          </a:p>
          <a:p>
            <a:pPr eaLnBrk="1" hangingPunct="1">
              <a:buFont typeface="Wingdings" charset="2"/>
              <a:buChar char="§"/>
            </a:pPr>
            <a:r>
              <a:rPr lang="en-US" sz="2600" dirty="0" smtClean="0">
                <a:latin typeface="Arial" pitchFamily="-112" charset="0"/>
              </a:rPr>
              <a:t>“Time integration” == “ODE solver”</a:t>
            </a:r>
          </a:p>
          <a:p>
            <a:pPr eaLnBrk="1" hangingPunct="1">
              <a:buFont typeface="Wingdings" charset="2"/>
              <a:buChar char="§"/>
            </a:pPr>
            <a:r>
              <a:rPr lang="en-US" sz="2600" dirty="0" smtClean="0">
                <a:latin typeface="Arial" pitchFamily="-112" charset="0"/>
              </a:rPr>
              <a:t>Supported methods include</a:t>
            </a:r>
          </a:p>
          <a:p>
            <a:pPr lvl="1" eaLnBrk="1" hangingPunct="1">
              <a:buFont typeface="Wingdings" charset="2"/>
              <a:buChar char="§"/>
            </a:pPr>
            <a:r>
              <a:rPr lang="en-US" sz="2200" dirty="0" smtClean="0">
                <a:latin typeface="Arial" pitchFamily="-112" charset="0"/>
              </a:rPr>
              <a:t>Backward &amp; Forward Euler</a:t>
            </a:r>
          </a:p>
          <a:p>
            <a:pPr lvl="1" eaLnBrk="1" hangingPunct="1">
              <a:buFont typeface="Wingdings" charset="2"/>
              <a:buChar char="§"/>
            </a:pPr>
            <a:r>
              <a:rPr lang="en-US" sz="2200" dirty="0" smtClean="0">
                <a:latin typeface="Arial" pitchFamily="-112" charset="0"/>
              </a:rPr>
              <a:t>Explicit </a:t>
            </a:r>
            <a:r>
              <a:rPr lang="en-US" sz="2200" dirty="0" err="1">
                <a:latin typeface="Arial" pitchFamily="-112" charset="0"/>
              </a:rPr>
              <a:t>Runge-</a:t>
            </a:r>
            <a:r>
              <a:rPr lang="en-US" sz="2200" dirty="0" err="1" smtClean="0">
                <a:latin typeface="Arial" pitchFamily="-112" charset="0"/>
              </a:rPr>
              <a:t>Kutta</a:t>
            </a:r>
            <a:endParaRPr lang="en-US" sz="2200" dirty="0" smtClean="0">
              <a:latin typeface="Arial" pitchFamily="-112" charset="0"/>
            </a:endParaRPr>
          </a:p>
          <a:p>
            <a:pPr lvl="1" eaLnBrk="1" hangingPunct="1">
              <a:buFont typeface="Wingdings" charset="2"/>
              <a:buChar char="§"/>
            </a:pPr>
            <a:r>
              <a:rPr lang="en-US" sz="2200" dirty="0" smtClean="0">
                <a:latin typeface="Arial" pitchFamily="-112" charset="0"/>
              </a:rPr>
              <a:t>Implicit BDF</a:t>
            </a:r>
            <a:endParaRPr lang="en-US" sz="2200" dirty="0">
              <a:latin typeface="Arial" pitchFamily="-112" charset="0"/>
            </a:endParaRPr>
          </a:p>
          <a:p>
            <a:pPr eaLnBrk="1" hangingPunct="1">
              <a:buFont typeface="Wingdings" charset="2"/>
              <a:buChar char="§"/>
            </a:pPr>
            <a:endParaRPr lang="en-US" sz="800" dirty="0">
              <a:latin typeface="Arial" pitchFamily="-112" charset="0"/>
            </a:endParaRPr>
          </a:p>
          <a:p>
            <a:pPr eaLnBrk="1" hangingPunct="1">
              <a:buFont typeface="Wingdings" charset="2"/>
              <a:buChar char="§"/>
            </a:pPr>
            <a:r>
              <a:rPr lang="en-US" sz="2600" dirty="0" smtClean="0">
                <a:latin typeface="Arial" pitchFamily="-112" charset="0"/>
              </a:rPr>
              <a:t>Operator splitting methods &amp; sensitivities</a:t>
            </a:r>
          </a:p>
        </p:txBody>
      </p:sp>
      <p:sp>
        <p:nvSpPr>
          <p:cNvPr id="46087" name="Rectangle 1032"/>
          <p:cNvSpPr>
            <a:spLocks noChangeArrowheads="1"/>
          </p:cNvSpPr>
          <p:nvPr/>
        </p:nvSpPr>
        <p:spPr bwMode="auto">
          <a:xfrm>
            <a:off x="152400" y="6248400"/>
            <a:ext cx="49530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it-IT" sz="1400" dirty="0">
                <a:solidFill>
                  <a:schemeClr val="tx1"/>
                </a:solidFill>
              </a:rPr>
              <a:t>Developers: </a:t>
            </a:r>
            <a:r>
              <a:rPr lang="it-IT" sz="1400" dirty="0" smtClean="0">
                <a:solidFill>
                  <a:schemeClr val="tx1"/>
                </a:solidFill>
              </a:rPr>
              <a:t>Glen Hansen, </a:t>
            </a:r>
            <a:r>
              <a:rPr lang="it-IT" sz="1400" dirty="0" err="1" smtClean="0">
                <a:solidFill>
                  <a:schemeClr val="tx1"/>
                </a:solidFill>
              </a:rPr>
              <a:t>Roscoe</a:t>
            </a:r>
            <a:r>
              <a:rPr lang="it-IT" sz="1400" dirty="0" smtClean="0">
                <a:solidFill>
                  <a:schemeClr val="tx1"/>
                </a:solidFill>
              </a:rPr>
              <a:t> </a:t>
            </a:r>
            <a:r>
              <a:rPr lang="it-IT" sz="1400" dirty="0" err="1" smtClean="0">
                <a:solidFill>
                  <a:schemeClr val="tx1"/>
                </a:solidFill>
              </a:rPr>
              <a:t>Bartlett</a:t>
            </a:r>
            <a:r>
              <a:rPr lang="it-IT" sz="1400" dirty="0">
                <a:solidFill>
                  <a:schemeClr val="tx1"/>
                </a:solidFill>
              </a:rPr>
              <a:t>, Todd </a:t>
            </a:r>
            <a:r>
              <a:rPr lang="it-IT" sz="1400" dirty="0" err="1" smtClean="0">
                <a:solidFill>
                  <a:schemeClr val="tx1"/>
                </a:solidFill>
              </a:rPr>
              <a:t>Coffey</a:t>
            </a:r>
            <a:endParaRPr lang="it-IT" sz="1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6F8026F-1F39-3749-B00B-566C12ED3F44}" type="slidenum">
              <a:rPr lang="en-US"/>
              <a:pPr/>
              <a:t>42</a:t>
            </a:fld>
            <a:endParaRPr lang="en-US"/>
          </a:p>
        </p:txBody>
      </p:sp>
      <p:pic>
        <p:nvPicPr>
          <p:cNvPr id="47107" name="Picture 102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7108" name="Rectangle 1027"/>
          <p:cNvSpPr>
            <a:spLocks noChangeArrowheads="1"/>
          </p:cNvSpPr>
          <p:nvPr/>
        </p:nvSpPr>
        <p:spPr bwMode="auto">
          <a:xfrm>
            <a:off x="1371600" y="3276600"/>
            <a:ext cx="6477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b="0" dirty="0"/>
              <a:t>Whirlwind Tour of Packages</a:t>
            </a:r>
            <a:br>
              <a:rPr lang="en-US" b="0" dirty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 err="1"/>
              <a:t>Discretizations</a:t>
            </a:r>
            <a:r>
              <a:rPr lang="en-US" sz="2000" b="0" dirty="0"/>
              <a:t>       </a:t>
            </a:r>
            <a:r>
              <a:rPr lang="en-US" sz="2000" b="0" dirty="0">
                <a:solidFill>
                  <a:srgbClr val="FF0000"/>
                </a:solidFill>
              </a:rPr>
              <a:t>Methods  </a:t>
            </a:r>
            <a:r>
              <a:rPr lang="en-US" sz="2000" b="0" dirty="0"/>
              <a:t>     Core        Solvers</a:t>
            </a:r>
          </a:p>
        </p:txBody>
      </p:sp>
      <p:pic>
        <p:nvPicPr>
          <p:cNvPr id="47109" name="Picture 1028" descr="trilinos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1828800"/>
            <a:ext cx="281940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58D7B84-B047-EF48-AC6C-753FB6531881}" type="slidenum">
              <a:rPr lang="en-US"/>
              <a:pPr/>
              <a:t>43</a:t>
            </a:fld>
            <a:endParaRPr lang="en-US"/>
          </a:p>
        </p:txBody>
      </p:sp>
      <p:pic>
        <p:nvPicPr>
          <p:cNvPr id="48131" name="Picture 4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696200" cy="9461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sz="3200" b="0" dirty="0" err="1">
                <a:latin typeface="Arial" pitchFamily="-112" charset="0"/>
              </a:rPr>
              <a:t>Sacado</a:t>
            </a:r>
            <a:r>
              <a:rPr lang="en-US" sz="3200" b="0" dirty="0">
                <a:latin typeface="Arial" pitchFamily="-112" charset="0"/>
              </a:rPr>
              <a:t>:  Automatic Differentiation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1219200"/>
            <a:ext cx="9144000" cy="609600"/>
          </a:xfrm>
          <a:prstGeom prst="rect">
            <a:avLst/>
          </a:prstGeom>
          <a:solidFill>
            <a:srgbClr val="DDFAF4"/>
          </a:solidFill>
          <a:ln w="12700">
            <a:noFill/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4953000"/>
          </a:xfrm>
          <a:noFill/>
        </p:spPr>
        <p:txBody>
          <a:bodyPr lIns="90487" tIns="44450" rIns="90487" bIns="44450"/>
          <a:lstStyle/>
          <a:p>
            <a:pPr marL="169863" indent="-169863"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-112" charset="0"/>
              </a:rPr>
              <a:t>Automatic differentiation tools optimized for element-level computation</a:t>
            </a:r>
          </a:p>
          <a:p>
            <a:pPr marL="169863" indent="-169863" eaLnBrk="1" hangingPunct="1">
              <a:lnSpc>
                <a:spcPct val="80000"/>
              </a:lnSpc>
              <a:buFont typeface="Wingdings" pitchFamily="-112" charset="2"/>
              <a:buNone/>
            </a:pPr>
            <a:endParaRPr lang="en-US" sz="2000" dirty="0" smtClean="0">
              <a:solidFill>
                <a:srgbClr val="3F3474"/>
              </a:solidFill>
              <a:latin typeface="Arial" pitchFamily="-112" charset="0"/>
            </a:endParaRPr>
          </a:p>
          <a:p>
            <a:pPr marL="169863" indent="-169863"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-112" charset="0"/>
              </a:rPr>
              <a:t>Applications of AD: </a:t>
            </a:r>
            <a:r>
              <a:rPr lang="en-US" sz="2000" dirty="0" err="1" smtClean="0">
                <a:latin typeface="Arial" pitchFamily="-112" charset="0"/>
              </a:rPr>
              <a:t>Jacobians</a:t>
            </a:r>
            <a:r>
              <a:rPr lang="en-US" sz="2000" dirty="0" smtClean="0">
                <a:latin typeface="Arial" pitchFamily="-112" charset="0"/>
              </a:rPr>
              <a:t>, sensitivity and uncertainty analysis, …</a:t>
            </a:r>
            <a:endParaRPr lang="en-US" sz="900" dirty="0" smtClean="0">
              <a:solidFill>
                <a:schemeClr val="accent2"/>
              </a:solidFill>
              <a:latin typeface="Arial" pitchFamily="-112" charset="0"/>
            </a:endParaRPr>
          </a:p>
          <a:p>
            <a:pPr marL="169863" indent="-169863"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-112" charset="0"/>
              </a:rPr>
              <a:t>Uses C++ templates to compute derivatives</a:t>
            </a:r>
            <a:endParaRPr lang="en-US" sz="2000" dirty="0" smtClean="0">
              <a:solidFill>
                <a:srgbClr val="3F3474"/>
              </a:solidFill>
              <a:latin typeface="Arial" pitchFamily="-112" charset="0"/>
            </a:endParaRPr>
          </a:p>
          <a:p>
            <a:pPr marL="454025" lvl="1" indent="-169863" eaLnBrk="1" hangingPunct="1">
              <a:lnSpc>
                <a:spcPct val="80000"/>
              </a:lnSpc>
            </a:pPr>
            <a:r>
              <a:rPr lang="en-US" sz="1600" dirty="0" smtClean="0">
                <a:latin typeface="Arial" pitchFamily="-112" charset="0"/>
              </a:rPr>
              <a:t>You maintain one </a:t>
            </a:r>
            <a:r>
              <a:rPr lang="en-US" sz="1600" dirty="0" err="1" smtClean="0">
                <a:latin typeface="Arial" pitchFamily="-112" charset="0"/>
              </a:rPr>
              <a:t>templated</a:t>
            </a:r>
            <a:r>
              <a:rPr lang="en-US" sz="1600" dirty="0" smtClean="0">
                <a:latin typeface="Arial" pitchFamily="-112" charset="0"/>
              </a:rPr>
              <a:t> code base; derivatives don’t appear explicitly</a:t>
            </a:r>
            <a:endParaRPr lang="en-US" sz="1000" dirty="0" smtClean="0">
              <a:latin typeface="Arial" pitchFamily="-112" charset="0"/>
            </a:endParaRPr>
          </a:p>
          <a:p>
            <a:pPr marL="169863" indent="-169863"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-112" charset="0"/>
              </a:rPr>
              <a:t>Provides </a:t>
            </a:r>
            <a:r>
              <a:rPr lang="en-US" sz="2000" dirty="0">
                <a:latin typeface="Arial" pitchFamily="-112" charset="0"/>
              </a:rPr>
              <a:t>three forms of AD</a:t>
            </a:r>
          </a:p>
          <a:p>
            <a:pPr marL="169863" indent="-169863" eaLnBrk="1" hangingPunct="1">
              <a:lnSpc>
                <a:spcPct val="80000"/>
              </a:lnSpc>
            </a:pPr>
            <a:endParaRPr lang="en-US" sz="900" dirty="0">
              <a:latin typeface="Arial" pitchFamily="-112" charset="0"/>
            </a:endParaRPr>
          </a:p>
          <a:p>
            <a:pPr marL="454025" lvl="1" indent="-169863" eaLnBrk="1" hangingPunct="1">
              <a:lnSpc>
                <a:spcPct val="80000"/>
              </a:lnSpc>
            </a:pPr>
            <a:r>
              <a:rPr lang="en-US" sz="1600" dirty="0">
                <a:latin typeface="Arial" pitchFamily="-112" charset="0"/>
              </a:rPr>
              <a:t>Forward Mode:</a:t>
            </a:r>
          </a:p>
          <a:p>
            <a:pPr marL="454025" lvl="1" indent="-169863" eaLnBrk="1" hangingPunct="1">
              <a:lnSpc>
                <a:spcPct val="80000"/>
              </a:lnSpc>
            </a:pPr>
            <a:endParaRPr lang="en-US" sz="800" dirty="0">
              <a:latin typeface="Arial" pitchFamily="-112" charset="0"/>
            </a:endParaRPr>
          </a:p>
          <a:p>
            <a:pPr marL="860425" lvl="2" indent="-169863" eaLnBrk="1" hangingPunct="1">
              <a:lnSpc>
                <a:spcPct val="80000"/>
              </a:lnSpc>
            </a:pPr>
            <a:r>
              <a:rPr lang="en-US" sz="1300" dirty="0">
                <a:latin typeface="Arial" pitchFamily="-112" charset="0"/>
              </a:rPr>
              <a:t>Propagate derivatives of intermediate variables </a:t>
            </a:r>
            <a:r>
              <a:rPr lang="en-US" sz="1300" dirty="0" err="1">
                <a:latin typeface="Arial" pitchFamily="-112" charset="0"/>
              </a:rPr>
              <a:t>w.r.t</a:t>
            </a:r>
            <a:r>
              <a:rPr lang="en-US" sz="1300" dirty="0">
                <a:latin typeface="Arial" pitchFamily="-112" charset="0"/>
              </a:rPr>
              <a:t>. independent variables forward</a:t>
            </a:r>
          </a:p>
          <a:p>
            <a:pPr marL="860425" lvl="2" indent="-169863" eaLnBrk="1" hangingPunct="1">
              <a:lnSpc>
                <a:spcPct val="80000"/>
              </a:lnSpc>
            </a:pPr>
            <a:r>
              <a:rPr lang="en-US" sz="1300" dirty="0">
                <a:latin typeface="Arial" pitchFamily="-112" charset="0"/>
              </a:rPr>
              <a:t>Directional derivatives, tangent vectors, square </a:t>
            </a:r>
            <a:r>
              <a:rPr lang="en-US" sz="1300" dirty="0" err="1">
                <a:latin typeface="Arial" pitchFamily="-112" charset="0"/>
              </a:rPr>
              <a:t>Jacobians</a:t>
            </a:r>
            <a:r>
              <a:rPr lang="en-US" sz="1300" dirty="0" smtClean="0">
                <a:latin typeface="Arial" pitchFamily="-112" charset="0"/>
              </a:rPr>
              <a:t>, ∂</a:t>
            </a:r>
            <a:r>
              <a:rPr lang="en-US" sz="1300" dirty="0" err="1" smtClean="0">
                <a:latin typeface="Arial" pitchFamily="-112" charset="0"/>
              </a:rPr>
              <a:t>f</a:t>
            </a:r>
            <a:r>
              <a:rPr lang="en-US" sz="1300" dirty="0" smtClean="0">
                <a:latin typeface="Arial" pitchFamily="-112" charset="0"/>
              </a:rPr>
              <a:t> / ∂</a:t>
            </a:r>
            <a:r>
              <a:rPr lang="en-US" sz="1300" dirty="0" err="1" smtClean="0">
                <a:latin typeface="Arial" pitchFamily="-112" charset="0"/>
              </a:rPr>
              <a:t>x</a:t>
            </a:r>
            <a:r>
              <a:rPr lang="en-US" sz="1300" dirty="0" smtClean="0">
                <a:latin typeface="Arial" pitchFamily="-112" charset="0"/>
              </a:rPr>
              <a:t> when </a:t>
            </a:r>
            <a:r>
              <a:rPr lang="en-US" sz="1300" b="1" dirty="0" err="1">
                <a:latin typeface="Arial" pitchFamily="-112" charset="0"/>
              </a:rPr>
              <a:t>m</a:t>
            </a:r>
            <a:r>
              <a:rPr lang="en-US" sz="1300" b="1" dirty="0">
                <a:latin typeface="Arial" pitchFamily="-112" charset="0"/>
              </a:rPr>
              <a:t> </a:t>
            </a:r>
            <a:r>
              <a:rPr lang="en-US" sz="1300" b="1" dirty="0">
                <a:latin typeface="Arial" pitchFamily="-112" charset="0"/>
                <a:ea typeface="Arial" pitchFamily="-112" charset="0"/>
                <a:cs typeface="Arial" pitchFamily="-112" charset="0"/>
              </a:rPr>
              <a:t>≥ </a:t>
            </a:r>
            <a:r>
              <a:rPr lang="en-US" sz="1300" b="1" dirty="0" err="1" smtClean="0">
                <a:latin typeface="Arial" pitchFamily="-112" charset="0"/>
                <a:ea typeface="Arial" pitchFamily="-112" charset="0"/>
                <a:cs typeface="Arial" pitchFamily="-112" charset="0"/>
              </a:rPr>
              <a:t>n</a:t>
            </a:r>
            <a:endParaRPr lang="en-US" sz="1300" dirty="0" smtClean="0">
              <a:latin typeface="Arial" pitchFamily="-112" charset="0"/>
              <a:ea typeface="Arial" pitchFamily="-112" charset="0"/>
              <a:cs typeface="Arial" pitchFamily="-112" charset="0"/>
            </a:endParaRPr>
          </a:p>
          <a:p>
            <a:pPr marL="454025" lvl="1" indent="-169863" eaLnBrk="1" hangingPunct="1">
              <a:lnSpc>
                <a:spcPct val="80000"/>
              </a:lnSpc>
            </a:pPr>
            <a:endParaRPr lang="en-US" sz="1600" dirty="0" smtClean="0">
              <a:latin typeface="Arial" pitchFamily="-112" charset="0"/>
            </a:endParaRPr>
          </a:p>
          <a:p>
            <a:pPr marL="454025" lvl="1" indent="-169863" eaLnBrk="1" hangingPunct="1">
              <a:lnSpc>
                <a:spcPct val="80000"/>
              </a:lnSpc>
            </a:pPr>
            <a:r>
              <a:rPr lang="en-US" sz="1600" dirty="0" smtClean="0">
                <a:latin typeface="Arial" pitchFamily="-112" charset="0"/>
              </a:rPr>
              <a:t>Reverse </a:t>
            </a:r>
            <a:r>
              <a:rPr lang="en-US" sz="1600" dirty="0">
                <a:latin typeface="Arial" pitchFamily="-112" charset="0"/>
              </a:rPr>
              <a:t>Mode:  </a:t>
            </a:r>
          </a:p>
          <a:p>
            <a:pPr marL="454025" lvl="1" indent="-169863" eaLnBrk="1" hangingPunct="1">
              <a:lnSpc>
                <a:spcPct val="80000"/>
              </a:lnSpc>
            </a:pPr>
            <a:endParaRPr lang="en-US" sz="900" dirty="0">
              <a:latin typeface="Arial" pitchFamily="-112" charset="0"/>
            </a:endParaRPr>
          </a:p>
          <a:p>
            <a:pPr marL="860425" lvl="2" indent="-169863" eaLnBrk="1" hangingPunct="1">
              <a:lnSpc>
                <a:spcPct val="80000"/>
              </a:lnSpc>
            </a:pPr>
            <a:r>
              <a:rPr lang="en-US" sz="1300" dirty="0">
                <a:latin typeface="Arial" pitchFamily="-112" charset="0"/>
              </a:rPr>
              <a:t>Propagate derivatives of dependent variables </a:t>
            </a:r>
            <a:r>
              <a:rPr lang="en-US" sz="1300" dirty="0" err="1">
                <a:latin typeface="Arial" pitchFamily="-112" charset="0"/>
              </a:rPr>
              <a:t>w.r.t</a:t>
            </a:r>
            <a:r>
              <a:rPr lang="en-US" sz="1300" dirty="0">
                <a:latin typeface="Arial" pitchFamily="-112" charset="0"/>
              </a:rPr>
              <a:t>. intermediate variables backwards</a:t>
            </a:r>
          </a:p>
          <a:p>
            <a:pPr marL="860425" lvl="2" indent="-169863" eaLnBrk="1" hangingPunct="1">
              <a:lnSpc>
                <a:spcPct val="80000"/>
              </a:lnSpc>
            </a:pPr>
            <a:r>
              <a:rPr lang="en-US" sz="1300" dirty="0">
                <a:latin typeface="Arial" pitchFamily="-112" charset="0"/>
              </a:rPr>
              <a:t>Gradients, </a:t>
            </a:r>
            <a:r>
              <a:rPr lang="en-US" sz="1300" dirty="0" err="1">
                <a:latin typeface="Arial" pitchFamily="-112" charset="0"/>
              </a:rPr>
              <a:t>Jacobian</a:t>
            </a:r>
            <a:r>
              <a:rPr lang="en-US" sz="1300" dirty="0">
                <a:latin typeface="Arial" pitchFamily="-112" charset="0"/>
              </a:rPr>
              <a:t>-transpose products (</a:t>
            </a:r>
            <a:r>
              <a:rPr lang="en-US" sz="1300" dirty="0" err="1">
                <a:latin typeface="Arial" pitchFamily="-112" charset="0"/>
              </a:rPr>
              <a:t>adjoints</a:t>
            </a:r>
            <a:r>
              <a:rPr lang="en-US" sz="1300" dirty="0" smtClean="0">
                <a:latin typeface="Arial" pitchFamily="-112" charset="0"/>
              </a:rPr>
              <a:t>), ∂</a:t>
            </a:r>
            <a:r>
              <a:rPr lang="en-US" sz="1300" dirty="0" err="1" smtClean="0">
                <a:latin typeface="Arial" pitchFamily="-112" charset="0"/>
              </a:rPr>
              <a:t>f</a:t>
            </a:r>
            <a:r>
              <a:rPr lang="en-US" sz="1300" dirty="0" smtClean="0">
                <a:latin typeface="Arial" pitchFamily="-112" charset="0"/>
              </a:rPr>
              <a:t> / ∂</a:t>
            </a:r>
            <a:r>
              <a:rPr lang="en-US" sz="1300" dirty="0" err="1" smtClean="0">
                <a:latin typeface="Arial" pitchFamily="-112" charset="0"/>
              </a:rPr>
              <a:t>x</a:t>
            </a:r>
            <a:r>
              <a:rPr lang="en-US" sz="1300" dirty="0" smtClean="0">
                <a:latin typeface="Arial" pitchFamily="-112" charset="0"/>
              </a:rPr>
              <a:t> </a:t>
            </a:r>
            <a:r>
              <a:rPr lang="en-US" sz="1300" dirty="0">
                <a:latin typeface="Arial" pitchFamily="-112" charset="0"/>
              </a:rPr>
              <a:t>when </a:t>
            </a:r>
            <a:r>
              <a:rPr lang="en-US" sz="1300" b="1" dirty="0" err="1">
                <a:latin typeface="Arial" pitchFamily="-112" charset="0"/>
              </a:rPr>
              <a:t>n</a:t>
            </a:r>
            <a:r>
              <a:rPr lang="en-US" sz="1300" b="1" dirty="0">
                <a:latin typeface="Arial" pitchFamily="-112" charset="0"/>
              </a:rPr>
              <a:t> &gt; </a:t>
            </a:r>
            <a:r>
              <a:rPr lang="en-US" sz="1300" b="1" dirty="0" err="1">
                <a:latin typeface="Arial" pitchFamily="-112" charset="0"/>
              </a:rPr>
              <a:t>m</a:t>
            </a:r>
            <a:r>
              <a:rPr lang="en-US" sz="1300" dirty="0">
                <a:latin typeface="Arial" pitchFamily="-112" charset="0"/>
              </a:rPr>
              <a:t>.</a:t>
            </a:r>
            <a:endParaRPr lang="en-US" sz="1300" dirty="0" smtClean="0">
              <a:latin typeface="Arial" pitchFamily="-112" charset="0"/>
            </a:endParaRPr>
          </a:p>
          <a:p>
            <a:pPr marL="454025" lvl="1" indent="-169863" eaLnBrk="1" hangingPunct="1">
              <a:lnSpc>
                <a:spcPct val="80000"/>
              </a:lnSpc>
            </a:pPr>
            <a:endParaRPr lang="en-US" sz="1600" dirty="0" smtClean="0">
              <a:latin typeface="Arial" pitchFamily="-112" charset="0"/>
            </a:endParaRPr>
          </a:p>
          <a:p>
            <a:pPr marL="454025" lvl="1" indent="-169863" eaLnBrk="1" hangingPunct="1">
              <a:lnSpc>
                <a:spcPct val="80000"/>
              </a:lnSpc>
            </a:pPr>
            <a:r>
              <a:rPr lang="en-US" sz="1600" dirty="0" smtClean="0">
                <a:latin typeface="Arial" pitchFamily="-112" charset="0"/>
              </a:rPr>
              <a:t>Taylor </a:t>
            </a:r>
            <a:r>
              <a:rPr lang="en-US" sz="1600" dirty="0">
                <a:latin typeface="Arial" pitchFamily="-112" charset="0"/>
              </a:rPr>
              <a:t>polynomial mode:</a:t>
            </a:r>
          </a:p>
          <a:p>
            <a:pPr marL="454025" lvl="1" indent="-169863" eaLnBrk="1" hangingPunct="1">
              <a:lnSpc>
                <a:spcPct val="80000"/>
              </a:lnSpc>
            </a:pPr>
            <a:endParaRPr lang="en-US" sz="900" dirty="0">
              <a:latin typeface="Arial" pitchFamily="-112" charset="0"/>
            </a:endParaRPr>
          </a:p>
          <a:p>
            <a:pPr marL="454025" lvl="1" indent="-169863" eaLnBrk="1" hangingPunct="1">
              <a:lnSpc>
                <a:spcPct val="80000"/>
              </a:lnSpc>
            </a:pPr>
            <a:endParaRPr lang="en-US" sz="800" dirty="0">
              <a:latin typeface="Arial" pitchFamily="-112" charset="0"/>
            </a:endParaRPr>
          </a:p>
          <a:p>
            <a:pPr marL="454025" lvl="1" indent="-169863" eaLnBrk="1" hangingPunct="1">
              <a:lnSpc>
                <a:spcPct val="80000"/>
              </a:lnSpc>
            </a:pPr>
            <a:r>
              <a:rPr lang="en-US" sz="1600" dirty="0">
                <a:latin typeface="Arial" pitchFamily="-112" charset="0"/>
              </a:rPr>
              <a:t>Basic modes combined for higher </a:t>
            </a:r>
            <a:r>
              <a:rPr lang="en-US" sz="1600" dirty="0" smtClean="0">
                <a:latin typeface="Arial" pitchFamily="-112" charset="0"/>
              </a:rPr>
              <a:t>derivatives</a:t>
            </a:r>
            <a:endParaRPr lang="en-US" sz="1600" dirty="0" smtClean="0">
              <a:solidFill>
                <a:srgbClr val="3F3474"/>
              </a:solidFill>
              <a:latin typeface="Arial" pitchFamily="-112" charset="0"/>
            </a:endParaRPr>
          </a:p>
          <a:p>
            <a:pPr marL="454025" lvl="1" indent="-169863" eaLnBrk="1" hangingPunct="1">
              <a:lnSpc>
                <a:spcPct val="80000"/>
              </a:lnSpc>
            </a:pPr>
            <a:endParaRPr lang="en-US" sz="1600" dirty="0">
              <a:solidFill>
                <a:srgbClr val="3F3474"/>
              </a:solidFill>
              <a:latin typeface="Arial" pitchFamily="-112" charset="0"/>
            </a:endParaRP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152400" y="6248400"/>
            <a:ext cx="41148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it-IT" sz="1400">
                <a:solidFill>
                  <a:schemeClr val="tx1"/>
                </a:solidFill>
              </a:rPr>
              <a:t>Developers:  Eric Phipps, David Gay</a:t>
            </a:r>
            <a:endParaRPr lang="it-IT" sz="1400">
              <a:solidFill>
                <a:srgbClr val="000066"/>
              </a:solidFill>
            </a:endParaRPr>
          </a:p>
        </p:txBody>
      </p:sp>
      <p:pic>
        <p:nvPicPr>
          <p:cNvPr id="48136" name="Picture 7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362200" y="3200400"/>
            <a:ext cx="1447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7" name="Picture 8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2362200" y="4191000"/>
            <a:ext cx="17113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40" name="Picture 13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3200400" y="5181600"/>
            <a:ext cx="4953000" cy="447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B774A0F-EAD8-8344-B710-2FEB4A46E02C}" type="slidenum">
              <a:rPr lang="en-US"/>
              <a:pPr/>
              <a:t>44</a:t>
            </a:fld>
            <a:endParaRPr lang="en-US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29000"/>
            <a:ext cx="7772400" cy="1752600"/>
          </a:xfrm>
        </p:spPr>
        <p:txBody>
          <a:bodyPr/>
          <a:lstStyle/>
          <a:p>
            <a:pPr eaLnBrk="1" hangingPunct="1"/>
            <a:r>
              <a:rPr lang="en-US" b="0" dirty="0" smtClean="0">
                <a:latin typeface="Arial" pitchFamily="-112" charset="0"/>
              </a:rPr>
              <a:t>Abstract solver interfaces </a:t>
            </a:r>
            <a:br>
              <a:rPr lang="en-US" b="0" dirty="0" smtClean="0">
                <a:latin typeface="Arial" pitchFamily="-112" charset="0"/>
              </a:rPr>
            </a:br>
            <a:r>
              <a:rPr lang="en-US" b="0" dirty="0">
                <a:latin typeface="Arial" pitchFamily="-112" charset="0"/>
              </a:rPr>
              <a:t>&amp;</a:t>
            </a:r>
            <a:r>
              <a:rPr lang="en-US" b="0" dirty="0" smtClean="0">
                <a:latin typeface="Arial" pitchFamily="-112" charset="0"/>
              </a:rPr>
              <a:t> applications</a:t>
            </a:r>
            <a:endParaRPr lang="en-US" sz="1200" b="0" dirty="0">
              <a:latin typeface="Arial" pitchFamily="-112" charset="0"/>
            </a:endParaRPr>
          </a:p>
        </p:txBody>
      </p:sp>
      <p:pic>
        <p:nvPicPr>
          <p:cNvPr id="68612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8613" name="Picture 4" descr="trilinos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1828800"/>
            <a:ext cx="281940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0FEA51A-BB1D-504E-9BD2-10615E09EF52}" type="slidenum">
              <a:rPr lang="en-US"/>
              <a:pPr/>
              <a:t>45</a:t>
            </a:fld>
            <a:endParaRPr lang="en-US"/>
          </a:p>
        </p:txBody>
      </p:sp>
      <p:pic>
        <p:nvPicPr>
          <p:cNvPr id="65539" name="Picture 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55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>
                <a:latin typeface="Arial" pitchFamily="-112" charset="0"/>
              </a:rPr>
              <a:t>     Parts of an application</a:t>
            </a:r>
            <a:endParaRPr lang="en-US" b="0" dirty="0">
              <a:latin typeface="Arial" pitchFamily="-112" charset="0"/>
            </a:endParaRPr>
          </a:p>
        </p:txBody>
      </p:sp>
      <p:sp>
        <p:nvSpPr>
          <p:cNvPr id="6554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>
                <a:latin typeface="Arial" pitchFamily="-112" charset="0"/>
              </a:rPr>
              <a:t>Linear algebra library (LAL)</a:t>
            </a:r>
          </a:p>
          <a:p>
            <a:pPr lvl="1" eaLnBrk="1" hangingPunct="1"/>
            <a:r>
              <a:rPr lang="en-US" sz="1600" dirty="0" smtClean="0">
                <a:latin typeface="Arial" pitchFamily="-112" charset="0"/>
              </a:rPr>
              <a:t>Anything that cares about graph, matrix, or vector data structures</a:t>
            </a:r>
          </a:p>
          <a:p>
            <a:pPr lvl="1" eaLnBrk="1" hangingPunct="1"/>
            <a:r>
              <a:rPr lang="en-US" sz="1600" dirty="0" err="1" smtClean="0">
                <a:latin typeface="Arial" pitchFamily="-112" charset="0"/>
              </a:rPr>
              <a:t>Preconditioners</a:t>
            </a:r>
            <a:r>
              <a:rPr lang="en-US" sz="1600" dirty="0" smtClean="0">
                <a:latin typeface="Arial" pitchFamily="-112" charset="0"/>
              </a:rPr>
              <a:t>, sparse factorizations, sparse mat-</a:t>
            </a:r>
            <a:r>
              <a:rPr lang="en-US" sz="1600" dirty="0" err="1" smtClean="0">
                <a:latin typeface="Arial" pitchFamily="-112" charset="0"/>
              </a:rPr>
              <a:t>vec</a:t>
            </a:r>
            <a:r>
              <a:rPr lang="en-US" sz="1600" dirty="0" smtClean="0">
                <a:latin typeface="Arial" pitchFamily="-112" charset="0"/>
              </a:rPr>
              <a:t>, etc.</a:t>
            </a:r>
          </a:p>
          <a:p>
            <a:pPr eaLnBrk="1" hangingPunct="1"/>
            <a:r>
              <a:rPr lang="en-US" sz="2000" dirty="0" smtClean="0">
                <a:latin typeface="Arial" pitchFamily="-112" charset="0"/>
              </a:rPr>
              <a:t>Abstract numerical algorithms (ANA)</a:t>
            </a:r>
          </a:p>
          <a:p>
            <a:pPr lvl="1" eaLnBrk="1" hangingPunct="1"/>
            <a:r>
              <a:rPr lang="en-US" sz="1600" dirty="0" smtClean="0">
                <a:latin typeface="Arial" pitchFamily="-112" charset="0"/>
              </a:rPr>
              <a:t>Only interact with LAL through abstract, coarse-grained interface</a:t>
            </a:r>
          </a:p>
          <a:p>
            <a:pPr lvl="1" eaLnBrk="1" hangingPunct="1"/>
            <a:r>
              <a:rPr lang="en-US" sz="1600" dirty="0" smtClean="0">
                <a:latin typeface="Arial" pitchFamily="-112" charset="0"/>
              </a:rPr>
              <a:t>e.g., sparse mat-</a:t>
            </a:r>
            <a:r>
              <a:rPr lang="en-US" sz="1600" dirty="0" err="1" smtClean="0">
                <a:latin typeface="Arial" pitchFamily="-112" charset="0"/>
              </a:rPr>
              <a:t>vec</a:t>
            </a:r>
            <a:r>
              <a:rPr lang="en-US" sz="1600" dirty="0" smtClean="0">
                <a:latin typeface="Arial" pitchFamily="-112" charset="0"/>
              </a:rPr>
              <a:t>, inner products, norms, apply </a:t>
            </a:r>
            <a:r>
              <a:rPr lang="en-US" sz="1600" dirty="0" err="1" smtClean="0">
                <a:latin typeface="Arial" pitchFamily="-112" charset="0"/>
              </a:rPr>
              <a:t>preconditioner</a:t>
            </a:r>
            <a:endParaRPr lang="en-US" sz="1600" dirty="0" smtClean="0">
              <a:latin typeface="Arial" pitchFamily="-112" charset="0"/>
            </a:endParaRPr>
          </a:p>
          <a:p>
            <a:pPr lvl="1" eaLnBrk="1" hangingPunct="1"/>
            <a:r>
              <a:rPr lang="en-US" sz="1600" dirty="0" smtClean="0">
                <a:latin typeface="Arial" pitchFamily="-112" charset="0"/>
              </a:rPr>
              <a:t>Iterative linear (Belos) &amp; nonlinear (NOX) solvers</a:t>
            </a:r>
          </a:p>
          <a:p>
            <a:pPr lvl="1" eaLnBrk="1" hangingPunct="1"/>
            <a:r>
              <a:rPr lang="en-US" sz="1600" dirty="0" smtClean="0">
                <a:latin typeface="Arial" pitchFamily="-112" charset="0"/>
              </a:rPr>
              <a:t>Stability analysis (LOCA) &amp; optimization (MOOCHO, …)</a:t>
            </a:r>
          </a:p>
          <a:p>
            <a:pPr lvl="1" eaLnBrk="1" hangingPunct="1"/>
            <a:r>
              <a:rPr lang="en-US" sz="1600" dirty="0" smtClean="0">
                <a:latin typeface="Arial" pitchFamily="-112" charset="0"/>
              </a:rPr>
              <a:t>Time integration (</a:t>
            </a:r>
            <a:r>
              <a:rPr lang="en-US" sz="1600" dirty="0" err="1" smtClean="0">
                <a:latin typeface="Arial" pitchFamily="-112" charset="0"/>
              </a:rPr>
              <a:t>Rythmos</a:t>
            </a:r>
            <a:r>
              <a:rPr lang="en-US" sz="1600" dirty="0" smtClean="0">
                <a:latin typeface="Arial" pitchFamily="-112" charset="0"/>
              </a:rPr>
              <a:t>); black-box parameter studies &amp; uncertainty quantification (UQ) (</a:t>
            </a:r>
            <a:r>
              <a:rPr lang="en-US" sz="1600" dirty="0" err="1" smtClean="0">
                <a:latin typeface="Arial" pitchFamily="-112" charset="0"/>
              </a:rPr>
              <a:t>TriKota</a:t>
            </a:r>
            <a:r>
              <a:rPr lang="en-US" sz="1600" dirty="0" smtClean="0">
                <a:latin typeface="Arial" pitchFamily="-112" charset="0"/>
              </a:rPr>
              <a:t>, …)</a:t>
            </a:r>
          </a:p>
          <a:p>
            <a:pPr eaLnBrk="1" hangingPunct="1"/>
            <a:r>
              <a:rPr lang="en-US" sz="2000" dirty="0" smtClean="0">
                <a:latin typeface="Arial" pitchFamily="-112" charset="0"/>
              </a:rPr>
              <a:t>“Everything else”: Depends on both LAL &amp; ANA</a:t>
            </a:r>
          </a:p>
          <a:p>
            <a:pPr lvl="1" eaLnBrk="1" hangingPunct="1"/>
            <a:r>
              <a:rPr lang="en-US" sz="1600" dirty="0" smtClean="0">
                <a:latin typeface="Arial" pitchFamily="-112" charset="0"/>
              </a:rPr>
              <a:t>Discretization &amp; fill into sparse matrix data structure (many packages)</a:t>
            </a:r>
          </a:p>
          <a:p>
            <a:pPr lvl="1" eaLnBrk="1" hangingPunct="1"/>
            <a:r>
              <a:rPr lang="en-US" sz="1600" dirty="0" smtClean="0">
                <a:latin typeface="Arial" pitchFamily="-112" charset="0"/>
              </a:rPr>
              <a:t>Embedded automatic differentiation (</a:t>
            </a:r>
            <a:r>
              <a:rPr lang="en-US" sz="1600" dirty="0" err="1" smtClean="0">
                <a:latin typeface="Arial" pitchFamily="-112" charset="0"/>
              </a:rPr>
              <a:t>Sacado</a:t>
            </a:r>
            <a:r>
              <a:rPr lang="en-US" sz="1600" dirty="0" smtClean="0">
                <a:latin typeface="Arial" pitchFamily="-112" charset="0"/>
              </a:rPr>
              <a:t>) or UQ (</a:t>
            </a:r>
            <a:r>
              <a:rPr lang="en-US" sz="1600" dirty="0" err="1" smtClean="0">
                <a:latin typeface="Arial" pitchFamily="-112" charset="0"/>
              </a:rPr>
              <a:t>Stokhos</a:t>
            </a:r>
            <a:r>
              <a:rPr lang="en-US" sz="1600" dirty="0" smtClean="0">
                <a:latin typeface="Arial" pitchFamily="-112" charset="0"/>
              </a:rPr>
              <a:t>)</a:t>
            </a:r>
          </a:p>
          <a:p>
            <a:pPr lvl="1" eaLnBrk="1" hangingPunct="1"/>
            <a:r>
              <a:rPr lang="en-US" sz="1600" dirty="0" smtClean="0">
                <a:latin typeface="Arial" pitchFamily="-112" charset="0"/>
              </a:rPr>
              <a:t>Hand off discretized problem (LAL) to solver (ANA)</a:t>
            </a:r>
          </a:p>
          <a:p>
            <a:pPr lvl="1" eaLnBrk="1" hangingPunct="1"/>
            <a:r>
              <a:rPr lang="en-US" sz="1600" dirty="0" smtClean="0">
                <a:latin typeface="Arial" pitchFamily="-112" charset="0"/>
              </a:rPr>
              <a:t>Read input decks; write out checkpoints &amp; results</a:t>
            </a:r>
          </a:p>
          <a:p>
            <a:pPr lvl="1" eaLnBrk="1" hangingPunct="1"/>
            <a:endParaRPr lang="en-US" sz="1600" dirty="0" smtClean="0">
              <a:latin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9642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863B266-4C14-D94D-9633-59B10CBF88A7}" type="slidenum">
              <a:rPr lang="en-US"/>
              <a:pPr/>
              <a:t>46</a:t>
            </a:fld>
            <a:endParaRPr lang="en-US"/>
          </a:p>
        </p:txBody>
      </p:sp>
      <p:pic>
        <p:nvPicPr>
          <p:cNvPr id="70659" name="Picture 2"/>
          <p:cNvPicPr>
            <a:picLocks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1447800" y="0"/>
            <a:ext cx="71564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2800" b="0" dirty="0" smtClean="0"/>
              <a:t>Problems &amp; abstract numerical algorithms</a:t>
            </a:r>
            <a:endParaRPr lang="en-US" sz="2800" b="0" dirty="0"/>
          </a:p>
        </p:txBody>
      </p:sp>
      <p:sp>
        <p:nvSpPr>
          <p:cNvPr id="70661" name="Rectangle 4"/>
          <p:cNvSpPr>
            <a:spLocks noChangeArrowheads="1"/>
          </p:cNvSpPr>
          <p:nvPr/>
        </p:nvSpPr>
        <p:spPr bwMode="auto">
          <a:xfrm>
            <a:off x="401638" y="1047750"/>
            <a:ext cx="2519921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marL="171450" indent="-171450" algn="l" eaLnBrk="0" hangingPunct="0">
              <a:spcAft>
                <a:spcPct val="50000"/>
              </a:spcAft>
              <a:buClr>
                <a:schemeClr val="bg2"/>
              </a:buClr>
              <a:buSzPct val="75000"/>
              <a:buFontTx/>
              <a:buChar char="·"/>
            </a:pPr>
            <a:r>
              <a:rPr lang="en-US" sz="1800" b="0">
                <a:solidFill>
                  <a:schemeClr val="tx2"/>
                </a:solidFill>
              </a:rPr>
              <a:t>Linear Problems</a:t>
            </a:r>
            <a:r>
              <a:rPr lang="en-US" sz="1800" b="0">
                <a:solidFill>
                  <a:schemeClr val="tx1"/>
                </a:solidFill>
              </a:rPr>
              <a:t>:</a:t>
            </a:r>
          </a:p>
          <a:p>
            <a:pPr marL="571500" lvl="1" indent="-228600" algn="l" eaLnBrk="0" hangingPunct="0">
              <a:spcAft>
                <a:spcPct val="50000"/>
              </a:spcAft>
              <a:buClr>
                <a:schemeClr val="bg2"/>
              </a:buClr>
              <a:buSzPct val="75000"/>
              <a:buFontTx/>
              <a:buChar char="·"/>
            </a:pPr>
            <a:r>
              <a:rPr lang="en-US" sz="1800" b="0"/>
              <a:t>Linear equations</a:t>
            </a:r>
            <a:r>
              <a:rPr lang="en-US" sz="1800" b="0">
                <a:solidFill>
                  <a:schemeClr val="tx1"/>
                </a:solidFill>
              </a:rPr>
              <a:t>:</a:t>
            </a:r>
          </a:p>
          <a:p>
            <a:pPr marL="571500" lvl="1" indent="-228600" algn="l" eaLnBrk="0" hangingPunct="0">
              <a:spcAft>
                <a:spcPct val="50000"/>
              </a:spcAft>
              <a:buClr>
                <a:schemeClr val="bg2"/>
              </a:buClr>
              <a:buSzPct val="75000"/>
              <a:buFontTx/>
              <a:buChar char="·"/>
            </a:pPr>
            <a:r>
              <a:rPr lang="en-US" sz="1800" b="0"/>
              <a:t>Eigen problems</a:t>
            </a:r>
            <a:r>
              <a:rPr lang="en-US" sz="1800" b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70662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3305175" y="1979613"/>
            <a:ext cx="3919538" cy="182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0663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3305175" y="1606550"/>
            <a:ext cx="2273300" cy="160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0664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3319463" y="5426075"/>
            <a:ext cx="3095625" cy="182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0665" name="Picture 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3305175" y="5884863"/>
            <a:ext cx="2822575" cy="617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0666" name="Picture 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3305175" y="3040063"/>
            <a:ext cx="2420938" cy="182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0667" name="Picture 1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/>
          <a:srcRect/>
          <a:stretch>
            <a:fillRect/>
          </a:stretch>
        </p:blipFill>
        <p:spPr bwMode="auto">
          <a:xfrm>
            <a:off x="3111500" y="1165225"/>
            <a:ext cx="3841750" cy="193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0668" name="Picture 11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9"/>
          <a:srcRect/>
          <a:stretch>
            <a:fillRect/>
          </a:stretch>
        </p:blipFill>
        <p:spPr bwMode="auto">
          <a:xfrm>
            <a:off x="3060700" y="2570163"/>
            <a:ext cx="4391025" cy="217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0669" name="Picture 12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0"/>
          <a:srcRect/>
          <a:stretch>
            <a:fillRect/>
          </a:stretch>
        </p:blipFill>
        <p:spPr bwMode="auto">
          <a:xfrm>
            <a:off x="3298825" y="3370263"/>
            <a:ext cx="524510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0670" name="Rectangle 13"/>
          <p:cNvSpPr>
            <a:spLocks noChangeArrowheads="1"/>
          </p:cNvSpPr>
          <p:nvPr/>
        </p:nvSpPr>
        <p:spPr bwMode="auto">
          <a:xfrm>
            <a:off x="401638" y="2468563"/>
            <a:ext cx="2866169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marL="171450" indent="-171450" algn="l" eaLnBrk="0" hangingPunct="0">
              <a:spcAft>
                <a:spcPct val="50000"/>
              </a:spcAft>
              <a:buClr>
                <a:schemeClr val="bg2"/>
              </a:buClr>
              <a:buSzPct val="75000"/>
              <a:buFontTx/>
              <a:buChar char="·"/>
            </a:pPr>
            <a:r>
              <a:rPr lang="en-US" sz="1800" b="0">
                <a:solidFill>
                  <a:schemeClr val="tx2"/>
                </a:solidFill>
              </a:rPr>
              <a:t>Nonlinear Problems</a:t>
            </a:r>
            <a:r>
              <a:rPr lang="en-US" sz="1800" b="0">
                <a:solidFill>
                  <a:schemeClr val="tx1"/>
                </a:solidFill>
              </a:rPr>
              <a:t>:</a:t>
            </a:r>
          </a:p>
          <a:p>
            <a:pPr marL="571500" lvl="1" indent="-228600" algn="l" eaLnBrk="0" hangingPunct="0">
              <a:spcAft>
                <a:spcPct val="50000"/>
              </a:spcAft>
              <a:buClr>
                <a:schemeClr val="bg2"/>
              </a:buClr>
              <a:buSzPct val="75000"/>
              <a:buFontTx/>
              <a:buChar char="·"/>
            </a:pPr>
            <a:r>
              <a:rPr lang="en-US" sz="1800" b="0"/>
              <a:t>Nonlinear equations</a:t>
            </a:r>
            <a:r>
              <a:rPr lang="en-US" sz="1800" b="0">
                <a:solidFill>
                  <a:schemeClr val="tx1"/>
                </a:solidFill>
              </a:rPr>
              <a:t>:</a:t>
            </a:r>
          </a:p>
          <a:p>
            <a:pPr marL="571500" lvl="1" indent="-228600" algn="l" eaLnBrk="0" hangingPunct="0">
              <a:spcAft>
                <a:spcPct val="50000"/>
              </a:spcAft>
              <a:buClr>
                <a:schemeClr val="bg2"/>
              </a:buClr>
              <a:buSzPct val="75000"/>
              <a:buFontTx/>
              <a:buChar char="·"/>
            </a:pPr>
            <a:r>
              <a:rPr lang="en-US" sz="1800" b="0"/>
              <a:t>Stability analysis</a:t>
            </a:r>
            <a:r>
              <a:rPr lang="en-US" sz="1800" b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671" name="Rectangle 14"/>
          <p:cNvSpPr>
            <a:spLocks noChangeArrowheads="1"/>
          </p:cNvSpPr>
          <p:nvPr/>
        </p:nvSpPr>
        <p:spPr bwMode="auto">
          <a:xfrm>
            <a:off x="401638" y="3916363"/>
            <a:ext cx="3456074" cy="785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marL="171450" indent="-171450" algn="l" eaLnBrk="0" hangingPunct="0">
              <a:spcAft>
                <a:spcPct val="50000"/>
              </a:spcAft>
              <a:buClr>
                <a:schemeClr val="bg2"/>
              </a:buClr>
              <a:buSzPct val="75000"/>
              <a:buFontTx/>
              <a:buChar char="·"/>
            </a:pPr>
            <a:r>
              <a:rPr lang="en-US" sz="1800" b="0">
                <a:solidFill>
                  <a:schemeClr val="tx2"/>
                </a:solidFill>
              </a:rPr>
              <a:t>Transient Nonlinear Problems</a:t>
            </a:r>
            <a:r>
              <a:rPr lang="en-US" sz="1800" b="0">
                <a:solidFill>
                  <a:schemeClr val="tx1"/>
                </a:solidFill>
              </a:rPr>
              <a:t>:</a:t>
            </a:r>
          </a:p>
          <a:p>
            <a:pPr marL="571500" lvl="1" indent="-228600" algn="l" eaLnBrk="0" hangingPunct="0">
              <a:spcAft>
                <a:spcPct val="50000"/>
              </a:spcAft>
              <a:buClr>
                <a:schemeClr val="bg2"/>
              </a:buClr>
              <a:buSzPct val="75000"/>
              <a:buFontTx/>
              <a:buChar char="·"/>
            </a:pPr>
            <a:r>
              <a:rPr lang="en-US" sz="1800" b="0"/>
              <a:t>DAEs/ODEs</a:t>
            </a:r>
            <a:r>
              <a:rPr lang="en-US" sz="1800" b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672" name="Rectangle 15"/>
          <p:cNvSpPr>
            <a:spLocks noChangeArrowheads="1"/>
          </p:cNvSpPr>
          <p:nvPr/>
        </p:nvSpPr>
        <p:spPr bwMode="auto">
          <a:xfrm>
            <a:off x="401638" y="4927600"/>
            <a:ext cx="2737929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marL="171450" indent="-171450" algn="l" eaLnBrk="0" hangingPunct="0">
              <a:spcAft>
                <a:spcPct val="50000"/>
              </a:spcAft>
              <a:buClr>
                <a:schemeClr val="bg2"/>
              </a:buClr>
              <a:buSzPct val="75000"/>
              <a:buFontTx/>
              <a:buChar char="·"/>
            </a:pPr>
            <a:r>
              <a:rPr lang="en-US" sz="1800" b="0">
                <a:solidFill>
                  <a:schemeClr val="tx2"/>
                </a:solidFill>
              </a:rPr>
              <a:t>Optimization Problems:</a:t>
            </a:r>
          </a:p>
          <a:p>
            <a:pPr marL="571500" lvl="1" indent="-228600" algn="l" eaLnBrk="0" hangingPunct="0">
              <a:spcAft>
                <a:spcPct val="50000"/>
              </a:spcAft>
              <a:buClr>
                <a:schemeClr val="bg2"/>
              </a:buClr>
              <a:buSzPct val="75000"/>
              <a:buFontTx/>
              <a:buChar char="·"/>
            </a:pPr>
            <a:r>
              <a:rPr lang="en-US" sz="1800" b="0"/>
              <a:t>Unconstrained</a:t>
            </a:r>
            <a:r>
              <a:rPr lang="en-US" sz="1800" b="0">
                <a:solidFill>
                  <a:schemeClr val="tx1"/>
                </a:solidFill>
              </a:rPr>
              <a:t>:</a:t>
            </a:r>
          </a:p>
          <a:p>
            <a:pPr marL="571500" lvl="1" indent="-228600" algn="l" eaLnBrk="0" hangingPunct="0">
              <a:spcAft>
                <a:spcPct val="50000"/>
              </a:spcAft>
              <a:buClr>
                <a:schemeClr val="bg2"/>
              </a:buClr>
              <a:buSzPct val="75000"/>
              <a:buFontTx/>
              <a:buChar char="·"/>
            </a:pPr>
            <a:r>
              <a:rPr lang="en-US" sz="1800" b="0"/>
              <a:t>Constrained</a:t>
            </a:r>
            <a:r>
              <a:rPr lang="en-US" sz="1800" b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673" name="Rectangle 16"/>
          <p:cNvSpPr>
            <a:spLocks noChangeArrowheads="1"/>
          </p:cNvSpPr>
          <p:nvPr/>
        </p:nvSpPr>
        <p:spPr bwMode="auto">
          <a:xfrm>
            <a:off x="7164947" y="739775"/>
            <a:ext cx="199913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Aft>
                <a:spcPct val="50000"/>
              </a:spcAft>
              <a:buClr>
                <a:schemeClr val="bg2"/>
              </a:buClr>
              <a:buSzPct val="75000"/>
            </a:pPr>
            <a:r>
              <a:rPr lang="en-US" sz="1800" b="0" u="sng">
                <a:solidFill>
                  <a:schemeClr val="tx1"/>
                </a:solidFill>
              </a:rPr>
              <a:t>Trilinos Packages</a:t>
            </a:r>
          </a:p>
        </p:txBody>
      </p:sp>
      <p:sp>
        <p:nvSpPr>
          <p:cNvPr id="70674" name="Rectangle 17"/>
          <p:cNvSpPr>
            <a:spLocks noChangeArrowheads="1"/>
          </p:cNvSpPr>
          <p:nvPr/>
        </p:nvSpPr>
        <p:spPr bwMode="auto">
          <a:xfrm>
            <a:off x="8155891" y="1427163"/>
            <a:ext cx="76336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Aft>
                <a:spcPct val="50000"/>
              </a:spcAft>
              <a:buClr>
                <a:schemeClr val="bg2"/>
              </a:buClr>
              <a:buSzPct val="75000"/>
            </a:pPr>
            <a:r>
              <a:rPr lang="en-US" sz="1800" b="0" dirty="0" err="1">
                <a:solidFill>
                  <a:schemeClr val="tx1"/>
                </a:solidFill>
              </a:rPr>
              <a:t>Belos</a:t>
            </a:r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70675" name="Rectangle 18"/>
          <p:cNvSpPr>
            <a:spLocks noChangeArrowheads="1"/>
          </p:cNvSpPr>
          <p:nvPr/>
        </p:nvSpPr>
        <p:spPr bwMode="auto">
          <a:xfrm>
            <a:off x="7919632" y="1831975"/>
            <a:ext cx="10199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Aft>
                <a:spcPct val="50000"/>
              </a:spcAft>
              <a:buClr>
                <a:schemeClr val="bg2"/>
              </a:buClr>
              <a:buSzPct val="75000"/>
            </a:pPr>
            <a:r>
              <a:rPr lang="en-US" sz="1800" b="0">
                <a:solidFill>
                  <a:schemeClr val="tx1"/>
                </a:solidFill>
              </a:rPr>
              <a:t>Anasazi</a:t>
            </a:r>
          </a:p>
        </p:txBody>
      </p:sp>
      <p:sp>
        <p:nvSpPr>
          <p:cNvPr id="70676" name="Rectangle 19"/>
          <p:cNvSpPr>
            <a:spLocks noChangeArrowheads="1"/>
          </p:cNvSpPr>
          <p:nvPr/>
        </p:nvSpPr>
        <p:spPr bwMode="auto">
          <a:xfrm>
            <a:off x="8207195" y="2794000"/>
            <a:ext cx="68616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Aft>
                <a:spcPct val="50000"/>
              </a:spcAft>
              <a:buClr>
                <a:schemeClr val="bg2"/>
              </a:buClr>
              <a:buSzPct val="75000"/>
            </a:pPr>
            <a:r>
              <a:rPr lang="en-US" sz="1800" b="0">
                <a:solidFill>
                  <a:schemeClr val="tx1"/>
                </a:solidFill>
              </a:rPr>
              <a:t>NOX</a:t>
            </a:r>
          </a:p>
        </p:txBody>
      </p:sp>
      <p:sp>
        <p:nvSpPr>
          <p:cNvPr id="70677" name="Rectangle 20"/>
          <p:cNvSpPr>
            <a:spLocks noChangeArrowheads="1"/>
          </p:cNvSpPr>
          <p:nvPr/>
        </p:nvSpPr>
        <p:spPr bwMode="auto">
          <a:xfrm>
            <a:off x="8079612" y="3632200"/>
            <a:ext cx="81432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Aft>
                <a:spcPct val="50000"/>
              </a:spcAft>
              <a:buClr>
                <a:schemeClr val="bg2"/>
              </a:buClr>
              <a:buSzPct val="75000"/>
            </a:pPr>
            <a:r>
              <a:rPr lang="en-US" sz="1800" b="0">
                <a:solidFill>
                  <a:schemeClr val="tx1"/>
                </a:solidFill>
              </a:rPr>
              <a:t>LOCA</a:t>
            </a:r>
          </a:p>
        </p:txBody>
      </p:sp>
      <p:sp>
        <p:nvSpPr>
          <p:cNvPr id="70678" name="Rectangle 21"/>
          <p:cNvSpPr>
            <a:spLocks noChangeArrowheads="1"/>
          </p:cNvSpPr>
          <p:nvPr/>
        </p:nvSpPr>
        <p:spPr bwMode="auto">
          <a:xfrm>
            <a:off x="8034659" y="5791200"/>
            <a:ext cx="90423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Aft>
                <a:spcPct val="50000"/>
              </a:spcAft>
              <a:buClr>
                <a:schemeClr val="bg2"/>
              </a:buClr>
              <a:buSzPct val="75000"/>
            </a:pPr>
            <a:r>
              <a:rPr lang="en-US" sz="1800" b="0">
                <a:solidFill>
                  <a:schemeClr val="tx1"/>
                </a:solidFill>
              </a:rPr>
              <a:t>Aristos</a:t>
            </a:r>
          </a:p>
        </p:txBody>
      </p:sp>
      <p:pic>
        <p:nvPicPr>
          <p:cNvPr id="70679" name="Picture 22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1"/>
          <a:srcRect/>
          <a:stretch>
            <a:fillRect/>
          </a:stretch>
        </p:blipFill>
        <p:spPr bwMode="auto">
          <a:xfrm>
            <a:off x="3167063" y="4349750"/>
            <a:ext cx="53022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80" name="Rectangle 23"/>
          <p:cNvSpPr>
            <a:spLocks noChangeArrowheads="1"/>
          </p:cNvSpPr>
          <p:nvPr/>
        </p:nvSpPr>
        <p:spPr bwMode="auto">
          <a:xfrm>
            <a:off x="7805098" y="4648200"/>
            <a:ext cx="109665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Aft>
                <a:spcPct val="50000"/>
              </a:spcAft>
              <a:buClr>
                <a:schemeClr val="bg2"/>
              </a:buClr>
              <a:buSzPct val="75000"/>
            </a:pPr>
            <a:r>
              <a:rPr lang="en-US" sz="1800" b="0">
                <a:solidFill>
                  <a:schemeClr val="tx1"/>
                </a:solidFill>
              </a:rPr>
              <a:t>Rythmos</a:t>
            </a:r>
          </a:p>
        </p:txBody>
      </p:sp>
      <p:sp>
        <p:nvSpPr>
          <p:cNvPr id="70681" name="Rectangle 24"/>
          <p:cNvSpPr>
            <a:spLocks noChangeArrowheads="1"/>
          </p:cNvSpPr>
          <p:nvPr/>
        </p:nvSpPr>
        <p:spPr bwMode="auto">
          <a:xfrm>
            <a:off x="7690185" y="5334000"/>
            <a:ext cx="125028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Aft>
                <a:spcPct val="50000"/>
              </a:spcAft>
              <a:buClr>
                <a:schemeClr val="bg2"/>
              </a:buClr>
              <a:buSzPct val="75000"/>
            </a:pPr>
            <a:r>
              <a:rPr lang="en-US" sz="1800" b="0">
                <a:solidFill>
                  <a:schemeClr val="tx1"/>
                </a:solidFill>
              </a:rPr>
              <a:t>MOOCHO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6756E2F-5F4F-FF46-9A28-9147AF3EC8E2}" type="slidenum">
              <a:rPr lang="en-US"/>
              <a:pPr/>
              <a:t>47</a:t>
            </a:fld>
            <a:endParaRPr lang="en-US"/>
          </a:p>
        </p:txBody>
      </p:sp>
      <p:pic>
        <p:nvPicPr>
          <p:cNvPr id="71683" name="Picture 2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1684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196850" y="3622675"/>
            <a:ext cx="4560888" cy="29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1219200" y="228600"/>
            <a:ext cx="7543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2800"/>
              <a:t> Abstract Numerical Algorithms</a:t>
            </a:r>
          </a:p>
        </p:txBody>
      </p:sp>
      <p:sp>
        <p:nvSpPr>
          <p:cNvPr id="71686" name="Rectangle 5"/>
          <p:cNvSpPr>
            <a:spLocks noChangeArrowheads="1"/>
          </p:cNvSpPr>
          <p:nvPr/>
        </p:nvSpPr>
        <p:spPr bwMode="auto">
          <a:xfrm>
            <a:off x="914400" y="990600"/>
            <a:ext cx="7543800" cy="600075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71450" indent="-171450" algn="l" eaLnBrk="0" hangingPunct="0">
              <a:buClr>
                <a:schemeClr val="bg2"/>
              </a:buClr>
              <a:buSzPct val="75000"/>
            </a:pPr>
            <a:r>
              <a:rPr lang="en-US" sz="1600" b="0">
                <a:solidFill>
                  <a:schemeClr val="tx1"/>
                </a:solidFill>
                <a:sym typeface="Symbol" pitchFamily="-112" charset="2"/>
              </a:rPr>
              <a:t>  An </a:t>
            </a:r>
            <a:r>
              <a:rPr lang="en-US" sz="1600">
                <a:solidFill>
                  <a:srgbClr val="CC3300"/>
                </a:solidFill>
                <a:sym typeface="Symbol" pitchFamily="-112" charset="2"/>
              </a:rPr>
              <a:t>abstract numerical algorithm</a:t>
            </a:r>
            <a:r>
              <a:rPr lang="en-US" sz="1600" b="0">
                <a:solidFill>
                  <a:schemeClr val="tx1"/>
                </a:solidFill>
                <a:sym typeface="Symbol" pitchFamily="-112" charset="2"/>
              </a:rPr>
              <a:t> (ANA) is a</a:t>
            </a:r>
            <a:r>
              <a:rPr lang="en-US" sz="1600" b="0">
                <a:solidFill>
                  <a:schemeClr val="tx1"/>
                </a:solidFill>
              </a:rPr>
              <a:t> numerical algorithm that can be expressed solely in terms of vectors, vector spaces, and linear operators</a:t>
            </a:r>
          </a:p>
        </p:txBody>
      </p:sp>
      <p:sp>
        <p:nvSpPr>
          <p:cNvPr id="71687" name="Rectangle 6"/>
          <p:cNvSpPr>
            <a:spLocks noChangeArrowheads="1"/>
          </p:cNvSpPr>
          <p:nvPr/>
        </p:nvSpPr>
        <p:spPr bwMode="auto">
          <a:xfrm>
            <a:off x="165100" y="1778000"/>
            <a:ext cx="57848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marL="171450" indent="-171450" algn="l" eaLnBrk="0" hangingPunct="0">
              <a:spcAft>
                <a:spcPct val="50000"/>
              </a:spcAft>
              <a:buClr>
                <a:schemeClr val="bg2"/>
              </a:buClr>
              <a:buSzPct val="75000"/>
            </a:pPr>
            <a:r>
              <a:rPr lang="en-US" sz="1600" u="sng">
                <a:solidFill>
                  <a:srgbClr val="0000FF"/>
                </a:solidFill>
              </a:rPr>
              <a:t>Example Linear ANA (LANA) : Linear Conjugate Gradients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22463" y="4273550"/>
            <a:ext cx="5278437" cy="2339975"/>
            <a:chOff x="1211" y="2692"/>
            <a:chExt cx="3325" cy="1474"/>
          </a:xfrm>
        </p:grpSpPr>
        <p:sp>
          <p:nvSpPr>
            <p:cNvPr id="71710" name="Text Box 8"/>
            <p:cNvSpPr txBox="1">
              <a:spLocks noChangeArrowheads="1"/>
            </p:cNvSpPr>
            <p:nvPr/>
          </p:nvSpPr>
          <p:spPr bwMode="auto">
            <a:xfrm>
              <a:off x="3485" y="3628"/>
              <a:ext cx="1051" cy="538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rIns="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chemeClr val="tx2"/>
                  </a:solidFill>
                  <a:latin typeface="Times" pitchFamily="-112" charset="0"/>
                </a:rPr>
                <a:t>scalar product</a:t>
              </a:r>
            </a:p>
            <a:p>
              <a:pPr algn="l" eaLnBrk="0" hangingPunct="0"/>
              <a:r>
                <a:rPr lang="en-US" sz="1600" b="0">
                  <a:solidFill>
                    <a:schemeClr val="tx2"/>
                  </a:solidFill>
                  <a:latin typeface="Times" pitchFamily="-112" charset="0"/>
                </a:rPr>
                <a:t>&lt;x,y&gt; defined by vector space </a:t>
              </a:r>
            </a:p>
          </p:txBody>
        </p:sp>
        <p:sp>
          <p:nvSpPr>
            <p:cNvPr id="71711" name="Line 9"/>
            <p:cNvSpPr>
              <a:spLocks noChangeShapeType="1"/>
            </p:cNvSpPr>
            <p:nvPr/>
          </p:nvSpPr>
          <p:spPr bwMode="auto">
            <a:xfrm flipH="1" flipV="1">
              <a:off x="1574" y="2692"/>
              <a:ext cx="1899" cy="116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12" name="Line 10"/>
            <p:cNvSpPr>
              <a:spLocks noChangeShapeType="1"/>
            </p:cNvSpPr>
            <p:nvPr/>
          </p:nvSpPr>
          <p:spPr bwMode="auto">
            <a:xfrm flipH="1" flipV="1">
              <a:off x="1211" y="3355"/>
              <a:ext cx="2262" cy="61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420938" y="4395788"/>
            <a:ext cx="4762500" cy="1530350"/>
            <a:chOff x="1525" y="2769"/>
            <a:chExt cx="3000" cy="964"/>
          </a:xfrm>
        </p:grpSpPr>
        <p:sp>
          <p:nvSpPr>
            <p:cNvPr id="71706" name="Line 12"/>
            <p:cNvSpPr>
              <a:spLocks noChangeShapeType="1"/>
            </p:cNvSpPr>
            <p:nvPr/>
          </p:nvSpPr>
          <p:spPr bwMode="auto">
            <a:xfrm flipH="1">
              <a:off x="1525" y="3088"/>
              <a:ext cx="1936" cy="64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07" name="Text Box 13"/>
            <p:cNvSpPr txBox="1">
              <a:spLocks noChangeArrowheads="1"/>
            </p:cNvSpPr>
            <p:nvPr/>
          </p:nvSpPr>
          <p:spPr bwMode="auto">
            <a:xfrm>
              <a:off x="3474" y="2769"/>
              <a:ext cx="1051" cy="38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rIns="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chemeClr val="tx2"/>
                  </a:solidFill>
                  <a:latin typeface="Times" pitchFamily="-112" charset="0"/>
                </a:rPr>
                <a:t>vector-vector operations</a:t>
              </a:r>
            </a:p>
          </p:txBody>
        </p:sp>
        <p:sp>
          <p:nvSpPr>
            <p:cNvPr id="71708" name="Line 14"/>
            <p:cNvSpPr>
              <a:spLocks noChangeShapeType="1"/>
            </p:cNvSpPr>
            <p:nvPr/>
          </p:nvSpPr>
          <p:spPr bwMode="auto">
            <a:xfrm flipH="1">
              <a:off x="1549" y="2895"/>
              <a:ext cx="1912" cy="6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09" name="Line 15"/>
            <p:cNvSpPr>
              <a:spLocks noChangeShapeType="1"/>
            </p:cNvSpPr>
            <p:nvPr/>
          </p:nvSpPr>
          <p:spPr bwMode="auto">
            <a:xfrm flipH="1">
              <a:off x="2541" y="2829"/>
              <a:ext cx="93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073150" y="3582988"/>
            <a:ext cx="6110288" cy="1497012"/>
            <a:chOff x="676" y="2257"/>
            <a:chExt cx="3849" cy="943"/>
          </a:xfrm>
        </p:grpSpPr>
        <p:sp>
          <p:nvSpPr>
            <p:cNvPr id="71701" name="Line 17"/>
            <p:cNvSpPr>
              <a:spLocks noChangeShapeType="1"/>
            </p:cNvSpPr>
            <p:nvPr/>
          </p:nvSpPr>
          <p:spPr bwMode="auto">
            <a:xfrm flipH="1" flipV="1">
              <a:off x="1622" y="2402"/>
              <a:ext cx="1852" cy="7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02" name="Line 18"/>
            <p:cNvSpPr>
              <a:spLocks noChangeShapeType="1"/>
            </p:cNvSpPr>
            <p:nvPr/>
          </p:nvSpPr>
          <p:spPr bwMode="auto">
            <a:xfrm flipH="1">
              <a:off x="1066" y="2560"/>
              <a:ext cx="2395" cy="56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03" name="Text Box 19"/>
            <p:cNvSpPr txBox="1">
              <a:spLocks noChangeArrowheads="1"/>
            </p:cNvSpPr>
            <p:nvPr/>
          </p:nvSpPr>
          <p:spPr bwMode="auto">
            <a:xfrm>
              <a:off x="3474" y="2269"/>
              <a:ext cx="1051" cy="38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rIns="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chemeClr val="tx2"/>
                  </a:solidFill>
                  <a:latin typeface="Times" pitchFamily="-112" charset="0"/>
                </a:rPr>
                <a:t>linear operator applications</a:t>
              </a:r>
            </a:p>
          </p:txBody>
        </p:sp>
        <p:sp>
          <p:nvSpPr>
            <p:cNvPr id="71704" name="AutoShape 20"/>
            <p:cNvSpPr>
              <a:spLocks noChangeArrowheads="1"/>
            </p:cNvSpPr>
            <p:nvPr/>
          </p:nvSpPr>
          <p:spPr bwMode="auto">
            <a:xfrm>
              <a:off x="1224" y="2257"/>
              <a:ext cx="372" cy="179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05" name="AutoShape 21"/>
            <p:cNvSpPr>
              <a:spLocks noChangeArrowheads="1"/>
            </p:cNvSpPr>
            <p:nvPr/>
          </p:nvSpPr>
          <p:spPr bwMode="auto">
            <a:xfrm>
              <a:off x="676" y="3026"/>
              <a:ext cx="372" cy="17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692275" y="4581525"/>
            <a:ext cx="5491163" cy="1014413"/>
            <a:chOff x="1066" y="2886"/>
            <a:chExt cx="3459" cy="639"/>
          </a:xfrm>
        </p:grpSpPr>
        <p:sp>
          <p:nvSpPr>
            <p:cNvPr id="71698" name="Text Box 23"/>
            <p:cNvSpPr txBox="1">
              <a:spLocks noChangeArrowheads="1"/>
            </p:cNvSpPr>
            <p:nvPr/>
          </p:nvSpPr>
          <p:spPr bwMode="auto">
            <a:xfrm>
              <a:off x="3474" y="3295"/>
              <a:ext cx="1051" cy="23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rIns="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chemeClr val="tx2"/>
                  </a:solidFill>
                  <a:latin typeface="Times" pitchFamily="-112" charset="0"/>
                </a:rPr>
                <a:t>scalar operations</a:t>
              </a:r>
            </a:p>
          </p:txBody>
        </p:sp>
        <p:sp>
          <p:nvSpPr>
            <p:cNvPr id="71699" name="Line 24"/>
            <p:cNvSpPr>
              <a:spLocks noChangeShapeType="1"/>
            </p:cNvSpPr>
            <p:nvPr/>
          </p:nvSpPr>
          <p:spPr bwMode="auto">
            <a:xfrm flipH="1" flipV="1">
              <a:off x="1356" y="2886"/>
              <a:ext cx="2118" cy="46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00" name="Line 25"/>
            <p:cNvSpPr>
              <a:spLocks noChangeShapeType="1"/>
            </p:cNvSpPr>
            <p:nvPr/>
          </p:nvSpPr>
          <p:spPr bwMode="auto">
            <a:xfrm flipH="1" flipV="1">
              <a:off x="1066" y="3466"/>
              <a:ext cx="2408" cy="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692" name="Rectangle 26"/>
          <p:cNvSpPr>
            <a:spLocks noChangeArrowheads="1"/>
          </p:cNvSpPr>
          <p:nvPr/>
        </p:nvSpPr>
        <p:spPr bwMode="auto">
          <a:xfrm>
            <a:off x="5170488" y="3100388"/>
            <a:ext cx="211455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marL="171450" indent="-171450" eaLnBrk="0" hangingPunct="0">
              <a:spcAft>
                <a:spcPct val="50000"/>
              </a:spcAft>
              <a:buClr>
                <a:schemeClr val="bg2"/>
              </a:buClr>
              <a:buSzPct val="75000"/>
            </a:pPr>
            <a:r>
              <a:rPr lang="en-US" sz="1600" u="sng">
                <a:solidFill>
                  <a:srgbClr val="0000FF"/>
                </a:solidFill>
              </a:rPr>
              <a:t>Types of operations</a:t>
            </a:r>
          </a:p>
        </p:txBody>
      </p:sp>
      <p:sp>
        <p:nvSpPr>
          <p:cNvPr id="71693" name="Rectangle 27"/>
          <p:cNvSpPr>
            <a:spLocks noChangeArrowheads="1"/>
          </p:cNvSpPr>
          <p:nvPr/>
        </p:nvSpPr>
        <p:spPr bwMode="auto">
          <a:xfrm>
            <a:off x="7215188" y="3100388"/>
            <a:ext cx="17875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marL="171450" indent="-171450" eaLnBrk="0" hangingPunct="0">
              <a:spcAft>
                <a:spcPct val="50000"/>
              </a:spcAft>
              <a:buClr>
                <a:schemeClr val="bg2"/>
              </a:buClr>
              <a:buSzPct val="75000"/>
            </a:pPr>
            <a:r>
              <a:rPr lang="en-US" sz="1600" u="sng">
                <a:solidFill>
                  <a:srgbClr val="0000FF"/>
                </a:solidFill>
              </a:rPr>
              <a:t>Types of objects</a:t>
            </a:r>
          </a:p>
        </p:txBody>
      </p:sp>
      <p:pic>
        <p:nvPicPr>
          <p:cNvPr id="71694" name="Picture 2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261938" y="2190750"/>
            <a:ext cx="3449637" cy="890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1695" name="Rectangle 29"/>
          <p:cNvSpPr>
            <a:spLocks noChangeArrowheads="1"/>
          </p:cNvSpPr>
          <p:nvPr/>
        </p:nvSpPr>
        <p:spPr bwMode="auto">
          <a:xfrm>
            <a:off x="155575" y="3130550"/>
            <a:ext cx="37512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marL="171450" indent="-171450" algn="l" eaLnBrk="0" hangingPunct="0">
              <a:spcAft>
                <a:spcPct val="50000"/>
              </a:spcAft>
              <a:buClr>
                <a:schemeClr val="bg2"/>
              </a:buClr>
              <a:buSzPct val="75000"/>
            </a:pPr>
            <a:r>
              <a:rPr lang="en-US" sz="1600" u="sng">
                <a:solidFill>
                  <a:srgbClr val="0000FF"/>
                </a:solidFill>
              </a:rPr>
              <a:t>Linear Conjugate Gradient Algorithm</a:t>
            </a:r>
          </a:p>
        </p:txBody>
      </p:sp>
      <p:pic>
        <p:nvPicPr>
          <p:cNvPr id="71696" name="Picture 3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7367588" y="3703638"/>
            <a:ext cx="1535112" cy="266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08671" name="Rectangle 31"/>
          <p:cNvSpPr>
            <a:spLocks noChangeArrowheads="1"/>
          </p:cNvSpPr>
          <p:nvPr/>
        </p:nvSpPr>
        <p:spPr bwMode="auto">
          <a:xfrm>
            <a:off x="4114800" y="2286000"/>
            <a:ext cx="4851400" cy="6572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71450" indent="-171450" algn="l" eaLnBrk="0" hangingPunct="0">
              <a:spcAft>
                <a:spcPct val="10000"/>
              </a:spcAft>
              <a:buFontTx/>
              <a:buChar char="•"/>
            </a:pPr>
            <a:r>
              <a:rPr lang="en-US" sz="1600" b="0">
                <a:solidFill>
                  <a:schemeClr val="tx1"/>
                </a:solidFill>
              </a:rPr>
              <a:t>ANAs can be very mathematically sophisticated!</a:t>
            </a:r>
          </a:p>
          <a:p>
            <a:pPr marL="171450" indent="-171450" algn="l" eaLnBrk="0" hangingPunct="0">
              <a:spcAft>
                <a:spcPct val="10000"/>
              </a:spcAft>
              <a:buFontTx/>
              <a:buChar char="•"/>
            </a:pPr>
            <a:r>
              <a:rPr lang="en-US" sz="1600" b="0">
                <a:solidFill>
                  <a:schemeClr val="tx1"/>
                </a:solidFill>
              </a:rPr>
              <a:t>ANAs can be extremely reusable!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0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71" grpId="0" animBg="1"/>
      <p:bldP spid="1008671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A54E8C2-45BA-D346-B579-C47C9DE29AA1}" type="slidenum">
              <a:rPr lang="en-US"/>
              <a:pPr/>
              <a:t>48</a:t>
            </a:fld>
            <a:endParaRPr lang="en-US"/>
          </a:p>
        </p:txBody>
      </p:sp>
      <p:pic>
        <p:nvPicPr>
          <p:cNvPr id="55299" name="Picture 1028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53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 smtClean="0">
                <a:latin typeface="Arial" pitchFamily="-112" charset="0"/>
              </a:rPr>
              <a:t>Thyra</a:t>
            </a:r>
            <a:r>
              <a:rPr lang="en-US" b="0" dirty="0" smtClean="0">
                <a:latin typeface="Arial" pitchFamily="-112" charset="0"/>
              </a:rPr>
              <a:t>: Linear algebra library wrapper</a:t>
            </a:r>
            <a:endParaRPr lang="en-US" b="0" dirty="0">
              <a:latin typeface="Arial" pitchFamily="-112" charset="0"/>
            </a:endParaRPr>
          </a:p>
        </p:txBody>
      </p:sp>
      <p:sp>
        <p:nvSpPr>
          <p:cNvPr id="55301" name="Rectangle 1031"/>
          <p:cNvSpPr>
            <a:spLocks noChangeArrowheads="1"/>
          </p:cNvSpPr>
          <p:nvPr/>
        </p:nvSpPr>
        <p:spPr bwMode="auto">
          <a:xfrm>
            <a:off x="0" y="1295400"/>
            <a:ext cx="9144000" cy="533400"/>
          </a:xfrm>
          <a:prstGeom prst="rect">
            <a:avLst/>
          </a:prstGeom>
          <a:solidFill>
            <a:srgbClr val="DDFAF4"/>
          </a:solidFill>
          <a:ln w="12700">
            <a:noFill/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4800600"/>
          </a:xfrm>
        </p:spPr>
        <p:txBody>
          <a:bodyPr/>
          <a:lstStyle/>
          <a:p>
            <a:pPr eaLnBrk="1" hangingPunct="1"/>
            <a:r>
              <a:rPr lang="en-US" sz="2200" dirty="0" smtClean="0">
                <a:latin typeface="Arial" pitchFamily="-112" charset="0"/>
              </a:rPr>
              <a:t>Abstract interface that wraps any linear algebra library</a:t>
            </a:r>
            <a:endParaRPr lang="en-US" sz="2200" dirty="0">
              <a:latin typeface="Arial" pitchFamily="-112" charset="0"/>
            </a:endParaRPr>
          </a:p>
          <a:p>
            <a:pPr eaLnBrk="1" hangingPunct="1"/>
            <a:endParaRPr lang="en-US" sz="800" dirty="0">
              <a:latin typeface="Arial" pitchFamily="-112" charset="0"/>
            </a:endParaRPr>
          </a:p>
          <a:p>
            <a:pPr eaLnBrk="1" hangingPunct="1"/>
            <a:r>
              <a:rPr lang="en-US" sz="2200" dirty="0" smtClean="0">
                <a:latin typeface="Arial" pitchFamily="-112" charset="0"/>
              </a:rPr>
              <a:t>Interfaces to linear </a:t>
            </a:r>
            <a:r>
              <a:rPr lang="en-US" sz="2200" dirty="0">
                <a:latin typeface="Arial" pitchFamily="-112" charset="0"/>
              </a:rPr>
              <a:t>solvers (Direct, Iterative, </a:t>
            </a:r>
            <a:r>
              <a:rPr lang="en-US" sz="2200" dirty="0" err="1">
                <a:latin typeface="Arial" pitchFamily="-112" charset="0"/>
              </a:rPr>
              <a:t>Preconditioners</a:t>
            </a:r>
            <a:r>
              <a:rPr lang="en-US" sz="2200" dirty="0">
                <a:latin typeface="Arial" pitchFamily="-112" charset="0"/>
              </a:rPr>
              <a:t>)</a:t>
            </a:r>
          </a:p>
          <a:p>
            <a:pPr lvl="1" eaLnBrk="1" hangingPunct="1"/>
            <a:r>
              <a:rPr lang="en-US" dirty="0" smtClean="0">
                <a:latin typeface="Arial" pitchFamily="-112" charset="0"/>
              </a:rPr>
              <a:t>Use abstraction </a:t>
            </a:r>
            <a:r>
              <a:rPr lang="en-US" dirty="0">
                <a:latin typeface="Arial" pitchFamily="-112" charset="0"/>
              </a:rPr>
              <a:t>of basic </a:t>
            </a:r>
            <a:r>
              <a:rPr lang="en-US" dirty="0" smtClean="0">
                <a:latin typeface="Arial" pitchFamily="-112" charset="0"/>
              </a:rPr>
              <a:t>matrix &amp; vector operations</a:t>
            </a:r>
            <a:endParaRPr lang="en-US" dirty="0">
              <a:latin typeface="Arial" pitchFamily="-112" charset="0"/>
            </a:endParaRPr>
          </a:p>
          <a:p>
            <a:pPr lvl="1" eaLnBrk="1" hangingPunct="1"/>
            <a:r>
              <a:rPr lang="en-US" dirty="0">
                <a:latin typeface="Arial" pitchFamily="-112" charset="0"/>
              </a:rPr>
              <a:t>Can use any concrete linear algebra </a:t>
            </a:r>
            <a:r>
              <a:rPr lang="en-US" dirty="0" smtClean="0">
                <a:latin typeface="Arial" pitchFamily="-112" charset="0"/>
              </a:rPr>
              <a:t>library (Epetra, Tpetra, …)</a:t>
            </a:r>
          </a:p>
          <a:p>
            <a:pPr eaLnBrk="1" hangingPunct="1"/>
            <a:r>
              <a:rPr lang="en-US" sz="2200" dirty="0" smtClean="0">
                <a:latin typeface="Arial" pitchFamily="-112" charset="0"/>
              </a:rPr>
              <a:t>Nonlinear </a:t>
            </a:r>
            <a:r>
              <a:rPr lang="en-US" sz="2200" dirty="0">
                <a:latin typeface="Arial" pitchFamily="-112" charset="0"/>
              </a:rPr>
              <a:t>solvers (Newton, etc.</a:t>
            </a:r>
            <a:r>
              <a:rPr lang="en-US" sz="2200" dirty="0" smtClean="0">
                <a:latin typeface="Arial" pitchFamily="-112" charset="0"/>
              </a:rPr>
              <a:t>) </a:t>
            </a:r>
          </a:p>
          <a:p>
            <a:pPr lvl="1" eaLnBrk="1" hangingPunct="1"/>
            <a:r>
              <a:rPr lang="en-US" dirty="0" smtClean="0">
                <a:latin typeface="Arial" pitchFamily="-112" charset="0"/>
              </a:rPr>
              <a:t>Use abstraction of linear solve</a:t>
            </a:r>
            <a:endParaRPr lang="en-US" dirty="0">
              <a:latin typeface="Arial" pitchFamily="-112" charset="0"/>
            </a:endParaRPr>
          </a:p>
          <a:p>
            <a:pPr lvl="1" eaLnBrk="1" hangingPunct="1"/>
            <a:r>
              <a:rPr lang="en-US" dirty="0" smtClean="0">
                <a:latin typeface="Arial" pitchFamily="-112" charset="0"/>
              </a:rPr>
              <a:t>Can </a:t>
            </a:r>
            <a:r>
              <a:rPr lang="en-US" dirty="0">
                <a:latin typeface="Arial" pitchFamily="-112" charset="0"/>
              </a:rPr>
              <a:t>use any concrete linear solver </a:t>
            </a:r>
            <a:r>
              <a:rPr lang="en-US" dirty="0" smtClean="0">
                <a:latin typeface="Arial" pitchFamily="-112" charset="0"/>
              </a:rPr>
              <a:t>library &amp; </a:t>
            </a:r>
            <a:r>
              <a:rPr lang="en-US" dirty="0" err="1" smtClean="0">
                <a:latin typeface="Arial" pitchFamily="-112" charset="0"/>
              </a:rPr>
              <a:t>preconditioners</a:t>
            </a:r>
            <a:endParaRPr lang="en-US" dirty="0">
              <a:latin typeface="Arial" pitchFamily="-112" charset="0"/>
            </a:endParaRPr>
          </a:p>
          <a:p>
            <a:pPr eaLnBrk="1" hangingPunct="1"/>
            <a:r>
              <a:rPr lang="en-US" sz="2200" dirty="0" smtClean="0">
                <a:latin typeface="Arial" pitchFamily="-112" charset="0"/>
              </a:rPr>
              <a:t>Transient</a:t>
            </a:r>
            <a:r>
              <a:rPr lang="en-US" sz="2200" dirty="0">
                <a:latin typeface="Arial" pitchFamily="-112" charset="0"/>
              </a:rPr>
              <a:t>/DAE solvers (implicit</a:t>
            </a:r>
            <a:r>
              <a:rPr lang="en-US" sz="2200" dirty="0" smtClean="0">
                <a:latin typeface="Arial" pitchFamily="-112" charset="0"/>
              </a:rPr>
              <a:t>)</a:t>
            </a:r>
            <a:endParaRPr lang="en-US" sz="2200" dirty="0">
              <a:latin typeface="Arial" pitchFamily="-112" charset="0"/>
            </a:endParaRPr>
          </a:p>
          <a:p>
            <a:pPr lvl="1" eaLnBrk="1" hangingPunct="1"/>
            <a:r>
              <a:rPr lang="en-US" dirty="0" smtClean="0">
                <a:latin typeface="Arial" pitchFamily="-112" charset="0"/>
              </a:rPr>
              <a:t>Use abstraction </a:t>
            </a:r>
            <a:r>
              <a:rPr lang="en-US" dirty="0">
                <a:latin typeface="Arial" pitchFamily="-112" charset="0"/>
              </a:rPr>
              <a:t>of nonlinear </a:t>
            </a:r>
            <a:r>
              <a:rPr lang="en-US" dirty="0" smtClean="0">
                <a:latin typeface="Arial" pitchFamily="-112" charset="0"/>
              </a:rPr>
              <a:t>solve</a:t>
            </a:r>
          </a:p>
          <a:p>
            <a:pPr eaLnBrk="1" hangingPunct="1"/>
            <a:r>
              <a:rPr lang="en-US" sz="2200" dirty="0" err="1" smtClean="0">
                <a:latin typeface="Arial" pitchFamily="-112" charset="0"/>
              </a:rPr>
              <a:t>Thyra</a:t>
            </a:r>
            <a:r>
              <a:rPr lang="en-US" sz="2200" dirty="0" smtClean="0">
                <a:latin typeface="Arial" pitchFamily="-112" charset="0"/>
              </a:rPr>
              <a:t> is how </a:t>
            </a:r>
            <a:r>
              <a:rPr lang="en-US" sz="2200" dirty="0" err="1" smtClean="0">
                <a:latin typeface="Arial" pitchFamily="-112" charset="0"/>
              </a:rPr>
              <a:t>Stratimikos</a:t>
            </a:r>
            <a:r>
              <a:rPr lang="en-US" sz="2200" dirty="0" smtClean="0">
                <a:latin typeface="Arial" pitchFamily="-112" charset="0"/>
              </a:rPr>
              <a:t> talks to data structures &amp; solvers</a:t>
            </a:r>
            <a:endParaRPr lang="en-US" sz="2200" dirty="0">
              <a:latin typeface="Arial" pitchFamily="-112" charset="0"/>
            </a:endParaRPr>
          </a:p>
        </p:txBody>
      </p:sp>
      <p:sp>
        <p:nvSpPr>
          <p:cNvPr id="55303" name="Rectangle 1030"/>
          <p:cNvSpPr>
            <a:spLocks noChangeArrowheads="1"/>
          </p:cNvSpPr>
          <p:nvPr/>
        </p:nvSpPr>
        <p:spPr bwMode="auto">
          <a:xfrm>
            <a:off x="152400" y="6248400"/>
            <a:ext cx="41148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it-IT" sz="1400">
                <a:solidFill>
                  <a:schemeClr val="tx1"/>
                </a:solidFill>
              </a:rPr>
              <a:t>Developers:  Roscoe Bartlett, Kevin Long</a:t>
            </a:r>
            <a:endParaRPr lang="it-IT" sz="14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078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0" dirty="0" err="1" smtClean="0"/>
              <a:t>Stratimikos</a:t>
            </a:r>
            <a:r>
              <a:rPr lang="en-US" sz="2400" b="0" dirty="0" smtClean="0"/>
              <a:t> package</a:t>
            </a:r>
            <a:endParaRPr lang="en-US" sz="2400" b="0" dirty="0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231775" y="741363"/>
            <a:ext cx="8912225" cy="52014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69863" indent="-169863" algn="l" eaLnBrk="0" hangingPunct="0">
              <a:spcAft>
                <a:spcPct val="50000"/>
              </a:spcAft>
              <a:buFontTx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Greek </a:t>
            </a:r>
            <a:r>
              <a:rPr lang="el-GR" sz="2000" dirty="0" smtClean="0">
                <a:solidFill>
                  <a:schemeClr val="tx1"/>
                </a:solidFill>
              </a:rPr>
              <a:t>στρατηγική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r>
              <a:rPr lang="en-US" sz="2000" b="0" dirty="0">
                <a:solidFill>
                  <a:schemeClr val="tx1"/>
                </a:solidFill>
              </a:rPr>
              <a:t>(strategy)</a:t>
            </a:r>
            <a:r>
              <a:rPr lang="en-US" sz="2000" b="0" dirty="0" smtClean="0">
                <a:solidFill>
                  <a:schemeClr val="tx1"/>
                </a:solidFill>
              </a:rPr>
              <a:t> + </a:t>
            </a:r>
            <a:r>
              <a:rPr lang="el-GR" sz="2000" dirty="0" smtClean="0">
                <a:solidFill>
                  <a:schemeClr val="tx1"/>
                </a:solidFill>
              </a:rPr>
              <a:t>γραμμικός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r>
              <a:rPr lang="en-US" sz="2000" b="0" dirty="0">
                <a:solidFill>
                  <a:schemeClr val="tx1"/>
                </a:solidFill>
              </a:rPr>
              <a:t>(linear)</a:t>
            </a:r>
          </a:p>
          <a:p>
            <a:pPr marL="169863" indent="-169863" algn="l" eaLnBrk="0" hangingPunct="0">
              <a:spcAft>
                <a:spcPct val="50000"/>
              </a:spcAft>
              <a:buFontTx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Uniform run-time interface to many different packages’</a:t>
            </a:r>
            <a:endParaRPr lang="en-US" sz="2000" b="0" dirty="0">
              <a:solidFill>
                <a:schemeClr val="tx1"/>
              </a:solidFill>
            </a:endParaRPr>
          </a:p>
          <a:p>
            <a:pPr marL="571500" lvl="1" indent="-114300" algn="l" eaLnBrk="0" hangingPunct="0">
              <a:spcAft>
                <a:spcPct val="50000"/>
              </a:spcAft>
              <a:buFontTx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Linear </a:t>
            </a:r>
            <a:r>
              <a:rPr lang="en-US" sz="1800" b="0" dirty="0" smtClean="0">
                <a:solidFill>
                  <a:schemeClr val="tx1"/>
                </a:solidFill>
              </a:rPr>
              <a:t>solvers</a:t>
            </a:r>
            <a:r>
              <a:rPr lang="en-US" sz="1800" b="0" dirty="0">
                <a:solidFill>
                  <a:schemeClr val="tx1"/>
                </a:solidFill>
              </a:rPr>
              <a:t>: </a:t>
            </a:r>
            <a:r>
              <a:rPr lang="en-US" sz="1800" b="0" dirty="0" err="1"/>
              <a:t>Amesos</a:t>
            </a:r>
            <a:r>
              <a:rPr lang="en-US" sz="1800" b="0" dirty="0">
                <a:solidFill>
                  <a:schemeClr val="tx1"/>
                </a:solidFill>
              </a:rPr>
              <a:t>, </a:t>
            </a:r>
            <a:r>
              <a:rPr lang="en-US" sz="1800" b="0" dirty="0" err="1"/>
              <a:t>AztecOO</a:t>
            </a:r>
            <a:r>
              <a:rPr lang="en-US" sz="1800" b="0" dirty="0">
                <a:solidFill>
                  <a:schemeClr val="tx1"/>
                </a:solidFill>
              </a:rPr>
              <a:t>, </a:t>
            </a:r>
            <a:r>
              <a:rPr lang="en-US" sz="1800" b="0" dirty="0"/>
              <a:t>Belos</a:t>
            </a:r>
            <a:r>
              <a:rPr lang="en-US" sz="1800" b="0" dirty="0">
                <a:solidFill>
                  <a:schemeClr val="tx1"/>
                </a:solidFill>
              </a:rPr>
              <a:t>, …</a:t>
            </a:r>
          </a:p>
          <a:p>
            <a:pPr marL="571500" lvl="1" indent="-114300" algn="l" eaLnBrk="0" hangingPunct="0">
              <a:spcAft>
                <a:spcPct val="50000"/>
              </a:spcAft>
              <a:buFontTx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Preconditioners: </a:t>
            </a:r>
            <a:r>
              <a:rPr lang="en-US" sz="1800" b="0" dirty="0" err="1"/>
              <a:t>Ifpack</a:t>
            </a:r>
            <a:r>
              <a:rPr lang="en-US" sz="1800" b="0" dirty="0">
                <a:solidFill>
                  <a:schemeClr val="tx1"/>
                </a:solidFill>
              </a:rPr>
              <a:t>, </a:t>
            </a:r>
            <a:r>
              <a:rPr lang="en-US" sz="1800" b="0" dirty="0"/>
              <a:t>ML</a:t>
            </a:r>
            <a:r>
              <a:rPr lang="en-US" sz="1800" b="0" dirty="0">
                <a:solidFill>
                  <a:schemeClr val="tx1"/>
                </a:solidFill>
              </a:rPr>
              <a:t>, …</a:t>
            </a:r>
          </a:p>
          <a:p>
            <a:pPr marL="169863" indent="-169863" algn="l" eaLnBrk="0" hangingPunct="0">
              <a:spcAft>
                <a:spcPct val="50000"/>
              </a:spcAft>
              <a:buFontTx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Defines common interface to create and use linear solvers</a:t>
            </a:r>
          </a:p>
          <a:p>
            <a:pPr marL="169863" indent="-169863" algn="l" eaLnBrk="0" hangingPunct="0">
              <a:spcAft>
                <a:spcPct val="50000"/>
              </a:spcAft>
              <a:buFontTx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Reads </a:t>
            </a:r>
            <a:r>
              <a:rPr lang="en-US" sz="2000" b="0" dirty="0">
                <a:solidFill>
                  <a:schemeClr val="tx1"/>
                </a:solidFill>
              </a:rPr>
              <a:t>in options through a </a:t>
            </a:r>
            <a:r>
              <a:rPr lang="en-US" sz="2000" b="0" dirty="0" err="1" smtClean="0"/>
              <a:t>Teuchos</a:t>
            </a:r>
            <a:r>
              <a:rPr lang="en-US" sz="2000" b="0" dirty="0" smtClean="0"/>
              <a:t>::</a:t>
            </a:r>
            <a:r>
              <a:rPr lang="en-US" sz="2000" b="0" dirty="0" err="1" smtClean="0"/>
              <a:t>ParameterList</a:t>
            </a:r>
            <a:endParaRPr lang="en-US" sz="2000" b="0" dirty="0" smtClean="0">
              <a:solidFill>
                <a:schemeClr val="tx1"/>
              </a:solidFill>
            </a:endParaRPr>
          </a:p>
          <a:p>
            <a:pPr marL="571500" lvl="1" indent="-114300" algn="l" eaLnBrk="0" hangingPunct="0">
              <a:spcAft>
                <a:spcPct val="50000"/>
              </a:spcAft>
              <a:buFontTx/>
              <a:buChar char="•"/>
            </a:pPr>
            <a:r>
              <a:rPr lang="en-US" sz="1800" b="0" dirty="0" smtClean="0">
                <a:solidFill>
                  <a:schemeClr val="tx1"/>
                </a:solidFill>
              </a:rPr>
              <a:t>Can change solver and its options at run time</a:t>
            </a:r>
          </a:p>
          <a:p>
            <a:pPr marL="571500" lvl="1" indent="-114300" algn="l" eaLnBrk="0" hangingPunct="0">
              <a:spcAft>
                <a:spcPct val="50000"/>
              </a:spcAft>
              <a:buFontTx/>
              <a:buChar char="•"/>
            </a:pPr>
            <a:r>
              <a:rPr lang="en-US" sz="1800" b="0" dirty="0" smtClean="0">
                <a:solidFill>
                  <a:schemeClr val="tx1"/>
                </a:solidFill>
              </a:rPr>
              <a:t>Can validate options, &amp; read them from a string or XML file</a:t>
            </a:r>
          </a:p>
          <a:p>
            <a:pPr marL="114300" indent="-114300" algn="l" eaLnBrk="0" hangingPunct="0">
              <a:spcAft>
                <a:spcPct val="50000"/>
              </a:spcAft>
              <a:buFontTx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Accepts </a:t>
            </a:r>
            <a:r>
              <a:rPr lang="en-US" sz="2000" b="0" dirty="0">
                <a:solidFill>
                  <a:schemeClr val="tx1"/>
                </a:solidFill>
              </a:rPr>
              <a:t>any linear system objects that provide</a:t>
            </a:r>
          </a:p>
          <a:p>
            <a:pPr marL="571500" lvl="1" indent="-114300" algn="l" eaLnBrk="0" hangingPunct="0">
              <a:spcAft>
                <a:spcPct val="50000"/>
              </a:spcAft>
              <a:buFontTx/>
              <a:buChar char="•"/>
            </a:pPr>
            <a:r>
              <a:rPr lang="en-US" sz="1800" b="0" dirty="0" err="1"/>
              <a:t>Epetra_Operator</a:t>
            </a:r>
            <a:r>
              <a:rPr lang="en-US" sz="1800" b="0" dirty="0"/>
              <a:t> / </a:t>
            </a:r>
            <a:r>
              <a:rPr lang="en-US" sz="1800" b="0" dirty="0" err="1"/>
              <a:t>Epetra_RowMatrix</a:t>
            </a:r>
            <a:r>
              <a:rPr lang="en-US" sz="1800" b="0" dirty="0">
                <a:solidFill>
                  <a:schemeClr val="tx1"/>
                </a:solidFill>
              </a:rPr>
              <a:t> view of the matrix</a:t>
            </a:r>
          </a:p>
          <a:p>
            <a:pPr marL="571500" lvl="1" indent="-114300" algn="l" eaLnBrk="0" hangingPunct="0">
              <a:spcAft>
                <a:spcPct val="50000"/>
              </a:spcAft>
              <a:buFontTx/>
              <a:buChar char="•"/>
            </a:pPr>
            <a:r>
              <a:rPr lang="en-US" sz="1800" b="0" dirty="0" smtClean="0">
                <a:solidFill>
                  <a:schemeClr val="tx1"/>
                </a:solidFill>
              </a:rPr>
              <a:t>Vector </a:t>
            </a:r>
            <a:r>
              <a:rPr lang="en-US" sz="1800" b="0" dirty="0">
                <a:solidFill>
                  <a:schemeClr val="tx1"/>
                </a:solidFill>
              </a:rPr>
              <a:t>views </a:t>
            </a:r>
            <a:r>
              <a:rPr lang="en-US" sz="1800" b="0" dirty="0" smtClean="0">
                <a:solidFill>
                  <a:schemeClr val="tx1"/>
                </a:solidFill>
              </a:rPr>
              <a:t>(e.g., </a:t>
            </a:r>
            <a:r>
              <a:rPr lang="en-US" sz="1800" b="0" dirty="0" err="1"/>
              <a:t>Epetra_MultiVector</a:t>
            </a:r>
            <a:r>
              <a:rPr lang="en-US" sz="1800" b="0" dirty="0" smtClean="0">
                <a:solidFill>
                  <a:schemeClr val="tx1"/>
                </a:solidFill>
              </a:rPr>
              <a:t>) for right-hand side and initial guess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</a:p>
          <a:p>
            <a:pPr marL="114300" indent="-114300" algn="l" eaLnBrk="0" hangingPunct="0">
              <a:spcAft>
                <a:spcPct val="50000"/>
              </a:spcAft>
              <a:buFontTx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Increasing support for Tpetra objects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0" y="6248400"/>
            <a:ext cx="4704443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it-IT" sz="1400" dirty="0">
                <a:solidFill>
                  <a:schemeClr val="tx1"/>
                </a:solidFill>
              </a:rPr>
              <a:t>Developers: </a:t>
            </a:r>
            <a:r>
              <a:rPr lang="it-IT" sz="1400" dirty="0" err="1" smtClean="0">
                <a:solidFill>
                  <a:schemeClr val="tx1"/>
                </a:solidFill>
              </a:rPr>
              <a:t>Ross</a:t>
            </a:r>
            <a:r>
              <a:rPr lang="it-IT" sz="1400" dirty="0" smtClean="0">
                <a:solidFill>
                  <a:schemeClr val="tx1"/>
                </a:solidFill>
              </a:rPr>
              <a:t> </a:t>
            </a:r>
            <a:r>
              <a:rPr lang="it-IT" sz="1400" dirty="0" err="1" smtClean="0">
                <a:solidFill>
                  <a:schemeClr val="tx1"/>
                </a:solidFill>
              </a:rPr>
              <a:t>Bartlett</a:t>
            </a:r>
            <a:r>
              <a:rPr lang="it-IT" sz="1400" dirty="0" smtClean="0">
                <a:solidFill>
                  <a:schemeClr val="tx1"/>
                </a:solidFill>
              </a:rPr>
              <a:t>, Andy </a:t>
            </a:r>
            <a:r>
              <a:rPr lang="it-IT" sz="1400" dirty="0">
                <a:solidFill>
                  <a:schemeClr val="tx1"/>
                </a:solidFill>
              </a:rPr>
              <a:t>Salinger, Eric </a:t>
            </a:r>
            <a:r>
              <a:rPr lang="it-IT" sz="1400" dirty="0" err="1" smtClean="0">
                <a:solidFill>
                  <a:schemeClr val="tx1"/>
                </a:solidFill>
              </a:rPr>
              <a:t>Phipps</a:t>
            </a:r>
            <a:endParaRPr lang="it-IT" sz="1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What is </a:t>
            </a:r>
            <a:r>
              <a:rPr lang="en-US" dirty="0" err="1" smtClean="0">
                <a:latin typeface="Arial"/>
                <a:cs typeface="Arial"/>
              </a:rPr>
              <a:t>Trilinos</a:t>
            </a:r>
            <a:r>
              <a:rPr lang="en-US" dirty="0" smtClean="0">
                <a:latin typeface="Arial"/>
                <a:cs typeface="Arial"/>
              </a:rPr>
              <a:t>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Object-oriented software framework for…</a:t>
            </a:r>
          </a:p>
          <a:p>
            <a:r>
              <a:rPr lang="en-US" dirty="0" smtClean="0">
                <a:latin typeface="Arial"/>
                <a:cs typeface="Arial"/>
              </a:rPr>
              <a:t>Solving big complex science &amp; engineering problems</a:t>
            </a:r>
          </a:p>
          <a:p>
            <a:r>
              <a:rPr lang="en-US" dirty="0" smtClean="0">
                <a:latin typeface="Arial"/>
                <a:cs typeface="Arial"/>
              </a:rPr>
              <a:t>More like LEGO™ bricks than </a:t>
            </a:r>
            <a:r>
              <a:rPr lang="en-US" dirty="0" err="1" smtClean="0">
                <a:latin typeface="Arial"/>
                <a:cs typeface="Arial"/>
              </a:rPr>
              <a:t>Matlab</a:t>
            </a:r>
            <a:r>
              <a:rPr lang="en-US" dirty="0" smtClean="0">
                <a:latin typeface="Arial"/>
                <a:cs typeface="Arial"/>
              </a:rPr>
              <a:t>™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22536E1-D8BB-8C44-8010-60F41EEEAB3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 descr="800px-Lego_Color_Brick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971800"/>
            <a:ext cx="4495800" cy="3012186"/>
          </a:xfrm>
          <a:prstGeom prst="rect">
            <a:avLst/>
          </a:prstGeom>
        </p:spPr>
      </p:pic>
      <p:pic>
        <p:nvPicPr>
          <p:cNvPr id="6" name="Picture 5" descr="trilinos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733800"/>
            <a:ext cx="281940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0" dirty="0" err="1"/>
              <a:t>Stratimikos</a:t>
            </a:r>
            <a:r>
              <a:rPr lang="en-US" sz="2400" b="0" dirty="0"/>
              <a:t> Parameter List and </a:t>
            </a:r>
            <a:r>
              <a:rPr lang="en-US" sz="2400" b="0" dirty="0" err="1"/>
              <a:t>Sublists</a:t>
            </a:r>
            <a:r>
              <a:rPr lang="en-US" sz="1800" b="0" dirty="0"/>
              <a:t> </a:t>
            </a:r>
          </a:p>
        </p:txBody>
      </p:sp>
      <p:sp>
        <p:nvSpPr>
          <p:cNvPr id="1064963" name="Rectangle 1027"/>
          <p:cNvSpPr>
            <a:spLocks noChangeArrowheads="1"/>
          </p:cNvSpPr>
          <p:nvPr/>
        </p:nvSpPr>
        <p:spPr bwMode="auto">
          <a:xfrm>
            <a:off x="193675" y="625475"/>
            <a:ext cx="6451600" cy="588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&lt;ParameterList name=</a:t>
            </a:r>
            <a:r>
              <a:rPr lang="en-US" sz="1000" b="0">
                <a:latin typeface="Courier New" pitchFamily="-112" charset="0"/>
              </a:rPr>
              <a:t>“Stratimikos”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&lt;Parameter name</a:t>
            </a:r>
            <a:r>
              <a:rPr lang="en-US" sz="1000" b="0">
                <a:latin typeface="Courier New" pitchFamily="-112" charset="0"/>
              </a:rPr>
              <a:t>="Linear Solver Type"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type="string" value=</a:t>
            </a:r>
            <a:r>
              <a:rPr lang="en-US" sz="1000" b="0">
                <a:latin typeface="Courier New" pitchFamily="-112" charset="0"/>
              </a:rPr>
              <a:t>“AztecOO"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/&gt;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&lt;Parameter name=</a:t>
            </a:r>
            <a:r>
              <a:rPr lang="en-US" sz="1000" b="0">
                <a:latin typeface="Courier New" pitchFamily="-112" charset="0"/>
              </a:rPr>
              <a:t>"Preconditioner Type"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type="string" value=</a:t>
            </a:r>
            <a:r>
              <a:rPr lang="en-US" sz="1000" b="0">
                <a:latin typeface="Courier New" pitchFamily="-112" charset="0"/>
              </a:rPr>
              <a:t>"Ifpack"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/&gt;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&lt;ParameterList name=</a:t>
            </a:r>
            <a:r>
              <a:rPr lang="en-US" sz="1000" b="0">
                <a:latin typeface="Courier New" pitchFamily="-112" charset="0"/>
              </a:rPr>
              <a:t>"Linear Solver Types"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  &lt;ParameterList name=</a:t>
            </a:r>
            <a:r>
              <a:rPr lang="en-US" sz="1000" b="0">
                <a:latin typeface="Courier New" pitchFamily="-112" charset="0"/>
              </a:rPr>
              <a:t>"Amesos"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    &lt;Parameter name=</a:t>
            </a:r>
            <a:r>
              <a:rPr lang="en-US" sz="1000" b="0">
                <a:latin typeface="Courier New" pitchFamily="-112" charset="0"/>
              </a:rPr>
              <a:t>"Solver Type"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type="string" value=</a:t>
            </a:r>
            <a:r>
              <a:rPr lang="en-US" sz="1000" b="0">
                <a:latin typeface="Courier New" pitchFamily="-112" charset="0"/>
              </a:rPr>
              <a:t>"Klu"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/&gt;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    &lt;ParameterList name=</a:t>
            </a:r>
            <a:r>
              <a:rPr lang="en-US" sz="1000" b="0">
                <a:latin typeface="Courier New" pitchFamily="-112" charset="0"/>
              </a:rPr>
              <a:t>"Amesos Settings"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      &lt;Parameter name=</a:t>
            </a:r>
            <a:r>
              <a:rPr lang="en-US" sz="1000" b="0">
                <a:latin typeface="Courier New" pitchFamily="-112" charset="0"/>
              </a:rPr>
              <a:t>"MatrixProperty"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type="string" value=</a:t>
            </a:r>
            <a:r>
              <a:rPr lang="en-US" sz="1000" b="0">
                <a:latin typeface="Courier New" pitchFamily="-112" charset="0"/>
              </a:rPr>
              <a:t>"general"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/&gt;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      ...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      &lt;ParameterList name=</a:t>
            </a:r>
            <a:r>
              <a:rPr lang="en-US" sz="1000" b="0">
                <a:latin typeface="Courier New" pitchFamily="-112" charset="0"/>
              </a:rPr>
              <a:t>"Mumps"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&gt; ... &lt;/ParameterList&gt;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      &lt;ParameterList name=</a:t>
            </a:r>
            <a:r>
              <a:rPr lang="en-US" sz="1000" b="0">
                <a:latin typeface="Courier New" pitchFamily="-112" charset="0"/>
              </a:rPr>
              <a:t>"Superludist"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&gt; ... &lt;/ParameterList&gt;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    &lt;/ParameterList&gt;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  &lt;/ParameterList&gt;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  &lt;ParameterList name=</a:t>
            </a:r>
            <a:r>
              <a:rPr lang="en-US" sz="1000" b="0">
                <a:latin typeface="Courier New" pitchFamily="-112" charset="0"/>
              </a:rPr>
              <a:t>"AztecOO"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    &lt;ParameterList name=</a:t>
            </a:r>
            <a:r>
              <a:rPr lang="en-US" sz="1000" b="0">
                <a:latin typeface="Courier New" pitchFamily="-112" charset="0"/>
              </a:rPr>
              <a:t>"Forward Solve"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      &lt;Parameter name=</a:t>
            </a:r>
            <a:r>
              <a:rPr lang="en-US" sz="1000" b="0">
                <a:latin typeface="Courier New" pitchFamily="-112" charset="0"/>
              </a:rPr>
              <a:t>"Max Iterations"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type="int" value=</a:t>
            </a:r>
            <a:r>
              <a:rPr lang="en-US" sz="1000" b="0">
                <a:latin typeface="Courier New" pitchFamily="-112" charset="0"/>
              </a:rPr>
              <a:t>"400"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/&gt;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      &lt;Parameter name=</a:t>
            </a:r>
            <a:r>
              <a:rPr lang="en-US" sz="1000" b="0">
                <a:latin typeface="Courier New" pitchFamily="-112" charset="0"/>
              </a:rPr>
              <a:t>"Tolerance"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type="double" value=</a:t>
            </a:r>
            <a:r>
              <a:rPr lang="en-US" sz="1000" b="0">
                <a:latin typeface="Courier New" pitchFamily="-112" charset="0"/>
              </a:rPr>
              <a:t>"1e-06"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/&gt;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      &lt;ParameterList name=</a:t>
            </a:r>
            <a:r>
              <a:rPr lang="en-US" sz="1000" b="0">
                <a:latin typeface="Courier New" pitchFamily="-112" charset="0"/>
              </a:rPr>
              <a:t>"AztecOO Settings"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        &lt;Parameter name=</a:t>
            </a:r>
            <a:r>
              <a:rPr lang="en-US" sz="1000" b="0">
                <a:latin typeface="Courier New" pitchFamily="-112" charset="0"/>
              </a:rPr>
              <a:t>"Aztec Solver"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type="string" value=</a:t>
            </a:r>
            <a:r>
              <a:rPr lang="en-US" sz="1000" b="0">
                <a:latin typeface="Courier New" pitchFamily="-112" charset="0"/>
              </a:rPr>
              <a:t>"GMRES"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/&gt;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        ...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      &lt;/ParameterList&gt;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    &lt;/ParameterList&gt;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    ...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  &lt;/ParameterList&gt;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  &lt;ParameterList name=</a:t>
            </a:r>
            <a:r>
              <a:rPr lang="en-US" sz="1000" b="0">
                <a:latin typeface="Courier New" pitchFamily="-112" charset="0"/>
              </a:rPr>
              <a:t>"Belos"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&gt; ... &lt;/ParameterList&gt;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&lt;/ParameterList&gt;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&lt;ParameterList name=</a:t>
            </a:r>
            <a:r>
              <a:rPr lang="en-US" sz="1000" b="0">
                <a:latin typeface="Courier New" pitchFamily="-112" charset="0"/>
              </a:rPr>
              <a:t>"Preconditioner Types"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  &lt;ParameterList name=</a:t>
            </a:r>
            <a:r>
              <a:rPr lang="en-US" sz="1000" b="0">
                <a:latin typeface="Courier New" pitchFamily="-112" charset="0"/>
              </a:rPr>
              <a:t>"Ifpack"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    &lt;Parameter name=</a:t>
            </a:r>
            <a:r>
              <a:rPr lang="en-US" sz="1000" b="0">
                <a:latin typeface="Courier New" pitchFamily="-112" charset="0"/>
              </a:rPr>
              <a:t>"Prec Type"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type="string" value=</a:t>
            </a:r>
            <a:r>
              <a:rPr lang="en-US" sz="1000" b="0">
                <a:latin typeface="Courier New" pitchFamily="-112" charset="0"/>
              </a:rPr>
              <a:t>"ILU"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/&gt;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    &lt;Parameter name=</a:t>
            </a:r>
            <a:r>
              <a:rPr lang="en-US" sz="1000" b="0">
                <a:latin typeface="Courier New" pitchFamily="-112" charset="0"/>
              </a:rPr>
              <a:t>"Overlap"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type="int" value=</a:t>
            </a:r>
            <a:r>
              <a:rPr lang="en-US" sz="1000" b="0">
                <a:latin typeface="Courier New" pitchFamily="-112" charset="0"/>
              </a:rPr>
              <a:t>"0"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/&gt;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    &lt;ParameterList name=</a:t>
            </a:r>
            <a:r>
              <a:rPr lang="en-US" sz="1000" b="0">
                <a:latin typeface="Courier New" pitchFamily="-112" charset="0"/>
              </a:rPr>
              <a:t>"Ifpack Settings"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      &lt;Parameter name=</a:t>
            </a:r>
            <a:r>
              <a:rPr lang="en-US" sz="1000" b="0">
                <a:latin typeface="Courier New" pitchFamily="-112" charset="0"/>
              </a:rPr>
              <a:t>"fact: level-of-fill"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type="int" value=</a:t>
            </a:r>
            <a:r>
              <a:rPr lang="en-US" sz="1000" b="0">
                <a:latin typeface="Courier New" pitchFamily="-112" charset="0"/>
              </a:rPr>
              <a:t>"0"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/&gt;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      ...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    &lt;/ParameterList&gt;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  &lt;/ParameterList&gt;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  &lt;ParameterList name=</a:t>
            </a:r>
            <a:r>
              <a:rPr lang="en-US" sz="1000" b="0">
                <a:latin typeface="Courier New" pitchFamily="-112" charset="0"/>
              </a:rPr>
              <a:t>"ML"</a:t>
            </a: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&gt; ... &lt;/ParameterList&gt;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  &lt;/ParameterList&gt;</a:t>
            </a:r>
          </a:p>
          <a:p>
            <a:pPr algn="l" eaLnBrk="0" hangingPunct="0"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000" b="0">
                <a:solidFill>
                  <a:schemeClr val="tx1"/>
                </a:solidFill>
                <a:latin typeface="Courier New" pitchFamily="-112" charset="0"/>
              </a:rPr>
              <a:t>&lt;/ParameterList&gt;</a:t>
            </a:r>
          </a:p>
        </p:txBody>
      </p:sp>
      <p:sp>
        <p:nvSpPr>
          <p:cNvPr id="1064964" name="AutoShape 1028"/>
          <p:cNvSpPr>
            <a:spLocks/>
          </p:cNvSpPr>
          <p:nvPr/>
        </p:nvSpPr>
        <p:spPr bwMode="auto">
          <a:xfrm>
            <a:off x="6096000" y="1149350"/>
            <a:ext cx="358775" cy="3498850"/>
          </a:xfrm>
          <a:prstGeom prst="rightBracket">
            <a:avLst>
              <a:gd name="adj" fmla="val 81268"/>
            </a:avLst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64965" name="Rectangle 1029"/>
          <p:cNvSpPr>
            <a:spLocks noChangeArrowheads="1"/>
          </p:cNvSpPr>
          <p:nvPr/>
        </p:nvSpPr>
        <p:spPr bwMode="auto">
          <a:xfrm rot="5400000">
            <a:off x="5847557" y="2651918"/>
            <a:ext cx="14097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Aft>
                <a:spcPct val="50000"/>
              </a:spcAft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400">
                <a:solidFill>
                  <a:schemeClr val="tx2"/>
                </a:solidFill>
              </a:rPr>
              <a:t>Linear Solvers</a:t>
            </a:r>
          </a:p>
        </p:txBody>
      </p:sp>
      <p:sp>
        <p:nvSpPr>
          <p:cNvPr id="1064966" name="AutoShape 1030"/>
          <p:cNvSpPr>
            <a:spLocks/>
          </p:cNvSpPr>
          <p:nvPr/>
        </p:nvSpPr>
        <p:spPr bwMode="auto">
          <a:xfrm>
            <a:off x="6096000" y="4648200"/>
            <a:ext cx="346075" cy="1854200"/>
          </a:xfrm>
          <a:prstGeom prst="rightBracket">
            <a:avLst>
              <a:gd name="adj" fmla="val 44648"/>
            </a:avLst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64967" name="Rectangle 1031"/>
          <p:cNvSpPr>
            <a:spLocks noChangeArrowheads="1"/>
          </p:cNvSpPr>
          <p:nvPr/>
        </p:nvSpPr>
        <p:spPr bwMode="auto">
          <a:xfrm rot="5400000">
            <a:off x="5805488" y="5360987"/>
            <a:ext cx="153828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Aft>
                <a:spcPct val="50000"/>
              </a:spcAft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400">
                <a:solidFill>
                  <a:schemeClr val="tx2"/>
                </a:solidFill>
              </a:rPr>
              <a:t>Preconditioners</a:t>
            </a:r>
          </a:p>
        </p:txBody>
      </p:sp>
      <p:sp>
        <p:nvSpPr>
          <p:cNvPr id="1064968" name="AutoShape 1032"/>
          <p:cNvSpPr>
            <a:spLocks/>
          </p:cNvSpPr>
          <p:nvPr/>
        </p:nvSpPr>
        <p:spPr bwMode="auto">
          <a:xfrm>
            <a:off x="6070600" y="803275"/>
            <a:ext cx="346075" cy="346075"/>
          </a:xfrm>
          <a:prstGeom prst="rightBracket">
            <a:avLst>
              <a:gd name="adj" fmla="val 8333"/>
            </a:avLst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64970" name="Rectangle 1034"/>
          <p:cNvSpPr>
            <a:spLocks noChangeArrowheads="1"/>
          </p:cNvSpPr>
          <p:nvPr/>
        </p:nvSpPr>
        <p:spPr bwMode="auto">
          <a:xfrm>
            <a:off x="7181850" y="2155825"/>
            <a:ext cx="1614488" cy="846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Aft>
                <a:spcPct val="50000"/>
              </a:spcAft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400">
                <a:solidFill>
                  <a:schemeClr val="hlink"/>
                </a:solidFill>
              </a:rPr>
              <a:t>Sublists passed on to package code!</a:t>
            </a:r>
          </a:p>
        </p:txBody>
      </p:sp>
      <p:sp>
        <p:nvSpPr>
          <p:cNvPr id="1064971" name="Rectangle 1035"/>
          <p:cNvSpPr>
            <a:spLocks noChangeArrowheads="1"/>
          </p:cNvSpPr>
          <p:nvPr/>
        </p:nvSpPr>
        <p:spPr bwMode="auto">
          <a:xfrm>
            <a:off x="6416675" y="844550"/>
            <a:ext cx="19621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Aft>
                <a:spcPct val="50000"/>
              </a:spcAft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400">
                <a:solidFill>
                  <a:schemeClr val="tx2"/>
                </a:solidFill>
              </a:rPr>
              <a:t>Top level parameters</a:t>
            </a:r>
          </a:p>
        </p:txBody>
      </p:sp>
      <p:sp>
        <p:nvSpPr>
          <p:cNvPr id="1064972" name="Rectangle 1036"/>
          <p:cNvSpPr>
            <a:spLocks noChangeArrowheads="1"/>
          </p:cNvSpPr>
          <p:nvPr/>
        </p:nvSpPr>
        <p:spPr bwMode="auto">
          <a:xfrm>
            <a:off x="7069138" y="3505200"/>
            <a:ext cx="1804987" cy="1271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Aft>
                <a:spcPct val="50000"/>
              </a:spcAft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400">
                <a:solidFill>
                  <a:schemeClr val="tx2"/>
                </a:solidFill>
              </a:rPr>
              <a:t>Every parameter and sublist is handled by Thyra code and is fully validated!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64" grpId="0" animBg="1"/>
      <p:bldP spid="1064965" grpId="0"/>
      <p:bldP spid="1064966" grpId="0" animBg="1"/>
      <p:bldP spid="1064967" grpId="0"/>
      <p:bldP spid="1064968" grpId="0" animBg="1"/>
      <p:bldP spid="1064970" grpId="0" animBg="1"/>
      <p:bldP spid="1064971" grpId="0"/>
      <p:bldP spid="106497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0" dirty="0" err="1" smtClean="0"/>
              <a:t>Piro</a:t>
            </a:r>
            <a:r>
              <a:rPr lang="en-US" sz="2400" b="0" dirty="0" smtClean="0"/>
              <a:t> package</a:t>
            </a:r>
            <a:endParaRPr lang="en-US" sz="2400" b="0" dirty="0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231775" y="741363"/>
            <a:ext cx="8912225" cy="5940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69863" indent="-169863" algn="l" eaLnBrk="0" hangingPunct="0">
              <a:spcAft>
                <a:spcPct val="50000"/>
              </a:spcAft>
              <a:buFontTx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“Strategy package for embedded analysis capabilities”</a:t>
            </a:r>
          </a:p>
          <a:p>
            <a:pPr marL="169863" indent="-169863" algn="l" eaLnBrk="0" hangingPunct="0">
              <a:spcAft>
                <a:spcPct val="50000"/>
              </a:spcAft>
              <a:buFontTx/>
              <a:buChar char="•"/>
            </a:pPr>
            <a:r>
              <a:rPr lang="en-US" sz="2000" b="0" dirty="0" err="1" smtClean="0">
                <a:solidFill>
                  <a:schemeClr val="tx1"/>
                </a:solidFill>
              </a:rPr>
              <a:t>Piro</a:t>
            </a:r>
            <a:r>
              <a:rPr lang="en-US" sz="2000" b="0" dirty="0" smtClean="0">
                <a:solidFill>
                  <a:schemeClr val="tx1"/>
                </a:solidFill>
              </a:rPr>
              <a:t> stands for “Parameters In, Responses Out”</a:t>
            </a:r>
          </a:p>
          <a:p>
            <a:pPr marL="627063" lvl="1" indent="-169863" algn="l" eaLnBrk="0" hangingPunct="0">
              <a:spcAft>
                <a:spcPct val="50000"/>
              </a:spcAft>
              <a:buFontTx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Describes the abstraction for a solved forward problem</a:t>
            </a:r>
          </a:p>
          <a:p>
            <a:pPr marL="169863" indent="-169863" algn="l" eaLnBrk="0" hangingPunct="0">
              <a:spcAft>
                <a:spcPct val="50000"/>
              </a:spcAft>
              <a:buFontTx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Like </a:t>
            </a:r>
            <a:r>
              <a:rPr lang="en-US" sz="2000" b="0" dirty="0" err="1" smtClean="0">
                <a:solidFill>
                  <a:schemeClr val="tx1"/>
                </a:solidFill>
              </a:rPr>
              <a:t>Stratimikos</a:t>
            </a:r>
            <a:r>
              <a:rPr lang="en-US" sz="2000" b="0" dirty="0" smtClean="0">
                <a:solidFill>
                  <a:schemeClr val="tx1"/>
                </a:solidFill>
              </a:rPr>
              <a:t>, but for nonlinear analysis</a:t>
            </a:r>
          </a:p>
          <a:p>
            <a:pPr marL="627063" lvl="1" indent="-169863" algn="l" eaLnBrk="0" hangingPunct="0">
              <a:spcAft>
                <a:spcPct val="50000"/>
              </a:spcAft>
              <a:buFontTx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Nonlinear solves (NOX)</a:t>
            </a:r>
          </a:p>
          <a:p>
            <a:pPr marL="627063" lvl="1" indent="-169863" algn="l" eaLnBrk="0" hangingPunct="0">
              <a:spcAft>
                <a:spcPct val="50000"/>
              </a:spcAft>
              <a:buFontTx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Continuation &amp; bifurcation analysis (LOCA)</a:t>
            </a:r>
          </a:p>
          <a:p>
            <a:pPr marL="627063" lvl="1" indent="-169863" algn="l" eaLnBrk="0" hangingPunct="0">
              <a:spcAft>
                <a:spcPct val="50000"/>
              </a:spcAft>
              <a:buFontTx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Time integration /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smtClean="0">
                <a:solidFill>
                  <a:schemeClr val="tx1"/>
                </a:solidFill>
              </a:rPr>
              <a:t>transient solves (</a:t>
            </a:r>
            <a:r>
              <a:rPr lang="en-US" sz="2000" b="0" dirty="0" err="1" smtClean="0">
                <a:solidFill>
                  <a:schemeClr val="tx1"/>
                </a:solidFill>
              </a:rPr>
              <a:t>Rythmos</a:t>
            </a:r>
            <a:r>
              <a:rPr lang="en-US" sz="2000" b="0" dirty="0" smtClean="0">
                <a:solidFill>
                  <a:schemeClr val="tx1"/>
                </a:solidFill>
              </a:rPr>
              <a:t>)</a:t>
            </a:r>
          </a:p>
          <a:p>
            <a:pPr marL="627063" lvl="1" indent="-169863" algn="l" eaLnBrk="0" hangingPunct="0">
              <a:spcAft>
                <a:spcPct val="50000"/>
              </a:spcAft>
              <a:buFontTx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Embedded uncertainty quantification (</a:t>
            </a:r>
            <a:r>
              <a:rPr lang="en-US" sz="2000" b="0" dirty="0" err="1" smtClean="0">
                <a:solidFill>
                  <a:schemeClr val="tx1"/>
                </a:solidFill>
              </a:rPr>
              <a:t>Stokhos</a:t>
            </a:r>
            <a:r>
              <a:rPr lang="en-US" sz="2000" b="0" dirty="0" smtClean="0">
                <a:solidFill>
                  <a:schemeClr val="tx1"/>
                </a:solidFill>
              </a:rPr>
              <a:t>)</a:t>
            </a:r>
          </a:p>
          <a:p>
            <a:pPr marL="627063" lvl="1" indent="-169863" algn="l" eaLnBrk="0" hangingPunct="0">
              <a:spcAft>
                <a:spcPct val="50000"/>
              </a:spcAft>
              <a:buFontTx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Optimization (MOOCHO)</a:t>
            </a:r>
          </a:p>
          <a:p>
            <a:pPr marL="169863" indent="-169863" algn="l" eaLnBrk="0" hangingPunct="0">
              <a:spcAft>
                <a:spcPct val="50000"/>
              </a:spcAft>
              <a:buFontTx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Goal: More run-time control, fewer lines of code in main application</a:t>
            </a:r>
          </a:p>
          <a:p>
            <a:pPr marL="169863" indent="-169863" algn="l" eaLnBrk="0" hangingPunct="0">
              <a:spcAft>
                <a:spcPct val="50000"/>
              </a:spcAft>
              <a:buFontTx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Motivating application: Albany (prototype finite-element application)</a:t>
            </a:r>
          </a:p>
          <a:p>
            <a:pPr marL="627063" lvl="1" indent="-169863" algn="l" eaLnBrk="0" hangingPunct="0">
              <a:spcAft>
                <a:spcPct val="50000"/>
              </a:spcAft>
              <a:buFontTx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Not a Trilinos package, but demonstrates heavy Trilinos use</a:t>
            </a:r>
          </a:p>
          <a:p>
            <a:pPr marL="169863" indent="-169863" algn="l" eaLnBrk="0" hangingPunct="0">
              <a:spcAft>
                <a:spcPct val="50000"/>
              </a:spcAft>
              <a:buFontTx/>
              <a:buChar char="•"/>
            </a:pPr>
            <a:endParaRPr 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1" y="6248400"/>
            <a:ext cx="23622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it-IT" sz="1400" dirty="0" smtClean="0">
                <a:solidFill>
                  <a:schemeClr val="tx1"/>
                </a:solidFill>
              </a:rPr>
              <a:t>Developer: Andy Salinger</a:t>
            </a:r>
            <a:endParaRPr lang="it-IT" sz="14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3235"/>
      </p:ext>
    </p:extLst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52400"/>
            <a:ext cx="5562600" cy="1014413"/>
          </a:xfrm>
        </p:spPr>
        <p:txBody>
          <a:bodyPr/>
          <a:lstStyle/>
          <a:p>
            <a:pPr eaLnBrk="1" hangingPunct="1"/>
            <a:r>
              <a:rPr lang="en-US" sz="2400" b="0" dirty="0">
                <a:solidFill>
                  <a:srgbClr val="000099"/>
                </a:solidFill>
                <a:latin typeface="Arial"/>
                <a:cs typeface="Arial"/>
              </a:rPr>
              <a:t>Albany: rapid code development with transformational algorithms</a:t>
            </a:r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4724400" y="4800600"/>
            <a:ext cx="2438400" cy="381000"/>
          </a:xfrm>
          <a:prstGeom prst="flowChartProcess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>
                <a:solidFill>
                  <a:srgbClr val="000000"/>
                </a:solidFill>
                <a:latin typeface="Arial" charset="0"/>
              </a:rPr>
              <a:t>Phalanx Field Manager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7543800" y="4800600"/>
            <a:ext cx="1447800" cy="609600"/>
          </a:xfrm>
          <a:prstGeom prst="flowChartProcess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>
                <a:solidFill>
                  <a:srgbClr val="000000"/>
                </a:solidFill>
                <a:latin typeface="Arial" charset="0"/>
              </a:rPr>
              <a:t>Sacado AD</a:t>
            </a:r>
          </a:p>
          <a:p>
            <a:r>
              <a:rPr lang="en-US" sz="1800" b="0">
                <a:solidFill>
                  <a:srgbClr val="000000"/>
                </a:solidFill>
                <a:latin typeface="Arial" charset="0"/>
              </a:rPr>
              <a:t>Stokhos UQ</a:t>
            </a:r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6400800" y="6248400"/>
            <a:ext cx="1219200" cy="381000"/>
          </a:xfrm>
          <a:prstGeom prst="flowChartProcess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Arial" charset="0"/>
              </a:rPr>
              <a:t>Intrepid</a:t>
            </a:r>
          </a:p>
        </p:txBody>
      </p:sp>
      <p:cxnSp>
        <p:nvCxnSpPr>
          <p:cNvPr id="14342" name="AutoShape 6"/>
          <p:cNvCxnSpPr>
            <a:cxnSpLocks noChangeShapeType="1"/>
            <a:stCxn id="14341" idx="0"/>
            <a:endCxn id="14376" idx="2"/>
          </p:cNvCxnSpPr>
          <p:nvPr/>
        </p:nvCxnSpPr>
        <p:spPr bwMode="auto">
          <a:xfrm rot="5400000" flipH="1" flipV="1">
            <a:off x="6858000" y="6096000"/>
            <a:ext cx="304800" cy="127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3429000" y="3657600"/>
            <a:ext cx="18288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>
                <a:solidFill>
                  <a:srgbClr val="000000"/>
                </a:solidFill>
                <a:latin typeface="Arial" charset="0"/>
              </a:rPr>
              <a:t>Albany</a:t>
            </a:r>
          </a:p>
          <a:p>
            <a:r>
              <a:rPr lang="en-US" sz="1800" b="0">
                <a:solidFill>
                  <a:srgbClr val="000000"/>
                </a:solidFill>
                <a:latin typeface="Arial" charset="0"/>
              </a:rPr>
              <a:t>“Application”</a:t>
            </a:r>
          </a:p>
        </p:txBody>
      </p:sp>
      <p:cxnSp>
        <p:nvCxnSpPr>
          <p:cNvPr id="14344" name="AutoShape 8"/>
          <p:cNvCxnSpPr>
            <a:cxnSpLocks noChangeShapeType="1"/>
            <a:stCxn id="14413" idx="3"/>
            <a:endCxn id="14346" idx="0"/>
          </p:cNvCxnSpPr>
          <p:nvPr/>
        </p:nvCxnSpPr>
        <p:spPr bwMode="auto">
          <a:xfrm>
            <a:off x="1600200" y="3048000"/>
            <a:ext cx="1028700" cy="22860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/>
          </a:ln>
        </p:spPr>
      </p:cxnSp>
      <p:cxnSp>
        <p:nvCxnSpPr>
          <p:cNvPr id="14345" name="AutoShape 9"/>
          <p:cNvCxnSpPr>
            <a:cxnSpLocks noChangeShapeType="1"/>
            <a:stCxn id="14343" idx="2"/>
            <a:endCxn id="14346" idx="2"/>
          </p:cNvCxnSpPr>
          <p:nvPr/>
        </p:nvCxnSpPr>
        <p:spPr bwMode="auto">
          <a:xfrm rot="10800000">
            <a:off x="2628900" y="3861376"/>
            <a:ext cx="800100" cy="177224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diamond" w="med" len="med"/>
            <a:tailEnd type="diamond" w="med" len="med"/>
          </a:ln>
        </p:spPr>
      </p:cxn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2057400" y="3276600"/>
            <a:ext cx="1143000" cy="584776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0">
                <a:solidFill>
                  <a:srgbClr val="0000FF"/>
                </a:solidFill>
                <a:latin typeface="Lucida Bright" charset="0"/>
              </a:rPr>
              <a:t>Model</a:t>
            </a:r>
          </a:p>
          <a:p>
            <a:pPr algn="l"/>
            <a:r>
              <a:rPr lang="en-US" sz="1600" b="0">
                <a:solidFill>
                  <a:srgbClr val="0000FF"/>
                </a:solidFill>
                <a:latin typeface="Lucida Bright" charset="0"/>
              </a:rPr>
              <a:t>Evaluator</a:t>
            </a:r>
          </a:p>
        </p:txBody>
      </p:sp>
      <p:cxnSp>
        <p:nvCxnSpPr>
          <p:cNvPr id="14347" name="AutoShape 11"/>
          <p:cNvCxnSpPr>
            <a:cxnSpLocks noChangeShapeType="1"/>
            <a:stCxn id="14364" idx="1"/>
            <a:endCxn id="14373" idx="3"/>
          </p:cNvCxnSpPr>
          <p:nvPr/>
        </p:nvCxnSpPr>
        <p:spPr bwMode="auto">
          <a:xfrm rot="10800000">
            <a:off x="5257800" y="3035588"/>
            <a:ext cx="1219200" cy="5839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CC0000"/>
            </a:solidFill>
            <a:miter lim="800000"/>
            <a:headEnd/>
            <a:tailEnd type="triangle" w="med" len="med"/>
          </a:ln>
        </p:spPr>
      </p:cxn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28600" y="2057400"/>
            <a:ext cx="1371600" cy="1981200"/>
            <a:chOff x="4176" y="1824"/>
            <a:chExt cx="864" cy="1248"/>
          </a:xfrm>
        </p:grpSpPr>
        <p:sp>
          <p:nvSpPr>
            <p:cNvPr id="14408" name="AutoShape 13"/>
            <p:cNvSpPr>
              <a:spLocks noChangeArrowheads="1"/>
            </p:cNvSpPr>
            <p:nvPr/>
          </p:nvSpPr>
          <p:spPr bwMode="auto">
            <a:xfrm>
              <a:off x="4224" y="2064"/>
              <a:ext cx="768" cy="192"/>
            </a:xfrm>
            <a:prstGeom prst="flowChartProcess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solidFill>
                    <a:srgbClr val="000000"/>
                  </a:solidFill>
                  <a:latin typeface="Arial" charset="0"/>
                </a:rPr>
                <a:t>NOX</a:t>
              </a:r>
            </a:p>
          </p:txBody>
        </p:sp>
        <p:sp>
          <p:nvSpPr>
            <p:cNvPr id="14409" name="AutoShape 14"/>
            <p:cNvSpPr>
              <a:spLocks noChangeArrowheads="1"/>
            </p:cNvSpPr>
            <p:nvPr/>
          </p:nvSpPr>
          <p:spPr bwMode="auto">
            <a:xfrm>
              <a:off x="4224" y="2256"/>
              <a:ext cx="768" cy="192"/>
            </a:xfrm>
            <a:prstGeom prst="flowChartProcess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solidFill>
                    <a:srgbClr val="000000"/>
                  </a:solidFill>
                  <a:latin typeface="Arial" charset="0"/>
                </a:rPr>
                <a:t>Rythmos</a:t>
              </a:r>
            </a:p>
          </p:txBody>
        </p:sp>
        <p:sp>
          <p:nvSpPr>
            <p:cNvPr id="14410" name="AutoShape 15"/>
            <p:cNvSpPr>
              <a:spLocks noChangeArrowheads="1"/>
            </p:cNvSpPr>
            <p:nvPr/>
          </p:nvSpPr>
          <p:spPr bwMode="auto">
            <a:xfrm>
              <a:off x="4224" y="2448"/>
              <a:ext cx="768" cy="192"/>
            </a:xfrm>
            <a:prstGeom prst="flowChartProcess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solidFill>
                    <a:srgbClr val="000000"/>
                  </a:solidFill>
                  <a:latin typeface="Arial" charset="0"/>
                </a:rPr>
                <a:t>LOCA</a:t>
              </a:r>
            </a:p>
          </p:txBody>
        </p:sp>
        <p:sp>
          <p:nvSpPr>
            <p:cNvPr id="14411" name="AutoShape 16"/>
            <p:cNvSpPr>
              <a:spLocks noChangeArrowheads="1"/>
            </p:cNvSpPr>
            <p:nvPr/>
          </p:nvSpPr>
          <p:spPr bwMode="auto">
            <a:xfrm>
              <a:off x="4224" y="2640"/>
              <a:ext cx="768" cy="192"/>
            </a:xfrm>
            <a:prstGeom prst="flowChartProcess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solidFill>
                    <a:srgbClr val="000000"/>
                  </a:solidFill>
                  <a:latin typeface="Arial" charset="0"/>
                </a:rPr>
                <a:t>MOOCHO</a:t>
              </a:r>
            </a:p>
          </p:txBody>
        </p:sp>
        <p:sp>
          <p:nvSpPr>
            <p:cNvPr id="14412" name="AutoShape 17"/>
            <p:cNvSpPr>
              <a:spLocks noChangeArrowheads="1"/>
            </p:cNvSpPr>
            <p:nvPr/>
          </p:nvSpPr>
          <p:spPr bwMode="auto">
            <a:xfrm>
              <a:off x="4224" y="2832"/>
              <a:ext cx="768" cy="192"/>
            </a:xfrm>
            <a:prstGeom prst="flowChartProcess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solidFill>
                    <a:srgbClr val="000000"/>
                  </a:solidFill>
                  <a:latin typeface="Arial" charset="0"/>
                </a:rPr>
                <a:t>Stokhos</a:t>
              </a:r>
            </a:p>
          </p:txBody>
        </p:sp>
        <p:sp>
          <p:nvSpPr>
            <p:cNvPr id="14413" name="Rectangle 18"/>
            <p:cNvSpPr>
              <a:spLocks noChangeArrowheads="1"/>
            </p:cNvSpPr>
            <p:nvPr/>
          </p:nvSpPr>
          <p:spPr bwMode="auto">
            <a:xfrm>
              <a:off x="4176" y="1824"/>
              <a:ext cx="864" cy="1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b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14" name="Text Box 19"/>
            <p:cNvSpPr txBox="1">
              <a:spLocks noChangeArrowheads="1"/>
            </p:cNvSpPr>
            <p:nvPr/>
          </p:nvSpPr>
          <p:spPr bwMode="auto">
            <a:xfrm>
              <a:off x="4220" y="1833"/>
              <a:ext cx="8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800" b="0">
                  <a:solidFill>
                    <a:srgbClr val="000000"/>
                  </a:solidFill>
                  <a:latin typeface="Arial" charset="0"/>
                </a:rPr>
                <a:t>Piro Solver</a:t>
              </a:r>
            </a:p>
          </p:txBody>
        </p:sp>
      </p:grpSp>
      <p:sp>
        <p:nvSpPr>
          <p:cNvPr id="14349" name="AutoShape 20"/>
          <p:cNvSpPr>
            <a:spLocks noChangeArrowheads="1"/>
          </p:cNvSpPr>
          <p:nvPr/>
        </p:nvSpPr>
        <p:spPr bwMode="auto">
          <a:xfrm>
            <a:off x="1905000" y="1600200"/>
            <a:ext cx="1447800" cy="304800"/>
          </a:xfrm>
          <a:prstGeom prst="flowChartProcess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>
                <a:solidFill>
                  <a:srgbClr val="000000"/>
                </a:solidFill>
                <a:latin typeface="Arial" charset="0"/>
              </a:rPr>
              <a:t>Dakota</a:t>
            </a:r>
          </a:p>
        </p:txBody>
      </p:sp>
      <p:sp>
        <p:nvSpPr>
          <p:cNvPr id="14350" name="AutoShape 21"/>
          <p:cNvSpPr>
            <a:spLocks noChangeArrowheads="1"/>
          </p:cNvSpPr>
          <p:nvPr/>
        </p:nvSpPr>
        <p:spPr bwMode="auto">
          <a:xfrm>
            <a:off x="1905000" y="1876425"/>
            <a:ext cx="1447800" cy="304800"/>
          </a:xfrm>
          <a:prstGeom prst="flowChartProcess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>
                <a:solidFill>
                  <a:srgbClr val="000000"/>
                </a:solidFill>
                <a:latin typeface="Arial" charset="0"/>
              </a:rPr>
              <a:t>OptiPack</a:t>
            </a:r>
          </a:p>
        </p:txBody>
      </p:sp>
      <p:sp>
        <p:nvSpPr>
          <p:cNvPr id="14351" name="AutoShape 22"/>
          <p:cNvSpPr>
            <a:spLocks noChangeArrowheads="1"/>
          </p:cNvSpPr>
          <p:nvPr/>
        </p:nvSpPr>
        <p:spPr bwMode="auto">
          <a:xfrm>
            <a:off x="1905000" y="2181225"/>
            <a:ext cx="1447800" cy="304800"/>
          </a:xfrm>
          <a:prstGeom prst="flowChartProcess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>
                <a:solidFill>
                  <a:srgbClr val="000000"/>
                </a:solidFill>
                <a:latin typeface="Arial" charset="0"/>
              </a:rPr>
              <a:t>MOOCHO</a:t>
            </a:r>
          </a:p>
        </p:txBody>
      </p:sp>
      <p:sp>
        <p:nvSpPr>
          <p:cNvPr id="14352" name="Rectangle 23"/>
          <p:cNvSpPr>
            <a:spLocks noChangeArrowheads="1"/>
          </p:cNvSpPr>
          <p:nvPr/>
        </p:nvSpPr>
        <p:spPr bwMode="auto">
          <a:xfrm>
            <a:off x="1828800" y="1219200"/>
            <a:ext cx="1600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53" name="Text Box 24"/>
          <p:cNvSpPr txBox="1">
            <a:spLocks noChangeArrowheads="1"/>
          </p:cNvSpPr>
          <p:nvPr/>
        </p:nvSpPr>
        <p:spPr bwMode="auto">
          <a:xfrm>
            <a:off x="1752600" y="1219200"/>
            <a:ext cx="16065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1800" b="0">
                <a:solidFill>
                  <a:srgbClr val="000000"/>
                </a:solidFill>
                <a:latin typeface="Arial" charset="0"/>
              </a:rPr>
              <a:t>Piro Analysis</a:t>
            </a:r>
          </a:p>
        </p:txBody>
      </p:sp>
      <p:cxnSp>
        <p:nvCxnSpPr>
          <p:cNvPr id="14354" name="AutoShape 25"/>
          <p:cNvCxnSpPr>
            <a:cxnSpLocks noChangeShapeType="1"/>
            <a:stCxn id="14414" idx="0"/>
            <a:endCxn id="14352" idx="1"/>
          </p:cNvCxnSpPr>
          <p:nvPr/>
        </p:nvCxnSpPr>
        <p:spPr bwMode="auto">
          <a:xfrm rot="5400000" flipH="1" flipV="1">
            <a:off x="1286668" y="1529557"/>
            <a:ext cx="204788" cy="8794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4355" name="AutoShape 26"/>
          <p:cNvCxnSpPr>
            <a:cxnSpLocks noChangeShapeType="1"/>
            <a:stCxn id="14359" idx="0"/>
            <a:endCxn id="14413" idx="2"/>
          </p:cNvCxnSpPr>
          <p:nvPr/>
        </p:nvCxnSpPr>
        <p:spPr bwMode="auto">
          <a:xfrm rot="5400000" flipH="1">
            <a:off x="952500" y="4000500"/>
            <a:ext cx="457200" cy="5334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4356" name="AutoShape 27"/>
          <p:cNvSpPr>
            <a:spLocks noChangeArrowheads="1"/>
          </p:cNvSpPr>
          <p:nvPr/>
        </p:nvSpPr>
        <p:spPr bwMode="auto">
          <a:xfrm>
            <a:off x="757238" y="4876800"/>
            <a:ext cx="1376362" cy="304800"/>
          </a:xfrm>
          <a:prstGeom prst="flowChartProcess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>
                <a:solidFill>
                  <a:srgbClr val="000000"/>
                </a:solidFill>
                <a:latin typeface="Arial" charset="0"/>
              </a:rPr>
              <a:t>Aztec</a:t>
            </a:r>
          </a:p>
        </p:txBody>
      </p:sp>
      <p:sp>
        <p:nvSpPr>
          <p:cNvPr id="14357" name="AutoShape 28"/>
          <p:cNvSpPr>
            <a:spLocks noChangeArrowheads="1"/>
          </p:cNvSpPr>
          <p:nvPr/>
        </p:nvSpPr>
        <p:spPr bwMode="auto">
          <a:xfrm>
            <a:off x="757238" y="5181600"/>
            <a:ext cx="1376362" cy="304800"/>
          </a:xfrm>
          <a:prstGeom prst="flowChartProcess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>
                <a:solidFill>
                  <a:srgbClr val="000000"/>
                </a:solidFill>
                <a:latin typeface="Arial" charset="0"/>
              </a:rPr>
              <a:t>Belos</a:t>
            </a:r>
          </a:p>
        </p:txBody>
      </p:sp>
      <p:sp>
        <p:nvSpPr>
          <p:cNvPr id="14358" name="AutoShape 29"/>
          <p:cNvSpPr>
            <a:spLocks noChangeArrowheads="1"/>
          </p:cNvSpPr>
          <p:nvPr/>
        </p:nvSpPr>
        <p:spPr bwMode="auto">
          <a:xfrm>
            <a:off x="757238" y="5486400"/>
            <a:ext cx="1376362" cy="304800"/>
          </a:xfrm>
          <a:prstGeom prst="flowChartProcess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>
                <a:solidFill>
                  <a:srgbClr val="000000"/>
                </a:solidFill>
                <a:latin typeface="Arial" charset="0"/>
              </a:rPr>
              <a:t>Anasazi</a:t>
            </a:r>
          </a:p>
        </p:txBody>
      </p:sp>
      <p:sp>
        <p:nvSpPr>
          <p:cNvPr id="14359" name="Rectangle 30"/>
          <p:cNvSpPr>
            <a:spLocks noChangeArrowheads="1"/>
          </p:cNvSpPr>
          <p:nvPr/>
        </p:nvSpPr>
        <p:spPr bwMode="auto">
          <a:xfrm>
            <a:off x="685800" y="4495800"/>
            <a:ext cx="15240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60" name="Text Box 31"/>
          <p:cNvSpPr txBox="1">
            <a:spLocks noChangeArrowheads="1"/>
          </p:cNvSpPr>
          <p:nvPr/>
        </p:nvSpPr>
        <p:spPr bwMode="auto">
          <a:xfrm>
            <a:off x="685800" y="4495800"/>
            <a:ext cx="1371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1800" b="0">
                <a:solidFill>
                  <a:srgbClr val="000000"/>
                </a:solidFill>
                <a:latin typeface="Arial" charset="0"/>
              </a:rPr>
              <a:t>Stratimikos</a:t>
            </a:r>
          </a:p>
        </p:txBody>
      </p:sp>
      <p:sp>
        <p:nvSpPr>
          <p:cNvPr id="14361" name="AutoShape 32"/>
          <p:cNvSpPr>
            <a:spLocks noChangeArrowheads="1"/>
          </p:cNvSpPr>
          <p:nvPr/>
        </p:nvSpPr>
        <p:spPr bwMode="auto">
          <a:xfrm>
            <a:off x="762000" y="5791200"/>
            <a:ext cx="1371600" cy="304800"/>
          </a:xfrm>
          <a:prstGeom prst="flowChartProcess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>
                <a:solidFill>
                  <a:srgbClr val="000000"/>
                </a:solidFill>
                <a:latin typeface="Arial" charset="0"/>
              </a:rPr>
              <a:t>ML</a:t>
            </a:r>
          </a:p>
        </p:txBody>
      </p:sp>
      <p:sp>
        <p:nvSpPr>
          <p:cNvPr id="14362" name="AutoShape 33"/>
          <p:cNvSpPr>
            <a:spLocks noChangeArrowheads="1"/>
          </p:cNvSpPr>
          <p:nvPr/>
        </p:nvSpPr>
        <p:spPr bwMode="auto">
          <a:xfrm>
            <a:off x="762000" y="6096000"/>
            <a:ext cx="1371600" cy="304800"/>
          </a:xfrm>
          <a:prstGeom prst="flowChartProcess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>
                <a:solidFill>
                  <a:srgbClr val="000000"/>
                </a:solidFill>
                <a:latin typeface="Arial" charset="0"/>
              </a:rPr>
              <a:t>Amesos</a:t>
            </a:r>
          </a:p>
        </p:txBody>
      </p:sp>
      <p:sp>
        <p:nvSpPr>
          <p:cNvPr id="14363" name="AutoShape 34"/>
          <p:cNvSpPr>
            <a:spLocks noChangeArrowheads="1"/>
          </p:cNvSpPr>
          <p:nvPr/>
        </p:nvSpPr>
        <p:spPr bwMode="auto">
          <a:xfrm>
            <a:off x="762000" y="6400800"/>
            <a:ext cx="1371600" cy="304800"/>
          </a:xfrm>
          <a:prstGeom prst="flowChartProcess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>
                <a:solidFill>
                  <a:srgbClr val="000000"/>
                </a:solidFill>
                <a:latin typeface="Arial" charset="0"/>
              </a:rPr>
              <a:t>Ifpack</a:t>
            </a:r>
          </a:p>
        </p:txBody>
      </p:sp>
      <p:sp>
        <p:nvSpPr>
          <p:cNvPr id="14364" name="AutoShape 35"/>
          <p:cNvSpPr>
            <a:spLocks noChangeArrowheads="1"/>
          </p:cNvSpPr>
          <p:nvPr/>
        </p:nvSpPr>
        <p:spPr bwMode="auto">
          <a:xfrm>
            <a:off x="6477000" y="3429000"/>
            <a:ext cx="1524000" cy="381000"/>
          </a:xfrm>
          <a:prstGeom prst="flowChartProcess">
            <a:avLst/>
          </a:prstGeom>
          <a:solidFill>
            <a:srgbClr val="FFB4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>
                <a:solidFill>
                  <a:srgbClr val="000000"/>
                </a:solidFill>
                <a:latin typeface="Arial" charset="0"/>
              </a:rPr>
              <a:t>STK Mesh</a:t>
            </a:r>
          </a:p>
        </p:txBody>
      </p:sp>
      <p:sp>
        <p:nvSpPr>
          <p:cNvPr id="14365" name="AutoShape 36"/>
          <p:cNvSpPr>
            <a:spLocks noChangeArrowheads="1"/>
          </p:cNvSpPr>
          <p:nvPr/>
        </p:nvSpPr>
        <p:spPr bwMode="auto">
          <a:xfrm>
            <a:off x="8153400" y="2438400"/>
            <a:ext cx="838200" cy="381000"/>
          </a:xfrm>
          <a:prstGeom prst="flowChart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>
                <a:solidFill>
                  <a:srgbClr val="000000"/>
                </a:solidFill>
                <a:latin typeface="Arial" charset="0"/>
              </a:rPr>
              <a:t>Cubit</a:t>
            </a:r>
          </a:p>
        </p:txBody>
      </p:sp>
      <p:sp>
        <p:nvSpPr>
          <p:cNvPr id="14366" name="AutoShape 37"/>
          <p:cNvSpPr>
            <a:spLocks noChangeArrowheads="1"/>
          </p:cNvSpPr>
          <p:nvPr/>
        </p:nvSpPr>
        <p:spPr bwMode="auto">
          <a:xfrm>
            <a:off x="5715000" y="2133600"/>
            <a:ext cx="1219200" cy="381000"/>
          </a:xfrm>
          <a:prstGeom prst="flowChart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>
                <a:solidFill>
                  <a:srgbClr val="000000"/>
                </a:solidFill>
                <a:latin typeface="Arial" charset="0"/>
              </a:rPr>
              <a:t>STK_IO</a:t>
            </a:r>
          </a:p>
        </p:txBody>
      </p:sp>
      <p:sp>
        <p:nvSpPr>
          <p:cNvPr id="14367" name="AutoShape 38"/>
          <p:cNvSpPr>
            <a:spLocks noChangeArrowheads="1"/>
          </p:cNvSpPr>
          <p:nvPr/>
        </p:nvSpPr>
        <p:spPr bwMode="auto">
          <a:xfrm>
            <a:off x="4800600" y="1524000"/>
            <a:ext cx="1066800" cy="381000"/>
          </a:xfrm>
          <a:prstGeom prst="flowChart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>
                <a:solidFill>
                  <a:srgbClr val="000000"/>
                </a:solidFill>
                <a:latin typeface="Arial" charset="0"/>
              </a:rPr>
              <a:t>Exodus</a:t>
            </a:r>
          </a:p>
        </p:txBody>
      </p:sp>
      <p:cxnSp>
        <p:nvCxnSpPr>
          <p:cNvPr id="14368" name="AutoShape 39"/>
          <p:cNvCxnSpPr>
            <a:cxnSpLocks noChangeShapeType="1"/>
            <a:stCxn id="14366" idx="2"/>
            <a:endCxn id="14364" idx="0"/>
          </p:cNvCxnSpPr>
          <p:nvPr/>
        </p:nvCxnSpPr>
        <p:spPr bwMode="auto">
          <a:xfrm rot="16200000" flipH="1">
            <a:off x="6324600" y="2514600"/>
            <a:ext cx="914400" cy="914400"/>
          </a:xfrm>
          <a:prstGeom prst="bentConnector3">
            <a:avLst>
              <a:gd name="adj1" fmla="val 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4369" name="AutoShape 41"/>
          <p:cNvCxnSpPr>
            <a:cxnSpLocks noChangeShapeType="1"/>
            <a:stCxn id="14365" idx="2"/>
            <a:endCxn id="14364" idx="0"/>
          </p:cNvCxnSpPr>
          <p:nvPr/>
        </p:nvCxnSpPr>
        <p:spPr bwMode="auto">
          <a:xfrm rot="5400000">
            <a:off x="7600950" y="2457450"/>
            <a:ext cx="609600" cy="1333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7162800" y="1447800"/>
            <a:ext cx="1524000" cy="685800"/>
            <a:chOff x="1152" y="864"/>
            <a:chExt cx="960" cy="432"/>
          </a:xfrm>
        </p:grpSpPr>
        <p:sp>
          <p:nvSpPr>
            <p:cNvPr id="14404" name="AutoShape 43"/>
            <p:cNvSpPr>
              <a:spLocks noChangeArrowheads="1"/>
            </p:cNvSpPr>
            <p:nvPr/>
          </p:nvSpPr>
          <p:spPr bwMode="auto">
            <a:xfrm>
              <a:off x="1152" y="864"/>
              <a:ext cx="960" cy="432"/>
            </a:xfrm>
            <a:prstGeom prst="flowChartProcess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0">
                  <a:solidFill>
                    <a:srgbClr val="000000"/>
                  </a:solidFill>
                  <a:latin typeface="Arial" charset="0"/>
                </a:rPr>
                <a:t>Hand-Coded:</a:t>
              </a:r>
            </a:p>
            <a:p>
              <a:endParaRPr lang="en-US" sz="1800" b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05" name="Line 44"/>
            <p:cNvSpPr>
              <a:spLocks noChangeShapeType="1"/>
            </p:cNvSpPr>
            <p:nvPr/>
          </p:nvSpPr>
          <p:spPr bwMode="auto">
            <a:xfrm>
              <a:off x="1200" y="1200"/>
              <a:ext cx="24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r"/>
              <a:endParaRPr lang="en-US" sz="1800" b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06" name="Rectangle 45"/>
            <p:cNvSpPr>
              <a:spLocks noChangeArrowheads="1"/>
            </p:cNvSpPr>
            <p:nvPr/>
          </p:nvSpPr>
          <p:spPr bwMode="auto">
            <a:xfrm>
              <a:off x="1536" y="1152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b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07" name="AutoShape 46"/>
            <p:cNvSpPr>
              <a:spLocks noChangeArrowheads="1"/>
            </p:cNvSpPr>
            <p:nvPr/>
          </p:nvSpPr>
          <p:spPr bwMode="auto">
            <a:xfrm>
              <a:off x="1824" y="1104"/>
              <a:ext cx="240" cy="144"/>
            </a:xfrm>
            <a:prstGeom prst="cube">
              <a:avLst>
                <a:gd name="adj" fmla="val 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b="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cxnSp>
        <p:nvCxnSpPr>
          <p:cNvPr id="14371" name="AutoShape 47"/>
          <p:cNvCxnSpPr>
            <a:cxnSpLocks noChangeShapeType="1"/>
            <a:stCxn id="14404" idx="2"/>
            <a:endCxn id="14364" idx="0"/>
          </p:cNvCxnSpPr>
          <p:nvPr/>
        </p:nvCxnSpPr>
        <p:spPr bwMode="auto">
          <a:xfrm rot="5400000">
            <a:off x="6934200" y="2438400"/>
            <a:ext cx="1295400" cy="685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4372" name="AutoShape 48"/>
          <p:cNvCxnSpPr>
            <a:cxnSpLocks noChangeShapeType="1"/>
          </p:cNvCxnSpPr>
          <p:nvPr/>
        </p:nvCxnSpPr>
        <p:spPr bwMode="auto">
          <a:xfrm rot="5400000">
            <a:off x="4705350" y="3524250"/>
            <a:ext cx="304800" cy="114300"/>
          </a:xfrm>
          <a:prstGeom prst="bentConnector3">
            <a:avLst>
              <a:gd name="adj1" fmla="val 484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4373" name="Text Box 49"/>
          <p:cNvSpPr txBox="1">
            <a:spLocks noChangeArrowheads="1"/>
          </p:cNvSpPr>
          <p:nvPr/>
        </p:nvSpPr>
        <p:spPr bwMode="auto">
          <a:xfrm>
            <a:off x="3657600" y="2743200"/>
            <a:ext cx="1600200" cy="584776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0">
                <a:solidFill>
                  <a:srgbClr val="0000FF"/>
                </a:solidFill>
                <a:latin typeface="Lucida Bright" charset="0"/>
              </a:rPr>
              <a:t>Abstract</a:t>
            </a:r>
          </a:p>
          <a:p>
            <a:pPr algn="l"/>
            <a:r>
              <a:rPr lang="en-US" sz="1600" b="0">
                <a:solidFill>
                  <a:srgbClr val="0000FF"/>
                </a:solidFill>
                <a:latin typeface="Lucida Bright" charset="0"/>
              </a:rPr>
              <a:t>Discretization</a:t>
            </a:r>
          </a:p>
        </p:txBody>
      </p:sp>
      <p:cxnSp>
        <p:nvCxnSpPr>
          <p:cNvPr id="14374" name="AutoShape 50"/>
          <p:cNvCxnSpPr>
            <a:cxnSpLocks noChangeShapeType="1"/>
            <a:stCxn id="14339" idx="1"/>
            <a:endCxn id="14343" idx="5"/>
          </p:cNvCxnSpPr>
          <p:nvPr/>
        </p:nvCxnSpPr>
        <p:spPr bwMode="auto">
          <a:xfrm rot="10800000" flipH="1">
            <a:off x="4705350" y="4308475"/>
            <a:ext cx="284163" cy="682625"/>
          </a:xfrm>
          <a:prstGeom prst="bentConnector4">
            <a:avLst>
              <a:gd name="adj1" fmla="val -73741"/>
              <a:gd name="adj2" fmla="val 55815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4375" name="Text Box 51"/>
          <p:cNvSpPr txBox="1">
            <a:spLocks noChangeArrowheads="1"/>
          </p:cNvSpPr>
          <p:nvPr/>
        </p:nvSpPr>
        <p:spPr bwMode="auto">
          <a:xfrm>
            <a:off x="5410200" y="4191000"/>
            <a:ext cx="1143000" cy="600075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0">
                <a:solidFill>
                  <a:srgbClr val="0000FF"/>
                </a:solidFill>
                <a:latin typeface="Lucida Bright" charset="0"/>
              </a:rPr>
              <a:t>Abstract</a:t>
            </a:r>
          </a:p>
          <a:p>
            <a:pPr algn="l"/>
            <a:r>
              <a:rPr lang="en-US" sz="1600" b="0">
                <a:solidFill>
                  <a:srgbClr val="0000FF"/>
                </a:solidFill>
                <a:latin typeface="Lucida Bright" charset="0"/>
              </a:rPr>
              <a:t>Problem</a:t>
            </a:r>
          </a:p>
        </p:txBody>
      </p:sp>
      <p:sp>
        <p:nvSpPr>
          <p:cNvPr id="14376" name="AutoShape 52"/>
          <p:cNvSpPr>
            <a:spLocks noChangeArrowheads="1"/>
          </p:cNvSpPr>
          <p:nvPr/>
        </p:nvSpPr>
        <p:spPr bwMode="auto">
          <a:xfrm>
            <a:off x="5791200" y="5562600"/>
            <a:ext cx="2438400" cy="381000"/>
          </a:xfrm>
          <a:prstGeom prst="flowChartProcess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>
                <a:solidFill>
                  <a:srgbClr val="000000"/>
                </a:solidFill>
                <a:latin typeface="Arial" charset="0"/>
              </a:rPr>
              <a:t>Phalanx Evaluators</a:t>
            </a:r>
          </a:p>
        </p:txBody>
      </p:sp>
      <p:cxnSp>
        <p:nvCxnSpPr>
          <p:cNvPr id="14377" name="AutoShape 53"/>
          <p:cNvCxnSpPr>
            <a:cxnSpLocks noChangeShapeType="1"/>
            <a:stCxn id="14376" idx="0"/>
            <a:endCxn id="14339" idx="2"/>
          </p:cNvCxnSpPr>
          <p:nvPr/>
        </p:nvCxnSpPr>
        <p:spPr bwMode="auto">
          <a:xfrm rot="5400000" flipH="1">
            <a:off x="6305550" y="4838700"/>
            <a:ext cx="342900" cy="10668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4378" name="Rectangle 54"/>
          <p:cNvSpPr>
            <a:spLocks noChangeArrowheads="1"/>
          </p:cNvSpPr>
          <p:nvPr/>
        </p:nvSpPr>
        <p:spPr bwMode="auto">
          <a:xfrm>
            <a:off x="7162800" y="4191000"/>
            <a:ext cx="17526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>
                <a:solidFill>
                  <a:srgbClr val="000000"/>
                </a:solidFill>
                <a:latin typeface="Arial" charset="0"/>
              </a:rPr>
              <a:t>Problem Factory</a:t>
            </a:r>
          </a:p>
        </p:txBody>
      </p:sp>
      <p:cxnSp>
        <p:nvCxnSpPr>
          <p:cNvPr id="14379" name="AutoShape 55"/>
          <p:cNvCxnSpPr>
            <a:cxnSpLocks noChangeShapeType="1"/>
            <a:stCxn id="14378" idx="1"/>
            <a:endCxn id="14375" idx="3"/>
          </p:cNvCxnSpPr>
          <p:nvPr/>
        </p:nvCxnSpPr>
        <p:spPr bwMode="auto">
          <a:xfrm rot="10800000" flipV="1">
            <a:off x="6562725" y="4381500"/>
            <a:ext cx="600075" cy="109538"/>
          </a:xfrm>
          <a:prstGeom prst="bentConnector3">
            <a:avLst>
              <a:gd name="adj1" fmla="val 5079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4380" name="Oval 57"/>
          <p:cNvSpPr>
            <a:spLocks noChangeArrowheads="1"/>
          </p:cNvSpPr>
          <p:nvPr/>
        </p:nvSpPr>
        <p:spPr bwMode="auto">
          <a:xfrm>
            <a:off x="1524000" y="228600"/>
            <a:ext cx="15240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 b="0">
                <a:solidFill>
                  <a:srgbClr val="000000"/>
                </a:solidFill>
                <a:latin typeface="Arial" charset="0"/>
              </a:rPr>
              <a:t>4-line Main()</a:t>
            </a:r>
          </a:p>
          <a:p>
            <a:r>
              <a:rPr lang="en-US" sz="1400" b="0">
                <a:solidFill>
                  <a:srgbClr val="000000"/>
                </a:solidFill>
                <a:latin typeface="Arial" charset="0"/>
              </a:rPr>
              <a:t>“input.xml”</a:t>
            </a:r>
          </a:p>
        </p:txBody>
      </p:sp>
      <p:cxnSp>
        <p:nvCxnSpPr>
          <p:cNvPr id="14381" name="AutoShape 58"/>
          <p:cNvCxnSpPr>
            <a:cxnSpLocks noChangeShapeType="1"/>
            <a:stCxn id="14380" idx="4"/>
            <a:endCxn id="14352" idx="0"/>
          </p:cNvCxnSpPr>
          <p:nvPr/>
        </p:nvCxnSpPr>
        <p:spPr bwMode="auto">
          <a:xfrm rot="16200000" flipH="1">
            <a:off x="2266950" y="857250"/>
            <a:ext cx="381000" cy="3429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</p:spPr>
      </p:cxnSp>
      <p:sp>
        <p:nvSpPr>
          <p:cNvPr id="14382" name="Text Box 59"/>
          <p:cNvSpPr txBox="1">
            <a:spLocks noChangeArrowheads="1"/>
          </p:cNvSpPr>
          <p:nvPr/>
        </p:nvSpPr>
        <p:spPr bwMode="auto">
          <a:xfrm>
            <a:off x="2819400" y="5410200"/>
            <a:ext cx="1676400" cy="338554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0">
                <a:solidFill>
                  <a:srgbClr val="0000FF"/>
                </a:solidFill>
                <a:latin typeface="Lucida Bright" charset="0"/>
              </a:rPr>
              <a:t>Abstract Node</a:t>
            </a:r>
          </a:p>
        </p:txBody>
      </p:sp>
      <p:sp>
        <p:nvSpPr>
          <p:cNvPr id="14383" name="AutoShape 60"/>
          <p:cNvSpPr>
            <a:spLocks noChangeArrowheads="1"/>
          </p:cNvSpPr>
          <p:nvPr/>
        </p:nvSpPr>
        <p:spPr bwMode="auto">
          <a:xfrm>
            <a:off x="2819400" y="6172200"/>
            <a:ext cx="1730375" cy="304800"/>
          </a:xfrm>
          <a:prstGeom prst="flowChartProcess">
            <a:avLst/>
          </a:prstGeom>
          <a:solidFill>
            <a:srgbClr val="4ED26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smtClean="0">
                <a:solidFill>
                  <a:srgbClr val="000000"/>
                </a:solidFill>
                <a:latin typeface="Arial" charset="0"/>
              </a:rPr>
              <a:t>Multicore</a:t>
            </a:r>
          </a:p>
        </p:txBody>
      </p:sp>
      <p:sp>
        <p:nvSpPr>
          <p:cNvPr id="14384" name="AutoShape 61"/>
          <p:cNvSpPr>
            <a:spLocks noChangeArrowheads="1"/>
          </p:cNvSpPr>
          <p:nvPr/>
        </p:nvSpPr>
        <p:spPr bwMode="auto">
          <a:xfrm>
            <a:off x="2819400" y="6470650"/>
            <a:ext cx="1730375" cy="234950"/>
          </a:xfrm>
          <a:prstGeom prst="flowChartProcess">
            <a:avLst/>
          </a:prstGeom>
          <a:solidFill>
            <a:srgbClr val="4ED26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>
                <a:solidFill>
                  <a:srgbClr val="000000"/>
                </a:solidFill>
                <a:latin typeface="Arial" charset="0"/>
              </a:rPr>
              <a:t>Accelerators</a:t>
            </a:r>
          </a:p>
        </p:txBody>
      </p:sp>
      <p:cxnSp>
        <p:nvCxnSpPr>
          <p:cNvPr id="14385" name="AutoShape 62"/>
          <p:cNvCxnSpPr>
            <a:cxnSpLocks noChangeShapeType="1"/>
            <a:stCxn id="14400" idx="3"/>
            <a:endCxn id="14376" idx="1"/>
          </p:cNvCxnSpPr>
          <p:nvPr/>
        </p:nvCxnSpPr>
        <p:spPr bwMode="auto">
          <a:xfrm>
            <a:off x="4495800" y="5486400"/>
            <a:ext cx="1276350" cy="266700"/>
          </a:xfrm>
          <a:prstGeom prst="bentConnector3">
            <a:avLst>
              <a:gd name="adj1" fmla="val 50745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 type="triangle" w="med" len="med"/>
            <a:tailEnd/>
          </a:ln>
        </p:spPr>
      </p:cxnSp>
      <p:cxnSp>
        <p:nvCxnSpPr>
          <p:cNvPr id="14386" name="AutoShape 63"/>
          <p:cNvCxnSpPr>
            <a:cxnSpLocks noChangeShapeType="1"/>
            <a:stCxn id="14401" idx="3"/>
            <a:endCxn id="14341" idx="1"/>
          </p:cNvCxnSpPr>
          <p:nvPr/>
        </p:nvCxnSpPr>
        <p:spPr bwMode="auto">
          <a:xfrm>
            <a:off x="4495800" y="5638800"/>
            <a:ext cx="1905000" cy="8001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 type="triangle" w="med" len="med"/>
            <a:tailEnd/>
          </a:ln>
        </p:spPr>
      </p:cxnSp>
      <p:cxnSp>
        <p:nvCxnSpPr>
          <p:cNvPr id="14387" name="AutoShape 64"/>
          <p:cNvCxnSpPr>
            <a:cxnSpLocks noChangeShapeType="1"/>
            <a:stCxn id="14382" idx="1"/>
            <a:endCxn id="14359" idx="3"/>
          </p:cNvCxnSpPr>
          <p:nvPr/>
        </p:nvCxnSpPr>
        <p:spPr bwMode="auto">
          <a:xfrm rot="10800000" flipV="1">
            <a:off x="2209800" y="5579476"/>
            <a:ext cx="609600" cy="59323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 type="triangle" w="med" len="med"/>
            <a:tailEnd/>
          </a:ln>
        </p:spPr>
      </p:cxnSp>
      <p:sp>
        <p:nvSpPr>
          <p:cNvPr id="14388" name="Rectangle 65"/>
          <p:cNvSpPr>
            <a:spLocks noChangeArrowheads="1"/>
          </p:cNvSpPr>
          <p:nvPr/>
        </p:nvSpPr>
        <p:spPr bwMode="auto">
          <a:xfrm>
            <a:off x="3810000" y="5715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89" name="Rectangle 66"/>
          <p:cNvSpPr>
            <a:spLocks noChangeArrowheads="1"/>
          </p:cNvSpPr>
          <p:nvPr/>
        </p:nvSpPr>
        <p:spPr bwMode="auto">
          <a:xfrm>
            <a:off x="3810000" y="5943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90" name="AutoShape 67"/>
          <p:cNvSpPr>
            <a:spLocks noChangeArrowheads="1"/>
          </p:cNvSpPr>
          <p:nvPr/>
        </p:nvSpPr>
        <p:spPr bwMode="auto">
          <a:xfrm>
            <a:off x="6019800" y="1524000"/>
            <a:ext cx="1066800" cy="381000"/>
          </a:xfrm>
          <a:prstGeom prst="flowChart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>
                <a:solidFill>
                  <a:srgbClr val="000000"/>
                </a:solidFill>
                <a:latin typeface="Arial" charset="0"/>
              </a:rPr>
              <a:t>Pamgen</a:t>
            </a:r>
          </a:p>
        </p:txBody>
      </p:sp>
      <p:cxnSp>
        <p:nvCxnSpPr>
          <p:cNvPr id="14391" name="AutoShape 68"/>
          <p:cNvCxnSpPr>
            <a:cxnSpLocks noChangeShapeType="1"/>
            <a:stCxn id="14390" idx="2"/>
            <a:endCxn id="14366" idx="0"/>
          </p:cNvCxnSpPr>
          <p:nvPr/>
        </p:nvCxnSpPr>
        <p:spPr bwMode="auto">
          <a:xfrm flipH="1">
            <a:off x="6324600" y="19050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92" name="AutoShape 69"/>
          <p:cNvCxnSpPr>
            <a:cxnSpLocks noChangeShapeType="1"/>
            <a:stCxn id="14367" idx="2"/>
            <a:endCxn id="14366" idx="0"/>
          </p:cNvCxnSpPr>
          <p:nvPr/>
        </p:nvCxnSpPr>
        <p:spPr bwMode="auto">
          <a:xfrm>
            <a:off x="5334000" y="1905000"/>
            <a:ext cx="990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93" name="AutoShape 70"/>
          <p:cNvCxnSpPr>
            <a:cxnSpLocks noChangeShapeType="1"/>
            <a:stCxn id="14396" idx="2"/>
            <a:endCxn id="14397" idx="0"/>
          </p:cNvCxnSpPr>
          <p:nvPr/>
        </p:nvCxnSpPr>
        <p:spPr bwMode="auto">
          <a:xfrm rot="16200000" flipH="1">
            <a:off x="5753100" y="2590800"/>
            <a:ext cx="914400" cy="762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 type="triangle" w="med" len="med"/>
            <a:tailEnd/>
          </a:ln>
        </p:spPr>
      </p:cxnSp>
      <p:cxnSp>
        <p:nvCxnSpPr>
          <p:cNvPr id="14394" name="AutoShape 71"/>
          <p:cNvCxnSpPr>
            <a:cxnSpLocks noChangeShapeType="1"/>
            <a:stCxn id="14395" idx="2"/>
            <a:endCxn id="14366" idx="1"/>
          </p:cNvCxnSpPr>
          <p:nvPr/>
        </p:nvCxnSpPr>
        <p:spPr bwMode="auto">
          <a:xfrm rot="16200000" flipH="1">
            <a:off x="5105400" y="1714500"/>
            <a:ext cx="419100" cy="800100"/>
          </a:xfrm>
          <a:prstGeom prst="bentConnector2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 type="triangle" w="med" len="med"/>
            <a:tailEnd/>
          </a:ln>
        </p:spPr>
      </p:cxnSp>
      <p:sp>
        <p:nvSpPr>
          <p:cNvPr id="14395" name="Rectangle 72"/>
          <p:cNvSpPr>
            <a:spLocks noChangeArrowheads="1"/>
          </p:cNvSpPr>
          <p:nvPr/>
        </p:nvSpPr>
        <p:spPr bwMode="auto">
          <a:xfrm>
            <a:off x="4800600" y="1828800"/>
            <a:ext cx="2286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96" name="Rectangle 73"/>
          <p:cNvSpPr>
            <a:spLocks noChangeArrowheads="1"/>
          </p:cNvSpPr>
          <p:nvPr/>
        </p:nvSpPr>
        <p:spPr bwMode="auto">
          <a:xfrm>
            <a:off x="5715000" y="2438400"/>
            <a:ext cx="2286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97" name="Rectangle 74"/>
          <p:cNvSpPr>
            <a:spLocks noChangeArrowheads="1"/>
          </p:cNvSpPr>
          <p:nvPr/>
        </p:nvSpPr>
        <p:spPr bwMode="auto">
          <a:xfrm>
            <a:off x="6477000" y="3429000"/>
            <a:ext cx="2286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98" name="Rectangle 76"/>
          <p:cNvSpPr>
            <a:spLocks noChangeArrowheads="1"/>
          </p:cNvSpPr>
          <p:nvPr/>
        </p:nvSpPr>
        <p:spPr bwMode="auto">
          <a:xfrm>
            <a:off x="2743200" y="5791200"/>
            <a:ext cx="1905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99" name="Text Box 77"/>
          <p:cNvSpPr txBox="1">
            <a:spLocks noChangeArrowheads="1"/>
          </p:cNvSpPr>
          <p:nvPr/>
        </p:nvSpPr>
        <p:spPr bwMode="auto">
          <a:xfrm>
            <a:off x="2895600" y="5805488"/>
            <a:ext cx="1371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b="0">
                <a:solidFill>
                  <a:srgbClr val="000000"/>
                </a:solidFill>
                <a:latin typeface="Arial" charset="0"/>
              </a:rPr>
              <a:t>Kokkos</a:t>
            </a:r>
          </a:p>
        </p:txBody>
      </p:sp>
      <p:sp>
        <p:nvSpPr>
          <p:cNvPr id="14400" name="Rectangle 78"/>
          <p:cNvSpPr>
            <a:spLocks noChangeArrowheads="1"/>
          </p:cNvSpPr>
          <p:nvPr/>
        </p:nvSpPr>
        <p:spPr bwMode="auto">
          <a:xfrm>
            <a:off x="4343400" y="54102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401" name="Rectangle 79"/>
          <p:cNvSpPr>
            <a:spLocks noChangeArrowheads="1"/>
          </p:cNvSpPr>
          <p:nvPr/>
        </p:nvSpPr>
        <p:spPr bwMode="auto">
          <a:xfrm>
            <a:off x="4343400" y="55626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402" name="AutoShape 80"/>
          <p:cNvSpPr>
            <a:spLocks noChangeArrowheads="1"/>
          </p:cNvSpPr>
          <p:nvPr/>
        </p:nvSpPr>
        <p:spPr bwMode="auto">
          <a:xfrm>
            <a:off x="3733800" y="1371600"/>
            <a:ext cx="838200" cy="381000"/>
          </a:xfrm>
          <a:prstGeom prst="flowChartProcess">
            <a:avLst/>
          </a:prstGeom>
          <a:solidFill>
            <a:srgbClr val="CA945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>
                <a:solidFill>
                  <a:srgbClr val="000000"/>
                </a:solidFill>
                <a:latin typeface="Arial" charset="0"/>
              </a:rPr>
              <a:t>Cubit</a:t>
            </a:r>
          </a:p>
        </p:txBody>
      </p:sp>
      <p:cxnSp>
        <p:nvCxnSpPr>
          <p:cNvPr id="14403" name="AutoShape 81"/>
          <p:cNvCxnSpPr>
            <a:cxnSpLocks noChangeShapeType="1"/>
            <a:stCxn id="14402" idx="3"/>
            <a:endCxn id="14367" idx="1"/>
          </p:cNvCxnSpPr>
          <p:nvPr/>
        </p:nvCxnSpPr>
        <p:spPr bwMode="auto">
          <a:xfrm>
            <a:off x="4572000" y="1562100"/>
            <a:ext cx="228600" cy="152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581864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429B7FC-A3A0-794A-B813-A323EFEE8206}" type="slidenum">
              <a:rPr lang="en-US"/>
              <a:pPr/>
              <a:t>53</a:t>
            </a:fld>
            <a:endParaRPr lang="en-US"/>
          </a:p>
        </p:txBody>
      </p:sp>
      <p:pic>
        <p:nvPicPr>
          <p:cNvPr id="44035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066800" y="3276600"/>
            <a:ext cx="7010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b="0" dirty="0" smtClean="0"/>
              <a:t>Trilinos’ package management</a:t>
            </a:r>
            <a:endParaRPr lang="en-US" sz="2000" b="0" dirty="0"/>
          </a:p>
        </p:txBody>
      </p:sp>
      <p:pic>
        <p:nvPicPr>
          <p:cNvPr id="44037" name="Picture 5" descr="trilinos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1828800"/>
            <a:ext cx="281940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114"/>
            <a:ext cx="9144000" cy="458587"/>
          </a:xfrm>
        </p:spPr>
        <p:txBody>
          <a:bodyPr/>
          <a:lstStyle/>
          <a:p>
            <a:r>
              <a:rPr lang="en-US" sz="2800" b="0" dirty="0" err="1" smtClean="0">
                <a:latin typeface="Arial"/>
                <a:cs typeface="Arial"/>
              </a:rPr>
              <a:t>TriBITS</a:t>
            </a:r>
            <a:r>
              <a:rPr lang="en-US" sz="2800" b="0" dirty="0" smtClean="0">
                <a:latin typeface="Arial"/>
                <a:cs typeface="Arial"/>
              </a:rPr>
              <a:t>: Trilinos/Tribal Build, Integrate, Test System</a:t>
            </a:r>
            <a:endParaRPr lang="en-US" sz="2800" b="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762000"/>
            <a:ext cx="8880396" cy="574921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1800" b="0" dirty="0" smtClean="0">
                <a:latin typeface="Arial"/>
                <a:cs typeface="Arial"/>
              </a:rPr>
              <a:t>Based on CMake, CTest, &amp; CDash (</a:t>
            </a:r>
            <a:r>
              <a:rPr lang="en-US" sz="1800" b="0" dirty="0" err="1" smtClean="0">
                <a:latin typeface="Arial"/>
                <a:cs typeface="Arial"/>
              </a:rPr>
              <a:t>Kitware</a:t>
            </a:r>
            <a:r>
              <a:rPr lang="en-US" sz="1800" b="0" dirty="0" smtClean="0">
                <a:latin typeface="Arial"/>
                <a:cs typeface="Arial"/>
              </a:rPr>
              <a:t> open-source toolset)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sz="1600" b="0" dirty="0" smtClean="0">
                <a:latin typeface="Arial"/>
                <a:cs typeface="Arial"/>
              </a:rPr>
              <a:t>Developed during Trilinos’ move to CMake 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sz="1600" b="0" dirty="0" smtClean="0">
                <a:latin typeface="Arial"/>
                <a:cs typeface="Arial"/>
              </a:rPr>
              <a:t>Later extended for use in CASL projects (e.g., VERA) &amp; SCALE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1800" dirty="0" smtClean="0">
                <a:latin typeface="Arial"/>
                <a:cs typeface="Arial"/>
              </a:rPr>
              <a:t>Partitions </a:t>
            </a:r>
            <a:r>
              <a:rPr lang="en-US" sz="1800" b="0" dirty="0" smtClean="0">
                <a:latin typeface="Arial"/>
                <a:cs typeface="Arial"/>
              </a:rPr>
              <a:t>a </a:t>
            </a:r>
            <a:r>
              <a:rPr lang="en-US" sz="1800" b="0" dirty="0">
                <a:latin typeface="Arial"/>
                <a:cs typeface="Arial"/>
              </a:rPr>
              <a:t>project </a:t>
            </a:r>
            <a:r>
              <a:rPr lang="en-US" sz="1800" b="0" dirty="0" smtClean="0">
                <a:latin typeface="Arial"/>
                <a:cs typeface="Arial"/>
              </a:rPr>
              <a:t>into </a:t>
            </a:r>
            <a:r>
              <a:rPr lang="en-US" sz="1800" dirty="0" smtClean="0">
                <a:latin typeface="Arial"/>
                <a:cs typeface="Arial"/>
              </a:rPr>
              <a:t>packages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sz="1600" b="0" dirty="0" smtClean="0">
                <a:latin typeface="Arial"/>
                <a:cs typeface="Arial"/>
              </a:rPr>
              <a:t>Common CMake build &amp; test infrastructure across packages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sz="1600" dirty="0" smtClean="0">
                <a:latin typeface="Arial"/>
                <a:cs typeface="Arial"/>
              </a:rPr>
              <a:t>Handles dependencies between packages</a:t>
            </a:r>
            <a:endParaRPr lang="en-US" sz="1600" b="0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800" b="0" dirty="0" smtClean="0">
                <a:latin typeface="Arial"/>
                <a:cs typeface="Arial"/>
              </a:rPr>
              <a:t>Integrated support for MPI, CUDA, &amp; third-party libraries (TPLs)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1800" b="0" dirty="0" smtClean="0">
                <a:latin typeface="Arial"/>
                <a:cs typeface="Arial"/>
              </a:rPr>
              <a:t>Multi-</a:t>
            </a:r>
            <a:r>
              <a:rPr lang="en-US" sz="1800" dirty="0" smtClean="0">
                <a:latin typeface="Arial"/>
                <a:cs typeface="Arial"/>
              </a:rPr>
              <a:t>repository development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sz="1600" b="0" dirty="0" smtClean="0">
                <a:latin typeface="Arial"/>
                <a:cs typeface="Arial"/>
              </a:rPr>
              <a:t>Can depend on packages in external repositories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sz="1600" dirty="0" smtClean="0">
                <a:latin typeface="Arial"/>
                <a:cs typeface="Arial"/>
              </a:rPr>
              <a:t>Handy for mixing open-source &amp; closed-source packages</a:t>
            </a:r>
            <a:endParaRPr lang="en-US" sz="1400" b="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1800" b="0" dirty="0" smtClean="0">
                <a:latin typeface="Arial"/>
                <a:cs typeface="Arial"/>
              </a:rPr>
              <a:t>Test driver (tied into CDash)</a:t>
            </a:r>
            <a:endParaRPr lang="en-US" sz="1800" b="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1600" b="0" dirty="0" smtClean="0">
                <a:latin typeface="Arial"/>
                <a:cs typeface="Arial"/>
              </a:rPr>
              <a:t>Runs nightly &amp; continuous integration</a:t>
            </a:r>
            <a:endParaRPr lang="en-US" sz="1600" b="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1600" b="0" dirty="0" smtClean="0">
                <a:latin typeface="Arial"/>
                <a:cs typeface="Arial"/>
              </a:rPr>
              <a:t>Helps target which package caused errors</a:t>
            </a:r>
            <a:endParaRPr lang="en-US" sz="1600" b="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1800" b="0" dirty="0" smtClean="0">
                <a:latin typeface="Arial"/>
                <a:cs typeface="Arial"/>
              </a:rPr>
              <a:t>Pre-push </a:t>
            </a:r>
            <a:r>
              <a:rPr lang="en-US" sz="1800" b="0" dirty="0">
                <a:latin typeface="Arial"/>
                <a:cs typeface="Arial"/>
              </a:rPr>
              <a:t>synchronous </a:t>
            </a:r>
            <a:r>
              <a:rPr lang="en-US" sz="1800" b="0" dirty="0" smtClean="0">
                <a:latin typeface="Arial"/>
                <a:cs typeface="Arial"/>
              </a:rPr>
              <a:t>continuous integratio</a:t>
            </a:r>
            <a:r>
              <a:rPr lang="en-US" sz="1800" dirty="0" smtClean="0">
                <a:latin typeface="Arial"/>
                <a:cs typeface="Arial"/>
              </a:rPr>
              <a:t>n </a:t>
            </a:r>
            <a:r>
              <a:rPr lang="en-US" sz="1800" b="0" dirty="0" smtClean="0">
                <a:latin typeface="Arial"/>
                <a:cs typeface="Arial"/>
              </a:rPr>
              <a:t>testing 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sz="1600" b="0" dirty="0" smtClean="0">
                <a:latin typeface="Arial"/>
                <a:cs typeface="Arial"/>
              </a:rPr>
              <a:t>Developers must use Python </a:t>
            </a:r>
            <a:r>
              <a:rPr lang="en-US" sz="1600" b="0" dirty="0" err="1">
                <a:latin typeface="Arial"/>
                <a:cs typeface="Arial"/>
              </a:rPr>
              <a:t>checkin-test.py</a:t>
            </a:r>
            <a:r>
              <a:rPr lang="en-US" sz="1600" b="0" dirty="0">
                <a:latin typeface="Arial"/>
                <a:cs typeface="Arial"/>
              </a:rPr>
              <a:t> </a:t>
            </a:r>
            <a:r>
              <a:rPr lang="en-US" sz="1600" b="0" dirty="0" smtClean="0">
                <a:latin typeface="Arial"/>
                <a:cs typeface="Arial"/>
              </a:rPr>
              <a:t>script to push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sz="1600" dirty="0" smtClean="0">
                <a:latin typeface="Arial"/>
                <a:cs typeface="Arial"/>
              </a:rPr>
              <a:t>The script enables dependent packages, &amp; builds &amp; runs tests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sz="1600" b="0" dirty="0" smtClean="0">
                <a:latin typeface="Arial"/>
                <a:cs typeface="Arial"/>
              </a:rPr>
              <a:t>Also automates asynchronous continuous integration tests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800" dirty="0" smtClean="0">
                <a:latin typeface="Arial"/>
                <a:cs typeface="Arial"/>
              </a:rPr>
              <a:t>Lots of other features!</a:t>
            </a:r>
            <a:endParaRPr lang="en-US" sz="1800" b="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621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v="urn:schemas-microsoft-com:mac:vml">
      <p:transition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114"/>
            <a:ext cx="9144000" cy="458587"/>
          </a:xfrm>
        </p:spPr>
        <p:txBody>
          <a:bodyPr/>
          <a:lstStyle/>
          <a:p>
            <a:r>
              <a:rPr lang="en-US" sz="2800" b="0" dirty="0" smtClean="0"/>
              <a:t>TriBITS: Meta Project, Repository, Packages</a:t>
            </a:r>
            <a:endParaRPr lang="en-US" sz="2800" b="0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2209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r>
              <a:rPr lang="en-US" sz="1200" b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RepoA</a:t>
            </a:r>
            <a:r>
              <a:rPr lang="en-US" sz="12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/ </a:t>
            </a:r>
            <a:r>
              <a:rPr lang="en-US" sz="1200" b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ProjectA</a:t>
            </a:r>
            <a:endParaRPr lang="en-US" sz="12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066800"/>
            <a:ext cx="8659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Package1</a:t>
            </a:r>
            <a:endParaRPr lang="en-US" sz="1200" b="0" dirty="0">
              <a:solidFill>
                <a:srgbClr val="33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0057" y="1066800"/>
            <a:ext cx="8659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Package2</a:t>
            </a:r>
            <a:endParaRPr lang="en-US" sz="1200" b="0" dirty="0">
              <a:solidFill>
                <a:srgbClr val="33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475601"/>
            <a:ext cx="8659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Package3</a:t>
            </a:r>
            <a:endParaRPr lang="en-US" sz="1200" b="0" dirty="0">
              <a:solidFill>
                <a:srgbClr val="33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0057" y="1475601"/>
            <a:ext cx="8659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Package4</a:t>
            </a:r>
            <a:endParaRPr lang="en-US" sz="1200" b="0" dirty="0">
              <a:solidFill>
                <a:srgbClr val="33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1905000"/>
            <a:ext cx="8659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Package5</a:t>
            </a:r>
            <a:endParaRPr lang="en-US" sz="1200" b="0" dirty="0">
              <a:solidFill>
                <a:srgbClr val="33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0057" y="1905000"/>
            <a:ext cx="8659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Package6</a:t>
            </a:r>
            <a:endParaRPr lang="en-US" sz="1200" b="0" dirty="0">
              <a:solidFill>
                <a:srgbClr val="33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19400" y="1295400"/>
            <a:ext cx="22098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r>
              <a:rPr lang="en-US" sz="1200" b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RepoB</a:t>
            </a:r>
            <a:endParaRPr lang="en-US" sz="12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71800" y="1447799"/>
            <a:ext cx="8659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Package7</a:t>
            </a:r>
            <a:endParaRPr lang="en-US" sz="1200" b="0" dirty="0">
              <a:solidFill>
                <a:srgbClr val="33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10857" y="1447799"/>
            <a:ext cx="8659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Package8</a:t>
            </a:r>
            <a:endParaRPr lang="en-US" sz="1200" b="0" dirty="0">
              <a:solidFill>
                <a:srgbClr val="33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71800" y="1856600"/>
            <a:ext cx="8659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Package9</a:t>
            </a:r>
            <a:endParaRPr lang="en-US" sz="1200" b="0" dirty="0">
              <a:solidFill>
                <a:srgbClr val="33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57800" y="1638300"/>
            <a:ext cx="1295400" cy="800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r>
              <a:rPr lang="en-US" sz="1200" b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RepoC</a:t>
            </a:r>
            <a:endParaRPr lang="en-US" sz="12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10200" y="1790700"/>
            <a:ext cx="9509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Package10</a:t>
            </a:r>
            <a:endParaRPr lang="en-US" sz="1200" b="0" dirty="0">
              <a:solidFill>
                <a:srgbClr val="33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5357" y="3228201"/>
            <a:ext cx="7747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 err="1" smtClean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ProjectD</a:t>
            </a:r>
            <a:endParaRPr lang="en-US" sz="1200" b="0" dirty="0">
              <a:solidFill>
                <a:srgbClr val="33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62302" y="3228200"/>
            <a:ext cx="7747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 err="1" smtClean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ProjectC</a:t>
            </a:r>
            <a:endParaRPr lang="en-US" sz="1200" b="0" dirty="0">
              <a:solidFill>
                <a:srgbClr val="3333CC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Elbow Connector 27"/>
          <p:cNvCxnSpPr>
            <a:stCxn id="25" idx="0"/>
            <a:endCxn id="5" idx="2"/>
          </p:cNvCxnSpPr>
          <p:nvPr/>
        </p:nvCxnSpPr>
        <p:spPr>
          <a:xfrm flipH="1" flipV="1">
            <a:off x="1333500" y="2514600"/>
            <a:ext cx="19230" cy="713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5" idx="0"/>
            <a:endCxn id="14" idx="2"/>
          </p:cNvCxnSpPr>
          <p:nvPr/>
        </p:nvCxnSpPr>
        <p:spPr>
          <a:xfrm flipV="1">
            <a:off x="1352730" y="2438400"/>
            <a:ext cx="2571570" cy="789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0"/>
          </p:cNvCxnSpPr>
          <p:nvPr/>
        </p:nvCxnSpPr>
        <p:spPr>
          <a:xfrm flipV="1">
            <a:off x="4849675" y="2486800"/>
            <a:ext cx="408125" cy="74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0"/>
          </p:cNvCxnSpPr>
          <p:nvPr/>
        </p:nvCxnSpPr>
        <p:spPr>
          <a:xfrm flipH="1" flipV="1">
            <a:off x="2438400" y="2514600"/>
            <a:ext cx="2411275" cy="71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23812" y="3657600"/>
            <a:ext cx="4090988" cy="242220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solidFill>
                  <a:srgbClr val="002060"/>
                </a:solidFill>
                <a:latin typeface="Arial"/>
                <a:cs typeface="Arial"/>
              </a:rPr>
              <a:t>Current </a:t>
            </a:r>
            <a:r>
              <a:rPr lang="en-US" sz="1800" dirty="0" err="1" smtClean="0">
                <a:solidFill>
                  <a:srgbClr val="002060"/>
                </a:solidFill>
                <a:latin typeface="Arial"/>
                <a:cs typeface="Arial"/>
              </a:rPr>
              <a:t>TriBITS</a:t>
            </a:r>
            <a:r>
              <a:rPr lang="en-US" sz="1800" dirty="0" smtClean="0">
                <a:solidFill>
                  <a:srgbClr val="002060"/>
                </a:solidFill>
                <a:latin typeface="Arial"/>
                <a:cs typeface="Arial"/>
              </a:rPr>
              <a:t> features: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latin typeface="Arial"/>
                <a:cs typeface="Arial"/>
              </a:rPr>
              <a:t>Flexibly aggregate packages from different repositories into big projects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latin typeface="Arial"/>
                <a:cs typeface="Arial"/>
              </a:rPr>
              <a:t>Can use </a:t>
            </a:r>
            <a:r>
              <a:rPr lang="en-US" sz="1600" dirty="0" err="1" smtClean="0">
                <a:latin typeface="Arial"/>
                <a:cs typeface="Arial"/>
              </a:rPr>
              <a:t>TriBITS</a:t>
            </a:r>
            <a:r>
              <a:rPr lang="en-US" sz="1600" dirty="0" smtClean="0">
                <a:latin typeface="Arial"/>
                <a:cs typeface="Arial"/>
              </a:rPr>
              <a:t> in stand-alone projects (independent of Trilinos)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latin typeface="Arial"/>
                <a:cs typeface="Arial"/>
              </a:rPr>
              <a:t>In use by CASL VERA software, and several other CASL-related software packages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latin typeface="Arial"/>
                <a:cs typeface="Arial"/>
              </a:rPr>
              <a:t>Tool to manage multiple </a:t>
            </a:r>
            <a:r>
              <a:rPr lang="en-US" sz="1600" dirty="0" err="1" smtClean="0">
                <a:latin typeface="Arial"/>
                <a:cs typeface="Arial"/>
              </a:rPr>
              <a:t>git</a:t>
            </a:r>
            <a:r>
              <a:rPr lang="en-US" sz="1600" dirty="0" smtClean="0">
                <a:latin typeface="Arial"/>
                <a:cs typeface="Arial"/>
              </a:rPr>
              <a:t> repositories</a:t>
            </a:r>
          </a:p>
        </p:txBody>
      </p:sp>
      <p:cxnSp>
        <p:nvCxnSpPr>
          <p:cNvPr id="45" name="Elbow Connector 44"/>
          <p:cNvCxnSpPr>
            <a:endCxn id="14" idx="0"/>
          </p:cNvCxnSpPr>
          <p:nvPr/>
        </p:nvCxnSpPr>
        <p:spPr>
          <a:xfrm>
            <a:off x="2438400" y="990599"/>
            <a:ext cx="1485900" cy="3048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/>
          <p:cNvSpPr txBox="1">
            <a:spLocks/>
          </p:cNvSpPr>
          <p:nvPr/>
        </p:nvSpPr>
        <p:spPr>
          <a:xfrm>
            <a:off x="4876800" y="3657600"/>
            <a:ext cx="4090988" cy="242630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5475" indent="-279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indent="-2301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144588" indent="-1730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482725" indent="-2222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06C3A"/>
              </a:buClr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z="1800" b="0" dirty="0" smtClean="0">
                <a:solidFill>
                  <a:srgbClr val="002060"/>
                </a:solidFill>
                <a:latin typeface="Arial"/>
                <a:cs typeface="Arial"/>
              </a:rPr>
              <a:t>Future changes/additions to TriBITS</a:t>
            </a:r>
          </a:p>
          <a:p>
            <a:pPr>
              <a:spcBef>
                <a:spcPts val="600"/>
              </a:spcBef>
            </a:pP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Combine concepts of TPLs &amp; packages to allow flexible configuration &amp; building</a:t>
            </a:r>
          </a:p>
          <a:p>
            <a:pPr>
              <a:spcBef>
                <a:spcPts val="600"/>
              </a:spcBef>
            </a:pPr>
            <a:r>
              <a:rPr lang="en-US" sz="1600" b="0" dirty="0" err="1" smtClean="0">
                <a:solidFill>
                  <a:srgbClr val="000000"/>
                </a:solidFill>
                <a:latin typeface="Arial"/>
                <a:cs typeface="Arial"/>
              </a:rPr>
              <a:t>TribitsExampleProject</a:t>
            </a:r>
            <a:endParaRPr lang="en-US" sz="1600" b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ts val="600"/>
              </a:spcBef>
            </a:pP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Trilinos-independent TriBITS documentation</a:t>
            </a:r>
          </a:p>
          <a:p>
            <a:pPr>
              <a:spcBef>
                <a:spcPts val="600"/>
              </a:spcBef>
            </a:pP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Provide open access to </a:t>
            </a:r>
            <a:r>
              <a:rPr lang="en-US" sz="1600" b="0" dirty="0" err="1" smtClean="0">
                <a:solidFill>
                  <a:srgbClr val="000000"/>
                </a:solidFill>
                <a:latin typeface="Arial"/>
                <a:cs typeface="Arial"/>
              </a:rPr>
              <a:t>TribitsExampleProject</a:t>
            </a: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 and therefore </a:t>
            </a:r>
            <a:r>
              <a:rPr lang="en-US" sz="1600" b="0" dirty="0" err="1" smtClean="0">
                <a:solidFill>
                  <a:srgbClr val="000000"/>
                </a:solidFill>
                <a:latin typeface="Arial"/>
                <a:cs typeface="Arial"/>
              </a:rPr>
              <a:t>TriBITS</a:t>
            </a:r>
            <a:endParaRPr lang="en-US" sz="1600" b="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160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v="urn:schemas-microsoft-com:mac:vml">
      <p:transition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6F8026F-1F39-3749-B00B-566C12ED3F44}" type="slidenum">
              <a:rPr lang="en-US"/>
              <a:pPr/>
              <a:t>56</a:t>
            </a:fld>
            <a:endParaRPr lang="en-US"/>
          </a:p>
        </p:txBody>
      </p:sp>
      <p:pic>
        <p:nvPicPr>
          <p:cNvPr id="47107" name="Picture 102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7108" name="Rectangle 1027"/>
          <p:cNvSpPr>
            <a:spLocks noChangeArrowheads="1"/>
          </p:cNvSpPr>
          <p:nvPr/>
        </p:nvSpPr>
        <p:spPr bwMode="auto">
          <a:xfrm>
            <a:off x="1371600" y="3276600"/>
            <a:ext cx="6477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b="0" dirty="0" smtClean="0"/>
              <a:t>Software interface idioms</a:t>
            </a:r>
            <a:endParaRPr lang="en-US" sz="2000" b="0" dirty="0"/>
          </a:p>
        </p:txBody>
      </p:sp>
      <p:pic>
        <p:nvPicPr>
          <p:cNvPr id="47109" name="Picture 1028" descr="trilinos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1828800"/>
            <a:ext cx="281940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51442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Arial"/>
                <a:cs typeface="Arial"/>
              </a:rPr>
              <a:t>Idioms: Common “look and feel”</a:t>
            </a:r>
            <a:endParaRPr lang="en-US" b="0" dirty="0"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Petra distributed object model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Provided by Epetra &amp; Tpetra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Common “language” shared by many packages</a:t>
            </a:r>
          </a:p>
          <a:p>
            <a:r>
              <a:rPr lang="en-US" dirty="0" err="1" smtClean="0">
                <a:latin typeface="Arial"/>
                <a:cs typeface="Arial"/>
              </a:rPr>
              <a:t>Kokkos</a:t>
            </a:r>
            <a:r>
              <a:rPr lang="en-US" dirty="0" smtClean="0">
                <a:latin typeface="Arial"/>
                <a:cs typeface="Arial"/>
              </a:rPr>
              <a:t> shared-memory parallel programming model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Multidimensional arrays (with device-optimal layout)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Parallel operations (for, reduce, scan): user specifies kernel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Thread-parallel hash table, sparse graph, &amp; sparse matrix</a:t>
            </a:r>
          </a:p>
          <a:p>
            <a:r>
              <a:rPr lang="en-US" dirty="0" err="1" smtClean="0">
                <a:latin typeface="Arial"/>
                <a:cs typeface="Arial"/>
              </a:rPr>
              <a:t>Teuchos</a:t>
            </a:r>
            <a:r>
              <a:rPr lang="en-US" dirty="0" smtClean="0">
                <a:latin typeface="Arial"/>
                <a:cs typeface="Arial"/>
              </a:rPr>
              <a:t> utilities package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Hierarchical “input deck” (</a:t>
            </a:r>
            <a:r>
              <a:rPr lang="en-US" dirty="0" err="1" smtClean="0">
                <a:latin typeface="Arial"/>
                <a:cs typeface="Arial"/>
              </a:rPr>
              <a:t>ParameterList</a:t>
            </a:r>
            <a:r>
              <a:rPr lang="en-US" dirty="0" smtClean="0">
                <a:latin typeface="Arial"/>
                <a:cs typeface="Arial"/>
              </a:rPr>
              <a:t>)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Memory management classes (RCP, </a:t>
            </a:r>
            <a:r>
              <a:rPr lang="en-US" dirty="0" err="1" smtClean="0">
                <a:latin typeface="Arial"/>
                <a:cs typeface="Arial"/>
              </a:rPr>
              <a:t>ArrayRCP</a:t>
            </a:r>
            <a:r>
              <a:rPr lang="en-US" dirty="0" smtClean="0">
                <a:latin typeface="Arial"/>
                <a:cs typeface="Arial"/>
              </a:rPr>
              <a:t>)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Safety: Manage data ownership &amp; sharing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Performance: Avoid deep copies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Performance counters (e.g., </a:t>
            </a:r>
            <a:r>
              <a:rPr lang="en-US" dirty="0" err="1" smtClean="0">
                <a:latin typeface="Arial"/>
                <a:cs typeface="Arial"/>
              </a:rPr>
              <a:t>TimeMonitor</a:t>
            </a:r>
            <a:r>
              <a:rPr lang="en-US" dirty="0" smtClean="0">
                <a:latin typeface="Arial"/>
                <a:cs typeface="Arial"/>
              </a:rPr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39F57FC-C3B4-D442-BBEB-1BCF3A2EF7C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891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C87AF98-0233-3546-8C86-98274C7889BA}" type="slidenum">
              <a:rPr lang="en-US"/>
              <a:pPr/>
              <a:t>58</a:t>
            </a:fld>
            <a:endParaRPr lang="en-US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29000"/>
            <a:ext cx="7772400" cy="1066800"/>
          </a:xfrm>
        </p:spPr>
        <p:txBody>
          <a:bodyPr/>
          <a:lstStyle/>
          <a:p>
            <a:pPr eaLnBrk="1" hangingPunct="1"/>
            <a:r>
              <a:rPr lang="en-US" b="0" dirty="0" smtClean="0">
                <a:latin typeface="Arial" pitchFamily="-112" charset="0"/>
              </a:rPr>
              <a:t/>
            </a:r>
            <a:br>
              <a:rPr lang="en-US" b="0" dirty="0" smtClean="0">
                <a:latin typeface="Arial" pitchFamily="-112" charset="0"/>
              </a:rPr>
            </a:br>
            <a:r>
              <a:rPr lang="en-US" b="0" dirty="0" smtClean="0">
                <a:latin typeface="Arial" pitchFamily="-112" charset="0"/>
              </a:rPr>
              <a:t>Petra distributed object model</a:t>
            </a:r>
            <a:br>
              <a:rPr lang="en-US" b="0" dirty="0" smtClean="0">
                <a:latin typeface="Arial" pitchFamily="-112" charset="0"/>
              </a:rPr>
            </a:br>
            <a:r>
              <a:rPr lang="en-US" sz="1200" b="0" dirty="0">
                <a:latin typeface="Arial" pitchFamily="-112" charset="0"/>
              </a:rPr>
              <a:t/>
            </a:r>
            <a:br>
              <a:rPr lang="en-US" sz="1200" b="0" dirty="0">
                <a:latin typeface="Arial" pitchFamily="-112" charset="0"/>
              </a:rPr>
            </a:br>
            <a:endParaRPr lang="en-US" sz="1200" b="0" dirty="0">
              <a:latin typeface="Arial" pitchFamily="-112" charset="0"/>
            </a:endParaRPr>
          </a:p>
        </p:txBody>
      </p:sp>
      <p:pic>
        <p:nvPicPr>
          <p:cNvPr id="79876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9877" name="Picture 4" descr="trilinos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1828800"/>
            <a:ext cx="281940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77417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>
                <a:latin typeface="Arial"/>
                <a:cs typeface="Arial"/>
              </a:rPr>
              <a:t>Solving Ax = b:</a:t>
            </a:r>
            <a:br>
              <a:rPr lang="en-US" b="0" dirty="0" smtClean="0">
                <a:latin typeface="Arial"/>
                <a:cs typeface="Arial"/>
              </a:rPr>
            </a:br>
            <a:r>
              <a:rPr lang="en-US" sz="2800" b="0" dirty="0" smtClean="0">
                <a:latin typeface="Arial"/>
                <a:cs typeface="Arial"/>
              </a:rPr>
              <a:t>Typical Petra Object Construction Sequence</a:t>
            </a:r>
            <a:endParaRPr lang="en-US" b="0" dirty="0">
              <a:latin typeface="Arial"/>
              <a:cs typeface="Arial"/>
            </a:endParaRPr>
          </a:p>
        </p:txBody>
      </p:sp>
      <p:sp>
        <p:nvSpPr>
          <p:cNvPr id="93187" name="Text Box 4"/>
          <p:cNvSpPr txBox="1">
            <a:spLocks noChangeArrowheads="1"/>
          </p:cNvSpPr>
          <p:nvPr/>
        </p:nvSpPr>
        <p:spPr bwMode="auto">
          <a:xfrm>
            <a:off x="914400" y="1676400"/>
            <a:ext cx="1892300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 Narrow" pitchFamily="-112" charset="0"/>
              </a:rPr>
              <a:t>Construct Comm</a:t>
            </a:r>
          </a:p>
        </p:txBody>
      </p:sp>
      <p:sp>
        <p:nvSpPr>
          <p:cNvPr id="93188" name="Text Box 9"/>
          <p:cNvSpPr txBox="1">
            <a:spLocks noChangeArrowheads="1"/>
          </p:cNvSpPr>
          <p:nvPr/>
        </p:nvSpPr>
        <p:spPr bwMode="auto">
          <a:xfrm>
            <a:off x="992188" y="3200400"/>
            <a:ext cx="1655762" cy="4000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 Narrow" pitchFamily="-112" charset="0"/>
              </a:rPr>
              <a:t>Construct Map</a:t>
            </a:r>
          </a:p>
        </p:txBody>
      </p:sp>
      <p:sp>
        <p:nvSpPr>
          <p:cNvPr id="93189" name="Text Box 10"/>
          <p:cNvSpPr txBox="1">
            <a:spLocks noChangeArrowheads="1"/>
          </p:cNvSpPr>
          <p:nvPr/>
        </p:nvSpPr>
        <p:spPr bwMode="auto">
          <a:xfrm>
            <a:off x="230188" y="5181600"/>
            <a:ext cx="1117600" cy="3381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Construct </a:t>
            </a:r>
            <a:r>
              <a:rPr lang="en-US" sz="1600" i="1">
                <a:solidFill>
                  <a:srgbClr val="000000"/>
                </a:solidFill>
                <a:latin typeface="Arial Narrow" pitchFamily="-112" charset="0"/>
              </a:rPr>
              <a:t>x</a:t>
            </a:r>
            <a:endParaRPr lang="en-US" sz="1600">
              <a:solidFill>
                <a:srgbClr val="000000"/>
              </a:solidFill>
              <a:latin typeface="Arial Narrow" pitchFamily="-112" charset="0"/>
            </a:endParaRPr>
          </a:p>
        </p:txBody>
      </p:sp>
      <p:sp>
        <p:nvSpPr>
          <p:cNvPr id="93190" name="Text Box 11"/>
          <p:cNvSpPr txBox="1">
            <a:spLocks noChangeArrowheads="1"/>
          </p:cNvSpPr>
          <p:nvPr/>
        </p:nvSpPr>
        <p:spPr bwMode="auto">
          <a:xfrm>
            <a:off x="1443038" y="5181600"/>
            <a:ext cx="1127125" cy="3381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 Narrow" pitchFamily="-112" charset="0"/>
              </a:rPr>
              <a:t>Construct </a:t>
            </a:r>
            <a:r>
              <a:rPr lang="en-US" sz="1600" i="1" dirty="0">
                <a:solidFill>
                  <a:srgbClr val="000000"/>
                </a:solidFill>
                <a:latin typeface="Arial Narrow" pitchFamily="-112" charset="0"/>
              </a:rPr>
              <a:t>b</a:t>
            </a:r>
          </a:p>
        </p:txBody>
      </p:sp>
      <p:sp>
        <p:nvSpPr>
          <p:cNvPr id="93191" name="Text Box 12"/>
          <p:cNvSpPr txBox="1">
            <a:spLocks noChangeArrowheads="1"/>
          </p:cNvSpPr>
          <p:nvPr/>
        </p:nvSpPr>
        <p:spPr bwMode="auto">
          <a:xfrm>
            <a:off x="2744788" y="5181600"/>
            <a:ext cx="1146175" cy="3381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Construct </a:t>
            </a:r>
            <a:r>
              <a:rPr lang="en-US" sz="1600" i="1">
                <a:solidFill>
                  <a:srgbClr val="000000"/>
                </a:solidFill>
                <a:latin typeface="Arial Narrow" pitchFamily="-112" charset="0"/>
              </a:rPr>
              <a:t>A</a:t>
            </a:r>
          </a:p>
        </p:txBody>
      </p:sp>
      <p:cxnSp>
        <p:nvCxnSpPr>
          <p:cNvPr id="93192" name="AutoShape 13"/>
          <p:cNvCxnSpPr>
            <a:cxnSpLocks noChangeShapeType="1"/>
            <a:stCxn id="93187" idx="2"/>
            <a:endCxn id="93188" idx="0"/>
          </p:cNvCxnSpPr>
          <p:nvPr/>
        </p:nvCxnSpPr>
        <p:spPr bwMode="auto">
          <a:xfrm rot="5400000">
            <a:off x="1278732" y="2618581"/>
            <a:ext cx="1123950" cy="39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3193" name="AutoShape 14"/>
          <p:cNvCxnSpPr>
            <a:cxnSpLocks noChangeShapeType="1"/>
            <a:endCxn id="93189" idx="0"/>
          </p:cNvCxnSpPr>
          <p:nvPr/>
        </p:nvCxnSpPr>
        <p:spPr bwMode="auto">
          <a:xfrm rot="5400000">
            <a:off x="441326" y="3929062"/>
            <a:ext cx="1600200" cy="904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3194" name="AutoShape 15"/>
          <p:cNvCxnSpPr>
            <a:cxnSpLocks noChangeShapeType="1"/>
            <a:endCxn id="93190" idx="0"/>
          </p:cNvCxnSpPr>
          <p:nvPr/>
        </p:nvCxnSpPr>
        <p:spPr bwMode="auto">
          <a:xfrm rot="16200000" flipH="1">
            <a:off x="1049338" y="4224337"/>
            <a:ext cx="1600200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3195" name="AutoShape 16"/>
          <p:cNvCxnSpPr>
            <a:cxnSpLocks noChangeShapeType="1"/>
            <a:endCxn id="93191" idx="0"/>
          </p:cNvCxnSpPr>
          <p:nvPr/>
        </p:nvCxnSpPr>
        <p:spPr bwMode="auto">
          <a:xfrm>
            <a:off x="1693863" y="3581400"/>
            <a:ext cx="1624012" cy="160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3196" name="Text Box 17"/>
          <p:cNvSpPr txBox="1">
            <a:spLocks noChangeArrowheads="1"/>
          </p:cNvSpPr>
          <p:nvPr/>
        </p:nvSpPr>
        <p:spPr bwMode="auto">
          <a:xfrm>
            <a:off x="3886200" y="1524000"/>
            <a:ext cx="502920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buFontTx/>
              <a:buChar char="•"/>
            </a:pPr>
            <a:r>
              <a:rPr lang="en-US" sz="1800" dirty="0">
                <a:solidFill>
                  <a:srgbClr val="000000"/>
                </a:solidFill>
                <a:latin typeface="Arial Narrow" pitchFamily="-112" charset="0"/>
              </a:rPr>
              <a:t> </a:t>
            </a:r>
            <a:r>
              <a:rPr lang="en-US" sz="1800" b="0" dirty="0" err="1" smtClean="0">
                <a:solidFill>
                  <a:srgbClr val="000000"/>
                </a:solidFill>
                <a:latin typeface="Arial"/>
                <a:cs typeface="Arial"/>
              </a:rPr>
              <a:t>Comm</a:t>
            </a:r>
            <a:r>
              <a:rPr lang="en-US" sz="1800" b="0" dirty="0" smtClean="0">
                <a:solidFill>
                  <a:srgbClr val="000000"/>
                </a:solidFill>
                <a:latin typeface="Arial"/>
                <a:cs typeface="Arial"/>
              </a:rPr>
              <a:t>: Assigns ranks to processes</a:t>
            </a:r>
          </a:p>
          <a:p>
            <a:pPr algn="l"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800" b="0" dirty="0" smtClean="0">
                <a:solidFill>
                  <a:srgbClr val="000000"/>
                </a:solidFill>
                <a:latin typeface="Arial"/>
                <a:cs typeface="Arial"/>
              </a:rPr>
              <a:t>Any </a:t>
            </a:r>
            <a:r>
              <a:rPr lang="en-US" sz="1800" b="0" dirty="0">
                <a:solidFill>
                  <a:srgbClr val="000000"/>
                </a:solidFill>
                <a:latin typeface="Arial"/>
                <a:cs typeface="Arial"/>
              </a:rPr>
              <a:t>number of </a:t>
            </a:r>
            <a:r>
              <a:rPr lang="en-US" sz="1800" b="0" dirty="0" err="1">
                <a:solidFill>
                  <a:srgbClr val="000000"/>
                </a:solidFill>
                <a:latin typeface="Arial"/>
                <a:cs typeface="Arial"/>
              </a:rPr>
              <a:t>Comm</a:t>
            </a:r>
            <a:r>
              <a:rPr lang="en-US" sz="1800" b="0" dirty="0">
                <a:solidFill>
                  <a:srgbClr val="000000"/>
                </a:solidFill>
                <a:latin typeface="Arial"/>
                <a:cs typeface="Arial"/>
              </a:rPr>
              <a:t> objects can </a:t>
            </a:r>
            <a:r>
              <a:rPr lang="en-US" sz="1800" b="0" dirty="0" smtClean="0">
                <a:solidFill>
                  <a:srgbClr val="000000"/>
                </a:solidFill>
                <a:latin typeface="Arial"/>
                <a:cs typeface="Arial"/>
              </a:rPr>
              <a:t>exist</a:t>
            </a:r>
            <a:endParaRPr lang="en-US" sz="1800" b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Arial"/>
                <a:cs typeface="Arial"/>
              </a:rPr>
              <a:t>Comms</a:t>
            </a:r>
            <a:r>
              <a:rPr lang="en-US" sz="1800" b="0" dirty="0">
                <a:solidFill>
                  <a:srgbClr val="000000"/>
                </a:solidFill>
                <a:latin typeface="Arial"/>
                <a:cs typeface="Arial"/>
              </a:rPr>
              <a:t> can be nested (e.g., serial within MPI</a:t>
            </a:r>
            <a:r>
              <a:rPr lang="en-US" sz="1800" b="0" dirty="0" smtClean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lang="en-US" sz="18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3197" name="Line 18"/>
          <p:cNvSpPr>
            <a:spLocks noChangeShapeType="1"/>
          </p:cNvSpPr>
          <p:nvPr/>
        </p:nvSpPr>
        <p:spPr bwMode="auto">
          <a:xfrm>
            <a:off x="2819400" y="1828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8" name="Text Box 19"/>
          <p:cNvSpPr txBox="1">
            <a:spLocks noChangeArrowheads="1"/>
          </p:cNvSpPr>
          <p:nvPr/>
        </p:nvSpPr>
        <p:spPr bwMode="auto">
          <a:xfrm>
            <a:off x="4419600" y="3048000"/>
            <a:ext cx="449580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114300" indent="-114300" algn="l">
              <a:buFontTx/>
              <a:buChar char="•"/>
            </a:pPr>
            <a:r>
              <a:rPr lang="en-US" sz="1800" b="0" dirty="0" smtClean="0">
                <a:solidFill>
                  <a:srgbClr val="000000"/>
                </a:solidFill>
                <a:latin typeface="Arial"/>
                <a:cs typeface="Arial"/>
              </a:rPr>
              <a:t>Maps </a:t>
            </a:r>
            <a:r>
              <a:rPr lang="en-US" sz="1800" b="0" dirty="0">
                <a:solidFill>
                  <a:srgbClr val="000000"/>
                </a:solidFill>
                <a:latin typeface="Arial"/>
                <a:cs typeface="Arial"/>
              </a:rPr>
              <a:t>describe </a:t>
            </a:r>
            <a:r>
              <a:rPr lang="en-US" sz="1800" b="0" dirty="0" smtClean="0">
                <a:solidFill>
                  <a:srgbClr val="000000"/>
                </a:solidFill>
                <a:latin typeface="Arial"/>
                <a:cs typeface="Arial"/>
              </a:rPr>
              <a:t>a parallel layout</a:t>
            </a:r>
            <a:endParaRPr lang="en-US" sz="1800" b="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14300" indent="-114300" algn="l">
              <a:buFontTx/>
              <a:buChar char="•"/>
            </a:pPr>
            <a:r>
              <a:rPr lang="en-US" sz="1800" b="0" dirty="0" smtClean="0">
                <a:solidFill>
                  <a:srgbClr val="000000"/>
                </a:solidFill>
                <a:latin typeface="Arial"/>
                <a:cs typeface="Arial"/>
              </a:rPr>
              <a:t>Multiple objects can share the same Map</a:t>
            </a:r>
          </a:p>
          <a:p>
            <a:pPr marL="114300" indent="-114300" algn="l">
              <a:buFontTx/>
              <a:buChar char="•"/>
            </a:pPr>
            <a:r>
              <a:rPr lang="en-US" sz="1800" b="0" dirty="0" smtClean="0">
                <a:solidFill>
                  <a:srgbClr val="000000"/>
                </a:solidFill>
                <a:latin typeface="Arial"/>
                <a:cs typeface="Arial"/>
              </a:rPr>
              <a:t>Two Maps </a:t>
            </a:r>
            <a:r>
              <a:rPr lang="en-US" sz="1800" b="0" dirty="0">
                <a:solidFill>
                  <a:srgbClr val="000000"/>
                </a:solidFill>
                <a:latin typeface="Arial"/>
                <a:cs typeface="Arial"/>
              </a:rPr>
              <a:t>(source </a:t>
            </a:r>
            <a:r>
              <a:rPr lang="en-US" sz="1800" b="0" dirty="0" smtClean="0">
                <a:solidFill>
                  <a:srgbClr val="000000"/>
                </a:solidFill>
                <a:latin typeface="Arial"/>
                <a:cs typeface="Arial"/>
              </a:rPr>
              <a:t>&amp; target</a:t>
            </a:r>
            <a:r>
              <a:rPr lang="en-US" sz="1800" b="0" dirty="0">
                <a:solidFill>
                  <a:srgbClr val="000000"/>
                </a:solidFill>
                <a:latin typeface="Arial"/>
                <a:cs typeface="Arial"/>
              </a:rPr>
              <a:t>) define </a:t>
            </a:r>
            <a:r>
              <a:rPr lang="en-US" sz="1800" b="0" dirty="0" smtClean="0">
                <a:solidFill>
                  <a:srgbClr val="000000"/>
                </a:solidFill>
                <a:latin typeface="Arial"/>
                <a:cs typeface="Arial"/>
              </a:rPr>
              <a:t>a communication pattern (Export or Import)</a:t>
            </a:r>
            <a:endParaRPr lang="en-US" sz="18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3199" name="Line 20"/>
          <p:cNvSpPr>
            <a:spLocks noChangeShapeType="1"/>
          </p:cNvSpPr>
          <p:nvPr/>
        </p:nvSpPr>
        <p:spPr bwMode="auto">
          <a:xfrm flipV="1">
            <a:off x="2667000" y="3352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00" name="Text Box 21"/>
          <p:cNvSpPr txBox="1">
            <a:spLocks noChangeArrowheads="1"/>
          </p:cNvSpPr>
          <p:nvPr/>
        </p:nvSpPr>
        <p:spPr bwMode="auto">
          <a:xfrm>
            <a:off x="4572000" y="5105400"/>
            <a:ext cx="43434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buFontTx/>
              <a:buChar char="•"/>
            </a:pPr>
            <a:r>
              <a:rPr lang="en-US" sz="1800" dirty="0">
                <a:solidFill>
                  <a:srgbClr val="000000"/>
                </a:solidFill>
                <a:latin typeface="Arial Narrow" pitchFamily="-112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latin typeface="Arial"/>
                <a:cs typeface="Arial"/>
              </a:rPr>
              <a:t>Computational </a:t>
            </a:r>
            <a:r>
              <a:rPr lang="en-US" sz="1800" b="0" dirty="0" smtClean="0">
                <a:solidFill>
                  <a:srgbClr val="000000"/>
                </a:solidFill>
                <a:latin typeface="Arial"/>
                <a:cs typeface="Arial"/>
              </a:rPr>
              <a:t>objects</a:t>
            </a:r>
            <a:endParaRPr lang="en-US" sz="1800" b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Arial"/>
                <a:cs typeface="Arial"/>
              </a:rPr>
              <a:t> Compatibility assured via </a:t>
            </a:r>
            <a:r>
              <a:rPr lang="en-US" sz="1800" b="0" dirty="0" smtClean="0">
                <a:solidFill>
                  <a:srgbClr val="000000"/>
                </a:solidFill>
                <a:latin typeface="Arial"/>
                <a:cs typeface="Arial"/>
              </a:rPr>
              <a:t>common Map</a:t>
            </a:r>
            <a:endParaRPr lang="en-US" sz="18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3201" name="Line 22"/>
          <p:cNvSpPr>
            <a:spLocks noChangeShapeType="1"/>
          </p:cNvSpPr>
          <p:nvPr/>
        </p:nvSpPr>
        <p:spPr bwMode="auto">
          <a:xfrm flipV="1">
            <a:off x="3886200" y="5410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887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animBg="1"/>
      <p:bldP spid="93188" grpId="0" animBg="1"/>
      <p:bldP spid="93189" grpId="0" animBg="1"/>
      <p:bldP spid="93190" grpId="0" animBg="1"/>
      <p:bldP spid="93191" grpId="0" animBg="1"/>
      <p:bldP spid="93196" grpId="0" animBg="1"/>
      <p:bldP spid="93197" grpId="0" animBg="1"/>
      <p:bldP spid="93198" grpId="0" animBg="1"/>
      <p:bldP spid="93199" grpId="0" animBg="1"/>
      <p:bldP spid="93200" grpId="0" animBg="1"/>
      <p:bldP spid="9320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Arial"/>
                <a:cs typeface="Arial"/>
              </a:rPr>
              <a:t>Applications</a:t>
            </a:r>
            <a:endParaRPr lang="en-US" b="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All kinds of physical simulations: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Structural mechanics (statics &amp; dynamics)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Circuit simulations (physical models)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Electromagnetics, plasmas, &amp; superconductors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Combustion &amp; fluid flow (at macro- &amp; </a:t>
            </a:r>
            <a:r>
              <a:rPr lang="en-US" dirty="0" err="1" smtClean="0">
                <a:latin typeface="Arial"/>
                <a:cs typeface="Arial"/>
              </a:rPr>
              <a:t>nanoscales</a:t>
            </a:r>
            <a:r>
              <a:rPr lang="en-US" dirty="0" smtClean="0">
                <a:latin typeface="Arial"/>
                <a:cs typeface="Arial"/>
              </a:rPr>
              <a:t>)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Coupled / </a:t>
            </a:r>
            <a:r>
              <a:rPr lang="en-US" dirty="0" err="1" smtClean="0">
                <a:latin typeface="Arial"/>
                <a:cs typeface="Arial"/>
              </a:rPr>
              <a:t>multiphysics</a:t>
            </a:r>
            <a:r>
              <a:rPr lang="en-US" dirty="0" smtClean="0">
                <a:latin typeface="Arial"/>
                <a:cs typeface="Arial"/>
              </a:rPr>
              <a:t> models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Data and graph analysis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Even gaming!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22536E1-D8BB-8C44-8010-60F41EEEAB3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Text Box 3"/>
          <p:cNvSpPr txBox="1">
            <a:spLocks noChangeArrowheads="1"/>
          </p:cNvSpPr>
          <p:nvPr/>
        </p:nvSpPr>
        <p:spPr bwMode="auto">
          <a:xfrm>
            <a:off x="152400" y="1524000"/>
            <a:ext cx="3741604" cy="101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// Header files omitted…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int main(int argc, char *argv[]) {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MPI_Init(&amp;argc,&amp;argv); // Initialize MPI, MpiComm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Epetra_MpiComm Comm( MPI_COMM_WORLD );                      </a:t>
            </a:r>
          </a:p>
          <a:p>
            <a:pPr algn="l" eaLnBrk="0" hangingPunct="0"/>
            <a:endParaRPr lang="en-US" sz="1200" b="0">
              <a:solidFill>
                <a:srgbClr val="000000"/>
              </a:solidFill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/>
              <a:t>A Simple Epetra/AztecOO Program</a:t>
            </a:r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4953000" y="1524000"/>
            <a:ext cx="2946915" cy="1200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endParaRPr lang="en-US" sz="1200" b="0">
              <a:solidFill>
                <a:srgbClr val="000000"/>
              </a:solidFill>
            </a:endParaRP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// ***** Create x and b vectors *****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Epetra_Vector x(Map);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Epetra_Vector b(Map);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b.Random(); // Fill RHS with random #s                  </a:t>
            </a:r>
          </a:p>
          <a:p>
            <a:pPr algn="l" eaLnBrk="0" hangingPunct="0"/>
            <a:endParaRPr lang="en-US" sz="1200" b="0">
              <a:solidFill>
                <a:srgbClr val="000000"/>
              </a:solidFill>
            </a:endParaRP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152400" y="3733800"/>
            <a:ext cx="4606925" cy="3022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// ***** Create an Epetra_Matrix  tridiag(-1,2,-1) *****</a:t>
            </a:r>
          </a:p>
          <a:p>
            <a:pPr algn="l" eaLnBrk="0" hangingPunct="0"/>
            <a:endParaRPr lang="en-US" sz="1200" b="0">
              <a:solidFill>
                <a:srgbClr val="000000"/>
              </a:solidFill>
            </a:endParaRP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Epetra_CrsMatrix A(Copy, Map, 3);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double negOne = -1.0; double posTwo = 2.0;</a:t>
            </a:r>
          </a:p>
          <a:p>
            <a:pPr algn="l" eaLnBrk="0" hangingPunct="0"/>
            <a:endParaRPr lang="en-US" sz="1200" b="0">
              <a:solidFill>
                <a:srgbClr val="000000"/>
              </a:solidFill>
            </a:endParaRP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for (int i=0; i&lt;NumMyElements; i++) {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  int GlobalRow = A.GRID(i); 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  int RowLess1 = GlobalRow - 1; 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  int RowPlus1 = GlobalRow + 1;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  if (RowLess1!=-1) 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     A.InsertGlobalValues(GlobalRow, 1, &amp;negOne, &amp;RowLess1);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  if (RowPlus1!=NumGlobalElements) 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     A.InsertGlobalValues(GlobalRow, 1, &amp;negOne, &amp;RowPlus1);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  A.InsertGlobalValues(GlobalRow, 1, &amp;posTwo, &amp;GlobalRow);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}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A.FillComplete(); // Transform from GIDs to LIDs</a:t>
            </a:r>
          </a:p>
        </p:txBody>
      </p:sp>
      <p:sp>
        <p:nvSpPr>
          <p:cNvPr id="487430" name="Text Box 6"/>
          <p:cNvSpPr txBox="1">
            <a:spLocks noChangeArrowheads="1"/>
          </p:cNvSpPr>
          <p:nvPr/>
        </p:nvSpPr>
        <p:spPr bwMode="auto">
          <a:xfrm>
            <a:off x="152400" y="2514600"/>
            <a:ext cx="4301177" cy="1200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// ***** Map puts same number of equations on each pe *****        </a:t>
            </a:r>
          </a:p>
          <a:p>
            <a:pPr algn="l" eaLnBrk="0" hangingPunct="0"/>
            <a:endParaRPr lang="en-US" sz="1200" b="0">
              <a:solidFill>
                <a:srgbClr val="000000"/>
              </a:solidFill>
            </a:endParaRP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int NumMyElements = 1000 ;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Epetra_Map Map(-1, NumMyElements, 0, Comm);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int NumGlobalElements = Map.NumGlobalElements();</a:t>
            </a:r>
          </a:p>
          <a:p>
            <a:pPr algn="l" eaLnBrk="0" hangingPunct="0"/>
            <a:endParaRPr lang="en-US" sz="1200" b="0">
              <a:solidFill>
                <a:srgbClr val="000000"/>
              </a:solidFill>
            </a:endParaRPr>
          </a:p>
        </p:txBody>
      </p:sp>
      <p:sp>
        <p:nvSpPr>
          <p:cNvPr id="487431" name="Text Box 7"/>
          <p:cNvSpPr txBox="1">
            <a:spLocks noChangeArrowheads="1"/>
          </p:cNvSpPr>
          <p:nvPr/>
        </p:nvSpPr>
        <p:spPr bwMode="auto">
          <a:xfrm>
            <a:off x="4953000" y="4419600"/>
            <a:ext cx="3706813" cy="2109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endParaRPr lang="en-US" sz="1200" b="0">
              <a:solidFill>
                <a:srgbClr val="000000"/>
              </a:solidFill>
            </a:endParaRP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// ***** Report results, finish ***********************    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cout &lt;&lt; "Solver performed " &lt;&lt; solver.NumIters()   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        &lt;&lt; " iterations." &lt;&lt; endl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        &lt;&lt; "Norm of true residual = " 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        &lt;&lt; solver.TrueResidual() 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        &lt;&lt; endl;</a:t>
            </a:r>
          </a:p>
          <a:p>
            <a:pPr algn="l" eaLnBrk="0" hangingPunct="0"/>
            <a:endParaRPr lang="en-US" sz="1200" b="0">
              <a:solidFill>
                <a:srgbClr val="000000"/>
              </a:solidFill>
            </a:endParaRP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MPI_Finalize() ;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return 0;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87432" name="Text Box 8"/>
          <p:cNvSpPr txBox="1">
            <a:spLocks noChangeArrowheads="1"/>
          </p:cNvSpPr>
          <p:nvPr/>
        </p:nvSpPr>
        <p:spPr bwMode="auto">
          <a:xfrm>
            <a:off x="4953000" y="3429000"/>
            <a:ext cx="3708400" cy="1014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// ***** Create/define AztecOO instance, solve *****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AztecOO solver(problem);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solver.SetAztecOption(AZ_precond, AZ_Jacobi);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solver.Iterate(1000, 1.0E-8);</a:t>
            </a:r>
          </a:p>
          <a:p>
            <a:pPr algn="l" eaLnBrk="0" hangingPunct="0"/>
            <a:endParaRPr lang="en-US" sz="1200" b="0">
              <a:solidFill>
                <a:srgbClr val="000000"/>
              </a:solidFill>
            </a:endParaRPr>
          </a:p>
        </p:txBody>
      </p:sp>
      <p:sp>
        <p:nvSpPr>
          <p:cNvPr id="487433" name="Text Box 9"/>
          <p:cNvSpPr txBox="1">
            <a:spLocks noChangeArrowheads="1"/>
          </p:cNvSpPr>
          <p:nvPr/>
        </p:nvSpPr>
        <p:spPr bwMode="auto">
          <a:xfrm>
            <a:off x="4953000" y="2743200"/>
            <a:ext cx="3298048" cy="6463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// ***** Create Linear Problem *****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  Epetra_LinearProblem problem(&amp;A, &amp;x, &amp;b);          </a:t>
            </a:r>
          </a:p>
          <a:p>
            <a:pPr algn="l" eaLnBrk="0" hangingPunct="0"/>
            <a:endParaRPr lang="en-US" sz="1200" b="0">
              <a:solidFill>
                <a:srgbClr val="000000"/>
              </a:solidFill>
            </a:endParaRPr>
          </a:p>
        </p:txBody>
      </p:sp>
      <p:sp>
        <p:nvSpPr>
          <p:cNvPr id="487434" name="Text Box 10"/>
          <p:cNvSpPr txBox="1">
            <a:spLocks noChangeArrowheads="1"/>
          </p:cNvSpPr>
          <p:nvPr/>
        </p:nvSpPr>
        <p:spPr bwMode="auto">
          <a:xfrm>
            <a:off x="152400" y="1524000"/>
            <a:ext cx="4648200" cy="10144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// Header files omitted…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int main(int argc, char *argv[]) {</a:t>
            </a:r>
          </a:p>
          <a:p>
            <a:pPr algn="l" eaLnBrk="0" hangingPunct="0"/>
            <a:r>
              <a:rPr lang="en-US" sz="1200" b="0">
                <a:solidFill>
                  <a:srgbClr val="000000"/>
                </a:solidFill>
              </a:rPr>
              <a:t>Epetra_SerialComm Comm();                     </a:t>
            </a:r>
          </a:p>
          <a:p>
            <a:pPr algn="l" eaLnBrk="0" hangingPunct="0"/>
            <a:endParaRPr lang="en-US" sz="1200" b="0">
              <a:solidFill>
                <a:srgbClr val="000000"/>
              </a:solidFill>
            </a:endParaRPr>
          </a:p>
          <a:p>
            <a:pPr algn="l" eaLnBrk="0" hangingPunct="0"/>
            <a:endParaRPr lang="en-US" sz="1200" b="0">
              <a:solidFill>
                <a:srgbClr val="000000"/>
              </a:solidFill>
            </a:endParaRPr>
          </a:p>
        </p:txBody>
      </p:sp>
      <p:sp>
        <p:nvSpPr>
          <p:cNvPr id="487436" name="Rectangle 12"/>
          <p:cNvSpPr>
            <a:spLocks noChangeArrowheads="1"/>
          </p:cNvSpPr>
          <p:nvPr/>
        </p:nvSpPr>
        <p:spPr bwMode="auto">
          <a:xfrm>
            <a:off x="5105400" y="5903913"/>
            <a:ext cx="1143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 Narrow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2613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87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874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874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874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animBg="1" autoUpdateAnimBg="0"/>
      <p:bldP spid="487428" grpId="0" animBg="1" autoUpdateAnimBg="0"/>
      <p:bldP spid="487429" grpId="0" animBg="1" autoUpdateAnimBg="0"/>
      <p:bldP spid="487430" grpId="0" animBg="1" autoUpdateAnimBg="0"/>
      <p:bldP spid="487431" grpId="0" animBg="1" autoUpdateAnimBg="0"/>
      <p:bldP spid="487432" grpId="0" animBg="1" autoUpdateAnimBg="0"/>
      <p:bldP spid="487433" grpId="0" animBg="1" autoUpdateAnimBg="0"/>
      <p:bldP spid="487434" grpId="0" animBg="1" autoUpdateAnimBg="0"/>
      <p:bldP spid="48743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 descr="LandscapeBasicPetraStaticStructure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81000" y="152400"/>
            <a:ext cx="8763000" cy="6569075"/>
          </a:xfrm>
        </p:spPr>
      </p:pic>
      <p:sp>
        <p:nvSpPr>
          <p:cNvPr id="544771" name="Text Box 3"/>
          <p:cNvSpPr txBox="1">
            <a:spLocks noChangeArrowheads="1"/>
          </p:cNvSpPr>
          <p:nvPr/>
        </p:nvSpPr>
        <p:spPr bwMode="auto">
          <a:xfrm>
            <a:off x="1371600" y="533400"/>
            <a:ext cx="4475163" cy="1077913"/>
          </a:xfrm>
          <a:prstGeom prst="rect">
            <a:avLst/>
          </a:prstGeom>
          <a:solidFill>
            <a:srgbClr val="FF00FF">
              <a:alpha val="85097"/>
            </a:srgbClr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Perform redistribution of distributed objects:</a:t>
            </a:r>
          </a:p>
          <a:p>
            <a:pPr algn="l">
              <a:buFontTx/>
              <a:buChar char="•"/>
            </a:pPr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 Parallel permutations.</a:t>
            </a:r>
          </a:p>
          <a:p>
            <a:pPr algn="l">
              <a:buFontTx/>
              <a:buChar char="•"/>
            </a:pPr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 “Ghosting” of values for local computations.</a:t>
            </a:r>
          </a:p>
          <a:p>
            <a:pPr algn="l">
              <a:buFontTx/>
              <a:buChar char="•"/>
            </a:pPr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 Collection of partial results from remote processors.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title"/>
          </p:nvPr>
        </p:nvSpPr>
        <p:spPr>
          <a:xfrm>
            <a:off x="5486400" y="381000"/>
            <a:ext cx="3352800" cy="1066800"/>
          </a:xfrm>
        </p:spPr>
        <p:txBody>
          <a:bodyPr/>
          <a:lstStyle/>
          <a:p>
            <a:pPr eaLnBrk="1" hangingPunct="1"/>
            <a:r>
              <a:rPr lang="en-US" sz="3200"/>
              <a:t>Petra Object Model</a:t>
            </a:r>
          </a:p>
        </p:txBody>
      </p:sp>
      <p:sp>
        <p:nvSpPr>
          <p:cNvPr id="544773" name="Oval 5"/>
          <p:cNvSpPr>
            <a:spLocks noChangeArrowheads="1"/>
          </p:cNvSpPr>
          <p:nvPr/>
        </p:nvSpPr>
        <p:spPr bwMode="auto">
          <a:xfrm>
            <a:off x="0" y="0"/>
            <a:ext cx="2286000" cy="2586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Arial Narrow" pitchFamily="-112" charset="0"/>
            </a:endParaRPr>
          </a:p>
        </p:txBody>
      </p:sp>
      <p:sp>
        <p:nvSpPr>
          <p:cNvPr id="544774" name="Text Box 6"/>
          <p:cNvSpPr txBox="1">
            <a:spLocks noChangeArrowheads="1"/>
          </p:cNvSpPr>
          <p:nvPr/>
        </p:nvSpPr>
        <p:spPr bwMode="auto">
          <a:xfrm>
            <a:off x="2997200" y="2701925"/>
            <a:ext cx="5480050" cy="1323975"/>
          </a:xfrm>
          <a:prstGeom prst="rect">
            <a:avLst/>
          </a:prstGeom>
          <a:solidFill>
            <a:srgbClr val="FF00FF">
              <a:alpha val="85097"/>
            </a:srgbClr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Abstract Interface to Parallel Machine</a:t>
            </a:r>
          </a:p>
          <a:p>
            <a:pPr algn="l">
              <a:buFontTx/>
              <a:buChar char="•"/>
            </a:pPr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 Shameless mimic of MPI interface.</a:t>
            </a:r>
          </a:p>
          <a:p>
            <a:pPr algn="l">
              <a:buFontTx/>
              <a:buChar char="•"/>
            </a:pPr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 Keeps MPI dependence to a single class (through all of Trilinos!).</a:t>
            </a:r>
          </a:p>
          <a:p>
            <a:pPr algn="l">
              <a:buFontTx/>
              <a:buChar char="•"/>
            </a:pPr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 Allow trivial serial implementation.</a:t>
            </a:r>
          </a:p>
          <a:p>
            <a:pPr algn="l">
              <a:buFontTx/>
              <a:buChar char="•"/>
            </a:pPr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 Opens door to novel parallel libraries (shmem, UPC, etc…)</a:t>
            </a:r>
          </a:p>
        </p:txBody>
      </p:sp>
      <p:sp>
        <p:nvSpPr>
          <p:cNvPr id="544775" name="Line 7"/>
          <p:cNvSpPr>
            <a:spLocks noChangeShapeType="1"/>
          </p:cNvSpPr>
          <p:nvPr/>
        </p:nvSpPr>
        <p:spPr bwMode="auto">
          <a:xfrm flipH="1" flipV="1">
            <a:off x="2057400" y="2133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776" name="Oval 8"/>
          <p:cNvSpPr>
            <a:spLocks noChangeArrowheads="1"/>
          </p:cNvSpPr>
          <p:nvPr/>
        </p:nvSpPr>
        <p:spPr bwMode="auto">
          <a:xfrm>
            <a:off x="3200400" y="0"/>
            <a:ext cx="2286000" cy="2586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Arial Narrow" pitchFamily="-112" charset="0"/>
            </a:endParaRPr>
          </a:p>
        </p:txBody>
      </p:sp>
      <p:sp>
        <p:nvSpPr>
          <p:cNvPr id="544777" name="Text Box 9"/>
          <p:cNvSpPr txBox="1">
            <a:spLocks noChangeArrowheads="1"/>
          </p:cNvSpPr>
          <p:nvPr/>
        </p:nvSpPr>
        <p:spPr bwMode="auto">
          <a:xfrm>
            <a:off x="228600" y="2667000"/>
            <a:ext cx="7042150" cy="1570038"/>
          </a:xfrm>
          <a:prstGeom prst="rect">
            <a:avLst/>
          </a:prstGeom>
          <a:solidFill>
            <a:srgbClr val="FF00FF">
              <a:alpha val="85097"/>
            </a:srgbClr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Abstract Interface for Sparse All-to-All Communication</a:t>
            </a:r>
          </a:p>
          <a:p>
            <a:pPr algn="l">
              <a:buFontTx/>
              <a:buChar char="•"/>
            </a:pPr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 Supports construction of pre-recorded “plan” for data-driven communications.</a:t>
            </a:r>
          </a:p>
          <a:p>
            <a:pPr algn="l">
              <a:buFontTx/>
              <a:buChar char="•"/>
            </a:pPr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 Examples: 	</a:t>
            </a:r>
          </a:p>
          <a:p>
            <a:pPr lvl="1" algn="l">
              <a:buFontTx/>
              <a:buChar char="•"/>
            </a:pPr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 Supports gathering/scatter of off-processor x/y values when computing y = Ax.</a:t>
            </a:r>
          </a:p>
          <a:p>
            <a:pPr lvl="1" algn="l">
              <a:buFontTx/>
              <a:buChar char="•"/>
            </a:pPr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 Gathering overlap rows for Overlapping Schwarz.</a:t>
            </a:r>
          </a:p>
          <a:p>
            <a:pPr lvl="1" algn="l">
              <a:buFontTx/>
              <a:buChar char="•"/>
            </a:pPr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 Redistribution of matrices, vectors, etc…</a:t>
            </a:r>
          </a:p>
        </p:txBody>
      </p:sp>
      <p:sp>
        <p:nvSpPr>
          <p:cNvPr id="544778" name="Line 10"/>
          <p:cNvSpPr>
            <a:spLocks noChangeShapeType="1"/>
          </p:cNvSpPr>
          <p:nvPr/>
        </p:nvSpPr>
        <p:spPr bwMode="auto">
          <a:xfrm flipV="1">
            <a:off x="2438400" y="19812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779" name="Oval 11"/>
          <p:cNvSpPr>
            <a:spLocks noChangeArrowheads="1"/>
          </p:cNvSpPr>
          <p:nvPr/>
        </p:nvSpPr>
        <p:spPr bwMode="auto">
          <a:xfrm>
            <a:off x="304800" y="2362200"/>
            <a:ext cx="19812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Arial Narrow" pitchFamily="-112" charset="0"/>
            </a:endParaRPr>
          </a:p>
        </p:txBody>
      </p:sp>
      <p:sp>
        <p:nvSpPr>
          <p:cNvPr id="544780" name="Text Box 12"/>
          <p:cNvSpPr txBox="1">
            <a:spLocks noChangeArrowheads="1"/>
          </p:cNvSpPr>
          <p:nvPr/>
        </p:nvSpPr>
        <p:spPr bwMode="auto">
          <a:xfrm>
            <a:off x="879475" y="4883150"/>
            <a:ext cx="5622925" cy="1077913"/>
          </a:xfrm>
          <a:prstGeom prst="rect">
            <a:avLst/>
          </a:prstGeom>
          <a:solidFill>
            <a:srgbClr val="FF00FF">
              <a:alpha val="85097"/>
            </a:srgbClr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Describes layout of distributed objects:</a:t>
            </a:r>
          </a:p>
          <a:p>
            <a:pPr algn="l">
              <a:buFontTx/>
              <a:buChar char="•"/>
            </a:pPr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 Vectors: Number of vector entries on each processor and global ID</a:t>
            </a:r>
          </a:p>
          <a:p>
            <a:pPr algn="l">
              <a:buFontTx/>
              <a:buChar char="•"/>
            </a:pPr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 Matrices/graphs: Rows/Columns managed by a processor.</a:t>
            </a:r>
          </a:p>
          <a:p>
            <a:pPr algn="l">
              <a:buFontTx/>
              <a:buChar char="•"/>
            </a:pPr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 Called “Maps” in Epetra.</a:t>
            </a:r>
          </a:p>
        </p:txBody>
      </p:sp>
      <p:sp>
        <p:nvSpPr>
          <p:cNvPr id="544781" name="Line 13"/>
          <p:cNvSpPr>
            <a:spLocks noChangeShapeType="1"/>
          </p:cNvSpPr>
          <p:nvPr/>
        </p:nvSpPr>
        <p:spPr bwMode="auto">
          <a:xfrm flipH="1" flipV="1">
            <a:off x="1600200" y="39624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782" name="Oval 14"/>
          <p:cNvSpPr>
            <a:spLocks noChangeArrowheads="1"/>
          </p:cNvSpPr>
          <p:nvPr/>
        </p:nvSpPr>
        <p:spPr bwMode="auto">
          <a:xfrm>
            <a:off x="2362200" y="2667000"/>
            <a:ext cx="38100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Arial Narrow" pitchFamily="-112" charset="0"/>
            </a:endParaRPr>
          </a:p>
        </p:txBody>
      </p:sp>
      <p:sp>
        <p:nvSpPr>
          <p:cNvPr id="544783" name="Text Box 15"/>
          <p:cNvSpPr txBox="1">
            <a:spLocks noChangeArrowheads="1"/>
          </p:cNvSpPr>
          <p:nvPr/>
        </p:nvSpPr>
        <p:spPr bwMode="auto">
          <a:xfrm>
            <a:off x="2895600" y="5181600"/>
            <a:ext cx="3308350" cy="1323975"/>
          </a:xfrm>
          <a:prstGeom prst="rect">
            <a:avLst/>
          </a:prstGeom>
          <a:solidFill>
            <a:srgbClr val="FF00FF">
              <a:alpha val="85097"/>
            </a:srgbClr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Dense Distributed Vector and Matrices:</a:t>
            </a:r>
          </a:p>
          <a:p>
            <a:pPr algn="l">
              <a:buFontTx/>
              <a:buChar char="•"/>
            </a:pPr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 Simple local data structure.</a:t>
            </a:r>
          </a:p>
          <a:p>
            <a:pPr algn="l">
              <a:buFontTx/>
              <a:buChar char="•"/>
            </a:pPr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 BLAS-able, LAPACK-able.</a:t>
            </a:r>
          </a:p>
          <a:p>
            <a:pPr algn="l">
              <a:buFontTx/>
              <a:buChar char="•"/>
            </a:pPr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 Ghostable, redistributable.</a:t>
            </a:r>
          </a:p>
          <a:p>
            <a:pPr algn="l">
              <a:buFontTx/>
              <a:buChar char="•"/>
            </a:pPr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 RTOp-able.</a:t>
            </a:r>
          </a:p>
        </p:txBody>
      </p:sp>
      <p:sp>
        <p:nvSpPr>
          <p:cNvPr id="544784" name="Line 16"/>
          <p:cNvSpPr>
            <a:spLocks noChangeShapeType="1"/>
          </p:cNvSpPr>
          <p:nvPr/>
        </p:nvSpPr>
        <p:spPr bwMode="auto">
          <a:xfrm flipH="1" flipV="1">
            <a:off x="5410200" y="4114800"/>
            <a:ext cx="228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785" name="Oval 17"/>
          <p:cNvSpPr>
            <a:spLocks noChangeArrowheads="1"/>
          </p:cNvSpPr>
          <p:nvPr/>
        </p:nvSpPr>
        <p:spPr bwMode="auto">
          <a:xfrm>
            <a:off x="7696200" y="3581400"/>
            <a:ext cx="14478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Arial Narrow" pitchFamily="-112" charset="0"/>
            </a:endParaRPr>
          </a:p>
        </p:txBody>
      </p:sp>
      <p:sp>
        <p:nvSpPr>
          <p:cNvPr id="544786" name="Text Box 18"/>
          <p:cNvSpPr txBox="1">
            <a:spLocks noChangeArrowheads="1"/>
          </p:cNvSpPr>
          <p:nvPr/>
        </p:nvSpPr>
        <p:spPr bwMode="auto">
          <a:xfrm>
            <a:off x="3657600" y="1447800"/>
            <a:ext cx="5060950" cy="830263"/>
          </a:xfrm>
          <a:prstGeom prst="rect">
            <a:avLst/>
          </a:prstGeom>
          <a:solidFill>
            <a:srgbClr val="FF00FF">
              <a:alpha val="85097"/>
            </a:srgbClr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Base Class for All Distributed Objects:</a:t>
            </a:r>
          </a:p>
          <a:p>
            <a:pPr algn="l">
              <a:buFontTx/>
              <a:buChar char="•"/>
            </a:pPr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 Performs all communication.</a:t>
            </a:r>
          </a:p>
          <a:p>
            <a:pPr algn="l">
              <a:buFontTx/>
              <a:buChar char="•"/>
            </a:pPr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 Requires Check, Pack, Unpack methods from derived class.</a:t>
            </a:r>
          </a:p>
        </p:txBody>
      </p:sp>
      <p:sp>
        <p:nvSpPr>
          <p:cNvPr id="544787" name="Line 19"/>
          <p:cNvSpPr>
            <a:spLocks noChangeShapeType="1"/>
          </p:cNvSpPr>
          <p:nvPr/>
        </p:nvSpPr>
        <p:spPr bwMode="auto">
          <a:xfrm>
            <a:off x="5715000" y="2362200"/>
            <a:ext cx="2133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788" name="Oval 20"/>
          <p:cNvSpPr>
            <a:spLocks noChangeArrowheads="1"/>
          </p:cNvSpPr>
          <p:nvPr/>
        </p:nvSpPr>
        <p:spPr bwMode="auto">
          <a:xfrm>
            <a:off x="6553200" y="1981200"/>
            <a:ext cx="1219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Arial Narrow" pitchFamily="-112" charset="0"/>
            </a:endParaRPr>
          </a:p>
        </p:txBody>
      </p:sp>
      <p:sp>
        <p:nvSpPr>
          <p:cNvPr id="544789" name="Line 21"/>
          <p:cNvSpPr>
            <a:spLocks noChangeShapeType="1"/>
          </p:cNvSpPr>
          <p:nvPr/>
        </p:nvSpPr>
        <p:spPr bwMode="auto">
          <a:xfrm>
            <a:off x="4343400" y="17526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790" name="Oval 22"/>
          <p:cNvSpPr>
            <a:spLocks noChangeArrowheads="1"/>
          </p:cNvSpPr>
          <p:nvPr/>
        </p:nvSpPr>
        <p:spPr bwMode="auto">
          <a:xfrm>
            <a:off x="914400" y="4271963"/>
            <a:ext cx="2286000" cy="2586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Arial Narrow" pitchFamily="-112" charset="0"/>
            </a:endParaRPr>
          </a:p>
        </p:txBody>
      </p:sp>
      <p:sp>
        <p:nvSpPr>
          <p:cNvPr id="544791" name="Text Box 23"/>
          <p:cNvSpPr txBox="1">
            <a:spLocks noChangeArrowheads="1"/>
          </p:cNvSpPr>
          <p:nvPr/>
        </p:nvSpPr>
        <p:spPr bwMode="auto">
          <a:xfrm>
            <a:off x="381000" y="2819400"/>
            <a:ext cx="3792538" cy="1077913"/>
          </a:xfrm>
          <a:prstGeom prst="rect">
            <a:avLst/>
          </a:prstGeom>
          <a:solidFill>
            <a:srgbClr val="FF00FF">
              <a:alpha val="85097"/>
            </a:srgbClr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Graph class for structure-only computations:</a:t>
            </a:r>
          </a:p>
          <a:p>
            <a:pPr algn="l">
              <a:buFontTx/>
              <a:buChar char="•"/>
            </a:pPr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 Reusable matrix structure.</a:t>
            </a:r>
          </a:p>
          <a:p>
            <a:pPr algn="l">
              <a:buFontTx/>
              <a:buChar char="•"/>
            </a:pPr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 Pattern-based preconditioners.</a:t>
            </a:r>
          </a:p>
          <a:p>
            <a:pPr algn="l">
              <a:buFontTx/>
              <a:buChar char="•"/>
            </a:pPr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 Pattern-based load balancing tools.</a:t>
            </a:r>
          </a:p>
        </p:txBody>
      </p:sp>
      <p:sp>
        <p:nvSpPr>
          <p:cNvPr id="544792" name="Line 24"/>
          <p:cNvSpPr>
            <a:spLocks noChangeShapeType="1"/>
          </p:cNvSpPr>
          <p:nvPr/>
        </p:nvSpPr>
        <p:spPr bwMode="auto">
          <a:xfrm>
            <a:off x="9144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793" name="Oval 25"/>
          <p:cNvSpPr>
            <a:spLocks noChangeArrowheads="1"/>
          </p:cNvSpPr>
          <p:nvPr/>
        </p:nvSpPr>
        <p:spPr bwMode="auto">
          <a:xfrm>
            <a:off x="5105400" y="5257800"/>
            <a:ext cx="22860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Arial Narrow" pitchFamily="-112" charset="0"/>
            </a:endParaRPr>
          </a:p>
        </p:txBody>
      </p:sp>
      <p:sp>
        <p:nvSpPr>
          <p:cNvPr id="544794" name="Text Box 26"/>
          <p:cNvSpPr txBox="1">
            <a:spLocks noChangeArrowheads="1"/>
          </p:cNvSpPr>
          <p:nvPr/>
        </p:nvSpPr>
        <p:spPr bwMode="auto">
          <a:xfrm>
            <a:off x="5029200" y="3505200"/>
            <a:ext cx="3984625" cy="830263"/>
          </a:xfrm>
          <a:prstGeom prst="rect">
            <a:avLst/>
          </a:prstGeom>
          <a:solidFill>
            <a:srgbClr val="FF00FF">
              <a:alpha val="85097"/>
            </a:srgbClr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Basic sparse matrix class:</a:t>
            </a:r>
          </a:p>
          <a:p>
            <a:pPr algn="l">
              <a:buFontTx/>
              <a:buChar char="•"/>
            </a:pPr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 Flexible construction process.</a:t>
            </a:r>
          </a:p>
          <a:p>
            <a:pPr algn="l">
              <a:buFontTx/>
              <a:buChar char="•"/>
            </a:pPr>
            <a:r>
              <a:rPr lang="en-US" sz="1600">
                <a:solidFill>
                  <a:srgbClr val="000000"/>
                </a:solidFill>
                <a:latin typeface="Arial Narrow" pitchFamily="-112" charset="0"/>
              </a:rPr>
              <a:t> Arbitrary entry placement on parallel machine.</a:t>
            </a:r>
          </a:p>
        </p:txBody>
      </p:sp>
      <p:sp>
        <p:nvSpPr>
          <p:cNvPr id="544795" name="Line 27"/>
          <p:cNvSpPr>
            <a:spLocks noChangeShapeType="1"/>
          </p:cNvSpPr>
          <p:nvPr/>
        </p:nvSpPr>
        <p:spPr bwMode="auto">
          <a:xfrm>
            <a:off x="5638800" y="44196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788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544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4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4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500"/>
                                        <p:tgtEl>
                                          <p:spTgt spid="544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4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44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0" dur="500"/>
                                        <p:tgtEl>
                                          <p:spTgt spid="544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3" dur="500"/>
                                        <p:tgtEl>
                                          <p:spTgt spid="544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6" dur="500"/>
                                        <p:tgtEl>
                                          <p:spTgt spid="544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44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44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44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4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44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44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3" dur="500"/>
                                        <p:tgtEl>
                                          <p:spTgt spid="544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6" dur="500"/>
                                        <p:tgtEl>
                                          <p:spTgt spid="544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9" dur="500"/>
                                        <p:tgtEl>
                                          <p:spTgt spid="544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4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44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6" dur="500"/>
                                        <p:tgtEl>
                                          <p:spTgt spid="544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9" dur="500"/>
                                        <p:tgtEl>
                                          <p:spTgt spid="544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2" dur="500"/>
                                        <p:tgtEl>
                                          <p:spTgt spid="54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44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44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44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44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44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44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9" dur="500"/>
                                        <p:tgtEl>
                                          <p:spTgt spid="544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2" dur="500"/>
                                        <p:tgtEl>
                                          <p:spTgt spid="544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5" dur="500"/>
                                        <p:tgtEl>
                                          <p:spTgt spid="544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44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44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44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44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44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44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2" dur="500"/>
                                        <p:tgtEl>
                                          <p:spTgt spid="544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5" dur="500"/>
                                        <p:tgtEl>
                                          <p:spTgt spid="544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8" dur="500"/>
                                        <p:tgtEl>
                                          <p:spTgt spid="544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44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44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44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44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5" dur="500"/>
                                        <p:tgtEl>
                                          <p:spTgt spid="544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8" dur="500"/>
                                        <p:tgtEl>
                                          <p:spTgt spid="544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1" dur="500"/>
                                        <p:tgtEl>
                                          <p:spTgt spid="544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1" grpId="0" animBg="1"/>
      <p:bldP spid="544771" grpId="1" animBg="1"/>
      <p:bldP spid="544773" grpId="0" animBg="1"/>
      <p:bldP spid="544773" grpId="1" animBg="1"/>
      <p:bldP spid="544774" grpId="0" animBg="1"/>
      <p:bldP spid="544774" grpId="1" animBg="1"/>
      <p:bldP spid="544775" grpId="0" animBg="1"/>
      <p:bldP spid="544775" grpId="1" animBg="1"/>
      <p:bldP spid="544776" grpId="0" animBg="1"/>
      <p:bldP spid="544776" grpId="1" animBg="1"/>
      <p:bldP spid="544777" grpId="0" animBg="1"/>
      <p:bldP spid="544777" grpId="1" animBg="1"/>
      <p:bldP spid="544778" grpId="0" animBg="1"/>
      <p:bldP spid="544778" grpId="1" animBg="1"/>
      <p:bldP spid="544779" grpId="0" animBg="1"/>
      <p:bldP spid="544779" grpId="1" animBg="1"/>
      <p:bldP spid="544780" grpId="0" animBg="1"/>
      <p:bldP spid="544780" grpId="1" animBg="1"/>
      <p:bldP spid="544781" grpId="0" animBg="1"/>
      <p:bldP spid="544781" grpId="1" animBg="1"/>
      <p:bldP spid="544782" grpId="0" animBg="1"/>
      <p:bldP spid="544782" grpId="1" animBg="1"/>
      <p:bldP spid="544783" grpId="0" animBg="1"/>
      <p:bldP spid="544783" grpId="1" animBg="1"/>
      <p:bldP spid="544784" grpId="0" animBg="1"/>
      <p:bldP spid="544784" grpId="1" animBg="1"/>
      <p:bldP spid="544785" grpId="0" animBg="1"/>
      <p:bldP spid="544785" grpId="1" animBg="1"/>
      <p:bldP spid="544786" grpId="0" animBg="1"/>
      <p:bldP spid="544786" grpId="1" animBg="1"/>
      <p:bldP spid="544787" grpId="0" animBg="1"/>
      <p:bldP spid="544787" grpId="1" animBg="1"/>
      <p:bldP spid="544788" grpId="0" animBg="1"/>
      <p:bldP spid="544788" grpId="1" animBg="1"/>
      <p:bldP spid="544789" grpId="0" animBg="1"/>
      <p:bldP spid="544789" grpId="1" animBg="1"/>
      <p:bldP spid="544790" grpId="0" animBg="1"/>
      <p:bldP spid="544790" grpId="1" animBg="1"/>
      <p:bldP spid="544791" grpId="0" animBg="1"/>
      <p:bldP spid="544791" grpId="1" animBg="1"/>
      <p:bldP spid="544792" grpId="0" animBg="1"/>
      <p:bldP spid="544792" grpId="1" animBg="1"/>
      <p:bldP spid="544793" grpId="0" animBg="1"/>
      <p:bldP spid="544793" grpId="1" animBg="1"/>
      <p:bldP spid="544794" grpId="0" animBg="1"/>
      <p:bldP spid="544794" grpId="1" animBg="1"/>
      <p:bldP spid="544795" grpId="0" animBg="1"/>
      <p:bldP spid="544795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>
                <a:latin typeface="Arial"/>
                <a:cs typeface="Arial"/>
              </a:rPr>
              <a:t>A Map describes a data distribution</a:t>
            </a:r>
            <a:endParaRPr lang="en-US" b="0" dirty="0">
              <a:latin typeface="Arial"/>
              <a:cs typeface="Arial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/>
                <a:cs typeface="Arial"/>
              </a:rPr>
              <a:t>A Map…</a:t>
            </a:r>
          </a:p>
          <a:p>
            <a:pPr lvl="1" eaLnBrk="1" hangingPunct="1"/>
            <a:r>
              <a:rPr lang="en-US" dirty="0" smtClean="0">
                <a:latin typeface="Arial"/>
                <a:cs typeface="Arial"/>
              </a:rPr>
              <a:t>has a </a:t>
            </a:r>
            <a:r>
              <a:rPr lang="en-US" dirty="0" err="1" smtClean="0">
                <a:latin typeface="Arial"/>
                <a:cs typeface="Arial"/>
              </a:rPr>
              <a:t>Comm</a:t>
            </a:r>
            <a:r>
              <a:rPr lang="en-US" dirty="0" smtClean="0">
                <a:latin typeface="Arial"/>
                <a:cs typeface="Arial"/>
              </a:rPr>
              <a:t>(</a:t>
            </a:r>
            <a:r>
              <a:rPr lang="en-US" dirty="0" err="1" smtClean="0">
                <a:latin typeface="Arial"/>
                <a:cs typeface="Arial"/>
              </a:rPr>
              <a:t>unicator</a:t>
            </a:r>
            <a:r>
              <a:rPr lang="en-US" dirty="0" smtClean="0">
                <a:latin typeface="Arial"/>
                <a:cs typeface="Arial"/>
              </a:rPr>
              <a:t>)</a:t>
            </a:r>
          </a:p>
          <a:p>
            <a:pPr lvl="1" eaLnBrk="1" hangingPunct="1"/>
            <a:r>
              <a:rPr lang="en-US" dirty="0" smtClean="0">
                <a:latin typeface="Arial"/>
                <a:cs typeface="Arial"/>
              </a:rPr>
              <a:t>is like a vector space</a:t>
            </a:r>
          </a:p>
          <a:p>
            <a:pPr lvl="1" eaLnBrk="1" hangingPunct="1"/>
            <a:r>
              <a:rPr lang="en-US" dirty="0" smtClean="0">
                <a:latin typeface="Arial"/>
                <a:cs typeface="Arial"/>
              </a:rPr>
              <a:t>assigns entries of a data structure to (MPI) processes</a:t>
            </a:r>
          </a:p>
          <a:p>
            <a:pPr eaLnBrk="1" hangingPunct="1"/>
            <a:r>
              <a:rPr lang="en-US" dirty="0" smtClean="0">
                <a:latin typeface="Arial"/>
                <a:cs typeface="Arial"/>
              </a:rPr>
              <a:t>Global vs. local indices</a:t>
            </a:r>
          </a:p>
          <a:p>
            <a:pPr lvl="1" eaLnBrk="1" hangingPunct="1"/>
            <a:r>
              <a:rPr lang="en-US" dirty="0" smtClean="0">
                <a:latin typeface="Arial"/>
                <a:cs typeface="Arial"/>
              </a:rPr>
              <a:t>You care about global indices (independent of # processes)</a:t>
            </a:r>
          </a:p>
          <a:p>
            <a:pPr lvl="1" eaLnBrk="1" hangingPunct="1"/>
            <a:r>
              <a:rPr lang="en-US" dirty="0" smtClean="0">
                <a:latin typeface="Arial"/>
                <a:cs typeface="Arial"/>
              </a:rPr>
              <a:t>Computational kernels care about local indices</a:t>
            </a:r>
          </a:p>
          <a:p>
            <a:pPr lvl="1" eaLnBrk="1" hangingPunct="1"/>
            <a:r>
              <a:rPr lang="en-US" dirty="0" smtClean="0">
                <a:latin typeface="Arial"/>
                <a:cs typeface="Arial"/>
              </a:rPr>
              <a:t>A Map “maps” between them</a:t>
            </a:r>
          </a:p>
          <a:p>
            <a:pPr eaLnBrk="1" hangingPunct="1"/>
            <a:r>
              <a:rPr lang="en-US" dirty="0" smtClean="0">
                <a:latin typeface="Arial"/>
                <a:cs typeface="Arial"/>
              </a:rPr>
              <a:t>Parallel data redistribution = function </a:t>
            </a:r>
            <a:r>
              <a:rPr lang="en-US" dirty="0" err="1" smtClean="0">
                <a:latin typeface="Arial"/>
                <a:cs typeface="Arial"/>
              </a:rPr>
              <a:t>betw</a:t>
            </a:r>
            <a:r>
              <a:rPr lang="en-US" dirty="0" smtClean="0">
                <a:latin typeface="Arial"/>
                <a:cs typeface="Arial"/>
              </a:rPr>
              <a:t>. 2 Maps</a:t>
            </a:r>
          </a:p>
          <a:p>
            <a:pPr lvl="1" eaLnBrk="1" hangingPunct="1"/>
            <a:r>
              <a:rPr lang="en-US" dirty="0" smtClean="0">
                <a:latin typeface="Arial"/>
                <a:cs typeface="Arial"/>
              </a:rPr>
              <a:t>That function is a “communication pattern”</a:t>
            </a:r>
          </a:p>
          <a:p>
            <a:pPr lvl="1" eaLnBrk="1" hangingPunct="1"/>
            <a:r>
              <a:rPr lang="en-US" dirty="0" smtClean="0">
                <a:latin typeface="Arial"/>
                <a:cs typeface="Arial"/>
              </a:rPr>
              <a:t>{E,T}</a:t>
            </a:r>
            <a:r>
              <a:rPr lang="en-US" dirty="0" err="1" smtClean="0">
                <a:latin typeface="Arial"/>
                <a:cs typeface="Arial"/>
              </a:rPr>
              <a:t>petra</a:t>
            </a:r>
            <a:r>
              <a:rPr lang="en-US" dirty="0" smtClean="0">
                <a:latin typeface="Arial"/>
                <a:cs typeface="Arial"/>
              </a:rPr>
              <a:t> let you </a:t>
            </a:r>
            <a:r>
              <a:rPr lang="en-US" dirty="0" err="1" smtClean="0">
                <a:latin typeface="Arial"/>
                <a:cs typeface="Arial"/>
              </a:rPr>
              <a:t>precompute</a:t>
            </a:r>
            <a:r>
              <a:rPr lang="en-US" dirty="0" smtClean="0">
                <a:latin typeface="Arial"/>
                <a:cs typeface="Arial"/>
              </a:rPr>
              <a:t> (expensive) &amp; apply (cheaper) that pattern repeatedly to different vectors, matrices, etc.</a:t>
            </a:r>
          </a:p>
          <a:p>
            <a:pPr eaLnBrk="1" hangingPunct="1"/>
            <a:r>
              <a:rPr lang="en-US" b="1" dirty="0" smtClean="0">
                <a:latin typeface="Arial"/>
                <a:cs typeface="Arial"/>
              </a:rPr>
              <a:t>All Epetra concepts here carry over to Tpetra</a:t>
            </a: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31659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>
                <a:latin typeface="Arial"/>
                <a:cs typeface="Arial"/>
              </a:rPr>
              <a:t>1-to-1 Maps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/>
                <a:cs typeface="Arial"/>
              </a:rPr>
              <a:t>A </a:t>
            </a:r>
            <a:r>
              <a:rPr lang="en-US" dirty="0">
                <a:latin typeface="Arial"/>
                <a:cs typeface="Arial"/>
              </a:rPr>
              <a:t>M</a:t>
            </a:r>
            <a:r>
              <a:rPr lang="en-US" dirty="0" smtClean="0">
                <a:latin typeface="Arial"/>
                <a:cs typeface="Arial"/>
              </a:rPr>
              <a:t>ap </a:t>
            </a:r>
            <a:r>
              <a:rPr lang="en-US" dirty="0">
                <a:latin typeface="Arial"/>
                <a:cs typeface="Arial"/>
              </a:rPr>
              <a:t>is 1-to-1 </a:t>
            </a:r>
            <a:r>
              <a:rPr lang="en-US" dirty="0" smtClean="0">
                <a:latin typeface="Arial"/>
                <a:cs typeface="Arial"/>
              </a:rPr>
              <a:t>if…</a:t>
            </a:r>
          </a:p>
          <a:p>
            <a:pPr lvl="1" eaLnBrk="1" hangingPunct="1"/>
            <a:r>
              <a:rPr lang="en-US" dirty="0" smtClean="0">
                <a:latin typeface="Arial"/>
                <a:cs typeface="Arial"/>
              </a:rPr>
              <a:t>Each global index </a:t>
            </a:r>
            <a:r>
              <a:rPr lang="en-US" dirty="0">
                <a:latin typeface="Arial"/>
                <a:cs typeface="Arial"/>
              </a:rPr>
              <a:t>appears only once in the </a:t>
            </a:r>
            <a:r>
              <a:rPr lang="en-US" dirty="0" smtClean="0">
                <a:latin typeface="Arial"/>
                <a:cs typeface="Arial"/>
              </a:rPr>
              <a:t>Map </a:t>
            </a:r>
          </a:p>
          <a:p>
            <a:pPr lvl="1" eaLnBrk="1" hangingPunct="1"/>
            <a:r>
              <a:rPr lang="en-US" dirty="0" smtClean="0">
                <a:latin typeface="Arial"/>
                <a:cs typeface="Arial"/>
              </a:rPr>
              <a:t>(</a:t>
            </a:r>
            <a:r>
              <a:rPr lang="en-US" dirty="0">
                <a:latin typeface="Arial"/>
                <a:cs typeface="Arial"/>
              </a:rPr>
              <a:t>and is</a:t>
            </a:r>
            <a:r>
              <a:rPr lang="en-US" dirty="0" smtClean="0">
                <a:latin typeface="Arial"/>
                <a:cs typeface="Arial"/>
              </a:rPr>
              <a:t> thus associated </a:t>
            </a:r>
            <a:r>
              <a:rPr lang="en-US" dirty="0">
                <a:latin typeface="Arial"/>
                <a:cs typeface="Arial"/>
              </a:rPr>
              <a:t>with only a single </a:t>
            </a:r>
            <a:r>
              <a:rPr lang="en-US" dirty="0" smtClean="0">
                <a:latin typeface="Arial"/>
                <a:cs typeface="Arial"/>
              </a:rPr>
              <a:t>process)</a:t>
            </a:r>
          </a:p>
          <a:p>
            <a:pPr eaLnBrk="1" hangingPunct="1"/>
            <a:r>
              <a:rPr lang="en-US" dirty="0" smtClean="0">
                <a:latin typeface="Arial"/>
                <a:cs typeface="Arial"/>
              </a:rPr>
              <a:t>For data redistribution, {E,T}</a:t>
            </a:r>
            <a:r>
              <a:rPr lang="en-US" dirty="0" err="1" smtClean="0">
                <a:latin typeface="Arial"/>
                <a:cs typeface="Arial"/>
              </a:rPr>
              <a:t>petra</a:t>
            </a:r>
            <a:r>
              <a:rPr lang="en-US" dirty="0" smtClean="0">
                <a:latin typeface="Arial"/>
                <a:cs typeface="Arial"/>
              </a:rPr>
              <a:t> cares whether source or target Map is 1-to-1</a:t>
            </a:r>
          </a:p>
          <a:p>
            <a:pPr lvl="1" eaLnBrk="1" hangingPunct="1"/>
            <a:r>
              <a:rPr lang="en-US" dirty="0" smtClean="0">
                <a:latin typeface="Arial"/>
                <a:cs typeface="Arial"/>
              </a:rPr>
              <a:t>“Import”: source is 1-to-1</a:t>
            </a:r>
          </a:p>
          <a:p>
            <a:pPr lvl="1" eaLnBrk="1" hangingPunct="1"/>
            <a:r>
              <a:rPr lang="en-US" dirty="0" smtClean="0">
                <a:latin typeface="Arial"/>
                <a:cs typeface="Arial"/>
              </a:rPr>
              <a:t>“Export”: target is 1-to-1</a:t>
            </a:r>
          </a:p>
          <a:p>
            <a:pPr eaLnBrk="1" hangingPunct="1"/>
            <a:r>
              <a:rPr lang="en-US" dirty="0" smtClean="0">
                <a:latin typeface="Arial"/>
                <a:cs typeface="Arial"/>
              </a:rPr>
              <a:t>This (slightly) constraints Maps of a matrix:</a:t>
            </a:r>
          </a:p>
          <a:p>
            <a:pPr lvl="1" eaLnBrk="1" hangingPunct="1"/>
            <a:r>
              <a:rPr lang="en-US" dirty="0" smtClean="0">
                <a:latin typeface="Arial"/>
                <a:cs typeface="Arial"/>
              </a:rPr>
              <a:t>Domain Map must </a:t>
            </a:r>
            <a:r>
              <a:rPr lang="en-US" dirty="0">
                <a:latin typeface="Arial"/>
                <a:cs typeface="Arial"/>
              </a:rPr>
              <a:t>be 1-to-</a:t>
            </a:r>
            <a:r>
              <a:rPr lang="en-US" dirty="0" smtClean="0">
                <a:latin typeface="Arial"/>
                <a:cs typeface="Arial"/>
              </a:rPr>
              <a:t>1</a:t>
            </a:r>
            <a:endParaRPr lang="en-US" dirty="0">
              <a:latin typeface="Arial"/>
              <a:cs typeface="Arial"/>
            </a:endParaRPr>
          </a:p>
          <a:p>
            <a:pPr lvl="1" eaLnBrk="1" hangingPunct="1"/>
            <a:r>
              <a:rPr lang="en-US" dirty="0" smtClean="0">
                <a:latin typeface="Arial"/>
                <a:cs typeface="Arial"/>
              </a:rPr>
              <a:t>Range Map must </a:t>
            </a:r>
            <a:r>
              <a:rPr lang="en-US" dirty="0">
                <a:latin typeface="Arial"/>
                <a:cs typeface="Arial"/>
              </a:rPr>
              <a:t>be 1-to-</a:t>
            </a:r>
            <a:r>
              <a:rPr lang="en-US" dirty="0" smtClean="0">
                <a:latin typeface="Arial"/>
                <a:cs typeface="Arial"/>
              </a:rPr>
              <a:t>1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63430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>
                <a:latin typeface="Arial"/>
                <a:cs typeface="Arial"/>
              </a:rPr>
              <a:t>2D Objects: Four Maps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/>
                <a:cs typeface="Arial"/>
              </a:rPr>
              <a:t>Epetra 2D objects</a:t>
            </a:r>
            <a:r>
              <a:rPr lang="en-US" dirty="0" smtClean="0">
                <a:latin typeface="Arial"/>
                <a:cs typeface="Arial"/>
              </a:rPr>
              <a:t>: graphs and matrices</a:t>
            </a:r>
            <a:endParaRPr lang="en-US" dirty="0">
              <a:latin typeface="Arial"/>
              <a:cs typeface="Arial"/>
            </a:endParaRP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/>
              <a:cs typeface="Arial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 smtClean="0">
              <a:latin typeface="Arial"/>
              <a:cs typeface="Arial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 smtClean="0">
              <a:latin typeface="Arial"/>
              <a:cs typeface="Arial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/>
                <a:cs typeface="Arial"/>
              </a:rPr>
              <a:t>Have </a:t>
            </a:r>
            <a:r>
              <a:rPr lang="en-US" dirty="0">
                <a:latin typeface="Arial"/>
                <a:cs typeface="Arial"/>
              </a:rPr>
              <a:t>four maps: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latin typeface="Arial"/>
                <a:cs typeface="Arial"/>
              </a:rPr>
              <a:t>Row Map</a:t>
            </a:r>
            <a:r>
              <a:rPr lang="en-US" dirty="0">
                <a:latin typeface="Arial"/>
                <a:cs typeface="Arial"/>
              </a:rPr>
              <a:t>: On each </a:t>
            </a:r>
            <a:r>
              <a:rPr lang="en-US" dirty="0" smtClean="0">
                <a:latin typeface="Arial"/>
                <a:cs typeface="Arial"/>
              </a:rPr>
              <a:t>process, </a:t>
            </a:r>
            <a:r>
              <a:rPr lang="en-US" dirty="0">
                <a:latin typeface="Arial"/>
                <a:cs typeface="Arial"/>
              </a:rPr>
              <a:t>the</a:t>
            </a:r>
            <a:r>
              <a:rPr lang="en-US" dirty="0" smtClean="0">
                <a:latin typeface="Arial"/>
                <a:cs typeface="Arial"/>
              </a:rPr>
              <a:t> global IDs of </a:t>
            </a:r>
            <a:r>
              <a:rPr lang="en-US" dirty="0">
                <a:latin typeface="Arial"/>
                <a:cs typeface="Arial"/>
              </a:rPr>
              <a:t>the </a:t>
            </a:r>
            <a:r>
              <a:rPr lang="en-US" b="1" dirty="0">
                <a:latin typeface="Arial"/>
                <a:cs typeface="Arial"/>
              </a:rPr>
              <a:t>rows</a:t>
            </a:r>
            <a:r>
              <a:rPr lang="en-US" dirty="0" smtClean="0">
                <a:latin typeface="Arial"/>
                <a:cs typeface="Arial"/>
              </a:rPr>
              <a:t> that process </a:t>
            </a:r>
            <a:r>
              <a:rPr lang="en-US" dirty="0">
                <a:latin typeface="Arial"/>
                <a:cs typeface="Arial"/>
              </a:rPr>
              <a:t>will “</a:t>
            </a:r>
            <a:r>
              <a:rPr lang="en-US" dirty="0" smtClean="0">
                <a:latin typeface="Arial"/>
                <a:cs typeface="Arial"/>
              </a:rPr>
              <a:t>manage.”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latin typeface="Arial"/>
                <a:cs typeface="Arial"/>
              </a:rPr>
              <a:t>Column Map</a:t>
            </a:r>
            <a:r>
              <a:rPr lang="en-US" dirty="0">
                <a:latin typeface="Arial"/>
                <a:cs typeface="Arial"/>
              </a:rPr>
              <a:t>: On each processor, the</a:t>
            </a:r>
            <a:r>
              <a:rPr lang="en-US" dirty="0" smtClean="0">
                <a:latin typeface="Arial"/>
                <a:cs typeface="Arial"/>
              </a:rPr>
              <a:t> global IDs </a:t>
            </a:r>
            <a:r>
              <a:rPr lang="en-US" dirty="0">
                <a:latin typeface="Arial"/>
                <a:cs typeface="Arial"/>
              </a:rPr>
              <a:t>of the </a:t>
            </a:r>
            <a:r>
              <a:rPr lang="en-US" b="1" dirty="0">
                <a:latin typeface="Arial"/>
                <a:cs typeface="Arial"/>
              </a:rPr>
              <a:t>columns</a:t>
            </a:r>
            <a:r>
              <a:rPr lang="en-US" dirty="0">
                <a:latin typeface="Arial"/>
                <a:cs typeface="Arial"/>
              </a:rPr>
              <a:t> that </a:t>
            </a:r>
            <a:r>
              <a:rPr lang="en-US" dirty="0" smtClean="0">
                <a:latin typeface="Arial"/>
                <a:cs typeface="Arial"/>
              </a:rPr>
              <a:t>process will </a:t>
            </a:r>
            <a:r>
              <a:rPr lang="en-US" dirty="0">
                <a:latin typeface="Arial"/>
                <a:cs typeface="Arial"/>
              </a:rPr>
              <a:t>“</a:t>
            </a:r>
            <a:r>
              <a:rPr lang="en-US" dirty="0" smtClean="0">
                <a:latin typeface="Arial"/>
                <a:cs typeface="Arial"/>
              </a:rPr>
              <a:t>manage.”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latin typeface="Arial"/>
                <a:cs typeface="Arial"/>
              </a:rPr>
              <a:t>Domain Map</a:t>
            </a:r>
            <a:r>
              <a:rPr lang="en-US" dirty="0">
                <a:latin typeface="Arial"/>
                <a:cs typeface="Arial"/>
              </a:rPr>
              <a:t>: The layout of domain objects </a:t>
            </a:r>
            <a:br>
              <a:rPr lang="en-US" dirty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	(</a:t>
            </a:r>
            <a:r>
              <a:rPr lang="en-US" dirty="0">
                <a:latin typeface="Arial"/>
                <a:cs typeface="Arial"/>
              </a:rPr>
              <a:t>the </a:t>
            </a:r>
            <a:r>
              <a:rPr lang="en-US" i="1" dirty="0">
                <a:latin typeface="Arial"/>
                <a:cs typeface="Arial"/>
              </a:rPr>
              <a:t>x</a:t>
            </a:r>
            <a:r>
              <a:rPr lang="en-US" dirty="0" smtClean="0">
                <a:latin typeface="Arial"/>
                <a:cs typeface="Arial"/>
              </a:rPr>
              <a:t> (multi)vector </a:t>
            </a:r>
            <a:r>
              <a:rPr lang="en-US" dirty="0">
                <a:latin typeface="Arial"/>
                <a:cs typeface="Arial"/>
              </a:rPr>
              <a:t>in </a:t>
            </a:r>
            <a:r>
              <a:rPr lang="en-US" i="1" dirty="0" smtClean="0">
                <a:latin typeface="Arial"/>
                <a:cs typeface="Arial"/>
              </a:rPr>
              <a:t>y = Ax</a:t>
            </a:r>
            <a:r>
              <a:rPr lang="en-US" dirty="0">
                <a:latin typeface="Arial"/>
                <a:cs typeface="Arial"/>
              </a:rPr>
              <a:t>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latin typeface="Arial"/>
                <a:cs typeface="Arial"/>
              </a:rPr>
              <a:t>Range Map</a:t>
            </a:r>
            <a:r>
              <a:rPr lang="en-US" dirty="0">
                <a:latin typeface="Arial"/>
                <a:cs typeface="Arial"/>
              </a:rPr>
              <a:t>: The layout of range objects </a:t>
            </a:r>
            <a:br>
              <a:rPr lang="en-US" dirty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	(</a:t>
            </a:r>
            <a:r>
              <a:rPr lang="en-US" dirty="0">
                <a:latin typeface="Arial"/>
                <a:cs typeface="Arial"/>
              </a:rPr>
              <a:t>the </a:t>
            </a:r>
            <a:r>
              <a:rPr lang="en-US" i="1" dirty="0">
                <a:latin typeface="Arial"/>
                <a:cs typeface="Arial"/>
              </a:rPr>
              <a:t>y</a:t>
            </a:r>
            <a:r>
              <a:rPr lang="en-US" dirty="0" smtClean="0">
                <a:latin typeface="Arial"/>
                <a:cs typeface="Arial"/>
              </a:rPr>
              <a:t> (multi)vector </a:t>
            </a:r>
            <a:r>
              <a:rPr lang="en-US" dirty="0">
                <a:latin typeface="Arial"/>
                <a:cs typeface="Arial"/>
              </a:rPr>
              <a:t>in </a:t>
            </a:r>
            <a:r>
              <a:rPr lang="en-US" i="1" dirty="0" smtClean="0">
                <a:latin typeface="Arial"/>
                <a:cs typeface="Arial"/>
              </a:rPr>
              <a:t>y = Ax</a:t>
            </a:r>
            <a:r>
              <a:rPr lang="en-US" dirty="0">
                <a:latin typeface="Arial"/>
                <a:cs typeface="Arial"/>
              </a:rPr>
              <a:t>).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99332" name="AutoShape 4"/>
          <p:cNvSpPr>
            <a:spLocks/>
          </p:cNvSpPr>
          <p:nvPr/>
        </p:nvSpPr>
        <p:spPr bwMode="auto">
          <a:xfrm>
            <a:off x="6477000" y="4648200"/>
            <a:ext cx="457200" cy="13716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Arial Narrow" pitchFamily="-112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7086600" y="5029200"/>
            <a:ext cx="1467657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Arial Narrow" pitchFamily="-112" charset="0"/>
              </a:rPr>
              <a:t>Must be 1-to-1</a:t>
            </a:r>
            <a:r>
              <a:rPr lang="en-US" sz="1800" dirty="0" smtClean="0">
                <a:solidFill>
                  <a:srgbClr val="000000"/>
                </a:solidFill>
                <a:latin typeface="Arial Narrow" pitchFamily="-112" charset="0"/>
              </a:rPr>
              <a:t> 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Arial Narrow" pitchFamily="-112" charset="0"/>
              </a:rPr>
              <a:t>maps</a:t>
            </a:r>
            <a:r>
              <a:rPr lang="en-US" sz="1800" dirty="0">
                <a:solidFill>
                  <a:srgbClr val="000000"/>
                </a:solidFill>
                <a:latin typeface="Arial Narrow" pitchFamily="-112" charset="0"/>
              </a:rPr>
              <a:t>!!!</a:t>
            </a:r>
          </a:p>
        </p:txBody>
      </p:sp>
      <p:sp>
        <p:nvSpPr>
          <p:cNvPr id="99334" name="Line 6"/>
          <p:cNvSpPr>
            <a:spLocks noChangeShapeType="1"/>
          </p:cNvSpPr>
          <p:nvPr/>
        </p:nvSpPr>
        <p:spPr bwMode="auto">
          <a:xfrm flipH="1">
            <a:off x="2667000" y="2438400"/>
            <a:ext cx="3429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6172200" y="2209800"/>
            <a:ext cx="2152650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latin typeface="Arial Narrow" pitchFamily="-112" charset="0"/>
              </a:rPr>
              <a:t>Typically a 1-to-1 map</a:t>
            </a:r>
          </a:p>
        </p:txBody>
      </p:sp>
      <p:sp>
        <p:nvSpPr>
          <p:cNvPr id="99336" name="Line 8"/>
          <p:cNvSpPr>
            <a:spLocks noChangeShapeType="1"/>
          </p:cNvSpPr>
          <p:nvPr/>
        </p:nvSpPr>
        <p:spPr bwMode="auto">
          <a:xfrm flipH="1">
            <a:off x="3124200" y="3124200"/>
            <a:ext cx="2895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6172200" y="2895600"/>
            <a:ext cx="2603500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latin typeface="Arial Narrow" pitchFamily="-112" charset="0"/>
              </a:rPr>
              <a:t>Typically NOT a 1-to-1 map</a:t>
            </a:r>
          </a:p>
        </p:txBody>
      </p:sp>
    </p:spTree>
    <p:extLst>
      <p:ext uri="{BB962C8B-B14F-4D97-AF65-F5344CB8AC3E}">
        <p14:creationId xmlns:p14="http://schemas.microsoft.com/office/powerpoint/2010/main" val="26850473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>
                <a:latin typeface="Arial"/>
                <a:cs typeface="Arial"/>
              </a:rPr>
              <a:t>Sample Problem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276600" y="1600200"/>
          <a:ext cx="22860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86" name="Equation" r:id="rId4" imgW="914400" imgH="711000" progId="">
                  <p:embed/>
                </p:oleObj>
              </mc:Choice>
              <mc:Fallback>
                <p:oleObj name="Equation" r:id="rId4" imgW="914400" imgH="711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00200"/>
                        <a:ext cx="22860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5730875" y="1600200"/>
          <a:ext cx="7937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87" name="Equation" r:id="rId6" imgW="317160" imgH="711000" progId="">
                  <p:embed/>
                </p:oleObj>
              </mc:Choice>
              <mc:Fallback>
                <p:oleObj name="Equation" r:id="rId6" imgW="317160" imgH="711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1600200"/>
                        <a:ext cx="79375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2743200" y="2209800"/>
            <a:ext cx="293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 Narrow" pitchFamily="-112" charset="0"/>
              </a:rPr>
              <a:t>=</a:t>
            </a: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692275" y="1600200"/>
          <a:ext cx="8255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88" name="Equation" r:id="rId8" imgW="330120" imgH="711000" progId="">
                  <p:embed/>
                </p:oleObj>
              </mc:Choice>
              <mc:Fallback>
                <p:oleObj name="Equation" r:id="rId8" imgW="330120" imgH="711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600200"/>
                        <a:ext cx="8255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905000" y="11430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>
                <a:solidFill>
                  <a:srgbClr val="000000"/>
                </a:solidFill>
                <a:latin typeface="Times New Roman" pitchFamily="-112" charset="0"/>
              </a:rPr>
              <a:t>y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4241800" y="1143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>
                <a:solidFill>
                  <a:srgbClr val="000000"/>
                </a:solidFill>
                <a:latin typeface="Times New Roman" pitchFamily="-112" charset="0"/>
              </a:rPr>
              <a:t>A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5892800" y="10668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>
                <a:solidFill>
                  <a:srgbClr val="000000"/>
                </a:solidFill>
                <a:latin typeface="Times New Roman" pitchFamily="-112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4101562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pPr eaLnBrk="1" hangingPunct="1"/>
            <a:r>
              <a:rPr lang="en-US" b="0" dirty="0"/>
              <a:t>Case 1: Standard Approach</a:t>
            </a:r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819400"/>
            <a:ext cx="3810000" cy="1676400"/>
          </a:xfrm>
        </p:spPr>
        <p:txBody>
          <a:bodyPr/>
          <a:lstStyle/>
          <a:p>
            <a:pPr eaLnBrk="1" hangingPunct="1"/>
            <a:r>
              <a:rPr lang="en-US" sz="1800" dirty="0" err="1"/>
              <a:t>RowMap</a:t>
            </a:r>
            <a:r>
              <a:rPr lang="en-US" sz="1800" dirty="0"/>
              <a:t> 	= {0, 1}</a:t>
            </a:r>
          </a:p>
          <a:p>
            <a:pPr eaLnBrk="1" hangingPunct="1"/>
            <a:r>
              <a:rPr lang="en-US" sz="1800" dirty="0" err="1"/>
              <a:t>ColMap</a:t>
            </a:r>
            <a:r>
              <a:rPr lang="en-US" sz="1800" dirty="0"/>
              <a:t> 	= {0, 1, 2}</a:t>
            </a:r>
          </a:p>
          <a:p>
            <a:pPr eaLnBrk="1" hangingPunct="1"/>
            <a:r>
              <a:rPr lang="en-US" sz="1800" dirty="0" err="1"/>
              <a:t>DomainMap</a:t>
            </a:r>
            <a:r>
              <a:rPr lang="en-US" sz="1800" dirty="0"/>
              <a:t> 	= {0, 1}</a:t>
            </a:r>
          </a:p>
          <a:p>
            <a:pPr eaLnBrk="1" hangingPunct="1"/>
            <a:r>
              <a:rPr lang="en-US" sz="1800" dirty="0" err="1"/>
              <a:t>RangeMap</a:t>
            </a:r>
            <a:r>
              <a:rPr lang="en-US" sz="1800" dirty="0"/>
              <a:t> 	= {0, 1}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76250" y="1962150"/>
          <a:ext cx="38925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14" name="Equation" r:id="rId4" imgW="2539800" imgH="482400" progId="">
                  <p:embed/>
                </p:oleObj>
              </mc:Choice>
              <mc:Fallback>
                <p:oleObj name="Equation" r:id="rId4" imgW="2539800" imgH="482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962150"/>
                        <a:ext cx="389255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Rectangle 5"/>
          <p:cNvSpPr>
            <a:spLocks noChangeArrowheads="1"/>
          </p:cNvSpPr>
          <p:nvPr/>
        </p:nvSpPr>
        <p:spPr bwMode="auto">
          <a:xfrm>
            <a:off x="533400" y="762000"/>
            <a:ext cx="7924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 typeface="Wingdings" pitchFamily="-112" charset="2"/>
              <a:buChar char="w"/>
            </a:pP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First 2 rows of </a:t>
            </a:r>
            <a:r>
              <a:rPr lang="en-US" sz="1800" b="0" i="1" dirty="0">
                <a:solidFill>
                  <a:srgbClr val="000000"/>
                </a:solidFill>
                <a:latin typeface="Times New Roman" pitchFamily="-112" charset="0"/>
              </a:rPr>
              <a:t>A</a:t>
            </a: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, elements of </a:t>
            </a:r>
            <a:r>
              <a:rPr lang="en-US" sz="1800" b="0" i="1" dirty="0" err="1">
                <a:solidFill>
                  <a:srgbClr val="000000"/>
                </a:solidFill>
                <a:latin typeface="Times New Roman" pitchFamily="-112" charset="0"/>
              </a:rPr>
              <a:t>y</a:t>
            </a: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 and elements of </a:t>
            </a:r>
            <a:r>
              <a:rPr lang="en-US" sz="1800" b="0" i="1" dirty="0" err="1">
                <a:solidFill>
                  <a:srgbClr val="000000"/>
                </a:solidFill>
                <a:latin typeface="Times New Roman" pitchFamily="-112" charset="0"/>
              </a:rPr>
              <a:t>x</a:t>
            </a: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, kept on PE 0.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 typeface="Wingdings" pitchFamily="-112" charset="2"/>
              <a:buChar char="w"/>
            </a:pP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Last row of </a:t>
            </a:r>
            <a:r>
              <a:rPr lang="en-US" sz="1800" b="0" i="1" dirty="0">
                <a:solidFill>
                  <a:srgbClr val="000000"/>
                </a:solidFill>
                <a:latin typeface="Times New Roman" pitchFamily="-112" charset="0"/>
              </a:rPr>
              <a:t>A</a:t>
            </a: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, element of </a:t>
            </a:r>
            <a:r>
              <a:rPr lang="en-US" sz="1800" b="0" i="1" dirty="0" err="1">
                <a:solidFill>
                  <a:srgbClr val="000000"/>
                </a:solidFill>
                <a:latin typeface="Times New Roman" pitchFamily="-112" charset="0"/>
              </a:rPr>
              <a:t>y</a:t>
            </a: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 and element of </a:t>
            </a:r>
            <a:r>
              <a:rPr lang="en-US" sz="1800" b="0" i="1" dirty="0" err="1">
                <a:solidFill>
                  <a:srgbClr val="000000"/>
                </a:solidFill>
                <a:latin typeface="Times New Roman" pitchFamily="-112" charset="0"/>
              </a:rPr>
              <a:t>x</a:t>
            </a: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, kept on PE 1.</a:t>
            </a:r>
          </a:p>
        </p:txBody>
      </p:sp>
      <p:sp>
        <p:nvSpPr>
          <p:cNvPr id="3082" name="Text Box 6"/>
          <p:cNvSpPr txBox="1">
            <a:spLocks noChangeArrowheads="1"/>
          </p:cNvSpPr>
          <p:nvPr/>
        </p:nvSpPr>
        <p:spPr bwMode="auto">
          <a:xfrm>
            <a:off x="1518667" y="1524000"/>
            <a:ext cx="22395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Times New Roman" pitchFamily="-112" charset="0"/>
              </a:rPr>
              <a:t>PE 0 Contents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5111750" y="2136775"/>
          <a:ext cx="34623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15" name="Equation" r:id="rId6" imgW="2260440" imgH="253800" progId="">
                  <p:embed/>
                </p:oleObj>
              </mc:Choice>
              <mc:Fallback>
                <p:oleObj name="Equation" r:id="rId6" imgW="226044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2136775"/>
                        <a:ext cx="3462338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Text Box 8"/>
          <p:cNvSpPr txBox="1">
            <a:spLocks noChangeArrowheads="1"/>
          </p:cNvSpPr>
          <p:nvPr/>
        </p:nvSpPr>
        <p:spPr bwMode="auto">
          <a:xfrm>
            <a:off x="5938267" y="1524000"/>
            <a:ext cx="22395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Times New Roman" pitchFamily="-112" charset="0"/>
              </a:rPr>
              <a:t>PE 1 Contents</a:t>
            </a:r>
          </a:p>
        </p:txBody>
      </p:sp>
      <p:sp>
        <p:nvSpPr>
          <p:cNvPr id="3084" name="Rectangle 9"/>
          <p:cNvSpPr>
            <a:spLocks noChangeArrowheads="1"/>
          </p:cNvSpPr>
          <p:nvPr/>
        </p:nvSpPr>
        <p:spPr bwMode="auto">
          <a:xfrm>
            <a:off x="4800600" y="2819400"/>
            <a:ext cx="3810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Font typeface="Wingdings" pitchFamily="-112" charset="2"/>
              <a:buChar char="§"/>
            </a:pPr>
            <a:r>
              <a:rPr lang="en-US" sz="1800" b="0" dirty="0" err="1">
                <a:solidFill>
                  <a:srgbClr val="000000"/>
                </a:solidFill>
                <a:latin typeface="Times New Roman" pitchFamily="-112" charset="0"/>
              </a:rPr>
              <a:t>RowMap</a:t>
            </a: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 	= {2}</a:t>
            </a:r>
          </a:p>
          <a:p>
            <a:pPr marL="342900" indent="-342900" algn="l">
              <a:spcBef>
                <a:spcPct val="20000"/>
              </a:spcBef>
              <a:buFont typeface="Wingdings" pitchFamily="-112" charset="2"/>
              <a:buChar char="§"/>
            </a:pPr>
            <a:r>
              <a:rPr lang="en-US" sz="1800" b="0" dirty="0" err="1">
                <a:solidFill>
                  <a:srgbClr val="000000"/>
                </a:solidFill>
                <a:latin typeface="Times New Roman" pitchFamily="-112" charset="0"/>
              </a:rPr>
              <a:t>ColMap</a:t>
            </a: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 	= {1, 2}</a:t>
            </a:r>
          </a:p>
          <a:p>
            <a:pPr marL="342900" indent="-342900" algn="l">
              <a:spcBef>
                <a:spcPct val="20000"/>
              </a:spcBef>
              <a:buFont typeface="Wingdings" pitchFamily="-112" charset="2"/>
              <a:buChar char="§"/>
            </a:pPr>
            <a:r>
              <a:rPr lang="en-US" sz="1800" b="0" dirty="0" err="1">
                <a:solidFill>
                  <a:srgbClr val="000000"/>
                </a:solidFill>
                <a:latin typeface="Times New Roman" pitchFamily="-112" charset="0"/>
              </a:rPr>
              <a:t>DomainMap</a:t>
            </a: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 	= {2}</a:t>
            </a:r>
          </a:p>
          <a:p>
            <a:pPr marL="342900" indent="-342900" algn="l">
              <a:spcBef>
                <a:spcPct val="20000"/>
              </a:spcBef>
              <a:buFont typeface="Wingdings" pitchFamily="-112" charset="2"/>
              <a:buChar char="§"/>
            </a:pPr>
            <a:r>
              <a:rPr lang="en-US" sz="1800" b="0" dirty="0" err="1">
                <a:solidFill>
                  <a:srgbClr val="000000"/>
                </a:solidFill>
                <a:latin typeface="Times New Roman" pitchFamily="-112" charset="0"/>
              </a:rPr>
              <a:t>RangeMap</a:t>
            </a: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 	= {2}</a:t>
            </a:r>
          </a:p>
        </p:txBody>
      </p:sp>
      <p:sp>
        <p:nvSpPr>
          <p:cNvPr id="3085" name="Rectangle 10"/>
          <p:cNvSpPr>
            <a:spLocks noChangeArrowheads="1"/>
          </p:cNvSpPr>
          <p:nvPr/>
        </p:nvSpPr>
        <p:spPr bwMode="auto">
          <a:xfrm>
            <a:off x="4191000" y="4343400"/>
            <a:ext cx="487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Font typeface="Wingdings" pitchFamily="-112" charset="2"/>
              <a:buNone/>
            </a:pPr>
            <a:r>
              <a:rPr lang="en-US" sz="1600" b="0" dirty="0">
                <a:solidFill>
                  <a:srgbClr val="000000"/>
                </a:solidFill>
                <a:latin typeface="Times New Roman" pitchFamily="-112" charset="0"/>
              </a:rPr>
              <a:t>Notes:</a:t>
            </a:r>
          </a:p>
          <a:p>
            <a:pPr marL="342900" indent="-342900" algn="l">
              <a:spcBef>
                <a:spcPct val="20000"/>
              </a:spcBef>
              <a:buFont typeface="Wingdings" pitchFamily="-112" charset="2"/>
              <a:buChar char="§"/>
            </a:pPr>
            <a:r>
              <a:rPr lang="en-US" sz="1600" b="0" dirty="0">
                <a:solidFill>
                  <a:srgbClr val="000000"/>
                </a:solidFill>
                <a:latin typeface="Times New Roman" pitchFamily="-112" charset="0"/>
              </a:rPr>
              <a:t>Rows are wholly owned.</a:t>
            </a:r>
          </a:p>
          <a:p>
            <a:pPr marL="342900" indent="-342900" algn="l">
              <a:spcBef>
                <a:spcPct val="20000"/>
              </a:spcBef>
              <a:buFont typeface="Wingdings" pitchFamily="-112" charset="2"/>
              <a:buChar char="§"/>
            </a:pPr>
            <a:r>
              <a:rPr lang="en-US" sz="1600" b="0" dirty="0" err="1">
                <a:solidFill>
                  <a:srgbClr val="000000"/>
                </a:solidFill>
                <a:latin typeface="Times New Roman" pitchFamily="-112" charset="0"/>
              </a:rPr>
              <a:t>RowMap</a:t>
            </a:r>
            <a:r>
              <a:rPr lang="en-US" sz="1600" b="0" dirty="0">
                <a:solidFill>
                  <a:srgbClr val="000000"/>
                </a:solidFill>
                <a:latin typeface="Times New Roman" pitchFamily="-112" charset="0"/>
              </a:rPr>
              <a:t>=</a:t>
            </a:r>
            <a:r>
              <a:rPr lang="en-US" sz="1600" b="0" dirty="0" err="1">
                <a:solidFill>
                  <a:srgbClr val="000000"/>
                </a:solidFill>
                <a:latin typeface="Times New Roman" pitchFamily="-112" charset="0"/>
              </a:rPr>
              <a:t>DomainMap</a:t>
            </a:r>
            <a:r>
              <a:rPr lang="en-US" sz="1600" b="0" dirty="0">
                <a:solidFill>
                  <a:srgbClr val="000000"/>
                </a:solidFill>
                <a:latin typeface="Times New Roman" pitchFamily="-112" charset="0"/>
              </a:rPr>
              <a:t>=</a:t>
            </a:r>
            <a:r>
              <a:rPr lang="en-US" sz="1600" b="0" dirty="0" err="1">
                <a:solidFill>
                  <a:srgbClr val="000000"/>
                </a:solidFill>
                <a:latin typeface="Times New Roman" pitchFamily="-112" charset="0"/>
              </a:rPr>
              <a:t>RangeMap</a:t>
            </a:r>
            <a:r>
              <a:rPr lang="en-US" sz="1600" b="0" dirty="0">
                <a:solidFill>
                  <a:srgbClr val="000000"/>
                </a:solidFill>
                <a:latin typeface="Times New Roman" pitchFamily="-112" charset="0"/>
              </a:rPr>
              <a:t> (all 1-to-1).</a:t>
            </a:r>
          </a:p>
          <a:p>
            <a:pPr marL="342900" indent="-342900" algn="l">
              <a:spcBef>
                <a:spcPct val="20000"/>
              </a:spcBef>
              <a:buFont typeface="Wingdings" pitchFamily="-112" charset="2"/>
              <a:buChar char="§"/>
            </a:pPr>
            <a:r>
              <a:rPr lang="en-US" sz="1600" b="0" dirty="0" err="1">
                <a:solidFill>
                  <a:srgbClr val="000000"/>
                </a:solidFill>
                <a:latin typeface="Times New Roman" pitchFamily="-112" charset="0"/>
              </a:rPr>
              <a:t>ColMap</a:t>
            </a:r>
            <a:r>
              <a:rPr lang="en-US" sz="1600" b="0" dirty="0">
                <a:solidFill>
                  <a:srgbClr val="000000"/>
                </a:solidFill>
                <a:latin typeface="Times New Roman" pitchFamily="-112" charset="0"/>
              </a:rPr>
              <a:t> is NOT 1-to-1.</a:t>
            </a:r>
          </a:p>
          <a:p>
            <a:pPr marL="342900" indent="-342900" algn="l">
              <a:spcBef>
                <a:spcPct val="20000"/>
              </a:spcBef>
              <a:buFont typeface="Wingdings" pitchFamily="-112" charset="2"/>
              <a:buChar char="§"/>
            </a:pPr>
            <a:r>
              <a:rPr lang="en-US" sz="1600" b="0" dirty="0">
                <a:solidFill>
                  <a:srgbClr val="000000"/>
                </a:solidFill>
                <a:latin typeface="Times New Roman" pitchFamily="-112" charset="0"/>
              </a:rPr>
              <a:t>Call to </a:t>
            </a:r>
            <a:r>
              <a:rPr lang="en-US" sz="1600" b="0" dirty="0" err="1">
                <a:solidFill>
                  <a:srgbClr val="000000"/>
                </a:solidFill>
                <a:latin typeface="Times New Roman" pitchFamily="-112" charset="0"/>
              </a:rPr>
              <a:t>FillComplete</a:t>
            </a:r>
            <a:r>
              <a:rPr lang="en-US" sz="1600" b="0" dirty="0">
                <a:solidFill>
                  <a:srgbClr val="000000"/>
                </a:solidFill>
                <a:latin typeface="Times New Roman" pitchFamily="-112" charset="0"/>
              </a:rPr>
              <a:t>: </a:t>
            </a:r>
            <a:r>
              <a:rPr lang="en-US" sz="1600" b="0" dirty="0" err="1">
                <a:solidFill>
                  <a:srgbClr val="000000"/>
                </a:solidFill>
                <a:latin typeface="Times New Roman" pitchFamily="-112" charset="0"/>
              </a:rPr>
              <a:t>A.FillComplete</a:t>
            </a:r>
            <a:r>
              <a:rPr lang="en-US" sz="1600" b="0" dirty="0">
                <a:solidFill>
                  <a:srgbClr val="000000"/>
                </a:solidFill>
                <a:latin typeface="Times New Roman" pitchFamily="-112" charset="0"/>
              </a:rPr>
              <a:t>(); // Assumes</a:t>
            </a:r>
          </a:p>
        </p:txBody>
      </p:sp>
      <p:sp>
        <p:nvSpPr>
          <p:cNvPr id="3086" name="Freeform 11"/>
          <p:cNvSpPr>
            <a:spLocks/>
          </p:cNvSpPr>
          <p:nvPr/>
        </p:nvSpPr>
        <p:spPr bwMode="auto">
          <a:xfrm>
            <a:off x="8610600" y="5105400"/>
            <a:ext cx="533400" cy="609600"/>
          </a:xfrm>
          <a:custGeom>
            <a:avLst/>
            <a:gdLst>
              <a:gd name="T0" fmla="*/ 2147483647 w 496"/>
              <a:gd name="T1" fmla="*/ 2147483647 h 400"/>
              <a:gd name="T2" fmla="*/ 2147483647 w 496"/>
              <a:gd name="T3" fmla="*/ 2147483647 h 400"/>
              <a:gd name="T4" fmla="*/ 2147483647 w 496"/>
              <a:gd name="T5" fmla="*/ 2147483647 h 400"/>
              <a:gd name="T6" fmla="*/ 2147483647 w 496"/>
              <a:gd name="T7" fmla="*/ 2147483647 h 400"/>
              <a:gd name="T8" fmla="*/ 0 60000 65536"/>
              <a:gd name="T9" fmla="*/ 0 60000 65536"/>
              <a:gd name="T10" fmla="*/ 0 60000 65536"/>
              <a:gd name="T11" fmla="*/ 0 60000 65536"/>
              <a:gd name="T12" fmla="*/ 0 w 496"/>
              <a:gd name="T13" fmla="*/ 0 h 400"/>
              <a:gd name="T14" fmla="*/ 496 w 496"/>
              <a:gd name="T15" fmla="*/ 400 h 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6" h="400">
                <a:moveTo>
                  <a:pt x="312" y="400"/>
                </a:moveTo>
                <a:cubicBezTo>
                  <a:pt x="404" y="264"/>
                  <a:pt x="496" y="128"/>
                  <a:pt x="456" y="64"/>
                </a:cubicBezTo>
                <a:cubicBezTo>
                  <a:pt x="416" y="0"/>
                  <a:pt x="144" y="24"/>
                  <a:pt x="72" y="16"/>
                </a:cubicBezTo>
                <a:cubicBezTo>
                  <a:pt x="0" y="8"/>
                  <a:pt x="12" y="12"/>
                  <a:pt x="24" y="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Arial Narrow" pitchFamily="-112" charset="0"/>
            </a:endParaRP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066800" y="5181600"/>
          <a:ext cx="1992313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16" name="Equation" r:id="rId8" imgW="914400" imgH="711000" progId="">
                  <p:embed/>
                </p:oleObj>
              </mc:Choice>
              <mc:Fallback>
                <p:oleObj name="Equation" r:id="rId8" imgW="914400" imgH="711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81600"/>
                        <a:ext cx="1992313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3213100" y="5181600"/>
          <a:ext cx="69215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17" name="Equation" r:id="rId10" imgW="317160" imgH="711000" progId="">
                  <p:embed/>
                </p:oleObj>
              </mc:Choice>
              <mc:Fallback>
                <p:oleObj name="Equation" r:id="rId10" imgW="317160" imgH="711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5181600"/>
                        <a:ext cx="69215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Text Box 14"/>
          <p:cNvSpPr txBox="1">
            <a:spLocks noChangeArrowheads="1"/>
          </p:cNvSpPr>
          <p:nvPr/>
        </p:nvSpPr>
        <p:spPr bwMode="auto">
          <a:xfrm>
            <a:off x="782142" y="5562600"/>
            <a:ext cx="40580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solidFill>
                  <a:srgbClr val="000000"/>
                </a:solidFill>
                <a:latin typeface="Arial Narrow" pitchFamily="-112" charset="0"/>
              </a:rPr>
              <a:t>=</a:t>
            </a:r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165100" y="5181600"/>
          <a:ext cx="7207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18" name="Equation" r:id="rId12" imgW="330120" imgH="711000" progId="">
                  <p:embed/>
                </p:oleObj>
              </mc:Choice>
              <mc:Fallback>
                <p:oleObj name="Equation" r:id="rId12" imgW="330120" imgH="711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5181600"/>
                        <a:ext cx="720725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321399" y="4724400"/>
            <a:ext cx="4382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 i="1" dirty="0" err="1">
                <a:solidFill>
                  <a:srgbClr val="000000"/>
                </a:solidFill>
                <a:latin typeface="Times New Roman" pitchFamily="-112" charset="0"/>
              </a:rPr>
              <a:t>y</a:t>
            </a:r>
            <a:endParaRPr lang="en-US" sz="2400" b="0" i="1" dirty="0">
              <a:solidFill>
                <a:srgbClr val="000000"/>
              </a:solidFill>
              <a:latin typeface="Times New Roman" pitchFamily="-112" charset="0"/>
            </a:endParaRP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1847881" y="4724400"/>
            <a:ext cx="484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 i="1">
                <a:solidFill>
                  <a:srgbClr val="000000"/>
                </a:solidFill>
                <a:latin typeface="Times New Roman" pitchFamily="-112" charset="0"/>
              </a:rPr>
              <a:t>A</a:t>
            </a:r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3301214" y="4724400"/>
            <a:ext cx="4222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 i="1">
                <a:solidFill>
                  <a:srgbClr val="000000"/>
                </a:solidFill>
                <a:latin typeface="Times New Roman" pitchFamily="-112" charset="0"/>
              </a:rPr>
              <a:t>x</a:t>
            </a: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673913" y="4419600"/>
            <a:ext cx="17509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Arial Narrow" pitchFamily="-112" charset="0"/>
              </a:rPr>
              <a:t>Original Problem</a:t>
            </a:r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0" y="4191000"/>
            <a:ext cx="40386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 Narrow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5714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 build="p"/>
      <p:bldP spid="3084" grpId="0"/>
      <p:bldP spid="308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213100" y="5181600"/>
          <a:ext cx="69215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38" name="Equation" r:id="rId4" imgW="317160" imgH="711000" progId="">
                  <p:embed/>
                </p:oleObj>
              </mc:Choice>
              <mc:Fallback>
                <p:oleObj name="Equation" r:id="rId4" imgW="317160" imgH="711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5181600"/>
                        <a:ext cx="69215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65100" y="5181600"/>
          <a:ext cx="7207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39" name="Equation" r:id="rId6" imgW="330120" imgH="711000" progId="">
                  <p:embed/>
                </p:oleObj>
              </mc:Choice>
              <mc:Fallback>
                <p:oleObj name="Equation" r:id="rId6" imgW="330120" imgH="711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5181600"/>
                        <a:ext cx="720725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pPr eaLnBrk="1" hangingPunct="1"/>
            <a:r>
              <a:rPr lang="en-US" b="0" dirty="0"/>
              <a:t>Case 2: Twist 1</a:t>
            </a:r>
          </a:p>
        </p:txBody>
      </p:sp>
      <p:sp>
        <p:nvSpPr>
          <p:cNvPr id="410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819400"/>
            <a:ext cx="3810000" cy="1676400"/>
          </a:xfrm>
        </p:spPr>
        <p:txBody>
          <a:bodyPr/>
          <a:lstStyle/>
          <a:p>
            <a:pPr eaLnBrk="1" hangingPunct="1"/>
            <a:r>
              <a:rPr lang="en-US" sz="1800" dirty="0" err="1"/>
              <a:t>RowMap</a:t>
            </a:r>
            <a:r>
              <a:rPr lang="en-US" sz="1800" dirty="0"/>
              <a:t> 	= {0, 1}</a:t>
            </a:r>
          </a:p>
          <a:p>
            <a:pPr eaLnBrk="1" hangingPunct="1"/>
            <a:r>
              <a:rPr lang="en-US" sz="1800" dirty="0" err="1"/>
              <a:t>ColMap</a:t>
            </a:r>
            <a:r>
              <a:rPr lang="en-US" sz="1800" dirty="0"/>
              <a:t> 	= {0, 1, 2}</a:t>
            </a:r>
          </a:p>
          <a:p>
            <a:pPr eaLnBrk="1" hangingPunct="1"/>
            <a:r>
              <a:rPr lang="en-US" sz="1800" dirty="0" err="1"/>
              <a:t>DomainMap</a:t>
            </a:r>
            <a:r>
              <a:rPr lang="en-US" sz="1800" dirty="0"/>
              <a:t> 	= {1, 2}</a:t>
            </a:r>
          </a:p>
          <a:p>
            <a:pPr eaLnBrk="1" hangingPunct="1"/>
            <a:r>
              <a:rPr lang="en-US" sz="1800" dirty="0" err="1"/>
              <a:t>RangeMap</a:t>
            </a:r>
            <a:r>
              <a:rPr lang="en-US" sz="1800" dirty="0"/>
              <a:t> 	= {0}</a:t>
            </a: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525463" y="1962150"/>
          <a:ext cx="37941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40" name="Equation" r:id="rId8" imgW="2476440" imgH="482400" progId="">
                  <p:embed/>
                </p:oleObj>
              </mc:Choice>
              <mc:Fallback>
                <p:oleObj name="Equation" r:id="rId8" imgW="2476440" imgH="482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1962150"/>
                        <a:ext cx="3794125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7"/>
          <p:cNvSpPr>
            <a:spLocks noChangeArrowheads="1"/>
          </p:cNvSpPr>
          <p:nvPr/>
        </p:nvSpPr>
        <p:spPr bwMode="auto">
          <a:xfrm>
            <a:off x="533400" y="762000"/>
            <a:ext cx="7924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 typeface="Wingdings" pitchFamily="-112" charset="2"/>
              <a:buChar char="w"/>
            </a:pP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First 2 rows of </a:t>
            </a:r>
            <a:r>
              <a:rPr lang="en-US" sz="1800" b="0" i="1" dirty="0">
                <a:solidFill>
                  <a:srgbClr val="000000"/>
                </a:solidFill>
                <a:latin typeface="Times New Roman" pitchFamily="-112" charset="0"/>
              </a:rPr>
              <a:t>A</a:t>
            </a: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, first element of </a:t>
            </a:r>
            <a:r>
              <a:rPr lang="en-US" sz="1800" b="0" i="1" dirty="0" err="1">
                <a:solidFill>
                  <a:srgbClr val="000000"/>
                </a:solidFill>
                <a:latin typeface="Times New Roman" pitchFamily="-112" charset="0"/>
              </a:rPr>
              <a:t>y</a:t>
            </a: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 and last 2 elements of </a:t>
            </a:r>
            <a:r>
              <a:rPr lang="en-US" sz="1800" b="0" i="1" dirty="0" err="1">
                <a:solidFill>
                  <a:srgbClr val="000000"/>
                </a:solidFill>
                <a:latin typeface="Times New Roman" pitchFamily="-112" charset="0"/>
              </a:rPr>
              <a:t>x</a:t>
            </a: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, kept on PE 0.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 typeface="Wingdings" pitchFamily="-112" charset="2"/>
              <a:buChar char="w"/>
            </a:pP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Last row of </a:t>
            </a:r>
            <a:r>
              <a:rPr lang="en-US" sz="1800" b="0" i="1" dirty="0">
                <a:solidFill>
                  <a:srgbClr val="000000"/>
                </a:solidFill>
                <a:latin typeface="Times New Roman" pitchFamily="-112" charset="0"/>
              </a:rPr>
              <a:t>A</a:t>
            </a: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, last 2 element of </a:t>
            </a:r>
            <a:r>
              <a:rPr lang="en-US" sz="1800" b="0" i="1" dirty="0" err="1">
                <a:solidFill>
                  <a:srgbClr val="000000"/>
                </a:solidFill>
                <a:latin typeface="Times New Roman" pitchFamily="-112" charset="0"/>
              </a:rPr>
              <a:t>y</a:t>
            </a: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 and first element of </a:t>
            </a:r>
            <a:r>
              <a:rPr lang="en-US" sz="1800" b="0" i="1" dirty="0" err="1">
                <a:solidFill>
                  <a:srgbClr val="000000"/>
                </a:solidFill>
                <a:latin typeface="Times New Roman" pitchFamily="-112" charset="0"/>
              </a:rPr>
              <a:t>x</a:t>
            </a: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, kept on PE 1.</a:t>
            </a:r>
          </a:p>
        </p:txBody>
      </p:sp>
      <p:sp>
        <p:nvSpPr>
          <p:cNvPr id="4106" name="Text Box 8"/>
          <p:cNvSpPr txBox="1">
            <a:spLocks noChangeArrowheads="1"/>
          </p:cNvSpPr>
          <p:nvPr/>
        </p:nvSpPr>
        <p:spPr bwMode="auto">
          <a:xfrm>
            <a:off x="1485554" y="1524000"/>
            <a:ext cx="15056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PE 0 Contents</a:t>
            </a: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5083175" y="1962150"/>
          <a:ext cx="351948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41" name="Equation" r:id="rId10" imgW="2298600" imgH="482400" progId="">
                  <p:embed/>
                </p:oleObj>
              </mc:Choice>
              <mc:Fallback>
                <p:oleObj name="Equation" r:id="rId10" imgW="2298600" imgH="482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175" y="1962150"/>
                        <a:ext cx="3519488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10"/>
          <p:cNvSpPr txBox="1">
            <a:spLocks noChangeArrowheads="1"/>
          </p:cNvSpPr>
          <p:nvPr/>
        </p:nvSpPr>
        <p:spPr bwMode="auto">
          <a:xfrm>
            <a:off x="5905154" y="1524000"/>
            <a:ext cx="15056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PE 1 Contents</a:t>
            </a:r>
          </a:p>
        </p:txBody>
      </p:sp>
      <p:sp>
        <p:nvSpPr>
          <p:cNvPr id="4108" name="Rectangle 11"/>
          <p:cNvSpPr>
            <a:spLocks noChangeArrowheads="1"/>
          </p:cNvSpPr>
          <p:nvPr/>
        </p:nvSpPr>
        <p:spPr bwMode="auto">
          <a:xfrm>
            <a:off x="4800600" y="2819400"/>
            <a:ext cx="3810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Font typeface="Wingdings" pitchFamily="-112" charset="2"/>
              <a:buChar char="§"/>
            </a:pPr>
            <a:r>
              <a:rPr lang="en-US" sz="1800" b="0" dirty="0" err="1">
                <a:solidFill>
                  <a:srgbClr val="000000"/>
                </a:solidFill>
                <a:latin typeface="Times New Roman" pitchFamily="-112" charset="0"/>
              </a:rPr>
              <a:t>RowMap</a:t>
            </a: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 	= {2}</a:t>
            </a:r>
          </a:p>
          <a:p>
            <a:pPr marL="342900" indent="-342900" algn="l">
              <a:spcBef>
                <a:spcPct val="20000"/>
              </a:spcBef>
              <a:buFont typeface="Wingdings" pitchFamily="-112" charset="2"/>
              <a:buChar char="§"/>
            </a:pPr>
            <a:r>
              <a:rPr lang="en-US" sz="1800" b="0" dirty="0" err="1">
                <a:solidFill>
                  <a:srgbClr val="000000"/>
                </a:solidFill>
                <a:latin typeface="Times New Roman" pitchFamily="-112" charset="0"/>
              </a:rPr>
              <a:t>ColMap</a:t>
            </a: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 	= {1, 2}</a:t>
            </a:r>
          </a:p>
          <a:p>
            <a:pPr marL="342900" indent="-342900" algn="l">
              <a:spcBef>
                <a:spcPct val="20000"/>
              </a:spcBef>
              <a:buFont typeface="Wingdings" pitchFamily="-112" charset="2"/>
              <a:buChar char="§"/>
            </a:pPr>
            <a:r>
              <a:rPr lang="en-US" sz="1800" b="0" dirty="0" err="1">
                <a:solidFill>
                  <a:srgbClr val="000000"/>
                </a:solidFill>
                <a:latin typeface="Times New Roman" pitchFamily="-112" charset="0"/>
              </a:rPr>
              <a:t>DomainMap</a:t>
            </a: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 	= {0}</a:t>
            </a:r>
          </a:p>
          <a:p>
            <a:pPr marL="342900" indent="-342900" algn="l">
              <a:spcBef>
                <a:spcPct val="20000"/>
              </a:spcBef>
              <a:buFont typeface="Wingdings" pitchFamily="-112" charset="2"/>
              <a:buChar char="§"/>
            </a:pPr>
            <a:r>
              <a:rPr lang="en-US" sz="1800" b="0" dirty="0" err="1">
                <a:solidFill>
                  <a:srgbClr val="000000"/>
                </a:solidFill>
                <a:latin typeface="Times New Roman" pitchFamily="-112" charset="0"/>
              </a:rPr>
              <a:t>RangeMap</a:t>
            </a: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 	= {1, 2}</a:t>
            </a:r>
          </a:p>
        </p:txBody>
      </p:sp>
      <p:sp>
        <p:nvSpPr>
          <p:cNvPr id="4109" name="Rectangle 12"/>
          <p:cNvSpPr>
            <a:spLocks noChangeArrowheads="1"/>
          </p:cNvSpPr>
          <p:nvPr/>
        </p:nvSpPr>
        <p:spPr bwMode="auto">
          <a:xfrm>
            <a:off x="4114800" y="4038600"/>
            <a:ext cx="5410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Font typeface="Wingdings" pitchFamily="-112" charset="2"/>
              <a:buNone/>
            </a:pP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Notes:</a:t>
            </a:r>
          </a:p>
          <a:p>
            <a:pPr marL="342900" indent="-342900" algn="l">
              <a:spcBef>
                <a:spcPct val="20000"/>
              </a:spcBef>
              <a:buFont typeface="Wingdings" pitchFamily="-112" charset="2"/>
              <a:buChar char="§"/>
            </a:pP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Rows are wholly owned.</a:t>
            </a:r>
          </a:p>
          <a:p>
            <a:pPr marL="342900" indent="-342900" algn="l">
              <a:spcBef>
                <a:spcPct val="20000"/>
              </a:spcBef>
              <a:buFont typeface="Wingdings" pitchFamily="-112" charset="2"/>
              <a:buChar char="§"/>
            </a:pPr>
            <a:r>
              <a:rPr lang="en-US" sz="1800" b="0" dirty="0" err="1">
                <a:solidFill>
                  <a:srgbClr val="000000"/>
                </a:solidFill>
                <a:latin typeface="Times New Roman" pitchFamily="-112" charset="0"/>
              </a:rPr>
              <a:t>RowMap</a:t>
            </a: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 is NOT = </a:t>
            </a:r>
            <a:r>
              <a:rPr lang="en-US" sz="1800" b="0" dirty="0" err="1">
                <a:solidFill>
                  <a:srgbClr val="000000"/>
                </a:solidFill>
                <a:latin typeface="Times New Roman" pitchFamily="-112" charset="0"/>
              </a:rPr>
              <a:t>DomainMap</a:t>
            </a: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 </a:t>
            </a:r>
            <a:b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</a:b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	     is NOT = </a:t>
            </a:r>
            <a:r>
              <a:rPr lang="en-US" sz="1800" b="0" dirty="0" err="1">
                <a:solidFill>
                  <a:srgbClr val="000000"/>
                </a:solidFill>
                <a:latin typeface="Times New Roman" pitchFamily="-112" charset="0"/>
              </a:rPr>
              <a:t>RangeMap</a:t>
            </a: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 (all 1-to-1).</a:t>
            </a:r>
          </a:p>
          <a:p>
            <a:pPr marL="342900" indent="-342900" algn="l">
              <a:spcBef>
                <a:spcPct val="20000"/>
              </a:spcBef>
              <a:buFont typeface="Wingdings" pitchFamily="-112" charset="2"/>
              <a:buChar char="§"/>
            </a:pPr>
            <a:r>
              <a:rPr lang="en-US" sz="1800" b="0" dirty="0" err="1">
                <a:solidFill>
                  <a:srgbClr val="000000"/>
                </a:solidFill>
                <a:latin typeface="Times New Roman" pitchFamily="-112" charset="0"/>
              </a:rPr>
              <a:t>ColMap</a:t>
            </a: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 is NOT 1-to-1.</a:t>
            </a:r>
          </a:p>
          <a:p>
            <a:pPr marL="342900" indent="-342900" algn="l">
              <a:spcBef>
                <a:spcPct val="20000"/>
              </a:spcBef>
              <a:buFont typeface="Wingdings" pitchFamily="-112" charset="2"/>
              <a:buChar char="§"/>
            </a:pP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Call to </a:t>
            </a:r>
            <a:r>
              <a:rPr lang="en-US" sz="1800" b="0" dirty="0" err="1">
                <a:solidFill>
                  <a:srgbClr val="000000"/>
                </a:solidFill>
                <a:latin typeface="Times New Roman" pitchFamily="-112" charset="0"/>
              </a:rPr>
              <a:t>FillComplete</a:t>
            </a:r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: </a:t>
            </a:r>
            <a:b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</a:br>
            <a:r>
              <a:rPr lang="en-US" sz="1800" dirty="0" err="1">
                <a:solidFill>
                  <a:srgbClr val="000000"/>
                </a:solidFill>
                <a:latin typeface="Times New Roman" pitchFamily="-112" charset="0"/>
              </a:rPr>
              <a:t>A.FillComplete(DomainMap</a:t>
            </a:r>
            <a:r>
              <a:rPr lang="en-US" sz="1800" dirty="0">
                <a:solidFill>
                  <a:srgbClr val="000000"/>
                </a:solidFill>
                <a:latin typeface="Times New Roman" pitchFamily="-112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Times New Roman" pitchFamily="-112" charset="0"/>
              </a:rPr>
              <a:t>RangeMap</a:t>
            </a:r>
            <a:r>
              <a:rPr lang="en-US" sz="1800" dirty="0">
                <a:solidFill>
                  <a:srgbClr val="000000"/>
                </a:solidFill>
                <a:latin typeface="Times New Roman" pitchFamily="-112" charset="0"/>
              </a:rPr>
              <a:t>);</a:t>
            </a: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1066800" y="5181600"/>
          <a:ext cx="1992313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42" name="Equation" r:id="rId12" imgW="914400" imgH="711000" progId="">
                  <p:embed/>
                </p:oleObj>
              </mc:Choice>
              <mc:Fallback>
                <p:oleObj name="Equation" r:id="rId12" imgW="914400" imgH="711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81600"/>
                        <a:ext cx="1992313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838200" y="5715000"/>
            <a:ext cx="293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solidFill>
                  <a:srgbClr val="000000"/>
                </a:solidFill>
                <a:latin typeface="Arial Narrow" pitchFamily="-112" charset="0"/>
              </a:rPr>
              <a:t>=</a:t>
            </a: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327811" y="4724400"/>
            <a:ext cx="4254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 i="1">
                <a:solidFill>
                  <a:srgbClr val="000000"/>
                </a:solidFill>
                <a:latin typeface="Times New Roman" pitchFamily="-112" charset="0"/>
              </a:rPr>
              <a:t>y</a:t>
            </a: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1847881" y="4724400"/>
            <a:ext cx="484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 i="1">
                <a:solidFill>
                  <a:srgbClr val="000000"/>
                </a:solidFill>
                <a:latin typeface="Times New Roman" pitchFamily="-112" charset="0"/>
              </a:rPr>
              <a:t>A</a:t>
            </a: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3301214" y="4724400"/>
            <a:ext cx="4222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 i="1">
                <a:solidFill>
                  <a:srgbClr val="000000"/>
                </a:solidFill>
                <a:latin typeface="Times New Roman" pitchFamily="-112" charset="0"/>
              </a:rPr>
              <a:t>x</a:t>
            </a:r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670472" y="4419600"/>
            <a:ext cx="15943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solidFill>
                  <a:srgbClr val="000000"/>
                </a:solidFill>
                <a:latin typeface="Arial Narrow" pitchFamily="-112" charset="0"/>
              </a:rPr>
              <a:t>Original Problem</a:t>
            </a:r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0" y="4191000"/>
            <a:ext cx="40386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 Narrow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5509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build="p"/>
      <p:bldP spid="4108" grpId="0"/>
      <p:bldP spid="410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457200"/>
          </a:xfrm>
        </p:spPr>
        <p:txBody>
          <a:bodyPr/>
          <a:lstStyle/>
          <a:p>
            <a:pPr eaLnBrk="1" hangingPunct="1"/>
            <a:r>
              <a:rPr lang="en-US" b="0" dirty="0"/>
              <a:t>Case 2: Twist 2</a:t>
            </a:r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819400"/>
            <a:ext cx="3810000" cy="1676400"/>
          </a:xfrm>
        </p:spPr>
        <p:txBody>
          <a:bodyPr/>
          <a:lstStyle/>
          <a:p>
            <a:pPr eaLnBrk="1" hangingPunct="1"/>
            <a:r>
              <a:rPr lang="en-US" sz="1800"/>
              <a:t>RowMap 	= {0, 1}</a:t>
            </a:r>
          </a:p>
          <a:p>
            <a:pPr eaLnBrk="1" hangingPunct="1"/>
            <a:r>
              <a:rPr lang="en-US" sz="1800"/>
              <a:t>ColMap 	= {0, 1}</a:t>
            </a:r>
          </a:p>
          <a:p>
            <a:pPr eaLnBrk="1" hangingPunct="1"/>
            <a:r>
              <a:rPr lang="en-US" sz="1800"/>
              <a:t>DomainMap 	= {1, 2}</a:t>
            </a:r>
          </a:p>
          <a:p>
            <a:pPr eaLnBrk="1" hangingPunct="1"/>
            <a:r>
              <a:rPr lang="en-US" sz="1800"/>
              <a:t>RangeMap 	= {0}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82613" y="1962150"/>
          <a:ext cx="36798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62" name="Equation" r:id="rId4" imgW="2400120" imgH="482400" progId="">
                  <p:embed/>
                </p:oleObj>
              </mc:Choice>
              <mc:Fallback>
                <p:oleObj name="Equation" r:id="rId4" imgW="2400120" imgH="482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1962150"/>
                        <a:ext cx="3679825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5"/>
          <p:cNvSpPr>
            <a:spLocks noChangeArrowheads="1"/>
          </p:cNvSpPr>
          <p:nvPr/>
        </p:nvSpPr>
        <p:spPr bwMode="auto">
          <a:xfrm>
            <a:off x="152400" y="533400"/>
            <a:ext cx="8763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 typeface="Wingdings" pitchFamily="-112" charset="2"/>
              <a:buChar char="w"/>
            </a:pPr>
            <a:r>
              <a:rPr lang="en-US" sz="1800" b="0">
                <a:solidFill>
                  <a:srgbClr val="000000"/>
                </a:solidFill>
                <a:latin typeface="Times New Roman" pitchFamily="-112" charset="0"/>
              </a:rPr>
              <a:t>First row of </a:t>
            </a:r>
            <a:r>
              <a:rPr lang="en-US" sz="1800" b="0" i="1">
                <a:solidFill>
                  <a:srgbClr val="000000"/>
                </a:solidFill>
                <a:latin typeface="Times New Roman" pitchFamily="-112" charset="0"/>
              </a:rPr>
              <a:t>A</a:t>
            </a:r>
            <a:r>
              <a:rPr lang="en-US" sz="1800" b="0">
                <a:solidFill>
                  <a:srgbClr val="000000"/>
                </a:solidFill>
                <a:latin typeface="Times New Roman" pitchFamily="-112" charset="0"/>
              </a:rPr>
              <a:t>, part of second row of </a:t>
            </a:r>
            <a:r>
              <a:rPr lang="en-US" sz="1800" b="0" i="1">
                <a:solidFill>
                  <a:srgbClr val="000000"/>
                </a:solidFill>
                <a:latin typeface="Times New Roman" pitchFamily="-112" charset="0"/>
              </a:rPr>
              <a:t>A, </a:t>
            </a:r>
            <a:r>
              <a:rPr lang="en-US" sz="1800" b="0">
                <a:solidFill>
                  <a:srgbClr val="000000"/>
                </a:solidFill>
                <a:latin typeface="Times New Roman" pitchFamily="-112" charset="0"/>
              </a:rPr>
              <a:t>first element of </a:t>
            </a:r>
            <a:r>
              <a:rPr lang="en-US" sz="1800" b="0" i="1">
                <a:solidFill>
                  <a:srgbClr val="000000"/>
                </a:solidFill>
                <a:latin typeface="Times New Roman" pitchFamily="-112" charset="0"/>
              </a:rPr>
              <a:t>y</a:t>
            </a:r>
            <a:r>
              <a:rPr lang="en-US" sz="1800" b="0">
                <a:solidFill>
                  <a:srgbClr val="000000"/>
                </a:solidFill>
                <a:latin typeface="Times New Roman" pitchFamily="-112" charset="0"/>
              </a:rPr>
              <a:t> and last 2 elements of </a:t>
            </a:r>
            <a:r>
              <a:rPr lang="en-US" sz="1800" b="0" i="1">
                <a:solidFill>
                  <a:srgbClr val="000000"/>
                </a:solidFill>
                <a:latin typeface="Times New Roman" pitchFamily="-112" charset="0"/>
              </a:rPr>
              <a:t>x</a:t>
            </a:r>
            <a:r>
              <a:rPr lang="en-US" sz="1800" b="0">
                <a:solidFill>
                  <a:srgbClr val="000000"/>
                </a:solidFill>
                <a:latin typeface="Times New Roman" pitchFamily="-112" charset="0"/>
              </a:rPr>
              <a:t>, kept on PE 0.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 typeface="Wingdings" pitchFamily="-112" charset="2"/>
              <a:buChar char="w"/>
            </a:pPr>
            <a:r>
              <a:rPr lang="en-US" sz="1800" b="0">
                <a:solidFill>
                  <a:srgbClr val="000000"/>
                </a:solidFill>
                <a:latin typeface="Times New Roman" pitchFamily="-112" charset="0"/>
              </a:rPr>
              <a:t>Last row, part of second row of </a:t>
            </a:r>
            <a:r>
              <a:rPr lang="en-US" sz="1800" b="0" i="1">
                <a:solidFill>
                  <a:srgbClr val="000000"/>
                </a:solidFill>
                <a:latin typeface="Times New Roman" pitchFamily="-112" charset="0"/>
              </a:rPr>
              <a:t>A, </a:t>
            </a:r>
            <a:r>
              <a:rPr lang="en-US" sz="1800" b="0">
                <a:solidFill>
                  <a:srgbClr val="000000"/>
                </a:solidFill>
                <a:latin typeface="Times New Roman" pitchFamily="-112" charset="0"/>
              </a:rPr>
              <a:t>last 2 element of </a:t>
            </a:r>
            <a:r>
              <a:rPr lang="en-US" sz="1800" b="0" i="1">
                <a:solidFill>
                  <a:srgbClr val="000000"/>
                </a:solidFill>
                <a:latin typeface="Times New Roman" pitchFamily="-112" charset="0"/>
              </a:rPr>
              <a:t>y</a:t>
            </a:r>
            <a:r>
              <a:rPr lang="en-US" sz="1800" b="0">
                <a:solidFill>
                  <a:srgbClr val="000000"/>
                </a:solidFill>
                <a:latin typeface="Times New Roman" pitchFamily="-112" charset="0"/>
              </a:rPr>
              <a:t> and first element of </a:t>
            </a:r>
            <a:r>
              <a:rPr lang="en-US" sz="1800" b="0" i="1">
                <a:solidFill>
                  <a:srgbClr val="000000"/>
                </a:solidFill>
                <a:latin typeface="Times New Roman" pitchFamily="-112" charset="0"/>
              </a:rPr>
              <a:t>x</a:t>
            </a:r>
            <a:r>
              <a:rPr lang="en-US" sz="1800" b="0">
                <a:solidFill>
                  <a:srgbClr val="000000"/>
                </a:solidFill>
                <a:latin typeface="Times New Roman" pitchFamily="-112" charset="0"/>
              </a:rPr>
              <a:t>, kept on PE 1.</a:t>
            </a:r>
          </a:p>
        </p:txBody>
      </p:sp>
      <p:sp>
        <p:nvSpPr>
          <p:cNvPr id="5130" name="Text Box 6"/>
          <p:cNvSpPr txBox="1">
            <a:spLocks noChangeArrowheads="1"/>
          </p:cNvSpPr>
          <p:nvPr/>
        </p:nvSpPr>
        <p:spPr bwMode="auto">
          <a:xfrm>
            <a:off x="1485554" y="1524000"/>
            <a:ext cx="15056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PE 0 Contents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5005388" y="1962150"/>
          <a:ext cx="367506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63" name="Equation" r:id="rId6" imgW="2400120" imgH="482400" progId="">
                  <p:embed/>
                </p:oleObj>
              </mc:Choice>
              <mc:Fallback>
                <p:oleObj name="Equation" r:id="rId6" imgW="2400120" imgH="482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1962150"/>
                        <a:ext cx="3675062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Text Box 8"/>
          <p:cNvSpPr txBox="1">
            <a:spLocks noChangeArrowheads="1"/>
          </p:cNvSpPr>
          <p:nvPr/>
        </p:nvSpPr>
        <p:spPr bwMode="auto">
          <a:xfrm>
            <a:off x="5905154" y="1524000"/>
            <a:ext cx="15056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Times New Roman" pitchFamily="-112" charset="0"/>
              </a:rPr>
              <a:t>PE 1 Contents</a:t>
            </a:r>
          </a:p>
        </p:txBody>
      </p:sp>
      <p:sp>
        <p:nvSpPr>
          <p:cNvPr id="5132" name="Rectangle 9"/>
          <p:cNvSpPr>
            <a:spLocks noChangeArrowheads="1"/>
          </p:cNvSpPr>
          <p:nvPr/>
        </p:nvSpPr>
        <p:spPr bwMode="auto">
          <a:xfrm>
            <a:off x="4800600" y="2819400"/>
            <a:ext cx="3810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Font typeface="Wingdings" pitchFamily="-112" charset="2"/>
              <a:buChar char="§"/>
            </a:pPr>
            <a:r>
              <a:rPr lang="en-US" sz="1800" b="0">
                <a:solidFill>
                  <a:srgbClr val="000000"/>
                </a:solidFill>
                <a:latin typeface="Times New Roman" pitchFamily="-112" charset="0"/>
              </a:rPr>
              <a:t>RowMap 	= {1, 2}</a:t>
            </a:r>
          </a:p>
          <a:p>
            <a:pPr marL="342900" indent="-342900" algn="l">
              <a:spcBef>
                <a:spcPct val="20000"/>
              </a:spcBef>
              <a:buFont typeface="Wingdings" pitchFamily="-112" charset="2"/>
              <a:buChar char="§"/>
            </a:pPr>
            <a:r>
              <a:rPr lang="en-US" sz="1800" b="0">
                <a:solidFill>
                  <a:srgbClr val="000000"/>
                </a:solidFill>
                <a:latin typeface="Times New Roman" pitchFamily="-112" charset="0"/>
              </a:rPr>
              <a:t>ColMap 	= {1, 2}</a:t>
            </a:r>
          </a:p>
          <a:p>
            <a:pPr marL="342900" indent="-342900" algn="l">
              <a:spcBef>
                <a:spcPct val="20000"/>
              </a:spcBef>
              <a:buFont typeface="Wingdings" pitchFamily="-112" charset="2"/>
              <a:buChar char="§"/>
            </a:pPr>
            <a:r>
              <a:rPr lang="en-US" sz="1800" b="0">
                <a:solidFill>
                  <a:srgbClr val="000000"/>
                </a:solidFill>
                <a:latin typeface="Times New Roman" pitchFamily="-112" charset="0"/>
              </a:rPr>
              <a:t>DomainMap 	= {0}</a:t>
            </a:r>
          </a:p>
          <a:p>
            <a:pPr marL="342900" indent="-342900" algn="l">
              <a:spcBef>
                <a:spcPct val="20000"/>
              </a:spcBef>
              <a:buFont typeface="Wingdings" pitchFamily="-112" charset="2"/>
              <a:buChar char="§"/>
            </a:pPr>
            <a:r>
              <a:rPr lang="en-US" sz="1800" b="0">
                <a:solidFill>
                  <a:srgbClr val="000000"/>
                </a:solidFill>
                <a:latin typeface="Times New Roman" pitchFamily="-112" charset="0"/>
              </a:rPr>
              <a:t>RangeMap 	= {1, 2}</a:t>
            </a:r>
          </a:p>
        </p:txBody>
      </p:sp>
      <p:sp>
        <p:nvSpPr>
          <p:cNvPr id="5133" name="Rectangle 10"/>
          <p:cNvSpPr>
            <a:spLocks noChangeArrowheads="1"/>
          </p:cNvSpPr>
          <p:nvPr/>
        </p:nvSpPr>
        <p:spPr bwMode="auto">
          <a:xfrm>
            <a:off x="4114800" y="4191000"/>
            <a:ext cx="5410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Font typeface="Wingdings" pitchFamily="-112" charset="2"/>
              <a:buNone/>
            </a:pPr>
            <a:r>
              <a:rPr lang="en-US" sz="1600" b="0">
                <a:solidFill>
                  <a:srgbClr val="000000"/>
                </a:solidFill>
                <a:latin typeface="Times New Roman" pitchFamily="-112" charset="0"/>
              </a:rPr>
              <a:t>Notes:</a:t>
            </a:r>
          </a:p>
          <a:p>
            <a:pPr marL="342900" indent="-342900" algn="l">
              <a:spcBef>
                <a:spcPct val="20000"/>
              </a:spcBef>
              <a:buFont typeface="Wingdings" pitchFamily="-112" charset="2"/>
              <a:buChar char="§"/>
            </a:pPr>
            <a:r>
              <a:rPr lang="en-US" sz="1600" b="0">
                <a:solidFill>
                  <a:srgbClr val="000000"/>
                </a:solidFill>
                <a:latin typeface="Times New Roman" pitchFamily="-112" charset="0"/>
              </a:rPr>
              <a:t>Rows are NOT wholly owned.</a:t>
            </a:r>
          </a:p>
          <a:p>
            <a:pPr marL="342900" indent="-342900" algn="l">
              <a:spcBef>
                <a:spcPct val="20000"/>
              </a:spcBef>
              <a:buFont typeface="Wingdings" pitchFamily="-112" charset="2"/>
              <a:buChar char="§"/>
            </a:pPr>
            <a:r>
              <a:rPr lang="en-US" sz="1600" b="0">
                <a:solidFill>
                  <a:srgbClr val="000000"/>
                </a:solidFill>
                <a:latin typeface="Times New Roman" pitchFamily="-112" charset="0"/>
              </a:rPr>
              <a:t>RowMap is NOT = DomainMap </a:t>
            </a:r>
            <a:br>
              <a:rPr lang="en-US" sz="1600" b="0">
                <a:solidFill>
                  <a:srgbClr val="000000"/>
                </a:solidFill>
                <a:latin typeface="Times New Roman" pitchFamily="-112" charset="0"/>
              </a:rPr>
            </a:br>
            <a:r>
              <a:rPr lang="en-US" sz="1600" b="0">
                <a:solidFill>
                  <a:srgbClr val="000000"/>
                </a:solidFill>
                <a:latin typeface="Times New Roman" pitchFamily="-112" charset="0"/>
              </a:rPr>
              <a:t>	     is NOT = RangeMap (all 1-to-1).</a:t>
            </a:r>
          </a:p>
          <a:p>
            <a:pPr marL="342900" indent="-342900" algn="l">
              <a:spcBef>
                <a:spcPct val="20000"/>
              </a:spcBef>
              <a:buFont typeface="Wingdings" pitchFamily="-112" charset="2"/>
              <a:buChar char="§"/>
            </a:pPr>
            <a:r>
              <a:rPr lang="en-US" sz="1600" b="0">
                <a:solidFill>
                  <a:srgbClr val="000000"/>
                </a:solidFill>
                <a:latin typeface="Times New Roman" pitchFamily="-112" charset="0"/>
              </a:rPr>
              <a:t>RowMap and ColMap are NOT 1-to-1.</a:t>
            </a:r>
          </a:p>
          <a:p>
            <a:pPr marL="342900" indent="-342900" algn="l">
              <a:spcBef>
                <a:spcPct val="20000"/>
              </a:spcBef>
              <a:buFont typeface="Wingdings" pitchFamily="-112" charset="2"/>
              <a:buChar char="§"/>
            </a:pPr>
            <a:r>
              <a:rPr lang="en-US" sz="1600" b="0">
                <a:solidFill>
                  <a:srgbClr val="000000"/>
                </a:solidFill>
                <a:latin typeface="Times New Roman" pitchFamily="-112" charset="0"/>
              </a:rPr>
              <a:t>Call to FillComplete: </a:t>
            </a:r>
            <a:br>
              <a:rPr lang="en-US" sz="1600" b="0">
                <a:solidFill>
                  <a:srgbClr val="000000"/>
                </a:solidFill>
                <a:latin typeface="Times New Roman" pitchFamily="-112" charset="0"/>
              </a:rPr>
            </a:br>
            <a:r>
              <a:rPr lang="en-US" sz="1600">
                <a:solidFill>
                  <a:srgbClr val="000000"/>
                </a:solidFill>
                <a:latin typeface="Times New Roman" pitchFamily="-112" charset="0"/>
              </a:rPr>
              <a:t>A.FillComplete(DomainMap, RangeMap);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066800" y="5181600"/>
          <a:ext cx="1992313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64" name="Equation" r:id="rId8" imgW="914400" imgH="711000" progId="">
                  <p:embed/>
                </p:oleObj>
              </mc:Choice>
              <mc:Fallback>
                <p:oleObj name="Equation" r:id="rId8" imgW="914400" imgH="711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81600"/>
                        <a:ext cx="1992313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Text Box 12"/>
          <p:cNvSpPr txBox="1">
            <a:spLocks noChangeArrowheads="1"/>
          </p:cNvSpPr>
          <p:nvPr/>
        </p:nvSpPr>
        <p:spPr bwMode="auto">
          <a:xfrm>
            <a:off x="838200" y="5791200"/>
            <a:ext cx="293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solidFill>
                  <a:srgbClr val="000000"/>
                </a:solidFill>
                <a:latin typeface="Arial Narrow" pitchFamily="-112" charset="0"/>
              </a:rPr>
              <a:t>=</a:t>
            </a:r>
          </a:p>
        </p:txBody>
      </p:sp>
      <p:sp>
        <p:nvSpPr>
          <p:cNvPr id="5135" name="Text Box 13"/>
          <p:cNvSpPr txBox="1">
            <a:spLocks noChangeArrowheads="1"/>
          </p:cNvSpPr>
          <p:nvPr/>
        </p:nvSpPr>
        <p:spPr bwMode="auto">
          <a:xfrm>
            <a:off x="327811" y="4724400"/>
            <a:ext cx="4254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 i="1">
                <a:solidFill>
                  <a:srgbClr val="000000"/>
                </a:solidFill>
                <a:latin typeface="Times New Roman" pitchFamily="-112" charset="0"/>
              </a:rPr>
              <a:t>y</a:t>
            </a:r>
          </a:p>
        </p:txBody>
      </p:sp>
      <p:sp>
        <p:nvSpPr>
          <p:cNvPr id="5136" name="Text Box 14"/>
          <p:cNvSpPr txBox="1">
            <a:spLocks noChangeArrowheads="1"/>
          </p:cNvSpPr>
          <p:nvPr/>
        </p:nvSpPr>
        <p:spPr bwMode="auto">
          <a:xfrm>
            <a:off x="1847881" y="4724400"/>
            <a:ext cx="484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 i="1">
                <a:solidFill>
                  <a:srgbClr val="000000"/>
                </a:solidFill>
                <a:latin typeface="Times New Roman" pitchFamily="-112" charset="0"/>
              </a:rPr>
              <a:t>A</a:t>
            </a:r>
          </a:p>
        </p:txBody>
      </p:sp>
      <p:sp>
        <p:nvSpPr>
          <p:cNvPr id="5137" name="Text Box 15"/>
          <p:cNvSpPr txBox="1">
            <a:spLocks noChangeArrowheads="1"/>
          </p:cNvSpPr>
          <p:nvPr/>
        </p:nvSpPr>
        <p:spPr bwMode="auto">
          <a:xfrm>
            <a:off x="3301214" y="4724400"/>
            <a:ext cx="4222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 i="1">
                <a:solidFill>
                  <a:srgbClr val="000000"/>
                </a:solidFill>
                <a:latin typeface="Times New Roman" pitchFamily="-112" charset="0"/>
              </a:rPr>
              <a:t>x</a:t>
            </a:r>
          </a:p>
        </p:txBody>
      </p:sp>
      <p:sp>
        <p:nvSpPr>
          <p:cNvPr id="5138" name="Text Box 16"/>
          <p:cNvSpPr txBox="1">
            <a:spLocks noChangeArrowheads="1"/>
          </p:cNvSpPr>
          <p:nvPr/>
        </p:nvSpPr>
        <p:spPr bwMode="auto">
          <a:xfrm>
            <a:off x="670472" y="4419600"/>
            <a:ext cx="15943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solidFill>
                  <a:srgbClr val="000000"/>
                </a:solidFill>
                <a:latin typeface="Arial Narrow" pitchFamily="-112" charset="0"/>
              </a:rPr>
              <a:t>Original Problem</a:t>
            </a:r>
          </a:p>
        </p:txBody>
      </p:sp>
      <p:sp>
        <p:nvSpPr>
          <p:cNvPr id="5139" name="Rectangle 17"/>
          <p:cNvSpPr>
            <a:spLocks noChangeArrowheads="1"/>
          </p:cNvSpPr>
          <p:nvPr/>
        </p:nvSpPr>
        <p:spPr bwMode="auto">
          <a:xfrm>
            <a:off x="0" y="4191000"/>
            <a:ext cx="40386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 Narrow" pitchFamily="-112" charset="0"/>
            </a:endParaRP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3200400" y="5181600"/>
          <a:ext cx="69215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65" name="Equation" r:id="rId10" imgW="317160" imgH="711000" progId="">
                  <p:embed/>
                </p:oleObj>
              </mc:Choice>
              <mc:Fallback>
                <p:oleObj name="Equation" r:id="rId10" imgW="317160" imgH="711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81600"/>
                        <a:ext cx="69215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228600" y="5181600"/>
          <a:ext cx="7207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66" name="Equation" r:id="rId12" imgW="330120" imgH="711000" progId="">
                  <p:embed/>
                </p:oleObj>
              </mc:Choice>
              <mc:Fallback>
                <p:oleObj name="Equation" r:id="rId12" imgW="330120" imgH="711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181600"/>
                        <a:ext cx="720725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4405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/>
      <p:bldP spid="5132" grpId="0"/>
      <p:bldP spid="513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>
                <a:latin typeface="Arial"/>
                <a:cs typeface="Arial"/>
              </a:rPr>
              <a:t>What does </a:t>
            </a:r>
            <a:r>
              <a:rPr lang="en-US" b="0" dirty="0" err="1">
                <a:latin typeface="Arial"/>
                <a:cs typeface="Arial"/>
              </a:rPr>
              <a:t>FillComplete</a:t>
            </a:r>
            <a:r>
              <a:rPr lang="en-US" b="0" dirty="0" smtClean="0">
                <a:latin typeface="Arial"/>
                <a:cs typeface="Arial"/>
              </a:rPr>
              <a:t> do</a:t>
            </a:r>
            <a:r>
              <a:rPr lang="en-US" b="0" dirty="0">
                <a:latin typeface="Arial"/>
                <a:cs typeface="Arial"/>
              </a:rPr>
              <a:t>?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/>
                <a:cs typeface="Arial"/>
              </a:rPr>
              <a:t>Signals you’re done defining matrix structure</a:t>
            </a:r>
          </a:p>
          <a:p>
            <a:pPr eaLnBrk="1" hangingPunct="1"/>
            <a:r>
              <a:rPr lang="en-US" sz="2800" dirty="0" smtClean="0">
                <a:latin typeface="Arial"/>
                <a:cs typeface="Arial"/>
              </a:rPr>
              <a:t>Does a bunch of stuff</a:t>
            </a:r>
          </a:p>
          <a:p>
            <a:pPr eaLnBrk="1" hangingPunct="1"/>
            <a:r>
              <a:rPr lang="en-US" sz="2800" dirty="0" smtClean="0">
                <a:latin typeface="Arial"/>
                <a:cs typeface="Arial"/>
              </a:rPr>
              <a:t>Creates communication patterns for distributed sparse matrix</a:t>
            </a:r>
            <a:r>
              <a:rPr lang="en-US" sz="2800" dirty="0">
                <a:latin typeface="Arial"/>
                <a:cs typeface="Arial"/>
              </a:rPr>
              <a:t>-</a:t>
            </a:r>
            <a:r>
              <a:rPr lang="en-US" sz="2800" dirty="0" smtClean="0">
                <a:latin typeface="Arial"/>
                <a:cs typeface="Arial"/>
              </a:rPr>
              <a:t>vector multiply:</a:t>
            </a:r>
          </a:p>
          <a:p>
            <a:pPr lvl="1" eaLnBrk="1" hangingPunct="1"/>
            <a:r>
              <a:rPr lang="en-US" sz="2400" dirty="0">
                <a:latin typeface="Arial"/>
                <a:cs typeface="Arial"/>
              </a:rPr>
              <a:t>If </a:t>
            </a:r>
            <a:r>
              <a:rPr lang="en-US" sz="2400" dirty="0" err="1">
                <a:latin typeface="Arial"/>
                <a:cs typeface="Arial"/>
              </a:rPr>
              <a:t>ColMap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  <a:sym typeface="Euclid Symbol" pitchFamily="-112" charset="2"/>
              </a:rPr>
              <a:t>≠ </a:t>
            </a:r>
            <a:r>
              <a:rPr lang="en-US" sz="2400" dirty="0" err="1">
                <a:latin typeface="Arial"/>
                <a:cs typeface="Arial"/>
                <a:sym typeface="Euclid Symbol" pitchFamily="-112" charset="2"/>
              </a:rPr>
              <a:t>DomainMap</a:t>
            </a:r>
            <a:r>
              <a:rPr lang="en-US" sz="2400" dirty="0">
                <a:latin typeface="Arial"/>
                <a:cs typeface="Arial"/>
                <a:sym typeface="Euclid Symbol" pitchFamily="-112" charset="2"/>
              </a:rPr>
              <a:t>, create Import </a:t>
            </a:r>
            <a:r>
              <a:rPr lang="en-US" sz="2400" dirty="0" smtClean="0">
                <a:latin typeface="Arial"/>
                <a:cs typeface="Arial"/>
                <a:sym typeface="Euclid Symbol" pitchFamily="-112" charset="2"/>
              </a:rPr>
              <a:t>object</a:t>
            </a:r>
            <a:endParaRPr lang="en-US" sz="2400" dirty="0" smtClean="0">
              <a:latin typeface="Arial"/>
              <a:cs typeface="Arial"/>
            </a:endParaRPr>
          </a:p>
          <a:p>
            <a:pPr lvl="1" eaLnBrk="1" hangingPunct="1"/>
            <a:r>
              <a:rPr lang="en-US" sz="2400" dirty="0">
                <a:latin typeface="Arial"/>
                <a:cs typeface="Arial"/>
              </a:rPr>
              <a:t>If </a:t>
            </a:r>
            <a:r>
              <a:rPr lang="en-US" sz="2400" dirty="0" err="1">
                <a:latin typeface="Arial"/>
                <a:cs typeface="Arial"/>
              </a:rPr>
              <a:t>RowMap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  <a:sym typeface="Euclid Symbol" pitchFamily="-112" charset="2"/>
              </a:rPr>
              <a:t>≠ </a:t>
            </a:r>
            <a:r>
              <a:rPr lang="en-US" sz="2400" dirty="0" err="1">
                <a:latin typeface="Arial"/>
                <a:cs typeface="Arial"/>
                <a:sym typeface="Euclid Symbol" pitchFamily="-112" charset="2"/>
              </a:rPr>
              <a:t>RangeMap</a:t>
            </a:r>
            <a:r>
              <a:rPr lang="en-US" sz="2400" dirty="0">
                <a:latin typeface="Arial"/>
                <a:cs typeface="Arial"/>
                <a:sym typeface="Euclid Symbol" pitchFamily="-112" charset="2"/>
              </a:rPr>
              <a:t>, create Export </a:t>
            </a:r>
            <a:r>
              <a:rPr lang="en-US" sz="2400" dirty="0" smtClean="0">
                <a:latin typeface="Arial"/>
                <a:cs typeface="Arial"/>
                <a:sym typeface="Euclid Symbol" pitchFamily="-112" charset="2"/>
              </a:rPr>
              <a:t>object</a:t>
            </a:r>
          </a:p>
          <a:p>
            <a:pPr eaLnBrk="1" hangingPunct="1"/>
            <a:r>
              <a:rPr lang="en-US" sz="2800" dirty="0" smtClean="0">
                <a:latin typeface="Arial"/>
                <a:cs typeface="Arial"/>
                <a:sym typeface="Euclid Symbol" pitchFamily="-112" charset="2"/>
              </a:rPr>
              <a:t>A </a:t>
            </a:r>
            <a:r>
              <a:rPr lang="en-US" sz="2800" dirty="0">
                <a:latin typeface="Arial"/>
                <a:cs typeface="Arial"/>
                <a:sym typeface="Euclid Symbol" pitchFamily="-112" charset="2"/>
              </a:rPr>
              <a:t>few rules:</a:t>
            </a:r>
            <a:endParaRPr lang="en-US" sz="2800" dirty="0" smtClean="0">
              <a:latin typeface="Arial"/>
              <a:cs typeface="Arial"/>
              <a:sym typeface="Euclid Symbol" pitchFamily="-112" charset="2"/>
            </a:endParaRPr>
          </a:p>
          <a:p>
            <a:pPr lvl="1" eaLnBrk="1" hangingPunct="1"/>
            <a:r>
              <a:rPr lang="en-US" sz="2400" dirty="0" smtClean="0">
                <a:latin typeface="Arial"/>
                <a:cs typeface="Arial"/>
                <a:sym typeface="Euclid Symbol" pitchFamily="-112" charset="2"/>
              </a:rPr>
              <a:t>Non-square matrices </a:t>
            </a:r>
            <a:r>
              <a:rPr lang="en-US" sz="2400" dirty="0">
                <a:latin typeface="Arial"/>
                <a:cs typeface="Arial"/>
                <a:sym typeface="Euclid Symbol" pitchFamily="-112" charset="2"/>
              </a:rPr>
              <a:t>will </a:t>
            </a:r>
            <a:r>
              <a:rPr lang="en-US" sz="2400" i="1" dirty="0">
                <a:latin typeface="Arial"/>
                <a:cs typeface="Arial"/>
                <a:sym typeface="Euclid Symbol" pitchFamily="-112" charset="2"/>
              </a:rPr>
              <a:t>always</a:t>
            </a:r>
            <a:r>
              <a:rPr lang="en-US" sz="2400" dirty="0">
                <a:latin typeface="Arial"/>
                <a:cs typeface="Arial"/>
                <a:sym typeface="Euclid Symbol" pitchFamily="-112" charset="2"/>
              </a:rPr>
              <a:t> require:</a:t>
            </a:r>
          </a:p>
          <a:p>
            <a:pPr lvl="2" eaLnBrk="1" hangingPunct="1">
              <a:buFontTx/>
              <a:buNone/>
            </a:pPr>
            <a:r>
              <a:rPr lang="en-US" sz="2000" dirty="0" err="1">
                <a:latin typeface="Courier New"/>
                <a:cs typeface="Courier New"/>
                <a:sym typeface="Euclid Symbol" pitchFamily="-112" charset="2"/>
              </a:rPr>
              <a:t>A.FillComplete(DomainMap,RangeMap</a:t>
            </a:r>
            <a:r>
              <a:rPr lang="en-US" sz="2000" dirty="0">
                <a:latin typeface="Courier New"/>
                <a:cs typeface="Courier New"/>
                <a:sym typeface="Euclid Symbol" pitchFamily="-112" charset="2"/>
              </a:rPr>
              <a:t>);</a:t>
            </a:r>
          </a:p>
          <a:p>
            <a:pPr lvl="1" eaLnBrk="1" hangingPunct="1"/>
            <a:r>
              <a:rPr lang="en-US" sz="2400" dirty="0" err="1">
                <a:latin typeface="Arial"/>
                <a:cs typeface="Arial"/>
                <a:sym typeface="Euclid Symbol" pitchFamily="-112" charset="2"/>
              </a:rPr>
              <a:t>DomainMap</a:t>
            </a:r>
            <a:r>
              <a:rPr lang="en-US" sz="2400" dirty="0">
                <a:latin typeface="Arial"/>
                <a:cs typeface="Arial"/>
                <a:sym typeface="Euclid Symbol" pitchFamily="-112" charset="2"/>
              </a:rPr>
              <a:t> </a:t>
            </a:r>
            <a:r>
              <a:rPr lang="en-US" sz="2400" dirty="0" smtClean="0">
                <a:latin typeface="Arial"/>
                <a:cs typeface="Arial"/>
                <a:sym typeface="Euclid Symbol" pitchFamily="-112" charset="2"/>
              </a:rPr>
              <a:t>&amp; </a:t>
            </a:r>
            <a:r>
              <a:rPr lang="en-US" sz="2400" dirty="0" err="1">
                <a:latin typeface="Arial"/>
                <a:cs typeface="Arial"/>
                <a:sym typeface="Euclid Symbol" pitchFamily="-112" charset="2"/>
              </a:rPr>
              <a:t>RangeMap</a:t>
            </a:r>
            <a:r>
              <a:rPr lang="en-US" sz="2400" dirty="0">
                <a:latin typeface="Arial"/>
                <a:cs typeface="Arial"/>
                <a:sym typeface="Euclid Symbol" pitchFamily="-112" charset="2"/>
              </a:rPr>
              <a:t> </a:t>
            </a:r>
            <a:r>
              <a:rPr lang="en-US" sz="2400" i="1" dirty="0">
                <a:latin typeface="Arial"/>
                <a:cs typeface="Arial"/>
                <a:sym typeface="Euclid Symbol" pitchFamily="-112" charset="2"/>
              </a:rPr>
              <a:t>must be 1-to-</a:t>
            </a:r>
            <a:r>
              <a:rPr lang="en-US" sz="2400" i="1" dirty="0" smtClean="0">
                <a:latin typeface="Arial"/>
                <a:cs typeface="Arial"/>
                <a:sym typeface="Euclid Symbol" pitchFamily="-112" charset="2"/>
              </a:rPr>
              <a:t>1</a:t>
            </a:r>
            <a:endParaRPr lang="en-US" sz="2400" i="1" dirty="0">
              <a:latin typeface="Arial"/>
              <a:cs typeface="Arial"/>
              <a:sym typeface="Euclid Symbol" pitchFamily="-11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11169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6477000" cy="1066800"/>
          </a:xfrm>
        </p:spPr>
        <p:txBody>
          <a:bodyPr/>
          <a:lstStyle/>
          <a:p>
            <a:pPr eaLnBrk="1" hangingPunct="1"/>
            <a:r>
              <a:rPr lang="en-US" sz="3200" b="0" dirty="0" smtClean="0">
                <a:latin typeface="Arial"/>
                <a:cs typeface="Arial"/>
              </a:rPr>
              <a:t>Target platforms: </a:t>
            </a:r>
            <a:br>
              <a:rPr lang="en-US" sz="3200" b="0" dirty="0" smtClean="0">
                <a:latin typeface="Arial"/>
                <a:cs typeface="Arial"/>
              </a:rPr>
            </a:br>
            <a:r>
              <a:rPr lang="en-US" sz="2400" b="0" dirty="0" smtClean="0">
                <a:latin typeface="Arial"/>
                <a:cs typeface="Arial"/>
              </a:rPr>
              <a:t>Any and all, current and future</a:t>
            </a:r>
          </a:p>
        </p:txBody>
      </p:sp>
      <p:pic>
        <p:nvPicPr>
          <p:cNvPr id="26627" name="Picture 4" descr="ferrari-macbook-pr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295400"/>
            <a:ext cx="2876550" cy="16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5715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/>
                <a:cs typeface="Arial"/>
              </a:rPr>
              <a:t>Laptops &amp; workstations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/>
                <a:cs typeface="Arial"/>
              </a:rPr>
              <a:t>Clusters &amp; supercomputers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>
                <a:latin typeface="Arial"/>
                <a:ea typeface="ＭＳ Ｐゴシック"/>
                <a:cs typeface="Arial"/>
              </a:rPr>
              <a:t>Multicore</a:t>
            </a:r>
            <a:r>
              <a:rPr lang="en-US" dirty="0" smtClean="0">
                <a:latin typeface="Arial"/>
                <a:ea typeface="ＭＳ Ｐゴシック"/>
                <a:cs typeface="Arial"/>
              </a:rPr>
              <a:t> CPU nodes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/>
                <a:ea typeface="ＭＳ Ｐゴシック"/>
                <a:cs typeface="Arial"/>
              </a:rPr>
              <a:t>Hybrid CPU / GPU nodes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/>
                <a:cs typeface="Arial"/>
              </a:rPr>
              <a:t>Parallel programming environments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/>
                <a:ea typeface="ＭＳ Ｐゴシック"/>
                <a:cs typeface="Arial"/>
              </a:rPr>
              <a:t>MPI, </a:t>
            </a:r>
            <a:r>
              <a:rPr lang="en-US" dirty="0" err="1" smtClean="0">
                <a:latin typeface="Arial"/>
                <a:ea typeface="ＭＳ Ｐゴシック"/>
                <a:cs typeface="Arial"/>
              </a:rPr>
              <a:t>OpenMP</a:t>
            </a:r>
            <a:r>
              <a:rPr lang="en-US" dirty="0" smtClean="0">
                <a:latin typeface="Arial"/>
                <a:ea typeface="ＭＳ Ｐゴシック"/>
                <a:cs typeface="Arial"/>
              </a:rPr>
              <a:t>, </a:t>
            </a:r>
            <a:r>
              <a:rPr lang="en-US" dirty="0" err="1" smtClean="0">
                <a:latin typeface="Arial"/>
                <a:ea typeface="ＭＳ Ｐゴシック"/>
                <a:cs typeface="Arial"/>
              </a:rPr>
              <a:t>Pthreads</a:t>
            </a:r>
            <a:r>
              <a:rPr lang="en-US" dirty="0" smtClean="0">
                <a:latin typeface="Arial"/>
                <a:ea typeface="ＭＳ Ｐゴシック"/>
                <a:cs typeface="Arial"/>
              </a:rPr>
              <a:t>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/>
                <a:ea typeface="ＭＳ Ｐゴシック"/>
                <a:cs typeface="Arial"/>
              </a:rPr>
              <a:t>CUDA (for NVIDIA GPUs)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/>
                <a:ea typeface="ＭＳ Ｐゴシック"/>
                <a:cs typeface="Arial"/>
              </a:rPr>
              <a:t>Combinations of the above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/>
                <a:cs typeface="Arial"/>
              </a:rPr>
              <a:t>User “skins”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/>
                <a:ea typeface="ＭＳ Ｐゴシック"/>
                <a:cs typeface="Arial"/>
              </a:rPr>
              <a:t>C++ (primary language)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/>
                <a:ea typeface="ＭＳ Ｐゴシック"/>
                <a:cs typeface="Arial"/>
              </a:rPr>
              <a:t>Python (</a:t>
            </a:r>
            <a:r>
              <a:rPr lang="en-US" dirty="0" err="1" smtClean="0">
                <a:latin typeface="Arial"/>
                <a:ea typeface="ＭＳ Ｐゴシック"/>
                <a:cs typeface="Arial"/>
              </a:rPr>
              <a:t>PyTrilinos</a:t>
            </a:r>
            <a:r>
              <a:rPr lang="en-US" dirty="0" smtClean="0">
                <a:latin typeface="Arial"/>
                <a:ea typeface="ＭＳ Ｐゴシック"/>
                <a:cs typeface="Arial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/>
                <a:ea typeface="ＭＳ Ｐゴシック"/>
                <a:cs typeface="Arial"/>
              </a:rPr>
              <a:t>Web (Hands-on demo)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ea typeface="ＭＳ Ｐゴシック"/>
            </a:endParaRPr>
          </a:p>
        </p:txBody>
      </p:sp>
      <p:pic>
        <p:nvPicPr>
          <p:cNvPr id="2" name="Picture 1" descr="sequoia6.462pix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505200"/>
            <a:ext cx="3347658" cy="2362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6CD628D-11FB-974A-9008-7AD1FB22D69E}" type="slidenum">
              <a:rPr lang="en-US"/>
              <a:pPr/>
              <a:t>70</a:t>
            </a:fld>
            <a:endParaRPr lang="en-US"/>
          </a:p>
        </p:txBody>
      </p:sp>
      <p:sp>
        <p:nvSpPr>
          <p:cNvPr id="5427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086600" cy="838200"/>
          </a:xfrm>
        </p:spPr>
        <p:txBody>
          <a:bodyPr/>
          <a:lstStyle/>
          <a:p>
            <a:pPr eaLnBrk="1" hangingPunct="1"/>
            <a:r>
              <a:rPr lang="en-US" b="0" dirty="0" smtClean="0">
                <a:latin typeface="Arial" pitchFamily="-112" charset="0"/>
              </a:rPr>
              <a:t>Data Classes Stacks</a:t>
            </a:r>
            <a:endParaRPr lang="en-US" b="0" dirty="0">
              <a:latin typeface="Arial" pitchFamily="-112" charset="0"/>
            </a:endParaRPr>
          </a:p>
        </p:txBody>
      </p:sp>
      <p:pic>
        <p:nvPicPr>
          <p:cNvPr id="54276" name="Picture 1028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3124200" y="2362200"/>
            <a:ext cx="4953000" cy="2126397"/>
            <a:chOff x="0" y="3886200"/>
            <a:chExt cx="4953000" cy="2126397"/>
          </a:xfrm>
        </p:grpSpPr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219200" y="4343400"/>
              <a:ext cx="3733800" cy="83099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400" b="0" dirty="0" err="1" smtClean="0">
                  <a:solidFill>
                    <a:srgbClr val="000000"/>
                  </a:solidFill>
                  <a:latin typeface="Arial Narrow" pitchFamily="-112" charset="0"/>
                </a:rPr>
                <a:t>Kokkos</a:t>
              </a:r>
              <a:r>
                <a:rPr lang="en-US" sz="2400" b="0" dirty="0" smtClean="0">
                  <a:solidFill>
                    <a:srgbClr val="000000"/>
                  </a:solidFill>
                  <a:latin typeface="Arial Narrow" pitchFamily="-112" charset="0"/>
                </a:rPr>
                <a:t> sparse graph &amp; matrix data structures &amp; kernels</a:t>
              </a:r>
              <a:endParaRPr lang="en-US" sz="2400" b="0" dirty="0">
                <a:solidFill>
                  <a:srgbClr val="000000"/>
                </a:solidFill>
                <a:latin typeface="Arial Narrow" pitchFamily="-112" charset="0"/>
              </a:endParaRPr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0" y="5181600"/>
              <a:ext cx="2819400" cy="83099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400" b="0" dirty="0" err="1" smtClean="0">
                  <a:solidFill>
                    <a:srgbClr val="000000"/>
                  </a:solidFill>
                  <a:latin typeface="Arial Narrow" pitchFamily="-112" charset="0"/>
                </a:rPr>
                <a:t>Kokkos</a:t>
              </a:r>
              <a:r>
                <a:rPr lang="en-US" sz="2400" b="0" dirty="0" smtClean="0">
                  <a:solidFill>
                    <a:srgbClr val="000000"/>
                  </a:solidFill>
                  <a:latin typeface="Arial Narrow" pitchFamily="-112" charset="0"/>
                </a:rPr>
                <a:t> multi-D arrays &amp; parallel patterns</a:t>
              </a:r>
              <a:endParaRPr lang="en-US" sz="2400" b="0" dirty="0">
                <a:solidFill>
                  <a:srgbClr val="000000"/>
                </a:solidFill>
                <a:latin typeface="Arial Narrow" pitchFamily="-112" charset="0"/>
              </a:endParaRPr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2819400" y="5181600"/>
              <a:ext cx="2133600" cy="83099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400" b="0" dirty="0" err="1" smtClean="0">
                  <a:solidFill>
                    <a:srgbClr val="000000"/>
                  </a:solidFill>
                  <a:latin typeface="Arial Narrow" pitchFamily="-112" charset="0"/>
                </a:rPr>
                <a:t>Teuchos</a:t>
              </a:r>
              <a:r>
                <a:rPr lang="en-US" sz="2400" b="0" dirty="0" smtClean="0">
                  <a:solidFill>
                    <a:srgbClr val="000000"/>
                  </a:solidFill>
                  <a:latin typeface="Arial Narrow" pitchFamily="-112" charset="0"/>
                </a:rPr>
                <a:t> &amp; user </a:t>
              </a:r>
            </a:p>
            <a:p>
              <a:r>
                <a:rPr lang="en-US" sz="2400" b="0" dirty="0" smtClean="0">
                  <a:solidFill>
                    <a:srgbClr val="000000"/>
                  </a:solidFill>
                  <a:latin typeface="Arial Narrow" pitchFamily="-112" charset="0"/>
                </a:rPr>
                <a:t>array </a:t>
              </a:r>
              <a:r>
                <a:rPr lang="en-US" sz="2400" b="0" dirty="0">
                  <a:solidFill>
                    <a:srgbClr val="000000"/>
                  </a:solidFill>
                  <a:latin typeface="Arial Narrow" pitchFamily="-112" charset="0"/>
                </a:rPr>
                <a:t>t</a:t>
              </a:r>
              <a:r>
                <a:rPr lang="en-US" sz="2400" b="0" dirty="0" smtClean="0">
                  <a:solidFill>
                    <a:srgbClr val="000000"/>
                  </a:solidFill>
                  <a:latin typeface="Arial Narrow" pitchFamily="-112" charset="0"/>
                </a:rPr>
                <a:t>ypes</a:t>
              </a:r>
              <a:endParaRPr lang="en-US" sz="2400" b="0" dirty="0">
                <a:solidFill>
                  <a:srgbClr val="000000"/>
                </a:solidFill>
                <a:latin typeface="Arial Narrow" pitchFamily="-112" charset="0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0" y="4343400"/>
              <a:ext cx="1219200" cy="83099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b="0" dirty="0" err="1" smtClean="0">
                  <a:solidFill>
                    <a:srgbClr val="000000"/>
                  </a:solidFill>
                  <a:latin typeface="Arial Narrow" pitchFamily="-112" charset="0"/>
                </a:rPr>
                <a:t>Manycore</a:t>
              </a:r>
              <a:r>
                <a:rPr lang="en-US" sz="2400" b="0" dirty="0" smtClean="0">
                  <a:solidFill>
                    <a:srgbClr val="000000"/>
                  </a:solidFill>
                  <a:latin typeface="Arial Narrow" pitchFamily="-112" charset="0"/>
                </a:rPr>
                <a:t/>
              </a:r>
              <a:br>
                <a:rPr lang="en-US" sz="2400" b="0" dirty="0" smtClean="0">
                  <a:solidFill>
                    <a:srgbClr val="000000"/>
                  </a:solidFill>
                  <a:latin typeface="Arial Narrow" pitchFamily="-112" charset="0"/>
                </a:rPr>
              </a:br>
              <a:r>
                <a:rPr lang="en-US" sz="2400" b="0" dirty="0" smtClean="0">
                  <a:solidFill>
                    <a:srgbClr val="000000"/>
                  </a:solidFill>
                  <a:latin typeface="Arial Narrow" pitchFamily="-112" charset="0"/>
                </a:rPr>
                <a:t>BLAS</a:t>
              </a:r>
              <a:endParaRPr lang="en-US" sz="2400" b="0" dirty="0">
                <a:solidFill>
                  <a:srgbClr val="000000"/>
                </a:solidFill>
                <a:latin typeface="Arial Narrow" pitchFamily="-112" charset="0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0" y="3886200"/>
              <a:ext cx="4953000" cy="46166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400" b="0" dirty="0" err="1" smtClean="0">
                  <a:solidFill>
                    <a:srgbClr val="000000"/>
                  </a:solidFill>
                  <a:latin typeface="Arial Narrow" pitchFamily="-112" charset="0"/>
                </a:rPr>
                <a:t>Tpetra</a:t>
              </a:r>
              <a:endParaRPr lang="en-US" sz="2400" b="0" dirty="0" smtClean="0">
                <a:solidFill>
                  <a:srgbClr val="000000"/>
                </a:solidFill>
                <a:latin typeface="Arial Narrow" pitchFamily="-112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9600" y="2362200"/>
            <a:ext cx="2362200" cy="2126397"/>
            <a:chOff x="6096000" y="3886200"/>
            <a:chExt cx="2362200" cy="2126397"/>
          </a:xfrm>
        </p:grpSpPr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6096000" y="5181600"/>
              <a:ext cx="2362200" cy="83099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400" b="0" dirty="0" smtClean="0">
                  <a:solidFill>
                    <a:srgbClr val="000000"/>
                  </a:solidFill>
                  <a:latin typeface="Arial Narrow" pitchFamily="-112" charset="0"/>
                </a:rPr>
                <a:t>Native C &amp; C++ array types</a:t>
              </a:r>
              <a:endParaRPr lang="en-US" sz="2400" b="0" dirty="0">
                <a:solidFill>
                  <a:srgbClr val="000000"/>
                </a:solidFill>
                <a:latin typeface="Arial Narrow" pitchFamily="-112" charset="0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6096000" y="3886200"/>
              <a:ext cx="2362200" cy="132343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400" b="0" dirty="0" err="1" smtClean="0">
                  <a:solidFill>
                    <a:srgbClr val="000000"/>
                  </a:solidFill>
                  <a:latin typeface="Arial Narrow" pitchFamily="-112" charset="0"/>
                </a:rPr>
                <a:t>Epetra</a:t>
              </a:r>
              <a:endParaRPr lang="en-US" sz="2400" b="0" dirty="0" smtClean="0">
                <a:solidFill>
                  <a:srgbClr val="000000"/>
                </a:solidFill>
                <a:latin typeface="Arial Narrow" pitchFamily="-112" charset="0"/>
              </a:endParaRPr>
            </a:p>
            <a:p>
              <a:endParaRPr lang="en-US" b="0" dirty="0">
                <a:solidFill>
                  <a:srgbClr val="000000"/>
                </a:solidFill>
                <a:latin typeface="Arial Narrow" pitchFamily="-112" charset="0"/>
              </a:endParaRPr>
            </a:p>
            <a:p>
              <a:endParaRPr lang="en-US" sz="2000" b="0" dirty="0" smtClean="0">
                <a:solidFill>
                  <a:srgbClr val="000000"/>
                </a:solidFill>
                <a:latin typeface="Arial Narrow" pitchFamily="-112" charset="0"/>
              </a:endParaRPr>
            </a:p>
          </p:txBody>
        </p:sp>
      </p:grp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828800" y="1905000"/>
            <a:ext cx="3657600" cy="46166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latin typeface="Arial Narrow" pitchFamily="-112" charset="0"/>
              </a:rPr>
              <a:t>X</a:t>
            </a:r>
            <a:r>
              <a:rPr lang="en-US" sz="2400" b="0" dirty="0" err="1" smtClean="0">
                <a:solidFill>
                  <a:srgbClr val="000000"/>
                </a:solidFill>
                <a:latin typeface="Arial Narrow" pitchFamily="-112" charset="0"/>
              </a:rPr>
              <a:t>petra</a:t>
            </a:r>
            <a:endParaRPr lang="en-US" sz="2400" b="0" dirty="0" smtClean="0">
              <a:solidFill>
                <a:srgbClr val="000000"/>
              </a:solidFill>
              <a:latin typeface="Arial Narrow" pitchFamily="-112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990600" y="4953000"/>
            <a:ext cx="1447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 Narrow" pitchFamily="-112" charset="0"/>
              </a:rPr>
              <a:t>Classic Stack</a:t>
            </a:r>
            <a:endParaRPr lang="en-US" sz="1800" b="0" dirty="0">
              <a:solidFill>
                <a:srgbClr val="000000"/>
              </a:solidFill>
              <a:latin typeface="Arial Narrow" pitchFamily="-112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648200" y="4953000"/>
            <a:ext cx="1447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 Narrow" pitchFamily="-112" charset="0"/>
              </a:rPr>
              <a:t>New Stack</a:t>
            </a:r>
            <a:endParaRPr lang="en-US" sz="1800" b="0" dirty="0">
              <a:solidFill>
                <a:srgbClr val="000000"/>
              </a:solidFill>
              <a:latin typeface="Arial Narrow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55B2B12-E9EA-3949-BF0A-75264E54430C}" type="slidenum">
              <a:rPr lang="en-US"/>
              <a:pPr/>
              <a:t>71</a:t>
            </a:fld>
            <a:endParaRPr lang="en-US"/>
          </a:p>
        </p:txBody>
      </p:sp>
      <p:pic>
        <p:nvPicPr>
          <p:cNvPr id="50179" name="Picture 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0180" name="Rectangle 2"/>
          <p:cNvSpPr>
            <a:spLocks noChangeArrowheads="1"/>
          </p:cNvSpPr>
          <p:nvPr/>
        </p:nvSpPr>
        <p:spPr bwMode="auto">
          <a:xfrm>
            <a:off x="0" y="1066800"/>
            <a:ext cx="9144000" cy="609600"/>
          </a:xfrm>
          <a:prstGeom prst="rect">
            <a:avLst/>
          </a:prstGeom>
          <a:solidFill>
            <a:srgbClr val="DDFAF4"/>
          </a:solidFill>
          <a:ln w="12700">
            <a:noFill/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01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pitchFamily="-112" charset="0"/>
              </a:rPr>
              <a:t>Portable utility package of commonly useful </a:t>
            </a:r>
            <a:r>
              <a:rPr lang="en-US" dirty="0" smtClean="0">
                <a:latin typeface="Arial" pitchFamily="-112" charset="0"/>
              </a:rPr>
              <a:t>tools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sz="1800" dirty="0" smtClean="0">
              <a:latin typeface="Arial" pitchFamily="-112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 err="1" smtClean="0">
                <a:latin typeface="Arial" pitchFamily="-112" charset="0"/>
              </a:rPr>
              <a:t>ParameterList</a:t>
            </a:r>
            <a:r>
              <a:rPr lang="en-US" sz="1800" dirty="0" smtClean="0">
                <a:latin typeface="Arial" pitchFamily="-112" charset="0"/>
              </a:rPr>
              <a:t>: nested (key, value) database (more later)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Arial" pitchFamily="-112" charset="0"/>
              </a:rPr>
              <a:t>Generic LAPACK and BLAS wrappers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Arial" pitchFamily="-112" charset="0"/>
              </a:rPr>
              <a:t>Local dense </a:t>
            </a:r>
            <a:r>
              <a:rPr lang="en-US" sz="1800" dirty="0">
                <a:latin typeface="Arial" pitchFamily="-112" charset="0"/>
              </a:rPr>
              <a:t>matrix and vector </a:t>
            </a:r>
            <a:r>
              <a:rPr lang="en-US" sz="1800" dirty="0" smtClean="0">
                <a:latin typeface="Arial" pitchFamily="-112" charset="0"/>
              </a:rPr>
              <a:t>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Arial" pitchFamily="-112" charset="0"/>
              </a:rPr>
              <a:t>Memory management classes (more later)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Arial" pitchFamily="-112" charset="0"/>
              </a:rPr>
              <a:t>Scalable parallel timers and statistics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Arial" pitchFamily="-112" charset="0"/>
              </a:rPr>
              <a:t>Support for generic algorithms (traits classes)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Arial" pitchFamily="-112" charset="0"/>
              </a:rPr>
              <a:t>Help make Trilinos work on as many platforms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Arial" pitchFamily="-112" charset="0"/>
              </a:rPr>
              <a:t>Protect algorithm developers from platform differences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Arial" pitchFamily="-112" charset="0"/>
              </a:rPr>
              <a:t>Not all compilers could build Boost in the mid-2000s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Arial" pitchFamily="-112" charset="0"/>
              </a:rPr>
              <a:t>BLAS and LAPACK Fortran vs. C calling conventions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Arial" pitchFamily="-112" charset="0"/>
              </a:rPr>
              <a:t>Different sizes of integers on different platforms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Arial" pitchFamily="-112" charset="0"/>
              </a:rPr>
              <a:t>You’ll see this package a lot</a:t>
            </a:r>
            <a:endParaRPr lang="en-US" sz="2200" dirty="0">
              <a:latin typeface="Arial" pitchFamily="-112" charset="0"/>
            </a:endParaRPr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152400" y="6096000"/>
            <a:ext cx="6781800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it-IT" sz="1400" dirty="0" smtClean="0">
                <a:solidFill>
                  <a:schemeClr val="tx1"/>
                </a:solidFill>
              </a:rPr>
              <a:t>Package </a:t>
            </a:r>
            <a:r>
              <a:rPr lang="it-IT" sz="1400" dirty="0" err="1" smtClean="0">
                <a:solidFill>
                  <a:schemeClr val="tx1"/>
                </a:solidFill>
              </a:rPr>
              <a:t>lead</a:t>
            </a:r>
            <a:r>
              <a:rPr lang="it-IT" sz="1400" dirty="0" smtClean="0">
                <a:solidFill>
                  <a:schemeClr val="tx1"/>
                </a:solidFill>
              </a:rPr>
              <a:t>: </a:t>
            </a:r>
            <a:r>
              <a:rPr lang="it-IT" sz="1400" dirty="0" err="1" smtClean="0">
                <a:solidFill>
                  <a:schemeClr val="tx1"/>
                </a:solidFill>
              </a:rPr>
              <a:t>Roscoe</a:t>
            </a:r>
            <a:r>
              <a:rPr lang="it-IT" sz="1400" dirty="0" smtClean="0">
                <a:solidFill>
                  <a:schemeClr val="tx1"/>
                </a:solidFill>
              </a:rPr>
              <a:t> </a:t>
            </a:r>
            <a:r>
              <a:rPr lang="it-IT" sz="1400" dirty="0" err="1" smtClean="0">
                <a:solidFill>
                  <a:schemeClr val="tx1"/>
                </a:solidFill>
              </a:rPr>
              <a:t>Barlett</a:t>
            </a:r>
            <a:r>
              <a:rPr lang="it-IT" sz="1400" dirty="0" smtClean="0">
                <a:solidFill>
                  <a:schemeClr val="tx1"/>
                </a:solidFill>
              </a:rPr>
              <a:t> (</a:t>
            </a:r>
            <a:r>
              <a:rPr lang="it-IT" sz="1400" dirty="0" err="1" smtClean="0">
                <a:solidFill>
                  <a:schemeClr val="tx1"/>
                </a:solidFill>
              </a:rPr>
              <a:t>many</a:t>
            </a:r>
            <a:r>
              <a:rPr lang="it-IT" sz="1400" dirty="0" smtClean="0">
                <a:solidFill>
                  <a:schemeClr val="tx1"/>
                </a:solidFill>
              </a:rPr>
              <a:t> </a:t>
            </a:r>
            <a:r>
              <a:rPr lang="it-IT" sz="1400" dirty="0" err="1" smtClean="0">
                <a:solidFill>
                  <a:schemeClr val="tx1"/>
                </a:solidFill>
              </a:rPr>
              <a:t>developers</a:t>
            </a:r>
            <a:r>
              <a:rPr lang="it-IT" sz="1400" dirty="0" smtClean="0">
                <a:solidFill>
                  <a:schemeClr val="tx1"/>
                </a:solidFill>
              </a:rPr>
              <a:t>)</a:t>
            </a:r>
            <a:endParaRPr lang="it-IT" sz="1400" dirty="0">
              <a:solidFill>
                <a:srgbClr val="000066"/>
              </a:solidFill>
            </a:endParaRPr>
          </a:p>
        </p:txBody>
      </p:sp>
      <p:sp>
        <p:nvSpPr>
          <p:cNvPr id="50183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066800"/>
          </a:xfrm>
          <a:noFill/>
        </p:spPr>
        <p:txBody>
          <a:bodyPr/>
          <a:lstStyle/>
          <a:p>
            <a:pPr eaLnBrk="1" hangingPunct="1"/>
            <a:r>
              <a:rPr lang="en-US" b="0" dirty="0" err="1">
                <a:latin typeface="Arial" pitchFamily="-112" charset="0"/>
              </a:rPr>
              <a:t>Teuchos</a:t>
            </a:r>
            <a:endParaRPr lang="en-US" b="0" dirty="0">
              <a:latin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6567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4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400" b="0" dirty="0" err="1" smtClean="0">
                <a:latin typeface="Arial"/>
                <a:cs typeface="Arial"/>
              </a:rPr>
              <a:t>ParameterList</a:t>
            </a:r>
            <a:r>
              <a:rPr lang="en-US" sz="3400" b="0" dirty="0" smtClean="0">
                <a:latin typeface="Arial"/>
                <a:cs typeface="Arial"/>
              </a:rPr>
              <a:t>: </a:t>
            </a:r>
            <a:r>
              <a:rPr lang="en-US" sz="3400" b="0" dirty="0" err="1" smtClean="0">
                <a:latin typeface="Arial"/>
                <a:cs typeface="Arial"/>
              </a:rPr>
              <a:t>Trilinos</a:t>
            </a:r>
            <a:r>
              <a:rPr lang="en-US" sz="3400" b="0" dirty="0" smtClean="0">
                <a:latin typeface="Arial"/>
                <a:cs typeface="Arial"/>
              </a:rPr>
              <a:t>’ “input deck”</a:t>
            </a:r>
            <a:endParaRPr lang="en-US" sz="3400" b="0" dirty="0">
              <a:latin typeface="Arial"/>
              <a:cs typeface="Arial"/>
            </a:endParaRPr>
          </a:p>
        </p:txBody>
      </p:sp>
      <p:sp>
        <p:nvSpPr>
          <p:cNvPr id="88067" name="Subtitle 5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334000"/>
          </a:xfrm>
        </p:spPr>
        <p:txBody>
          <a:bodyPr/>
          <a:lstStyle/>
          <a:p>
            <a:r>
              <a:rPr lang="en-US" sz="2000" dirty="0" smtClean="0">
                <a:latin typeface="Arial"/>
                <a:cs typeface="Arial"/>
              </a:rPr>
              <a:t>Simple key/value pair database, but nest-able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Naturally hierarchical, just like numerical algorithms or software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Communication protocol between application layers</a:t>
            </a:r>
          </a:p>
          <a:p>
            <a:r>
              <a:rPr lang="en-US" sz="2000" dirty="0" smtClean="0">
                <a:latin typeface="Arial"/>
                <a:cs typeface="Arial"/>
              </a:rPr>
              <a:t>Reproducible runs: save to XML, restore configuration</a:t>
            </a:r>
          </a:p>
          <a:p>
            <a:r>
              <a:rPr lang="en-US" sz="2000" dirty="0" smtClean="0">
                <a:latin typeface="Arial"/>
                <a:cs typeface="Arial"/>
              </a:rPr>
              <a:t>Can express constraints and dependencies</a:t>
            </a:r>
          </a:p>
          <a:p>
            <a:r>
              <a:rPr lang="en-US" sz="2000" dirty="0" smtClean="0">
                <a:latin typeface="Arial"/>
                <a:cs typeface="Arial"/>
              </a:rPr>
              <a:t>Optional GUI (</a:t>
            </a:r>
            <a:r>
              <a:rPr lang="en-US" sz="2000" dirty="0" err="1" smtClean="0">
                <a:latin typeface="Arial"/>
                <a:cs typeface="Arial"/>
              </a:rPr>
              <a:t>Optika</a:t>
            </a:r>
            <a:r>
              <a:rPr lang="en-US" sz="2000" dirty="0" smtClean="0">
                <a:latin typeface="Arial"/>
                <a:cs typeface="Arial"/>
              </a:rPr>
              <a:t>): lets novice users run your app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3340B03-F9D0-2747-865B-B3D4D0D448EE}" type="slidenum">
              <a:rPr lang="en-US"/>
              <a:pPr/>
              <a:t>72</a:t>
            </a:fld>
            <a:endParaRPr lang="en-US"/>
          </a:p>
        </p:txBody>
      </p:sp>
      <p:sp>
        <p:nvSpPr>
          <p:cNvPr id="88069" name="TextBox 5"/>
          <p:cNvSpPr txBox="1">
            <a:spLocks noChangeArrowheads="1"/>
          </p:cNvSpPr>
          <p:nvPr/>
        </p:nvSpPr>
        <p:spPr bwMode="auto">
          <a:xfrm>
            <a:off x="457200" y="3657600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 err="1" smtClean="0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Teuchos::ParameterList</a:t>
            </a:r>
            <a:r>
              <a:rPr lang="en-US" sz="1600" dirty="0" smtClean="0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p</a:t>
            </a:r>
            <a:r>
              <a:rPr lang="en-US" sz="1600" dirty="0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;</a:t>
            </a:r>
            <a:endParaRPr lang="en-US" sz="1600" dirty="0" smtClean="0">
              <a:solidFill>
                <a:schemeClr val="tx1"/>
              </a:solidFill>
              <a:latin typeface="Courier New" pitchFamily="-112" charset="0"/>
              <a:ea typeface="Arial Unicode MS" pitchFamily="-112" charset="0"/>
              <a:cs typeface="Courier New" pitchFamily="-112" charset="0"/>
            </a:endParaRPr>
          </a:p>
          <a:p>
            <a:pPr algn="l"/>
            <a:r>
              <a:rPr lang="en-US" sz="1600" dirty="0" err="1" smtClean="0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p.set</a:t>
            </a:r>
            <a:r>
              <a:rPr lang="en-US" sz="1600" dirty="0" err="1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(“Solver</a:t>
            </a:r>
            <a:r>
              <a:rPr lang="en-US" sz="1600" dirty="0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”, “GMRES”);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p.set(“Tolerance</a:t>
            </a:r>
            <a:r>
              <a:rPr lang="en-US" sz="1600" dirty="0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”, 1.0e-4);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p.set(“Max</a:t>
            </a:r>
            <a:r>
              <a:rPr lang="en-US" sz="1600" dirty="0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 Iterations”, 100);</a:t>
            </a:r>
            <a:endParaRPr lang="en-US" sz="1600" dirty="0" smtClean="0">
              <a:solidFill>
                <a:schemeClr val="tx1"/>
              </a:solidFill>
              <a:latin typeface="Courier New" pitchFamily="-112" charset="0"/>
              <a:ea typeface="Arial Unicode MS" pitchFamily="-112" charset="0"/>
              <a:cs typeface="Courier New" pitchFamily="-112" charset="0"/>
            </a:endParaRPr>
          </a:p>
          <a:p>
            <a:pPr algn="l"/>
            <a:endParaRPr lang="en-US" sz="1600" dirty="0" smtClean="0">
              <a:solidFill>
                <a:schemeClr val="tx1"/>
              </a:solidFill>
              <a:latin typeface="Courier New" pitchFamily="-112" charset="0"/>
              <a:ea typeface="Arial Unicode MS" pitchFamily="-112" charset="0"/>
              <a:cs typeface="Courier New" pitchFamily="-112" charset="0"/>
            </a:endParaRPr>
          </a:p>
          <a:p>
            <a:pPr algn="l"/>
            <a:r>
              <a:rPr lang="en-US" sz="1600" dirty="0" err="1" smtClean="0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Teuchos::ParameterList</a:t>
            </a:r>
            <a:r>
              <a:rPr lang="en-US" sz="1600" dirty="0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&amp; </a:t>
            </a:r>
            <a:r>
              <a:rPr lang="en-US" sz="1600" dirty="0" err="1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lsParams</a:t>
            </a:r>
            <a:r>
              <a:rPr lang="en-US" sz="1600" dirty="0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p.sublist(“Solver</a:t>
            </a:r>
            <a:r>
              <a:rPr lang="en-US" sz="1600" dirty="0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 Options”);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lsParams.set(“Fill</a:t>
            </a:r>
            <a:r>
              <a:rPr lang="en-US" sz="1600" dirty="0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 Factor”, 1)</a:t>
            </a:r>
            <a:r>
              <a:rPr lang="en-US" sz="1600" dirty="0" smtClean="0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;</a:t>
            </a:r>
          </a:p>
          <a:p>
            <a:pPr algn="l"/>
            <a:endParaRPr lang="en-US" sz="1600" dirty="0" smtClean="0">
              <a:solidFill>
                <a:schemeClr val="tx1"/>
              </a:solidFill>
              <a:latin typeface="Courier New" pitchFamily="-112" charset="0"/>
              <a:ea typeface="Arial Unicode MS" pitchFamily="-112" charset="0"/>
              <a:cs typeface="Courier New" pitchFamily="-112" charset="0"/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double </a:t>
            </a:r>
            <a:r>
              <a:rPr lang="en-US" sz="1600" dirty="0" err="1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tol</a:t>
            </a:r>
            <a:r>
              <a:rPr lang="en-US" sz="1600" dirty="0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p.get</a:t>
            </a:r>
            <a:r>
              <a:rPr lang="en-US" sz="1600" dirty="0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&lt;double&gt;(“Tolerance”);</a:t>
            </a:r>
            <a:endParaRPr lang="en-US" sz="1600" dirty="0" smtClean="0">
              <a:solidFill>
                <a:schemeClr val="tx1"/>
              </a:solidFill>
              <a:latin typeface="Courier New" pitchFamily="-112" charset="0"/>
              <a:ea typeface="Arial Unicode MS" pitchFamily="-112" charset="0"/>
              <a:cs typeface="Courier New" pitchFamily="-112" charset="0"/>
            </a:endParaRPr>
          </a:p>
          <a:p>
            <a:pPr algn="l"/>
            <a:r>
              <a:rPr lang="en-US" sz="1600" dirty="0" err="1" smtClean="0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int</a:t>
            </a:r>
            <a:r>
              <a:rPr lang="en-US" sz="1600" dirty="0" smtClean="0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fill = </a:t>
            </a:r>
            <a:r>
              <a:rPr lang="en-US" sz="1600" dirty="0" err="1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p.sublist(“Solver</a:t>
            </a:r>
            <a:r>
              <a:rPr lang="en-US" sz="1600" dirty="0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Options”).get</a:t>
            </a:r>
            <a:r>
              <a:rPr lang="en-US" sz="1600" dirty="0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&lt;</a:t>
            </a:r>
            <a:r>
              <a:rPr lang="en-US" sz="1600" dirty="0" err="1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-112" charset="0"/>
                <a:ea typeface="Arial Unicode MS" pitchFamily="-112" charset="0"/>
                <a:cs typeface="Courier New" pitchFamily="-112" charset="0"/>
              </a:rPr>
              <a:t>&gt;(“Fill Factor”);</a:t>
            </a:r>
          </a:p>
        </p:txBody>
      </p:sp>
    </p:spTree>
    <p:extLst>
      <p:ext uri="{BB962C8B-B14F-4D97-AF65-F5344CB8AC3E}">
        <p14:creationId xmlns:p14="http://schemas.microsoft.com/office/powerpoint/2010/main" val="194577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4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b="0" dirty="0" err="1" smtClean="0">
                <a:latin typeface="Arial"/>
                <a:cs typeface="Arial"/>
              </a:rPr>
              <a:t>TimeMonitor</a:t>
            </a:r>
            <a:endParaRPr lang="en-US" b="0" dirty="0">
              <a:latin typeface="Arial"/>
              <a:cs typeface="Arial"/>
            </a:endParaRPr>
          </a:p>
        </p:txBody>
      </p:sp>
      <p:sp>
        <p:nvSpPr>
          <p:cNvPr id="91139" name="Subtitle 5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800600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Track run time &amp; call count of any chunk of code</a:t>
            </a:r>
          </a:p>
          <a:p>
            <a:r>
              <a:rPr lang="en-US" dirty="0" smtClean="0">
                <a:latin typeface="Arial"/>
                <a:cs typeface="Arial"/>
              </a:rPr>
              <a:t>Time </a:t>
            </a:r>
            <a:r>
              <a:rPr lang="en-US" dirty="0">
                <a:latin typeface="Arial"/>
                <a:cs typeface="Arial"/>
              </a:rPr>
              <a:t>object associates a string name to the </a:t>
            </a:r>
            <a:r>
              <a:rPr lang="en-US" dirty="0" smtClean="0">
                <a:latin typeface="Arial"/>
                <a:cs typeface="Arial"/>
              </a:rPr>
              <a:t>timer:</a:t>
            </a:r>
          </a:p>
          <a:p>
            <a:pPr lvl="1">
              <a:buFont typeface="Wingdings" pitchFamily="-112" charset="2"/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RCP&lt;Time&gt; </a:t>
            </a:r>
            <a:r>
              <a:rPr lang="en-US" sz="1600" b="1" dirty="0">
                <a:solidFill>
                  <a:schemeClr val="accent2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t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=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TimeMonitor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::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getNewCounter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(“My function”);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latin typeface="Arial"/>
                <a:cs typeface="Arial"/>
              </a:rPr>
              <a:t>Use </a:t>
            </a:r>
            <a:r>
              <a:rPr lang="en-US" dirty="0" err="1" smtClean="0">
                <a:latin typeface="Arial"/>
                <a:cs typeface="Arial"/>
              </a:rPr>
              <a:t>TimeMonitor</a:t>
            </a:r>
            <a:r>
              <a:rPr lang="en-US" dirty="0" smtClean="0">
                <a:latin typeface="Arial"/>
                <a:cs typeface="Arial"/>
              </a:rPr>
              <a:t> to activate timer:</a:t>
            </a:r>
          </a:p>
          <a:p>
            <a:pPr lvl="1">
              <a:buFont typeface="Wingdings" pitchFamily="-112" charset="2"/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{ </a:t>
            </a:r>
          </a:p>
          <a:p>
            <a:pPr lvl="1">
              <a:buFont typeface="Wingdings" pitchFamily="-112" charset="2"/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TimeMonitor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tm (*t); // starts timer t </a:t>
            </a:r>
          </a:p>
          <a:p>
            <a:pPr lvl="1">
              <a:buFont typeface="Wingdings" pitchFamily="-112" charset="2"/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doStuff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(); // if this throws an exception, timer t stops</a:t>
            </a:r>
          </a:p>
          <a:p>
            <a:pPr lvl="1">
              <a:buFont typeface="Wingdings" pitchFamily="-112" charset="2"/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// Stops timer t</a:t>
            </a:r>
          </a:p>
          <a:p>
            <a:pPr lvl="1">
              <a:buFont typeface="Wingdings" pitchFamily="-112" charset="2"/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</a:p>
          <a:p>
            <a:r>
              <a:rPr lang="en-US" dirty="0" smtClean="0">
                <a:latin typeface="Arial"/>
                <a:cs typeface="Arial"/>
              </a:rPr>
              <a:t>Automatically takes care of recursive / nested calls</a:t>
            </a:r>
          </a:p>
          <a:p>
            <a:r>
              <a:rPr lang="en-US" dirty="0" smtClean="0">
                <a:latin typeface="Arial"/>
                <a:cs typeface="Arial"/>
              </a:rPr>
              <a:t>Scalable (</a:t>
            </a:r>
            <a:r>
              <a:rPr lang="en-US" dirty="0" err="1" smtClean="0">
                <a:latin typeface="Arial"/>
                <a:cs typeface="Arial"/>
              </a:rPr>
              <a:t>O(log</a:t>
            </a:r>
            <a:r>
              <a:rPr lang="en-US" dirty="0" smtClean="0">
                <a:latin typeface="Arial"/>
                <a:cs typeface="Arial"/>
              </a:rPr>
              <a:t> P)), safe parallel timer statistics summary</a:t>
            </a:r>
          </a:p>
          <a:p>
            <a:pPr lvl="1"/>
            <a:r>
              <a:rPr lang="en-US" sz="1600" b="1" dirty="0" err="1" smtClean="0">
                <a:solidFill>
                  <a:schemeClr val="accent6"/>
                </a:solidFill>
                <a:latin typeface="Courier New"/>
                <a:cs typeface="Courier New"/>
              </a:rPr>
              <a:t>TimeMonitor</a:t>
            </a:r>
            <a:r>
              <a:rPr lang="en-US" sz="16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::summarize ();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Can pass in a communicator or parameters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Can handle if some timers don’t exist on some processes</a:t>
            </a:r>
          </a:p>
          <a:p>
            <a:pPr>
              <a:buFont typeface="Wingdings" pitchFamily="-112" charset="2"/>
              <a:buNone/>
            </a:pPr>
            <a:r>
              <a:rPr lang="en-US" sz="2000" dirty="0">
                <a:latin typeface="Arial"/>
                <a:cs typeface="Arial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83B8C09-B91D-8642-BB91-5A3812F6D10B}" type="slidenum">
              <a:rPr lang="en-US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1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4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b="0" dirty="0" smtClean="0">
                <a:latin typeface="Arial"/>
                <a:cs typeface="Arial"/>
              </a:rPr>
              <a:t>Memory management classes</a:t>
            </a:r>
            <a:endParaRPr lang="en-US" b="0" dirty="0">
              <a:latin typeface="Arial"/>
              <a:cs typeface="Arial"/>
            </a:endParaRPr>
          </a:p>
        </p:txBody>
      </p:sp>
      <p:sp>
        <p:nvSpPr>
          <p:cNvPr id="89091" name="Subtitle 5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334000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Scientific computation: Lots of data, big objects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Avoid copying and share data whenever possible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Who “owns” (</a:t>
            </a:r>
            <a:r>
              <a:rPr lang="en-US" dirty="0" err="1" smtClean="0">
                <a:latin typeface="Arial"/>
                <a:cs typeface="Arial"/>
              </a:rPr>
              <a:t>deallocates</a:t>
            </a:r>
            <a:r>
              <a:rPr lang="en-US" dirty="0" smtClean="0">
                <a:latin typeface="Arial"/>
                <a:cs typeface="Arial"/>
              </a:rPr>
              <a:t>) the data?</a:t>
            </a:r>
          </a:p>
          <a:p>
            <a:r>
              <a:rPr lang="en-US" dirty="0" smtClean="0">
                <a:latin typeface="Arial"/>
                <a:cs typeface="Arial"/>
              </a:rPr>
              <a:t>Manual memory management (void*) not an option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Results in buggy and / or conservative code</a:t>
            </a:r>
          </a:p>
          <a:p>
            <a:r>
              <a:rPr lang="en-US" dirty="0" smtClean="0">
                <a:latin typeface="Arial"/>
                <a:cs typeface="Arial"/>
              </a:rPr>
              <a:t>Reference-counted pointers (RCPs) and arrays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You don’t have to </a:t>
            </a:r>
            <a:r>
              <a:rPr lang="en-US" dirty="0" err="1" smtClean="0">
                <a:latin typeface="Arial"/>
                <a:cs typeface="Arial"/>
              </a:rPr>
              <a:t>deallocate</a:t>
            </a:r>
            <a:r>
              <a:rPr lang="en-US" dirty="0" smtClean="0">
                <a:latin typeface="Arial"/>
                <a:cs typeface="Arial"/>
              </a:rPr>
              <a:t> memory explicitly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Objects </a:t>
            </a:r>
            <a:r>
              <a:rPr lang="en-US" dirty="0" err="1" smtClean="0">
                <a:latin typeface="Arial"/>
                <a:cs typeface="Arial"/>
              </a:rPr>
              <a:t>deallocated</a:t>
            </a:r>
            <a:r>
              <a:rPr lang="en-US" dirty="0" smtClean="0">
                <a:latin typeface="Arial"/>
                <a:cs typeface="Arial"/>
              </a:rPr>
              <a:t> when nothing points to them anymore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Almost no performance cost for large objects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Interface acts syntactically like pointers / raw arrays</a:t>
            </a:r>
          </a:p>
          <a:p>
            <a:pPr>
              <a:buFont typeface="Wingdings" pitchFamily="-112" charset="2"/>
              <a:buNone/>
            </a:pP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A1E4EC4-8B42-5043-A28F-D0EE040D0D87}" type="slidenum">
              <a:rPr lang="en-US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8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Technical report on </a:t>
            </a:r>
            <a:r>
              <a:rPr lang="en-US" b="0" dirty="0" err="1" smtClean="0"/>
              <a:t>Teuchos</a:t>
            </a:r>
            <a:r>
              <a:rPr lang="en-US" b="0" dirty="0" smtClean="0"/>
              <a:t>’ </a:t>
            </a:r>
            <a:br>
              <a:rPr lang="en-US" b="0" dirty="0" smtClean="0"/>
            </a:br>
            <a:r>
              <a:rPr lang="en-US" b="0" dirty="0" smtClean="0"/>
              <a:t>memory management classes</a:t>
            </a:r>
            <a:endParaRPr lang="en-US" b="0" dirty="0"/>
          </a:p>
        </p:txBody>
      </p:sp>
      <p:pic>
        <p:nvPicPr>
          <p:cNvPr id="90115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1524000"/>
            <a:ext cx="3229357" cy="417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0117" name="Rectangle 18"/>
          <p:cNvSpPr>
            <a:spLocks noChangeArrowheads="1"/>
          </p:cNvSpPr>
          <p:nvPr/>
        </p:nvSpPr>
        <p:spPr bwMode="auto">
          <a:xfrm>
            <a:off x="1676400" y="5867400"/>
            <a:ext cx="56388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Aft>
                <a:spcPct val="50000"/>
              </a:spcAft>
              <a:buClr>
                <a:srgbClr val="919191"/>
              </a:buClr>
              <a:buSzPct val="75000"/>
              <a:buFont typeface="Monotype Sorts" pitchFamily="-112" charset="2"/>
              <a:buNone/>
            </a:pPr>
            <a:r>
              <a:rPr lang="en-US" sz="1800" dirty="0" smtClean="0">
                <a:solidFill>
                  <a:srgbClr val="0000FF"/>
                </a:solidFill>
                <a:hlinkClick r:id="rId4"/>
              </a:rPr>
              <a:t>http</a:t>
            </a:r>
            <a:r>
              <a:rPr lang="en-US" sz="1800" dirty="0">
                <a:solidFill>
                  <a:srgbClr val="0000FF"/>
                </a:solidFill>
                <a:hlinkClick r:id="rId4"/>
              </a:rPr>
              <a:t>://trilinos.sandia.gov/</a:t>
            </a:r>
            <a:r>
              <a:rPr lang="en-US" sz="1800" dirty="0" smtClean="0">
                <a:solidFill>
                  <a:srgbClr val="0000FF"/>
                </a:solidFill>
                <a:hlinkClick r:id="rId4"/>
              </a:rPr>
              <a:t>RefCountPtrBeginnersGuideSAND.pdf</a:t>
            </a:r>
            <a:endParaRPr 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3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4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b="0" dirty="0" smtClean="0">
                <a:latin typeface="Arial"/>
                <a:cs typeface="Arial"/>
              </a:rPr>
              <a:t>Why memory management classes?</a:t>
            </a:r>
            <a:endParaRPr lang="en-US" b="0" dirty="0">
              <a:latin typeface="Arial"/>
              <a:cs typeface="Arial"/>
            </a:endParaRPr>
          </a:p>
        </p:txBody>
      </p:sp>
      <p:sp>
        <p:nvSpPr>
          <p:cNvPr id="89091" name="Subtitle 5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334000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Disadvantages: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More characters to type</a:t>
            </a:r>
          </a:p>
          <a:p>
            <a:pPr lvl="2"/>
            <a:r>
              <a:rPr lang="en-US" sz="1400" dirty="0" smtClean="0">
                <a:latin typeface="Courier New"/>
                <a:cs typeface="Courier New"/>
              </a:rPr>
              <a:t>RCP&lt;Matrix&gt;</a:t>
            </a:r>
            <a:r>
              <a:rPr lang="en-US" sz="1400" dirty="0" smtClean="0">
                <a:latin typeface="Arial"/>
                <a:cs typeface="Arial"/>
              </a:rPr>
              <a:t> vs. </a:t>
            </a:r>
            <a:r>
              <a:rPr lang="en-US" sz="1400" dirty="0" smtClean="0">
                <a:latin typeface="Courier New"/>
                <a:cs typeface="Courier New"/>
              </a:rPr>
              <a:t>Matrix*</a:t>
            </a:r>
            <a:endParaRPr lang="en-US" sz="1400" dirty="0" smtClean="0">
              <a:latin typeface="Arial"/>
              <a:cs typeface="Arial"/>
            </a:endParaRPr>
          </a:p>
          <a:p>
            <a:pPr lvl="2"/>
            <a:r>
              <a:rPr lang="en-US" sz="1400" dirty="0" err="1" smtClean="0">
                <a:latin typeface="Courier New"/>
                <a:cs typeface="Courier New"/>
              </a:rPr>
              <a:t>ArrayRCP</a:t>
            </a:r>
            <a:r>
              <a:rPr lang="en-US" sz="1400" dirty="0" smtClean="0">
                <a:latin typeface="Courier New"/>
                <a:cs typeface="Courier New"/>
              </a:rPr>
              <a:t>&lt;double&gt;</a:t>
            </a:r>
            <a:r>
              <a:rPr lang="en-US" sz="1400" dirty="0" smtClean="0">
                <a:latin typeface="Arial"/>
                <a:cs typeface="Arial"/>
              </a:rPr>
              <a:t> vs. </a:t>
            </a:r>
            <a:r>
              <a:rPr lang="en-US" sz="1400" dirty="0" smtClean="0">
                <a:latin typeface="Courier New"/>
                <a:cs typeface="Courier New"/>
              </a:rPr>
              <a:t>double[]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Not thread-safe (but don’t belong in tight loops anyway)</a:t>
            </a:r>
          </a:p>
          <a:p>
            <a:r>
              <a:rPr lang="en-US" dirty="0" smtClean="0">
                <a:latin typeface="Arial"/>
                <a:cs typeface="Arial"/>
              </a:rPr>
              <a:t>Advantages: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Little or no run-time cost for most use cases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Automated performance tests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Behave syntactically like pointers: *, -&gt;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Useful error checking in debug build</a:t>
            </a:r>
          </a:p>
          <a:p>
            <a:r>
              <a:rPr lang="en-US" dirty="0" smtClean="0">
                <a:latin typeface="Arial"/>
                <a:cs typeface="Arial"/>
              </a:rPr>
              <a:t>RCPs part of interface between packages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Trilinos</a:t>
            </a:r>
            <a:r>
              <a:rPr lang="en-US" dirty="0" smtClean="0">
                <a:latin typeface="Arial"/>
                <a:cs typeface="Arial"/>
              </a:rPr>
              <a:t> like LEGO™ blocks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Packages don’t have to worry about memory management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Easier for them to share objects in interesting ways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A1E4EC4-8B42-5043-A28F-D0EE040D0D87}" type="slidenum">
              <a:rPr lang="en-US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9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6F8026F-1F39-3749-B00B-566C12ED3F44}" type="slidenum">
              <a:rPr lang="en-US"/>
              <a:pPr/>
              <a:t>77</a:t>
            </a:fld>
            <a:endParaRPr lang="en-US"/>
          </a:p>
        </p:txBody>
      </p:sp>
      <p:pic>
        <p:nvPicPr>
          <p:cNvPr id="47107" name="Picture 102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7108" name="Rectangle 1027"/>
          <p:cNvSpPr>
            <a:spLocks noChangeArrowheads="1"/>
          </p:cNvSpPr>
          <p:nvPr/>
        </p:nvSpPr>
        <p:spPr bwMode="auto">
          <a:xfrm>
            <a:off x="0" y="32766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b="0" dirty="0" smtClean="0"/>
              <a:t>Building your application with Trilinos</a:t>
            </a:r>
            <a:endParaRPr lang="en-US" sz="2000" b="0" dirty="0"/>
          </a:p>
        </p:txBody>
      </p:sp>
      <p:pic>
        <p:nvPicPr>
          <p:cNvPr id="47109" name="Picture 1028" descr="trilinos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1828800"/>
            <a:ext cx="281940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24244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Arial"/>
                <a:cs typeface="Arial"/>
              </a:rPr>
              <a:t>Building your application with Trilinos</a:t>
            </a:r>
            <a:endParaRPr lang="en-US" b="0" dirty="0"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If you are using Makefiles: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Makefile.export</a:t>
            </a:r>
            <a:r>
              <a:rPr lang="en-US" dirty="0" smtClean="0">
                <a:latin typeface="Arial"/>
                <a:cs typeface="Arial"/>
              </a:rPr>
              <a:t> system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If you are using CMake: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CMake FIND_PACKAGE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22536E1-D8BB-8C44-8010-60F41EEEAB3E}" type="slidenum">
              <a:rPr lang="en-US" smtClean="0"/>
              <a:pPr/>
              <a:t>78</a:t>
            </a:fld>
            <a:endParaRPr lang="en-US"/>
          </a:p>
        </p:txBody>
      </p:sp>
      <p:pic>
        <p:nvPicPr>
          <p:cNvPr id="9" name="Picture 8" descr="gnu-head-s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48000"/>
            <a:ext cx="1638300" cy="1549400"/>
          </a:xfrm>
          <a:prstGeom prst="rect">
            <a:avLst/>
          </a:prstGeom>
        </p:spPr>
      </p:pic>
      <p:pic>
        <p:nvPicPr>
          <p:cNvPr id="10" name="Picture 9" descr="cmake1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3048000"/>
            <a:ext cx="32004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713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0" dirty="0" smtClean="0">
                <a:latin typeface="Arial"/>
                <a:cs typeface="Arial"/>
              </a:rPr>
              <a:t>Don’t write Makefiles that use Trilinos by hand!</a:t>
            </a:r>
            <a:endParaRPr lang="en-US" sz="2800" b="0" dirty="0">
              <a:latin typeface="Arial"/>
              <a:cs typeface="Arial"/>
            </a:endParaRPr>
          </a:p>
        </p:txBody>
      </p:sp>
      <p:sp>
        <p:nvSpPr>
          <p:cNvPr id="76803" name="TextBox 11"/>
          <p:cNvSpPr txBox="1">
            <a:spLocks noChangeArrowheads="1"/>
          </p:cNvSpPr>
          <p:nvPr/>
        </p:nvSpPr>
        <p:spPr bwMode="auto">
          <a:xfrm>
            <a:off x="762000" y="914400"/>
            <a:ext cx="7696200" cy="56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69863" indent="-169863" algn="l">
              <a:buFont typeface="Arial" pitchFamily="-112" charset="0"/>
              <a:buChar char="•"/>
            </a:pPr>
            <a:endParaRPr lang="en-US" sz="1800" b="0" dirty="0" smtClean="0">
              <a:solidFill>
                <a:schemeClr val="tx1"/>
              </a:solidFill>
            </a:endParaRPr>
          </a:p>
          <a:p>
            <a:pPr marL="169863" indent="-169863" algn="l">
              <a:buFont typeface="Arial" pitchFamily="-112" charset="0"/>
              <a:buChar char="•"/>
            </a:pPr>
            <a:r>
              <a:rPr lang="en-US" sz="1800" b="0" dirty="0" smtClean="0">
                <a:solidFill>
                  <a:schemeClr val="tx1"/>
                </a:solidFill>
              </a:rPr>
              <a:t>Which libraries?  Link order matters!</a:t>
            </a:r>
            <a:endParaRPr lang="en-US" sz="1800" b="0" dirty="0">
              <a:solidFill>
                <a:schemeClr val="tx1"/>
              </a:solidFill>
            </a:endParaRPr>
          </a:p>
          <a:p>
            <a:pPr marL="627063" lvl="1" indent="-169863" algn="l">
              <a:buFont typeface="Arial" pitchFamily="-112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-</a:t>
            </a:r>
            <a:r>
              <a:rPr lang="en-US" sz="1800" b="0" dirty="0" err="1">
                <a:solidFill>
                  <a:schemeClr val="tx1"/>
                </a:solidFill>
              </a:rPr>
              <a:t>lnoxepetra</a:t>
            </a:r>
            <a:r>
              <a:rPr lang="en-US" sz="1800" b="0" dirty="0">
                <a:solidFill>
                  <a:schemeClr val="tx1"/>
                </a:solidFill>
              </a:rPr>
              <a:t> -</a:t>
            </a:r>
            <a:r>
              <a:rPr lang="en-US" sz="1800" b="0" dirty="0" err="1">
                <a:solidFill>
                  <a:schemeClr val="tx1"/>
                </a:solidFill>
              </a:rPr>
              <a:t>lnox</a:t>
            </a:r>
            <a:r>
              <a:rPr lang="en-US" sz="1800" b="0" dirty="0">
                <a:solidFill>
                  <a:schemeClr val="tx1"/>
                </a:solidFill>
              </a:rPr>
              <a:t> –</a:t>
            </a:r>
            <a:r>
              <a:rPr lang="en-US" sz="1800" b="0" dirty="0" err="1">
                <a:solidFill>
                  <a:schemeClr val="tx1"/>
                </a:solidFill>
              </a:rPr>
              <a:t>lepetra</a:t>
            </a:r>
            <a:r>
              <a:rPr lang="en-US" sz="1800" b="0" dirty="0">
                <a:solidFill>
                  <a:schemeClr val="tx1"/>
                </a:solidFill>
              </a:rPr>
              <a:t> –</a:t>
            </a:r>
            <a:r>
              <a:rPr lang="en-US" sz="1800" b="0" dirty="0" err="1">
                <a:solidFill>
                  <a:schemeClr val="tx1"/>
                </a:solidFill>
              </a:rPr>
              <a:t>lteuchos</a:t>
            </a:r>
            <a:r>
              <a:rPr lang="en-US" sz="1800" b="0" dirty="0">
                <a:solidFill>
                  <a:schemeClr val="tx1"/>
                </a:solidFill>
              </a:rPr>
              <a:t> –</a:t>
            </a:r>
            <a:r>
              <a:rPr lang="en-US" sz="1800" b="0" dirty="0" err="1">
                <a:solidFill>
                  <a:schemeClr val="tx1"/>
                </a:solidFill>
              </a:rPr>
              <a:t>lblas</a:t>
            </a:r>
            <a:r>
              <a:rPr lang="en-US" sz="1800" b="0" dirty="0">
                <a:solidFill>
                  <a:schemeClr val="tx1"/>
                </a:solidFill>
              </a:rPr>
              <a:t> –</a:t>
            </a:r>
            <a:r>
              <a:rPr lang="en-US" sz="1800" b="0" dirty="0" err="1" smtClean="0">
                <a:solidFill>
                  <a:schemeClr val="tx1"/>
                </a:solidFill>
              </a:rPr>
              <a:t>llapack</a:t>
            </a:r>
            <a:endParaRPr lang="en-US" sz="1800" b="0" dirty="0" smtClean="0">
              <a:solidFill>
                <a:schemeClr val="tx1"/>
              </a:solidFill>
            </a:endParaRPr>
          </a:p>
          <a:p>
            <a:pPr marL="627063" lvl="1" indent="-169863" algn="l">
              <a:buFont typeface="Arial" pitchFamily="-112" charset="0"/>
              <a:buChar char="•"/>
            </a:pPr>
            <a:r>
              <a:rPr lang="en-US" sz="1800" b="0" dirty="0" smtClean="0">
                <a:solidFill>
                  <a:schemeClr val="tx1"/>
                </a:solidFill>
              </a:rPr>
              <a:t>Optional package dependencies affect required libraries</a:t>
            </a:r>
          </a:p>
          <a:p>
            <a:pPr marL="627063" lvl="1" indent="-169863" algn="l">
              <a:buFont typeface="Arial" pitchFamily="-112" charset="0"/>
              <a:buChar char="•"/>
            </a:pPr>
            <a:endParaRPr lang="en-US" sz="1800" b="0" dirty="0">
              <a:solidFill>
                <a:schemeClr val="tx1"/>
              </a:solidFill>
            </a:endParaRPr>
          </a:p>
          <a:p>
            <a:pPr marL="169863" indent="-169863" algn="l">
              <a:buFont typeface="Arial" pitchFamily="-112" charset="0"/>
              <a:buChar char="•"/>
            </a:pPr>
            <a:r>
              <a:rPr lang="en-US" sz="1800" b="0" dirty="0" smtClean="0">
                <a:solidFill>
                  <a:schemeClr val="tx1"/>
                </a:solidFill>
              </a:rPr>
              <a:t>Using the same compilers that Trilinos used</a:t>
            </a:r>
            <a:endParaRPr lang="en-US" sz="1800" b="0" dirty="0">
              <a:solidFill>
                <a:schemeClr val="tx1"/>
              </a:solidFill>
            </a:endParaRPr>
          </a:p>
          <a:p>
            <a:pPr marL="627063" lvl="1" indent="-169863" algn="l">
              <a:buFont typeface="Arial" pitchFamily="-112" charset="0"/>
              <a:buChar char="•"/>
            </a:pPr>
            <a:r>
              <a:rPr lang="en-US" sz="1800" b="0" dirty="0" smtClean="0">
                <a:solidFill>
                  <a:schemeClr val="tx1"/>
                </a:solidFill>
              </a:rPr>
              <a:t>g</a:t>
            </a:r>
            <a:r>
              <a:rPr lang="en-US" sz="1800" b="0" dirty="0">
                <a:solidFill>
                  <a:schemeClr val="tx1"/>
                </a:solidFill>
              </a:rPr>
              <a:t>+</a:t>
            </a:r>
            <a:r>
              <a:rPr lang="en-US" sz="1800" b="0" dirty="0" smtClean="0">
                <a:solidFill>
                  <a:schemeClr val="tx1"/>
                </a:solidFill>
              </a:rPr>
              <a:t>+ or </a:t>
            </a:r>
            <a:r>
              <a:rPr lang="en-US" sz="1800" b="0" dirty="0" err="1" smtClean="0">
                <a:solidFill>
                  <a:schemeClr val="tx1"/>
                </a:solidFill>
              </a:rPr>
              <a:t>icc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</a:rPr>
              <a:t>or </a:t>
            </a:r>
            <a:r>
              <a:rPr lang="en-US" sz="1800" b="0" dirty="0" err="1" smtClean="0">
                <a:solidFill>
                  <a:schemeClr val="tx1"/>
                </a:solidFill>
              </a:rPr>
              <a:t>icpc</a:t>
            </a:r>
            <a:r>
              <a:rPr lang="en-US" sz="1800" b="0" dirty="0" smtClean="0">
                <a:solidFill>
                  <a:schemeClr val="tx1"/>
                </a:solidFill>
              </a:rPr>
              <a:t> or …? </a:t>
            </a:r>
          </a:p>
          <a:p>
            <a:pPr marL="627063" lvl="1" indent="-169863" algn="l">
              <a:buFont typeface="Arial" pitchFamily="-112" charset="0"/>
              <a:buChar char="•"/>
            </a:pPr>
            <a:r>
              <a:rPr lang="en-US" sz="1800" b="0" dirty="0" err="1" smtClean="0">
                <a:solidFill>
                  <a:schemeClr val="tx1"/>
                </a:solidFill>
              </a:rPr>
              <a:t>mpiCC</a:t>
            </a:r>
            <a:r>
              <a:rPr lang="en-US" sz="1800" b="0" dirty="0" smtClean="0">
                <a:solidFill>
                  <a:schemeClr val="tx1"/>
                </a:solidFill>
              </a:rPr>
              <a:t> or </a:t>
            </a:r>
            <a:r>
              <a:rPr lang="en-US" sz="1800" b="0" dirty="0" err="1" smtClean="0">
                <a:solidFill>
                  <a:schemeClr val="tx1"/>
                </a:solidFill>
              </a:rPr>
              <a:t>mpCC</a:t>
            </a:r>
            <a:r>
              <a:rPr lang="en-US" sz="1800" b="0" dirty="0" smtClean="0">
                <a:solidFill>
                  <a:schemeClr val="tx1"/>
                </a:solidFill>
              </a:rPr>
              <a:t> or </a:t>
            </a:r>
            <a:r>
              <a:rPr lang="en-US" sz="1800" b="0" dirty="0" err="1" smtClean="0">
                <a:solidFill>
                  <a:schemeClr val="tx1"/>
                </a:solidFill>
              </a:rPr>
              <a:t>mpicxx</a:t>
            </a:r>
            <a:r>
              <a:rPr lang="en-US" sz="1800" b="0" dirty="0" smtClean="0">
                <a:solidFill>
                  <a:schemeClr val="tx1"/>
                </a:solidFill>
              </a:rPr>
              <a:t> or … ?</a:t>
            </a:r>
          </a:p>
          <a:p>
            <a:pPr marL="169863" indent="-169863" algn="l">
              <a:buFont typeface="Arial" pitchFamily="-112" charset="0"/>
              <a:buChar char="•"/>
            </a:pPr>
            <a:endParaRPr lang="en-US" sz="1800" b="0" dirty="0" smtClean="0">
              <a:solidFill>
                <a:schemeClr val="tx1"/>
              </a:solidFill>
            </a:endParaRPr>
          </a:p>
          <a:p>
            <a:pPr marL="169863" indent="-169863" algn="l">
              <a:buFont typeface="Arial" pitchFamily="-112" charset="0"/>
              <a:buChar char="•"/>
            </a:pPr>
            <a:r>
              <a:rPr lang="en-US" sz="1800" b="0" dirty="0" smtClean="0">
                <a:solidFill>
                  <a:schemeClr val="tx1"/>
                </a:solidFill>
              </a:rPr>
              <a:t>Using the same libraries that Trilinos used</a:t>
            </a:r>
          </a:p>
          <a:p>
            <a:pPr marL="627063" lvl="1" indent="-169863" algn="l">
              <a:buFont typeface="Arial" pitchFamily="-112" charset="0"/>
              <a:buChar char="•"/>
            </a:pPr>
            <a:r>
              <a:rPr lang="en-US" sz="1800" b="0" dirty="0" smtClean="0">
                <a:solidFill>
                  <a:schemeClr val="tx1"/>
                </a:solidFill>
              </a:rPr>
              <a:t>Using Intel’s MKL requires a web tool to get the link line right</a:t>
            </a:r>
          </a:p>
          <a:p>
            <a:pPr marL="627063" lvl="1" indent="-169863" algn="l">
              <a:buFont typeface="Arial" pitchFamily="-112" charset="0"/>
              <a:buChar char="•"/>
            </a:pPr>
            <a:r>
              <a:rPr lang="en-US" sz="1800" b="0" dirty="0" smtClean="0">
                <a:solidFill>
                  <a:schemeClr val="tx1"/>
                </a:solidFill>
              </a:rPr>
              <a:t>Trilinos remembers this so you don’t have to</a:t>
            </a:r>
          </a:p>
          <a:p>
            <a:pPr marL="169863" indent="-169863" algn="l">
              <a:buFont typeface="Arial" pitchFamily="-112" charset="0"/>
              <a:buChar char="•"/>
            </a:pPr>
            <a:endParaRPr lang="en-US" sz="1800" b="0" dirty="0">
              <a:solidFill>
                <a:schemeClr val="tx1"/>
              </a:solidFill>
            </a:endParaRPr>
          </a:p>
          <a:p>
            <a:pPr marL="169863" indent="-169863" algn="l">
              <a:buFont typeface="Arial" pitchFamily="-112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Consistent build options and package defines:</a:t>
            </a:r>
          </a:p>
          <a:p>
            <a:pPr marL="627063" lvl="1" indent="-169863" algn="l">
              <a:buFont typeface="Arial" pitchFamily="-112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g++ -g –O3 –D HAVE_MPI –D </a:t>
            </a:r>
            <a:r>
              <a:rPr lang="en-US" sz="1800" b="0" dirty="0" smtClean="0">
                <a:solidFill>
                  <a:schemeClr val="tx1"/>
                </a:solidFill>
              </a:rPr>
              <a:t>_STL_CHECKED</a:t>
            </a:r>
          </a:p>
          <a:p>
            <a:pPr marL="627063" lvl="1" indent="-169863" algn="l">
              <a:buFont typeface="Arial" pitchFamily="-112" charset="0"/>
              <a:buChar char="•"/>
            </a:pPr>
            <a:endParaRPr lang="en-US" sz="1800" b="0" dirty="0">
              <a:solidFill>
                <a:schemeClr val="tx1"/>
              </a:solidFill>
            </a:endParaRPr>
          </a:p>
          <a:p>
            <a:pPr marL="169863" indent="-169863" algn="l">
              <a:buFont typeface="Arial" pitchFamily="-112" charset="0"/>
              <a:buChar char="•"/>
            </a:pPr>
            <a:r>
              <a:rPr lang="en-US" sz="1800" b="0" dirty="0" smtClean="0">
                <a:solidFill>
                  <a:schemeClr val="tx1"/>
                </a:solidFill>
              </a:rPr>
              <a:t>You don</a:t>
            </a:r>
            <a:r>
              <a:rPr lang="fr-FR" sz="1800" b="0" dirty="0" smtClean="0">
                <a:solidFill>
                  <a:schemeClr val="tx1"/>
                </a:solidFill>
              </a:rPr>
              <a:t>’</a:t>
            </a:r>
            <a:r>
              <a:rPr lang="en-US" sz="1800" b="0" dirty="0" smtClean="0">
                <a:solidFill>
                  <a:schemeClr val="tx1"/>
                </a:solidFill>
              </a:rPr>
              <a:t>t have to figure any of this out! 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</a:rPr>
              <a:t>Trilinos does it for you!</a:t>
            </a:r>
          </a:p>
          <a:p>
            <a:pPr marL="627063" lvl="1" indent="-169863" algn="l">
              <a:buFont typeface="Arial" pitchFamily="-112" charset="0"/>
              <a:buChar char="•"/>
            </a:pPr>
            <a:r>
              <a:rPr lang="en-US" sz="1800" b="0" dirty="0" smtClean="0">
                <a:solidFill>
                  <a:schemeClr val="tx1"/>
                </a:solidFill>
              </a:rPr>
              <a:t>Please don’t try to guess and write a </a:t>
            </a:r>
            <a:r>
              <a:rPr lang="en-US" sz="1800" b="0" dirty="0" err="1" smtClean="0">
                <a:solidFill>
                  <a:schemeClr val="tx1"/>
                </a:solidFill>
              </a:rPr>
              <a:t>Makefile</a:t>
            </a:r>
            <a:r>
              <a:rPr lang="en-US" sz="1800" b="0" dirty="0" smtClean="0">
                <a:solidFill>
                  <a:schemeClr val="tx1"/>
                </a:solidFill>
              </a:rPr>
              <a:t> by hand!</a:t>
            </a:r>
          </a:p>
          <a:p>
            <a:pPr marL="627063" lvl="1" indent="-169863" algn="l">
              <a:buFont typeface="Arial" pitchFamily="-112" charset="0"/>
              <a:buChar char="•"/>
            </a:pPr>
            <a:r>
              <a:rPr lang="en-US" sz="1800" b="0" dirty="0" smtClean="0">
                <a:solidFill>
                  <a:schemeClr val="tx1"/>
                </a:solidFill>
              </a:rPr>
              <a:t>This leads to trouble later on, which I’ve helped debug.</a:t>
            </a:r>
          </a:p>
          <a:p>
            <a:pPr algn="l"/>
            <a:endParaRPr 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9315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Arial"/>
                <a:cs typeface="Arial"/>
              </a:rPr>
              <a:t>Unique features of </a:t>
            </a:r>
            <a:r>
              <a:rPr lang="en-US" b="0" dirty="0" err="1" smtClean="0">
                <a:latin typeface="Arial"/>
                <a:cs typeface="Arial"/>
              </a:rPr>
              <a:t>Trilinos</a:t>
            </a:r>
            <a:endParaRPr lang="en-US" b="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Huge library of algorithms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Linear &amp; nonlinear solvers, </a:t>
            </a:r>
            <a:r>
              <a:rPr lang="en-US" dirty="0" err="1" smtClean="0">
                <a:latin typeface="Arial"/>
                <a:cs typeface="Arial"/>
              </a:rPr>
              <a:t>preconditioners</a:t>
            </a:r>
            <a:r>
              <a:rPr lang="en-US" dirty="0" smtClean="0">
                <a:latin typeface="Arial"/>
                <a:cs typeface="Arial"/>
              </a:rPr>
              <a:t>, …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Optimization, transients, sensitivities, uncertainty, …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Discretizations</a:t>
            </a:r>
            <a:r>
              <a:rPr lang="en-US" dirty="0" smtClean="0">
                <a:latin typeface="Arial"/>
                <a:cs typeface="Arial"/>
              </a:rPr>
              <a:t>, mesh tools, automatic differentiation, …</a:t>
            </a:r>
          </a:p>
          <a:p>
            <a:r>
              <a:rPr lang="en-US" dirty="0" smtClean="0">
                <a:latin typeface="Arial"/>
                <a:cs typeface="Arial"/>
              </a:rPr>
              <a:t>Package-based architecture</a:t>
            </a:r>
          </a:p>
          <a:p>
            <a:r>
              <a:rPr lang="en-US" dirty="0" smtClean="0">
                <a:latin typeface="Arial"/>
                <a:cs typeface="Arial"/>
              </a:rPr>
              <a:t>Support for huge (&gt; 2B unknowns) problems</a:t>
            </a:r>
          </a:p>
          <a:p>
            <a:r>
              <a:rPr lang="en-US" dirty="0" smtClean="0">
                <a:latin typeface="Arial"/>
                <a:cs typeface="Arial"/>
              </a:rPr>
              <a:t>Support for mixed &amp; arbitrary precisions</a:t>
            </a:r>
          </a:p>
          <a:p>
            <a:r>
              <a:rPr lang="en-US" dirty="0" smtClean="0">
                <a:latin typeface="Arial"/>
                <a:cs typeface="Arial"/>
              </a:rPr>
              <a:t>Growing support for hybrid (MPI+X) parallelism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X: Threads (CPU, Intel Xeon Phi, CUDA on GPU)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Built on a unified shared-memory parallel programming model: </a:t>
            </a:r>
            <a:r>
              <a:rPr lang="en-US" dirty="0" err="1" smtClean="0">
                <a:latin typeface="Arial"/>
                <a:cs typeface="Arial"/>
              </a:rPr>
              <a:t>Kokkos</a:t>
            </a:r>
            <a:r>
              <a:rPr lang="en-US" dirty="0" smtClean="0">
                <a:latin typeface="Arial"/>
                <a:cs typeface="Arial"/>
              </a:rPr>
              <a:t> (see Session 2 &amp; later this week)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Support currently limited, but growing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22536E1-D8BB-8C44-8010-60F41EEEAB3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sz="2800" b="0" dirty="0" smtClean="0">
                <a:latin typeface="Arial"/>
                <a:cs typeface="Arial"/>
              </a:rPr>
              <a:t>Why is this hard?  Why doesn’t “-</a:t>
            </a:r>
            <a:r>
              <a:rPr lang="en-US" sz="2800" b="0" dirty="0" err="1" smtClean="0">
                <a:latin typeface="Arial"/>
                <a:cs typeface="Arial"/>
              </a:rPr>
              <a:t>ltrilinos</a:t>
            </a:r>
            <a:r>
              <a:rPr lang="en-US" sz="2800" b="0" dirty="0" smtClean="0">
                <a:latin typeface="Arial"/>
                <a:cs typeface="Arial"/>
              </a:rPr>
              <a:t>” work?</a:t>
            </a:r>
            <a:endParaRPr lang="en-US" sz="2800" b="0" dirty="0">
              <a:latin typeface="Arial"/>
              <a:cs typeface="Arial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7772400" cy="3865563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b="0" dirty="0" smtClean="0">
                <a:latin typeface="Arial"/>
                <a:cs typeface="Arial"/>
              </a:rPr>
              <a:t>Trilinos has LOTS of packages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b="0" dirty="0" smtClean="0">
                <a:latin typeface="Arial"/>
                <a:cs typeface="Arial"/>
              </a:rPr>
              <a:t>Top-level packages might get </a:t>
            </a:r>
            <a:r>
              <a:rPr lang="en-US" dirty="0" smtClean="0">
                <a:latin typeface="Arial"/>
                <a:cs typeface="Arial"/>
              </a:rPr>
              <a:t>new </a:t>
            </a:r>
            <a:r>
              <a:rPr lang="en-US" b="0" dirty="0" smtClean="0">
                <a:latin typeface="Arial"/>
                <a:cs typeface="Arial"/>
              </a:rPr>
              <a:t>package dependencies indirectly, without knowing it: </a:t>
            </a:r>
            <a:endParaRPr lang="en-US" b="0" dirty="0">
              <a:latin typeface="Arial"/>
              <a:cs typeface="Arial"/>
            </a:endParaRPr>
          </a:p>
          <a:p>
            <a:pPr>
              <a:lnSpc>
                <a:spcPct val="80000"/>
              </a:lnSpc>
              <a:spcAft>
                <a:spcPct val="20000"/>
              </a:spcAft>
            </a:pPr>
            <a:endParaRPr lang="en-US" sz="1800" b="0" dirty="0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390650" y="2535238"/>
            <a:ext cx="628650" cy="3381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solidFill>
                  <a:srgbClr val="FF0000"/>
                </a:solidFill>
              </a:rPr>
              <a:t>NOX</a:t>
            </a:r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>
            <a:off x="2071688" y="2717800"/>
            <a:ext cx="1030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/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4694860" y="2535238"/>
            <a:ext cx="925854" cy="33855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solidFill>
                  <a:schemeClr val="tx2"/>
                </a:solidFill>
              </a:rPr>
              <a:t>Amesos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2858392" y="4116388"/>
            <a:ext cx="1085654" cy="33855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solidFill>
                  <a:srgbClr val="FF0000"/>
                </a:solidFill>
              </a:rPr>
              <a:t>EpetraExt</a:t>
            </a:r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2982013" y="3563938"/>
            <a:ext cx="789198" cy="33855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solidFill>
                  <a:srgbClr val="FF0000"/>
                </a:solidFill>
              </a:rPr>
              <a:t>Epetra</a:t>
            </a: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2989263" y="3038475"/>
            <a:ext cx="777875" cy="3381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solidFill>
                  <a:srgbClr val="FF0000"/>
                </a:solidFill>
              </a:rPr>
              <a:t>Ifpack</a:t>
            </a: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3116201" y="2543175"/>
            <a:ext cx="462086" cy="33855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solidFill>
                  <a:srgbClr val="FF0000"/>
                </a:solidFill>
              </a:rPr>
              <a:t>ML</a:t>
            </a:r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6444896" y="2536825"/>
            <a:ext cx="994483" cy="33855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solidFill>
                  <a:schemeClr val="tx2"/>
                </a:solidFill>
              </a:rPr>
              <a:t>SuperLU</a:t>
            </a:r>
          </a:p>
        </p:txBody>
      </p:sp>
      <p:sp>
        <p:nvSpPr>
          <p:cNvPr id="77836" name="Line 12"/>
          <p:cNvSpPr>
            <a:spLocks noChangeShapeType="1"/>
          </p:cNvSpPr>
          <p:nvPr/>
        </p:nvSpPr>
        <p:spPr bwMode="auto">
          <a:xfrm>
            <a:off x="2063750" y="2725738"/>
            <a:ext cx="922338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2063750" y="2717800"/>
            <a:ext cx="877888" cy="1008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2057400" y="2717800"/>
            <a:ext cx="762000" cy="1584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/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>
            <a:off x="3624263" y="2730500"/>
            <a:ext cx="10493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287588" y="4648200"/>
            <a:ext cx="2327275" cy="619125"/>
            <a:chOff x="1441" y="2928"/>
            <a:chExt cx="1466" cy="390"/>
          </a:xfrm>
        </p:grpSpPr>
        <p:sp>
          <p:nvSpPr>
            <p:cNvPr id="77853" name="AutoShape 16"/>
            <p:cNvSpPr>
              <a:spLocks/>
            </p:cNvSpPr>
            <p:nvPr/>
          </p:nvSpPr>
          <p:spPr bwMode="auto">
            <a:xfrm rot="5400000">
              <a:off x="2082" y="2523"/>
              <a:ext cx="113" cy="924"/>
            </a:xfrm>
            <a:prstGeom prst="rightBrace">
              <a:avLst>
                <a:gd name="adj1" fmla="val 68142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0"/>
            </a:p>
          </p:txBody>
        </p:sp>
        <p:sp>
          <p:nvSpPr>
            <p:cNvPr id="77854" name="Text Box 17"/>
            <p:cNvSpPr txBox="1">
              <a:spLocks noChangeArrowheads="1"/>
            </p:cNvSpPr>
            <p:nvPr/>
          </p:nvSpPr>
          <p:spPr bwMode="auto">
            <a:xfrm>
              <a:off x="1441" y="3085"/>
              <a:ext cx="146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solidFill>
                    <a:srgbClr val="FF0000"/>
                  </a:solidFill>
                </a:rPr>
                <a:t>Direct Dependencies</a:t>
              </a:r>
            </a:p>
          </p:txBody>
        </p:sp>
      </p:grpSp>
      <p:sp>
        <p:nvSpPr>
          <p:cNvPr id="77841" name="Line 18"/>
          <p:cNvSpPr>
            <a:spLocks noChangeShapeType="1"/>
          </p:cNvSpPr>
          <p:nvPr/>
        </p:nvSpPr>
        <p:spPr bwMode="auto">
          <a:xfrm>
            <a:off x="5638800" y="2743200"/>
            <a:ext cx="7477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572000" y="4648200"/>
            <a:ext cx="3367088" cy="619125"/>
            <a:chOff x="2880" y="2928"/>
            <a:chExt cx="2121" cy="390"/>
          </a:xfrm>
        </p:grpSpPr>
        <p:sp>
          <p:nvSpPr>
            <p:cNvPr id="77851" name="AutoShape 26"/>
            <p:cNvSpPr>
              <a:spLocks/>
            </p:cNvSpPr>
            <p:nvPr/>
          </p:nvSpPr>
          <p:spPr bwMode="auto">
            <a:xfrm rot="5400000">
              <a:off x="3884" y="1924"/>
              <a:ext cx="113" cy="2121"/>
            </a:xfrm>
            <a:prstGeom prst="rightBrace">
              <a:avLst>
                <a:gd name="adj1" fmla="val 156416"/>
                <a:gd name="adj2" fmla="val 50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0"/>
            </a:p>
          </p:txBody>
        </p:sp>
        <p:sp>
          <p:nvSpPr>
            <p:cNvPr id="77852" name="Text Box 27"/>
            <p:cNvSpPr txBox="1">
              <a:spLocks noChangeArrowheads="1"/>
            </p:cNvSpPr>
            <p:nvPr/>
          </p:nvSpPr>
          <p:spPr bwMode="auto">
            <a:xfrm>
              <a:off x="3176" y="3085"/>
              <a:ext cx="1563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solidFill>
                    <a:srgbClr val="0000FF"/>
                  </a:solidFill>
                </a:rPr>
                <a:t>Indirect Dependencies</a:t>
              </a:r>
            </a:p>
          </p:txBody>
        </p:sp>
      </p:grpSp>
      <p:sp>
        <p:nvSpPr>
          <p:cNvPr id="304157" name="Text Box 29"/>
          <p:cNvSpPr txBox="1">
            <a:spLocks noChangeArrowheads="1"/>
          </p:cNvSpPr>
          <p:nvPr/>
        </p:nvSpPr>
        <p:spPr bwMode="auto">
          <a:xfrm>
            <a:off x="457200" y="5334000"/>
            <a:ext cx="822960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68275" indent="-168275"/>
            <a:endParaRPr lang="en-US" sz="2000" b="0" dirty="0" smtClean="0">
              <a:solidFill>
                <a:schemeClr val="tx1"/>
              </a:solidFill>
            </a:endParaRPr>
          </a:p>
          <a:p>
            <a:pPr marL="168275" indent="-168275"/>
            <a:r>
              <a:rPr lang="en-US" sz="2000" b="0" dirty="0" smtClean="0">
                <a:solidFill>
                  <a:schemeClr val="tx1"/>
                </a:solidFill>
              </a:rPr>
              <a:t>Better to let Trilinos tell you what libraries you need!</a:t>
            </a:r>
          </a:p>
          <a:p>
            <a:pPr marL="168275" indent="-168275"/>
            <a:r>
              <a:rPr lang="en-US" sz="2000" b="0" dirty="0" smtClean="0">
                <a:solidFill>
                  <a:schemeClr val="tx1"/>
                </a:solidFill>
              </a:rPr>
              <a:t>It already does the work for you.</a:t>
            </a:r>
            <a:endParaRPr lang="en-US" sz="2000" b="0" dirty="0">
              <a:solidFill>
                <a:schemeClr val="tx1"/>
              </a:solidFill>
            </a:endParaRP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3581400" y="2743200"/>
            <a:ext cx="4311650" cy="719138"/>
            <a:chOff x="2256" y="1728"/>
            <a:chExt cx="2716" cy="453"/>
          </a:xfrm>
        </p:grpSpPr>
        <p:grpSp>
          <p:nvGrpSpPr>
            <p:cNvPr id="77845" name="Group 33"/>
            <p:cNvGrpSpPr>
              <a:grpSpLocks/>
            </p:cNvGrpSpPr>
            <p:nvPr/>
          </p:nvGrpSpPr>
          <p:grpSpPr bwMode="auto">
            <a:xfrm>
              <a:off x="2256" y="1728"/>
              <a:ext cx="1420" cy="453"/>
              <a:chOff x="2256" y="1872"/>
              <a:chExt cx="1420" cy="453"/>
            </a:xfrm>
          </p:grpSpPr>
          <p:sp>
            <p:nvSpPr>
              <p:cNvPr id="77849" name="Text Box 22"/>
              <p:cNvSpPr txBox="1">
                <a:spLocks noChangeArrowheads="1"/>
              </p:cNvSpPr>
              <p:nvPr/>
            </p:nvSpPr>
            <p:spPr bwMode="auto">
              <a:xfrm>
                <a:off x="2870" y="2112"/>
                <a:ext cx="806" cy="21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0">
                    <a:solidFill>
                      <a:schemeClr val="tx2"/>
                    </a:solidFill>
                  </a:rPr>
                  <a:t>New Library</a:t>
                </a:r>
              </a:p>
            </p:txBody>
          </p:sp>
          <p:sp>
            <p:nvSpPr>
              <p:cNvPr id="77850" name="Line 28"/>
              <p:cNvSpPr>
                <a:spLocks noChangeShapeType="1"/>
              </p:cNvSpPr>
              <p:nvPr/>
            </p:nvSpPr>
            <p:spPr bwMode="auto">
              <a:xfrm>
                <a:off x="2256" y="1872"/>
                <a:ext cx="576" cy="33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b="0"/>
              </a:p>
            </p:txBody>
          </p:sp>
        </p:grpSp>
        <p:grpSp>
          <p:nvGrpSpPr>
            <p:cNvPr id="77846" name="Group 32"/>
            <p:cNvGrpSpPr>
              <a:grpSpLocks/>
            </p:cNvGrpSpPr>
            <p:nvPr/>
          </p:nvGrpSpPr>
          <p:grpSpPr bwMode="auto">
            <a:xfrm>
              <a:off x="3552" y="1728"/>
              <a:ext cx="1420" cy="453"/>
              <a:chOff x="2915" y="2496"/>
              <a:chExt cx="1420" cy="453"/>
            </a:xfrm>
          </p:grpSpPr>
          <p:sp>
            <p:nvSpPr>
              <p:cNvPr id="77847" name="Text Box 30"/>
              <p:cNvSpPr txBox="1">
                <a:spLocks noChangeArrowheads="1"/>
              </p:cNvSpPr>
              <p:nvPr/>
            </p:nvSpPr>
            <p:spPr bwMode="auto">
              <a:xfrm>
                <a:off x="3529" y="2736"/>
                <a:ext cx="806" cy="21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0">
                    <a:solidFill>
                      <a:schemeClr val="tx2"/>
                    </a:solidFill>
                  </a:rPr>
                  <a:t>New Library</a:t>
                </a:r>
              </a:p>
            </p:txBody>
          </p:sp>
          <p:sp>
            <p:nvSpPr>
              <p:cNvPr id="77848" name="Line 31"/>
              <p:cNvSpPr>
                <a:spLocks noChangeShapeType="1"/>
              </p:cNvSpPr>
              <p:nvPr/>
            </p:nvSpPr>
            <p:spPr bwMode="auto">
              <a:xfrm>
                <a:off x="2915" y="2496"/>
                <a:ext cx="576" cy="33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b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37129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5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sz="2800" b="0" dirty="0" smtClean="0">
                <a:latin typeface="Arial"/>
                <a:cs typeface="Arial"/>
              </a:rPr>
              <a:t>Using the </a:t>
            </a:r>
            <a:r>
              <a:rPr lang="en-US" sz="2800" b="0" dirty="0" err="1" smtClean="0">
                <a:latin typeface="Arial"/>
                <a:cs typeface="Arial"/>
              </a:rPr>
              <a:t>Makefile.export</a:t>
            </a:r>
            <a:r>
              <a:rPr lang="en-US" sz="2800" b="0" dirty="0" smtClean="0">
                <a:latin typeface="Arial"/>
                <a:cs typeface="Arial"/>
              </a:rPr>
              <a:t> system</a:t>
            </a:r>
            <a:endParaRPr lang="en-US" sz="2800" b="0" dirty="0">
              <a:latin typeface="Arial"/>
              <a:cs typeface="Arial"/>
            </a:endParaRPr>
          </a:p>
        </p:txBody>
      </p:sp>
      <p:sp>
        <p:nvSpPr>
          <p:cNvPr id="78851" name="TextBox 32"/>
          <p:cNvSpPr txBox="1">
            <a:spLocks noChangeArrowheads="1"/>
          </p:cNvSpPr>
          <p:nvPr/>
        </p:nvSpPr>
        <p:spPr bwMode="auto">
          <a:xfrm>
            <a:off x="609600" y="762000"/>
            <a:ext cx="80772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#</a:t>
            </a:r>
          </a:p>
          <a:p>
            <a:pPr algn="l"/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# A Makefile that your application can use if you want to build with Epetra.</a:t>
            </a:r>
          </a:p>
          <a:p>
            <a:pPr algn="l"/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#</a:t>
            </a:r>
            <a:endParaRPr lang="en-US" sz="1000" dirty="0">
              <a:solidFill>
                <a:schemeClr val="tx1"/>
              </a:solidFill>
              <a:latin typeface="Lucida Bright" pitchFamily="-112" charset="0"/>
            </a:endParaRPr>
          </a:p>
          <a:p>
            <a:pPr algn="l"/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# You must first set the TRILINOS_INSTALL_DIR variable.</a:t>
            </a:r>
          </a:p>
          <a:p>
            <a:pPr algn="l"/>
            <a:endParaRPr lang="en-US" sz="1000" dirty="0" smtClean="0">
              <a:solidFill>
                <a:schemeClr val="tx1"/>
              </a:solidFill>
              <a:latin typeface="Lucida Bright" pitchFamily="-112" charset="0"/>
            </a:endParaRPr>
          </a:p>
          <a:p>
            <a:pPr algn="l"/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# Include the Trilinos export </a:t>
            </a:r>
            <a:r>
              <a:rPr lang="en-US" sz="1000" dirty="0" err="1" smtClean="0">
                <a:solidFill>
                  <a:schemeClr val="tx1"/>
                </a:solidFill>
                <a:latin typeface="Lucida Bright" pitchFamily="-112" charset="0"/>
              </a:rPr>
              <a:t>Makefile</a:t>
            </a:r>
            <a:r>
              <a:rPr lang="en-US" sz="1000" dirty="0">
                <a:solidFill>
                  <a:schemeClr val="tx1"/>
                </a:solidFill>
                <a:latin typeface="Lucida Bright" pitchFamily="-112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for the Epetra package.  </a:t>
            </a:r>
          </a:p>
          <a:p>
            <a:pPr algn="l"/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# You may do this per package or for all of Trilinos.</a:t>
            </a:r>
          </a:p>
          <a:p>
            <a:pPr algn="l"/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include $(TRILINOS_INSTALL_DIR)/include/</a:t>
            </a:r>
            <a:r>
              <a:rPr lang="en-US" sz="1000" dirty="0" err="1" smtClean="0">
                <a:solidFill>
                  <a:schemeClr val="tx1"/>
                </a:solidFill>
                <a:latin typeface="Lucida Bright" pitchFamily="-112" charset="0"/>
              </a:rPr>
              <a:t>Makefile.export.Epetra</a:t>
            </a:r>
            <a:endParaRPr lang="en-US" sz="1000" dirty="0" smtClean="0">
              <a:solidFill>
                <a:schemeClr val="tx1"/>
              </a:solidFill>
              <a:latin typeface="Lucida Bright" pitchFamily="-112" charset="0"/>
            </a:endParaRPr>
          </a:p>
          <a:p>
            <a:pPr algn="l"/>
            <a:endParaRPr lang="en-US" sz="1000" dirty="0" smtClean="0">
              <a:solidFill>
                <a:schemeClr val="tx1"/>
              </a:solidFill>
              <a:latin typeface="Lucida Bright" pitchFamily="-112" charset="0"/>
            </a:endParaRPr>
          </a:p>
          <a:p>
            <a:pPr algn="l"/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# Add the Trilinos installation directory to the library and header search paths.</a:t>
            </a:r>
          </a:p>
          <a:p>
            <a:pPr algn="l"/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LIB_PATH = $(TRILINOS_INSTALL_DIR)/lib</a:t>
            </a:r>
          </a:p>
          <a:p>
            <a:pPr algn="l"/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INCLUDE_PATH = $(TRILINOS_INSTALL_DIR)/include $(CLIENT_EXTRA_INCLUDES)</a:t>
            </a:r>
          </a:p>
          <a:p>
            <a:pPr algn="l"/>
            <a:endParaRPr lang="en-US" sz="1000" dirty="0" smtClean="0">
              <a:solidFill>
                <a:schemeClr val="tx1"/>
              </a:solidFill>
              <a:latin typeface="Lucida Bright" pitchFamily="-112" charset="0"/>
            </a:endParaRPr>
          </a:p>
          <a:p>
            <a:pPr algn="l"/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# Set the C++ compiler and flags to those specified in the export Makefile.</a:t>
            </a:r>
          </a:p>
          <a:p>
            <a:pPr algn="l"/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# This ensures your application is built with the same compiler and flags</a:t>
            </a:r>
          </a:p>
          <a:p>
            <a:pPr algn="l"/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# with which </a:t>
            </a:r>
            <a:r>
              <a:rPr lang="en-US" sz="1000" dirty="0" err="1" smtClean="0">
                <a:solidFill>
                  <a:schemeClr val="tx1"/>
                </a:solidFill>
                <a:latin typeface="Lucida Bright" pitchFamily="-112" charset="0"/>
              </a:rPr>
              <a:t>Trilinos</a:t>
            </a:r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 was built.</a:t>
            </a:r>
          </a:p>
          <a:p>
            <a:pPr algn="l"/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CXX = $(EPETRA_CXX_COMPILER)</a:t>
            </a:r>
          </a:p>
          <a:p>
            <a:pPr algn="l"/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CXXFLAGS = $(EPETRA_CXX_FLAGS)</a:t>
            </a:r>
          </a:p>
          <a:p>
            <a:pPr algn="l"/>
            <a:endParaRPr lang="en-US" sz="1000" dirty="0" smtClean="0">
              <a:solidFill>
                <a:schemeClr val="tx1"/>
              </a:solidFill>
              <a:latin typeface="Lucida Bright" pitchFamily="-112" charset="0"/>
            </a:endParaRPr>
          </a:p>
          <a:p>
            <a:pPr algn="l"/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# Add the Trilinos libraries, search path, and </a:t>
            </a:r>
            <a:r>
              <a:rPr lang="en-US" sz="1000" dirty="0" err="1" smtClean="0">
                <a:solidFill>
                  <a:schemeClr val="tx1"/>
                </a:solidFill>
                <a:latin typeface="Lucida Bright" pitchFamily="-112" charset="0"/>
              </a:rPr>
              <a:t>rpath</a:t>
            </a:r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 to the </a:t>
            </a:r>
          </a:p>
          <a:p>
            <a:pPr algn="l"/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# linker command line arguments </a:t>
            </a:r>
          </a:p>
          <a:p>
            <a:pPr algn="l"/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LIBS = $(CLIENT_EXTRA_LIBS) $(SHARED_LIB_RPATH_COMMAND) \</a:t>
            </a:r>
          </a:p>
          <a:p>
            <a:pPr algn="l"/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  $(EPETRA_LIBRARIES) \</a:t>
            </a:r>
          </a:p>
          <a:p>
            <a:pPr algn="l"/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  $(EPETRA_TPL_LIBRARIES) \</a:t>
            </a:r>
          </a:p>
          <a:p>
            <a:pPr algn="l"/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  $(EPETRA_EXTRA_LD_FLAGS) </a:t>
            </a:r>
          </a:p>
          <a:p>
            <a:pPr algn="l"/>
            <a:endParaRPr lang="en-US" sz="1000" dirty="0" smtClean="0">
              <a:solidFill>
                <a:schemeClr val="tx1"/>
              </a:solidFill>
              <a:latin typeface="Lucida Bright" pitchFamily="-112" charset="0"/>
            </a:endParaRPr>
          </a:p>
          <a:p>
            <a:pPr algn="l"/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#</a:t>
            </a:r>
          </a:p>
          <a:p>
            <a:pPr algn="l"/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# Rules for building executables and objects.</a:t>
            </a:r>
          </a:p>
          <a:p>
            <a:pPr algn="l"/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# </a:t>
            </a:r>
          </a:p>
          <a:p>
            <a:pPr algn="l"/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%.exe : %.</a:t>
            </a:r>
            <a:r>
              <a:rPr lang="en-US" sz="1000" dirty="0" err="1" smtClean="0">
                <a:solidFill>
                  <a:schemeClr val="tx1"/>
                </a:solidFill>
                <a:latin typeface="Lucida Bright" pitchFamily="-112" charset="0"/>
              </a:rPr>
              <a:t>o</a:t>
            </a:r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 $(EXTRA_OBJS)</a:t>
            </a:r>
          </a:p>
          <a:p>
            <a:pPr algn="l"/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        $(CXX) -</a:t>
            </a:r>
            <a:r>
              <a:rPr lang="en-US" sz="1000" dirty="0" err="1" smtClean="0">
                <a:solidFill>
                  <a:schemeClr val="tx1"/>
                </a:solidFill>
                <a:latin typeface="Lucida Bright" pitchFamily="-112" charset="0"/>
              </a:rPr>
              <a:t>o</a:t>
            </a:r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 $@ $(LDFLAGS) $(CXXFLAGS) $&lt; $(EXTRA_OBJS) -L$(LIB_PATH) $(LIBS)</a:t>
            </a:r>
          </a:p>
          <a:p>
            <a:pPr algn="l"/>
            <a:endParaRPr lang="en-US" sz="1000" dirty="0" smtClean="0">
              <a:solidFill>
                <a:schemeClr val="tx1"/>
              </a:solidFill>
              <a:latin typeface="Lucida Bright" pitchFamily="-112" charset="0"/>
            </a:endParaRPr>
          </a:p>
          <a:p>
            <a:pPr algn="l"/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%.</a:t>
            </a:r>
            <a:r>
              <a:rPr lang="en-US" sz="1000" dirty="0" err="1" smtClean="0">
                <a:solidFill>
                  <a:schemeClr val="tx1"/>
                </a:solidFill>
                <a:latin typeface="Lucida Bright" pitchFamily="-112" charset="0"/>
              </a:rPr>
              <a:t>o</a:t>
            </a:r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 : %.</a:t>
            </a:r>
            <a:r>
              <a:rPr lang="en-US" sz="1000" dirty="0" err="1" smtClean="0">
                <a:solidFill>
                  <a:schemeClr val="tx1"/>
                </a:solidFill>
                <a:latin typeface="Lucida Bright" pitchFamily="-112" charset="0"/>
              </a:rPr>
              <a:t>cpp</a:t>
            </a:r>
            <a:endParaRPr lang="en-US" sz="1000" dirty="0" smtClean="0">
              <a:solidFill>
                <a:schemeClr val="tx1"/>
              </a:solidFill>
              <a:latin typeface="Lucida Bright" pitchFamily="-112" charset="0"/>
            </a:endParaRPr>
          </a:p>
          <a:p>
            <a:pPr algn="l"/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        $(CXX) -</a:t>
            </a:r>
            <a:r>
              <a:rPr lang="en-US" sz="1000" dirty="0" err="1" smtClean="0">
                <a:solidFill>
                  <a:schemeClr val="tx1"/>
                </a:solidFill>
                <a:latin typeface="Lucida Bright" pitchFamily="-112" charset="0"/>
              </a:rPr>
              <a:t>c</a:t>
            </a:r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 -</a:t>
            </a:r>
            <a:r>
              <a:rPr lang="en-US" sz="1000" dirty="0" err="1" smtClean="0">
                <a:solidFill>
                  <a:schemeClr val="tx1"/>
                </a:solidFill>
                <a:latin typeface="Lucida Bright" pitchFamily="-112" charset="0"/>
              </a:rPr>
              <a:t>o</a:t>
            </a:r>
            <a:r>
              <a:rPr lang="en-US" sz="1000" dirty="0" smtClean="0">
                <a:solidFill>
                  <a:schemeClr val="tx1"/>
                </a:solidFill>
                <a:latin typeface="Lucida Bright" pitchFamily="-112" charset="0"/>
              </a:rPr>
              <a:t> $@ $(CXXFLAGS) -I$(INCLUDE_PATH) $(EPETRA_TPL_INCLUDES) $&lt;</a:t>
            </a:r>
            <a:endParaRPr lang="en-US" sz="1000" dirty="0">
              <a:solidFill>
                <a:schemeClr val="tx1"/>
              </a:solidFill>
              <a:latin typeface="Lucida Bright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11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Arial"/>
                <a:cs typeface="Arial"/>
              </a:rPr>
              <a:t>Using CMake to build with Trilinos</a:t>
            </a:r>
            <a:endParaRPr lang="en-US" b="0" dirty="0">
              <a:latin typeface="Arial"/>
              <a:cs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CMake: Cross-platform build system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Similar function as the GNU </a:t>
            </a:r>
            <a:r>
              <a:rPr lang="en-US" dirty="0" err="1" smtClean="0">
                <a:latin typeface="Arial"/>
                <a:cs typeface="Arial"/>
              </a:rPr>
              <a:t>Autotools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Building Trilinos requires CMake</a:t>
            </a:r>
          </a:p>
          <a:p>
            <a:r>
              <a:rPr lang="en-US" dirty="0" smtClean="0">
                <a:latin typeface="Arial"/>
                <a:cs typeface="Arial"/>
              </a:rPr>
              <a:t>You don’t have to use CMake to use Trilinos</a:t>
            </a:r>
          </a:p>
          <a:p>
            <a:r>
              <a:rPr lang="en-US" dirty="0" smtClean="0">
                <a:latin typeface="Arial"/>
                <a:cs typeface="Arial"/>
              </a:rPr>
              <a:t>But if you do: FIND_PACKAGE(Trilinos …)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Example: </a:t>
            </a:r>
            <a:r>
              <a:rPr lang="en-US" dirty="0" smtClean="0">
                <a:latin typeface="Arial"/>
                <a:cs typeface="Arial"/>
                <a:hlinkClick r:id="rId2" action="ppaction://hlinkfile"/>
              </a:rPr>
              <a:t>https</a:t>
            </a:r>
            <a:r>
              <a:rPr lang="en-US" dirty="0">
                <a:latin typeface="Arial"/>
                <a:cs typeface="Arial"/>
                <a:hlinkClick r:id="rId2" action="ppaction://hlinkfile"/>
              </a:rPr>
              <a:t>://code.google.com/p/trilinos/wiki/CMakeFindPackageTrilinosExample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I find this much easier than writing Makefiles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39F57FC-C3B4-D442-BBEB-1BCF3A2EF7CF}" type="slidenum">
              <a:rPr lang="en-US" smtClean="0"/>
              <a:pPr/>
              <a:t>82</a:t>
            </a:fld>
            <a:endParaRPr lang="en-US"/>
          </a:p>
        </p:txBody>
      </p:sp>
      <p:pic>
        <p:nvPicPr>
          <p:cNvPr id="5" name="Picture 4" descr="cmake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800600"/>
            <a:ext cx="3200400" cy="1270000"/>
          </a:xfrm>
          <a:prstGeom prst="rect">
            <a:avLst/>
          </a:prstGeom>
        </p:spPr>
      </p:pic>
      <p:pic>
        <p:nvPicPr>
          <p:cNvPr id="6" name="Picture 5" descr="logo_trilinos_mo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953000"/>
            <a:ext cx="2286229" cy="101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63889"/>
      </p:ext>
    </p:extLst>
  </p:cSld>
  <p:clrMapOvr>
    <a:masterClrMapping/>
  </p:clrMapOvr>
  <p:transition xmlns:p14="http://schemas.microsoft.com/office/powerpoint/2010/main"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6F8026F-1F39-3749-B00B-566C12ED3F44}" type="slidenum">
              <a:rPr lang="en-US"/>
              <a:pPr/>
              <a:t>83</a:t>
            </a:fld>
            <a:endParaRPr lang="en-US"/>
          </a:p>
        </p:txBody>
      </p:sp>
      <p:pic>
        <p:nvPicPr>
          <p:cNvPr id="47107" name="Picture 102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7108" name="Rectangle 1027"/>
          <p:cNvSpPr>
            <a:spLocks noChangeArrowheads="1"/>
          </p:cNvSpPr>
          <p:nvPr/>
        </p:nvSpPr>
        <p:spPr bwMode="auto">
          <a:xfrm>
            <a:off x="1371600" y="3276600"/>
            <a:ext cx="6477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b="0" dirty="0" smtClean="0"/>
              <a:t>Documentation, downloading, &amp; building Trilinos</a:t>
            </a:r>
            <a:endParaRPr lang="en-US" sz="2000" b="0" dirty="0"/>
          </a:p>
        </p:txBody>
      </p:sp>
      <p:pic>
        <p:nvPicPr>
          <p:cNvPr id="47109" name="Picture 1028" descr="trilinos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1828800"/>
            <a:ext cx="281940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880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AFE274B-0D2F-F04B-B342-8917CE465199}" type="slidenum">
              <a:rPr lang="en-US"/>
              <a:pPr/>
              <a:t>84</a:t>
            </a:fld>
            <a:endParaRPr lang="en-US"/>
          </a:p>
        </p:txBody>
      </p:sp>
      <p:pic>
        <p:nvPicPr>
          <p:cNvPr id="83971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3972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1066800"/>
          </a:xfrm>
        </p:spPr>
        <p:txBody>
          <a:bodyPr/>
          <a:lstStyle/>
          <a:p>
            <a:pPr eaLnBrk="1" hangingPunct="1"/>
            <a:r>
              <a:rPr lang="en-US" sz="3200" b="0" dirty="0" smtClean="0">
                <a:latin typeface="Arial" pitchFamily="-112" charset="0"/>
              </a:rPr>
              <a:t>How do I learn more?</a:t>
            </a:r>
            <a:endParaRPr lang="en-US" sz="3200" b="0" dirty="0">
              <a:latin typeface="Arial" pitchFamily="-112" charset="0"/>
            </a:endParaRPr>
          </a:p>
        </p:txBody>
      </p:sp>
      <p:sp>
        <p:nvSpPr>
          <p:cNvPr id="839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4864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None/>
            </a:pPr>
            <a:r>
              <a:rPr lang="en-US" sz="800" dirty="0" smtClean="0">
                <a:latin typeface="Arial" pitchFamily="-112" charset="0"/>
              </a:rPr>
              <a:t>	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Documentation: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Per-package documentation: </a:t>
            </a:r>
            <a:r>
              <a:rPr lang="en-US" dirty="0" smtClean="0">
                <a:latin typeface="Arial" pitchFamily="-112" charset="0"/>
                <a:hlinkClick r:id="rId4"/>
              </a:rPr>
              <a:t>http://trilinos.org/packages/</a:t>
            </a:r>
            <a:endParaRPr lang="en-US" dirty="0" smtClean="0">
              <a:latin typeface="Arial" pitchFamily="-112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Other material on Trilinos website: </a:t>
            </a:r>
            <a:r>
              <a:rPr lang="en-US" dirty="0" smtClean="0">
                <a:latin typeface="Arial" pitchFamily="-112" charset="0"/>
                <a:hlinkClick r:id="rId5"/>
              </a:rPr>
              <a:t>http://trilinos.org/</a:t>
            </a:r>
            <a:endParaRPr lang="en-US" dirty="0" smtClean="0">
              <a:latin typeface="Arial" pitchFamily="-112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Trilinos Wiki with many runnable examples: </a:t>
            </a:r>
            <a:r>
              <a:rPr lang="en-US" dirty="0" smtClean="0">
                <a:latin typeface="Arial" pitchFamily="-112" charset="0"/>
                <a:hlinkClick r:id="rId6"/>
              </a:rPr>
              <a:t>https://code.google.com/p/trilinos/wiki/</a:t>
            </a:r>
            <a:r>
              <a:rPr lang="en-US" dirty="0" smtClean="0">
                <a:latin typeface="Arial" pitchFamily="-112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E-mail lists: </a:t>
            </a:r>
            <a:r>
              <a:rPr lang="en-US" dirty="0" smtClean="0">
                <a:latin typeface="Arial" pitchFamily="-112" charset="0"/>
                <a:hlinkClick r:id="rId7"/>
              </a:rPr>
              <a:t>http://trilinos.org/mail_lists.html</a:t>
            </a:r>
            <a:endParaRPr lang="en-US" dirty="0" smtClean="0">
              <a:latin typeface="Arial" pitchFamily="-112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Annual user meetings and other tutorials: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Trilinos User Group (TUG) meeting and tutorial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Here we are!  Last week of October at SNL / NM</a:t>
            </a:r>
            <a:endParaRPr lang="en-US" dirty="0" smtClean="0">
              <a:latin typeface="Arial"/>
              <a:cs typeface="Arial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/>
                <a:cs typeface="Arial"/>
              </a:rPr>
              <a:t>European TUG meetings (once yearly)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>
                <a:latin typeface="Arial"/>
                <a:cs typeface="Arial"/>
              </a:rPr>
              <a:t>Next: Paris, France, 02-04 March 2014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/>
                <a:cs typeface="Arial"/>
              </a:rPr>
              <a:t>Talks available for download (slides &amp;/or video):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>
                <a:latin typeface="Arial"/>
                <a:cs typeface="Arial"/>
                <a:hlinkClick r:id="rId8"/>
              </a:rPr>
              <a:t>http://trilinos.org/community/events/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613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AFE274B-0D2F-F04B-B342-8917CE465199}" type="slidenum">
              <a:rPr lang="en-US"/>
              <a:pPr/>
              <a:t>85</a:t>
            </a:fld>
            <a:endParaRPr lang="en-US"/>
          </a:p>
        </p:txBody>
      </p:sp>
      <p:pic>
        <p:nvPicPr>
          <p:cNvPr id="83971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3972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1066800"/>
          </a:xfrm>
        </p:spPr>
        <p:txBody>
          <a:bodyPr/>
          <a:lstStyle/>
          <a:p>
            <a:pPr eaLnBrk="1" hangingPunct="1"/>
            <a:r>
              <a:rPr lang="en-US" sz="3200" b="0" dirty="0" smtClean="0">
                <a:latin typeface="Arial" pitchFamily="-112" charset="0"/>
              </a:rPr>
              <a:t>How do I get </a:t>
            </a:r>
            <a:r>
              <a:rPr lang="en-US" sz="3200" b="0" dirty="0" err="1" smtClean="0">
                <a:latin typeface="Arial" pitchFamily="-112" charset="0"/>
              </a:rPr>
              <a:t>Trilinos</a:t>
            </a:r>
            <a:r>
              <a:rPr lang="en-US" sz="3200" b="0" dirty="0" smtClean="0">
                <a:latin typeface="Arial" pitchFamily="-112" charset="0"/>
              </a:rPr>
              <a:t>?</a:t>
            </a:r>
            <a:endParaRPr lang="en-US" sz="3200" b="0" dirty="0">
              <a:latin typeface="Arial" pitchFamily="-112" charset="0"/>
            </a:endParaRPr>
          </a:p>
        </p:txBody>
      </p:sp>
      <p:sp>
        <p:nvSpPr>
          <p:cNvPr id="839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800" dirty="0" smtClean="0">
              <a:latin typeface="Arial" pitchFamily="-112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Arial" pitchFamily="-112" charset="0"/>
              </a:rPr>
              <a:t>Current release </a:t>
            </a:r>
            <a:r>
              <a:rPr lang="en-US" dirty="0" smtClean="0">
                <a:latin typeface="Arial" pitchFamily="-112" charset="0"/>
              </a:rPr>
              <a:t>(11.12.1) available for download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  <a:hlinkClick r:id="rId4"/>
              </a:rPr>
              <a:t>http://trilinos.org/download/</a:t>
            </a:r>
            <a:endParaRPr lang="en-US" dirty="0" smtClean="0">
              <a:latin typeface="Arial" pitchFamily="-112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Source </a:t>
            </a:r>
            <a:r>
              <a:rPr lang="en-US" dirty="0" err="1" smtClean="0">
                <a:latin typeface="Arial" pitchFamily="-112" charset="0"/>
              </a:rPr>
              <a:t>tarball</a:t>
            </a:r>
            <a:r>
              <a:rPr lang="en-US" dirty="0" smtClean="0">
                <a:latin typeface="Arial" pitchFamily="-112" charset="0"/>
              </a:rPr>
              <a:t> with sample build scripts</a:t>
            </a:r>
          </a:p>
          <a:p>
            <a:pPr lvl="1" eaLnBrk="1" hangingPunct="1">
              <a:lnSpc>
                <a:spcPct val="80000"/>
              </a:lnSpc>
            </a:pPr>
            <a:endParaRPr lang="en-US" dirty="0">
              <a:latin typeface="Arial" pitchFamily="-112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Public read-only </a:t>
            </a:r>
            <a:r>
              <a:rPr lang="en-US" dirty="0" err="1" smtClean="0">
                <a:latin typeface="Arial" pitchFamily="-112" charset="0"/>
              </a:rPr>
              <a:t>git</a:t>
            </a:r>
            <a:r>
              <a:rPr lang="en-US" dirty="0" smtClean="0">
                <a:latin typeface="Arial" pitchFamily="-112" charset="0"/>
              </a:rPr>
              <a:t> repository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Arial" pitchFamily="-112" charset="0"/>
                <a:hlinkClick r:id="rId5"/>
              </a:rPr>
              <a:t>http://</a:t>
            </a:r>
            <a:r>
              <a:rPr lang="en-US" dirty="0" smtClean="0">
                <a:latin typeface="Arial" pitchFamily="-112" charset="0"/>
                <a:hlinkClick r:id="rId5"/>
              </a:rPr>
              <a:t>trilinos.org/</a:t>
            </a:r>
            <a:r>
              <a:rPr lang="en-US" dirty="0">
                <a:latin typeface="Arial" pitchFamily="-112" charset="0"/>
                <a:hlinkClick r:id="rId5"/>
              </a:rPr>
              <a:t>publicRepo</a:t>
            </a:r>
            <a:r>
              <a:rPr lang="en-US" dirty="0" smtClean="0">
                <a:latin typeface="Arial" pitchFamily="-112" charset="0"/>
                <a:hlinkClick r:id="rId5"/>
              </a:rPr>
              <a:t>/</a:t>
            </a:r>
            <a:endParaRPr lang="en-US" dirty="0" smtClean="0">
              <a:latin typeface="Arial" pitchFamily="-112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Development version, updated ~ nightly</a:t>
            </a:r>
          </a:p>
          <a:p>
            <a:pPr eaLnBrk="1" hangingPunct="1">
              <a:lnSpc>
                <a:spcPct val="80000"/>
              </a:lnSpc>
            </a:pPr>
            <a:endParaRPr lang="en-US" dirty="0" smtClean="0">
              <a:latin typeface="Arial" pitchFamily="-112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Cray packages recent releases of </a:t>
            </a:r>
            <a:r>
              <a:rPr lang="en-US" dirty="0" err="1" smtClean="0">
                <a:latin typeface="Arial" pitchFamily="-112" charset="0"/>
              </a:rPr>
              <a:t>Trilinos</a:t>
            </a:r>
            <a:r>
              <a:rPr lang="en-US" dirty="0" smtClean="0">
                <a:latin typeface="Arial" pitchFamily="-112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latin typeface="Arial" pitchFamily="-112" charset="0"/>
                <a:hlinkClick r:id="rId6"/>
              </a:rPr>
              <a:t>http://www.nersc.gov/users/software/programming-libraries/math-libraries/trilinos/</a:t>
            </a:r>
            <a:endParaRPr lang="en-US" sz="1600" dirty="0" smtClean="0">
              <a:latin typeface="Arial" pitchFamily="-112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Courier New"/>
                <a:cs typeface="Courier New"/>
              </a:rPr>
              <a:t>$ module load </a:t>
            </a:r>
            <a:r>
              <a:rPr lang="en-US" dirty="0" err="1" smtClean="0">
                <a:latin typeface="Courier New"/>
                <a:cs typeface="Courier New"/>
              </a:rPr>
              <a:t>trilinos</a:t>
            </a:r>
            <a:endParaRPr lang="en-US" dirty="0" smtClean="0">
              <a:latin typeface="Courier New"/>
              <a:cs typeface="Courier New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/>
                <a:cs typeface="Arial"/>
              </a:rPr>
              <a:t>Recommended for best performance on Cray machines</a:t>
            </a:r>
          </a:p>
          <a:p>
            <a:pPr eaLnBrk="1" hangingPunct="1">
              <a:lnSpc>
                <a:spcPct val="80000"/>
              </a:lnSpc>
            </a:pPr>
            <a:endParaRPr lang="en-US" dirty="0" smtClean="0">
              <a:latin typeface="Arial" pitchFamily="-112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Most packages BSD license; a few are LGPL</a:t>
            </a:r>
          </a:p>
        </p:txBody>
      </p:sp>
    </p:spTree>
    <p:extLst>
      <p:ext uri="{BB962C8B-B14F-4D97-AF65-F5344CB8AC3E}">
        <p14:creationId xmlns:p14="http://schemas.microsoft.com/office/powerpoint/2010/main" val="395395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AFE274B-0D2F-F04B-B342-8917CE465199}" type="slidenum">
              <a:rPr lang="en-US"/>
              <a:pPr/>
              <a:t>86</a:t>
            </a:fld>
            <a:endParaRPr lang="en-US"/>
          </a:p>
        </p:txBody>
      </p:sp>
      <p:pic>
        <p:nvPicPr>
          <p:cNvPr id="83971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3972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1066800"/>
          </a:xfrm>
        </p:spPr>
        <p:txBody>
          <a:bodyPr/>
          <a:lstStyle/>
          <a:p>
            <a:pPr eaLnBrk="1" hangingPunct="1"/>
            <a:r>
              <a:rPr lang="en-US" sz="3200" b="0" dirty="0" smtClean="0">
                <a:latin typeface="Arial" pitchFamily="-112" charset="0"/>
              </a:rPr>
              <a:t>How do I build </a:t>
            </a:r>
            <a:r>
              <a:rPr lang="en-US" sz="3200" b="0" dirty="0" err="1" smtClean="0">
                <a:latin typeface="Arial" pitchFamily="-112" charset="0"/>
              </a:rPr>
              <a:t>Trilinos</a:t>
            </a:r>
            <a:r>
              <a:rPr lang="en-US" sz="3200" b="0" dirty="0" smtClean="0">
                <a:latin typeface="Arial" pitchFamily="-112" charset="0"/>
              </a:rPr>
              <a:t>?</a:t>
            </a:r>
            <a:endParaRPr lang="en-US" sz="3200" b="0" dirty="0">
              <a:latin typeface="Arial" pitchFamily="-112" charset="0"/>
            </a:endParaRPr>
          </a:p>
        </p:txBody>
      </p:sp>
      <p:sp>
        <p:nvSpPr>
          <p:cNvPr id="839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800" dirty="0" smtClean="0">
              <a:latin typeface="Arial" pitchFamily="-112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Need C and C++ compiler and the following tools: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CMake (version &gt;= 2.8.11), BLAS, &amp; LAPACK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Optional software: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MPI (for distributed-memory parallel computation)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Many other third-party libraries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You may need to write a short configure script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Sample configure scripts in </a:t>
            </a:r>
            <a:r>
              <a:rPr lang="en-US" dirty="0" err="1" smtClean="0">
                <a:latin typeface="Arial" pitchFamily="-112" charset="0"/>
              </a:rPr>
              <a:t>sampleScripts</a:t>
            </a:r>
            <a:r>
              <a:rPr lang="en-US" dirty="0" smtClean="0">
                <a:latin typeface="Arial" pitchFamily="-112" charset="0"/>
              </a:rPr>
              <a:t>/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Find one closest to your software setup, &amp; tweak it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Build sequence looks like GNU </a:t>
            </a:r>
            <a:r>
              <a:rPr lang="en-US" dirty="0" err="1" smtClean="0">
                <a:latin typeface="Arial" pitchFamily="-112" charset="0"/>
              </a:rPr>
              <a:t>Autotools</a:t>
            </a:r>
            <a:endParaRPr lang="en-US" dirty="0" smtClean="0">
              <a:latin typeface="Arial" pitchFamily="-112" charset="0"/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dirty="0" smtClean="0">
                <a:latin typeface="Arial" pitchFamily="-112" charset="0"/>
              </a:rPr>
              <a:t>Invoke your configure script, that invokes CMake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dirty="0" smtClean="0">
                <a:latin typeface="Courier New"/>
                <a:cs typeface="Courier New"/>
              </a:rPr>
              <a:t>make –j&lt;N&gt; &amp;&amp; make –j&lt;N&gt; install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Documentation: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err="1" smtClean="0">
                <a:latin typeface="Arial" pitchFamily="-112" charset="0"/>
              </a:rPr>
              <a:t>TrilinosBuildQuickRef</a:t>
            </a:r>
            <a:r>
              <a:rPr lang="en-US" dirty="0" smtClean="0">
                <a:latin typeface="Arial" pitchFamily="-112" charset="0"/>
              </a:rPr>
              <a:t>.* in Trilinos source directory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  <a:hlinkClick r:id="rId4"/>
              </a:rPr>
              <a:t>http://trilinos.sandia.gov/Trilinos11CMakeQuickstart.txt</a:t>
            </a:r>
            <a:endParaRPr lang="en-US" dirty="0" smtClean="0">
              <a:latin typeface="Arial" pitchFamily="-112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  <a:hlinkClick r:id="rId5"/>
              </a:rPr>
              <a:t>https://code.google.com/p/trilinos/wiki/BuildScript</a:t>
            </a:r>
            <a:endParaRPr lang="en-US" dirty="0" smtClean="0">
              <a:latin typeface="Arial" pitchFamily="-112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I will cover this, given audience interest</a:t>
            </a:r>
          </a:p>
        </p:txBody>
      </p:sp>
    </p:spTree>
    <p:extLst>
      <p:ext uri="{BB962C8B-B14F-4D97-AF65-F5344CB8AC3E}">
        <p14:creationId xmlns:p14="http://schemas.microsoft.com/office/powerpoint/2010/main" val="166924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AFE274B-0D2F-F04B-B342-8917CE465199}" type="slidenum">
              <a:rPr lang="en-US"/>
              <a:pPr/>
              <a:t>87</a:t>
            </a:fld>
            <a:endParaRPr lang="en-US"/>
          </a:p>
        </p:txBody>
      </p:sp>
      <p:pic>
        <p:nvPicPr>
          <p:cNvPr id="83971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3972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1066800"/>
          </a:xfrm>
        </p:spPr>
        <p:txBody>
          <a:bodyPr/>
          <a:lstStyle/>
          <a:p>
            <a:pPr eaLnBrk="1" hangingPunct="1"/>
            <a:r>
              <a:rPr lang="en-US" sz="3200" b="0" dirty="0" smtClean="0">
                <a:latin typeface="Arial" pitchFamily="-112" charset="0"/>
              </a:rPr>
              <a:t>Hands-on tutorial</a:t>
            </a:r>
            <a:endParaRPr lang="en-US" sz="3200" b="0" dirty="0">
              <a:latin typeface="Arial" pitchFamily="-112" charset="0"/>
            </a:endParaRPr>
          </a:p>
        </p:txBody>
      </p:sp>
      <p:sp>
        <p:nvSpPr>
          <p:cNvPr id="839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800" dirty="0" smtClean="0">
              <a:latin typeface="Arial" pitchFamily="-112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Two ways to use Trilinos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Student shell accounts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err="1" smtClean="0">
                <a:latin typeface="Arial" pitchFamily="-112" charset="0"/>
              </a:rPr>
              <a:t>WebTrilinos</a:t>
            </a:r>
            <a:endParaRPr lang="en-US" dirty="0" smtClean="0">
              <a:latin typeface="Arial" pitchFamily="-112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Student shell accounts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Pre-built Trilinos with </a:t>
            </a:r>
            <a:r>
              <a:rPr lang="en-US" dirty="0" err="1" smtClean="0">
                <a:latin typeface="Arial" pitchFamily="-112" charset="0"/>
              </a:rPr>
              <a:t>Trilinos_tutorial</a:t>
            </a:r>
            <a:r>
              <a:rPr lang="en-US" dirty="0" smtClean="0">
                <a:latin typeface="Arial" pitchFamily="-112" charset="0"/>
              </a:rPr>
              <a:t> (</a:t>
            </a:r>
            <a:r>
              <a:rPr lang="en-US" dirty="0" err="1" smtClean="0">
                <a:latin typeface="Arial" pitchFamily="-112" charset="0"/>
              </a:rPr>
              <a:t>Github</a:t>
            </a:r>
            <a:r>
              <a:rPr lang="en-US" dirty="0" smtClean="0">
                <a:latin typeface="Arial" pitchFamily="-112" charset="0"/>
              </a:rPr>
              <a:t> repository)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err="1" smtClean="0">
                <a:latin typeface="Arial" pitchFamily="-112" charset="0"/>
              </a:rPr>
              <a:t>Github</a:t>
            </a:r>
            <a:r>
              <a:rPr lang="en-US" dirty="0" smtClean="0">
                <a:latin typeface="Arial" pitchFamily="-112" charset="0"/>
              </a:rPr>
              <a:t>: branch, send pull requests, save commits / patches!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Steps (we may do some for you in advance):</a:t>
            </a:r>
          </a:p>
          <a:p>
            <a:pPr marL="1257300" lvl="2" indent="-3429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dirty="0" smtClean="0">
                <a:latin typeface="Arial" pitchFamily="-112" charset="0"/>
              </a:rPr>
              <a:t>Log in to student account on paratools07.rrt.net</a:t>
            </a:r>
          </a:p>
          <a:p>
            <a:pPr marL="1257300" lvl="2" indent="-3429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dirty="0" err="1" smtClean="0">
                <a:latin typeface="Arial" pitchFamily="-112" charset="0"/>
              </a:rPr>
              <a:t>git</a:t>
            </a:r>
            <a:r>
              <a:rPr lang="en-US" dirty="0" smtClean="0">
                <a:latin typeface="Arial" pitchFamily="-112" charset="0"/>
              </a:rPr>
              <a:t> clone </a:t>
            </a:r>
            <a:r>
              <a:rPr lang="en-US" dirty="0" smtClean="0">
                <a:latin typeface="Arial" pitchFamily="-112" charset="0"/>
                <a:hlinkClick r:id="rId4"/>
              </a:rPr>
              <a:t>https://github.com/jwillenbring/Trilinos_tutorial.git</a:t>
            </a:r>
            <a:endParaRPr lang="en-US" dirty="0" smtClean="0">
              <a:latin typeface="Arial" pitchFamily="-112" charset="0"/>
            </a:endParaRPr>
          </a:p>
          <a:p>
            <a:pPr marL="1257300" lvl="2" indent="-3429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dirty="0" smtClean="0">
                <a:latin typeface="Arial" pitchFamily="-112" charset="0"/>
              </a:rPr>
              <a:t>cd </a:t>
            </a:r>
            <a:r>
              <a:rPr lang="en-US" dirty="0" err="1" smtClean="0">
                <a:latin typeface="Arial" pitchFamily="-112" charset="0"/>
              </a:rPr>
              <a:t>Trilinos_tutorial</a:t>
            </a:r>
            <a:r>
              <a:rPr lang="en-US" dirty="0" smtClean="0">
                <a:latin typeface="Arial" pitchFamily="-112" charset="0"/>
              </a:rPr>
              <a:t> &amp;&amp; source ./</a:t>
            </a:r>
            <a:r>
              <a:rPr lang="en-US" dirty="0" err="1" smtClean="0">
                <a:latin typeface="Arial" pitchFamily="-112" charset="0"/>
              </a:rPr>
              <a:t>setup.sh</a:t>
            </a:r>
            <a:r>
              <a:rPr lang="en-US" dirty="0" smtClean="0">
                <a:latin typeface="Arial" pitchFamily="-112" charset="0"/>
              </a:rPr>
              <a:t> (load modules)</a:t>
            </a:r>
          </a:p>
          <a:p>
            <a:pPr marL="1257300" lvl="2" indent="-3429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dirty="0" smtClean="0">
                <a:latin typeface="Arial" pitchFamily="-112" charset="0"/>
              </a:rPr>
              <a:t>cd </a:t>
            </a:r>
            <a:r>
              <a:rPr lang="en-US" dirty="0" err="1" smtClean="0">
                <a:latin typeface="Arial" pitchFamily="-112" charset="0"/>
              </a:rPr>
              <a:t>cmake_build</a:t>
            </a:r>
            <a:r>
              <a:rPr lang="en-US" dirty="0" smtClean="0">
                <a:latin typeface="Arial" pitchFamily="-112" charset="0"/>
              </a:rPr>
              <a:t> &amp;&amp; ./live-</a:t>
            </a:r>
            <a:r>
              <a:rPr lang="en-US" dirty="0" err="1" smtClean="0">
                <a:latin typeface="Arial" pitchFamily="-112" charset="0"/>
              </a:rPr>
              <a:t>cmake</a:t>
            </a:r>
            <a:r>
              <a:rPr lang="en-US" dirty="0" smtClean="0">
                <a:latin typeface="Arial" pitchFamily="-112" charset="0"/>
              </a:rPr>
              <a:t> (build all examples)</a:t>
            </a:r>
          </a:p>
          <a:p>
            <a:pPr marL="1257300" lvl="2" indent="-342900" eaLnBrk="1" hangingPunct="1">
              <a:lnSpc>
                <a:spcPct val="80000"/>
              </a:lnSpc>
              <a:buFont typeface="+mj-lt"/>
              <a:buAutoNum type="arabicParenR"/>
            </a:pPr>
            <a:r>
              <a:rPr lang="en-US" dirty="0" smtClean="0">
                <a:latin typeface="Arial" pitchFamily="-112" charset="0"/>
              </a:rPr>
              <a:t>Change into build subdirectories to run examples by hand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 smtClean="0">
                <a:latin typeface="Arial" pitchFamily="-112" charset="0"/>
              </a:rPr>
              <a:t>WebTrilinos</a:t>
            </a:r>
            <a:endParaRPr lang="en-US" dirty="0" smtClean="0">
              <a:latin typeface="Arial" pitchFamily="-112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Build &amp; run Trilinos examples in your web browser!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Need username &amp; password (will give these out later)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  <a:hlinkClick r:id="rId5"/>
              </a:rPr>
              <a:t>https</a:t>
            </a:r>
            <a:r>
              <a:rPr lang="en-US" dirty="0">
                <a:latin typeface="Arial" pitchFamily="-112" charset="0"/>
                <a:hlinkClick r:id="rId5"/>
              </a:rPr>
              <a:t>://code.google.com/p/trilinos/wiki/TrilinosHandsOnTutorial</a:t>
            </a:r>
            <a:endParaRPr lang="en-US" dirty="0">
              <a:latin typeface="Arial" pitchFamily="-112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Arial" pitchFamily="-112" charset="0"/>
              </a:rPr>
              <a:t>Example codes: </a:t>
            </a:r>
            <a:r>
              <a:rPr lang="en-US" dirty="0">
                <a:latin typeface="Arial" pitchFamily="-112" charset="0"/>
                <a:hlinkClick r:id="rId6"/>
              </a:rPr>
              <a:t>https://code.google.com/p/trilinos/w/</a:t>
            </a:r>
            <a:r>
              <a:rPr lang="en-US" dirty="0" smtClean="0">
                <a:latin typeface="Arial" pitchFamily="-112" charset="0"/>
                <a:hlinkClick r:id="rId6"/>
              </a:rPr>
              <a:t>list</a:t>
            </a:r>
            <a:endParaRPr lang="en-US" dirty="0" smtClean="0">
              <a:latin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6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AFE274B-0D2F-F04B-B342-8917CE465199}" type="slidenum">
              <a:rPr lang="en-US"/>
              <a:pPr/>
              <a:t>88</a:t>
            </a:fld>
            <a:endParaRPr lang="en-US"/>
          </a:p>
        </p:txBody>
      </p:sp>
      <p:pic>
        <p:nvPicPr>
          <p:cNvPr id="83971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3972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1066800"/>
          </a:xfrm>
        </p:spPr>
        <p:txBody>
          <a:bodyPr/>
          <a:lstStyle/>
          <a:p>
            <a:pPr eaLnBrk="1" hangingPunct="1"/>
            <a:r>
              <a:rPr lang="en-US" sz="3200" b="0" dirty="0" smtClean="0">
                <a:latin typeface="Arial" pitchFamily="-112" charset="0"/>
              </a:rPr>
              <a:t>Other options to use Trilinos</a:t>
            </a:r>
            <a:endParaRPr lang="en-US" sz="3200" b="0" dirty="0">
              <a:latin typeface="Arial" pitchFamily="-112" charset="0"/>
            </a:endParaRPr>
          </a:p>
        </p:txBody>
      </p:sp>
      <p:sp>
        <p:nvSpPr>
          <p:cNvPr id="839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800" dirty="0" smtClean="0">
              <a:latin typeface="Arial" pitchFamily="-112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Virtual machine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Install </a:t>
            </a:r>
            <a:r>
              <a:rPr lang="en-US" dirty="0" err="1" smtClean="0">
                <a:latin typeface="Arial" pitchFamily="-112" charset="0"/>
              </a:rPr>
              <a:t>VirtualBox</a:t>
            </a:r>
            <a:r>
              <a:rPr lang="en-US" dirty="0" smtClean="0">
                <a:latin typeface="Arial" pitchFamily="-112" charset="0"/>
              </a:rPr>
              <a:t>, download VM file, and run 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Same environment as student shell accounts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We won’t cover this today, but feel free to try it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Build Trilinos yourself on your computer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We may cover this later, depending on your interest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Prerequisites: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C++ compiler, CMake version &gt;= 2.8.11, BLAS &amp; LAPACK, (MPI)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Download Trilinos: </a:t>
            </a:r>
            <a:r>
              <a:rPr lang="en-US" dirty="0" err="1" smtClean="0">
                <a:latin typeface="Arial" pitchFamily="-112" charset="0"/>
              </a:rPr>
              <a:t>trilinos.org</a:t>
            </a:r>
            <a:r>
              <a:rPr lang="en-US" dirty="0" smtClean="0">
                <a:latin typeface="Arial" pitchFamily="-112" charset="0"/>
              </a:rPr>
              <a:t> -&gt; Download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Find a configuration script suitable for your computer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>
                <a:latin typeface="Arial" pitchFamily="-112" charset="0"/>
                <a:hlinkClick r:id="rId4"/>
              </a:rPr>
              <a:t>https://code.google.com/p/trilinos/wiki/</a:t>
            </a:r>
            <a:r>
              <a:rPr lang="en-US" dirty="0" smtClean="0">
                <a:latin typeface="Arial" pitchFamily="-112" charset="0"/>
                <a:hlinkClick r:id="rId4"/>
              </a:rPr>
              <a:t>BuildScript</a:t>
            </a:r>
            <a:r>
              <a:rPr lang="en-US" dirty="0" smtClean="0">
                <a:latin typeface="Arial" pitchFamily="-112" charset="0"/>
              </a:rPr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Trilinos/</a:t>
            </a:r>
            <a:r>
              <a:rPr lang="en-US" dirty="0" err="1" smtClean="0">
                <a:latin typeface="Arial" pitchFamily="-112" charset="0"/>
              </a:rPr>
              <a:t>sampleScripts</a:t>
            </a:r>
            <a:r>
              <a:rPr lang="en-US" dirty="0" smtClean="0">
                <a:latin typeface="Arial" pitchFamily="-112" charset="0"/>
              </a:rPr>
              <a:t>/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Modify the script if necessary, &amp; use it to run CMake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make –</a:t>
            </a:r>
            <a:r>
              <a:rPr lang="en-US" dirty="0" err="1" smtClean="0">
                <a:latin typeface="Arial" pitchFamily="-112" charset="0"/>
              </a:rPr>
              <a:t>jN</a:t>
            </a:r>
            <a:r>
              <a:rPr lang="en-US" dirty="0" smtClean="0">
                <a:latin typeface="Arial" pitchFamily="-112" charset="0"/>
              </a:rPr>
              <a:t>, make –</a:t>
            </a:r>
            <a:r>
              <a:rPr lang="en-US" dirty="0" err="1" smtClean="0">
                <a:latin typeface="Arial" pitchFamily="-112" charset="0"/>
              </a:rPr>
              <a:t>jN</a:t>
            </a:r>
            <a:r>
              <a:rPr lang="en-US" dirty="0" smtClean="0">
                <a:latin typeface="Arial" pitchFamily="-112" charset="0"/>
              </a:rPr>
              <a:t> install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Build your programs against Trilinos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Use CMake with FIND_PACKAGE(Trilinos …), 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Use Make with Trilinos </a:t>
            </a:r>
            <a:r>
              <a:rPr lang="en-US" dirty="0" err="1" smtClean="0">
                <a:latin typeface="Arial" pitchFamily="-112" charset="0"/>
              </a:rPr>
              <a:t>Makefile.export</a:t>
            </a:r>
            <a:r>
              <a:rPr lang="en-US" dirty="0" smtClean="0">
                <a:latin typeface="Arial" pitchFamily="-112" charset="0"/>
              </a:rPr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220790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AFE274B-0D2F-F04B-B342-8917CE465199}" type="slidenum">
              <a:rPr lang="en-US"/>
              <a:pPr/>
              <a:t>89</a:t>
            </a:fld>
            <a:endParaRPr lang="en-US"/>
          </a:p>
        </p:txBody>
      </p:sp>
      <p:pic>
        <p:nvPicPr>
          <p:cNvPr id="83971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3972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1066800"/>
          </a:xfrm>
        </p:spPr>
        <p:txBody>
          <a:bodyPr/>
          <a:lstStyle/>
          <a:p>
            <a:pPr eaLnBrk="1" hangingPunct="1"/>
            <a:r>
              <a:rPr lang="en-US" sz="3200" b="0" dirty="0" smtClean="0">
                <a:latin typeface="Arial" pitchFamily="-112" charset="0"/>
              </a:rPr>
              <a:t>U. Oregon student accounts</a:t>
            </a:r>
            <a:endParaRPr lang="en-US" sz="3200" b="0" dirty="0">
              <a:latin typeface="Arial" pitchFamily="-112" charset="0"/>
            </a:endParaRPr>
          </a:p>
        </p:txBody>
      </p:sp>
      <p:sp>
        <p:nvSpPr>
          <p:cNvPr id="839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800" dirty="0" smtClean="0">
              <a:latin typeface="Arial" pitchFamily="-112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Thanks to Sameer </a:t>
            </a:r>
            <a:r>
              <a:rPr lang="en-US" dirty="0" err="1" smtClean="0">
                <a:latin typeface="Arial" pitchFamily="-112" charset="0"/>
              </a:rPr>
              <a:t>Shende</a:t>
            </a:r>
            <a:r>
              <a:rPr lang="en-US" dirty="0" smtClean="0">
                <a:latin typeface="Arial" pitchFamily="-112" charset="0"/>
              </a:rPr>
              <a:t> &amp; Robert </a:t>
            </a:r>
            <a:r>
              <a:rPr lang="en-US" dirty="0" err="1" smtClean="0">
                <a:latin typeface="Arial" pitchFamily="-112" charset="0"/>
              </a:rPr>
              <a:t>Yelle</a:t>
            </a:r>
            <a:r>
              <a:rPr lang="en-US" dirty="0" smtClean="0">
                <a:latin typeface="Arial" pitchFamily="-112" charset="0"/>
              </a:rPr>
              <a:t> (U Oregon)!</a:t>
            </a:r>
          </a:p>
          <a:p>
            <a:pPr eaLnBrk="1" hangingPunct="1">
              <a:lnSpc>
                <a:spcPct val="80000"/>
              </a:lnSpc>
            </a:pPr>
            <a:endParaRPr lang="en-US" dirty="0" smtClean="0">
              <a:latin typeface="Arial" pitchFamily="-112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$ </a:t>
            </a:r>
            <a:r>
              <a:rPr lang="en-US" dirty="0" err="1" smtClean="0">
                <a:latin typeface="Arial" pitchFamily="-112" charset="0"/>
              </a:rPr>
              <a:t>ssh</a:t>
            </a:r>
            <a:r>
              <a:rPr lang="en-US" dirty="0" smtClean="0">
                <a:latin typeface="Arial" pitchFamily="-112" charset="0"/>
              </a:rPr>
              <a:t> </a:t>
            </a:r>
            <a:r>
              <a:rPr lang="en-US" dirty="0" err="1" smtClean="0">
                <a:latin typeface="Arial" pitchFamily="-112" charset="0"/>
              </a:rPr>
              <a:t>chymera.nic.uoregon.edu</a:t>
            </a:r>
            <a:r>
              <a:rPr lang="en-US" dirty="0">
                <a:latin typeface="Arial" pitchFamily="-112" charset="0"/>
              </a:rPr>
              <a:t> </a:t>
            </a:r>
            <a:r>
              <a:rPr lang="en-US" dirty="0" smtClean="0">
                <a:latin typeface="Arial" pitchFamily="-112" charset="0"/>
              </a:rPr>
              <a:t>-l </a:t>
            </a:r>
            <a:r>
              <a:rPr lang="en-US" dirty="0" err="1" smtClean="0">
                <a:latin typeface="Arial" pitchFamily="-112" charset="0"/>
              </a:rPr>
              <a:t>livetau</a:t>
            </a:r>
            <a:endParaRPr lang="en-US" dirty="0" smtClean="0">
              <a:latin typeface="Arial" pitchFamily="-112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Learn password later (don’t broadcast it)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$ </a:t>
            </a:r>
            <a:r>
              <a:rPr lang="en-US" dirty="0" err="1" smtClean="0">
                <a:latin typeface="Arial" pitchFamily="-112" charset="0"/>
              </a:rPr>
              <a:t>ssh</a:t>
            </a:r>
            <a:r>
              <a:rPr lang="en-US" dirty="0" smtClean="0">
                <a:latin typeface="Arial" pitchFamily="-112" charset="0"/>
              </a:rPr>
              <a:t> </a:t>
            </a:r>
            <a:r>
              <a:rPr lang="en-US" dirty="0" err="1" smtClean="0">
                <a:latin typeface="Arial" pitchFamily="-112" charset="0"/>
              </a:rPr>
              <a:t>nuc</a:t>
            </a:r>
            <a:r>
              <a:rPr lang="en-US" dirty="0" smtClean="0">
                <a:latin typeface="Arial" pitchFamily="-112" charset="0"/>
              </a:rPr>
              <a:t>{12,13,14,15}  (no password)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$ cd student&lt;N&gt; (01 – 20)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$ cd </a:t>
            </a:r>
            <a:r>
              <a:rPr lang="en-US" dirty="0" err="1" smtClean="0">
                <a:latin typeface="Arial" pitchFamily="-112" charset="0"/>
              </a:rPr>
              <a:t>Trilinos_tutorial</a:t>
            </a:r>
            <a:endParaRPr lang="en-US" dirty="0" smtClean="0">
              <a:latin typeface="Arial" pitchFamily="-112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$ ./</a:t>
            </a:r>
            <a:r>
              <a:rPr lang="en-US" dirty="0" err="1" smtClean="0">
                <a:latin typeface="Arial" pitchFamily="-112" charset="0"/>
              </a:rPr>
              <a:t>cleanit.sh</a:t>
            </a:r>
            <a:endParaRPr lang="en-US" dirty="0">
              <a:latin typeface="Arial" pitchFamily="-112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$ . ./</a:t>
            </a:r>
            <a:r>
              <a:rPr lang="en-US" dirty="0" err="1" smtClean="0">
                <a:latin typeface="Arial" pitchFamily="-112" charset="0"/>
              </a:rPr>
              <a:t>setup.sh</a:t>
            </a:r>
            <a:endParaRPr lang="en-US" dirty="0" smtClean="0">
              <a:latin typeface="Arial" pitchFamily="-112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$ module load </a:t>
            </a:r>
            <a:r>
              <a:rPr lang="en-US" dirty="0" err="1" smtClean="0">
                <a:latin typeface="Arial" pitchFamily="-112" charset="0"/>
              </a:rPr>
              <a:t>cmake</a:t>
            </a:r>
            <a:endParaRPr lang="en-US" dirty="0" smtClean="0">
              <a:latin typeface="Arial" pitchFamily="-112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$ make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(or change into a specific example directory &amp; make 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“beginner” &amp; “advanced” subdirectories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latin typeface="Arial" pitchFamily="-112" charset="0"/>
              </a:rPr>
              <a:t>Either run directly, or use “</a:t>
            </a:r>
            <a:r>
              <a:rPr lang="en-US" dirty="0" err="1" smtClean="0">
                <a:latin typeface="Arial" pitchFamily="-112" charset="0"/>
              </a:rPr>
              <a:t>mpiexec</a:t>
            </a:r>
            <a:r>
              <a:rPr lang="en-US" smtClean="0">
                <a:latin typeface="Arial" pitchFamily="-112" charset="0"/>
              </a:rPr>
              <a:t>”</a:t>
            </a:r>
            <a:endParaRPr lang="en-US" dirty="0" smtClean="0">
              <a:latin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70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E07855-7C99-BD4A-9E0F-1BCF0CD454F8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2771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2772" name="Rectangle 65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6553200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-112" charset="0"/>
              </a:rPr>
              <a:t>How </a:t>
            </a:r>
            <a:r>
              <a:rPr lang="en-US" dirty="0" err="1" smtClean="0">
                <a:latin typeface="Arial" pitchFamily="-112" charset="0"/>
              </a:rPr>
              <a:t>Trilinos</a:t>
            </a:r>
            <a:r>
              <a:rPr lang="en-US" dirty="0" smtClean="0">
                <a:latin typeface="Arial" pitchFamily="-112" charset="0"/>
              </a:rPr>
              <a:t> evolved</a:t>
            </a:r>
            <a:endParaRPr lang="en-US" dirty="0">
              <a:latin typeface="Arial" pitchFamily="-112" charset="0"/>
            </a:endParaRP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182563" y="523875"/>
            <a:ext cx="8699500" cy="6099175"/>
            <a:chOff x="115" y="330"/>
            <a:chExt cx="5480" cy="3842"/>
          </a:xfrm>
        </p:grpSpPr>
        <p:sp>
          <p:nvSpPr>
            <p:cNvPr id="32776" name="AutoShape 67"/>
            <p:cNvSpPr>
              <a:spLocks noChangeArrowheads="1"/>
            </p:cNvSpPr>
            <p:nvPr/>
          </p:nvSpPr>
          <p:spPr bwMode="auto">
            <a:xfrm>
              <a:off x="115" y="1241"/>
              <a:ext cx="5480" cy="1997"/>
            </a:xfrm>
            <a:prstGeom prst="roundRect">
              <a:avLst>
                <a:gd name="adj" fmla="val 16667"/>
              </a:avLst>
            </a:prstGeom>
            <a:solidFill>
              <a:srgbClr val="FF6666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333CC"/>
                </a:solidFill>
              </a:endParaRPr>
            </a:p>
          </p:txBody>
        </p:sp>
        <p:sp>
          <p:nvSpPr>
            <p:cNvPr id="926788" name="AutoShape 68"/>
            <p:cNvSpPr>
              <a:spLocks noChangeArrowheads="1"/>
            </p:cNvSpPr>
            <p:nvPr/>
          </p:nvSpPr>
          <p:spPr bwMode="auto">
            <a:xfrm>
              <a:off x="836" y="2446"/>
              <a:ext cx="278" cy="289"/>
            </a:xfrm>
            <a:prstGeom prst="downArrow">
              <a:avLst>
                <a:gd name="adj1" fmla="val 50000"/>
                <a:gd name="adj2" fmla="val 25989"/>
              </a:avLst>
            </a:prstGeom>
            <a:gradFill rotWithShape="0">
              <a:gsLst>
                <a:gs pos="0">
                  <a:schemeClr val="tx1">
                    <a:gamma/>
                    <a:tint val="0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CC"/>
                </a:solidFill>
                <a:latin typeface="Arial" charset="0"/>
              </a:endParaRPr>
            </a:p>
          </p:txBody>
        </p:sp>
        <p:sp>
          <p:nvSpPr>
            <p:cNvPr id="32778" name="Text Box 69"/>
            <p:cNvSpPr txBox="1">
              <a:spLocks noChangeArrowheads="1"/>
            </p:cNvSpPr>
            <p:nvPr/>
          </p:nvSpPr>
          <p:spPr bwMode="auto">
            <a:xfrm>
              <a:off x="1784" y="1605"/>
              <a:ext cx="1406" cy="5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srgbClr val="000000"/>
                  </a:solidFill>
                </a:rPr>
                <a:t>Numerical math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 b="0" dirty="0">
                  <a:solidFill>
                    <a:srgbClr val="000000"/>
                  </a:solidFill>
                </a:rPr>
                <a:t>Convert to models that can be solved on digital computers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2779" name="Text Box 70"/>
            <p:cNvSpPr txBox="1">
              <a:spLocks noChangeArrowheads="1"/>
            </p:cNvSpPr>
            <p:nvPr/>
          </p:nvSpPr>
          <p:spPr bwMode="auto">
            <a:xfrm>
              <a:off x="1771" y="2401"/>
              <a:ext cx="1433" cy="5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srgbClr val="000000"/>
                  </a:solidFill>
                </a:rPr>
                <a:t>Algorithms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 b="0" dirty="0">
                  <a:solidFill>
                    <a:srgbClr val="000000"/>
                  </a:solidFill>
                </a:rPr>
                <a:t>Find faster </a:t>
              </a:r>
              <a:r>
                <a:rPr lang="en-US" sz="1400" b="0" dirty="0" smtClean="0">
                  <a:solidFill>
                    <a:srgbClr val="000000"/>
                  </a:solidFill>
                </a:rPr>
                <a:t>&amp; </a:t>
              </a:r>
              <a:r>
                <a:rPr lang="en-US" sz="1400" b="0" dirty="0">
                  <a:solidFill>
                    <a:srgbClr val="000000"/>
                  </a:solidFill>
                </a:rPr>
                <a:t>more efficient ways to solve numerical models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26791" name="AutoShape 71"/>
            <p:cNvSpPr>
              <a:spLocks noChangeArrowheads="1"/>
            </p:cNvSpPr>
            <p:nvPr/>
          </p:nvSpPr>
          <p:spPr bwMode="auto">
            <a:xfrm>
              <a:off x="836" y="3272"/>
              <a:ext cx="278" cy="289"/>
            </a:xfrm>
            <a:prstGeom prst="downArrow">
              <a:avLst>
                <a:gd name="adj1" fmla="val 50000"/>
                <a:gd name="adj2" fmla="val 25989"/>
              </a:avLst>
            </a:prstGeom>
            <a:gradFill rotWithShape="0">
              <a:gsLst>
                <a:gs pos="0">
                  <a:schemeClr val="tx1">
                    <a:gamma/>
                    <a:tint val="0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CC"/>
                </a:solidFill>
                <a:latin typeface="Arial" charset="0"/>
              </a:endParaRPr>
            </a:p>
          </p:txBody>
        </p:sp>
        <p:sp>
          <p:nvSpPr>
            <p:cNvPr id="926792" name="AutoShape 72"/>
            <p:cNvSpPr>
              <a:spLocks noChangeArrowheads="1"/>
            </p:cNvSpPr>
            <p:nvPr/>
          </p:nvSpPr>
          <p:spPr bwMode="auto">
            <a:xfrm>
              <a:off x="836" y="1720"/>
              <a:ext cx="278" cy="289"/>
            </a:xfrm>
            <a:prstGeom prst="downArrow">
              <a:avLst>
                <a:gd name="adj1" fmla="val 50000"/>
                <a:gd name="adj2" fmla="val 25989"/>
              </a:avLst>
            </a:prstGeom>
            <a:gradFill rotWithShape="0">
              <a:gsLst>
                <a:gs pos="0">
                  <a:schemeClr val="tx1">
                    <a:gamma/>
                    <a:tint val="0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CC"/>
                </a:solidFill>
                <a:latin typeface="Arial" charset="0"/>
              </a:endParaRPr>
            </a:p>
          </p:txBody>
        </p:sp>
        <p:sp>
          <p:nvSpPr>
            <p:cNvPr id="926793" name="AutoShape 73"/>
            <p:cNvSpPr>
              <a:spLocks noChangeArrowheads="1"/>
            </p:cNvSpPr>
            <p:nvPr/>
          </p:nvSpPr>
          <p:spPr bwMode="auto">
            <a:xfrm>
              <a:off x="836" y="946"/>
              <a:ext cx="278" cy="289"/>
            </a:xfrm>
            <a:prstGeom prst="downArrow">
              <a:avLst>
                <a:gd name="adj1" fmla="val 50000"/>
                <a:gd name="adj2" fmla="val 25989"/>
              </a:avLst>
            </a:prstGeom>
            <a:gradFill rotWithShape="0">
              <a:gsLst>
                <a:gs pos="0">
                  <a:schemeClr val="tx1">
                    <a:gamma/>
                    <a:tint val="0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CC"/>
                </a:solidFill>
                <a:latin typeface="Arial" charset="0"/>
              </a:endParaRPr>
            </a:p>
          </p:txBody>
        </p:sp>
        <p:sp>
          <p:nvSpPr>
            <p:cNvPr id="926794" name="AutoShape 74"/>
            <p:cNvSpPr>
              <a:spLocks noChangeArrowheads="1"/>
            </p:cNvSpPr>
            <p:nvPr/>
          </p:nvSpPr>
          <p:spPr bwMode="auto">
            <a:xfrm>
              <a:off x="486" y="1296"/>
              <a:ext cx="979" cy="41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000" i="1">
                  <a:solidFill>
                    <a:srgbClr val="000000"/>
                  </a:solidFill>
                </a:rPr>
                <a:t>L(u)=f</a:t>
              </a:r>
            </a:p>
            <a:p>
              <a:pPr eaLnBrk="0" hangingPunct="0"/>
              <a:r>
                <a:rPr lang="en-US" sz="1400" b="0" i="1">
                  <a:solidFill>
                    <a:srgbClr val="000000"/>
                  </a:solidFill>
                </a:rPr>
                <a:t>Math. model</a:t>
              </a:r>
              <a:endParaRPr lang="en-US" sz="2000" b="0">
                <a:solidFill>
                  <a:srgbClr val="000000"/>
                </a:solidFill>
              </a:endParaRPr>
            </a:p>
          </p:txBody>
        </p:sp>
        <p:sp>
          <p:nvSpPr>
            <p:cNvPr id="926795" name="AutoShape 75"/>
            <p:cNvSpPr>
              <a:spLocks noChangeArrowheads="1"/>
            </p:cNvSpPr>
            <p:nvPr/>
          </p:nvSpPr>
          <p:spPr bwMode="auto">
            <a:xfrm>
              <a:off x="486" y="2021"/>
              <a:ext cx="979" cy="41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000" i="1">
                  <a:solidFill>
                    <a:srgbClr val="000000"/>
                  </a:solidFill>
                </a:rPr>
                <a:t>L</a:t>
              </a:r>
              <a:r>
                <a:rPr lang="en-US" sz="2000" i="1" baseline="-25000">
                  <a:solidFill>
                    <a:srgbClr val="000000"/>
                  </a:solidFill>
                </a:rPr>
                <a:t>h</a:t>
              </a:r>
              <a:r>
                <a:rPr lang="en-US" sz="2000" i="1">
                  <a:solidFill>
                    <a:srgbClr val="000000"/>
                  </a:solidFill>
                </a:rPr>
                <a:t>(u</a:t>
              </a:r>
              <a:r>
                <a:rPr lang="en-US" sz="2000" i="1" baseline="-25000">
                  <a:solidFill>
                    <a:srgbClr val="000000"/>
                  </a:solidFill>
                </a:rPr>
                <a:t>h</a:t>
              </a:r>
              <a:r>
                <a:rPr lang="en-US" sz="2000" i="1">
                  <a:solidFill>
                    <a:srgbClr val="000000"/>
                  </a:solidFill>
                </a:rPr>
                <a:t>)=f</a:t>
              </a:r>
              <a:r>
                <a:rPr lang="en-US" sz="2000" i="1" baseline="-25000">
                  <a:solidFill>
                    <a:srgbClr val="000000"/>
                  </a:solidFill>
                </a:rPr>
                <a:t>h</a:t>
              </a:r>
            </a:p>
            <a:p>
              <a:pPr eaLnBrk="0" hangingPunct="0"/>
              <a:r>
                <a:rPr lang="en-US" sz="1400" b="0" i="1">
                  <a:solidFill>
                    <a:srgbClr val="000000"/>
                  </a:solidFill>
                </a:rPr>
                <a:t>Numerical model</a:t>
              </a:r>
              <a:endParaRPr lang="en-US" sz="2000" i="1" baseline="-25000">
                <a:solidFill>
                  <a:srgbClr val="000000"/>
                </a:solidFill>
              </a:endParaRPr>
            </a:p>
          </p:txBody>
        </p:sp>
        <p:sp>
          <p:nvSpPr>
            <p:cNvPr id="926796" name="AutoShape 76"/>
            <p:cNvSpPr>
              <a:spLocks noChangeArrowheads="1"/>
            </p:cNvSpPr>
            <p:nvPr/>
          </p:nvSpPr>
          <p:spPr bwMode="auto">
            <a:xfrm>
              <a:off x="486" y="2746"/>
              <a:ext cx="979" cy="41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000" i="1" dirty="0">
                  <a:solidFill>
                    <a:srgbClr val="000000"/>
                  </a:solidFill>
                </a:rPr>
                <a:t>u</a:t>
              </a:r>
              <a:r>
                <a:rPr lang="en-US" sz="2000" i="1" baseline="-25000" dirty="0">
                  <a:solidFill>
                    <a:srgbClr val="000000"/>
                  </a:solidFill>
                </a:rPr>
                <a:t>h</a:t>
              </a:r>
              <a:r>
                <a:rPr lang="en-US" sz="2000" i="1" dirty="0">
                  <a:solidFill>
                    <a:srgbClr val="000000"/>
                  </a:solidFill>
                </a:rPr>
                <a:t>=L</a:t>
              </a:r>
              <a:r>
                <a:rPr lang="en-US" sz="2000" i="1" baseline="-25000" dirty="0">
                  <a:solidFill>
                    <a:srgbClr val="000000"/>
                  </a:solidFill>
                </a:rPr>
                <a:t>h</a:t>
              </a:r>
              <a:r>
                <a:rPr lang="en-US" sz="2000" i="1" baseline="30000" dirty="0">
                  <a:solidFill>
                    <a:srgbClr val="000000"/>
                  </a:solidFill>
                </a:rPr>
                <a:t>-</a:t>
              </a:r>
              <a:r>
                <a:rPr lang="en-US" sz="2000" i="1" baseline="30000" dirty="0" smtClean="0">
                  <a:solidFill>
                    <a:srgbClr val="000000"/>
                  </a:solidFill>
                </a:rPr>
                <a:t>1</a:t>
              </a:r>
              <a:r>
                <a:rPr lang="en-US" sz="1400" i="1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Symbol" pitchFamily="-112" charset="2"/>
                </a:rPr>
                <a:t></a:t>
              </a:r>
              <a:r>
                <a:rPr lang="en-US" sz="1400" i="1" dirty="0">
                  <a:solidFill>
                    <a:srgbClr val="000000"/>
                  </a:solidFill>
                  <a:sym typeface="Symbol" pitchFamily="-112" charset="2"/>
                </a:rPr>
                <a:t> </a:t>
              </a:r>
              <a:r>
                <a:rPr lang="en-US" sz="2000" i="1" dirty="0" err="1" smtClean="0">
                  <a:solidFill>
                    <a:srgbClr val="000000"/>
                  </a:solidFill>
                </a:rPr>
                <a:t>f</a:t>
              </a:r>
              <a:r>
                <a:rPr lang="en-US" sz="2000" i="1" baseline="-25000" dirty="0" err="1" smtClean="0">
                  <a:solidFill>
                    <a:srgbClr val="000000"/>
                  </a:solidFill>
                </a:rPr>
                <a:t>h</a:t>
              </a:r>
              <a:endParaRPr lang="en-US" sz="2000" i="1" baseline="-25000" dirty="0">
                <a:solidFill>
                  <a:srgbClr val="000000"/>
                </a:solidFill>
              </a:endParaRPr>
            </a:p>
            <a:p>
              <a:pPr eaLnBrk="0" hangingPunct="0"/>
              <a:r>
                <a:rPr lang="en-US" sz="1400" b="0" i="1" dirty="0">
                  <a:solidFill>
                    <a:srgbClr val="000000"/>
                  </a:solidFill>
                </a:rPr>
                <a:t>Algorithms</a:t>
              </a:r>
            </a:p>
          </p:txBody>
        </p:sp>
        <p:sp>
          <p:nvSpPr>
            <p:cNvPr id="926797" name="AutoShape 77"/>
            <p:cNvSpPr>
              <a:spLocks noChangeArrowheads="1"/>
            </p:cNvSpPr>
            <p:nvPr/>
          </p:nvSpPr>
          <p:spPr bwMode="auto">
            <a:xfrm>
              <a:off x="486" y="496"/>
              <a:ext cx="979" cy="415"/>
            </a:xfrm>
            <a:prstGeom prst="roundRect">
              <a:avLst>
                <a:gd name="adj" fmla="val 16667"/>
              </a:avLst>
            </a:prstGeom>
            <a:solidFill>
              <a:srgbClr val="FF6666"/>
            </a:solidFill>
            <a:ln w="127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 i="1">
                  <a:solidFill>
                    <a:srgbClr val="000000"/>
                  </a:solidFill>
                </a:rPr>
                <a:t>physics</a:t>
              </a:r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926798" name="AutoShape 78"/>
            <p:cNvSpPr>
              <a:spLocks noChangeArrowheads="1"/>
            </p:cNvSpPr>
            <p:nvPr/>
          </p:nvSpPr>
          <p:spPr bwMode="auto">
            <a:xfrm>
              <a:off x="486" y="3603"/>
              <a:ext cx="979" cy="415"/>
            </a:xfrm>
            <a:prstGeom prst="roundRect">
              <a:avLst>
                <a:gd name="adj" fmla="val 16667"/>
              </a:avLst>
            </a:prstGeom>
            <a:solidFill>
              <a:srgbClr val="FF6666"/>
            </a:solidFill>
            <a:ln w="127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i="1">
                  <a:solidFill>
                    <a:srgbClr val="000000"/>
                  </a:solidFill>
                  <a:latin typeface="Arial" charset="0"/>
                </a:rPr>
                <a:t>computation</a:t>
              </a:r>
            </a:p>
          </p:txBody>
        </p:sp>
        <p:sp>
          <p:nvSpPr>
            <p:cNvPr id="926799" name="AutoShape 79"/>
            <p:cNvSpPr>
              <a:spLocks noChangeArrowheads="1"/>
            </p:cNvSpPr>
            <p:nvPr/>
          </p:nvSpPr>
          <p:spPr bwMode="auto">
            <a:xfrm>
              <a:off x="3396" y="2418"/>
              <a:ext cx="927" cy="57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400" b="0">
                  <a:solidFill>
                    <a:srgbClr val="000000"/>
                  </a:solidFill>
                  <a:latin typeface="Arial" charset="0"/>
                </a:rPr>
                <a:t>Linear</a:t>
              </a:r>
            </a:p>
            <a:p>
              <a:pPr eaLnBrk="0" hangingPunct="0">
                <a:defRPr/>
              </a:pPr>
              <a:r>
                <a:rPr lang="en-US" sz="1400" b="0">
                  <a:solidFill>
                    <a:srgbClr val="000000"/>
                  </a:solidFill>
                  <a:latin typeface="Arial" charset="0"/>
                </a:rPr>
                <a:t>Nonlinear</a:t>
              </a:r>
            </a:p>
            <a:p>
              <a:pPr eaLnBrk="0" hangingPunct="0">
                <a:defRPr/>
              </a:pPr>
              <a:r>
                <a:rPr lang="en-US" sz="1400" b="0">
                  <a:solidFill>
                    <a:srgbClr val="000000"/>
                  </a:solidFill>
                  <a:latin typeface="Arial" charset="0"/>
                </a:rPr>
                <a:t>Eigenvalues</a:t>
              </a:r>
            </a:p>
            <a:p>
              <a:pPr eaLnBrk="0" hangingPunct="0">
                <a:defRPr/>
              </a:pPr>
              <a:r>
                <a:rPr lang="en-US" sz="1400" b="0">
                  <a:solidFill>
                    <a:srgbClr val="000000"/>
                  </a:solidFill>
                  <a:latin typeface="Arial" charset="0"/>
                </a:rPr>
                <a:t>Optimization</a:t>
              </a:r>
            </a:p>
          </p:txBody>
        </p:sp>
        <p:sp>
          <p:nvSpPr>
            <p:cNvPr id="926800" name="AutoShape 80"/>
            <p:cNvSpPr>
              <a:spLocks noChangeArrowheads="1"/>
            </p:cNvSpPr>
            <p:nvPr/>
          </p:nvSpPr>
          <p:spPr bwMode="auto">
            <a:xfrm>
              <a:off x="4428" y="1586"/>
              <a:ext cx="927" cy="57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400" b="0">
                  <a:solidFill>
                    <a:srgbClr val="000000"/>
                  </a:solidFill>
                  <a:latin typeface="Arial" charset="0"/>
                </a:rPr>
                <a:t>Automatic diff.</a:t>
              </a:r>
            </a:p>
            <a:p>
              <a:pPr eaLnBrk="0" hangingPunct="0">
                <a:lnSpc>
                  <a:spcPct val="120000"/>
                </a:lnSpc>
                <a:defRPr/>
              </a:pPr>
              <a:r>
                <a:rPr lang="en-US" sz="1400" b="0">
                  <a:solidFill>
                    <a:srgbClr val="000000"/>
                  </a:solidFill>
                  <a:latin typeface="Arial" charset="0"/>
                </a:rPr>
                <a:t>Domain dec.</a:t>
              </a:r>
            </a:p>
            <a:p>
              <a:pPr eaLnBrk="0" hangingPunct="0">
                <a:defRPr/>
              </a:pPr>
              <a:r>
                <a:rPr lang="en-US" sz="1400" b="0">
                  <a:solidFill>
                    <a:srgbClr val="000000"/>
                  </a:solidFill>
                  <a:latin typeface="Arial" charset="0"/>
                </a:rPr>
                <a:t>Mortar methods</a:t>
              </a:r>
            </a:p>
          </p:txBody>
        </p:sp>
        <p:sp>
          <p:nvSpPr>
            <p:cNvPr id="926801" name="AutoShape 81"/>
            <p:cNvSpPr>
              <a:spLocks noChangeArrowheads="1"/>
            </p:cNvSpPr>
            <p:nvPr/>
          </p:nvSpPr>
          <p:spPr bwMode="auto">
            <a:xfrm>
              <a:off x="3395" y="1586"/>
              <a:ext cx="927" cy="57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400" b="0">
                  <a:solidFill>
                    <a:srgbClr val="000000"/>
                  </a:solidFill>
                  <a:latin typeface="Arial" charset="0"/>
                </a:rPr>
                <a:t>Time domain</a:t>
              </a:r>
            </a:p>
            <a:p>
              <a:pPr eaLnBrk="0" hangingPunct="0">
                <a:lnSpc>
                  <a:spcPct val="120000"/>
                </a:lnSpc>
                <a:defRPr/>
              </a:pPr>
              <a:r>
                <a:rPr lang="en-US" sz="1400" b="0">
                  <a:solidFill>
                    <a:srgbClr val="000000"/>
                  </a:solidFill>
                  <a:latin typeface="Arial" charset="0"/>
                </a:rPr>
                <a:t>Space domain</a:t>
              </a:r>
            </a:p>
          </p:txBody>
        </p:sp>
        <p:sp>
          <p:nvSpPr>
            <p:cNvPr id="926802" name="AutoShape 82"/>
            <p:cNvSpPr>
              <a:spLocks noChangeArrowheads="1"/>
            </p:cNvSpPr>
            <p:nvPr/>
          </p:nvSpPr>
          <p:spPr bwMode="auto">
            <a:xfrm>
              <a:off x="4429" y="2418"/>
              <a:ext cx="927" cy="57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400" b="0">
                  <a:solidFill>
                    <a:srgbClr val="000000"/>
                  </a:solidFill>
                  <a:latin typeface="Arial" charset="0"/>
                </a:rPr>
                <a:t>Petra </a:t>
              </a:r>
            </a:p>
            <a:p>
              <a:pPr eaLnBrk="0" hangingPunct="0">
                <a:defRPr/>
              </a:pPr>
              <a:r>
                <a:rPr lang="en-US" sz="1400" b="0">
                  <a:solidFill>
                    <a:srgbClr val="000000"/>
                  </a:solidFill>
                  <a:latin typeface="Arial" charset="0"/>
                </a:rPr>
                <a:t>Utilities</a:t>
              </a:r>
            </a:p>
            <a:p>
              <a:pPr eaLnBrk="0" hangingPunct="0">
                <a:defRPr/>
              </a:pPr>
              <a:r>
                <a:rPr lang="en-US" sz="1400" b="0">
                  <a:solidFill>
                    <a:srgbClr val="000000"/>
                  </a:solidFill>
                  <a:latin typeface="Arial" charset="0"/>
                </a:rPr>
                <a:t>Interfaces</a:t>
              </a:r>
            </a:p>
            <a:p>
              <a:pPr eaLnBrk="0" hangingPunct="0">
                <a:defRPr/>
              </a:pPr>
              <a:r>
                <a:rPr lang="en-US" sz="1400" b="0">
                  <a:solidFill>
                    <a:srgbClr val="000000"/>
                  </a:solidFill>
                  <a:latin typeface="Arial" charset="0"/>
                </a:rPr>
                <a:t>Load Balancing</a:t>
              </a:r>
            </a:p>
          </p:txBody>
        </p:sp>
        <p:sp>
          <p:nvSpPr>
            <p:cNvPr id="32792" name="Rectangle 83"/>
            <p:cNvSpPr>
              <a:spLocks noChangeArrowheads="1"/>
            </p:cNvSpPr>
            <p:nvPr/>
          </p:nvSpPr>
          <p:spPr bwMode="auto">
            <a:xfrm>
              <a:off x="3605" y="2268"/>
              <a:ext cx="50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</a:rPr>
                <a:t>solvers</a:t>
              </a:r>
            </a:p>
          </p:txBody>
        </p:sp>
        <p:sp>
          <p:nvSpPr>
            <p:cNvPr id="32793" name="Rectangle 84"/>
            <p:cNvSpPr>
              <a:spLocks noChangeArrowheads="1"/>
            </p:cNvSpPr>
            <p:nvPr/>
          </p:nvSpPr>
          <p:spPr bwMode="auto">
            <a:xfrm>
              <a:off x="3408" y="1440"/>
              <a:ext cx="9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</a:rPr>
                <a:t>discretizations</a:t>
              </a:r>
            </a:p>
          </p:txBody>
        </p:sp>
        <p:sp>
          <p:nvSpPr>
            <p:cNvPr id="32794" name="Rectangle 85"/>
            <p:cNvSpPr>
              <a:spLocks noChangeArrowheads="1"/>
            </p:cNvSpPr>
            <p:nvPr/>
          </p:nvSpPr>
          <p:spPr bwMode="auto">
            <a:xfrm>
              <a:off x="4600" y="1439"/>
              <a:ext cx="583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</a:rPr>
                <a:t>methods</a:t>
              </a:r>
            </a:p>
          </p:txBody>
        </p:sp>
        <p:sp>
          <p:nvSpPr>
            <p:cNvPr id="32795" name="Rectangle 86"/>
            <p:cNvSpPr>
              <a:spLocks noChangeArrowheads="1"/>
            </p:cNvSpPr>
            <p:nvPr/>
          </p:nvSpPr>
          <p:spPr bwMode="auto">
            <a:xfrm>
              <a:off x="4715" y="2269"/>
              <a:ext cx="353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</a:rPr>
                <a:t>core</a:t>
              </a:r>
            </a:p>
          </p:txBody>
        </p:sp>
        <p:pic>
          <p:nvPicPr>
            <p:cNvPr id="32796" name="Picture 87" descr="trilinos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034" y="2169"/>
              <a:ext cx="724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97" name="AutoShape 88" descr="25%"/>
            <p:cNvSpPr>
              <a:spLocks noChangeArrowheads="1"/>
            </p:cNvSpPr>
            <p:nvPr/>
          </p:nvSpPr>
          <p:spPr bwMode="auto">
            <a:xfrm>
              <a:off x="335" y="330"/>
              <a:ext cx="1278" cy="384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333CC"/>
                </a:solidFill>
              </a:endParaRPr>
            </a:p>
          </p:txBody>
        </p:sp>
      </p:grpSp>
      <p:sp>
        <p:nvSpPr>
          <p:cNvPr id="32774" name="Rectangle 91"/>
          <p:cNvSpPr>
            <a:spLocks noChangeArrowheads="1"/>
          </p:cNvSpPr>
          <p:nvPr/>
        </p:nvSpPr>
        <p:spPr bwMode="auto">
          <a:xfrm>
            <a:off x="2743200" y="914400"/>
            <a:ext cx="5486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Font typeface="Wingdings" pitchFamily="-112" charset="2"/>
              <a:buChar char="§"/>
            </a:pPr>
            <a:r>
              <a:rPr lang="en-US" sz="1800" b="0" dirty="0" smtClean="0">
                <a:solidFill>
                  <a:srgbClr val="000000"/>
                </a:solidFill>
              </a:rPr>
              <a:t>Started as linear solvers &amp; distributed objects</a:t>
            </a:r>
          </a:p>
          <a:p>
            <a:pPr marL="342900" indent="-342900" algn="l">
              <a:spcBef>
                <a:spcPct val="20000"/>
              </a:spcBef>
              <a:buFont typeface="Wingdings" pitchFamily="-112" charset="2"/>
              <a:buChar char="§"/>
            </a:pPr>
            <a:r>
              <a:rPr lang="en-US" sz="1800" b="0" dirty="0" smtClean="0">
                <a:solidFill>
                  <a:srgbClr val="000000"/>
                </a:solidFill>
              </a:rPr>
              <a:t>Capabilities grew to satisfy application &amp; research needs</a:t>
            </a:r>
            <a:endParaRPr lang="en-US" sz="1800" b="0" dirty="0">
              <a:solidFill>
                <a:srgbClr val="FF0000"/>
              </a:solidFill>
            </a:endParaRPr>
          </a:p>
        </p:txBody>
      </p:sp>
      <p:sp>
        <p:nvSpPr>
          <p:cNvPr id="32775" name="Rectangle 93"/>
          <p:cNvSpPr>
            <a:spLocks noChangeArrowheads="1"/>
          </p:cNvSpPr>
          <p:nvPr/>
        </p:nvSpPr>
        <p:spPr bwMode="auto">
          <a:xfrm>
            <a:off x="2895600" y="5334000"/>
            <a:ext cx="5410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Font typeface="Wingdings" pitchFamily="-112" charset="2"/>
              <a:buChar char="§"/>
            </a:pPr>
            <a:r>
              <a:rPr lang="en-US" sz="1800" b="0" dirty="0" err="1" smtClean="0">
                <a:solidFill>
                  <a:srgbClr val="000000"/>
                </a:solidFill>
              </a:rPr>
              <a:t>Discretizations</a:t>
            </a:r>
            <a:r>
              <a:rPr lang="en-US" sz="1800" b="0" dirty="0" smtClean="0">
                <a:solidFill>
                  <a:srgbClr val="000000"/>
                </a:solidFill>
              </a:rPr>
              <a:t> in space &amp; time</a:t>
            </a:r>
          </a:p>
          <a:p>
            <a:pPr marL="342900" indent="-342900" algn="l">
              <a:spcBef>
                <a:spcPct val="20000"/>
              </a:spcBef>
              <a:buFont typeface="Wingdings" pitchFamily="-112" charset="2"/>
              <a:buChar char="§"/>
            </a:pPr>
            <a:r>
              <a:rPr lang="en-US" sz="1800" b="0" dirty="0" smtClean="0">
                <a:solidFill>
                  <a:srgbClr val="000000"/>
                </a:solidFill>
              </a:rPr>
              <a:t>Optimization &amp; sensitivities</a:t>
            </a:r>
          </a:p>
          <a:p>
            <a:pPr marL="342900" indent="-342900" algn="l">
              <a:spcBef>
                <a:spcPct val="20000"/>
              </a:spcBef>
              <a:buFont typeface="Wingdings" pitchFamily="-112" charset="2"/>
              <a:buChar char="§"/>
            </a:pPr>
            <a:r>
              <a:rPr lang="en-US" sz="1800" b="0" dirty="0" smtClean="0">
                <a:solidFill>
                  <a:srgbClr val="000000"/>
                </a:solidFill>
              </a:rPr>
              <a:t>Uncertainty quantification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6F8026F-1F39-3749-B00B-566C12ED3F44}" type="slidenum">
              <a:rPr lang="en-US"/>
              <a:pPr/>
              <a:t>90</a:t>
            </a:fld>
            <a:endParaRPr lang="en-US"/>
          </a:p>
        </p:txBody>
      </p:sp>
      <p:pic>
        <p:nvPicPr>
          <p:cNvPr id="47107" name="Picture 102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7108" name="Rectangle 1027"/>
          <p:cNvSpPr>
            <a:spLocks noChangeArrowheads="1"/>
          </p:cNvSpPr>
          <p:nvPr/>
        </p:nvSpPr>
        <p:spPr bwMode="auto">
          <a:xfrm>
            <a:off x="1371600" y="3276600"/>
            <a:ext cx="6477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b="0" dirty="0" smtClean="0"/>
              <a:t>Questions?</a:t>
            </a:r>
            <a:endParaRPr lang="en-US" sz="2000" b="0" dirty="0"/>
          </a:p>
        </p:txBody>
      </p:sp>
      <p:pic>
        <p:nvPicPr>
          <p:cNvPr id="47109" name="Picture 1028" descr="trilinos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1828800"/>
            <a:ext cx="281940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182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&#10;\text{Solve} \phantom{X} F(x)=0 \phantom{X} x \in \Re^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9"/>
  <p:tag name="BOXHEIGHT" val="285"/>
  <p:tag name="BOXFONT" val="10"/>
  <p:tag name="BOXWRAP" val="False"/>
  <p:tag name="WORKAROUNDTRANSPARENCYBUG" val="False"/>
  <p:tag name="ALLOWFONTSUBSTITUTION" val="False"/>
  <p:tag name="BITMAPFORMAT" val="pngmono"/>
  <p:tag name="ORIGWIDTH" val="246"/>
  <p:tag name="PICTUREFILESIZE" val="1172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&#10;\text{Given Linear Ops (Matrices)} \phantom{X} A,B \in \Re^{m \times n}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9"/>
  <p:tag name="BOXHEIGHT" val="285"/>
  <p:tag name="BOXFONT" val="10"/>
  <p:tag name="BOXWRAP" val="False"/>
  <p:tag name="WORKAROUNDTRANSPARENCYBUG" val="False"/>
  <p:tag name="ALLOWFONTSUBSTITUTION" val="False"/>
  <p:tag name="BITMAPFORMAT" val="pngmono"/>
  <p:tag name="ORIGWIDTH" val="431"/>
  <p:tag name="PICTUREFILESIZE" val="2127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&#10;\text{Solve} \phantom{X} f(\dot{x}(t),x(t),t)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9"/>
  <p:tag name="BOXHEIGHT" val="285"/>
  <p:tag name="BOXFONT" val="10"/>
  <p:tag name="BOXWRAP" val="False"/>
  <p:tag name="WORKAROUNDTRANSPARENCYBUG" val="False"/>
  <p:tag name="ALLOWFONTSUBSTITUTION" val="False"/>
  <p:tag name="BITMAPFORMAT" val="pngmono"/>
  <p:tag name="ORIGWIDTH" val="250"/>
  <p:tag name="PICTUREFILESIZE" val="1323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&#10;t \in \left[ 0,T\right], x(0)=x_0, \dot{x}(0)=x^{'}_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9"/>
  <p:tag name="BOXHEIGHT" val="285"/>
  <p:tag name="BOXFONT" val="10"/>
  <p:tag name="BOXWRAP" val="False"/>
  <p:tag name="WORKAROUNDTRANSPARENCYBUG" val="False"/>
  <p:tag name="ALLOWFONTSUBSTITUTION" val="False"/>
  <p:tag name="BITMAPFORMAT" val="pngmono"/>
  <p:tag name="ORIGWIDTH" val="299"/>
  <p:tag name="PICTUREFILESIZE" val="1389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&#10;\text{for} \phantom{X} x(t) \in \Re^n, t \in \left[ 0,T \right]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9"/>
  <p:tag name="BOXHEIGHT" val="285"/>
  <p:tag name="BOXFONT" val="10"/>
  <p:tag name="BOXWRAP" val="False"/>
  <p:tag name="WORKAROUNDTRANSPARENCYBUG" val="False"/>
  <p:tag name="ALLOWFONTSUBSTITUTION" val="False"/>
  <p:tag name="BITMAPFORMAT" val="pngmono"/>
  <p:tag name="ORIGWIDTH" val="228"/>
  <p:tag name="PICTUREFILESIZE" val="1085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&#10;\text{For} \phantom{X} F(x,u)=0 \phantom{X} \text{find space} \phantom{X} u \in U \backepsilon \frac{\partial F}{\partial x} \phantom{X} \text{singular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9"/>
  <p:tag name="BOXHEIGHT" val="285"/>
  <p:tag name="BOXFONT" val="10"/>
  <p:tag name="BOXWRAP" val="False"/>
  <p:tag name="WORKAROUNDTRANSPARENCYBUG" val="False"/>
  <p:tag name="ALLOWFONTSUBSTITUTION" val="False"/>
  <p:tag name="BITMAPFORMAT" val="pngmono"/>
  <p:tag name="ORIGWIDTH" val="505"/>
  <p:tag name="PICTUREFILESIZE" val="2518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&#10;\text{Given nonlinear operator} \phantom{X} F(x,u) \in \Re^{n+m} \rightarrow \Re^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9"/>
  <p:tag name="BOXHEIGHT" val="285"/>
  <p:tag name="BOXFONT" val="10"/>
  <p:tag name="BOXWRAP" val="False"/>
  <p:tag name="WORKAROUNDTRANSPARENCYBUG" val="False"/>
  <p:tag name="ALLOWFONTSUBSTITUTION" val="False"/>
  <p:tag name="BITMAPFORMAT" val="pngmono"/>
  <p:tag name="ORIGWIDTH" val="478"/>
  <p:tag name="PICTUREFILESIZE" val="2264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amsmath}&#10;\usepackage{times}&#10;\newcommand{\setscr}[1]{\mathscr{#1}}&#10;\newcommand{\field}[1]{\mathbf{#1}}&#10;\newcommand{\mfold}[1]{{\cal{#1}}}&#10;\newcommand{\pluseq}{+\negthickspace=}&#10;\newcommand{\minuseq}{-\negthickspace=}&#10;\newcommand{\pmeq}{\pm\negthickspace=}&#10;\newcommand{\dottimes}{\,.\negthickspace*\negthinspace}&#10;\newcommand{\dotfslash}{./}&#10;\newcommand{\dotbslash}{.\backslash}&#10;\newcommand{\cpp}{C++\ }&#10;\newcommand{\admcpp}{{\bf ADMC++\ }}&#10;\newcommand{\tsint}{{\bf TSINT\ }}&#10;\newcommand{\tspo}{{\bf TSPO\ }}&#10;&#10;\setlength{\textwidth}{8.5in}&#10;\begin{document}&#10;\sffamily&#10;\boldmath&#10;\noindent&#10;\Large&#10;\begin{equation*}&#10;(x,\;V)\longrightarrow\left(f, \;\frac{\partial f}{\partial x}V\right)&#10;\end{equation*}&#10;\end{document}&#10;&#10;"/>
  <p:tag name="EXTERNALNAME" val="TP_tmp"/>
  <p:tag name="BLEND" val="0"/>
  <p:tag name="TRANSPARENT" val="0"/>
  <p:tag name="KEEPFILES" val="0"/>
  <p:tag name="DEBUGPAUSE" val="0"/>
  <p:tag name="RESOLUTION" val="600"/>
  <p:tag name="WORKAROUNDTRANSPARENCYBUG" val="0"/>
  <p:tag name="ALLOWFONTSUBSTITUTION" val="0"/>
  <p:tag name="BITMAPFORMAT" val="pngmono"/>
  <p:tag name="ORIGWIDTH" val="156"/>
  <p:tag name="PICTUREFILESIZE" val="445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amsmath}&#10;\usepackage{times}&#10;\newcommand{\setscr}[1]{\mathscr{#1}}&#10;\newcommand{\field}[1]{\mathbf{#1}}&#10;\newcommand{\mfold}[1]{{\cal{#1}}}&#10;\newcommand{\pluseq}{+\negthickspace=}&#10;\newcommand{\minuseq}{-\negthickspace=}&#10;\newcommand{\pmeq}{\pm\negthickspace=}&#10;\newcommand{\dottimes}{\,.\negthickspace*\negthinspace}&#10;\newcommand{\dotfslash}{./}&#10;\newcommand{\dotbslash}{.\backslash}&#10;\newcommand{\cpp}{C++\ }&#10;\newcommand{\admcpp}{{\bf ADMC++\ }}&#10;\newcommand{\tsint}{{\bf TSINT\ }}&#10;\newcommand{\tspo}{{\bf TSPO\ }}&#10;&#10;\setlength{\textwidth}{8.5in}&#10;\begin{document}&#10;\sffamily&#10;\boldmath&#10;\noindent&#10;\Large&#10;\begin{equation*}&#10;(x,\; W)\longrightarrow\left(f, \;W^T\frac{\partial f}{\partial x}\right)&#10;\end{equation*}&#10;\end{document}&#10;&#10;"/>
  <p:tag name="EXTERNALNAME" val="TP_tmp"/>
  <p:tag name="BLEND" val="0"/>
  <p:tag name="TRANSPARENT" val="0"/>
  <p:tag name="KEEPFILES" val="0"/>
  <p:tag name="DEBUGPAUSE" val="0"/>
  <p:tag name="RESOLUTION" val="600"/>
  <p:tag name="WORKAROUNDTRANSPARENCYBUG" val="0"/>
  <p:tag name="ALLOWFONTSUBSTITUTION" val="0"/>
  <p:tag name="BITMAPFORMAT" val="pngmono"/>
  <p:tag name="ORIGWIDTH" val="174"/>
  <p:tag name="PICTUREFILESIZE" val="465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amsmath}&#10;\usepackage{times}&#10;\newcommand{\setscr}[1]{\mathscr{#1}}&#10;\newcommand{\field}[1]{\mathbf{#1}}&#10;\newcommand{\mfold}[1]{{\cal{#1}}}&#10;\newcommand{\pluseq}{+\negthickspace=}&#10;\newcommand{\minuseq}{-\negthickspace=}&#10;\newcommand{\pmeq}{\pm\negthickspace=}&#10;\newcommand{\dottimes}{\,.\negthickspace*\negthinspace}&#10;\newcommand{\dotfslash}{./}&#10;\newcommand{\dotbslash}{.\backslash}&#10;\newcommand{\cpp}{C++\ }&#10;\newcommand{\admcpp}{{\bf ADMC++\ }}&#10;\newcommand{\tsint}{{\bf TSINT\ }}&#10;\newcommand{\tspo}{{\bf TSPO\ }}&#10;&#10;\setlength{\textwidth}{8.5in}&#10;\begin{document}&#10;\sffamily&#10;\boldmath&#10;\noindent&#10;\Large&#10;\begin{equation*}&#10;x(t) = \sum_{k=0}^d x_k t^k\longrightarrow \sum_{k=0}^d f_k t^k = f(x(t)) + O(t^{d+1}),\;\;f_k=\frac{1}{k!}\frac{d^k}{dt^k} f(x(t))&#10;\end{equation*}&#10;\end{document}&#10;&#10;"/>
  <p:tag name="EXTERNALNAME" val="TP_tmp"/>
  <p:tag name="BLEND" val="0"/>
  <p:tag name="TRANSPARENT" val="0"/>
  <p:tag name="KEEPFILES" val="0"/>
  <p:tag name="DEBUGPAUSE" val="0"/>
  <p:tag name="RESOLUTION" val="600"/>
  <p:tag name="WORKAROUNDTRANSPARENCYBUG" val="0"/>
  <p:tag name="ALLOWFONTSUBSTITUTION" val="0"/>
  <p:tag name="BITMAPFORMAT" val="pngmono"/>
  <p:tag name="ORIGWIDTH" val="475"/>
  <p:tag name="PICTUREFILESIZE" val="1204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rab_commands}&#10;&#10;\begin{document}&#10;{\small&#10;Solve $A v = \lambda v $ for (all) $v\in\RE^n$ and $\lambda\in\RE$&#10;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00"/>
  <p:tag name="BOXHEIGHT" val="726"/>
  <p:tag name="BOXFONT" val="10"/>
  <p:tag name="BOXWRAP" val="False"/>
  <p:tag name="WORKAROUNDTRANSPARENCYBUG" val="False"/>
  <p:tag name="BITMAPFORMAT" val="pngmono"/>
  <p:tag name="DEBUGINTERACTIVE" val="True"/>
  <p:tag name="ORIGWIDTH" val="343"/>
  <p:tag name="PICTUREFILESIZE" val="146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&#10;\text{Given nonlinear operator} \phantom{X} F(x) \in \Re^{m} \rightarrow \Re^m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9"/>
  <p:tag name="BOXHEIGHT" val="285"/>
  <p:tag name="BOXFONT" val="10"/>
  <p:tag name="BOXWRAP" val="False"/>
  <p:tag name="WORKAROUNDTRANSPARENCYBUG" val="False"/>
  <p:tag name="ALLOWFONTSUBSTITUTION" val="False"/>
  <p:tag name="BITMAPFORMAT" val="pngmono"/>
  <p:tag name="ORIGWIDTH" val="435"/>
  <p:tag name="PICTUREFILESIZE" val="2084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rab_commands}&#10;&#10;\begin{document}&#10;{\small&#10;Solve $A x = b$ for $x\in\RE^n$&#10;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00"/>
  <p:tag name="BOXHEIGHT" val="726"/>
  <p:tag name="BOXFONT" val="10"/>
  <p:tag name="BOXWRAP" val="False"/>
  <p:tag name="WORKAROUNDTRANSPARENCYBUG" val="False"/>
  <p:tag name="BITMAPFORMAT" val="pngmono"/>
  <p:tag name="DEBUGINTERACTIVE" val="True"/>
  <p:tag name="ORIGWIDTH" val="199"/>
  <p:tag name="PICTUREFILESIZE" val="87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rab_commands}&#10;&#10;\begin{document}&#10;{\small&#10;Find $u\in\RE^n$ that minimizes $f(u)$&#10;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00"/>
  <p:tag name="BOXHEIGHT" val="726"/>
  <p:tag name="BOXFONT" val="10"/>
  <p:tag name="BOXWRAP" val="False"/>
  <p:tag name="WORKAROUNDTRANSPARENCYBUG" val="False"/>
  <p:tag name="BITMAPFORMAT" val="pngmono"/>
  <p:tag name="DEBUGINTERACTIVE" val="True"/>
  <p:tag name="ORIGWIDTH" val="271"/>
  <p:tag name="PICTUREFILESIZE" val="1005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rab_commands}&#10;&#10;\begin{document}&#10;{\small&#10;\begin{tabbing}&#10;\hspace{4ex}\=\hspace{4ex}\=\hspace{4ex}\=\hspace{4ex} \\&#10;Find $y\in\RE^m$ and $u\in\RE^n$ that: \\&#10;\&gt; minimizes $f(y,u)$ \\&#10;\&gt; such that $c(y,u) = 0$&#10;\end{tabbing}&#10;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00"/>
  <p:tag name="BOXHEIGHT" val="726"/>
  <p:tag name="BOXFONT" val="10"/>
  <p:tag name="BOXWRAP" val="False"/>
  <p:tag name="WORKAROUNDTRANSPARENCYBUG" val="False"/>
  <p:tag name="BITMAPFORMAT" val="pngmono"/>
  <p:tag name="DEBUGINTERACTIVE" val="True"/>
  <p:tag name="ORIGWIDTH" val="247"/>
  <p:tag name="PICTUREFILESIZE" val="2342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rab_commands}&#10;&#10;\begin{document}&#10;{\small&#10;Solve $c(x)=0$ for $x\in\RE^n$&#10;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00"/>
  <p:tag name="BOXHEIGHT" val="726"/>
  <p:tag name="BOXFONT" val="10"/>
  <p:tag name="BOXWRAP" val="False"/>
  <p:tag name="WORKAROUNDTRANSPARENCYBUG" val="False"/>
  <p:tag name="BITMAPFORMAT" val="pngmono"/>
  <p:tag name="DEBUGINTERACTIVE" val="True"/>
  <p:tag name="ORIGWIDTH" val="212"/>
  <p:tag name="PICTUREFILESIZE" val="948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rab_commands}&#10;&#10;\begin{document}&#10;{\small&#10;Given linear operator (matrix) $A\in\RE^{n\times n}$&#10;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00"/>
  <p:tag name="BOXHEIGHT" val="726"/>
  <p:tag name="BOXFONT" val="10"/>
  <p:tag name="BOXWRAP" val="False"/>
  <p:tag name="WORKAROUNDTRANSPARENCYBUG" val="False"/>
  <p:tag name="BITMAPFORMAT" val="pngmono"/>
  <p:tag name="DEBUGINTERACTIVE" val="True"/>
  <p:tag name="ORIGWIDTH" val="336"/>
  <p:tag name="PICTUREFILESIZE" val="1522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rab_commands}&#10;&#10;\begin{document}&#10;{\small&#10;Given nonlinear operator $c(x,u)\in\RE^{n+m}\rightarrow\RE^n$&#10;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00"/>
  <p:tag name="BOXHEIGHT" val="726"/>
  <p:tag name="BOXFONT" val="10"/>
  <p:tag name="BOXWRAP" val="False"/>
  <p:tag name="WORKAROUNDTRANSPARENCYBUG" val="False"/>
  <p:tag name="BITMAPFORMAT" val="pngmono"/>
  <p:tag name="DEBUGINTERACTIVE" val="True"/>
  <p:tag name="ORIGWIDTH" val="384"/>
  <p:tag name="PICTUREFILESIZE" val="1688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rab_commands}&#10;&#10;\begin{document}&#10;{\small&#10;For $c(x,u)=0$ find space $u\in\mathcal{U}$ such that $\frac{\partial c}{\partial x}$ is singular &#10;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00"/>
  <p:tag name="BOXHEIGHT" val="726"/>
  <p:tag name="BOXFONT" val="10"/>
  <p:tag name="BOXWRAP" val="False"/>
  <p:tag name="WORKAROUNDTRANSPARENCYBUG" val="False"/>
  <p:tag name="BITMAPFORMAT" val="pngmono"/>
  <p:tag name="DEBUGINTERACTIVE" val="True"/>
  <p:tag name="ORIGWIDTH" val="459"/>
  <p:tag name="PICTUREFILESIZE" val="2025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rab_commands}&#10;&#10;\begin{document}&#10;{\small&#10;Solve $f(\dot{x}(t),x(t),t)=0, t\in[0,T]$, $x(0)=x_0$, $\dot{x}(0) = x^{\prime}_0$ \\&#10;for $x(t)\in\RE^n, t\in[0,T]$&#10;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00"/>
  <p:tag name="BOXHEIGHT" val="704"/>
  <p:tag name="BOXFONT" val="10"/>
  <p:tag name="BOXWRAP" val="False"/>
  <p:tag name="WORKAROUNDTRANSPARENCYBUG" val="False"/>
  <p:tag name="BITMAPFORMAT" val="pngmono"/>
  <p:tag name="DEBUGINTERACTIVE" val="True"/>
  <p:tag name="ORIGWIDTH" val="464"/>
  <p:tag name="PICTUREFILESIZE" val="317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rab_commands}&#10;&#10;\begin{document}&#10;&#10;\begin{tabbing}&#10;\hspace{4ex}\=\hspace{4ex}\=\hspace{4ex}\=\hspace{4ex} \\&#10;\&gt; Compute $r^{(0)} = b - A x^{(0)}$ for the initial guess $x^{(0)}$.\hspace{4ex} \\&#10;\&gt; \textbf{for} $i = 1, 2, \ldots$ \\&#10;\&gt; \&gt; $\rho_{i-1} = \left&lt;r^{(i-1)},r^{(i-1)}\right&gt;$ \\&#10;\&gt; \&gt; $\beta_{i-1} = \rho_{i-1}/\rho_{i-2}$ ($\beta_{0} = 0$) \\&#10;\&gt; \&gt; $p^{(i)} = r^{(i-1)} + \beta_{i-1} p^{(i-1)}$ ($p^{(1)} = r^{(1)}$) \\&#10;\&gt; \&gt; $q^{(i)} = A p^{(i)}$ \\&#10;\&gt; \&gt; $\gamma_{i} = \left&lt;p^{(i)},q^{(i)}\right&gt;$ \\&#10;\&gt; \&gt; $\alpha_{i} = \rho_{i-1}/\gamma_{i}$ \\&#10;\&gt; \&gt; $x^{(i)} = x^{(i-1)} + \alpha_{i} p^{(i)}$ \\&#10;\&gt; \&gt; $r^{(i)} = r^{(i-1)} - \alpha_{i} q^{(i)}$ \\&#10;\&gt; \&gt; check convergence; continue if necessary \\&#10;\&gt; \textbf{end}&#10;\end{tabbing}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00"/>
  <p:tag name="BOXHEIGHT" val="726"/>
  <p:tag name="BOXFONT" val="10"/>
  <p:tag name="BOXWRAP" val="False"/>
  <p:tag name="WORKAROUNDTRANSPARENCYBUG" val="False"/>
  <p:tag name="BITMAPFORMAT" val="pngmono"/>
  <p:tag name="DEBUGINTERACTIVE" val="True"/>
  <p:tag name="ORIGWIDTH" val="512"/>
  <p:tag name="PICTUREFILESIZE" val="14544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rab_commands}&#10;&#10;\begin{document}&#10;\begin{tabbing}&#10;\hspace{4ex}\=\hspace{4ex}\=\hspace{4ex}\=\hspace{4ex} \\&#10;Given:\\&#10;\&gt; $A \in \mathcal{X} \rightarrow \mathcal{X}$ : s.p.d.~linear operator\\&#10;\&gt; $b \in \mathcal{X}$ : right hand side vector \\&#10;Find vector $x\in\mathcal{X}$ that solves $A x = b$&#10;\end{tabbing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00"/>
  <p:tag name="BOXHEIGHT" val="726"/>
  <p:tag name="BOXFONT" val="10"/>
  <p:tag name="BOXWRAP" val="False"/>
  <p:tag name="WORKAROUNDTRANSPARENCYBUG" val="False"/>
  <p:tag name="BITMAPFORMAT" val="pngmono"/>
  <p:tag name="DEBUGINTERACTIVE" val="True"/>
  <p:tag name="ORIGWIDTH" val="387"/>
  <p:tag name="PICTUREFILESIZE" val="4967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&#10;\text{minimizes} \phantom{X} g(x,u) \phantom{X} \text{s.t.} \phantom{X} f(x,u)=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9"/>
  <p:tag name="BOXHEIGHT" val="285"/>
  <p:tag name="BOXFONT" val="10"/>
  <p:tag name="BOXWRAP" val="False"/>
  <p:tag name="WORKAROUNDTRANSPARENCYBUG" val="False"/>
  <p:tag name="ALLOWFONTSUBSTITUTION" val="False"/>
  <p:tag name="BITMAPFORMAT" val="pngmono"/>
  <p:tag name="ORIGWIDTH" val="357"/>
  <p:tag name="PICTUREFILESIZE" val="1441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rab_commands}&#10;&#10;\begin{document}&#10;&#10;Linear Operators \\&#10;$\bullet$ $A$&#10;&#10;Vectors \\&#10;$\bullet$ $r$, $x$, $p$, $q$&#10;&#10;Scalars \\&#10;$\bullet$ $\rho$, $\beta$, $\gamma$, $\alpha$&#10;&#10;Vector spaces? \\&#10;$\bullet$ $\mathcal{X}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00"/>
  <p:tag name="BOXHEIGHT" val="726"/>
  <p:tag name="BOXFONT" val="10"/>
  <p:tag name="BOXWRAP" val="False"/>
  <p:tag name="WORKAROUNDTRANSPARENCYBUG" val="False"/>
  <p:tag name="BITMAPFORMAT" val="pngmono"/>
  <p:tag name="DEBUGINTERACTIVE" val="True"/>
  <p:tag name="ORIGWIDTH" val="173"/>
  <p:tag name="PICTUREFILESIZE" val="472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&#10;\text{Find} \phantom{X} u \in \Re^n \phantom{X} \text{that minimizes} \phantom{X} g(u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9"/>
  <p:tag name="BOXHEIGHT" val="285"/>
  <p:tag name="BOXFONT" val="10"/>
  <p:tag name="BOXWRAP" val="False"/>
  <p:tag name="WORKAROUNDTRANSPARENCYBUG" val="False"/>
  <p:tag name="ALLOWFONTSUBSTITUTION" val="False"/>
  <p:tag name="BITMAPFORMAT" val="pngmono"/>
  <p:tag name="ORIGWIDTH" val="354"/>
  <p:tag name="PICTUREFILESIZE" val="1407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&#10;\text{Find} \phantom{X} x \in \Re^m \phantom{X} \text{and} \phantom{X} u \in \Re^n \phantom{X} \text{that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9"/>
  <p:tag name="BOXHEIGHT" val="285"/>
  <p:tag name="BOXFONT" val="10"/>
  <p:tag name="BOXWRAP" val="False"/>
  <p:tag name="WORKAROUNDTRANSPARENCYBUG" val="False"/>
  <p:tag name="ALLOWFONTSUBSTITUTION" val="False"/>
  <p:tag name="BITMAPFORMAT" val="pngmono"/>
  <p:tag name="ORIGWIDTH" val="330"/>
  <p:tag name="PICTUREFILESIZE" val="128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&#10;\text{Compute} \phantom{X} y=Ax; A = A(G); A \in \Re^{m\times n}, G \in \Im^{m\times n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9"/>
  <p:tag name="BOXHEIGHT" val="285"/>
  <p:tag name="BOXFONT" val="10"/>
  <p:tag name="BOXWRAP" val="False"/>
  <p:tag name="WORKAROUNDTRANSPARENCYBUG" val="False"/>
  <p:tag name="ALLOWFONTSUBSTITUTION" val="False"/>
  <p:tag name="BITMAPFORMAT" val="pngmono"/>
  <p:tag name="ORIGWIDTH" val="502"/>
  <p:tag name="PICTUREFILESIZE" val="2426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&#10;\text{Compute} \phantom{X} y=\alpha x + \beta w; \alpha=\langle x,y\rangle; x,y \in \Re^n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9"/>
  <p:tag name="BOXHEIGHT" val="285"/>
  <p:tag name="BOXFONT" val="10"/>
  <p:tag name="BOXWRAP" val="False"/>
  <p:tag name="WORKAROUNDTRANSPARENCYBUG" val="False"/>
  <p:tag name="ALLOWFONTSUBSTITUTION" val="False"/>
  <p:tag name="BITMAPFORMAT" val="pngmono"/>
  <p:tag name="ORIGWIDTH" val="433"/>
  <p:tag name="PICTUREFILESIZE" val="2062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&#10;\text{Solve} \phantom{X} Ax=b \phantom{X} \text{for} \phantom{X} x \in \Re^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9"/>
  <p:tag name="BOXHEIGHT" val="285"/>
  <p:tag name="BOXFONT" val="10"/>
  <p:tag name="BOXWRAP" val="False"/>
  <p:tag name="WORKAROUNDTRANSPARENCYBUG" val="False"/>
  <p:tag name="ALLOWFONTSUBSTITUTION" val="False"/>
  <p:tag name="BITMAPFORMAT" val="pngmono"/>
  <p:tag name="ORIGWIDTH" val="268"/>
  <p:tag name="PICTUREFILESIZE" val="1175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&#10;\text{Solve} \phantom{X} A\nu = \lambda B \nu \phantom{X} \text{for (all)} \phantom{X} \nu \in \Re^{n}, \phantom{X} \lambda \in \R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9"/>
  <p:tag name="BOXHEIGHT" val="285"/>
  <p:tag name="BOXFONT" val="10"/>
  <p:tag name="BOXWRAP" val="False"/>
  <p:tag name="WORKAROUNDTRANSPARENCYBUG" val="False"/>
  <p:tag name="ALLOWFONTSUBSTITUTION" val="False"/>
  <p:tag name="BITMAPFORMAT" val="pngmono"/>
  <p:tag name="ORIGWIDTH" val="433"/>
  <p:tag name="PICTUREFILESIZE" val="18472"/>
</p:tagLst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FF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12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00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CC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Clouds</Template>
  <TotalTime>20002</TotalTime>
  <Words>9736</Words>
  <Application>Microsoft Macintosh PowerPoint</Application>
  <PresentationFormat>On-screen Show (4:3)</PresentationFormat>
  <Paragraphs>1566</Paragraphs>
  <Slides>90</Slides>
  <Notes>78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Default Design</vt:lpstr>
      <vt:lpstr>1_Default Design</vt:lpstr>
      <vt:lpstr>2_Default Design</vt:lpstr>
      <vt:lpstr>6_Default Design</vt:lpstr>
      <vt:lpstr>Custom Design</vt:lpstr>
      <vt:lpstr>Equation</vt:lpstr>
      <vt:lpstr>An Overview of Trilinos      Mark Hoemmen  Sandia National Laboratories 27 Oct 2014 SAND# 2014-18749 PE</vt:lpstr>
      <vt:lpstr>Schedule</vt:lpstr>
      <vt:lpstr>Outline</vt:lpstr>
      <vt:lpstr>PowerPoint Presentation</vt:lpstr>
      <vt:lpstr>What is Trilinos?</vt:lpstr>
      <vt:lpstr>Applications</vt:lpstr>
      <vt:lpstr>Target platforms:  Any and all, current and future</vt:lpstr>
      <vt:lpstr>Unique features of Trilinos</vt:lpstr>
      <vt:lpstr>How Trilinos evolved</vt:lpstr>
      <vt:lpstr>From Forward Analysis, to Support  for High-Consequence Decisions</vt:lpstr>
      <vt:lpstr>Trilinos strategic goals</vt:lpstr>
      <vt:lpstr>PowerPoint Presentation</vt:lpstr>
      <vt:lpstr>Trilinos is made of packages</vt:lpstr>
      <vt:lpstr>Interoperability vs. Dependence     (“Can Use”)                   (“Depends On”)</vt:lpstr>
      <vt:lpstr>Packages benefit users</vt:lpstr>
      <vt:lpstr>Packages benefit developers</vt:lpstr>
      <vt:lpstr>Capability areas and leaders</vt:lpstr>
      <vt:lpstr>PowerPoint Presentation</vt:lpstr>
      <vt:lpstr>Full Vertical  Solver Coverage</vt:lpstr>
      <vt:lpstr>Trilinos Package Summary</vt:lpstr>
      <vt:lpstr>PowerPoint Presentation</vt:lpstr>
      <vt:lpstr>    Trilinos’ Common Language: Petra</vt:lpstr>
      <vt:lpstr>Petra Implementations</vt:lpstr>
      <vt:lpstr>Two “software stacks”:  Epetra &amp; Tpetra</vt:lpstr>
      <vt:lpstr>Kokkos: Thread-parallel  programming model &amp; more</vt:lpstr>
      <vt:lpstr>Zoltan(2)</vt:lpstr>
      <vt:lpstr>“Skins”</vt:lpstr>
      <vt:lpstr>PowerPoint Presentation</vt:lpstr>
      <vt:lpstr>Amesos(2)</vt:lpstr>
      <vt:lpstr>AztecOO</vt:lpstr>
      <vt:lpstr>Belos</vt:lpstr>
      <vt:lpstr>Ifpack(2): Algebraic preconditioners</vt:lpstr>
      <vt:lpstr>                   : Multi-level Preconditioners</vt:lpstr>
      <vt:lpstr>MueLu: Next-gen algebraic multigrid</vt:lpstr>
      <vt:lpstr>Anasazi</vt:lpstr>
      <vt:lpstr>NOX: Nonlinear Solvers</vt:lpstr>
      <vt:lpstr>     LOCA: Continuation problems</vt:lpstr>
      <vt:lpstr>MOOCHO &amp; Aristos</vt:lpstr>
      <vt:lpstr>PowerPoint Presentation</vt:lpstr>
      <vt:lpstr>PowerPoint Presentation</vt:lpstr>
      <vt:lpstr>Rythmos</vt:lpstr>
      <vt:lpstr>PowerPoint Presentation</vt:lpstr>
      <vt:lpstr>Sacado:  Automatic Differentiation</vt:lpstr>
      <vt:lpstr>Abstract solver interfaces  &amp; applications</vt:lpstr>
      <vt:lpstr>     Parts of an application</vt:lpstr>
      <vt:lpstr>PowerPoint Presentation</vt:lpstr>
      <vt:lpstr>PowerPoint Presentation</vt:lpstr>
      <vt:lpstr>Thyra: Linear algebra library wrapper</vt:lpstr>
      <vt:lpstr>Stratimikos package</vt:lpstr>
      <vt:lpstr>Stratimikos Parameter List and Sublists </vt:lpstr>
      <vt:lpstr>Piro package</vt:lpstr>
      <vt:lpstr>Albany: rapid code development with transformational algorithms</vt:lpstr>
      <vt:lpstr>PowerPoint Presentation</vt:lpstr>
      <vt:lpstr>TriBITS: Trilinos/Tribal Build, Integrate, Test System</vt:lpstr>
      <vt:lpstr>TriBITS: Meta Project, Repository, Packages</vt:lpstr>
      <vt:lpstr>PowerPoint Presentation</vt:lpstr>
      <vt:lpstr>Idioms: Common “look and feel”</vt:lpstr>
      <vt:lpstr> Petra distributed object model  </vt:lpstr>
      <vt:lpstr>Solving Ax = b: Typical Petra Object Construction Sequence</vt:lpstr>
      <vt:lpstr>A Simple Epetra/AztecOO Program</vt:lpstr>
      <vt:lpstr>Petra Object Model</vt:lpstr>
      <vt:lpstr>A Map describes a data distribution</vt:lpstr>
      <vt:lpstr>1-to-1 Maps</vt:lpstr>
      <vt:lpstr>2D Objects: Four Maps</vt:lpstr>
      <vt:lpstr>Sample Problem</vt:lpstr>
      <vt:lpstr>Case 1: Standard Approach</vt:lpstr>
      <vt:lpstr>Case 2: Twist 1</vt:lpstr>
      <vt:lpstr>Case 2: Twist 2</vt:lpstr>
      <vt:lpstr>What does FillComplete do?</vt:lpstr>
      <vt:lpstr>Data Classes Stacks</vt:lpstr>
      <vt:lpstr>Teuchos</vt:lpstr>
      <vt:lpstr>ParameterList: Trilinos’ “input deck”</vt:lpstr>
      <vt:lpstr>TimeMonitor</vt:lpstr>
      <vt:lpstr>Memory management classes</vt:lpstr>
      <vt:lpstr>Technical report on Teuchos’  memory management classes</vt:lpstr>
      <vt:lpstr>Why memory management classes?</vt:lpstr>
      <vt:lpstr>PowerPoint Presentation</vt:lpstr>
      <vt:lpstr>Building your application with Trilinos</vt:lpstr>
      <vt:lpstr>Don’t write Makefiles that use Trilinos by hand!</vt:lpstr>
      <vt:lpstr>Why is this hard?  Why doesn’t “-ltrilinos” work?</vt:lpstr>
      <vt:lpstr>Using the Makefile.export system</vt:lpstr>
      <vt:lpstr>Using CMake to build with Trilinos</vt:lpstr>
      <vt:lpstr>PowerPoint Presentation</vt:lpstr>
      <vt:lpstr>How do I learn more?</vt:lpstr>
      <vt:lpstr>How do I get Trilinos?</vt:lpstr>
      <vt:lpstr>How do I build Trilinos?</vt:lpstr>
      <vt:lpstr>Hands-on tutorial</vt:lpstr>
      <vt:lpstr>Other options to use Trilinos</vt:lpstr>
      <vt:lpstr>U. Oregon student accounts</vt:lpstr>
      <vt:lpstr>PowerPoint Presentation</vt:lpstr>
    </vt:vector>
  </TitlesOfParts>
  <Manager>S. Scott Collis</Manager>
  <Company>Sandia National Laboratories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Trilinos Tutorial: Overview and Basic Concepts</dc:title>
  <dc:subject>ACTS 2005</dc:subject>
  <dc:creator>Mike Heroux</dc:creator>
  <dc:description>SAND Number: 2005-3338P</dc:description>
  <cp:lastModifiedBy>Mark Hoemmen</cp:lastModifiedBy>
  <cp:revision>1217</cp:revision>
  <dcterms:created xsi:type="dcterms:W3CDTF">2011-11-12T21:05:37Z</dcterms:created>
  <dcterms:modified xsi:type="dcterms:W3CDTF">2014-11-04T21:24:52Z</dcterms:modified>
</cp:coreProperties>
</file>