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83" r:id="rId2"/>
    <p:sldId id="372" r:id="rId3"/>
    <p:sldId id="499" r:id="rId4"/>
    <p:sldId id="500" r:id="rId5"/>
    <p:sldId id="501" r:id="rId6"/>
    <p:sldId id="502" r:id="rId7"/>
    <p:sldId id="505" r:id="rId8"/>
    <p:sldId id="507" r:id="rId9"/>
    <p:sldId id="396" r:id="rId10"/>
    <p:sldId id="493" r:id="rId11"/>
    <p:sldId id="515" r:id="rId12"/>
    <p:sldId id="454" r:id="rId13"/>
    <p:sldId id="514" r:id="rId14"/>
    <p:sldId id="530" r:id="rId15"/>
    <p:sldId id="511" r:id="rId16"/>
    <p:sldId id="535" r:id="rId17"/>
    <p:sldId id="536" r:id="rId18"/>
    <p:sldId id="512" r:id="rId19"/>
    <p:sldId id="513" r:id="rId20"/>
    <p:sldId id="528" r:id="rId21"/>
    <p:sldId id="517" r:id="rId22"/>
    <p:sldId id="522" r:id="rId23"/>
    <p:sldId id="537" r:id="rId24"/>
    <p:sldId id="520" r:id="rId25"/>
    <p:sldId id="519" r:id="rId26"/>
    <p:sldId id="538" r:id="rId27"/>
    <p:sldId id="521" r:id="rId28"/>
    <p:sldId id="523" r:id="rId29"/>
    <p:sldId id="524" r:id="rId30"/>
    <p:sldId id="540" r:id="rId31"/>
    <p:sldId id="541" r:id="rId32"/>
    <p:sldId id="539" r:id="rId33"/>
    <p:sldId id="525" r:id="rId34"/>
    <p:sldId id="526" r:id="rId35"/>
    <p:sldId id="527" r:id="rId36"/>
    <p:sldId id="433" r:id="rId37"/>
    <p:sldId id="473" r:id="rId38"/>
    <p:sldId id="471" r:id="rId39"/>
    <p:sldId id="543" r:id="rId40"/>
    <p:sldId id="542" r:id="rId41"/>
    <p:sldId id="529" r:id="rId42"/>
    <p:sldId id="436" r:id="rId4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Font typeface="Wingdings" pitchFamily="1" charset="2"/>
      <a:buChar char="•"/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Wingdings" pitchFamily="1" charset="2"/>
      <a:buChar char="•"/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Wingdings" pitchFamily="1" charset="2"/>
      <a:buChar char="•"/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Wingdings" pitchFamily="1" charset="2"/>
      <a:buChar char="•"/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Wingdings" pitchFamily="1" charset="2"/>
      <a:buChar char="•"/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  <a:srgbClr val="33CCFF"/>
    <a:srgbClr val="66CCFF"/>
    <a:srgbClr val="66FFFF"/>
    <a:srgbClr val="00FF00"/>
    <a:srgbClr val="CCFF66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86486" autoAdjust="0"/>
  </p:normalViewPr>
  <p:slideViewPr>
    <p:cSldViewPr>
      <p:cViewPr varScale="1">
        <p:scale>
          <a:sx n="102" d="100"/>
          <a:sy n="102" d="100"/>
        </p:scale>
        <p:origin x="-13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3" tIns="46586" rIns="93173" bIns="46586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FontTx/>
              <a:buNone/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3" tIns="46586" rIns="93173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FontTx/>
              <a:buNone/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3" tIns="46586" rIns="93173" bIns="46586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FontTx/>
              <a:buNone/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3" tIns="46586" rIns="93173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FontTx/>
              <a:buNone/>
              <a:defRPr sz="1200">
                <a:latin typeface="Times New Roman" pitchFamily="1" charset="0"/>
              </a:defRPr>
            </a:lvl1pPr>
          </a:lstStyle>
          <a:p>
            <a:fld id="{2472A2E4-989C-4510-B69F-573A5FCC49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45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91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3" tIns="45862" rIns="91723" bIns="45862" numCol="1" anchor="t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FontTx/>
              <a:buNone/>
              <a:defRPr sz="1200">
                <a:solidFill>
                  <a:srgbClr val="CCFF66"/>
                </a:solidFill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688" y="0"/>
            <a:ext cx="3059112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3" tIns="45862" rIns="91723" bIns="45862" numCol="1" anchor="t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FontTx/>
              <a:buNone/>
              <a:defRPr sz="1200">
                <a:solidFill>
                  <a:srgbClr val="CCFF66"/>
                </a:solidFill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87388"/>
            <a:ext cx="4686300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1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32300"/>
            <a:ext cx="5124450" cy="420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3" tIns="45862" rIns="91723" bIns="458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63013"/>
            <a:ext cx="30591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3" tIns="45862" rIns="91723" bIns="45862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FontTx/>
              <a:buNone/>
              <a:defRPr sz="1200">
                <a:solidFill>
                  <a:srgbClr val="CCFF66"/>
                </a:solidFill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688" y="8863013"/>
            <a:ext cx="3059112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3" tIns="45862" rIns="91723" bIns="45862" numCol="1" anchor="b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FontTx/>
              <a:buNone/>
              <a:defRPr sz="1200">
                <a:solidFill>
                  <a:srgbClr val="CCFF66"/>
                </a:solidFill>
                <a:latin typeface="Times New Roman" pitchFamily="1" charset="0"/>
              </a:defRPr>
            </a:lvl1pPr>
          </a:lstStyle>
          <a:p>
            <a:fld id="{C4A0C0AD-3CC3-4321-926D-1579F44031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49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A2301-7F5F-477E-9561-72A86FF66321}" type="slidenum">
              <a:rPr lang="en-US"/>
              <a:pPr/>
              <a:t>1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dirty="0"/>
              <a:t>Questions from audience</a:t>
            </a:r>
          </a:p>
          <a:p>
            <a:pPr marL="228600" indent="-228600"/>
            <a:endParaRPr lang="en-US" dirty="0"/>
          </a:p>
          <a:p>
            <a:pPr marL="228600" indent="-228600">
              <a:buFontTx/>
              <a:buAutoNum type="arabicParenR"/>
            </a:pPr>
            <a:r>
              <a:rPr lang="en-US" dirty="0"/>
              <a:t>Can you use another matrix-vector multiply?</a:t>
            </a:r>
          </a:p>
          <a:p>
            <a:pPr marL="228600" indent="-228600">
              <a:buFontTx/>
              <a:buAutoNum type="arabicParenR"/>
            </a:pPr>
            <a:r>
              <a:rPr lang="en-US" dirty="0"/>
              <a:t>Are </a:t>
            </a:r>
            <a:r>
              <a:rPr lang="en-US" dirty="0" err="1"/>
              <a:t>multivectors</a:t>
            </a:r>
            <a:r>
              <a:rPr lang="en-US" dirty="0"/>
              <a:t> supported?</a:t>
            </a:r>
          </a:p>
          <a:p>
            <a:pPr marL="228600" indent="-228600">
              <a:buFontTx/>
              <a:buAutoNum type="arabicParenR"/>
            </a:pPr>
            <a:r>
              <a:rPr lang="en-US" dirty="0"/>
              <a:t>Are </a:t>
            </a:r>
            <a:r>
              <a:rPr lang="en-US" dirty="0" err="1"/>
              <a:t>Petsc</a:t>
            </a:r>
            <a:r>
              <a:rPr lang="en-US" dirty="0"/>
              <a:t> and </a:t>
            </a:r>
            <a:r>
              <a:rPr lang="en-US" dirty="0" err="1"/>
              <a:t>Hypre</a:t>
            </a:r>
            <a:r>
              <a:rPr lang="en-US" dirty="0"/>
              <a:t> available via TSF?</a:t>
            </a:r>
          </a:p>
          <a:p>
            <a:pPr marL="228600" indent="-228600">
              <a:buFontTx/>
              <a:buAutoNum type="arabicParenR"/>
            </a:pPr>
            <a:r>
              <a:rPr lang="en-US" dirty="0"/>
              <a:t>How does </a:t>
            </a:r>
            <a:r>
              <a:rPr lang="en-US" dirty="0" err="1"/>
              <a:t>Trilinos</a:t>
            </a:r>
            <a:r>
              <a:rPr lang="en-US" dirty="0"/>
              <a:t> differ from </a:t>
            </a:r>
            <a:r>
              <a:rPr lang="en-US" dirty="0" err="1"/>
              <a:t>Petsc</a:t>
            </a:r>
            <a:r>
              <a:rPr lang="en-US" dirty="0"/>
              <a:t>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AD361D-A09E-4796-9B97-86CFB7BC479D}" type="slidenum">
              <a:rPr lang="en-US"/>
              <a:pPr/>
              <a:t>16</a:t>
            </a:fld>
            <a:endParaRPr 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AD361D-A09E-4796-9B97-86CFB7BC479D}" type="slidenum">
              <a:rPr lang="en-US"/>
              <a:pPr/>
              <a:t>17</a:t>
            </a:fld>
            <a:endParaRPr 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AD361D-A09E-4796-9B97-86CFB7BC479D}" type="slidenum">
              <a:rPr lang="en-US"/>
              <a:pPr/>
              <a:t>18</a:t>
            </a:fld>
            <a:endParaRPr 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AD361D-A09E-4796-9B97-86CFB7BC479D}" type="slidenum">
              <a:rPr lang="en-US"/>
              <a:pPr/>
              <a:t>19</a:t>
            </a:fld>
            <a:endParaRPr 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0B9D6-F697-1E4C-B4FA-A95BF56A80B0}" type="slidenum">
              <a:rPr lang="en-US"/>
              <a:pPr/>
              <a:t>21</a:t>
            </a:fld>
            <a:endParaRPr lang="en-US"/>
          </a:p>
        </p:txBody>
      </p:sp>
      <p:sp>
        <p:nvSpPr>
          <p:cNvPr id="28262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33AA48-F79E-BF45-8DE9-9B770EED43BC}" type="slidenum">
              <a:rPr lang="en-US"/>
              <a:pPr/>
              <a:t>22</a:t>
            </a:fld>
            <a:endParaRPr lang="en-US"/>
          </a:p>
        </p:txBody>
      </p:sp>
      <p:sp>
        <p:nvSpPr>
          <p:cNvPr id="30105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95EE52-BAFA-BA44-BD41-1420625632E2}" type="slidenum">
              <a:rPr lang="en-US"/>
              <a:pPr/>
              <a:t>23</a:t>
            </a:fld>
            <a:endParaRPr lang="en-US"/>
          </a:p>
        </p:txBody>
      </p:sp>
      <p:sp>
        <p:nvSpPr>
          <p:cNvPr id="33689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D3B86C-58D5-714B-B9A1-44A1B4D83A71}" type="slidenum">
              <a:rPr lang="en-US"/>
              <a:pPr/>
              <a:t>24</a:t>
            </a:fld>
            <a:endParaRPr lang="en-US"/>
          </a:p>
        </p:txBody>
      </p:sp>
      <p:sp>
        <p:nvSpPr>
          <p:cNvPr id="31129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4CF302-B406-FC4B-98B4-B85D3430895C}" type="slidenum">
              <a:rPr lang="en-US"/>
              <a:pPr/>
              <a:t>25</a:t>
            </a:fld>
            <a:endParaRPr lang="en-US"/>
          </a:p>
        </p:txBody>
      </p:sp>
      <p:sp>
        <p:nvSpPr>
          <p:cNvPr id="28569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4DC206-0877-834F-9D07-A049AC431373}" type="slidenum">
              <a:rPr lang="en-US"/>
              <a:pPr/>
              <a:t>26</a:t>
            </a:fld>
            <a:endParaRPr lang="en-US"/>
          </a:p>
        </p:txBody>
      </p:sp>
      <p:sp>
        <p:nvSpPr>
          <p:cNvPr id="34099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C7F35D-FD3E-4E1F-9E97-4BFAFA0B3BE5}" type="slidenum">
              <a:rPr lang="en-US"/>
              <a:pPr/>
              <a:t>2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ABE984-3A04-2745-9269-1F030C68B006}" type="slidenum">
              <a:rPr lang="en-US"/>
              <a:pPr/>
              <a:t>27</a:t>
            </a:fld>
            <a:endParaRPr lang="en-US"/>
          </a:p>
        </p:txBody>
      </p:sp>
      <p:sp>
        <p:nvSpPr>
          <p:cNvPr id="28774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CB44CE-EC44-9348-85B0-C34258616335}" type="slidenum">
              <a:rPr lang="en-US"/>
              <a:pPr/>
              <a:t>28</a:t>
            </a:fld>
            <a:endParaRPr lang="en-US"/>
          </a:p>
        </p:txBody>
      </p:sp>
      <p:sp>
        <p:nvSpPr>
          <p:cNvPr id="30515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912AB-770D-A442-9C30-5F8BFD985126}" type="slidenum">
              <a:rPr lang="en-US"/>
              <a:pPr/>
              <a:t>29</a:t>
            </a:fld>
            <a:endParaRPr lang="en-US"/>
          </a:p>
        </p:txBody>
      </p:sp>
      <p:sp>
        <p:nvSpPr>
          <p:cNvPr id="30720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5E4FA7-A757-6A49-A048-C0E2E6B96F80}" type="slidenum">
              <a:rPr lang="en-US"/>
              <a:pPr/>
              <a:t>30</a:t>
            </a:fld>
            <a:endParaRPr lang="en-US"/>
          </a:p>
        </p:txBody>
      </p:sp>
      <p:sp>
        <p:nvSpPr>
          <p:cNvPr id="30515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34CC80-4750-5646-87CA-D57B33055890}" type="slidenum">
              <a:rPr lang="en-US"/>
              <a:pPr/>
              <a:t>31</a:t>
            </a:fld>
            <a:endParaRPr lang="en-US"/>
          </a:p>
        </p:txBody>
      </p:sp>
      <p:sp>
        <p:nvSpPr>
          <p:cNvPr id="30720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F2DB06-19AD-CF43-9EF5-62BE8F1E8727}" type="slidenum">
              <a:rPr lang="en-US"/>
              <a:pPr/>
              <a:t>33</a:t>
            </a:fld>
            <a:endParaRPr lang="en-US"/>
          </a:p>
        </p:txBody>
      </p:sp>
      <p:sp>
        <p:nvSpPr>
          <p:cNvPr id="31539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444D5C-5AD5-A544-9269-107A301F191C}" type="slidenum">
              <a:rPr lang="en-US"/>
              <a:pPr/>
              <a:t>34</a:t>
            </a:fld>
            <a:endParaRPr lang="en-US"/>
          </a:p>
        </p:txBody>
      </p:sp>
      <p:sp>
        <p:nvSpPr>
          <p:cNvPr id="31949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3AECC6-71C0-8044-B391-D98DFB3917BA}" type="slidenum">
              <a:rPr lang="en-US"/>
              <a:pPr/>
              <a:t>35</a:t>
            </a:fld>
            <a:endParaRPr lang="en-US"/>
          </a:p>
        </p:txBody>
      </p:sp>
      <p:sp>
        <p:nvSpPr>
          <p:cNvPr id="32153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13073F-B507-4E40-9ECC-0973124BFEA3}" type="slidenum">
              <a:rPr lang="en-US"/>
              <a:pPr/>
              <a:t>36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13073F-B507-4E40-9ECC-0973124BFEA3}" type="slidenum">
              <a:rPr lang="en-US"/>
              <a:pPr/>
              <a:t>37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41E1F2-7175-4A38-9DC6-5B54A0783428}" type="slidenum">
              <a:rPr lang="en-US"/>
              <a:pPr/>
              <a:t>9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13073F-B507-4E40-9ECC-0973124BFEA3}" type="slidenum">
              <a:rPr lang="en-US"/>
              <a:pPr/>
              <a:t>38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65AB9-7E33-2D4B-BBA0-45EB2A878D33}" type="slidenum">
              <a:rPr lang="en-US"/>
              <a:pPr/>
              <a:t>40</a:t>
            </a:fld>
            <a:endParaRPr lang="en-US"/>
          </a:p>
        </p:txBody>
      </p:sp>
      <p:sp>
        <p:nvSpPr>
          <p:cNvPr id="35840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6650" y="687388"/>
            <a:ext cx="4686300" cy="3514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7575" y="4432300"/>
            <a:ext cx="5124450" cy="42021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21FF1D-9237-478A-8156-410365528CA0}" type="slidenum">
              <a:rPr lang="en-US"/>
              <a:pPr/>
              <a:t>42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41E1F2-7175-4A38-9DC6-5B54A0783428}" type="slidenum">
              <a:rPr lang="en-US"/>
              <a:pPr/>
              <a:t>10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41E1F2-7175-4A38-9DC6-5B54A0783428}" type="slidenum">
              <a:rPr lang="en-US"/>
              <a:pPr/>
              <a:t>11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AD361D-A09E-4796-9B97-86CFB7BC479D}" type="slidenum">
              <a:rPr lang="en-US"/>
              <a:pPr/>
              <a:t>12</a:t>
            </a:fld>
            <a:endParaRPr 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AD361D-A09E-4796-9B97-86CFB7BC479D}" type="slidenum">
              <a:rPr lang="en-US"/>
              <a:pPr/>
              <a:t>13</a:t>
            </a:fld>
            <a:endParaRPr 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AD361D-A09E-4796-9B97-86CFB7BC479D}" type="slidenum">
              <a:rPr lang="en-US"/>
              <a:pPr/>
              <a:t>14</a:t>
            </a:fld>
            <a:endParaRPr 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AD361D-A09E-4796-9B97-86CFB7BC479D}" type="slidenum">
              <a:rPr lang="en-US"/>
              <a:pPr/>
              <a:t>15</a:t>
            </a:fld>
            <a:endParaRPr 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4541FF-E115-4C43-8292-32F4416B3A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93746-FADA-4236-BB1B-6E7DECE359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C46FE-B980-451E-9B17-C1FB48AB11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78B93D8-E371-47E5-8F8D-7C73B6D60C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C8DC34-8FEE-4B71-A812-AFF771248D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CEEF0-5142-4C6A-BA3D-370D7B8764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6F4FD-DEA3-4EA6-876F-12C2D1713D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1FF97-6A7C-4827-BC22-6D2B31503F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D1AAC3-3CA9-42CD-AA1E-DC3BC0A963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D27B3-A1D1-4DD5-99CF-AB4A956232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614C6-CB52-42BE-B603-3C79E73079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E414E-7BE6-4A60-8756-B0ABD81329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wmf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09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latin typeface="+mn-lt"/>
              </a:defRPr>
            </a:lvl1pPr>
          </a:lstStyle>
          <a:p>
            <a:fld id="{6350C255-5A3B-44E4-9AC9-3E79C75565D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248400"/>
            <a:ext cx="1258888" cy="484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000" b="0" i="0" baseline="0">
          <a:solidFill>
            <a:schemeClr val="tx1"/>
          </a:solidFill>
          <a:effectLst>
            <a:outerShdw blurRad="38100" dist="38100" dir="2700000" algn="tl" rotWithShape="0">
              <a:schemeClr val="bg1">
                <a:lumMod val="75000"/>
              </a:schemeClr>
            </a:outerShdw>
          </a:effectLst>
          <a:latin typeface="Arial"/>
          <a:ea typeface="+mj-ea"/>
          <a:cs typeface="Arial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1" charset="2"/>
        <a:buChar char="§"/>
        <a:defRPr sz="24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1" charset="2"/>
        <a:buChar char="w"/>
        <a:defRPr sz="2000">
          <a:solidFill>
            <a:schemeClr val="tx1"/>
          </a:solidFill>
          <a:latin typeface="Arial"/>
          <a:cs typeface="Arial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/>
          <a:cs typeface="Arial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/>
          <a:cs typeface="Arial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819400"/>
            <a:ext cx="8077200" cy="1143000"/>
          </a:xfrm>
        </p:spPr>
        <p:txBody>
          <a:bodyPr/>
          <a:lstStyle/>
          <a:p>
            <a:r>
              <a:rPr lang="en-US" sz="4400" b="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 Tutorial on </a:t>
            </a:r>
            <a:br>
              <a:rPr lang="en-US" sz="4400" b="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4400" b="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Anasazi and </a:t>
            </a:r>
            <a:r>
              <a:rPr lang="en-US" sz="4400" b="0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Belos</a:t>
            </a:r>
            <a:r>
              <a:rPr lang="en-US" sz="4800" b="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sz="4800" b="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/>
            </a:r>
            <a:br>
              <a:rPr lang="en-US" sz="4800" b="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3200" b="0" dirty="0">
                <a:latin typeface="Arial" charset="0"/>
              </a:rPr>
              <a:t/>
            </a:r>
            <a:br>
              <a:rPr lang="en-US" sz="3200" b="0" dirty="0">
                <a:latin typeface="Arial" charset="0"/>
              </a:rPr>
            </a:br>
            <a:r>
              <a:rPr lang="en-US" sz="20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sz="2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2011 </a:t>
            </a:r>
            <a:r>
              <a:rPr lang="en-US" sz="2400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Trilinos</a:t>
            </a:r>
            <a:r>
              <a:rPr lang="en-US" sz="2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User Group Meeting </a:t>
            </a:r>
            <a:br>
              <a:rPr lang="en-US" sz="2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20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November 1st, 2011</a:t>
            </a:r>
            <a:br>
              <a:rPr lang="en-US" sz="20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20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/>
            </a:r>
            <a:br>
              <a:rPr lang="en-US" sz="20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1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/>
            </a:r>
            <a:br>
              <a:rPr lang="en-US" sz="1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2000" b="0" dirty="0" smtClean="0">
                <a:solidFill>
                  <a:schemeClr val="tx2"/>
                </a:solidFill>
                <a:latin typeface="Arial" charset="0"/>
              </a:rPr>
              <a:t>Chris Baker</a:t>
            </a:r>
            <a:r>
              <a:rPr lang="en-US" sz="1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/>
            </a:r>
            <a:br>
              <a:rPr lang="en-US" sz="1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2000" b="0" dirty="0" smtClean="0">
                <a:solidFill>
                  <a:schemeClr val="tx2"/>
                </a:solidFill>
                <a:latin typeface="Arial" charset="0"/>
              </a:rPr>
              <a:t>David </a:t>
            </a:r>
            <a:r>
              <a:rPr lang="en-US" sz="2000" b="0" dirty="0">
                <a:solidFill>
                  <a:schemeClr val="tx2"/>
                </a:solidFill>
                <a:latin typeface="Arial" charset="0"/>
              </a:rPr>
              <a:t>Day</a:t>
            </a:r>
            <a:r>
              <a:rPr lang="en-US" sz="1600" b="0" dirty="0">
                <a:solidFill>
                  <a:schemeClr val="tx2"/>
                </a:solidFill>
                <a:latin typeface="Arial" charset="0"/>
              </a:rPr>
              <a:t/>
            </a:r>
            <a:br>
              <a:rPr lang="en-US" sz="1600" b="0" dirty="0">
                <a:solidFill>
                  <a:schemeClr val="tx2"/>
                </a:solidFill>
                <a:latin typeface="Arial" charset="0"/>
              </a:rPr>
            </a:br>
            <a:r>
              <a:rPr lang="en-US" sz="2000" b="0" dirty="0">
                <a:solidFill>
                  <a:schemeClr val="tx1"/>
                </a:solidFill>
                <a:latin typeface="Arial" charset="0"/>
              </a:rPr>
              <a:t>Mike </a:t>
            </a:r>
            <a:r>
              <a:rPr lang="en-US" sz="2000" b="0" dirty="0" err="1">
                <a:solidFill>
                  <a:schemeClr val="tx1"/>
                </a:solidFill>
                <a:latin typeface="Arial" charset="0"/>
              </a:rPr>
              <a:t>Heroux</a:t>
            </a:r>
            <a:r>
              <a:rPr lang="en-US" sz="2000" b="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2000" b="0" dirty="0" smtClean="0">
                <a:solidFill>
                  <a:schemeClr val="tx2"/>
                </a:solidFill>
                <a:latin typeface="Arial" charset="0"/>
              </a:rPr>
              <a:t/>
            </a:r>
            <a:br>
              <a:rPr lang="en-US" sz="2000" b="0" dirty="0" smtClean="0">
                <a:solidFill>
                  <a:schemeClr val="tx2"/>
                </a:solidFill>
                <a:latin typeface="Arial" charset="0"/>
              </a:rPr>
            </a:br>
            <a:r>
              <a:rPr lang="en-US" sz="2000" b="0" dirty="0" smtClean="0">
                <a:solidFill>
                  <a:schemeClr val="tx2"/>
                </a:solidFill>
                <a:latin typeface="Arial" charset="0"/>
              </a:rPr>
              <a:t>Mark </a:t>
            </a:r>
            <a:r>
              <a:rPr lang="en-US" sz="2000" b="0" dirty="0" err="1" smtClean="0">
                <a:solidFill>
                  <a:schemeClr val="tx2"/>
                </a:solidFill>
                <a:latin typeface="Arial" charset="0"/>
              </a:rPr>
              <a:t>Hoemmen</a:t>
            </a:r>
            <a:r>
              <a:rPr lang="en-US" sz="2000" b="0" dirty="0" smtClean="0">
                <a:solidFill>
                  <a:schemeClr val="tx2"/>
                </a:solidFill>
                <a:latin typeface="Arial" charset="0"/>
              </a:rPr>
              <a:t/>
            </a:r>
            <a:br>
              <a:rPr lang="en-US" sz="2000" b="0" dirty="0" smtClean="0">
                <a:solidFill>
                  <a:schemeClr val="tx2"/>
                </a:solidFill>
                <a:latin typeface="Arial" charset="0"/>
              </a:rPr>
            </a:br>
            <a:r>
              <a:rPr lang="en-US" sz="2000" b="0" dirty="0" smtClean="0">
                <a:solidFill>
                  <a:schemeClr val="tx2"/>
                </a:solidFill>
                <a:latin typeface="Arial" charset="0"/>
              </a:rPr>
              <a:t>Rich </a:t>
            </a:r>
            <a:r>
              <a:rPr lang="en-US" sz="2000" b="0" dirty="0" err="1" smtClean="0">
                <a:solidFill>
                  <a:schemeClr val="tx2"/>
                </a:solidFill>
                <a:latin typeface="Arial" charset="0"/>
              </a:rPr>
              <a:t>Lehoucq</a:t>
            </a:r>
            <a:r>
              <a:rPr lang="en-US" sz="2000" b="0" dirty="0">
                <a:solidFill>
                  <a:schemeClr val="tx2"/>
                </a:solidFill>
                <a:latin typeface="Arial" charset="0"/>
              </a:rPr>
              <a:t/>
            </a:r>
            <a:br>
              <a:rPr lang="en-US" sz="2000" b="0" dirty="0">
                <a:solidFill>
                  <a:schemeClr val="tx2"/>
                </a:solidFill>
                <a:latin typeface="Arial" charset="0"/>
              </a:rPr>
            </a:br>
            <a:r>
              <a:rPr lang="en-US" sz="2000" b="0" dirty="0" smtClean="0">
                <a:solidFill>
                  <a:schemeClr val="tx1"/>
                </a:solidFill>
                <a:latin typeface="Arial" charset="0"/>
              </a:rPr>
              <a:t>Mike Parks</a:t>
            </a:r>
            <a:r>
              <a:rPr lang="en-US" sz="2000" b="0" dirty="0">
                <a:solidFill>
                  <a:schemeClr val="tx2"/>
                </a:solidFill>
                <a:latin typeface="Arial" charset="0"/>
              </a:rPr>
              <a:t/>
            </a:r>
            <a:br>
              <a:rPr lang="en-US" sz="2000" b="0" dirty="0">
                <a:solidFill>
                  <a:schemeClr val="tx2"/>
                </a:solidFill>
                <a:latin typeface="Arial" charset="0"/>
              </a:rPr>
            </a:br>
            <a:r>
              <a:rPr lang="en-US" sz="2000" dirty="0">
                <a:solidFill>
                  <a:srgbClr val="000099"/>
                </a:solidFill>
                <a:latin typeface="Arial" charset="0"/>
              </a:rPr>
              <a:t>Heidi Thornquist (Lead)</a:t>
            </a:r>
            <a:br>
              <a:rPr lang="en-US" sz="2000" dirty="0">
                <a:solidFill>
                  <a:srgbClr val="000099"/>
                </a:solidFill>
                <a:latin typeface="Arial" charset="0"/>
              </a:rPr>
            </a:br>
            <a:endParaRPr lang="en-US" sz="2000" dirty="0">
              <a:solidFill>
                <a:srgbClr val="000099"/>
              </a:solidFill>
              <a:latin typeface="Arial" charset="0"/>
            </a:endParaRPr>
          </a:p>
        </p:txBody>
      </p:sp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6019800"/>
            <a:ext cx="647700" cy="644525"/>
          </a:xfrm>
          <a:prstGeom prst="rect">
            <a:avLst/>
          </a:prstGeom>
          <a:noFill/>
        </p:spPr>
      </p:pic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41237" y="6340475"/>
            <a:ext cx="5632951" cy="560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 eaLnBrk="0" hangingPunct="0"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Helvetica" charset="0"/>
                <a:cs typeface="+mn-cs"/>
              </a:rPr>
              <a:t>Sandia National Laboratories is a multi-program laboratory managed and operated by Sandia Corporation, </a:t>
            </a:r>
          </a:p>
          <a:p>
            <a:pPr algn="ctr" eaLnBrk="0" hangingPunct="0"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Helvetica" charset="0"/>
                <a:cs typeface="+mn-cs"/>
              </a:rPr>
              <a:t>a wholly owned subsidiary of Lockheed Martin Corporation, for the U.S. Department of Energy's </a:t>
            </a:r>
          </a:p>
          <a:p>
            <a:pPr algn="ctr" eaLnBrk="0" hangingPunct="0"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Helvetica" charset="0"/>
                <a:cs typeface="+mn-cs"/>
              </a:rPr>
              <a:t>National Nuclear Security Administration under contract DE-AC04-94AL85000.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96200" y="58674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/>
              <a:t>2011-8264P</a:t>
            </a:r>
            <a:endParaRPr lang="en-US" sz="1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Belos</a:t>
            </a:r>
            <a:r>
              <a:rPr lang="en-US" sz="40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Solvers</a:t>
            </a:r>
            <a:endParaRPr lang="en-US" sz="4000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305800" cy="4800600"/>
          </a:xfrm>
        </p:spPr>
        <p:txBody>
          <a:bodyPr/>
          <a:lstStyle/>
          <a:p>
            <a:r>
              <a:rPr lang="en-US" sz="2000" dirty="0" err="1" smtClean="0">
                <a:solidFill>
                  <a:srgbClr val="000099"/>
                </a:solidFill>
                <a:latin typeface="Arial" charset="0"/>
              </a:rPr>
              <a:t>Hermitian</a:t>
            </a:r>
            <a:r>
              <a:rPr lang="en-US" sz="2000" dirty="0" smtClean="0">
                <a:solidFill>
                  <a:srgbClr val="000099"/>
                </a:solidFill>
                <a:latin typeface="Arial" charset="0"/>
              </a:rPr>
              <a:t> Systems (A = A</a:t>
            </a:r>
            <a:r>
              <a:rPr lang="en-US" sz="2000" baseline="30000" dirty="0" smtClean="0">
                <a:solidFill>
                  <a:srgbClr val="000099"/>
                </a:solidFill>
                <a:latin typeface="Arial" charset="0"/>
              </a:rPr>
              <a:t>H</a:t>
            </a:r>
            <a:r>
              <a:rPr lang="en-US" sz="2000" dirty="0" smtClean="0">
                <a:solidFill>
                  <a:srgbClr val="000099"/>
                </a:solidFill>
                <a:latin typeface="Arial" charset="0"/>
              </a:rPr>
              <a:t>)</a:t>
            </a:r>
            <a:endParaRPr lang="en-US" sz="2000" baseline="30000" dirty="0" smtClean="0">
              <a:solidFill>
                <a:srgbClr val="000099"/>
              </a:solidFill>
              <a:latin typeface="Arial" charset="0"/>
            </a:endParaRPr>
          </a:p>
          <a:p>
            <a:pPr lvl="1"/>
            <a:r>
              <a:rPr lang="en-US" sz="1800" dirty="0" smtClean="0">
                <a:latin typeface="Arial" charset="0"/>
              </a:rPr>
              <a:t>CG / Block </a:t>
            </a:r>
            <a:r>
              <a:rPr lang="en-US" sz="1800" dirty="0" smtClean="0">
                <a:latin typeface="Arial" charset="0"/>
              </a:rPr>
              <a:t>CG</a:t>
            </a:r>
          </a:p>
          <a:p>
            <a:pPr lvl="1"/>
            <a:r>
              <a:rPr lang="en-US" sz="1800" dirty="0" smtClean="0">
                <a:latin typeface="Arial" charset="0"/>
              </a:rPr>
              <a:t>Pseudo-Block CG </a:t>
            </a:r>
            <a:r>
              <a:rPr lang="en-US" sz="1600" dirty="0" smtClean="0">
                <a:latin typeface="Arial" charset="0"/>
              </a:rPr>
              <a:t>(Perform single-vector algorithm simultaneously)</a:t>
            </a:r>
          </a:p>
          <a:p>
            <a:pPr lvl="1"/>
            <a:r>
              <a:rPr lang="en-US" sz="1800" dirty="0" smtClean="0">
                <a:latin typeface="Arial" charset="0"/>
              </a:rPr>
              <a:t>RCG </a:t>
            </a:r>
            <a:r>
              <a:rPr lang="en-US" sz="1600" dirty="0" smtClean="0">
                <a:latin typeface="Arial" charset="0"/>
              </a:rPr>
              <a:t>(Recycling Conjugate Gradients)</a:t>
            </a:r>
          </a:p>
          <a:p>
            <a:pPr lvl="1"/>
            <a:r>
              <a:rPr lang="en-US" sz="1800" dirty="0" smtClean="0">
                <a:latin typeface="Arial" charset="0"/>
              </a:rPr>
              <a:t>PCPG </a:t>
            </a:r>
            <a:r>
              <a:rPr lang="en-US" sz="1600" dirty="0" smtClean="0">
                <a:latin typeface="Arial" charset="0"/>
              </a:rPr>
              <a:t>(Projected CG)</a:t>
            </a:r>
          </a:p>
          <a:p>
            <a:pPr lvl="1"/>
            <a:r>
              <a:rPr lang="en-US" sz="1800" dirty="0" smtClean="0">
                <a:latin typeface="Arial" charset="0"/>
              </a:rPr>
              <a:t>MINRES</a:t>
            </a:r>
            <a:r>
              <a:rPr lang="en-US" sz="1600" dirty="0" smtClean="0">
                <a:latin typeface="Arial" charset="0"/>
              </a:rPr>
              <a:t> </a:t>
            </a:r>
            <a:endParaRPr lang="en-US" sz="800" dirty="0" smtClean="0">
              <a:solidFill>
                <a:srgbClr val="000099"/>
              </a:solidFill>
              <a:latin typeface="Arial" charset="0"/>
            </a:endParaRPr>
          </a:p>
          <a:p>
            <a:r>
              <a:rPr lang="en-US" sz="2000" dirty="0" smtClean="0">
                <a:solidFill>
                  <a:srgbClr val="000099"/>
                </a:solidFill>
                <a:latin typeface="Arial" charset="0"/>
              </a:rPr>
              <a:t>Non-</a:t>
            </a:r>
            <a:r>
              <a:rPr lang="en-US" sz="2000" dirty="0" err="1" smtClean="0">
                <a:solidFill>
                  <a:srgbClr val="000099"/>
                </a:solidFill>
                <a:latin typeface="Arial" charset="0"/>
              </a:rPr>
              <a:t>Hermitian</a:t>
            </a:r>
            <a:r>
              <a:rPr lang="en-US" sz="2000" dirty="0" smtClean="0">
                <a:solidFill>
                  <a:srgbClr val="000099"/>
                </a:solidFill>
                <a:latin typeface="Arial" charset="0"/>
              </a:rPr>
              <a:t> System (A ≠ A</a:t>
            </a:r>
            <a:r>
              <a:rPr lang="en-US" sz="2000" baseline="30000" dirty="0" smtClean="0">
                <a:solidFill>
                  <a:srgbClr val="000099"/>
                </a:solidFill>
                <a:latin typeface="Arial" charset="0"/>
              </a:rPr>
              <a:t>H</a:t>
            </a:r>
            <a:r>
              <a:rPr lang="en-US" sz="2000" dirty="0" smtClean="0">
                <a:solidFill>
                  <a:srgbClr val="000099"/>
                </a:solidFill>
                <a:latin typeface="Arial" charset="0"/>
              </a:rPr>
              <a:t>)</a:t>
            </a:r>
          </a:p>
          <a:p>
            <a:pPr lvl="1"/>
            <a:r>
              <a:rPr lang="en-US" sz="1800" dirty="0" smtClean="0">
                <a:latin typeface="Arial" charset="0"/>
              </a:rPr>
              <a:t>Block GMRES</a:t>
            </a:r>
          </a:p>
          <a:p>
            <a:pPr lvl="1"/>
            <a:r>
              <a:rPr lang="en-US" sz="1800" dirty="0" smtClean="0">
                <a:latin typeface="Arial" charset="0"/>
              </a:rPr>
              <a:t>Pseudo-Block GMRES </a:t>
            </a:r>
            <a:r>
              <a:rPr lang="en-US" sz="1600" dirty="0" smtClean="0">
                <a:latin typeface="Arial" charset="0"/>
              </a:rPr>
              <a:t>(Perform single-vector algorithm simultaneously)</a:t>
            </a:r>
          </a:p>
          <a:p>
            <a:pPr lvl="1"/>
            <a:r>
              <a:rPr lang="en-US" sz="1800" dirty="0" smtClean="0">
                <a:latin typeface="Arial" charset="0"/>
              </a:rPr>
              <a:t>Block FGMRES </a:t>
            </a:r>
            <a:r>
              <a:rPr lang="en-US" sz="1600" dirty="0" smtClean="0">
                <a:latin typeface="Arial" charset="0"/>
              </a:rPr>
              <a:t>(Variable </a:t>
            </a:r>
            <a:r>
              <a:rPr lang="en-US" sz="1600" dirty="0" err="1" smtClean="0">
                <a:latin typeface="Arial" charset="0"/>
              </a:rPr>
              <a:t>preconditioner</a:t>
            </a:r>
            <a:r>
              <a:rPr lang="en-US" sz="1600" dirty="0" smtClean="0">
                <a:latin typeface="Arial" charset="0"/>
              </a:rPr>
              <a:t>)</a:t>
            </a:r>
            <a:endParaRPr lang="en-US" sz="1800" dirty="0" smtClean="0">
              <a:latin typeface="Arial" charset="0"/>
            </a:endParaRPr>
          </a:p>
          <a:p>
            <a:pPr lvl="1"/>
            <a:r>
              <a:rPr lang="en-US" sz="1800" dirty="0" smtClean="0">
                <a:latin typeface="Arial" charset="0"/>
              </a:rPr>
              <a:t>Hybrid GMRES</a:t>
            </a:r>
          </a:p>
          <a:p>
            <a:pPr lvl="1"/>
            <a:r>
              <a:rPr lang="en-US" sz="1800" dirty="0" smtClean="0">
                <a:latin typeface="Arial" charset="0"/>
              </a:rPr>
              <a:t>TFQMR</a:t>
            </a:r>
          </a:p>
          <a:p>
            <a:pPr lvl="1"/>
            <a:r>
              <a:rPr lang="en-US" sz="1800" dirty="0" smtClean="0">
                <a:latin typeface="Arial" charset="0"/>
              </a:rPr>
              <a:t>GCRODR </a:t>
            </a:r>
            <a:r>
              <a:rPr lang="en-US" sz="1800" dirty="0" smtClean="0">
                <a:latin typeface="Arial" charset="0"/>
              </a:rPr>
              <a:t>/ Block GCRODR </a:t>
            </a:r>
            <a:r>
              <a:rPr lang="en-US" sz="1600" dirty="0" smtClean="0">
                <a:latin typeface="Arial" charset="0"/>
              </a:rPr>
              <a:t>(</a:t>
            </a:r>
            <a:r>
              <a:rPr lang="en-US" sz="1600" dirty="0" smtClean="0">
                <a:latin typeface="Arial" charset="0"/>
              </a:rPr>
              <a:t>Recycling GMRES</a:t>
            </a:r>
            <a:r>
              <a:rPr lang="en-US" sz="1600" dirty="0" smtClean="0">
                <a:latin typeface="Arial" charset="0"/>
              </a:rPr>
              <a:t>) </a:t>
            </a:r>
            <a:endParaRPr lang="en-US" sz="1600" dirty="0" smtClean="0">
              <a:latin typeface="Arial" charset="0"/>
            </a:endParaRPr>
          </a:p>
          <a:p>
            <a:r>
              <a:rPr lang="en-US" sz="2000" dirty="0" smtClean="0">
                <a:solidFill>
                  <a:srgbClr val="000099"/>
                </a:solidFill>
                <a:latin typeface="Arial" charset="0"/>
              </a:rPr>
              <a:t>Linear Least Squares</a:t>
            </a:r>
          </a:p>
          <a:p>
            <a:pPr lvl="1"/>
            <a:r>
              <a:rPr lang="en-US" sz="1800" dirty="0" smtClean="0">
                <a:latin typeface="Arial" charset="0"/>
              </a:rPr>
              <a:t>LSQR</a:t>
            </a:r>
            <a:endParaRPr lang="en-US" sz="1800" dirty="0" smtClean="0">
              <a:latin typeface="Arial" charset="0"/>
            </a:endParaRPr>
          </a:p>
        </p:txBody>
      </p:sp>
      <p:pic>
        <p:nvPicPr>
          <p:cNvPr id="9" name="Picture 1" descr="C:\Documents and Settings\mlparks\Desktop\new-e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5562600"/>
            <a:ext cx="323850" cy="152400"/>
          </a:xfrm>
          <a:prstGeom prst="rect">
            <a:avLst/>
          </a:prstGeom>
          <a:noFill/>
        </p:spPr>
      </p:pic>
      <p:pic>
        <p:nvPicPr>
          <p:cNvPr id="10" name="Picture 1" descr="C:\Documents and Settings\mlparks\Desktop\new-e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124200"/>
            <a:ext cx="323850" cy="152400"/>
          </a:xfrm>
          <a:prstGeom prst="rect">
            <a:avLst/>
          </a:prstGeom>
          <a:noFill/>
        </p:spPr>
      </p:pic>
      <p:pic>
        <p:nvPicPr>
          <p:cNvPr id="6" name="Picture 1" descr="C:\Documents and Settings\mlparks\Desktop\new-e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6172200"/>
            <a:ext cx="323850" cy="15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Anasazi</a:t>
            </a:r>
            <a:r>
              <a:rPr lang="en-US" sz="40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Categories &amp; Solvers</a:t>
            </a:r>
            <a:endParaRPr lang="en-US" sz="4000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305800" cy="4800600"/>
          </a:xfrm>
        </p:spPr>
        <p:txBody>
          <a:bodyPr/>
          <a:lstStyle/>
          <a:p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Anasazi provides solvers for:</a:t>
            </a:r>
          </a:p>
          <a:p>
            <a:pPr lvl="1"/>
            <a:r>
              <a:rPr lang="en-US" sz="1800" dirty="0" smtClean="0">
                <a:latin typeface="Arial" charset="0"/>
              </a:rPr>
              <a:t>Standard eigenvalue problems:  </a:t>
            </a:r>
            <a:r>
              <a:rPr lang="en-US" sz="1800" b="1" i="1" dirty="0" smtClean="0">
                <a:solidFill>
                  <a:srgbClr val="000099"/>
                </a:solidFill>
                <a:latin typeface="Arial" charset="0"/>
              </a:rPr>
              <a:t>AX</a:t>
            </a:r>
            <a:r>
              <a:rPr lang="en-US" sz="1800" b="1" i="1" dirty="0" smtClean="0">
                <a:solidFill>
                  <a:srgbClr val="000099"/>
                </a:solidFill>
              </a:rPr>
              <a:t> </a:t>
            </a:r>
            <a:r>
              <a:rPr lang="en-US" sz="1800" b="1" i="1" dirty="0">
                <a:solidFill>
                  <a:srgbClr val="000099"/>
                </a:solidFill>
              </a:rPr>
              <a:t>= </a:t>
            </a:r>
            <a:r>
              <a:rPr lang="en-US" sz="1800" b="1" i="1" dirty="0" smtClean="0">
                <a:solidFill>
                  <a:srgbClr val="000099"/>
                </a:solidFill>
                <a:sym typeface="Symbol" charset="0"/>
              </a:rPr>
              <a:t>X</a:t>
            </a:r>
            <a:r>
              <a:rPr lang="en-US" sz="1800" b="1" i="1" dirty="0">
                <a:solidFill>
                  <a:srgbClr val="000099"/>
                </a:solidFill>
                <a:sym typeface="Symbol" charset="0"/>
              </a:rPr>
              <a:t></a:t>
            </a:r>
            <a:r>
              <a:rPr lang="en-US" sz="1800" b="1" i="1" dirty="0" smtClean="0">
                <a:solidFill>
                  <a:srgbClr val="000099"/>
                </a:solidFill>
                <a:sym typeface="Symbol" charset="0"/>
              </a:rPr>
              <a:t> </a:t>
            </a:r>
            <a:endParaRPr lang="en-US" sz="1800" b="1" i="1" dirty="0" smtClean="0">
              <a:solidFill>
                <a:srgbClr val="000099"/>
              </a:solidFill>
              <a:latin typeface="Arial" charset="0"/>
            </a:endParaRPr>
          </a:p>
          <a:p>
            <a:pPr lvl="1"/>
            <a:r>
              <a:rPr lang="en-US" sz="1800" dirty="0" smtClean="0">
                <a:latin typeface="Arial" charset="0"/>
              </a:rPr>
              <a:t>Generalized eigenvalue problems:  </a:t>
            </a:r>
            <a:r>
              <a:rPr lang="en-US" sz="1800" b="1" i="1" dirty="0">
                <a:solidFill>
                  <a:srgbClr val="000099"/>
                </a:solidFill>
                <a:latin typeface="Arial" charset="0"/>
              </a:rPr>
              <a:t>AX</a:t>
            </a:r>
            <a:r>
              <a:rPr lang="en-US" sz="1800" b="1" i="1" dirty="0">
                <a:solidFill>
                  <a:srgbClr val="000099"/>
                </a:solidFill>
              </a:rPr>
              <a:t> = </a:t>
            </a:r>
            <a:r>
              <a:rPr lang="en-US" sz="1800" b="1" i="1" dirty="0" smtClean="0">
                <a:solidFill>
                  <a:srgbClr val="000099"/>
                </a:solidFill>
                <a:sym typeface="Symbol" charset="0"/>
              </a:rPr>
              <a:t>BX</a:t>
            </a:r>
          </a:p>
          <a:p>
            <a:pPr lvl="1"/>
            <a:endParaRPr lang="en-US" sz="1800" dirty="0">
              <a:solidFill>
                <a:srgbClr val="000099"/>
              </a:solidFill>
              <a:latin typeface="Arial" charset="0"/>
            </a:endParaRPr>
          </a:p>
          <a:p>
            <a:r>
              <a:rPr lang="en-US" sz="2000" dirty="0" err="1" smtClean="0">
                <a:solidFill>
                  <a:srgbClr val="000099"/>
                </a:solidFill>
                <a:latin typeface="Arial" charset="0"/>
              </a:rPr>
              <a:t>Hermitian</a:t>
            </a:r>
            <a:r>
              <a:rPr lang="en-US" sz="2000" dirty="0" smtClean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en-US" sz="2000" dirty="0" err="1" smtClean="0">
                <a:solidFill>
                  <a:srgbClr val="000099"/>
                </a:solidFill>
                <a:latin typeface="Arial" charset="0"/>
              </a:rPr>
              <a:t>Eigenproblems</a:t>
            </a:r>
            <a:endParaRPr lang="en-US" sz="2000" baseline="30000" dirty="0" smtClean="0">
              <a:solidFill>
                <a:srgbClr val="000099"/>
              </a:solidFill>
              <a:latin typeface="Arial" charset="0"/>
            </a:endParaRPr>
          </a:p>
          <a:p>
            <a:pPr lvl="1"/>
            <a:r>
              <a:rPr lang="en-US" sz="1800" dirty="0" smtClean="0">
                <a:latin typeface="Arial" charset="0"/>
              </a:rPr>
              <a:t>Block Davidson</a:t>
            </a:r>
          </a:p>
          <a:p>
            <a:pPr lvl="1"/>
            <a:r>
              <a:rPr lang="en-US" sz="1800" dirty="0" smtClean="0">
                <a:latin typeface="Arial" charset="0"/>
              </a:rPr>
              <a:t>Locally-Optimal Block Preconditioned Conjugate Gradient (LOBPCG)</a:t>
            </a:r>
          </a:p>
          <a:p>
            <a:pPr lvl="1"/>
            <a:r>
              <a:rPr lang="en-US" sz="1800" dirty="0"/>
              <a:t>I</a:t>
            </a:r>
            <a:r>
              <a:rPr lang="en-US" sz="1800" dirty="0" smtClean="0"/>
              <a:t>mplicit Riemannian </a:t>
            </a:r>
            <a:r>
              <a:rPr lang="en-US" sz="1800" dirty="0"/>
              <a:t>Trust-</a:t>
            </a:r>
            <a:r>
              <a:rPr lang="en-US" sz="1800" dirty="0" smtClean="0"/>
              <a:t>Region (IRTR)</a:t>
            </a:r>
            <a:endParaRPr lang="en-US" sz="1800" dirty="0" smtClean="0">
              <a:latin typeface="Arial" charset="0"/>
            </a:endParaRPr>
          </a:p>
          <a:p>
            <a:pPr lvl="1"/>
            <a:endParaRPr lang="en-US" sz="1800" dirty="0" smtClean="0">
              <a:solidFill>
                <a:srgbClr val="000099"/>
              </a:solidFill>
              <a:latin typeface="Arial" charset="0"/>
            </a:endParaRPr>
          </a:p>
          <a:p>
            <a:r>
              <a:rPr lang="en-US" sz="2000" dirty="0" smtClean="0">
                <a:solidFill>
                  <a:srgbClr val="000099"/>
                </a:solidFill>
                <a:latin typeface="Arial" charset="0"/>
              </a:rPr>
              <a:t>Non-</a:t>
            </a:r>
            <a:r>
              <a:rPr lang="en-US" sz="2000" dirty="0" err="1" smtClean="0">
                <a:solidFill>
                  <a:srgbClr val="000099"/>
                </a:solidFill>
                <a:latin typeface="Arial" charset="0"/>
              </a:rPr>
              <a:t>Hermitian</a:t>
            </a:r>
            <a:r>
              <a:rPr lang="en-US" sz="2000" dirty="0" smtClean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en-US" sz="2000" dirty="0" err="1" smtClean="0">
                <a:solidFill>
                  <a:srgbClr val="000099"/>
                </a:solidFill>
                <a:latin typeface="Arial" charset="0"/>
              </a:rPr>
              <a:t>Eigenproblems</a:t>
            </a:r>
            <a:endParaRPr lang="en-US" sz="2000" dirty="0" smtClean="0">
              <a:solidFill>
                <a:srgbClr val="000099"/>
              </a:solidFill>
              <a:latin typeface="Arial" charset="0"/>
            </a:endParaRPr>
          </a:p>
          <a:p>
            <a:pPr lvl="1"/>
            <a:r>
              <a:rPr lang="en-US" sz="1800" dirty="0" smtClean="0">
                <a:latin typeface="Arial" charset="0"/>
              </a:rPr>
              <a:t>Block </a:t>
            </a:r>
            <a:r>
              <a:rPr lang="en-US" sz="1800" dirty="0" err="1" smtClean="0">
                <a:latin typeface="Arial" charset="0"/>
              </a:rPr>
              <a:t>Krylov-Schur</a:t>
            </a:r>
            <a:r>
              <a:rPr lang="en-US" sz="1800" dirty="0" smtClean="0">
                <a:latin typeface="Arial" charset="0"/>
              </a:rPr>
              <a:t> (BKS</a:t>
            </a:r>
            <a:r>
              <a:rPr lang="en-US" sz="1800" dirty="0" smtClean="0">
                <a:latin typeface="Arial" charset="0"/>
              </a:rPr>
              <a:t>)</a:t>
            </a:r>
            <a:endParaRPr lang="en-US" sz="18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747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45600" t="25600" r="18000" b="28000"/>
          <a:stretch>
            <a:fillRect/>
          </a:stretch>
        </p:blipFill>
        <p:spPr bwMode="auto">
          <a:xfrm>
            <a:off x="2133600" y="1752600"/>
            <a:ext cx="4389120" cy="419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Anasazi and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Belos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Framework Overview</a:t>
            </a:r>
            <a:r>
              <a:rPr lang="en-US" sz="20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  <a:endParaRPr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71800" y="6172200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GMRES Example</a:t>
            </a:r>
            <a:endParaRPr lang="en-US" sz="18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45600" t="25600" r="18000" b="28000"/>
          <a:stretch>
            <a:fillRect/>
          </a:stretch>
        </p:blipFill>
        <p:spPr bwMode="auto">
          <a:xfrm>
            <a:off x="2133600" y="1752600"/>
            <a:ext cx="4389120" cy="419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 bwMode="auto">
          <a:xfrm rot="16200000" flipH="1">
            <a:off x="1343055" y="1781145"/>
            <a:ext cx="819090" cy="4572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971800" y="6172200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GMRES Example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Anasazi and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Belos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(Framework Overview)</a:t>
            </a:r>
            <a:endParaRPr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276600" y="4114800"/>
            <a:ext cx="762000" cy="304800"/>
          </a:xfrm>
          <a:prstGeom prst="roundRect">
            <a:avLst/>
          </a:prstGeom>
          <a:noFill/>
          <a:ln w="190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38100" dir="2700000" algn="tl" rotWithShape="0">
              <a:schemeClr val="bg1">
                <a:lumMod val="75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1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2819400" y="2514600"/>
            <a:ext cx="457200" cy="304800"/>
          </a:xfrm>
          <a:prstGeom prst="roundRect">
            <a:avLst/>
          </a:prstGeom>
          <a:noFill/>
          <a:ln w="190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38100" dir="2700000" algn="tl" rotWithShape="0">
              <a:schemeClr val="bg1">
                <a:lumMod val="75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1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>
            <a:stCxn id="23" idx="1"/>
          </p:cNvCxnSpPr>
          <p:nvPr/>
        </p:nvCxnSpPr>
        <p:spPr bwMode="auto">
          <a:xfrm flipH="1">
            <a:off x="1447800" y="2667000"/>
            <a:ext cx="1371600" cy="381000"/>
          </a:xfrm>
          <a:prstGeom prst="line">
            <a:avLst/>
          </a:prstGeom>
          <a:ln w="19050" cmpd="sng">
            <a:solidFill>
              <a:srgbClr val="00FF00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9" idx="1"/>
          </p:cNvCxnSpPr>
          <p:nvPr/>
        </p:nvCxnSpPr>
        <p:spPr bwMode="auto">
          <a:xfrm flipH="1" flipV="1">
            <a:off x="1447800" y="3048000"/>
            <a:ext cx="1828800" cy="1219200"/>
          </a:xfrm>
          <a:prstGeom prst="line">
            <a:avLst/>
          </a:prstGeom>
          <a:noFill/>
          <a:ln w="190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0" y="2514600"/>
            <a:ext cx="152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>
                <a:solidFill>
                  <a:srgbClr val="00FF00"/>
                </a:solidFill>
              </a:rPr>
              <a:t>Multivector</a:t>
            </a:r>
            <a:endParaRPr lang="en-US" dirty="0" smtClean="0">
              <a:solidFill>
                <a:srgbClr val="00FF0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00FF00"/>
                </a:solidFill>
              </a:rPr>
              <a:t>Classes</a:t>
            </a:r>
            <a:endParaRPr 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06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45600" t="25600" r="18000" b="28000"/>
          <a:stretch>
            <a:fillRect/>
          </a:stretch>
        </p:blipFill>
        <p:spPr bwMode="auto">
          <a:xfrm>
            <a:off x="2133600" y="1752600"/>
            <a:ext cx="4389120" cy="419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 bwMode="auto">
          <a:xfrm rot="16200000" flipH="1">
            <a:off x="1343055" y="1781145"/>
            <a:ext cx="819090" cy="4572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ounded Rectangle 37"/>
          <p:cNvSpPr/>
          <p:nvPr/>
        </p:nvSpPr>
        <p:spPr bwMode="auto">
          <a:xfrm>
            <a:off x="3787515" y="2141594"/>
            <a:ext cx="685800" cy="274320"/>
          </a:xfrm>
          <a:prstGeom prst="roundRect">
            <a:avLst/>
          </a:prstGeom>
          <a:noFill/>
          <a:ln w="25400" cap="flat" cmpd="sng" algn="ctr">
            <a:solidFill>
              <a:srgbClr val="33CC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19400" y="1219200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33CCFF"/>
                </a:solidFill>
              </a:rPr>
              <a:t>Problem Classes / Operator Classes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4144781" y="2942319"/>
            <a:ext cx="365760" cy="274320"/>
          </a:xfrm>
          <a:prstGeom prst="roundRect">
            <a:avLst/>
          </a:prstGeom>
          <a:noFill/>
          <a:ln w="25400" cap="flat" cmpd="sng" algn="ctr">
            <a:solidFill>
              <a:srgbClr val="33CC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 flipH="1">
            <a:off x="4343400" y="1600200"/>
            <a:ext cx="533400" cy="533400"/>
          </a:xfrm>
          <a:prstGeom prst="line">
            <a:avLst/>
          </a:prstGeom>
          <a:ln w="28575">
            <a:solidFill>
              <a:srgbClr val="33CC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 bwMode="auto">
          <a:xfrm flipH="1">
            <a:off x="4422098" y="1600200"/>
            <a:ext cx="454702" cy="1352862"/>
          </a:xfrm>
          <a:prstGeom prst="line">
            <a:avLst/>
          </a:prstGeom>
          <a:ln w="28575">
            <a:solidFill>
              <a:srgbClr val="33CC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71800" y="6172200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GMRES Example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Anasazi and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Belos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(Framework Overview)</a:t>
            </a:r>
            <a:endParaRPr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276600" y="4114800"/>
            <a:ext cx="762000" cy="304800"/>
          </a:xfrm>
          <a:prstGeom prst="roundRect">
            <a:avLst/>
          </a:prstGeom>
          <a:noFill/>
          <a:ln w="190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38100" dir="2700000" algn="tl" rotWithShape="0">
              <a:schemeClr val="bg1">
                <a:lumMod val="75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1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2819400" y="2514600"/>
            <a:ext cx="457200" cy="304800"/>
          </a:xfrm>
          <a:prstGeom prst="roundRect">
            <a:avLst/>
          </a:prstGeom>
          <a:noFill/>
          <a:ln w="190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38100" dir="2700000" algn="tl" rotWithShape="0">
              <a:schemeClr val="bg1">
                <a:lumMod val="75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1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>
            <a:stCxn id="23" idx="1"/>
          </p:cNvCxnSpPr>
          <p:nvPr/>
        </p:nvCxnSpPr>
        <p:spPr bwMode="auto">
          <a:xfrm flipH="1">
            <a:off x="1447800" y="2667000"/>
            <a:ext cx="1371600" cy="381000"/>
          </a:xfrm>
          <a:prstGeom prst="line">
            <a:avLst/>
          </a:prstGeom>
          <a:ln w="19050" cmpd="sng">
            <a:solidFill>
              <a:srgbClr val="00FF00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9" idx="1"/>
          </p:cNvCxnSpPr>
          <p:nvPr/>
        </p:nvCxnSpPr>
        <p:spPr bwMode="auto">
          <a:xfrm flipH="1" flipV="1">
            <a:off x="1447800" y="3048000"/>
            <a:ext cx="1828800" cy="1219200"/>
          </a:xfrm>
          <a:prstGeom prst="line">
            <a:avLst/>
          </a:prstGeom>
          <a:noFill/>
          <a:ln w="190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0" y="2514600"/>
            <a:ext cx="152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>
                <a:solidFill>
                  <a:srgbClr val="00FF00"/>
                </a:solidFill>
              </a:rPr>
              <a:t>Multivector</a:t>
            </a:r>
            <a:endParaRPr lang="en-US" dirty="0" smtClean="0">
              <a:solidFill>
                <a:srgbClr val="00FF0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00FF00"/>
                </a:solidFill>
              </a:rPr>
              <a:t>Classes</a:t>
            </a:r>
            <a:endParaRPr 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120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45600" t="25600" r="18000" b="28000"/>
          <a:stretch>
            <a:fillRect/>
          </a:stretch>
        </p:blipFill>
        <p:spPr bwMode="auto">
          <a:xfrm>
            <a:off x="2133600" y="1752600"/>
            <a:ext cx="4389120" cy="419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 bwMode="auto">
          <a:xfrm rot="16200000" flipH="1">
            <a:off x="1343055" y="1781145"/>
            <a:ext cx="819090" cy="4572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2941320" y="3352800"/>
            <a:ext cx="1280160" cy="457200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 flipH="1">
            <a:off x="4191000" y="3352800"/>
            <a:ext cx="2819400" cy="76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 bwMode="auto">
          <a:xfrm>
            <a:off x="3787515" y="2141594"/>
            <a:ext cx="685800" cy="274320"/>
          </a:xfrm>
          <a:prstGeom prst="roundRect">
            <a:avLst/>
          </a:prstGeom>
          <a:noFill/>
          <a:ln w="25400" cap="flat" cmpd="sng" algn="ctr">
            <a:solidFill>
              <a:srgbClr val="33CC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4144781" y="2942319"/>
            <a:ext cx="365760" cy="274320"/>
          </a:xfrm>
          <a:prstGeom prst="roundRect">
            <a:avLst/>
          </a:prstGeom>
          <a:noFill/>
          <a:ln w="25400" cap="flat" cmpd="sng" algn="ctr">
            <a:solidFill>
              <a:srgbClr val="33CC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71800" y="6172200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GMRES Example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Anasazi and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Belos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/>
            </a:r>
            <a:b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(Framework Overview)</a:t>
            </a:r>
            <a:endParaRPr lang="en-US" sz="2400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19400" y="1219200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33CCFF"/>
                </a:solidFill>
              </a:rPr>
              <a:t>Problem Classes / Operator Classes</a:t>
            </a:r>
            <a:endParaRPr lang="en-US" dirty="0">
              <a:solidFill>
                <a:srgbClr val="33CCFF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H="1">
            <a:off x="4343400" y="1600200"/>
            <a:ext cx="533400" cy="533400"/>
          </a:xfrm>
          <a:prstGeom prst="line">
            <a:avLst/>
          </a:prstGeom>
          <a:ln w="28575">
            <a:solidFill>
              <a:srgbClr val="33CC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flipH="1">
            <a:off x="4422098" y="1600200"/>
            <a:ext cx="454702" cy="1352862"/>
          </a:xfrm>
          <a:prstGeom prst="line">
            <a:avLst/>
          </a:prstGeom>
          <a:ln w="28575">
            <a:solidFill>
              <a:srgbClr val="33CC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 bwMode="auto">
          <a:xfrm>
            <a:off x="3276600" y="4114800"/>
            <a:ext cx="762000" cy="304800"/>
          </a:xfrm>
          <a:prstGeom prst="roundRect">
            <a:avLst/>
          </a:prstGeom>
          <a:noFill/>
          <a:ln w="190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38100" dir="2700000" algn="tl" rotWithShape="0">
              <a:schemeClr val="bg1">
                <a:lumMod val="75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1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819400" y="2514600"/>
            <a:ext cx="457200" cy="304800"/>
          </a:xfrm>
          <a:prstGeom prst="roundRect">
            <a:avLst/>
          </a:prstGeom>
          <a:noFill/>
          <a:ln w="190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38100" dir="2700000" algn="tl" rotWithShape="0">
              <a:schemeClr val="bg1">
                <a:lumMod val="75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1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Straight Connector 31"/>
          <p:cNvCxnSpPr>
            <a:stCxn id="31" idx="1"/>
          </p:cNvCxnSpPr>
          <p:nvPr/>
        </p:nvCxnSpPr>
        <p:spPr bwMode="auto">
          <a:xfrm flipH="1">
            <a:off x="1447800" y="2667000"/>
            <a:ext cx="1371600" cy="381000"/>
          </a:xfrm>
          <a:prstGeom prst="line">
            <a:avLst/>
          </a:prstGeom>
          <a:ln w="19050" cmpd="sng">
            <a:solidFill>
              <a:srgbClr val="00FF00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1"/>
          </p:cNvCxnSpPr>
          <p:nvPr/>
        </p:nvCxnSpPr>
        <p:spPr bwMode="auto">
          <a:xfrm flipH="1" flipV="1">
            <a:off x="1447800" y="3048000"/>
            <a:ext cx="1828800" cy="1219200"/>
          </a:xfrm>
          <a:prstGeom prst="line">
            <a:avLst/>
          </a:prstGeom>
          <a:noFill/>
          <a:ln w="190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0" y="2514600"/>
            <a:ext cx="152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>
                <a:solidFill>
                  <a:srgbClr val="00FF00"/>
                </a:solidFill>
              </a:rPr>
              <a:t>Multivector</a:t>
            </a:r>
            <a:endParaRPr lang="en-US" dirty="0" smtClean="0">
              <a:solidFill>
                <a:srgbClr val="00FF0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00FF00"/>
                </a:solidFill>
              </a:rPr>
              <a:t>Classes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0400" y="2895600"/>
            <a:ext cx="1905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[Mat]</a:t>
            </a:r>
            <a:r>
              <a:rPr lang="en-US" dirty="0" err="1" smtClean="0"/>
              <a:t>OrthoManager</a:t>
            </a:r>
            <a:r>
              <a:rPr lang="en-US" dirty="0" smtClean="0"/>
              <a:t>                </a:t>
            </a:r>
            <a:r>
              <a:rPr lang="en-US" dirty="0" smtClean="0"/>
              <a:t>Class</a:t>
            </a:r>
          </a:p>
          <a:p>
            <a:pPr algn="ctr">
              <a:buNone/>
            </a:pPr>
            <a:r>
              <a:rPr lang="en-US" dirty="0" smtClean="0"/>
              <a:t>(ICGS, IMGS</a:t>
            </a:r>
            <a:r>
              <a:rPr lang="en-US" dirty="0" smtClean="0"/>
              <a:t>, DGKS, </a:t>
            </a:r>
            <a:r>
              <a:rPr lang="en-US" dirty="0" smtClean="0"/>
              <a:t>SVQB, </a:t>
            </a:r>
            <a:r>
              <a:rPr lang="en-US" dirty="0" smtClean="0"/>
              <a:t>TSQR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30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7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45600" t="25600" r="18000" b="28000"/>
          <a:stretch>
            <a:fillRect/>
          </a:stretch>
        </p:blipFill>
        <p:spPr bwMode="auto">
          <a:xfrm>
            <a:off x="2133600" y="1752600"/>
            <a:ext cx="4389120" cy="419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Anasazi and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Belos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/>
            </a:r>
            <a:b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(Framework Overview)</a:t>
            </a:r>
            <a:endParaRPr lang="en-US" sz="4000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rot="16200000" flipH="1">
            <a:off x="1343055" y="1781145"/>
            <a:ext cx="819090" cy="4572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76200" y="4245114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StatusTest</a:t>
            </a:r>
            <a:r>
              <a:rPr lang="en-US" dirty="0" smtClean="0">
                <a:solidFill>
                  <a:srgbClr val="00B050"/>
                </a:solidFill>
              </a:rPr>
              <a:t>        Class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2667000" y="5181600"/>
            <a:ext cx="3840480" cy="182880"/>
          </a:xfrm>
          <a:prstGeom prst="round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26" name="Straight Connector 25"/>
          <p:cNvCxnSpPr>
            <a:endCxn id="25" idx="1"/>
          </p:cNvCxnSpPr>
          <p:nvPr/>
        </p:nvCxnSpPr>
        <p:spPr bwMode="auto">
          <a:xfrm>
            <a:off x="1524000" y="4648200"/>
            <a:ext cx="1143000" cy="62484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 bwMode="auto">
          <a:xfrm>
            <a:off x="3787515" y="2141594"/>
            <a:ext cx="685800" cy="274320"/>
          </a:xfrm>
          <a:prstGeom prst="roundRect">
            <a:avLst/>
          </a:prstGeom>
          <a:noFill/>
          <a:ln w="25400" cap="flat" cmpd="sng" algn="ctr">
            <a:solidFill>
              <a:srgbClr val="33CC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4144781" y="2942319"/>
            <a:ext cx="365760" cy="274320"/>
          </a:xfrm>
          <a:prstGeom prst="roundRect">
            <a:avLst/>
          </a:prstGeom>
          <a:noFill/>
          <a:ln w="25400" cap="flat" cmpd="sng" algn="ctr">
            <a:solidFill>
              <a:srgbClr val="33CC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2941320" y="3352800"/>
            <a:ext cx="1280160" cy="457200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71800" y="6172200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GMRES Example</a:t>
            </a:r>
            <a:endParaRPr lang="en-US" sz="1800" dirty="0">
              <a:solidFill>
                <a:schemeClr val="accent6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 flipH="1">
            <a:off x="4343400" y="1600200"/>
            <a:ext cx="533400" cy="533400"/>
          </a:xfrm>
          <a:prstGeom prst="line">
            <a:avLst/>
          </a:prstGeom>
          <a:ln w="28575">
            <a:solidFill>
              <a:srgbClr val="33CC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 flipH="1">
            <a:off x="4422098" y="1600200"/>
            <a:ext cx="454702" cy="1352862"/>
          </a:xfrm>
          <a:prstGeom prst="line">
            <a:avLst/>
          </a:prstGeom>
          <a:ln w="28575">
            <a:solidFill>
              <a:srgbClr val="33CC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19400" y="1219200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33CCFF"/>
                </a:solidFill>
              </a:rPr>
              <a:t>Problem Classes / Operator Classes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276600" y="4114800"/>
            <a:ext cx="762000" cy="304800"/>
          </a:xfrm>
          <a:prstGeom prst="roundRect">
            <a:avLst/>
          </a:prstGeom>
          <a:noFill/>
          <a:ln w="190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38100" dir="2700000" algn="tl" rotWithShape="0">
              <a:schemeClr val="bg1">
                <a:lumMod val="75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1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819400" y="2514600"/>
            <a:ext cx="457200" cy="304800"/>
          </a:xfrm>
          <a:prstGeom prst="roundRect">
            <a:avLst/>
          </a:prstGeom>
          <a:noFill/>
          <a:ln w="190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38100" dir="2700000" algn="tl" rotWithShape="0">
              <a:schemeClr val="bg1">
                <a:lumMod val="75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1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Connector 38"/>
          <p:cNvCxnSpPr>
            <a:stCxn id="37" idx="1"/>
          </p:cNvCxnSpPr>
          <p:nvPr/>
        </p:nvCxnSpPr>
        <p:spPr bwMode="auto">
          <a:xfrm flipH="1">
            <a:off x="1447800" y="2667000"/>
            <a:ext cx="1371600" cy="381000"/>
          </a:xfrm>
          <a:prstGeom prst="line">
            <a:avLst/>
          </a:prstGeom>
          <a:ln w="19050" cmpd="sng">
            <a:solidFill>
              <a:srgbClr val="00FF00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6" idx="1"/>
          </p:cNvCxnSpPr>
          <p:nvPr/>
        </p:nvCxnSpPr>
        <p:spPr bwMode="auto">
          <a:xfrm flipH="1" flipV="1">
            <a:off x="1447800" y="3048000"/>
            <a:ext cx="1828800" cy="1219200"/>
          </a:xfrm>
          <a:prstGeom prst="line">
            <a:avLst/>
          </a:prstGeom>
          <a:noFill/>
          <a:ln w="190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0" y="2514600"/>
            <a:ext cx="152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>
                <a:solidFill>
                  <a:srgbClr val="00FF00"/>
                </a:solidFill>
              </a:rPr>
              <a:t>Multivector</a:t>
            </a:r>
            <a:endParaRPr lang="en-US" dirty="0" smtClean="0">
              <a:solidFill>
                <a:srgbClr val="00FF0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00FF00"/>
                </a:solidFill>
              </a:rPr>
              <a:t>Classes</a:t>
            </a:r>
            <a:endParaRPr lang="en-US" dirty="0">
              <a:solidFill>
                <a:srgbClr val="00FF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 bwMode="auto">
          <a:xfrm flipH="1">
            <a:off x="4191000" y="3352800"/>
            <a:ext cx="2819400" cy="76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10400" y="2895600"/>
            <a:ext cx="1905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[Mat]</a:t>
            </a:r>
            <a:r>
              <a:rPr lang="en-US" dirty="0" err="1" smtClean="0"/>
              <a:t>OrthoManager</a:t>
            </a:r>
            <a:r>
              <a:rPr lang="en-US" dirty="0" smtClean="0"/>
              <a:t>                </a:t>
            </a:r>
            <a:r>
              <a:rPr lang="en-US" dirty="0" smtClean="0"/>
              <a:t>Class</a:t>
            </a:r>
          </a:p>
          <a:p>
            <a:pPr algn="ctr">
              <a:buNone/>
            </a:pPr>
            <a:r>
              <a:rPr lang="en-US" dirty="0" smtClean="0"/>
              <a:t>(ICGS, IMGS</a:t>
            </a:r>
            <a:r>
              <a:rPr lang="en-US" dirty="0" smtClean="0"/>
              <a:t>, DGKS, </a:t>
            </a:r>
            <a:r>
              <a:rPr lang="en-US" dirty="0" smtClean="0"/>
              <a:t>SVQB, </a:t>
            </a:r>
            <a:r>
              <a:rPr lang="en-US" dirty="0" smtClean="0"/>
              <a:t>TSQR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50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33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45600" t="25600" r="18000" b="28000"/>
          <a:stretch>
            <a:fillRect/>
          </a:stretch>
        </p:blipFill>
        <p:spPr bwMode="auto">
          <a:xfrm>
            <a:off x="2133600" y="1752600"/>
            <a:ext cx="4389120" cy="419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Anasazi and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Belos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/>
            </a:r>
            <a:b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(Framework Overview)</a:t>
            </a:r>
            <a:endParaRPr lang="en-US" sz="4000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rot="16200000" flipH="1">
            <a:off x="1343055" y="1781145"/>
            <a:ext cx="819090" cy="4572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10800000" flipV="1">
            <a:off x="6745574" y="1828800"/>
            <a:ext cx="798226" cy="569626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4245114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StatusTest</a:t>
            </a:r>
            <a:r>
              <a:rPr lang="en-US" dirty="0" smtClean="0">
                <a:solidFill>
                  <a:srgbClr val="00B050"/>
                </a:solidFill>
              </a:rPr>
              <a:t>        Class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2667000" y="5181600"/>
            <a:ext cx="3840480" cy="182880"/>
          </a:xfrm>
          <a:prstGeom prst="round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26" name="Straight Connector 25"/>
          <p:cNvCxnSpPr>
            <a:endCxn id="25" idx="1"/>
          </p:cNvCxnSpPr>
          <p:nvPr/>
        </p:nvCxnSpPr>
        <p:spPr bwMode="auto">
          <a:xfrm>
            <a:off x="1524000" y="4648200"/>
            <a:ext cx="1143000" cy="62484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 bwMode="auto">
          <a:xfrm>
            <a:off x="3787515" y="2141594"/>
            <a:ext cx="685800" cy="274320"/>
          </a:xfrm>
          <a:prstGeom prst="roundRect">
            <a:avLst/>
          </a:prstGeom>
          <a:noFill/>
          <a:ln w="25400" cap="flat" cmpd="sng" algn="ctr">
            <a:solidFill>
              <a:srgbClr val="33CC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4144781" y="2942319"/>
            <a:ext cx="365760" cy="274320"/>
          </a:xfrm>
          <a:prstGeom prst="roundRect">
            <a:avLst/>
          </a:prstGeom>
          <a:noFill/>
          <a:ln w="25400" cap="flat" cmpd="sng" algn="ctr">
            <a:solidFill>
              <a:srgbClr val="33CC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2941320" y="3352800"/>
            <a:ext cx="1280160" cy="457200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2103120" y="2148840"/>
            <a:ext cx="4754880" cy="36576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71800" y="6172200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GMRES Example</a:t>
            </a:r>
            <a:endParaRPr lang="en-US" sz="1800" dirty="0">
              <a:solidFill>
                <a:schemeClr val="accent6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 flipH="1">
            <a:off x="4343400" y="1600200"/>
            <a:ext cx="533400" cy="533400"/>
          </a:xfrm>
          <a:prstGeom prst="line">
            <a:avLst/>
          </a:prstGeom>
          <a:ln w="28575">
            <a:solidFill>
              <a:srgbClr val="33CC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 flipH="1">
            <a:off x="4422098" y="1600200"/>
            <a:ext cx="454702" cy="1352862"/>
          </a:xfrm>
          <a:prstGeom prst="line">
            <a:avLst/>
          </a:prstGeom>
          <a:ln w="28575">
            <a:solidFill>
              <a:srgbClr val="33CC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19400" y="1219200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33CCFF"/>
                </a:solidFill>
              </a:rPr>
              <a:t>Problem Classes / Operator Classes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400" y="137160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Iteration               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276600" y="4114800"/>
            <a:ext cx="762000" cy="304800"/>
          </a:xfrm>
          <a:prstGeom prst="roundRect">
            <a:avLst/>
          </a:prstGeom>
          <a:noFill/>
          <a:ln w="190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38100" dir="2700000" algn="tl" rotWithShape="0">
              <a:schemeClr val="bg1">
                <a:lumMod val="75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1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819400" y="2514600"/>
            <a:ext cx="457200" cy="304800"/>
          </a:xfrm>
          <a:prstGeom prst="roundRect">
            <a:avLst/>
          </a:prstGeom>
          <a:noFill/>
          <a:ln w="190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38100" dir="2700000" algn="tl" rotWithShape="0">
              <a:schemeClr val="bg1">
                <a:lumMod val="75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1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Connector 38"/>
          <p:cNvCxnSpPr>
            <a:stCxn id="37" idx="1"/>
          </p:cNvCxnSpPr>
          <p:nvPr/>
        </p:nvCxnSpPr>
        <p:spPr bwMode="auto">
          <a:xfrm flipH="1">
            <a:off x="1447800" y="2667000"/>
            <a:ext cx="1371600" cy="381000"/>
          </a:xfrm>
          <a:prstGeom prst="line">
            <a:avLst/>
          </a:prstGeom>
          <a:ln w="19050" cmpd="sng">
            <a:solidFill>
              <a:srgbClr val="00FF00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6" idx="1"/>
          </p:cNvCxnSpPr>
          <p:nvPr/>
        </p:nvCxnSpPr>
        <p:spPr bwMode="auto">
          <a:xfrm flipH="1" flipV="1">
            <a:off x="1447800" y="3048000"/>
            <a:ext cx="1828800" cy="1219200"/>
          </a:xfrm>
          <a:prstGeom prst="line">
            <a:avLst/>
          </a:prstGeom>
          <a:noFill/>
          <a:ln w="190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0" y="2514600"/>
            <a:ext cx="152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>
                <a:solidFill>
                  <a:srgbClr val="00FF00"/>
                </a:solidFill>
              </a:rPr>
              <a:t>Multivector</a:t>
            </a:r>
            <a:endParaRPr lang="en-US" dirty="0" smtClean="0">
              <a:solidFill>
                <a:srgbClr val="00FF0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00FF00"/>
                </a:solidFill>
              </a:rPr>
              <a:t>Classes</a:t>
            </a:r>
            <a:endParaRPr lang="en-US" dirty="0">
              <a:solidFill>
                <a:srgbClr val="00FF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 bwMode="auto">
          <a:xfrm flipH="1">
            <a:off x="4191000" y="3352800"/>
            <a:ext cx="2819400" cy="76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10400" y="2895600"/>
            <a:ext cx="1905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[Mat]</a:t>
            </a:r>
            <a:r>
              <a:rPr lang="en-US" dirty="0" err="1" smtClean="0"/>
              <a:t>OrthoManager</a:t>
            </a:r>
            <a:r>
              <a:rPr lang="en-US" dirty="0" smtClean="0"/>
              <a:t>                </a:t>
            </a:r>
            <a:r>
              <a:rPr lang="en-US" dirty="0" smtClean="0"/>
              <a:t>Class</a:t>
            </a:r>
          </a:p>
          <a:p>
            <a:pPr algn="ctr">
              <a:buNone/>
            </a:pPr>
            <a:r>
              <a:rPr lang="en-US" dirty="0" smtClean="0"/>
              <a:t>(ICGS, IMGS</a:t>
            </a:r>
            <a:r>
              <a:rPr lang="en-US" dirty="0" smtClean="0"/>
              <a:t>, DGKS, </a:t>
            </a:r>
            <a:r>
              <a:rPr lang="en-US" dirty="0" smtClean="0"/>
              <a:t>SVQB, </a:t>
            </a:r>
            <a:r>
              <a:rPr lang="en-US" dirty="0" smtClean="0"/>
              <a:t>TSQR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58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33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45600" t="25600" r="18000" b="28000"/>
          <a:stretch>
            <a:fillRect/>
          </a:stretch>
        </p:blipFill>
        <p:spPr bwMode="auto">
          <a:xfrm>
            <a:off x="2133600" y="1752600"/>
            <a:ext cx="4389120" cy="419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Anasazi and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Belos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/>
            </a:r>
            <a:b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(Framework Overview)</a:t>
            </a:r>
            <a:endParaRPr lang="en-US" sz="4000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889760" y="1676400"/>
            <a:ext cx="4663440" cy="4389120"/>
          </a:xfrm>
          <a:prstGeom prst="round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120009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>
                <a:solidFill>
                  <a:schemeClr val="accent6"/>
                </a:solidFill>
              </a:rPr>
              <a:t>SolverManager</a:t>
            </a:r>
            <a:r>
              <a:rPr lang="en-US" dirty="0" smtClean="0">
                <a:solidFill>
                  <a:schemeClr val="accent6"/>
                </a:solidFill>
              </a:rPr>
              <a:t> Class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0" name="Straight Connector 9"/>
          <p:cNvCxnSpPr>
            <a:stCxn id="8" idx="2"/>
          </p:cNvCxnSpPr>
          <p:nvPr/>
        </p:nvCxnSpPr>
        <p:spPr bwMode="auto">
          <a:xfrm rot="16200000" flipH="1">
            <a:off x="1343055" y="1781145"/>
            <a:ext cx="819090" cy="4572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1219200" y="1600200"/>
            <a:ext cx="737016" cy="505918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 rot="10800000" flipV="1">
            <a:off x="6745574" y="1828800"/>
            <a:ext cx="798226" cy="569626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4245114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StatusTest</a:t>
            </a:r>
            <a:r>
              <a:rPr lang="en-US" dirty="0" smtClean="0">
                <a:solidFill>
                  <a:srgbClr val="00B050"/>
                </a:solidFill>
              </a:rPr>
              <a:t>        Class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2667000" y="5181600"/>
            <a:ext cx="3840480" cy="182880"/>
          </a:xfrm>
          <a:prstGeom prst="round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26" name="Straight Connector 25"/>
          <p:cNvCxnSpPr>
            <a:endCxn id="25" idx="1"/>
          </p:cNvCxnSpPr>
          <p:nvPr/>
        </p:nvCxnSpPr>
        <p:spPr bwMode="auto">
          <a:xfrm>
            <a:off x="1524000" y="4648200"/>
            <a:ext cx="1143000" cy="62484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 bwMode="auto">
          <a:xfrm>
            <a:off x="3787515" y="2141594"/>
            <a:ext cx="685800" cy="274320"/>
          </a:xfrm>
          <a:prstGeom prst="roundRect">
            <a:avLst/>
          </a:prstGeom>
          <a:noFill/>
          <a:ln w="25400" cap="flat" cmpd="sng" algn="ctr">
            <a:solidFill>
              <a:srgbClr val="33CC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4144781" y="2942319"/>
            <a:ext cx="365760" cy="274320"/>
          </a:xfrm>
          <a:prstGeom prst="roundRect">
            <a:avLst/>
          </a:prstGeom>
          <a:noFill/>
          <a:ln w="25400" cap="flat" cmpd="sng" algn="ctr">
            <a:solidFill>
              <a:srgbClr val="33CC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2941320" y="3352800"/>
            <a:ext cx="1280160" cy="457200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2103120" y="2148840"/>
            <a:ext cx="4754880" cy="36576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71800" y="6172200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GMRES Example</a:t>
            </a:r>
            <a:endParaRPr lang="en-US" sz="1800" dirty="0">
              <a:solidFill>
                <a:schemeClr val="accent6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 flipH="1">
            <a:off x="4343400" y="1600200"/>
            <a:ext cx="533400" cy="533400"/>
          </a:xfrm>
          <a:prstGeom prst="line">
            <a:avLst/>
          </a:prstGeom>
          <a:ln w="28575">
            <a:solidFill>
              <a:srgbClr val="33CC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 flipH="1">
            <a:off x="4422098" y="1600200"/>
            <a:ext cx="454702" cy="1352862"/>
          </a:xfrm>
          <a:prstGeom prst="line">
            <a:avLst/>
          </a:prstGeom>
          <a:ln w="28575">
            <a:solidFill>
              <a:srgbClr val="33CC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19400" y="1219200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33CCFF"/>
                </a:solidFill>
              </a:rPr>
              <a:t>Problem Classes / Operator Classes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400" y="137160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Iteration               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276600" y="4114800"/>
            <a:ext cx="762000" cy="304800"/>
          </a:xfrm>
          <a:prstGeom prst="roundRect">
            <a:avLst/>
          </a:prstGeom>
          <a:noFill/>
          <a:ln w="190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38100" dir="2700000" algn="tl" rotWithShape="0">
              <a:schemeClr val="bg1">
                <a:lumMod val="75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1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819400" y="2514600"/>
            <a:ext cx="457200" cy="304800"/>
          </a:xfrm>
          <a:prstGeom prst="roundRect">
            <a:avLst/>
          </a:prstGeom>
          <a:noFill/>
          <a:ln w="190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38100" dir="2700000" algn="tl" rotWithShape="0">
              <a:schemeClr val="bg1">
                <a:lumMod val="75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1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Connector 38"/>
          <p:cNvCxnSpPr>
            <a:stCxn id="37" idx="1"/>
          </p:cNvCxnSpPr>
          <p:nvPr/>
        </p:nvCxnSpPr>
        <p:spPr bwMode="auto">
          <a:xfrm flipH="1">
            <a:off x="1447800" y="2667000"/>
            <a:ext cx="1371600" cy="381000"/>
          </a:xfrm>
          <a:prstGeom prst="line">
            <a:avLst/>
          </a:prstGeom>
          <a:ln w="19050" cmpd="sng">
            <a:solidFill>
              <a:srgbClr val="00FF00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6" idx="1"/>
          </p:cNvCxnSpPr>
          <p:nvPr/>
        </p:nvCxnSpPr>
        <p:spPr bwMode="auto">
          <a:xfrm flipH="1" flipV="1">
            <a:off x="1447800" y="3048000"/>
            <a:ext cx="1828800" cy="1219200"/>
          </a:xfrm>
          <a:prstGeom prst="line">
            <a:avLst/>
          </a:prstGeom>
          <a:noFill/>
          <a:ln w="190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0" y="2514600"/>
            <a:ext cx="152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>
                <a:solidFill>
                  <a:srgbClr val="00FF00"/>
                </a:solidFill>
              </a:rPr>
              <a:t>Multivector</a:t>
            </a:r>
            <a:endParaRPr lang="en-US" dirty="0" smtClean="0">
              <a:solidFill>
                <a:srgbClr val="00FF0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00FF00"/>
                </a:solidFill>
              </a:rPr>
              <a:t>Classes</a:t>
            </a:r>
            <a:endParaRPr lang="en-US" dirty="0">
              <a:solidFill>
                <a:srgbClr val="00FF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 bwMode="auto">
          <a:xfrm flipH="1">
            <a:off x="4191000" y="3352800"/>
            <a:ext cx="2819400" cy="76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10400" y="2895600"/>
            <a:ext cx="1905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[Mat]</a:t>
            </a:r>
            <a:r>
              <a:rPr lang="en-US" dirty="0" err="1" smtClean="0"/>
              <a:t>OrthoManager</a:t>
            </a:r>
            <a:r>
              <a:rPr lang="en-US" dirty="0" smtClean="0"/>
              <a:t>                </a:t>
            </a:r>
            <a:r>
              <a:rPr lang="en-US" dirty="0" smtClean="0"/>
              <a:t>Class</a:t>
            </a:r>
          </a:p>
          <a:p>
            <a:pPr algn="ctr">
              <a:buNone/>
            </a:pPr>
            <a:r>
              <a:rPr lang="en-US" dirty="0" smtClean="0"/>
              <a:t>(ICGS, IMGS</a:t>
            </a:r>
            <a:r>
              <a:rPr lang="en-US" dirty="0" smtClean="0"/>
              <a:t>, DGKS, </a:t>
            </a:r>
            <a:r>
              <a:rPr lang="en-US" dirty="0" smtClean="0"/>
              <a:t>SVQB, </a:t>
            </a:r>
            <a:r>
              <a:rPr lang="en-US" dirty="0" smtClean="0"/>
              <a:t>TSQR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92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33" grpId="0"/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45600" t="25600" r="18000" b="28000"/>
          <a:stretch>
            <a:fillRect/>
          </a:stretch>
        </p:blipFill>
        <p:spPr bwMode="auto">
          <a:xfrm>
            <a:off x="2133600" y="1752600"/>
            <a:ext cx="4389120" cy="419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Anasazi and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Belos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/>
            </a:r>
            <a:b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(Framework Overview)</a:t>
            </a:r>
            <a:endParaRPr lang="en-US" sz="4000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889760" y="1676400"/>
            <a:ext cx="4663440" cy="4389120"/>
          </a:xfrm>
          <a:prstGeom prst="round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120009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>
                <a:solidFill>
                  <a:schemeClr val="accent6"/>
                </a:solidFill>
              </a:rPr>
              <a:t>SolverManager</a:t>
            </a:r>
            <a:r>
              <a:rPr lang="en-US" dirty="0" smtClean="0">
                <a:solidFill>
                  <a:schemeClr val="accent6"/>
                </a:solidFill>
              </a:rPr>
              <a:t> Class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0" name="Straight Connector 9"/>
          <p:cNvCxnSpPr>
            <a:stCxn id="8" idx="2"/>
          </p:cNvCxnSpPr>
          <p:nvPr/>
        </p:nvCxnSpPr>
        <p:spPr bwMode="auto">
          <a:xfrm rot="16200000" flipH="1">
            <a:off x="1343055" y="1781145"/>
            <a:ext cx="819090" cy="4572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1219200" y="1600200"/>
            <a:ext cx="737016" cy="505918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 rot="10800000" flipV="1">
            <a:off x="6745574" y="1828800"/>
            <a:ext cx="798226" cy="569626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4245114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StatusTest</a:t>
            </a:r>
            <a:r>
              <a:rPr lang="en-US" dirty="0" smtClean="0">
                <a:solidFill>
                  <a:srgbClr val="00B050"/>
                </a:solidFill>
              </a:rPr>
              <a:t>        Class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2667000" y="5181600"/>
            <a:ext cx="3840480" cy="182880"/>
          </a:xfrm>
          <a:prstGeom prst="round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26" name="Straight Connector 25"/>
          <p:cNvCxnSpPr>
            <a:endCxn id="25" idx="1"/>
          </p:cNvCxnSpPr>
          <p:nvPr/>
        </p:nvCxnSpPr>
        <p:spPr bwMode="auto">
          <a:xfrm>
            <a:off x="1524000" y="4648200"/>
            <a:ext cx="1143000" cy="62484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33600" y="6150114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OutputManager</a:t>
            </a:r>
            <a:r>
              <a:rPr lang="en-US" dirty="0" smtClean="0">
                <a:solidFill>
                  <a:srgbClr val="7030A0"/>
                </a:solidFill>
              </a:rPr>
              <a:t>                Class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3787515" y="2141594"/>
            <a:ext cx="685800" cy="274320"/>
          </a:xfrm>
          <a:prstGeom prst="roundRect">
            <a:avLst/>
          </a:prstGeom>
          <a:noFill/>
          <a:ln w="25400" cap="flat" cmpd="sng" algn="ctr">
            <a:solidFill>
              <a:srgbClr val="33CC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4144781" y="2942319"/>
            <a:ext cx="365760" cy="274320"/>
          </a:xfrm>
          <a:prstGeom prst="roundRect">
            <a:avLst/>
          </a:prstGeom>
          <a:noFill/>
          <a:ln w="25400" cap="flat" cmpd="sng" algn="ctr">
            <a:solidFill>
              <a:srgbClr val="33CC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2941320" y="3352800"/>
            <a:ext cx="1280160" cy="457200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2103120" y="2148840"/>
            <a:ext cx="4754880" cy="36576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91400" y="137160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Iteration                Class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 flipH="1">
            <a:off x="4343400" y="1600200"/>
            <a:ext cx="533400" cy="533400"/>
          </a:xfrm>
          <a:prstGeom prst="line">
            <a:avLst/>
          </a:prstGeom>
          <a:ln w="28575">
            <a:solidFill>
              <a:srgbClr val="33CC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 bwMode="auto">
          <a:xfrm flipH="1">
            <a:off x="4422098" y="1600200"/>
            <a:ext cx="454702" cy="1352862"/>
          </a:xfrm>
          <a:prstGeom prst="line">
            <a:avLst/>
          </a:prstGeom>
          <a:ln w="28575">
            <a:solidFill>
              <a:srgbClr val="33CC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19400" y="1219200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33CCFF"/>
                </a:solidFill>
              </a:rPr>
              <a:t>Problem Classes / Operator Classes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3276600" y="4114800"/>
            <a:ext cx="762000" cy="304800"/>
          </a:xfrm>
          <a:prstGeom prst="roundRect">
            <a:avLst/>
          </a:prstGeom>
          <a:noFill/>
          <a:ln w="190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38100" dir="2700000" algn="tl" rotWithShape="0">
              <a:schemeClr val="bg1">
                <a:lumMod val="75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1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2819400" y="2514600"/>
            <a:ext cx="457200" cy="304800"/>
          </a:xfrm>
          <a:prstGeom prst="roundRect">
            <a:avLst/>
          </a:prstGeom>
          <a:noFill/>
          <a:ln w="190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38100" dir="2700000" algn="tl" rotWithShape="0">
              <a:schemeClr val="bg1">
                <a:lumMod val="75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1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Straight Connector 43"/>
          <p:cNvCxnSpPr>
            <a:stCxn id="42" idx="1"/>
          </p:cNvCxnSpPr>
          <p:nvPr/>
        </p:nvCxnSpPr>
        <p:spPr bwMode="auto">
          <a:xfrm flipH="1">
            <a:off x="1447800" y="2667000"/>
            <a:ext cx="1371600" cy="381000"/>
          </a:xfrm>
          <a:prstGeom prst="line">
            <a:avLst/>
          </a:prstGeom>
          <a:ln w="19050" cmpd="sng">
            <a:solidFill>
              <a:srgbClr val="00FF00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9" idx="1"/>
          </p:cNvCxnSpPr>
          <p:nvPr/>
        </p:nvCxnSpPr>
        <p:spPr bwMode="auto">
          <a:xfrm flipH="1" flipV="1">
            <a:off x="1447800" y="3048000"/>
            <a:ext cx="1828800" cy="1219200"/>
          </a:xfrm>
          <a:prstGeom prst="line">
            <a:avLst/>
          </a:prstGeom>
          <a:noFill/>
          <a:ln w="190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0" y="2514600"/>
            <a:ext cx="152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>
                <a:solidFill>
                  <a:srgbClr val="00FF00"/>
                </a:solidFill>
              </a:rPr>
              <a:t>Multivector</a:t>
            </a:r>
            <a:endParaRPr lang="en-US" dirty="0" smtClean="0">
              <a:solidFill>
                <a:srgbClr val="00FF0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00FF00"/>
                </a:solidFill>
              </a:rPr>
              <a:t>Classes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72000" y="6150114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SortManager</a:t>
            </a:r>
            <a:r>
              <a:rPr lang="en-US" dirty="0" smtClean="0">
                <a:solidFill>
                  <a:srgbClr val="7030A0"/>
                </a:solidFill>
              </a:rPr>
              <a:t>                Class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10400" y="2895600"/>
            <a:ext cx="1905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[Mat]</a:t>
            </a:r>
            <a:r>
              <a:rPr lang="en-US" dirty="0" err="1" smtClean="0"/>
              <a:t>OrthoManager</a:t>
            </a:r>
            <a:r>
              <a:rPr lang="en-US" dirty="0" smtClean="0"/>
              <a:t>                </a:t>
            </a:r>
            <a:r>
              <a:rPr lang="en-US" dirty="0" smtClean="0"/>
              <a:t>Class</a:t>
            </a:r>
          </a:p>
          <a:p>
            <a:pPr algn="ctr">
              <a:buNone/>
            </a:pPr>
            <a:r>
              <a:rPr lang="en-US" dirty="0" smtClean="0"/>
              <a:t>(ICGS, IMGS</a:t>
            </a:r>
            <a:r>
              <a:rPr lang="en-US" dirty="0" smtClean="0"/>
              <a:t>, DGKS, </a:t>
            </a:r>
            <a:r>
              <a:rPr lang="en-US" dirty="0" smtClean="0"/>
              <a:t>SVQB, </a:t>
            </a:r>
            <a:r>
              <a:rPr lang="en-US" dirty="0" smtClean="0"/>
              <a:t>TSQR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 bwMode="auto">
          <a:xfrm flipH="1">
            <a:off x="4191000" y="3352800"/>
            <a:ext cx="2819400" cy="76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14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6" grpId="0"/>
      <p:bldP spid="46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Outline</a:t>
            </a:r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990600" y="1447800"/>
            <a:ext cx="72390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81000" indent="-381000">
              <a:buFont typeface="Wingdings" pitchFamily="1" charset="2"/>
              <a:buChar char="§"/>
            </a:pPr>
            <a:r>
              <a:rPr lang="en-US" sz="2600" dirty="0" err="1" smtClean="0">
                <a:solidFill>
                  <a:srgbClr val="000099"/>
                </a:solidFill>
              </a:rPr>
              <a:t>Belos</a:t>
            </a:r>
            <a:r>
              <a:rPr lang="en-US" sz="2600" dirty="0" smtClean="0">
                <a:solidFill>
                  <a:srgbClr val="000099"/>
                </a:solidFill>
              </a:rPr>
              <a:t> and Anasazi Framework</a:t>
            </a:r>
            <a:endParaRPr lang="en-US" sz="2600" dirty="0">
              <a:solidFill>
                <a:srgbClr val="000099"/>
              </a:solidFill>
            </a:endParaRPr>
          </a:p>
          <a:p>
            <a:pPr marL="800100" lvl="1" indent="-342900">
              <a:buFont typeface="Wingdings" pitchFamily="1" charset="2"/>
              <a:buChar char="w"/>
            </a:pPr>
            <a:r>
              <a:rPr lang="en-US" sz="2200" dirty="0" smtClean="0"/>
              <a:t>Background / Motivation</a:t>
            </a:r>
          </a:p>
          <a:p>
            <a:pPr marL="800100" lvl="1" indent="-342900">
              <a:buFont typeface="Wingdings" pitchFamily="1" charset="2"/>
              <a:buChar char="w"/>
            </a:pPr>
            <a:r>
              <a:rPr lang="en-US" sz="2200" dirty="0" smtClean="0"/>
              <a:t>Framework overview</a:t>
            </a:r>
          </a:p>
          <a:p>
            <a:pPr marL="800100" lvl="1" indent="-342900">
              <a:buFont typeface="Wingdings" pitchFamily="1" charset="2"/>
              <a:buChar char="w"/>
            </a:pPr>
            <a:r>
              <a:rPr lang="en-US" sz="2200" dirty="0" smtClean="0"/>
              <a:t>Available solver components</a:t>
            </a:r>
            <a:endParaRPr lang="en-US" sz="2200" dirty="0"/>
          </a:p>
          <a:p>
            <a:pPr marL="381000" indent="-381000">
              <a:buFont typeface="Wingdings" pitchFamily="1" charset="2"/>
              <a:buChar char="§"/>
            </a:pPr>
            <a:endParaRPr lang="en-US" sz="800" dirty="0" smtClean="0">
              <a:solidFill>
                <a:srgbClr val="000099"/>
              </a:solidFill>
            </a:endParaRPr>
          </a:p>
          <a:p>
            <a:pPr marL="381000" indent="-381000">
              <a:buFont typeface="Wingdings" pitchFamily="1" charset="2"/>
              <a:buChar char="§"/>
            </a:pPr>
            <a:r>
              <a:rPr lang="en-US" sz="2600" dirty="0" smtClean="0">
                <a:solidFill>
                  <a:srgbClr val="000099"/>
                </a:solidFill>
              </a:rPr>
              <a:t>Using Anasazi and </a:t>
            </a:r>
            <a:r>
              <a:rPr lang="en-US" sz="2600" dirty="0" err="1" smtClean="0">
                <a:solidFill>
                  <a:srgbClr val="000099"/>
                </a:solidFill>
              </a:rPr>
              <a:t>Belos</a:t>
            </a:r>
            <a:endParaRPr lang="en-US" sz="2600" dirty="0">
              <a:solidFill>
                <a:srgbClr val="000099"/>
              </a:solidFill>
            </a:endParaRPr>
          </a:p>
          <a:p>
            <a:pPr marL="800100" lvl="1" indent="-342900">
              <a:buFont typeface="Wingdings" pitchFamily="1" charset="2"/>
              <a:buChar char="w"/>
            </a:pPr>
            <a:r>
              <a:rPr lang="en-US" sz="2200" dirty="0" smtClean="0"/>
              <a:t>Simple </a:t>
            </a:r>
            <a:r>
              <a:rPr lang="en-US" sz="2200" dirty="0" smtClean="0"/>
              <a:t>examples</a:t>
            </a:r>
            <a:endParaRPr lang="en-US" sz="2200" dirty="0" smtClean="0"/>
          </a:p>
          <a:p>
            <a:pPr marL="800100" lvl="1" indent="-342900">
              <a:buFont typeface="Wingdings" pitchFamily="1" charset="2"/>
              <a:buChar char="w"/>
            </a:pPr>
            <a:r>
              <a:rPr lang="en-US" sz="2200" dirty="0" smtClean="0"/>
              <a:t>Through </a:t>
            </a:r>
            <a:r>
              <a:rPr lang="en-US" sz="2200" dirty="0" err="1" smtClean="0"/>
              <a:t>Stratimikos</a:t>
            </a:r>
            <a:r>
              <a:rPr lang="en-US" sz="2200" dirty="0" smtClean="0"/>
              <a:t> (</a:t>
            </a:r>
            <a:r>
              <a:rPr lang="en-US" sz="2200" dirty="0" err="1" smtClean="0"/>
              <a:t>Belos</a:t>
            </a:r>
            <a:r>
              <a:rPr lang="en-US" sz="2200" dirty="0" smtClean="0"/>
              <a:t>)</a:t>
            </a:r>
          </a:p>
          <a:p>
            <a:pPr marL="800100" lvl="1" indent="-342900">
              <a:buFont typeface="Wingdings" pitchFamily="1" charset="2"/>
              <a:buChar char="w"/>
            </a:pPr>
            <a:r>
              <a:rPr lang="en-US" sz="2200" dirty="0" smtClean="0"/>
              <a:t>Through LOCA (Anasazi)</a:t>
            </a:r>
          </a:p>
          <a:p>
            <a:pPr marL="381000" indent="-381000">
              <a:buFont typeface="Wingdings" pitchFamily="1" charset="2"/>
              <a:buChar char="§"/>
            </a:pPr>
            <a:endParaRPr lang="en-US" sz="800" dirty="0" smtClean="0">
              <a:solidFill>
                <a:srgbClr val="000099"/>
              </a:solidFill>
            </a:endParaRPr>
          </a:p>
          <a:p>
            <a:pPr marL="381000" indent="-381000">
              <a:buFont typeface="Wingdings" pitchFamily="1" charset="2"/>
              <a:buChar char="§"/>
            </a:pPr>
            <a:r>
              <a:rPr lang="en-US" sz="2600" dirty="0" smtClean="0">
                <a:solidFill>
                  <a:srgbClr val="000099"/>
                </a:solidFill>
              </a:rPr>
              <a:t>Summary</a:t>
            </a:r>
            <a:endParaRPr lang="en-US" sz="26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Available Solver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62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  <a:latin typeface="Arial" charset="0"/>
              </a:rPr>
              <a:t>Linear </a:t>
            </a:r>
            <a:r>
              <a:rPr lang="en-US" b="0" dirty="0">
                <a:solidFill>
                  <a:schemeClr val="tx1"/>
                </a:solidFill>
                <a:latin typeface="Arial" charset="0"/>
              </a:rPr>
              <a:t>Algebra Interface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029200"/>
          </a:xfrm>
        </p:spPr>
        <p:txBody>
          <a:bodyPr/>
          <a:lstStyle/>
          <a:p>
            <a:r>
              <a:rPr lang="en-US" sz="20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MultiVecTraits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Arial" charset="0"/>
              </a:rPr>
              <a:t>Abstract interface to define the linear algebra required by most iterative </a:t>
            </a:r>
            <a:r>
              <a:rPr lang="en-US" dirty="0" smtClean="0">
                <a:latin typeface="Arial" charset="0"/>
              </a:rPr>
              <a:t>solvers: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creational methods</a:t>
            </a:r>
          </a:p>
          <a:p>
            <a:pPr lvl="2"/>
            <a:r>
              <a:rPr lang="en-US" dirty="0">
                <a:latin typeface="Arial" charset="0"/>
              </a:rPr>
              <a:t>dot products, norms</a:t>
            </a:r>
          </a:p>
          <a:p>
            <a:pPr lvl="2"/>
            <a:r>
              <a:rPr lang="en-US" dirty="0">
                <a:latin typeface="Arial" charset="0"/>
              </a:rPr>
              <a:t>update methods</a:t>
            </a:r>
          </a:p>
          <a:p>
            <a:pPr lvl="2"/>
            <a:r>
              <a:rPr lang="en-US" dirty="0">
                <a:latin typeface="Arial" charset="0"/>
              </a:rPr>
              <a:t>initialize / </a:t>
            </a:r>
            <a:r>
              <a:rPr lang="en-US" dirty="0" smtClean="0">
                <a:latin typeface="Arial" charset="0"/>
              </a:rPr>
              <a:t>randomize</a:t>
            </a:r>
            <a:endParaRPr lang="en-US" sz="800" b="1" dirty="0" smtClean="0">
              <a:solidFill>
                <a:schemeClr val="accent2"/>
              </a:solidFill>
              <a:latin typeface="Lucida Sans Typewriter" charset="0"/>
            </a:endParaRPr>
          </a:p>
          <a:p>
            <a:pPr>
              <a:buFont typeface="Wingdings" charset="0"/>
              <a:buChar char="§"/>
            </a:pPr>
            <a:r>
              <a:rPr lang="en-US" sz="20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OperatorTraits</a:t>
            </a:r>
            <a:endParaRPr lang="en-US" sz="2000" b="1" dirty="0">
              <a:latin typeface="Courier New"/>
              <a:cs typeface="Courier New"/>
            </a:endParaRPr>
          </a:p>
          <a:p>
            <a:pPr lvl="1">
              <a:buFont typeface="Wingdings" charset="0"/>
              <a:buChar char="w"/>
            </a:pPr>
            <a:r>
              <a:rPr lang="en-US" dirty="0" smtClean="0"/>
              <a:t>Abstract </a:t>
            </a:r>
            <a:r>
              <a:rPr lang="en-US" dirty="0"/>
              <a:t>interface to enable the      </a:t>
            </a:r>
          </a:p>
          <a:p>
            <a:pPr lvl="1">
              <a:buFont typeface="Wingdings" charset="0"/>
              <a:buNone/>
            </a:pPr>
            <a:r>
              <a:rPr lang="en-US" dirty="0"/>
              <a:t>    application of an operator to a </a:t>
            </a:r>
            <a:r>
              <a:rPr lang="en-US" dirty="0" err="1"/>
              <a:t>multivector</a:t>
            </a:r>
            <a:r>
              <a:rPr lang="en-US" dirty="0" smtClean="0"/>
              <a:t>.</a:t>
            </a:r>
            <a:endParaRPr lang="en-US" sz="800" dirty="0"/>
          </a:p>
          <a:p>
            <a:r>
              <a:rPr lang="en-US" sz="2000" dirty="0" smtClean="0"/>
              <a:t>Allows user to leverage existing linear algebra software investment.</a:t>
            </a:r>
          </a:p>
          <a:p>
            <a:r>
              <a:rPr lang="en-US" sz="2000" dirty="0" smtClean="0"/>
              <a:t>Implementations</a:t>
            </a:r>
          </a:p>
          <a:p>
            <a:pPr lvl="2">
              <a:lnSpc>
                <a:spcPct val="90000"/>
              </a:lnSpc>
            </a:pP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MultiVecTraits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&lt;</a:t>
            </a: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double,Epetra_MultiVector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&gt;</a:t>
            </a:r>
          </a:p>
          <a:p>
            <a:pPr lvl="2">
              <a:lnSpc>
                <a:spcPct val="90000"/>
              </a:lnSpc>
            </a:pP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MultiVecTraits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&lt;</a:t>
            </a: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ST,Thyra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::</a:t>
            </a: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MultiVectorBase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&lt;ST&gt; &gt;</a:t>
            </a:r>
          </a:p>
          <a:p>
            <a:pPr lvl="2">
              <a:lnSpc>
                <a:spcPct val="90000"/>
              </a:lnSpc>
            </a:pP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MultiVecTraits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&lt;</a:t>
            </a: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ST,Tpetra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::</a:t>
            </a: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MultiVector</a:t>
            </a:r>
            <a:r>
              <a:rPr lang="en-US" sz="1600" b="1" dirty="0" smtClean="0">
                <a:solidFill>
                  <a:srgbClr val="000099"/>
                </a:solidFill>
                <a:latin typeface="Courier New" charset="0"/>
              </a:rPr>
              <a:t>&lt;</a:t>
            </a: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ST,LO,GO,Node</a:t>
            </a:r>
            <a:r>
              <a:rPr lang="en-US" sz="1600" b="1" dirty="0" smtClean="0">
                <a:solidFill>
                  <a:srgbClr val="000099"/>
                </a:solidFill>
                <a:latin typeface="Courier New" charset="0"/>
              </a:rPr>
              <a:t>&gt; &gt;</a:t>
            </a:r>
            <a:endParaRPr lang="en-US" dirty="0">
              <a:solidFill>
                <a:srgbClr val="000099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 Narrow" charset="0"/>
            </a:endParaRPr>
          </a:p>
          <a:p>
            <a:endParaRPr lang="en-US" dirty="0">
              <a:latin typeface="Arial" charset="0"/>
            </a:endParaRPr>
          </a:p>
        </p:txBody>
      </p:sp>
      <p:pic>
        <p:nvPicPr>
          <p:cNvPr id="8" name="Picture 7" descr="ScalarMVOPTrait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09800"/>
            <a:ext cx="4270794" cy="215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817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  <a:latin typeface="Arial" charset="0"/>
              </a:rPr>
              <a:t>Anasazi </a:t>
            </a:r>
            <a:r>
              <a:rPr lang="en-US" b="0" dirty="0" err="1">
                <a:solidFill>
                  <a:schemeClr val="tx1"/>
                </a:solidFill>
                <a:latin typeface="Arial" charset="0"/>
              </a:rPr>
              <a:t>Eigenproblem</a:t>
            </a:r>
            <a:r>
              <a:rPr lang="en-US" b="0" dirty="0">
                <a:solidFill>
                  <a:schemeClr val="tx1"/>
                </a:solidFill>
                <a:latin typeface="Arial" charset="0"/>
              </a:rPr>
              <a:t> Interface</a:t>
            </a:r>
          </a:p>
        </p:txBody>
      </p:sp>
      <p:sp>
        <p:nvSpPr>
          <p:cNvPr id="300036" name="Rectangle 4"/>
          <p:cNvSpPr>
            <a:spLocks noChangeArrowheads="1"/>
          </p:cNvSpPr>
          <p:nvPr/>
        </p:nvSpPr>
        <p:spPr bwMode="auto">
          <a:xfrm>
            <a:off x="685800" y="144780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Wingdings" charset="0"/>
              <a:buChar char="§"/>
            </a:pPr>
            <a:r>
              <a:rPr lang="en-US" dirty="0"/>
              <a:t>Provides an interface between the basic iterations and the </a:t>
            </a:r>
            <a:r>
              <a:rPr lang="en-US" dirty="0" err="1"/>
              <a:t>eigenproblem</a:t>
            </a:r>
            <a:r>
              <a:rPr lang="en-US" dirty="0"/>
              <a:t> to be solved.</a:t>
            </a:r>
          </a:p>
          <a:p>
            <a:pPr marL="342900" indent="-342900">
              <a:buFont typeface="Wingdings" charset="0"/>
              <a:buChar char="§"/>
            </a:pPr>
            <a:r>
              <a:rPr lang="en-US" dirty="0"/>
              <a:t>Abstract base class</a:t>
            </a:r>
            <a:r>
              <a:rPr lang="en-US" sz="2400" dirty="0"/>
              <a:t>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Anasazi::</a:t>
            </a:r>
            <a:r>
              <a:rPr lang="en-US" b="1" dirty="0" err="1">
                <a:solidFill>
                  <a:schemeClr val="accent2"/>
                </a:solidFill>
                <a:latin typeface="Courier New"/>
                <a:cs typeface="Courier New"/>
              </a:rPr>
              <a:t>Eigenproblem</a:t>
            </a:r>
            <a:endParaRPr lang="en-US" sz="2400" b="1" dirty="0">
              <a:latin typeface="Courier New"/>
              <a:cs typeface="Courier New"/>
            </a:endParaRPr>
          </a:p>
          <a:p>
            <a:pPr marL="742950" lvl="1" indent="-285750">
              <a:buFont typeface="Wingdings" charset="0"/>
              <a:buChar char="w"/>
            </a:pPr>
            <a:r>
              <a:rPr lang="en-US" sz="1800" dirty="0"/>
              <a:t>Allows spectral transformations to be removed from the algorithm</a:t>
            </a:r>
            <a:r>
              <a:rPr lang="en-US" sz="1800" dirty="0" smtClean="0"/>
              <a:t>.</a:t>
            </a:r>
            <a:endParaRPr lang="en-US" sz="1800" dirty="0"/>
          </a:p>
          <a:p>
            <a:pPr marL="742950" lvl="1" indent="-285750">
              <a:buFont typeface="Wingdings" charset="0"/>
              <a:buChar char="w"/>
            </a:pPr>
            <a:r>
              <a:rPr lang="en-US" sz="1800" dirty="0"/>
              <a:t>Differentiates between standard and generalized </a:t>
            </a:r>
            <a:r>
              <a:rPr lang="en-US" sz="1800" dirty="0" err="1"/>
              <a:t>eigenproblems</a:t>
            </a:r>
            <a:r>
              <a:rPr lang="en-US" sz="1800" dirty="0"/>
              <a:t>.</a:t>
            </a:r>
          </a:p>
          <a:p>
            <a:pPr marL="742950" lvl="1" indent="-285750">
              <a:buFont typeface="Wingdings" charset="0"/>
              <a:buChar char="w"/>
            </a:pPr>
            <a:r>
              <a:rPr lang="en-US" sz="1800" dirty="0" smtClean="0"/>
              <a:t>Stores number of requested eigenvalues, symmetry, </a:t>
            </a:r>
            <a:r>
              <a:rPr lang="en-US" sz="1800" dirty="0"/>
              <a:t>initial vector, </a:t>
            </a:r>
            <a:r>
              <a:rPr lang="en-US" sz="1800" dirty="0" smtClean="0"/>
              <a:t>auxiliary vectors, stiffness</a:t>
            </a:r>
            <a:r>
              <a:rPr lang="en-US" sz="1800" dirty="0"/>
              <a:t>/mass matrix</a:t>
            </a:r>
            <a:r>
              <a:rPr lang="en-US" sz="1800" dirty="0" smtClean="0"/>
              <a:t>, operator</a:t>
            </a:r>
            <a:r>
              <a:rPr lang="en-US" sz="1800" dirty="0"/>
              <a:t>, </a:t>
            </a:r>
            <a:r>
              <a:rPr lang="en-US" sz="1800" dirty="0" smtClean="0"/>
              <a:t>and </a:t>
            </a:r>
            <a:r>
              <a:rPr lang="en-US" sz="1800" dirty="0" err="1" smtClean="0">
                <a:solidFill>
                  <a:srgbClr val="CC3300"/>
                </a:solidFill>
              </a:rPr>
              <a:t>eigensolution</a:t>
            </a:r>
            <a:r>
              <a:rPr lang="en-US" sz="1800" dirty="0" smtClean="0"/>
              <a:t>.</a:t>
            </a:r>
          </a:p>
          <a:p>
            <a:pPr marL="1200150" lvl="2" indent="-285750">
              <a:buFont typeface="Wingdings" charset="0"/>
              <a:buChar char="w"/>
            </a:pPr>
            <a:r>
              <a:rPr lang="en-US" sz="1800" b="1" dirty="0" err="1" smtClean="0">
                <a:latin typeface="Courier New"/>
                <a:cs typeface="Courier New"/>
              </a:rPr>
              <a:t>Evecs</a:t>
            </a:r>
            <a:r>
              <a:rPr lang="en-US" sz="1800" b="1" dirty="0" smtClean="0">
                <a:latin typeface="Courier New"/>
                <a:cs typeface="Courier New"/>
              </a:rPr>
              <a:t>, </a:t>
            </a:r>
            <a:r>
              <a:rPr lang="en-US" sz="1800" b="1" dirty="0" err="1" smtClean="0">
                <a:latin typeface="Courier New"/>
                <a:cs typeface="Courier New"/>
              </a:rPr>
              <a:t>Evals</a:t>
            </a:r>
            <a:r>
              <a:rPr lang="en-US" sz="1800" b="1" dirty="0" smtClean="0">
                <a:latin typeface="Courier New"/>
                <a:cs typeface="Courier New"/>
              </a:rPr>
              <a:t>, </a:t>
            </a:r>
            <a:r>
              <a:rPr lang="en-US" sz="1800" b="1" dirty="0" err="1" smtClean="0">
                <a:latin typeface="Courier New"/>
                <a:cs typeface="Courier New"/>
              </a:rPr>
              <a:t>Espace</a:t>
            </a:r>
            <a:r>
              <a:rPr lang="en-US" sz="1800" b="1" dirty="0" smtClean="0">
                <a:latin typeface="Courier New"/>
                <a:cs typeface="Courier New"/>
              </a:rPr>
              <a:t>, index, </a:t>
            </a:r>
            <a:r>
              <a:rPr lang="en-US" sz="1800" b="1" dirty="0" err="1" smtClean="0">
                <a:latin typeface="Courier New"/>
                <a:cs typeface="Courier New"/>
              </a:rPr>
              <a:t>numVecs</a:t>
            </a:r>
            <a:endParaRPr lang="en-US" sz="1800" b="1" dirty="0">
              <a:latin typeface="Courier New"/>
              <a:cs typeface="Courier New"/>
            </a:endParaRPr>
          </a:p>
          <a:p>
            <a:pPr marL="342900" indent="-342900">
              <a:buFont typeface="Wingdings" charset="0"/>
              <a:buChar char="§"/>
            </a:pPr>
            <a:r>
              <a:rPr lang="en-US" dirty="0"/>
              <a:t>Concrete class</a:t>
            </a:r>
            <a:r>
              <a:rPr lang="en-US" sz="2400" dirty="0"/>
              <a:t>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Anasazi::</a:t>
            </a:r>
            <a:r>
              <a:rPr lang="en-US" b="1" dirty="0" err="1">
                <a:solidFill>
                  <a:schemeClr val="accent2"/>
                </a:solidFill>
                <a:latin typeface="Courier New"/>
                <a:cs typeface="Courier New"/>
              </a:rPr>
              <a:t>BasicEigenproblem</a:t>
            </a:r>
            <a:endParaRPr lang="en-US" sz="2400" b="1" dirty="0">
              <a:latin typeface="Courier New"/>
              <a:cs typeface="Courier New"/>
            </a:endParaRPr>
          </a:p>
          <a:p>
            <a:pPr marL="742950" lvl="1" indent="-285750">
              <a:buFont typeface="Wingdings" charset="0"/>
              <a:buChar char="w"/>
            </a:pPr>
            <a:r>
              <a:rPr lang="en-US" sz="1800" dirty="0"/>
              <a:t>Describes standard or general, </a:t>
            </a:r>
            <a:r>
              <a:rPr lang="en-US" sz="1800" dirty="0" err="1"/>
              <a:t>Hermitian</a:t>
            </a:r>
            <a:r>
              <a:rPr lang="en-US" sz="1800" dirty="0"/>
              <a:t> or non-</a:t>
            </a:r>
            <a:r>
              <a:rPr lang="en-US" sz="1800" dirty="0" err="1"/>
              <a:t>Hermitian</a:t>
            </a:r>
            <a:r>
              <a:rPr lang="en-US" sz="1800" dirty="0"/>
              <a:t> </a:t>
            </a:r>
            <a:r>
              <a:rPr lang="en-US" sz="1800" dirty="0" err="1" smtClean="0"/>
              <a:t>eigenproblems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98036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Belos</a:t>
            </a: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LinearProblem</a:t>
            </a: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Interface</a:t>
            </a:r>
          </a:p>
        </p:txBody>
      </p:sp>
      <p:sp>
        <p:nvSpPr>
          <p:cNvPr id="335876" name="Rectangle 4"/>
          <p:cNvSpPr>
            <a:spLocks noChangeArrowheads="1"/>
          </p:cNvSpPr>
          <p:nvPr/>
        </p:nvSpPr>
        <p:spPr bwMode="auto">
          <a:xfrm>
            <a:off x="685800" y="144780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Wingdings" charset="0"/>
              <a:buChar char="§"/>
            </a:pPr>
            <a:r>
              <a:rPr lang="en-US" dirty="0"/>
              <a:t>Provides an interface between the basic iterations and the linear problem to be solved.</a:t>
            </a:r>
          </a:p>
          <a:p>
            <a:pPr marL="342900" indent="-342900">
              <a:buFont typeface="Wingdings" charset="0"/>
              <a:buChar char="§"/>
            </a:pPr>
            <a:r>
              <a:rPr lang="en-US" dirty="0" err="1"/>
              <a:t>Templated</a:t>
            </a:r>
            <a:r>
              <a:rPr lang="en-US" dirty="0"/>
              <a:t> class</a:t>
            </a:r>
            <a:r>
              <a:rPr lang="en-US" sz="2400" dirty="0"/>
              <a:t> </a:t>
            </a:r>
            <a:r>
              <a:rPr lang="en-US" b="1" dirty="0" err="1">
                <a:solidFill>
                  <a:srgbClr val="000099"/>
                </a:solidFill>
                <a:latin typeface="Courier New" charset="0"/>
              </a:rPr>
              <a:t>Belos</a:t>
            </a:r>
            <a:r>
              <a:rPr lang="en-US" b="1" dirty="0">
                <a:solidFill>
                  <a:srgbClr val="000099"/>
                </a:solidFill>
                <a:latin typeface="Courier New" charset="0"/>
              </a:rPr>
              <a:t>::</a:t>
            </a:r>
            <a:r>
              <a:rPr lang="en-US" b="1" dirty="0" err="1">
                <a:solidFill>
                  <a:srgbClr val="000099"/>
                </a:solidFill>
                <a:latin typeface="Courier New" charset="0"/>
              </a:rPr>
              <a:t>LinearProblem</a:t>
            </a:r>
            <a:r>
              <a:rPr lang="en-US" b="1" dirty="0">
                <a:solidFill>
                  <a:srgbClr val="000099"/>
                </a:solidFill>
                <a:latin typeface="Courier New" charset="0"/>
              </a:rPr>
              <a:t>&lt;ST,MV,OP&gt;</a:t>
            </a:r>
          </a:p>
          <a:p>
            <a:pPr marL="742950" lvl="1" indent="-285750">
              <a:buFont typeface="Wingdings" charset="0"/>
              <a:buChar char="w"/>
            </a:pPr>
            <a:r>
              <a:rPr lang="en-US" sz="1800" dirty="0"/>
              <a:t>Allows preconditioning to be removed from the algorithm.</a:t>
            </a:r>
          </a:p>
          <a:p>
            <a:pPr marL="742950" lvl="1" indent="-285750">
              <a:buFont typeface="Wingdings" charset="0"/>
              <a:buChar char="w"/>
            </a:pPr>
            <a:r>
              <a:rPr lang="en-US" sz="1800" dirty="0"/>
              <a:t>Behavior defined through traits mechanisms.</a:t>
            </a:r>
          </a:p>
          <a:p>
            <a:pPr marL="742950" lvl="1" indent="-285750">
              <a:buFont typeface="Wingdings" charset="0"/>
              <a:buChar char="w"/>
            </a:pPr>
            <a:r>
              <a:rPr lang="en-US" sz="1800" dirty="0"/>
              <a:t>Methods:</a:t>
            </a:r>
          </a:p>
          <a:p>
            <a:pPr marL="1143000" lvl="2" indent="-228600">
              <a:buFontTx/>
              <a:buChar char="•"/>
            </a:pP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setOperator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(…) / </a:t>
            </a: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getOperator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()</a:t>
            </a:r>
          </a:p>
          <a:p>
            <a:pPr marL="1143000" lvl="2" indent="-228600">
              <a:buFontTx/>
              <a:buChar char="•"/>
            </a:pP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setLHS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(…) / </a:t>
            </a: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getLHS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()</a:t>
            </a:r>
          </a:p>
          <a:p>
            <a:pPr marL="1143000" lvl="2" indent="-228600">
              <a:buFontTx/>
              <a:buChar char="•"/>
            </a:pP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setRHS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(…) / </a:t>
            </a: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getRHS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()</a:t>
            </a:r>
          </a:p>
          <a:p>
            <a:pPr marL="1143000" lvl="2" indent="-228600">
              <a:buFontTx/>
              <a:buChar char="•"/>
            </a:pP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setLeftPrec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(…) / </a:t>
            </a: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getLeftPrec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() / </a:t>
            </a: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isLeftPrec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()</a:t>
            </a:r>
          </a:p>
          <a:p>
            <a:pPr marL="1143000" lvl="2" indent="-228600">
              <a:buFontTx/>
              <a:buChar char="•"/>
            </a:pP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setRightPrec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(…) / </a:t>
            </a: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getRightPrec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() / </a:t>
            </a: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isRightPrec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()</a:t>
            </a:r>
          </a:p>
          <a:p>
            <a:pPr marL="1143000" lvl="2" indent="-228600">
              <a:buFontTx/>
              <a:buChar char="•"/>
            </a:pP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apply(…) / </a:t>
            </a: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applyOp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(…) / </a:t>
            </a: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applyLeftPrec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(…) / </a:t>
            </a: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applyRightPrec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(…)</a:t>
            </a:r>
          </a:p>
          <a:p>
            <a:pPr marL="1143000" lvl="2" indent="-228600">
              <a:buFontTx/>
              <a:buChar char="•"/>
            </a:pP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setHermitian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(…) / </a:t>
            </a: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isHermitian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()</a:t>
            </a:r>
          </a:p>
          <a:p>
            <a:pPr marL="1143000" lvl="2" indent="-228600">
              <a:buFontTx/>
              <a:buChar char="•"/>
            </a:pP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setProblem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11058193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chemeClr val="tx1"/>
                </a:solidFill>
                <a:latin typeface="Arial" charset="0"/>
              </a:rPr>
              <a:t>Orthogonalization</a:t>
            </a:r>
            <a:r>
              <a:rPr lang="en-US" b="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Arial" charset="0"/>
              </a:rPr>
              <a:t>Manager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3276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Abstract interface to </a:t>
            </a:r>
            <a:r>
              <a:rPr lang="en-US" sz="2000" dirty="0" err="1">
                <a:latin typeface="Arial" charset="0"/>
              </a:rPr>
              <a:t>orthogonalization</a:t>
            </a:r>
            <a:r>
              <a:rPr lang="en-US" sz="2000" dirty="0">
                <a:latin typeface="Arial" charset="0"/>
              </a:rPr>
              <a:t> / </a:t>
            </a:r>
            <a:r>
              <a:rPr lang="en-US" sz="2000" dirty="0" err="1">
                <a:latin typeface="Arial" charset="0"/>
              </a:rPr>
              <a:t>orthonormalization</a:t>
            </a:r>
            <a:r>
              <a:rPr lang="en-US" sz="2000" dirty="0">
                <a:latin typeface="Arial" charset="0"/>
              </a:rPr>
              <a:t> routines for </a:t>
            </a:r>
            <a:r>
              <a:rPr lang="en-US" sz="2000" dirty="0" err="1">
                <a:latin typeface="Arial" charset="0"/>
              </a:rPr>
              <a:t>multivectors</a:t>
            </a:r>
            <a:r>
              <a:rPr lang="en-US" sz="2000" dirty="0">
                <a:latin typeface="Arial" charset="0"/>
              </a:rPr>
              <a:t>. 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Abstract base </a:t>
            </a:r>
            <a:r>
              <a:rPr lang="en-US" sz="2000" dirty="0" smtClean="0">
                <a:latin typeface="Arial" charset="0"/>
              </a:rPr>
              <a:t>class </a:t>
            </a:r>
            <a:r>
              <a:rPr lang="en-US" sz="1800" b="1" dirty="0" smtClean="0">
                <a:solidFill>
                  <a:srgbClr val="000099"/>
                </a:solidFill>
                <a:latin typeface="Courier New" charset="0"/>
              </a:rPr>
              <a:t>[Anasazi/</a:t>
            </a:r>
            <a:r>
              <a:rPr lang="en-US" sz="1800" b="1" dirty="0" err="1" smtClean="0">
                <a:solidFill>
                  <a:srgbClr val="000099"/>
                </a:solidFill>
                <a:latin typeface="Courier New" charset="0"/>
              </a:rPr>
              <a:t>Belos</a:t>
            </a:r>
            <a:r>
              <a:rPr lang="en-US" sz="1800" b="1" dirty="0" smtClean="0">
                <a:solidFill>
                  <a:srgbClr val="000099"/>
                </a:solidFill>
                <a:latin typeface="Courier New" charset="0"/>
              </a:rPr>
              <a:t>]:</a:t>
            </a:r>
            <a:r>
              <a:rPr lang="en-US" sz="1800" b="1" dirty="0">
                <a:solidFill>
                  <a:srgbClr val="000099"/>
                </a:solidFill>
                <a:latin typeface="Courier New" charset="0"/>
              </a:rPr>
              <a:t>:[Mat]</a:t>
            </a:r>
            <a:r>
              <a:rPr lang="en-US" sz="1800" b="1" dirty="0" err="1">
                <a:solidFill>
                  <a:srgbClr val="000099"/>
                </a:solidFill>
                <a:latin typeface="Courier New" charset="0"/>
              </a:rPr>
              <a:t>OrthoManager</a:t>
            </a:r>
            <a:endParaRPr lang="en-US" sz="1800" b="1" dirty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 b="1" dirty="0">
                <a:latin typeface="Courier New" charset="0"/>
              </a:rPr>
              <a:t>void </a:t>
            </a:r>
            <a:r>
              <a:rPr lang="en-US" sz="1600" b="1" dirty="0" err="1">
                <a:latin typeface="Courier New" charset="0"/>
              </a:rPr>
              <a:t>innerProd</a:t>
            </a:r>
            <a:r>
              <a:rPr lang="en-US" sz="1600" b="1" dirty="0">
                <a:latin typeface="Courier New" charset="0"/>
              </a:rPr>
              <a:t>(…) </a:t>
            </a:r>
            <a:r>
              <a:rPr lang="en-US" sz="1600" b="1" dirty="0" err="1">
                <a:latin typeface="Courier New" charset="0"/>
              </a:rPr>
              <a:t>const</a:t>
            </a:r>
            <a:r>
              <a:rPr lang="en-US" sz="1600" b="1" dirty="0">
                <a:latin typeface="Courier New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600" b="1" dirty="0">
                <a:latin typeface="Courier New" charset="0"/>
              </a:rPr>
              <a:t>void norm(…) </a:t>
            </a:r>
            <a:r>
              <a:rPr lang="en-US" sz="1600" b="1" dirty="0" err="1">
                <a:latin typeface="Courier New" charset="0"/>
              </a:rPr>
              <a:t>const</a:t>
            </a:r>
            <a:r>
              <a:rPr lang="en-US" sz="1600" b="1" dirty="0">
                <a:latin typeface="Courier New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600" b="1" dirty="0">
                <a:latin typeface="Courier New" charset="0"/>
              </a:rPr>
              <a:t>void project(…) </a:t>
            </a:r>
            <a:r>
              <a:rPr lang="en-US" sz="1600" b="1" dirty="0" err="1">
                <a:latin typeface="Courier New" charset="0"/>
              </a:rPr>
              <a:t>const</a:t>
            </a:r>
            <a:r>
              <a:rPr lang="en-US" sz="1600" b="1" dirty="0">
                <a:latin typeface="Courier New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normalize(…) </a:t>
            </a:r>
            <a:r>
              <a:rPr lang="en-US" sz="1600" b="1" dirty="0" err="1">
                <a:latin typeface="Courier New" charset="0"/>
              </a:rPr>
              <a:t>const</a:t>
            </a:r>
            <a:r>
              <a:rPr lang="en-US" sz="1600" b="1" dirty="0">
                <a:latin typeface="Courier New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</a:t>
            </a:r>
            <a:r>
              <a:rPr lang="en-US" sz="1600" b="1" dirty="0" err="1">
                <a:latin typeface="Courier New" charset="0"/>
              </a:rPr>
              <a:t>projectAndNormalize</a:t>
            </a:r>
            <a:r>
              <a:rPr lang="en-US" sz="1600" b="1" dirty="0">
                <a:latin typeface="Courier New" charset="0"/>
              </a:rPr>
              <a:t>(…) </a:t>
            </a:r>
            <a:r>
              <a:rPr lang="en-US" sz="1600" b="1" dirty="0" err="1">
                <a:latin typeface="Courier New" charset="0"/>
              </a:rPr>
              <a:t>const</a:t>
            </a:r>
            <a:r>
              <a:rPr lang="en-US" sz="1600" b="1" dirty="0">
                <a:latin typeface="Courier New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600" b="1" dirty="0" err="1">
                <a:latin typeface="Courier New" charset="0"/>
              </a:rPr>
              <a:t>magnitudeType</a:t>
            </a:r>
            <a:r>
              <a:rPr lang="en-US" sz="1600" b="1" dirty="0">
                <a:latin typeface="Courier New" charset="0"/>
              </a:rPr>
              <a:t> </a:t>
            </a:r>
            <a:r>
              <a:rPr lang="en-US" sz="1600" b="1" dirty="0" err="1">
                <a:latin typeface="Courier New" charset="0"/>
              </a:rPr>
              <a:t>orthogError</a:t>
            </a:r>
            <a:r>
              <a:rPr lang="en-US" sz="1600" b="1" dirty="0">
                <a:latin typeface="Courier New" charset="0"/>
              </a:rPr>
              <a:t>(…) </a:t>
            </a:r>
            <a:r>
              <a:rPr lang="en-US" sz="1600" b="1" dirty="0" err="1">
                <a:latin typeface="Courier New" charset="0"/>
              </a:rPr>
              <a:t>const</a:t>
            </a:r>
            <a:r>
              <a:rPr lang="en-US" sz="1600" b="1" dirty="0">
                <a:latin typeface="Courier New" charset="0"/>
              </a:rPr>
              <a:t>; </a:t>
            </a:r>
          </a:p>
          <a:p>
            <a:pPr lvl="1">
              <a:lnSpc>
                <a:spcPct val="80000"/>
              </a:lnSpc>
            </a:pPr>
            <a:r>
              <a:rPr lang="en-US" sz="1600" b="1" dirty="0" err="1">
                <a:latin typeface="Courier New" charset="0"/>
              </a:rPr>
              <a:t>magnitudeType</a:t>
            </a:r>
            <a:r>
              <a:rPr lang="en-US" sz="1600" b="1" dirty="0">
                <a:latin typeface="Courier New" charset="0"/>
              </a:rPr>
              <a:t> </a:t>
            </a:r>
            <a:r>
              <a:rPr lang="en-US" sz="1600" b="1" dirty="0" err="1">
                <a:latin typeface="Courier New" charset="0"/>
              </a:rPr>
              <a:t>orthonormError</a:t>
            </a:r>
            <a:r>
              <a:rPr lang="en-US" sz="1600" b="1" dirty="0">
                <a:latin typeface="Courier New" charset="0"/>
              </a:rPr>
              <a:t>(…) </a:t>
            </a:r>
            <a:r>
              <a:rPr lang="en-US" sz="1600" b="1" dirty="0" err="1">
                <a:latin typeface="Courier New" charset="0"/>
              </a:rPr>
              <a:t>const</a:t>
            </a:r>
            <a:r>
              <a:rPr lang="en-US" sz="1600" b="1" dirty="0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Concrete classes</a:t>
            </a:r>
            <a:r>
              <a:rPr lang="en-US" sz="2000" dirty="0" smtClean="0">
                <a:latin typeface="Arial" charset="0"/>
              </a:rPr>
              <a:t>:</a:t>
            </a:r>
            <a:endParaRPr lang="en-US" sz="2000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4724400"/>
            <a:ext cx="3001205" cy="11541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800" b="1" dirty="0" smtClean="0">
                <a:solidFill>
                  <a:srgbClr val="000099"/>
                </a:solidFill>
                <a:latin typeface="Courier New" charset="0"/>
              </a:rPr>
              <a:t>Anasazi</a:t>
            </a:r>
            <a:r>
              <a:rPr lang="en-US" sz="1800" b="1" dirty="0">
                <a:solidFill>
                  <a:srgbClr val="000099"/>
                </a:solidFill>
                <a:latin typeface="Courier New" charset="0"/>
              </a:rPr>
              <a:t>:</a:t>
            </a:r>
            <a:r>
              <a:rPr lang="en-US" sz="1800" b="1" dirty="0" smtClean="0">
                <a:solidFill>
                  <a:srgbClr val="000099"/>
                </a:solidFill>
                <a:latin typeface="Courier New" charset="0"/>
              </a:rPr>
              <a:t>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b="1" dirty="0" err="1" smtClean="0">
                <a:solidFill>
                  <a:srgbClr val="000099"/>
                </a:solidFill>
                <a:latin typeface="Courier New" charset="0"/>
              </a:rPr>
              <a:t>BasicOrthoManager</a:t>
            </a:r>
            <a:r>
              <a:rPr lang="en-US" sz="1800" b="1" dirty="0" smtClean="0">
                <a:solidFill>
                  <a:srgbClr val="000099"/>
                </a:solidFill>
                <a:latin typeface="Courier New" charset="0"/>
              </a:rPr>
              <a:t> </a:t>
            </a:r>
            <a:endParaRPr lang="en-US" sz="1800" b="1" dirty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800" b="1" dirty="0" err="1" smtClean="0">
                <a:solidFill>
                  <a:srgbClr val="000099"/>
                </a:solidFill>
                <a:latin typeface="Courier New" charset="0"/>
              </a:rPr>
              <a:t>ICGSOrthoManager</a:t>
            </a:r>
            <a:endParaRPr lang="en-US" sz="1800" b="1" dirty="0" smtClean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800" b="1" dirty="0" err="1" smtClean="0">
                <a:solidFill>
                  <a:srgbClr val="000099"/>
                </a:solidFill>
                <a:latin typeface="Courier New" charset="0"/>
              </a:rPr>
              <a:t>SVQBOrthoManager</a:t>
            </a:r>
            <a:endParaRPr lang="en-US" sz="1800" b="1" dirty="0">
              <a:solidFill>
                <a:srgbClr val="000099"/>
              </a:solidFill>
              <a:latin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0" y="4724400"/>
            <a:ext cx="3031599" cy="14311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800" b="1" dirty="0" err="1" smtClean="0">
                <a:solidFill>
                  <a:srgbClr val="000099"/>
                </a:solidFill>
                <a:latin typeface="Courier New" charset="0"/>
              </a:rPr>
              <a:t>Belos</a:t>
            </a:r>
            <a:r>
              <a:rPr lang="en-US" sz="1800" b="1" dirty="0" smtClean="0">
                <a:solidFill>
                  <a:srgbClr val="000099"/>
                </a:solidFill>
                <a:latin typeface="Courier New" charset="0"/>
              </a:rPr>
              <a:t>::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b="1" dirty="0" err="1" smtClean="0">
                <a:solidFill>
                  <a:srgbClr val="000099"/>
                </a:solidFill>
                <a:latin typeface="Courier New" charset="0"/>
              </a:rPr>
              <a:t>DGKSOrthoManager</a:t>
            </a:r>
            <a:r>
              <a:rPr lang="en-US" sz="1800" b="1" dirty="0" smtClean="0">
                <a:solidFill>
                  <a:srgbClr val="000099"/>
                </a:solidFill>
                <a:latin typeface="Courier New" charset="0"/>
              </a:rPr>
              <a:t> </a:t>
            </a:r>
            <a:endParaRPr lang="en-US" sz="1800" b="1" dirty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800" b="1" dirty="0" err="1" smtClean="0">
                <a:solidFill>
                  <a:srgbClr val="000099"/>
                </a:solidFill>
                <a:latin typeface="Courier New" charset="0"/>
              </a:rPr>
              <a:t>ICGSOrthoManager</a:t>
            </a:r>
            <a:endParaRPr lang="en-US" sz="1800" b="1" dirty="0" smtClean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800" b="1" dirty="0" err="1" smtClean="0">
                <a:solidFill>
                  <a:srgbClr val="000099"/>
                </a:solidFill>
                <a:latin typeface="Courier New" charset="0"/>
              </a:rPr>
              <a:t>IMGSOrthoManager</a:t>
            </a:r>
            <a:endParaRPr lang="en-US" sz="1800" b="1" dirty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800" b="1" dirty="0" err="1" smtClean="0">
                <a:solidFill>
                  <a:srgbClr val="000099"/>
                </a:solidFill>
                <a:latin typeface="Courier New" charset="0"/>
              </a:rPr>
              <a:t>TSQROrthoManager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</a:rPr>
              <a:t>*</a:t>
            </a:r>
            <a:r>
              <a:rPr lang="en-US" sz="1800" b="1" dirty="0" smtClean="0">
                <a:solidFill>
                  <a:srgbClr val="000099"/>
                </a:solidFill>
                <a:latin typeface="Courier New" charset="0"/>
              </a:rPr>
              <a:t> </a:t>
            </a:r>
            <a:endParaRPr lang="en-US" sz="1800" b="1" dirty="0">
              <a:solidFill>
                <a:srgbClr val="000099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631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chemeClr val="tx1"/>
                </a:solidFill>
                <a:latin typeface="Arial" charset="0"/>
              </a:rPr>
              <a:t>StatusTest</a:t>
            </a:r>
            <a:r>
              <a:rPr lang="en-US" b="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Arial" charset="0"/>
              </a:rPr>
              <a:t>Interface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8200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Informs </a:t>
            </a:r>
            <a:r>
              <a:rPr lang="en-US" sz="2000" dirty="0" smtClean="0">
                <a:latin typeface="Arial" charset="0"/>
              </a:rPr>
              <a:t>solver </a:t>
            </a:r>
            <a:r>
              <a:rPr lang="en-US" sz="2000" dirty="0">
                <a:latin typeface="Arial" charset="0"/>
              </a:rPr>
              <a:t>iterate of change in state, as defined by user.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Similar to NOX / </a:t>
            </a:r>
            <a:r>
              <a:rPr lang="en-US" sz="2000" dirty="0" err="1">
                <a:latin typeface="Arial" charset="0"/>
              </a:rPr>
              <a:t>AztecOO</a:t>
            </a:r>
            <a:r>
              <a:rPr lang="en-US" sz="2000" dirty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Multiple criterion can be logically </a:t>
            </a:r>
            <a:r>
              <a:rPr lang="en-US" sz="2000" dirty="0" smtClean="0">
                <a:latin typeface="Arial" charset="0"/>
              </a:rPr>
              <a:t>connected using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StatusTestCombo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Abstract base class </a:t>
            </a:r>
            <a:r>
              <a:rPr lang="en-US" sz="1800" b="1" dirty="0" smtClean="0">
                <a:solidFill>
                  <a:srgbClr val="000099"/>
                </a:solidFill>
                <a:latin typeface="Courier New" charset="0"/>
              </a:rPr>
              <a:t>[Anasazi/</a:t>
            </a:r>
            <a:r>
              <a:rPr lang="en-US" sz="1800" b="1" dirty="0" err="1" smtClean="0">
                <a:solidFill>
                  <a:srgbClr val="000099"/>
                </a:solidFill>
                <a:latin typeface="Courier New" charset="0"/>
              </a:rPr>
              <a:t>Belos</a:t>
            </a:r>
            <a:r>
              <a:rPr lang="en-US" sz="1800" b="1" dirty="0" smtClean="0">
                <a:solidFill>
                  <a:srgbClr val="000099"/>
                </a:solidFill>
                <a:latin typeface="Courier New" charset="0"/>
              </a:rPr>
              <a:t>]:</a:t>
            </a:r>
            <a:r>
              <a:rPr lang="en-US" sz="1800" b="1" dirty="0">
                <a:solidFill>
                  <a:srgbClr val="000099"/>
                </a:solidFill>
                <a:latin typeface="Courier New" charset="0"/>
              </a:rPr>
              <a:t>:</a:t>
            </a:r>
            <a:r>
              <a:rPr lang="en-US" sz="1800" b="1" dirty="0" err="1">
                <a:solidFill>
                  <a:srgbClr val="000099"/>
                </a:solidFill>
                <a:latin typeface="Courier New" charset="0"/>
              </a:rPr>
              <a:t>StatusTest</a:t>
            </a:r>
            <a:endParaRPr lang="en-US" sz="1800" b="1" dirty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sz="1600" b="1" dirty="0" err="1" smtClean="0">
                <a:latin typeface="Courier New" charset="0"/>
              </a:rPr>
              <a:t>StatusType</a:t>
            </a:r>
            <a:r>
              <a:rPr lang="en-US" sz="1600" b="1" dirty="0" smtClean="0">
                <a:latin typeface="Courier New" charset="0"/>
              </a:rPr>
              <a:t> </a:t>
            </a:r>
            <a:r>
              <a:rPr lang="en-US" sz="1600" b="1" dirty="0" err="1">
                <a:latin typeface="Courier New" charset="0"/>
              </a:rPr>
              <a:t>checkStatus</a:t>
            </a:r>
            <a:r>
              <a:rPr lang="en-US" sz="1600" b="1" dirty="0">
                <a:latin typeface="Courier New" charset="0"/>
              </a:rPr>
              <a:t>( </a:t>
            </a:r>
            <a:r>
              <a:rPr lang="en-US" sz="1600" b="1" dirty="0" smtClean="0">
                <a:latin typeface="Courier New" charset="0"/>
              </a:rPr>
              <a:t>Iteration&lt;</a:t>
            </a:r>
            <a:r>
              <a:rPr lang="en-US" sz="1600" b="1" dirty="0">
                <a:latin typeface="Courier New" charset="0"/>
              </a:rPr>
              <a:t>…&gt;* solver );</a:t>
            </a:r>
          </a:p>
          <a:p>
            <a:pPr lvl="1">
              <a:lnSpc>
                <a:spcPct val="90000"/>
              </a:lnSpc>
            </a:pPr>
            <a:r>
              <a:rPr lang="en-US" sz="1600" b="1" dirty="0" err="1" smtClean="0">
                <a:latin typeface="Courier New" charset="0"/>
              </a:rPr>
              <a:t>StatusType</a:t>
            </a:r>
            <a:r>
              <a:rPr lang="en-US" sz="1600" b="1" dirty="0" smtClean="0">
                <a:latin typeface="Courier New" charset="0"/>
              </a:rPr>
              <a:t> </a:t>
            </a:r>
            <a:r>
              <a:rPr lang="en-US" sz="1600" b="1" dirty="0" err="1">
                <a:latin typeface="Courier New" charset="0"/>
              </a:rPr>
              <a:t>getStatus</a:t>
            </a:r>
            <a:r>
              <a:rPr lang="en-US" sz="1600" b="1" dirty="0">
                <a:latin typeface="Courier New" charset="0"/>
              </a:rPr>
              <a:t>() </a:t>
            </a:r>
            <a:r>
              <a:rPr lang="en-US" sz="1600" b="1" dirty="0" err="1">
                <a:latin typeface="Courier New" charset="0"/>
              </a:rPr>
              <a:t>const</a:t>
            </a:r>
            <a:r>
              <a:rPr lang="en-US" sz="1600" b="1" dirty="0">
                <a:latin typeface="Courier New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sz="1600" b="1" dirty="0">
                <a:latin typeface="Courier New" charset="0"/>
              </a:rPr>
              <a:t>void </a:t>
            </a:r>
            <a:r>
              <a:rPr lang="en-US" sz="1600" b="1" dirty="0" err="1">
                <a:latin typeface="Courier New" charset="0"/>
              </a:rPr>
              <a:t>clearStatus</a:t>
            </a:r>
            <a:r>
              <a:rPr lang="en-US" sz="1600" b="1" dirty="0">
                <a:latin typeface="Courier New" charset="0"/>
              </a:rPr>
              <a:t>();</a:t>
            </a:r>
          </a:p>
          <a:p>
            <a:pPr lvl="1">
              <a:lnSpc>
                <a:spcPct val="90000"/>
              </a:lnSpc>
            </a:pPr>
            <a:r>
              <a:rPr lang="en-US" sz="1600" b="1" dirty="0">
                <a:latin typeface="Courier New" charset="0"/>
              </a:rPr>
              <a:t>void reset();</a:t>
            </a:r>
          </a:p>
          <a:p>
            <a:pPr lvl="1">
              <a:lnSpc>
                <a:spcPct val="90000"/>
              </a:lnSpc>
            </a:pPr>
            <a:r>
              <a:rPr lang="en-US" sz="1600" b="1" dirty="0" err="1">
                <a:latin typeface="Courier New" charset="0"/>
              </a:rPr>
              <a:t>ostream</a:t>
            </a:r>
            <a:r>
              <a:rPr lang="en-US" sz="1600" b="1" dirty="0">
                <a:latin typeface="Courier New" charset="0"/>
              </a:rPr>
              <a:t>&amp; print( </a:t>
            </a:r>
            <a:r>
              <a:rPr lang="en-US" sz="1600" b="1" dirty="0" err="1">
                <a:latin typeface="Courier New" charset="0"/>
              </a:rPr>
              <a:t>ostream</a:t>
            </a:r>
            <a:r>
              <a:rPr lang="en-US" sz="1600" b="1" dirty="0">
                <a:latin typeface="Courier New" charset="0"/>
              </a:rPr>
              <a:t>&amp; </a:t>
            </a:r>
            <a:r>
              <a:rPr lang="en-US" sz="1600" b="1" dirty="0" err="1">
                <a:latin typeface="Courier New" charset="0"/>
              </a:rPr>
              <a:t>os</a:t>
            </a:r>
            <a:r>
              <a:rPr lang="en-US" sz="1600" b="1" dirty="0">
                <a:latin typeface="Courier New" charset="0"/>
              </a:rPr>
              <a:t>,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indent = 0 ) </a:t>
            </a:r>
            <a:r>
              <a:rPr lang="en-US" sz="1600" b="1" dirty="0" err="1">
                <a:latin typeface="Courier New" charset="0"/>
              </a:rPr>
              <a:t>const</a:t>
            </a:r>
            <a:r>
              <a:rPr lang="en-US" sz="1600" b="1" dirty="0"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 err="1" smtClean="0">
                <a:latin typeface="Arial" charset="0"/>
              </a:rPr>
              <a:t>StatusType</a:t>
            </a:r>
            <a:r>
              <a:rPr lang="en-US" sz="2000" dirty="0" smtClean="0">
                <a:latin typeface="Arial" charset="0"/>
              </a:rPr>
              <a:t>: 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Passed, Failed, Undefined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Iteration proceeds until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StatusTest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returns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Passed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</a:rPr>
              <a:t>Concrete </a:t>
            </a:r>
            <a:r>
              <a:rPr lang="en-US" sz="2000" dirty="0">
                <a:latin typeface="Arial" charset="0"/>
              </a:rPr>
              <a:t>classes</a:t>
            </a:r>
            <a:r>
              <a:rPr lang="en-US" sz="2000" dirty="0" smtClean="0">
                <a:latin typeface="Arial" charset="0"/>
              </a:rPr>
              <a:t>:</a:t>
            </a:r>
            <a:endParaRPr lang="en-US" sz="2000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5029200"/>
            <a:ext cx="3970859" cy="15650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800" b="1" dirty="0" smtClean="0">
                <a:solidFill>
                  <a:srgbClr val="000099"/>
                </a:solidFill>
                <a:latin typeface="Courier New" charset="0"/>
              </a:rPr>
              <a:t>Anasazi::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b="1" dirty="0" err="1" smtClean="0">
                <a:solidFill>
                  <a:srgbClr val="000099"/>
                </a:solidFill>
                <a:latin typeface="Courier New" charset="0"/>
              </a:rPr>
              <a:t>StatusTestMaxIters</a:t>
            </a:r>
            <a:endParaRPr lang="en-US" sz="1800" b="1" dirty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1800" b="1" dirty="0" err="1" smtClean="0">
                <a:solidFill>
                  <a:srgbClr val="000099"/>
                </a:solidFill>
                <a:latin typeface="Courier New" charset="0"/>
              </a:rPr>
              <a:t>StatusTestResNorm</a:t>
            </a:r>
            <a:endParaRPr lang="en-US" sz="1800" b="1" dirty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1800" b="1" dirty="0" err="1" smtClean="0">
                <a:solidFill>
                  <a:srgbClr val="000099"/>
                </a:solidFill>
                <a:latin typeface="Courier New" charset="0"/>
              </a:rPr>
              <a:t>StatusTestOrderedResNorm</a:t>
            </a:r>
            <a:endParaRPr lang="en-US" sz="1800" b="1" dirty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1800" b="1" dirty="0" err="1" smtClean="0">
                <a:solidFill>
                  <a:srgbClr val="000099"/>
                </a:solidFill>
                <a:latin typeface="Courier New" charset="0"/>
              </a:rPr>
              <a:t>StatusTestOutput</a:t>
            </a:r>
            <a:endParaRPr lang="en-US" sz="1800" b="1" dirty="0">
              <a:solidFill>
                <a:srgbClr val="000099"/>
              </a:solidFill>
              <a:latin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5029200"/>
            <a:ext cx="4249881" cy="15650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800" b="1" dirty="0" err="1" smtClean="0">
                <a:solidFill>
                  <a:srgbClr val="000099"/>
                </a:solidFill>
                <a:latin typeface="Courier New" charset="0"/>
              </a:rPr>
              <a:t>Belos</a:t>
            </a:r>
            <a:r>
              <a:rPr lang="en-US" sz="1800" b="1" dirty="0" smtClean="0">
                <a:solidFill>
                  <a:srgbClr val="000099"/>
                </a:solidFill>
                <a:latin typeface="Courier New" charset="0"/>
              </a:rPr>
              <a:t>::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b="1" dirty="0" err="1" smtClean="0">
                <a:solidFill>
                  <a:srgbClr val="000099"/>
                </a:solidFill>
                <a:latin typeface="Courier New" charset="0"/>
              </a:rPr>
              <a:t>StatusTestMaxIters</a:t>
            </a:r>
            <a:endParaRPr lang="en-US" sz="1800" b="1" dirty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1800" b="1" dirty="0" err="1" smtClean="0">
                <a:solidFill>
                  <a:srgbClr val="000099"/>
                </a:solidFill>
                <a:latin typeface="Courier New" charset="0"/>
              </a:rPr>
              <a:t>StatusTest</a:t>
            </a:r>
            <a:r>
              <a:rPr lang="en-US" sz="1800" b="1" dirty="0" smtClean="0">
                <a:solidFill>
                  <a:srgbClr val="000099"/>
                </a:solidFill>
                <a:latin typeface="Courier New" charset="0"/>
              </a:rPr>
              <a:t>[Imp/Gen]</a:t>
            </a:r>
            <a:r>
              <a:rPr lang="en-US" sz="1800" b="1" dirty="0" err="1" smtClean="0">
                <a:solidFill>
                  <a:srgbClr val="000099"/>
                </a:solidFill>
                <a:latin typeface="Courier New" charset="0"/>
              </a:rPr>
              <a:t>ResNorm</a:t>
            </a:r>
            <a:endParaRPr lang="en-US" sz="1800" b="1" dirty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1800" b="1" dirty="0" err="1" smtClean="0">
                <a:solidFill>
                  <a:srgbClr val="000099"/>
                </a:solidFill>
                <a:latin typeface="Courier New" charset="0"/>
              </a:rPr>
              <a:t>StatusTestResNormOutput</a:t>
            </a:r>
            <a:endParaRPr lang="en-US" sz="1800" b="1" dirty="0" smtClean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1800" b="1" dirty="0" err="1" smtClean="0">
                <a:solidFill>
                  <a:srgbClr val="000099"/>
                </a:solidFill>
                <a:latin typeface="Courier New" charset="0"/>
              </a:rPr>
              <a:t>StatusTestGeneralOutput</a:t>
            </a:r>
            <a:endParaRPr lang="en-US" sz="1800" b="1" dirty="0">
              <a:solidFill>
                <a:srgbClr val="000099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0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Output Manager Interface</a:t>
            </a: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err="1">
                <a:latin typeface="Arial" charset="0"/>
              </a:rPr>
              <a:t>Templated</a:t>
            </a:r>
            <a:r>
              <a:rPr lang="en-US" sz="2000" dirty="0">
                <a:latin typeface="Arial" charset="0"/>
              </a:rPr>
              <a:t> class that enables control of the linear solver output.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Behavior defined through traits mechanism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b="1" dirty="0" err="1" smtClean="0">
                <a:solidFill>
                  <a:srgbClr val="000099"/>
                </a:solidFill>
                <a:latin typeface="Courier New" charset="0"/>
              </a:rPr>
              <a:t>OutputManager</a:t>
            </a:r>
            <a:r>
              <a:rPr lang="en-US" sz="2000" b="1" dirty="0">
                <a:solidFill>
                  <a:srgbClr val="000099"/>
                </a:solidFill>
                <a:latin typeface="Courier New" charset="0"/>
              </a:rPr>
              <a:t>&lt;ST&gt;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Get/Set Methods:</a:t>
            </a:r>
            <a:r>
              <a:rPr lang="en-US" sz="1800" dirty="0"/>
              <a:t>  </a:t>
            </a:r>
          </a:p>
          <a:p>
            <a:pPr lvl="2">
              <a:lnSpc>
                <a:spcPct val="80000"/>
              </a:lnSpc>
            </a:pPr>
            <a:r>
              <a:rPr lang="en-US" sz="1600" b="1" dirty="0">
                <a:latin typeface="Courier New" charset="0"/>
              </a:rPr>
              <a:t>void </a:t>
            </a:r>
            <a:r>
              <a:rPr lang="en-US" sz="1600" b="1" dirty="0" err="1">
                <a:latin typeface="Courier New" charset="0"/>
              </a:rPr>
              <a:t>setVerbosity</a:t>
            </a:r>
            <a:r>
              <a:rPr lang="en-US" sz="1600" b="1" dirty="0">
                <a:latin typeface="Courier New" charset="0"/>
              </a:rPr>
              <a:t>(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</a:t>
            </a:r>
            <a:r>
              <a:rPr lang="en-US" sz="1600" b="1" dirty="0" err="1">
                <a:latin typeface="Courier New" charset="0"/>
              </a:rPr>
              <a:t>vbLevel</a:t>
            </a:r>
            <a:r>
              <a:rPr lang="en-US" sz="1600" b="1" dirty="0">
                <a:latin typeface="Courier New" charset="0"/>
              </a:rPr>
              <a:t> ); </a:t>
            </a:r>
          </a:p>
          <a:p>
            <a:pPr lvl="2">
              <a:lnSpc>
                <a:spcPct val="80000"/>
              </a:lnSpc>
            </a:pP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</a:t>
            </a:r>
            <a:r>
              <a:rPr lang="en-US" sz="1600" b="1" dirty="0" err="1">
                <a:latin typeface="Courier New" charset="0"/>
              </a:rPr>
              <a:t>getVerbosity</a:t>
            </a:r>
            <a:r>
              <a:rPr lang="en-US" sz="1600" b="1" dirty="0">
                <a:latin typeface="Courier New" charset="0"/>
              </a:rPr>
              <a:t>( );</a:t>
            </a:r>
          </a:p>
          <a:p>
            <a:pPr lvl="2">
              <a:lnSpc>
                <a:spcPct val="80000"/>
              </a:lnSpc>
            </a:pPr>
            <a:r>
              <a:rPr lang="en-US" sz="1600" b="1" dirty="0" err="1">
                <a:latin typeface="Courier New" charset="0"/>
              </a:rPr>
              <a:t>ostream</a:t>
            </a:r>
            <a:r>
              <a:rPr lang="en-US" sz="1600" b="1" dirty="0">
                <a:latin typeface="Courier New" charset="0"/>
              </a:rPr>
              <a:t>&amp; stream( </a:t>
            </a:r>
            <a:r>
              <a:rPr lang="en-US" sz="1600" b="1" dirty="0" err="1">
                <a:latin typeface="Courier New" charset="0"/>
              </a:rPr>
              <a:t>MsgType</a:t>
            </a:r>
            <a:r>
              <a:rPr lang="en-US" sz="1600" b="1" dirty="0">
                <a:latin typeface="Courier New" charset="0"/>
              </a:rPr>
              <a:t> type );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Query Methods:</a:t>
            </a:r>
            <a:r>
              <a:rPr lang="en-US" sz="1800" dirty="0"/>
              <a:t>  </a:t>
            </a:r>
          </a:p>
          <a:p>
            <a:pPr lvl="2">
              <a:lnSpc>
                <a:spcPct val="80000"/>
              </a:lnSpc>
            </a:pPr>
            <a:r>
              <a:rPr lang="en-US" sz="1600" b="1" dirty="0" err="1">
                <a:latin typeface="Courier New" charset="0"/>
              </a:rPr>
              <a:t>bool</a:t>
            </a:r>
            <a:r>
              <a:rPr lang="en-US" sz="1600" b="1" dirty="0">
                <a:latin typeface="Courier New" charset="0"/>
              </a:rPr>
              <a:t> </a:t>
            </a:r>
            <a:r>
              <a:rPr lang="en-US" sz="1600" b="1" dirty="0" err="1">
                <a:latin typeface="Courier New" charset="0"/>
              </a:rPr>
              <a:t>isVerbosity</a:t>
            </a:r>
            <a:r>
              <a:rPr lang="en-US" sz="1600" b="1" dirty="0">
                <a:latin typeface="Courier New" charset="0"/>
              </a:rPr>
              <a:t>( </a:t>
            </a:r>
            <a:r>
              <a:rPr lang="en-US" sz="1600" b="1" dirty="0" err="1">
                <a:latin typeface="Courier New" charset="0"/>
              </a:rPr>
              <a:t>MsgType</a:t>
            </a:r>
            <a:r>
              <a:rPr lang="en-US" sz="1600" b="1" dirty="0">
                <a:latin typeface="Courier New" charset="0"/>
              </a:rPr>
              <a:t> type );</a:t>
            </a:r>
            <a:endParaRPr lang="en-US" sz="1600" b="1" dirty="0">
              <a:latin typeface="Lucida Sans Typewriter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Print Methods:</a:t>
            </a:r>
          </a:p>
          <a:p>
            <a:pPr lvl="2">
              <a:lnSpc>
                <a:spcPct val="80000"/>
              </a:lnSpc>
            </a:pPr>
            <a:r>
              <a:rPr lang="en-US" sz="1600" b="1" dirty="0">
                <a:latin typeface="Courier New" charset="0"/>
              </a:rPr>
              <a:t>void print( </a:t>
            </a:r>
            <a:r>
              <a:rPr lang="en-US" sz="1600" b="1" dirty="0" err="1">
                <a:latin typeface="Courier New" charset="0"/>
              </a:rPr>
              <a:t>MsgType</a:t>
            </a:r>
            <a:r>
              <a:rPr lang="en-US" sz="1600" b="1" dirty="0">
                <a:latin typeface="Courier New" charset="0"/>
              </a:rPr>
              <a:t> type, </a:t>
            </a:r>
            <a:r>
              <a:rPr lang="en-US" sz="1600" b="1" dirty="0" err="1">
                <a:latin typeface="Courier New" charset="0"/>
              </a:rPr>
              <a:t>const</a:t>
            </a:r>
            <a:r>
              <a:rPr lang="en-US" sz="1600" b="1" dirty="0">
                <a:latin typeface="Courier New" charset="0"/>
              </a:rPr>
              <a:t> string output );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Message Types:</a:t>
            </a:r>
          </a:p>
          <a:p>
            <a:pPr lvl="2">
              <a:lnSpc>
                <a:spcPct val="80000"/>
              </a:lnSpc>
            </a:pPr>
            <a:r>
              <a:rPr lang="en-US" sz="1600" b="1" dirty="0" smtClean="0">
                <a:latin typeface="Courier New" charset="0"/>
              </a:rPr>
              <a:t>Errors</a:t>
            </a:r>
            <a:r>
              <a:rPr lang="en-US" sz="1600" b="1" dirty="0">
                <a:latin typeface="Courier New" charset="0"/>
              </a:rPr>
              <a:t>, </a:t>
            </a:r>
            <a:r>
              <a:rPr lang="en-US" sz="1600" b="1" dirty="0" smtClean="0">
                <a:latin typeface="Courier New" charset="0"/>
              </a:rPr>
              <a:t>Warnings</a:t>
            </a:r>
            <a:r>
              <a:rPr lang="en-US" sz="1600" b="1" dirty="0">
                <a:latin typeface="Courier New" charset="0"/>
              </a:rPr>
              <a:t>, </a:t>
            </a:r>
            <a:r>
              <a:rPr lang="en-US" sz="1600" b="1" dirty="0" err="1" smtClean="0">
                <a:latin typeface="Courier New" charset="0"/>
              </a:rPr>
              <a:t>IterationDetails</a:t>
            </a:r>
            <a:r>
              <a:rPr lang="en-US" sz="1600" b="1" dirty="0">
                <a:latin typeface="Courier New" charset="0"/>
              </a:rPr>
              <a:t>, </a:t>
            </a:r>
            <a:r>
              <a:rPr lang="en-US" sz="1600" b="1" dirty="0" err="1" smtClean="0">
                <a:latin typeface="Courier New" charset="0"/>
              </a:rPr>
              <a:t>OrthoDetails</a:t>
            </a:r>
            <a:r>
              <a:rPr lang="en-US" sz="1600" b="1" dirty="0">
                <a:latin typeface="Courier New" charset="0"/>
              </a:rPr>
              <a:t>, </a:t>
            </a:r>
            <a:r>
              <a:rPr lang="en-US" sz="1600" b="1" dirty="0" err="1" smtClean="0">
                <a:latin typeface="Courier New" charset="0"/>
              </a:rPr>
              <a:t>FinalSummary</a:t>
            </a:r>
            <a:r>
              <a:rPr lang="en-US" sz="1600" b="1" dirty="0">
                <a:latin typeface="Courier New" charset="0"/>
              </a:rPr>
              <a:t>, </a:t>
            </a:r>
            <a:r>
              <a:rPr lang="en-US" sz="1600" b="1" dirty="0" err="1" smtClean="0">
                <a:latin typeface="Courier New" charset="0"/>
              </a:rPr>
              <a:t>TimingDetails</a:t>
            </a:r>
            <a:r>
              <a:rPr lang="en-US" sz="1600" b="1" dirty="0">
                <a:latin typeface="Courier New" charset="0"/>
              </a:rPr>
              <a:t>, </a:t>
            </a:r>
            <a:r>
              <a:rPr lang="en-US" sz="1600" b="1" dirty="0" err="1" smtClean="0">
                <a:latin typeface="Courier New" charset="0"/>
              </a:rPr>
              <a:t>StatusTestDetails</a:t>
            </a:r>
            <a:r>
              <a:rPr lang="en-US" sz="1600" b="1" dirty="0">
                <a:latin typeface="Courier New" charset="0"/>
              </a:rPr>
              <a:t>, </a:t>
            </a:r>
            <a:r>
              <a:rPr lang="en-US" sz="1600" b="1" dirty="0" smtClean="0">
                <a:latin typeface="Courier New" charset="0"/>
              </a:rPr>
              <a:t>Debug</a:t>
            </a:r>
            <a:endParaRPr lang="en-US" sz="1600" b="1" dirty="0">
              <a:latin typeface="Courier New" charset="0"/>
            </a:endParaRPr>
          </a:p>
          <a:p>
            <a:pPr lvl="2">
              <a:lnSpc>
                <a:spcPct val="80000"/>
              </a:lnSpc>
            </a:pPr>
            <a:endParaRPr lang="en-US" sz="900" b="1" dirty="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Default is lowest verbosity 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1800" b="1" dirty="0" smtClean="0">
                <a:latin typeface="Courier New" charset="0"/>
              </a:rPr>
              <a:t>Errors</a:t>
            </a:r>
            <a:r>
              <a:rPr lang="en-US" sz="2000" dirty="0">
                <a:latin typeface="Arial" charset="0"/>
              </a:rPr>
              <a:t>), output on one processor.</a:t>
            </a:r>
            <a:endParaRPr lang="en-US" sz="1800" b="1" dirty="0">
              <a:solidFill>
                <a:srgbClr val="000099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37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solidFill>
                  <a:schemeClr val="tx1"/>
                </a:solidFill>
                <a:latin typeface="Arial" charset="0"/>
              </a:rPr>
              <a:t>Anasazi Sort Manager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4953000"/>
          </a:xfrm>
        </p:spPr>
        <p:txBody>
          <a:bodyPr/>
          <a:lstStyle/>
          <a:p>
            <a:r>
              <a:rPr lang="en-US" sz="2000" dirty="0">
                <a:latin typeface="Arial" charset="0"/>
              </a:rPr>
              <a:t>Abstract interface for managing the sorting of the eigenvalues computed by the </a:t>
            </a:r>
            <a:r>
              <a:rPr lang="en-US" sz="2000" dirty="0" err="1">
                <a:latin typeface="Arial" charset="0"/>
              </a:rPr>
              <a:t>eigensolver</a:t>
            </a:r>
            <a:r>
              <a:rPr lang="en-US" sz="2000" dirty="0">
                <a:latin typeface="Arial" charset="0"/>
              </a:rPr>
              <a:t>.</a:t>
            </a:r>
          </a:p>
          <a:p>
            <a:r>
              <a:rPr lang="en-US" sz="2000" dirty="0">
                <a:latin typeface="Arial" charset="0"/>
              </a:rPr>
              <a:t>Important tool to complement spectral transformations.</a:t>
            </a:r>
          </a:p>
          <a:p>
            <a:r>
              <a:rPr lang="en-US" sz="2000" dirty="0">
                <a:latin typeface="Arial" charset="0"/>
              </a:rPr>
              <a:t>Only two methods:</a:t>
            </a:r>
          </a:p>
          <a:p>
            <a:pPr lvl="1"/>
            <a:r>
              <a:rPr lang="en-US" sz="1600" b="1" dirty="0" err="1">
                <a:latin typeface="Courier New"/>
                <a:cs typeface="Courier New"/>
              </a:rPr>
              <a:t>ReturnType</a:t>
            </a:r>
            <a:r>
              <a:rPr lang="en-US" sz="1600" b="1" dirty="0">
                <a:latin typeface="Courier New"/>
                <a:cs typeface="Courier New"/>
              </a:rPr>
              <a:t> sort(</a:t>
            </a:r>
            <a:r>
              <a:rPr lang="en-US" sz="1600" b="1" dirty="0" err="1">
                <a:latin typeface="Courier New"/>
                <a:cs typeface="Courier New"/>
              </a:rPr>
              <a:t>Eigensolver</a:t>
            </a:r>
            <a:r>
              <a:rPr lang="en-US" sz="1600" b="1" dirty="0">
                <a:latin typeface="Courier New"/>
                <a:cs typeface="Courier New"/>
              </a:rPr>
              <a:t>&lt;ST,MV,OP&gt;* solver, 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                </a:t>
            </a: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n, ST *</a:t>
            </a:r>
            <a:r>
              <a:rPr lang="en-US" sz="1600" b="1" dirty="0" err="1">
                <a:latin typeface="Courier New"/>
                <a:cs typeface="Courier New"/>
              </a:rPr>
              <a:t>evals</a:t>
            </a:r>
            <a:r>
              <a:rPr lang="en-US" sz="1600" b="1" dirty="0">
                <a:latin typeface="Courier New"/>
                <a:cs typeface="Courier New"/>
              </a:rPr>
              <a:t>, 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                </a:t>
            </a:r>
            <a:r>
              <a:rPr lang="en-US" sz="1600" b="1" dirty="0" err="1">
                <a:latin typeface="Courier New"/>
                <a:cs typeface="Courier New"/>
              </a:rPr>
              <a:t>std</a:t>
            </a:r>
            <a:r>
              <a:rPr lang="en-US" sz="1600" b="1" dirty="0">
                <a:latin typeface="Courier New"/>
                <a:cs typeface="Courier New"/>
              </a:rPr>
              <a:t>::vector&lt;</a:t>
            </a: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&gt; *perm=0);</a:t>
            </a:r>
          </a:p>
          <a:p>
            <a:pPr lvl="1"/>
            <a:endParaRPr lang="en-US" sz="1400" b="1" dirty="0">
              <a:latin typeface="Lucida Sans Typewriter" charset="0"/>
            </a:endParaRPr>
          </a:p>
          <a:p>
            <a:pPr lvl="1"/>
            <a:r>
              <a:rPr lang="en-US" sz="1600" b="1" dirty="0" err="1">
                <a:latin typeface="Courier New"/>
                <a:cs typeface="Courier New"/>
              </a:rPr>
              <a:t>ReturnType</a:t>
            </a:r>
            <a:r>
              <a:rPr lang="en-US" sz="1600" b="1" dirty="0">
                <a:latin typeface="Courier New"/>
                <a:cs typeface="Courier New"/>
              </a:rPr>
              <a:t> sort(</a:t>
            </a:r>
            <a:r>
              <a:rPr lang="en-US" sz="1600" b="1" dirty="0" err="1">
                <a:latin typeface="Courier New"/>
                <a:cs typeface="Courier New"/>
              </a:rPr>
              <a:t>Eigensolver</a:t>
            </a:r>
            <a:r>
              <a:rPr lang="en-US" sz="1600" b="1" dirty="0">
                <a:latin typeface="Courier New"/>
                <a:cs typeface="Courier New"/>
              </a:rPr>
              <a:t>&lt;ST,MV,OP&gt;* solver, 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                </a:t>
            </a: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n, ST *</a:t>
            </a:r>
            <a:r>
              <a:rPr lang="en-US" sz="1600" b="1" dirty="0" err="1">
                <a:latin typeface="Courier New"/>
                <a:cs typeface="Courier New"/>
              </a:rPr>
              <a:t>r_evals</a:t>
            </a:r>
            <a:r>
              <a:rPr lang="en-US" sz="1600" b="1" dirty="0">
                <a:latin typeface="Courier New"/>
                <a:cs typeface="Courier New"/>
              </a:rPr>
              <a:t>, ST *</a:t>
            </a:r>
            <a:r>
              <a:rPr lang="en-US" sz="1600" b="1" dirty="0" err="1">
                <a:latin typeface="Courier New"/>
                <a:cs typeface="Courier New"/>
              </a:rPr>
              <a:t>i_evals</a:t>
            </a:r>
            <a:r>
              <a:rPr lang="en-US" sz="1600" b="1" dirty="0">
                <a:latin typeface="Courier New"/>
                <a:cs typeface="Courier New"/>
              </a:rPr>
              <a:t>,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                </a:t>
            </a:r>
            <a:r>
              <a:rPr lang="en-US" sz="1600" b="1" dirty="0" err="1">
                <a:latin typeface="Courier New"/>
                <a:cs typeface="Courier New"/>
              </a:rPr>
              <a:t>std</a:t>
            </a:r>
            <a:r>
              <a:rPr lang="en-US" sz="1600" b="1" dirty="0">
                <a:latin typeface="Courier New"/>
                <a:cs typeface="Courier New"/>
              </a:rPr>
              <a:t>::vector&lt;</a:t>
            </a: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&gt; *perm=0);</a:t>
            </a:r>
          </a:p>
          <a:p>
            <a:pPr lvl="1"/>
            <a:endParaRPr lang="en-US" sz="1400" b="1" dirty="0">
              <a:latin typeface="Courier New" charset="0"/>
            </a:endParaRPr>
          </a:p>
          <a:p>
            <a:r>
              <a:rPr lang="en-US" sz="2000" dirty="0">
                <a:latin typeface="Arial" charset="0"/>
              </a:rPr>
              <a:t>Concrete class </a:t>
            </a:r>
            <a:r>
              <a:rPr lang="en-US" sz="2000" b="1" dirty="0">
                <a:solidFill>
                  <a:srgbClr val="000099"/>
                </a:solidFill>
                <a:latin typeface="Courier New"/>
                <a:cs typeface="Courier New"/>
              </a:rPr>
              <a:t>Anasazi::</a:t>
            </a:r>
            <a:r>
              <a:rPr lang="en-US" sz="2000" b="1" dirty="0" err="1">
                <a:solidFill>
                  <a:srgbClr val="000099"/>
                </a:solidFill>
                <a:latin typeface="Courier New"/>
                <a:cs typeface="Courier New"/>
              </a:rPr>
              <a:t>BasicSort</a:t>
            </a:r>
            <a:endParaRPr lang="en-US" sz="1800" b="1" dirty="0">
              <a:solidFill>
                <a:srgbClr val="000099"/>
              </a:solidFill>
              <a:latin typeface="Courier New"/>
              <a:cs typeface="Courier New"/>
            </a:endParaRPr>
          </a:p>
          <a:p>
            <a:pPr lvl="1"/>
            <a:r>
              <a:rPr lang="en-US" sz="1800" dirty="0">
                <a:latin typeface="Arial" charset="0"/>
              </a:rPr>
              <a:t>Provides basic sorting methods:</a:t>
            </a:r>
          </a:p>
          <a:p>
            <a:pPr lvl="2"/>
            <a:r>
              <a:rPr lang="en-US" sz="1600" dirty="0">
                <a:latin typeface="Arial" charset="0"/>
              </a:rPr>
              <a:t>largest/smallest magnitude</a:t>
            </a:r>
          </a:p>
          <a:p>
            <a:pPr lvl="2"/>
            <a:r>
              <a:rPr lang="en-US" sz="1600" dirty="0">
                <a:latin typeface="Arial" charset="0"/>
              </a:rPr>
              <a:t>largest/smallest real part</a:t>
            </a:r>
          </a:p>
          <a:p>
            <a:pPr lvl="2"/>
            <a:r>
              <a:rPr lang="en-US" sz="1600" dirty="0">
                <a:latin typeface="Arial" charset="0"/>
              </a:rPr>
              <a:t>largest/smallest imaginary part</a:t>
            </a:r>
          </a:p>
        </p:txBody>
      </p:sp>
    </p:spTree>
    <p:extLst>
      <p:ext uri="{BB962C8B-B14F-4D97-AF65-F5344CB8AC3E}">
        <p14:creationId xmlns:p14="http://schemas.microsoft.com/office/powerpoint/2010/main" val="1244257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solidFill>
                  <a:schemeClr val="tx1"/>
                </a:solidFill>
                <a:latin typeface="Arial" charset="0"/>
              </a:rPr>
              <a:t>Anasazi Eigensolver Interface</a:t>
            </a:r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Provides an abstract interface to Anasazi basic iterations.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Abstract base class</a:t>
            </a:r>
            <a:r>
              <a:rPr lang="en-US" dirty="0">
                <a:latin typeface="Arial" charset="0"/>
              </a:rPr>
              <a:t> </a:t>
            </a:r>
            <a:r>
              <a:rPr lang="en-US" sz="2000" b="1" dirty="0">
                <a:solidFill>
                  <a:srgbClr val="000099"/>
                </a:solidFill>
                <a:latin typeface="Courier New"/>
                <a:cs typeface="Courier New"/>
              </a:rPr>
              <a:t>Anasazi::</a:t>
            </a:r>
            <a:r>
              <a:rPr lang="en-US" sz="2000" b="1" dirty="0" err="1">
                <a:solidFill>
                  <a:srgbClr val="000099"/>
                </a:solidFill>
                <a:latin typeface="Courier New"/>
                <a:cs typeface="Courier New"/>
              </a:rPr>
              <a:t>Eigensolver</a:t>
            </a:r>
            <a:endParaRPr lang="en-US" sz="2800" b="1" dirty="0">
              <a:solidFill>
                <a:srgbClr val="000099"/>
              </a:solidFill>
              <a:latin typeface="Courier New"/>
              <a:cs typeface="Courier New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get / reset number of iterations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native residuals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current / maximum subspace size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set / get auxiliary vectors</a:t>
            </a:r>
          </a:p>
          <a:p>
            <a:pPr lvl="1">
              <a:lnSpc>
                <a:spcPct val="80000"/>
              </a:lnSpc>
            </a:pPr>
            <a:r>
              <a:rPr lang="en-US" sz="1800" dirty="0" err="1">
                <a:latin typeface="Arial" charset="0"/>
              </a:rPr>
              <a:t>eigenproblem</a:t>
            </a:r>
            <a:endParaRPr lang="en-US" sz="18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initialize / iterate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Concrete solvers (iterations):</a:t>
            </a:r>
          </a:p>
          <a:p>
            <a:pPr lvl="1">
              <a:lnSpc>
                <a:spcPct val="80000"/>
              </a:lnSpc>
            </a:pPr>
            <a:r>
              <a:rPr lang="en-US" sz="1800" b="1" dirty="0">
                <a:solidFill>
                  <a:srgbClr val="000099"/>
                </a:solidFill>
                <a:latin typeface="Courier New" charset="0"/>
              </a:rPr>
              <a:t>Anasazi::</a:t>
            </a:r>
            <a:r>
              <a:rPr lang="en-US" sz="1800" b="1" dirty="0" err="1" smtClean="0">
                <a:solidFill>
                  <a:srgbClr val="000099"/>
                </a:solidFill>
                <a:latin typeface="Courier New" charset="0"/>
              </a:rPr>
              <a:t>BlockKrylovSchur</a:t>
            </a:r>
            <a:endParaRPr lang="en-US" sz="1800" b="1" dirty="0" smtClean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800" b="1" dirty="0" smtClean="0">
                <a:solidFill>
                  <a:srgbClr val="000099"/>
                </a:solidFill>
                <a:latin typeface="Courier New" charset="0"/>
              </a:rPr>
              <a:t>Anasazi</a:t>
            </a:r>
            <a:r>
              <a:rPr lang="en-US" sz="1800" b="1" dirty="0">
                <a:solidFill>
                  <a:srgbClr val="000099"/>
                </a:solidFill>
                <a:latin typeface="Courier New" charset="0"/>
              </a:rPr>
              <a:t>::</a:t>
            </a:r>
            <a:r>
              <a:rPr lang="en-US" sz="1800" b="1" dirty="0" err="1">
                <a:solidFill>
                  <a:srgbClr val="000099"/>
                </a:solidFill>
                <a:latin typeface="Courier New" charset="0"/>
              </a:rPr>
              <a:t>BlockDavidson</a:t>
            </a:r>
            <a:endParaRPr lang="en-US" sz="1800" b="1" dirty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800" b="1" dirty="0">
                <a:solidFill>
                  <a:srgbClr val="000099"/>
                </a:solidFill>
                <a:latin typeface="Courier New" charset="0"/>
              </a:rPr>
              <a:t>Anasazi::</a:t>
            </a:r>
            <a:r>
              <a:rPr lang="en-US" sz="1800" b="1" dirty="0" smtClean="0">
                <a:solidFill>
                  <a:srgbClr val="000099"/>
                </a:solidFill>
                <a:latin typeface="Courier New" charset="0"/>
              </a:rPr>
              <a:t>LOBPCG</a:t>
            </a:r>
          </a:p>
          <a:p>
            <a:pPr lvl="1">
              <a:lnSpc>
                <a:spcPct val="80000"/>
              </a:lnSpc>
            </a:pPr>
            <a:r>
              <a:rPr lang="en-US" sz="1800" b="1" dirty="0" smtClean="0">
                <a:solidFill>
                  <a:srgbClr val="000099"/>
                </a:solidFill>
                <a:latin typeface="Courier New" charset="0"/>
              </a:rPr>
              <a:t>Anasazi::IRTR</a:t>
            </a:r>
            <a:endParaRPr lang="en-US" sz="1800" b="1" dirty="0">
              <a:solidFill>
                <a:srgbClr val="000099"/>
              </a:solidFill>
              <a:latin typeface="Courier New" charset="0"/>
            </a:endParaRPr>
          </a:p>
        </p:txBody>
      </p:sp>
      <p:pic>
        <p:nvPicPr>
          <p:cNvPr id="2" name="Picture 1" descr="AnasaziEigensol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648200"/>
            <a:ext cx="479725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804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  <a:latin typeface="Arial" charset="0"/>
              </a:rPr>
              <a:t>Anasazi </a:t>
            </a:r>
            <a:r>
              <a:rPr lang="en-US" b="0" dirty="0" err="1">
                <a:solidFill>
                  <a:schemeClr val="tx1"/>
                </a:solidFill>
                <a:latin typeface="Arial" charset="0"/>
              </a:rPr>
              <a:t>Eigensolver</a:t>
            </a:r>
            <a:r>
              <a:rPr lang="en-US" b="0" dirty="0">
                <a:solidFill>
                  <a:schemeClr val="tx1"/>
                </a:solidFill>
                <a:latin typeface="Arial" charset="0"/>
              </a:rPr>
              <a:t> Manager</a:t>
            </a:r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4800600"/>
          </a:xfrm>
        </p:spPr>
        <p:txBody>
          <a:bodyPr/>
          <a:lstStyle/>
          <a:p>
            <a:r>
              <a:rPr lang="en-US" sz="2000" dirty="0">
                <a:latin typeface="Arial" charset="0"/>
              </a:rPr>
              <a:t>Provides an abstract interface to Anasazi solver managers (solver strategies</a:t>
            </a:r>
            <a:r>
              <a:rPr lang="en-US" sz="2000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endParaRPr lang="en-US" sz="800" dirty="0" smtClean="0">
              <a:latin typeface="Arial" charset="0"/>
            </a:endParaRPr>
          </a:p>
          <a:p>
            <a:r>
              <a:rPr lang="en-US" sz="2000" dirty="0" smtClean="0">
                <a:latin typeface="Arial" charset="0"/>
              </a:rPr>
              <a:t>Abstract </a:t>
            </a:r>
            <a:r>
              <a:rPr lang="en-US" sz="2000" dirty="0">
                <a:latin typeface="Arial" charset="0"/>
              </a:rPr>
              <a:t>base class</a:t>
            </a:r>
            <a:r>
              <a:rPr lang="en-US" dirty="0">
                <a:latin typeface="Arial" charset="0"/>
              </a:rPr>
              <a:t> </a:t>
            </a:r>
            <a:r>
              <a:rPr lang="en-US" sz="1800" b="1" dirty="0">
                <a:solidFill>
                  <a:srgbClr val="000099"/>
                </a:solidFill>
                <a:latin typeface="Courier New" charset="0"/>
              </a:rPr>
              <a:t>Anasazi::</a:t>
            </a:r>
            <a:r>
              <a:rPr lang="en-US" sz="1800" b="1" dirty="0" err="1">
                <a:solidFill>
                  <a:srgbClr val="000099"/>
                </a:solidFill>
                <a:latin typeface="Courier New" charset="0"/>
              </a:rPr>
              <a:t>SolverManager</a:t>
            </a:r>
            <a:endParaRPr lang="en-US" b="1" dirty="0">
              <a:solidFill>
                <a:srgbClr val="000099"/>
              </a:solidFill>
              <a:latin typeface="Courier New" charset="0"/>
            </a:endParaRPr>
          </a:p>
          <a:p>
            <a:pPr lvl="1"/>
            <a:r>
              <a:rPr lang="en-US" sz="1800" dirty="0">
                <a:latin typeface="Arial" charset="0"/>
              </a:rPr>
              <a:t>Access to the </a:t>
            </a:r>
            <a:r>
              <a:rPr lang="en-US" sz="1800" dirty="0" err="1">
                <a:latin typeface="Arial" charset="0"/>
              </a:rPr>
              <a:t>eigenproblem</a:t>
            </a:r>
            <a:endParaRPr lang="en-US" sz="1800" dirty="0">
              <a:latin typeface="Arial" charset="0"/>
            </a:endParaRPr>
          </a:p>
          <a:p>
            <a:pPr lvl="1"/>
            <a:r>
              <a:rPr lang="en-US" sz="1800" dirty="0">
                <a:latin typeface="Arial" charset="0"/>
              </a:rPr>
              <a:t>Solve the </a:t>
            </a:r>
            <a:r>
              <a:rPr lang="en-US" sz="1800" dirty="0" err="1" smtClean="0">
                <a:latin typeface="Arial" charset="0"/>
              </a:rPr>
              <a:t>eigenproblem</a:t>
            </a:r>
            <a:endParaRPr lang="en-US" sz="1800" dirty="0" smtClean="0">
              <a:latin typeface="Arial" charset="0"/>
            </a:endParaRPr>
          </a:p>
          <a:p>
            <a:pPr lvl="1"/>
            <a:endParaRPr lang="en-US" sz="800" dirty="0">
              <a:latin typeface="Arial" charset="0"/>
            </a:endParaRPr>
          </a:p>
          <a:p>
            <a:r>
              <a:rPr lang="en-US" sz="2000" dirty="0" smtClean="0">
                <a:latin typeface="Arial" charset="0"/>
              </a:rPr>
              <a:t>Solvers </a:t>
            </a:r>
            <a:r>
              <a:rPr lang="en-US" sz="2000" dirty="0">
                <a:latin typeface="Arial" charset="0"/>
              </a:rPr>
              <a:t>are parameter list driven, take two arguments:</a:t>
            </a:r>
          </a:p>
          <a:p>
            <a:pPr lvl="1"/>
            <a:r>
              <a:rPr lang="en-US" sz="1800" b="1" dirty="0">
                <a:latin typeface="Courier New" charset="0"/>
              </a:rPr>
              <a:t>Anasazi::</a:t>
            </a:r>
            <a:r>
              <a:rPr lang="en-US" sz="1800" b="1" dirty="0" err="1">
                <a:latin typeface="Courier New" charset="0"/>
              </a:rPr>
              <a:t>Eigenproblem</a:t>
            </a:r>
            <a:endParaRPr lang="en-US" sz="1800" b="1" dirty="0">
              <a:latin typeface="Courier New" charset="0"/>
            </a:endParaRPr>
          </a:p>
          <a:p>
            <a:pPr lvl="1"/>
            <a:r>
              <a:rPr lang="en-US" sz="1800" b="1" dirty="0" err="1">
                <a:latin typeface="Courier New" charset="0"/>
              </a:rPr>
              <a:t>Teuchos</a:t>
            </a:r>
            <a:r>
              <a:rPr lang="en-US" sz="1800" b="1" dirty="0">
                <a:latin typeface="Courier New" charset="0"/>
              </a:rPr>
              <a:t>::</a:t>
            </a:r>
            <a:r>
              <a:rPr lang="en-US" sz="1800" b="1" dirty="0" err="1">
                <a:latin typeface="Courier New" charset="0"/>
              </a:rPr>
              <a:t>ParameterList</a:t>
            </a:r>
            <a:endParaRPr lang="en-US" sz="1800" b="1" dirty="0">
              <a:latin typeface="Courier New" charset="0"/>
            </a:endParaRPr>
          </a:p>
          <a:p>
            <a:endParaRPr lang="en-US" sz="800" dirty="0">
              <a:latin typeface="Arial" charset="0"/>
            </a:endParaRPr>
          </a:p>
          <a:p>
            <a:r>
              <a:rPr lang="en-US" sz="2000" dirty="0">
                <a:latin typeface="Arial" charset="0"/>
              </a:rPr>
              <a:t>Concrete solver managers:</a:t>
            </a:r>
          </a:p>
          <a:p>
            <a:pPr lvl="1"/>
            <a:r>
              <a:rPr lang="en-US" sz="1800" b="1" dirty="0">
                <a:solidFill>
                  <a:srgbClr val="000099"/>
                </a:solidFill>
                <a:latin typeface="Courier New" charset="0"/>
              </a:rPr>
              <a:t>Anasazi::</a:t>
            </a:r>
            <a:r>
              <a:rPr lang="en-US" sz="1800" b="1" dirty="0" err="1">
                <a:solidFill>
                  <a:srgbClr val="000099"/>
                </a:solidFill>
                <a:latin typeface="Courier New" charset="0"/>
              </a:rPr>
              <a:t>BlockKrylovSchurSolMgr</a:t>
            </a:r>
            <a:endParaRPr lang="en-US" sz="1800" b="1" dirty="0">
              <a:solidFill>
                <a:srgbClr val="000099"/>
              </a:solidFill>
              <a:latin typeface="Courier New" charset="0"/>
            </a:endParaRPr>
          </a:p>
          <a:p>
            <a:pPr lvl="1"/>
            <a:r>
              <a:rPr lang="en-US" sz="1800" b="1" dirty="0" smtClean="0">
                <a:solidFill>
                  <a:srgbClr val="000099"/>
                </a:solidFill>
                <a:latin typeface="Courier New" charset="0"/>
              </a:rPr>
              <a:t>Anasazi</a:t>
            </a:r>
            <a:r>
              <a:rPr lang="en-US" sz="1800" b="1" dirty="0">
                <a:solidFill>
                  <a:srgbClr val="000099"/>
                </a:solidFill>
                <a:latin typeface="Courier New" charset="0"/>
              </a:rPr>
              <a:t>::</a:t>
            </a:r>
            <a:r>
              <a:rPr lang="en-US" sz="1800" b="1" dirty="0" err="1">
                <a:solidFill>
                  <a:srgbClr val="000099"/>
                </a:solidFill>
                <a:latin typeface="Courier New" charset="0"/>
              </a:rPr>
              <a:t>BlockDavidsonSolMgr</a:t>
            </a:r>
            <a:endParaRPr lang="en-US" sz="1800" b="1" dirty="0">
              <a:solidFill>
                <a:srgbClr val="000099"/>
              </a:solidFill>
              <a:latin typeface="Courier New" charset="0"/>
            </a:endParaRPr>
          </a:p>
          <a:p>
            <a:pPr lvl="1"/>
            <a:r>
              <a:rPr lang="en-US" sz="1800" b="1" dirty="0">
                <a:solidFill>
                  <a:srgbClr val="000099"/>
                </a:solidFill>
                <a:latin typeface="Courier New" charset="0"/>
              </a:rPr>
              <a:t>Anasazi::</a:t>
            </a:r>
            <a:r>
              <a:rPr lang="en-US" sz="1800" b="1" dirty="0" err="1" smtClean="0">
                <a:solidFill>
                  <a:srgbClr val="000099"/>
                </a:solidFill>
                <a:latin typeface="Courier New" charset="0"/>
              </a:rPr>
              <a:t>LOBPCGSolMgr</a:t>
            </a:r>
            <a:endParaRPr lang="en-US" sz="1800" b="1" dirty="0" smtClean="0">
              <a:solidFill>
                <a:srgbClr val="000099"/>
              </a:solidFill>
              <a:latin typeface="Courier New" charset="0"/>
            </a:endParaRPr>
          </a:p>
          <a:p>
            <a:pPr lvl="1"/>
            <a:r>
              <a:rPr lang="en-US" sz="1800" b="1" dirty="0" smtClean="0">
                <a:solidFill>
                  <a:srgbClr val="000099"/>
                </a:solidFill>
                <a:latin typeface="Courier New" charset="0"/>
              </a:rPr>
              <a:t>Anasazi::</a:t>
            </a:r>
            <a:r>
              <a:rPr lang="en-US" sz="1800" b="1" dirty="0" err="1" smtClean="0">
                <a:solidFill>
                  <a:srgbClr val="000099"/>
                </a:solidFill>
                <a:latin typeface="Courier New" charset="0"/>
              </a:rPr>
              <a:t>IRTRSolMgr</a:t>
            </a:r>
            <a:endParaRPr lang="en-US" sz="1800" b="1" dirty="0">
              <a:solidFill>
                <a:srgbClr val="000099"/>
              </a:solidFill>
              <a:latin typeface="Courier New" charset="0"/>
            </a:endParaRPr>
          </a:p>
          <a:p>
            <a:pPr>
              <a:buFont typeface="Wingdings" charset="0"/>
              <a:buNone/>
            </a:pPr>
            <a:endParaRPr lang="en-US" sz="2000" dirty="0">
              <a:solidFill>
                <a:srgbClr val="00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913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Background / Motivation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533400" y="1524000"/>
            <a:ext cx="807720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342900"/>
            <a:r>
              <a:rPr lang="en-US" sz="2400" dirty="0"/>
              <a:t>Several iterative linear solver / </a:t>
            </a:r>
            <a:r>
              <a:rPr lang="en-US" sz="2400" dirty="0" err="1"/>
              <a:t>eigensolver</a:t>
            </a:r>
            <a:r>
              <a:rPr lang="en-US" sz="2400" dirty="0"/>
              <a:t> libraries </a:t>
            </a:r>
            <a:r>
              <a:rPr lang="en-US" sz="2400" dirty="0" smtClean="0"/>
              <a:t>exist</a:t>
            </a:r>
            <a:r>
              <a:rPr lang="en-US" sz="2400" dirty="0"/>
              <a:t>:</a:t>
            </a:r>
          </a:p>
          <a:p>
            <a:pPr marL="800100" lvl="1" indent="-342900"/>
            <a:r>
              <a:rPr lang="en-US" dirty="0" err="1"/>
              <a:t>PETSc</a:t>
            </a:r>
            <a:r>
              <a:rPr lang="en-US" dirty="0"/>
              <a:t>, SLAP, LINSOL, Aztec(OO), …</a:t>
            </a:r>
          </a:p>
          <a:p>
            <a:pPr marL="800100" lvl="1" indent="-342900"/>
            <a:r>
              <a:rPr lang="en-US" dirty="0" err="1"/>
              <a:t>SLEPc</a:t>
            </a:r>
            <a:r>
              <a:rPr lang="en-US" dirty="0"/>
              <a:t>, </a:t>
            </a:r>
            <a:r>
              <a:rPr lang="en-US" dirty="0" smtClean="0"/>
              <a:t>PRIMME</a:t>
            </a:r>
            <a:r>
              <a:rPr lang="en-US" dirty="0" smtClean="0"/>
              <a:t>, </a:t>
            </a:r>
            <a:r>
              <a:rPr lang="en-US" dirty="0"/>
              <a:t>ARPACK, …</a:t>
            </a:r>
          </a:p>
          <a:p>
            <a:pPr marL="514350" indent="-342900"/>
            <a:r>
              <a:rPr lang="en-US" sz="2400" dirty="0" smtClean="0"/>
              <a:t>None </a:t>
            </a:r>
            <a:r>
              <a:rPr lang="en-US" sz="2400" dirty="0"/>
              <a:t>of the linear solver libraries can efficiently deal </a:t>
            </a:r>
            <a:r>
              <a:rPr lang="en-US" sz="2400" dirty="0" smtClean="0"/>
              <a:t>with multiple </a:t>
            </a:r>
            <a:r>
              <a:rPr lang="en-US" sz="2400" dirty="0"/>
              <a:t>right-hand </a:t>
            </a:r>
            <a:r>
              <a:rPr lang="en-US" sz="2400" dirty="0" smtClean="0"/>
              <a:t>sides or sequences of linear systems</a:t>
            </a:r>
            <a:endParaRPr lang="en-US" sz="2400" dirty="0"/>
          </a:p>
          <a:p>
            <a:pPr marL="514350" indent="-342900"/>
            <a:r>
              <a:rPr lang="en-US" sz="2400" dirty="0"/>
              <a:t>Stopping criteria are predetermined for most libraries</a:t>
            </a:r>
          </a:p>
          <a:p>
            <a:pPr marL="514350" indent="-342900"/>
            <a:r>
              <a:rPr lang="en-US" sz="2400" dirty="0"/>
              <a:t>The underlying linear algebra is static</a:t>
            </a:r>
          </a:p>
        </p:txBody>
      </p:sp>
    </p:spTree>
    <p:extLst>
      <p:ext uri="{BB962C8B-B14F-4D97-AF65-F5344CB8AC3E}">
        <p14:creationId xmlns:p14="http://schemas.microsoft.com/office/powerpoint/2010/main" val="28879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Belos</a:t>
            </a: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Iteration 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Interface</a:t>
            </a:r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Provides an abstract interface to </a:t>
            </a:r>
            <a:r>
              <a:rPr lang="en-US" sz="1800" dirty="0" err="1">
                <a:latin typeface="Arial" charset="0"/>
              </a:rPr>
              <a:t>Belos</a:t>
            </a:r>
            <a:r>
              <a:rPr lang="en-US" sz="1800" dirty="0">
                <a:latin typeface="Arial" charset="0"/>
              </a:rPr>
              <a:t> basic iteration kernels.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Abstract base class </a:t>
            </a:r>
            <a:r>
              <a:rPr lang="en-US" sz="1800" b="1" dirty="0" err="1">
                <a:solidFill>
                  <a:srgbClr val="000099"/>
                </a:solidFill>
                <a:latin typeface="Courier New" charset="0"/>
              </a:rPr>
              <a:t>Belos</a:t>
            </a:r>
            <a:r>
              <a:rPr lang="en-US" sz="1800" b="1" dirty="0">
                <a:solidFill>
                  <a:srgbClr val="000099"/>
                </a:solidFill>
                <a:latin typeface="Courier New" charset="0"/>
              </a:rPr>
              <a:t>::Iteration&lt;ST,MV,OP&gt;</a:t>
            </a:r>
            <a:endParaRPr lang="en-US" b="1" dirty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</a:t>
            </a:r>
            <a:r>
              <a:rPr lang="en-US" sz="1400" b="1" dirty="0" err="1">
                <a:latin typeface="Courier New" charset="0"/>
              </a:rPr>
              <a:t>getNumIters</a:t>
            </a:r>
            <a:r>
              <a:rPr lang="en-US" sz="1400" b="1" dirty="0">
                <a:latin typeface="Courier New" charset="0"/>
              </a:rPr>
              <a:t>() </a:t>
            </a:r>
            <a:r>
              <a:rPr lang="en-US" sz="1400" b="1" dirty="0" err="1">
                <a:latin typeface="Courier New" charset="0"/>
              </a:rPr>
              <a:t>const</a:t>
            </a:r>
            <a:r>
              <a:rPr lang="en-US" sz="1400" b="1" dirty="0">
                <a:latin typeface="Courier New" charset="0"/>
              </a:rPr>
              <a:t>; void </a:t>
            </a:r>
            <a:r>
              <a:rPr lang="en-US" sz="1400" b="1" dirty="0" err="1">
                <a:latin typeface="Courier New" charset="0"/>
              </a:rPr>
              <a:t>resetNumIters</a:t>
            </a:r>
            <a:r>
              <a:rPr lang="en-US" sz="1400" b="1" dirty="0">
                <a:latin typeface="Courier New" charset="0"/>
              </a:rPr>
              <a:t>(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</a:t>
            </a:r>
            <a:r>
              <a:rPr lang="en-US" sz="1400" b="1" dirty="0" err="1">
                <a:latin typeface="Courier New" charset="0"/>
              </a:rPr>
              <a:t>iter</a:t>
            </a:r>
            <a:r>
              <a:rPr lang="en-US" sz="1400" b="1" dirty="0">
                <a:latin typeface="Courier New" charset="0"/>
              </a:rPr>
              <a:t>); </a:t>
            </a:r>
          </a:p>
          <a:p>
            <a:pPr lvl="1">
              <a:lnSpc>
                <a:spcPct val="90000"/>
              </a:lnSpc>
            </a:pPr>
            <a:r>
              <a:rPr lang="en-US" sz="1400" b="1" dirty="0" err="1">
                <a:latin typeface="Courier New" charset="0"/>
              </a:rPr>
              <a:t>Teuchos</a:t>
            </a:r>
            <a:r>
              <a:rPr lang="en-US" sz="1400" b="1" dirty="0">
                <a:latin typeface="Courier New" charset="0"/>
              </a:rPr>
              <a:t>::RCP&lt;</a:t>
            </a:r>
            <a:r>
              <a:rPr lang="en-US" sz="1400" b="1" dirty="0" err="1">
                <a:latin typeface="Courier New" charset="0"/>
              </a:rPr>
              <a:t>const</a:t>
            </a:r>
            <a:r>
              <a:rPr lang="en-US" sz="1400" b="1" dirty="0">
                <a:latin typeface="Courier New" charset="0"/>
              </a:rPr>
              <a:t> MV&gt; </a:t>
            </a:r>
            <a:r>
              <a:rPr lang="en-US" sz="1400" b="1" dirty="0" err="1">
                <a:latin typeface="Courier New" charset="0"/>
              </a:rPr>
              <a:t>getNativeResiduals</a:t>
            </a:r>
            <a:r>
              <a:rPr lang="en-US" sz="1400" b="1" dirty="0">
                <a:latin typeface="Courier New" charset="0"/>
              </a:rPr>
              <a:t>( … ) </a:t>
            </a:r>
            <a:r>
              <a:rPr lang="en-US" sz="1400" b="1" dirty="0" err="1">
                <a:latin typeface="Courier New" charset="0"/>
              </a:rPr>
              <a:t>const</a:t>
            </a:r>
            <a:r>
              <a:rPr lang="en-US" sz="1400" b="1" dirty="0">
                <a:latin typeface="Courier New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sz="1400" b="1" dirty="0" err="1">
                <a:latin typeface="Courier New" charset="0"/>
              </a:rPr>
              <a:t>Teuchos</a:t>
            </a:r>
            <a:r>
              <a:rPr lang="en-US" sz="1400" b="1" dirty="0">
                <a:latin typeface="Courier New" charset="0"/>
              </a:rPr>
              <a:t>::RCP&lt;</a:t>
            </a:r>
            <a:r>
              <a:rPr lang="en-US" sz="1400" b="1" dirty="0" err="1">
                <a:latin typeface="Courier New" charset="0"/>
              </a:rPr>
              <a:t>const</a:t>
            </a:r>
            <a:r>
              <a:rPr lang="en-US" sz="1400" b="1" dirty="0">
                <a:latin typeface="Courier New" charset="0"/>
              </a:rPr>
              <a:t> MV&gt; </a:t>
            </a:r>
            <a:r>
              <a:rPr lang="en-US" sz="1400" b="1" dirty="0" err="1">
                <a:latin typeface="Courier New" charset="0"/>
              </a:rPr>
              <a:t>getCurrentUpdate</a:t>
            </a:r>
            <a:r>
              <a:rPr lang="en-US" sz="1400" b="1" dirty="0">
                <a:latin typeface="Courier New" charset="0"/>
              </a:rPr>
              <a:t>() </a:t>
            </a:r>
            <a:r>
              <a:rPr lang="en-US" sz="1400" b="1" dirty="0" err="1">
                <a:latin typeface="Courier New" charset="0"/>
              </a:rPr>
              <a:t>const</a:t>
            </a:r>
            <a:r>
              <a:rPr lang="en-US" sz="1400" b="1" dirty="0">
                <a:latin typeface="Courier New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</a:t>
            </a:r>
            <a:r>
              <a:rPr lang="en-US" sz="1400" b="1" dirty="0" err="1">
                <a:latin typeface="Courier New" charset="0"/>
              </a:rPr>
              <a:t>getBlockSize</a:t>
            </a:r>
            <a:r>
              <a:rPr lang="en-US" sz="1400" b="1" dirty="0">
                <a:latin typeface="Courier New" charset="0"/>
              </a:rPr>
              <a:t>() </a:t>
            </a:r>
            <a:r>
              <a:rPr lang="en-US" sz="1400" b="1" dirty="0" err="1">
                <a:latin typeface="Courier New" charset="0"/>
              </a:rPr>
              <a:t>const</a:t>
            </a:r>
            <a:r>
              <a:rPr lang="en-US" sz="1400" b="1" dirty="0">
                <a:latin typeface="Courier New" charset="0"/>
              </a:rPr>
              <a:t>; void </a:t>
            </a:r>
            <a:r>
              <a:rPr lang="en-US" sz="1400" b="1" dirty="0" err="1">
                <a:latin typeface="Courier New" charset="0"/>
              </a:rPr>
              <a:t>setBlockSize</a:t>
            </a:r>
            <a:r>
              <a:rPr lang="en-US" sz="1400" b="1" dirty="0">
                <a:latin typeface="Courier New" charset="0"/>
              </a:rPr>
              <a:t>(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</a:t>
            </a:r>
            <a:r>
              <a:rPr lang="en-US" sz="1400" b="1" dirty="0" err="1">
                <a:latin typeface="Courier New" charset="0"/>
              </a:rPr>
              <a:t>blockSize</a:t>
            </a:r>
            <a:r>
              <a:rPr lang="en-US" sz="1400" b="1" dirty="0">
                <a:latin typeface="Courier New" charset="0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sz="1400" b="1" dirty="0" err="1">
                <a:latin typeface="Courier New" charset="0"/>
              </a:rPr>
              <a:t>const</a:t>
            </a:r>
            <a:r>
              <a:rPr lang="en-US" sz="1400" b="1" dirty="0">
                <a:latin typeface="Courier New" charset="0"/>
              </a:rPr>
              <a:t> </a:t>
            </a:r>
            <a:r>
              <a:rPr lang="en-US" sz="1400" b="1" dirty="0" err="1">
                <a:latin typeface="Courier New" charset="0"/>
              </a:rPr>
              <a:t>LinearProblem</a:t>
            </a:r>
            <a:r>
              <a:rPr lang="en-US" sz="1400" b="1" dirty="0">
                <a:latin typeface="Courier New" charset="0"/>
              </a:rPr>
              <a:t>&lt;ST,MV,OP&gt;&amp; </a:t>
            </a:r>
            <a:r>
              <a:rPr lang="en-US" sz="1400" b="1" dirty="0" err="1">
                <a:latin typeface="Courier New" charset="0"/>
              </a:rPr>
              <a:t>getProblem</a:t>
            </a:r>
            <a:r>
              <a:rPr lang="en-US" sz="1400" b="1" dirty="0">
                <a:latin typeface="Courier New" charset="0"/>
              </a:rPr>
              <a:t>() </a:t>
            </a:r>
            <a:r>
              <a:rPr lang="en-US" sz="1400" b="1" dirty="0" err="1">
                <a:latin typeface="Courier New" charset="0"/>
              </a:rPr>
              <a:t>const</a:t>
            </a:r>
            <a:r>
              <a:rPr lang="en-US" sz="1400" b="1" dirty="0">
                <a:latin typeface="Courier New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sz="1400" b="1" dirty="0">
                <a:latin typeface="Courier New" charset="0"/>
              </a:rPr>
              <a:t>void iterate(); void initialize();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Iterations require these classes:</a:t>
            </a:r>
          </a:p>
          <a:p>
            <a:pPr lvl="1">
              <a:lnSpc>
                <a:spcPct val="80000"/>
              </a:lnSpc>
            </a:pP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Belos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::</a:t>
            </a: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LinearProblem</a:t>
            </a:r>
            <a:r>
              <a:rPr lang="en-US" sz="1600" b="1" dirty="0" smtClean="0">
                <a:solidFill>
                  <a:srgbClr val="000099"/>
                </a:solidFill>
                <a:latin typeface="Courier New" charset="0"/>
              </a:rPr>
              <a:t>, </a:t>
            </a: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Belos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::</a:t>
            </a: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OutputManager</a:t>
            </a:r>
            <a:r>
              <a:rPr lang="en-US" sz="1600" b="1" dirty="0" smtClean="0">
                <a:solidFill>
                  <a:srgbClr val="000099"/>
                </a:solidFill>
                <a:latin typeface="Courier New" charset="0"/>
              </a:rPr>
              <a:t>, </a:t>
            </a: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Belos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::</a:t>
            </a: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StatusTest</a:t>
            </a:r>
            <a:r>
              <a:rPr lang="en-US" sz="1800" b="1" dirty="0" smtClean="0">
                <a:solidFill>
                  <a:srgbClr val="000099"/>
                </a:solidFill>
                <a:latin typeface="Courier New" charset="0"/>
              </a:rPr>
              <a:t>, </a:t>
            </a: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Belos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::</a:t>
            </a: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OrthoManager</a:t>
            </a:r>
            <a:endParaRPr lang="en-US" sz="800" b="1" dirty="0">
              <a:solidFill>
                <a:srgbClr val="000099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Implementations:</a:t>
            </a:r>
          </a:p>
          <a:p>
            <a:pPr lvl="1">
              <a:lnSpc>
                <a:spcPct val="80000"/>
              </a:lnSpc>
            </a:pP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Belos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::</a:t>
            </a: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BlockGmresIter</a:t>
            </a:r>
            <a:endParaRPr lang="en-US" sz="1600" b="1" dirty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Belos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::</a:t>
            </a: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BlockFGmresIter</a:t>
            </a:r>
            <a:endParaRPr lang="en-US" sz="1600" b="1" dirty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Belos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::</a:t>
            </a: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PseudoBlock</a:t>
            </a:r>
            <a:r>
              <a:rPr lang="en-US" sz="1600" b="1" dirty="0" smtClean="0">
                <a:solidFill>
                  <a:srgbClr val="000099"/>
                </a:solidFill>
                <a:latin typeface="Courier New" charset="0"/>
              </a:rPr>
              <a:t>[CG/</a:t>
            </a: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Gmres</a:t>
            </a:r>
            <a:r>
              <a:rPr lang="en-US" sz="1600" b="1" dirty="0" smtClean="0">
                <a:solidFill>
                  <a:srgbClr val="000099"/>
                </a:solidFill>
                <a:latin typeface="Courier New" charset="0"/>
              </a:rPr>
              <a:t>]</a:t>
            </a: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Iter</a:t>
            </a:r>
            <a:endParaRPr lang="en-US" sz="1600" b="1" dirty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Belos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:</a:t>
            </a:r>
            <a:r>
              <a:rPr lang="en-US" sz="1600" b="1" dirty="0" smtClean="0">
                <a:solidFill>
                  <a:srgbClr val="000099"/>
                </a:solidFill>
                <a:latin typeface="Courier New" charset="0"/>
              </a:rPr>
              <a:t>:[Block]</a:t>
            </a: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GCRODRIter</a:t>
            </a:r>
            <a:endParaRPr lang="en-US" sz="1600" b="1" dirty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Belos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::[CG/</a:t>
            </a: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BlockCG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]</a:t>
            </a: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Iter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, </a:t>
            </a:r>
          </a:p>
          <a:p>
            <a:pPr lvl="1">
              <a:lnSpc>
                <a:spcPct val="80000"/>
              </a:lnSpc>
            </a:pP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Belos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::</a:t>
            </a: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RCGIter</a:t>
            </a:r>
            <a:endParaRPr lang="en-US" sz="1600" b="1" dirty="0" smtClean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Belos</a:t>
            </a:r>
            <a:r>
              <a:rPr lang="en-US" sz="1600" b="1" dirty="0" smtClean="0">
                <a:solidFill>
                  <a:srgbClr val="000099"/>
                </a:solidFill>
                <a:latin typeface="Courier New" charset="0"/>
              </a:rPr>
              <a:t>::</a:t>
            </a: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PCPGIter</a:t>
            </a:r>
            <a:endParaRPr lang="en-US" sz="1600" b="1" dirty="0" smtClean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Belos</a:t>
            </a:r>
            <a:r>
              <a:rPr lang="en-US" sz="1600" b="1" dirty="0" smtClean="0">
                <a:solidFill>
                  <a:srgbClr val="000099"/>
                </a:solidFill>
                <a:latin typeface="Courier New" charset="0"/>
              </a:rPr>
              <a:t>::</a:t>
            </a: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TFQMRIter</a:t>
            </a:r>
            <a:endParaRPr lang="en-US" sz="1600" b="1" dirty="0" smtClean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Belos</a:t>
            </a:r>
            <a:r>
              <a:rPr lang="en-US" sz="1600" b="1" dirty="0" smtClean="0">
                <a:solidFill>
                  <a:srgbClr val="000099"/>
                </a:solidFill>
                <a:latin typeface="Courier New" charset="0"/>
              </a:rPr>
              <a:t>::</a:t>
            </a: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LSQRIter</a:t>
            </a:r>
            <a:endParaRPr lang="en-US" sz="1600" b="1" dirty="0" smtClean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Belos</a:t>
            </a:r>
            <a:r>
              <a:rPr lang="en-US" sz="1600" b="1" dirty="0" smtClean="0">
                <a:solidFill>
                  <a:srgbClr val="000099"/>
                </a:solidFill>
                <a:latin typeface="Courier New" charset="0"/>
              </a:rPr>
              <a:t>::</a:t>
            </a: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MinresIter</a:t>
            </a:r>
            <a:r>
              <a:rPr lang="en-US" sz="1600" b="1" dirty="0" smtClean="0">
                <a:solidFill>
                  <a:srgbClr val="000099"/>
                </a:solidFill>
                <a:latin typeface="Courier New" charset="0"/>
              </a:rPr>
              <a:t/>
            </a:r>
            <a:endParaRPr lang="en-US" sz="1600" b="1" dirty="0">
              <a:solidFill>
                <a:srgbClr val="000099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9917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Belos</a:t>
            </a: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Solver 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Manager</a:t>
            </a:r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Provides an abstract interface to </a:t>
            </a:r>
            <a:r>
              <a:rPr lang="en-US" sz="1800" dirty="0" err="1">
                <a:latin typeface="Arial" charset="0"/>
              </a:rPr>
              <a:t>Belos</a:t>
            </a:r>
            <a:r>
              <a:rPr lang="en-US" sz="1800" dirty="0">
                <a:latin typeface="Arial" charset="0"/>
              </a:rPr>
              <a:t> solver </a:t>
            </a:r>
            <a:r>
              <a:rPr lang="en-US" sz="1800" dirty="0" smtClean="0">
                <a:latin typeface="Arial" charset="0"/>
              </a:rPr>
              <a:t>managers (solver strategies)</a:t>
            </a:r>
            <a:endParaRPr lang="en-US" sz="16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Abstract base class </a:t>
            </a:r>
            <a:r>
              <a:rPr lang="en-US" sz="1800" b="1" dirty="0" err="1">
                <a:solidFill>
                  <a:srgbClr val="000099"/>
                </a:solidFill>
                <a:latin typeface="Courier New" charset="0"/>
              </a:rPr>
              <a:t>Belos</a:t>
            </a:r>
            <a:r>
              <a:rPr lang="en-US" sz="1800" b="1" dirty="0">
                <a:solidFill>
                  <a:srgbClr val="000099"/>
                </a:solidFill>
                <a:latin typeface="Courier New" charset="0"/>
              </a:rPr>
              <a:t>::</a:t>
            </a:r>
            <a:r>
              <a:rPr lang="en-US" sz="1800" b="1" dirty="0" err="1">
                <a:solidFill>
                  <a:srgbClr val="000099"/>
                </a:solidFill>
                <a:latin typeface="Courier New" charset="0"/>
              </a:rPr>
              <a:t>SolverManager</a:t>
            </a:r>
            <a:endParaRPr lang="en-US" sz="1800" b="1" dirty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400" b="1" dirty="0">
                <a:latin typeface="Courier New" charset="0"/>
              </a:rPr>
              <a:t>void </a:t>
            </a:r>
            <a:r>
              <a:rPr lang="en-US" sz="1400" b="1" dirty="0" err="1">
                <a:latin typeface="Courier New" charset="0"/>
              </a:rPr>
              <a:t>setProblem</a:t>
            </a:r>
            <a:r>
              <a:rPr lang="en-US" sz="1400" b="1" dirty="0">
                <a:latin typeface="Courier New" charset="0"/>
              </a:rPr>
              <a:t>(…); void </a:t>
            </a:r>
            <a:r>
              <a:rPr lang="en-US" sz="1400" b="1" dirty="0" err="1">
                <a:latin typeface="Courier New" charset="0"/>
              </a:rPr>
              <a:t>setParameters</a:t>
            </a:r>
            <a:r>
              <a:rPr lang="en-US" sz="1400" b="1" dirty="0">
                <a:latin typeface="Courier New" charset="0"/>
              </a:rPr>
              <a:t>(…);</a:t>
            </a:r>
          </a:p>
          <a:p>
            <a:pPr lvl="1">
              <a:lnSpc>
                <a:spcPct val="80000"/>
              </a:lnSpc>
            </a:pPr>
            <a:r>
              <a:rPr lang="en-US" sz="1400" b="1" dirty="0" err="1">
                <a:latin typeface="Courier New" charset="0"/>
              </a:rPr>
              <a:t>const</a:t>
            </a:r>
            <a:r>
              <a:rPr lang="en-US" sz="1400" b="1" dirty="0">
                <a:latin typeface="Courier New" charset="0"/>
              </a:rPr>
              <a:t> </a:t>
            </a:r>
            <a:r>
              <a:rPr lang="en-US" sz="1400" b="1" dirty="0" err="1">
                <a:latin typeface="Courier New" charset="0"/>
              </a:rPr>
              <a:t>Belos</a:t>
            </a:r>
            <a:r>
              <a:rPr lang="en-US" sz="1400" b="1" dirty="0">
                <a:latin typeface="Courier New" charset="0"/>
              </a:rPr>
              <a:t>::</a:t>
            </a:r>
            <a:r>
              <a:rPr lang="en-US" sz="1400" b="1" dirty="0" err="1">
                <a:latin typeface="Courier New" charset="0"/>
              </a:rPr>
              <a:t>LinearProblem</a:t>
            </a:r>
            <a:r>
              <a:rPr lang="en-US" sz="1400" b="1" dirty="0">
                <a:latin typeface="Courier New" charset="0"/>
              </a:rPr>
              <a:t>&lt;ST,MV,OP&gt;&amp; </a:t>
            </a:r>
            <a:r>
              <a:rPr lang="en-US" sz="1400" b="1" dirty="0" err="1">
                <a:latin typeface="Courier New" charset="0"/>
              </a:rPr>
              <a:t>getProblem</a:t>
            </a:r>
            <a:r>
              <a:rPr lang="en-US" sz="1400" b="1" dirty="0">
                <a:latin typeface="Courier New" charset="0"/>
              </a:rPr>
              <a:t>() </a:t>
            </a:r>
            <a:r>
              <a:rPr lang="en-US" sz="1400" b="1" dirty="0" err="1">
                <a:latin typeface="Courier New" charset="0"/>
              </a:rPr>
              <a:t>const</a:t>
            </a:r>
            <a:r>
              <a:rPr lang="en-US" sz="1400" b="1" dirty="0">
                <a:latin typeface="Courier New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400" b="1" dirty="0" err="1">
                <a:latin typeface="Courier New" charset="0"/>
              </a:rPr>
              <a:t>Teuchos</a:t>
            </a:r>
            <a:r>
              <a:rPr lang="en-US" sz="1400" b="1" dirty="0">
                <a:latin typeface="Courier New" charset="0"/>
              </a:rPr>
              <a:t>::RCP&lt;</a:t>
            </a:r>
            <a:r>
              <a:rPr lang="en-US" sz="1400" b="1" dirty="0" err="1">
                <a:latin typeface="Courier New" charset="0"/>
              </a:rPr>
              <a:t>const</a:t>
            </a:r>
            <a:r>
              <a:rPr lang="en-US" sz="1400" b="1" dirty="0">
                <a:latin typeface="Courier New" charset="0"/>
              </a:rPr>
              <a:t> </a:t>
            </a:r>
            <a:r>
              <a:rPr lang="en-US" sz="1400" b="1" dirty="0" err="1">
                <a:latin typeface="Courier New" charset="0"/>
              </a:rPr>
              <a:t>Teuchos</a:t>
            </a:r>
            <a:r>
              <a:rPr lang="en-US" sz="1400" b="1" dirty="0">
                <a:latin typeface="Courier New" charset="0"/>
              </a:rPr>
              <a:t>::</a:t>
            </a:r>
            <a:r>
              <a:rPr lang="en-US" sz="1400" b="1" dirty="0" err="1">
                <a:latin typeface="Courier New" charset="0"/>
              </a:rPr>
              <a:t>ParameterList</a:t>
            </a:r>
            <a:r>
              <a:rPr lang="en-US" sz="1400" b="1" dirty="0">
                <a:latin typeface="Courier New" charset="0"/>
              </a:rPr>
              <a:t>&gt; </a:t>
            </a:r>
            <a:r>
              <a:rPr lang="en-US" sz="1400" b="1" dirty="0" err="1">
                <a:latin typeface="Courier New" charset="0"/>
              </a:rPr>
              <a:t>getValidParameters</a:t>
            </a:r>
            <a:r>
              <a:rPr lang="en-US" sz="1400" b="1" dirty="0">
                <a:latin typeface="Courier New" charset="0"/>
              </a:rPr>
              <a:t>() </a:t>
            </a:r>
            <a:r>
              <a:rPr lang="en-US" sz="1400" b="1" dirty="0" err="1">
                <a:latin typeface="Courier New" charset="0"/>
              </a:rPr>
              <a:t>const</a:t>
            </a:r>
            <a:r>
              <a:rPr lang="en-US" sz="1400" b="1" dirty="0">
                <a:latin typeface="Courier New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400" b="1" dirty="0" err="1">
                <a:latin typeface="Courier New" charset="0"/>
              </a:rPr>
              <a:t>Teuchos</a:t>
            </a:r>
            <a:r>
              <a:rPr lang="en-US" sz="1400" b="1" dirty="0">
                <a:latin typeface="Courier New" charset="0"/>
              </a:rPr>
              <a:t>::RCP&lt;</a:t>
            </a:r>
            <a:r>
              <a:rPr lang="en-US" sz="1400" b="1" dirty="0" err="1">
                <a:latin typeface="Courier New" charset="0"/>
              </a:rPr>
              <a:t>const</a:t>
            </a:r>
            <a:r>
              <a:rPr lang="en-US" sz="1400" b="1" dirty="0">
                <a:latin typeface="Courier New" charset="0"/>
              </a:rPr>
              <a:t> </a:t>
            </a:r>
            <a:r>
              <a:rPr lang="en-US" sz="1400" b="1" dirty="0" err="1">
                <a:latin typeface="Courier New" charset="0"/>
              </a:rPr>
              <a:t>Teuchos</a:t>
            </a:r>
            <a:r>
              <a:rPr lang="en-US" sz="1400" b="1" dirty="0">
                <a:latin typeface="Courier New" charset="0"/>
              </a:rPr>
              <a:t>::</a:t>
            </a:r>
            <a:r>
              <a:rPr lang="en-US" sz="1400" b="1" dirty="0" err="1">
                <a:latin typeface="Courier New" charset="0"/>
              </a:rPr>
              <a:t>ParameterList</a:t>
            </a:r>
            <a:r>
              <a:rPr lang="en-US" sz="1400" b="1" dirty="0">
                <a:latin typeface="Courier New" charset="0"/>
              </a:rPr>
              <a:t>&gt; </a:t>
            </a:r>
            <a:r>
              <a:rPr lang="en-US" sz="1400" b="1" dirty="0" err="1">
                <a:latin typeface="Courier New" charset="0"/>
              </a:rPr>
              <a:t>getCurrentParameters</a:t>
            </a:r>
            <a:r>
              <a:rPr lang="en-US" sz="1400" b="1" dirty="0">
                <a:latin typeface="Courier New" charset="0"/>
              </a:rPr>
              <a:t>() </a:t>
            </a:r>
            <a:r>
              <a:rPr lang="en-US" sz="1400" b="1" dirty="0" err="1">
                <a:latin typeface="Courier New" charset="0"/>
              </a:rPr>
              <a:t>const</a:t>
            </a:r>
            <a:r>
              <a:rPr lang="en-US" sz="1400" b="1" dirty="0">
                <a:latin typeface="Courier New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400" b="1" dirty="0" err="1">
                <a:latin typeface="Courier New" charset="0"/>
              </a:rPr>
              <a:t>Belos</a:t>
            </a:r>
            <a:r>
              <a:rPr lang="en-US" sz="1400" b="1" dirty="0">
                <a:latin typeface="Courier New" charset="0"/>
              </a:rPr>
              <a:t>::</a:t>
            </a:r>
            <a:r>
              <a:rPr lang="en-US" sz="1400" b="1" dirty="0" err="1">
                <a:latin typeface="Courier New" charset="0"/>
              </a:rPr>
              <a:t>ReturnType</a:t>
            </a:r>
            <a:r>
              <a:rPr lang="en-US" sz="1400" b="1" dirty="0">
                <a:latin typeface="Courier New" charset="0"/>
              </a:rPr>
              <a:t> solve();</a:t>
            </a:r>
          </a:p>
          <a:p>
            <a:pPr lvl="1">
              <a:lnSpc>
                <a:spcPct val="80000"/>
              </a:lnSpc>
            </a:pP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</a:t>
            </a:r>
            <a:r>
              <a:rPr lang="en-US" sz="1400" b="1" dirty="0" err="1">
                <a:latin typeface="Courier New" charset="0"/>
              </a:rPr>
              <a:t>getNumIters</a:t>
            </a:r>
            <a:r>
              <a:rPr lang="en-US" sz="1400" b="1" dirty="0">
                <a:latin typeface="Courier New" charset="0"/>
              </a:rPr>
              <a:t>();</a:t>
            </a:r>
          </a:p>
          <a:p>
            <a:pPr lvl="1">
              <a:lnSpc>
                <a:spcPct val="80000"/>
              </a:lnSpc>
            </a:pPr>
            <a:endParaRPr lang="en-US" sz="6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Solvers are parameter list driven, take two arguments:</a:t>
            </a:r>
          </a:p>
          <a:p>
            <a:pPr lvl="1">
              <a:lnSpc>
                <a:spcPct val="80000"/>
              </a:lnSpc>
            </a:pP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Belos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::</a:t>
            </a: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LinearProblem</a:t>
            </a:r>
            <a:endParaRPr lang="en-US" sz="1600" b="1" dirty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Teuchos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::</a:t>
            </a: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ParameterList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 </a:t>
            </a:r>
            <a:r>
              <a:rPr lang="en-US" sz="1600" dirty="0">
                <a:latin typeface="Arial" charset="0"/>
              </a:rPr>
              <a:t>[validated]</a:t>
            </a:r>
          </a:p>
          <a:p>
            <a:pPr>
              <a:lnSpc>
                <a:spcPct val="80000"/>
              </a:lnSpc>
            </a:pPr>
            <a:endParaRPr lang="en-US" sz="600" dirty="0">
              <a:solidFill>
                <a:srgbClr val="000099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Implementations:</a:t>
            </a:r>
          </a:p>
          <a:p>
            <a:pPr lvl="1">
              <a:lnSpc>
                <a:spcPct val="80000"/>
              </a:lnSpc>
            </a:pP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Belos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::</a:t>
            </a: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BlockGmresSolMgr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Belos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::</a:t>
            </a: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PseudoBlock</a:t>
            </a:r>
            <a:r>
              <a:rPr lang="en-US" sz="1600" b="1" dirty="0" smtClean="0">
                <a:solidFill>
                  <a:srgbClr val="000099"/>
                </a:solidFill>
                <a:latin typeface="Courier New" charset="0"/>
              </a:rPr>
              <a:t>[CG/</a:t>
            </a: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Gmres</a:t>
            </a:r>
            <a:r>
              <a:rPr lang="en-US" sz="1600" b="1" dirty="0" smtClean="0">
                <a:solidFill>
                  <a:srgbClr val="000099"/>
                </a:solidFill>
                <a:latin typeface="Courier New" charset="0"/>
              </a:rPr>
              <a:t>]</a:t>
            </a: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SolMgr</a:t>
            </a:r>
            <a:endParaRPr lang="en-US" sz="1600" b="1" dirty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Belos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:</a:t>
            </a:r>
            <a:r>
              <a:rPr lang="en-US" sz="1600" b="1" dirty="0" smtClean="0">
                <a:solidFill>
                  <a:srgbClr val="000099"/>
                </a:solidFill>
                <a:latin typeface="Courier New" charset="0"/>
              </a:rPr>
              <a:t>:[Block]</a:t>
            </a: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GCRODRSolMgr</a:t>
            </a:r>
            <a:endParaRPr lang="en-US" sz="1600" b="1" dirty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Belos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::</a:t>
            </a: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BlockCGSolMgr</a:t>
            </a:r>
            <a:endParaRPr lang="en-US" sz="1600" b="1" dirty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 b="1" dirty="0" err="1">
                <a:solidFill>
                  <a:srgbClr val="000099"/>
                </a:solidFill>
                <a:latin typeface="Courier New" charset="0"/>
              </a:rPr>
              <a:t>Belos</a:t>
            </a:r>
            <a:r>
              <a:rPr lang="en-US" sz="1600" b="1" dirty="0">
                <a:solidFill>
                  <a:srgbClr val="000099"/>
                </a:solidFill>
                <a:latin typeface="Courier New" charset="0"/>
              </a:rPr>
              <a:t>::</a:t>
            </a: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RCGSolMgr</a:t>
            </a:r>
            <a:endParaRPr lang="en-US" sz="1600" b="1" dirty="0" smtClean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Belos</a:t>
            </a:r>
            <a:r>
              <a:rPr lang="en-US" sz="1600" b="1" dirty="0" smtClean="0">
                <a:solidFill>
                  <a:srgbClr val="000099"/>
                </a:solidFill>
                <a:latin typeface="Courier New" charset="0"/>
              </a:rPr>
              <a:t>::</a:t>
            </a: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PCPGSolMgr</a:t>
            </a:r>
            <a:endParaRPr lang="en-US" sz="1600" b="1" dirty="0" smtClean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Belos</a:t>
            </a:r>
            <a:r>
              <a:rPr lang="en-US" sz="1600" b="1" dirty="0" smtClean="0">
                <a:solidFill>
                  <a:srgbClr val="000099"/>
                </a:solidFill>
                <a:latin typeface="Courier New" charset="0"/>
              </a:rPr>
              <a:t>::</a:t>
            </a: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TFQMRSolMgr</a:t>
            </a:r>
            <a:endParaRPr lang="en-US" sz="1600" b="1" dirty="0" smtClean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Belos</a:t>
            </a:r>
            <a:r>
              <a:rPr lang="en-US" sz="1600" b="1" dirty="0" smtClean="0">
                <a:solidFill>
                  <a:srgbClr val="000099"/>
                </a:solidFill>
                <a:latin typeface="Courier New" charset="0"/>
              </a:rPr>
              <a:t>::</a:t>
            </a: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LSQRSolMgr</a:t>
            </a:r>
            <a:endParaRPr lang="en-US" sz="1600" b="1" dirty="0" smtClean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Belos</a:t>
            </a:r>
            <a:r>
              <a:rPr lang="en-US" sz="1600" b="1" dirty="0" smtClean="0">
                <a:solidFill>
                  <a:srgbClr val="000099"/>
                </a:solidFill>
                <a:latin typeface="Courier New" charset="0"/>
              </a:rPr>
              <a:t>::</a:t>
            </a:r>
            <a:r>
              <a:rPr lang="en-US" sz="1600" b="1" dirty="0" err="1" smtClean="0">
                <a:solidFill>
                  <a:srgbClr val="000099"/>
                </a:solidFill>
                <a:latin typeface="Courier New" charset="0"/>
              </a:rPr>
              <a:t>MinresSolMgr</a:t>
            </a:r>
            <a:endParaRPr lang="en-US" sz="1600" b="1" dirty="0">
              <a:solidFill>
                <a:srgbClr val="000099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</a:pPr>
            <a:endParaRPr lang="en-US" sz="1400" dirty="0">
              <a:solidFill>
                <a:srgbClr val="00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03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47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 sz="3600" b="0" dirty="0">
                <a:solidFill>
                  <a:schemeClr val="tx1"/>
                </a:solidFill>
                <a:latin typeface="Arial" charset="0"/>
              </a:rPr>
              <a:t>Anasazi </a:t>
            </a:r>
            <a:r>
              <a:rPr lang="en-US" sz="3600" b="0" dirty="0" err="1">
                <a:solidFill>
                  <a:schemeClr val="tx1"/>
                </a:solidFill>
                <a:latin typeface="Arial" charset="0"/>
              </a:rPr>
              <a:t>Eigensolver</a:t>
            </a:r>
            <a:r>
              <a:rPr lang="en-US" sz="3600" b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600" b="0" dirty="0" smtClean="0">
                <a:solidFill>
                  <a:schemeClr val="tx1"/>
                </a:solidFill>
                <a:latin typeface="Arial" charset="0"/>
              </a:rPr>
              <a:t>Example</a:t>
            </a:r>
            <a:r>
              <a:rPr lang="en-US" sz="3600" b="0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3600" b="0" dirty="0">
                <a:solidFill>
                  <a:schemeClr val="tx1"/>
                </a:solidFill>
                <a:latin typeface="Arial" charset="0"/>
              </a:rPr>
            </a:br>
            <a:r>
              <a:rPr lang="en-US" sz="2000" b="0" dirty="0">
                <a:solidFill>
                  <a:schemeClr val="tx1"/>
                </a:solidFill>
                <a:latin typeface="Arial" charset="0"/>
              </a:rPr>
              <a:t>(Construct the </a:t>
            </a:r>
            <a:r>
              <a:rPr lang="en-US" sz="2000" b="0" dirty="0" err="1">
                <a:solidFill>
                  <a:schemeClr val="tx1"/>
                </a:solidFill>
                <a:latin typeface="Arial" charset="0"/>
              </a:rPr>
              <a:t>eigenproblem</a:t>
            </a:r>
            <a:r>
              <a:rPr lang="en-US" sz="2000" b="0" dirty="0">
                <a:solidFill>
                  <a:schemeClr val="tx1"/>
                </a:solidFill>
                <a:latin typeface="Arial" charset="0"/>
              </a:rPr>
              <a:t>)</a:t>
            </a:r>
            <a:endParaRPr lang="en-US" sz="3200" b="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4372" name="Text Box 4"/>
          <p:cNvSpPr txBox="1">
            <a:spLocks noChangeArrowheads="1"/>
          </p:cNvSpPr>
          <p:nvPr/>
        </p:nvSpPr>
        <p:spPr bwMode="auto">
          <a:xfrm>
            <a:off x="381000" y="1524000"/>
            <a:ext cx="8305800" cy="440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charset="0"/>
              <a:buNone/>
            </a:pPr>
            <a:r>
              <a:rPr lang="en-US" sz="1400">
                <a:latin typeface="Courier New" charset="0"/>
              </a:rPr>
              <a:t>// Create eigenproblem</a:t>
            </a:r>
          </a:p>
          <a:p>
            <a:pPr>
              <a:buFont typeface="Wingdings" charset="0"/>
              <a:buNone/>
            </a:pPr>
            <a:r>
              <a:rPr lang="en-US" sz="1400">
                <a:latin typeface="Courier New" charset="0"/>
              </a:rPr>
              <a:t>const int nev = 5;</a:t>
            </a:r>
          </a:p>
          <a:p>
            <a:pPr>
              <a:buFont typeface="Wingdings" charset="0"/>
              <a:buNone/>
            </a:pPr>
            <a:r>
              <a:rPr lang="en-US" sz="1400">
                <a:latin typeface="Courier New" charset="0"/>
              </a:rPr>
              <a:t>RefCountPtr&lt;Anasazi::BasicEigenproblem&lt;ScalarType,MV,OP&gt; &gt; 	problem =   </a:t>
            </a:r>
          </a:p>
          <a:p>
            <a:pPr>
              <a:buFont typeface="Wingdings" charset="0"/>
              <a:buNone/>
            </a:pPr>
            <a:r>
              <a:rPr lang="en-US" sz="1400">
                <a:latin typeface="Courier New" charset="0"/>
              </a:rPr>
              <a:t> Teuchos::rcp( new Anasazi::BasicEigenproblem&lt;ScalarType,MV,OP&gt;(K,M,ivec) );</a:t>
            </a:r>
          </a:p>
          <a:p>
            <a:pPr>
              <a:buFont typeface="Wingdings" charset="0"/>
              <a:buNone/>
            </a:pPr>
            <a:r>
              <a:rPr lang="en-US" sz="1400">
                <a:latin typeface="Courier New" charset="0"/>
              </a:rPr>
              <a:t>//</a:t>
            </a:r>
          </a:p>
          <a:p>
            <a:pPr>
              <a:buFont typeface="Wingdings" charset="0"/>
              <a:buNone/>
            </a:pPr>
            <a:r>
              <a:rPr lang="en-US" sz="1400">
                <a:latin typeface="Courier New" charset="0"/>
              </a:rPr>
              <a:t>// Inform the eigenproblem that it is Hermitian</a:t>
            </a:r>
          </a:p>
          <a:p>
            <a:pPr>
              <a:buFont typeface="Wingdings" charset="0"/>
              <a:buNone/>
            </a:pPr>
            <a:r>
              <a:rPr lang="en-US" sz="1400">
                <a:latin typeface="Courier New" charset="0"/>
              </a:rPr>
              <a:t>problem-&gt;setHermitian(true);</a:t>
            </a:r>
          </a:p>
          <a:p>
            <a:pPr>
              <a:buFont typeface="Wingdings" charset="0"/>
              <a:buNone/>
            </a:pPr>
            <a:r>
              <a:rPr lang="en-US" sz="1400">
                <a:latin typeface="Courier New" charset="0"/>
              </a:rPr>
              <a:t>//</a:t>
            </a:r>
          </a:p>
          <a:p>
            <a:pPr>
              <a:buFont typeface="Wingdings" charset="0"/>
              <a:buNone/>
            </a:pPr>
            <a:r>
              <a:rPr lang="en-US" sz="1400">
                <a:latin typeface="Courier New" charset="0"/>
              </a:rPr>
              <a:t>// Set the number of eigenvalues requested</a:t>
            </a:r>
          </a:p>
          <a:p>
            <a:pPr>
              <a:buFont typeface="Wingdings" charset="0"/>
              <a:buNone/>
            </a:pPr>
            <a:r>
              <a:rPr lang="en-US" sz="1400">
                <a:latin typeface="Courier New" charset="0"/>
              </a:rPr>
              <a:t>problem-&gt;setNEV( nev );</a:t>
            </a:r>
          </a:p>
          <a:p>
            <a:pPr>
              <a:buFont typeface="Wingdings" charset="0"/>
              <a:buNone/>
            </a:pPr>
            <a:r>
              <a:rPr lang="en-US" sz="1400">
                <a:latin typeface="Courier New" charset="0"/>
              </a:rPr>
              <a:t>//</a:t>
            </a:r>
          </a:p>
          <a:p>
            <a:pPr>
              <a:buFont typeface="Wingdings" charset="0"/>
              <a:buNone/>
            </a:pPr>
            <a:r>
              <a:rPr lang="en-US" sz="1400">
                <a:latin typeface="Courier New" charset="0"/>
              </a:rPr>
              <a:t>// Inform the eigenproblem that you are done passing it information</a:t>
            </a:r>
          </a:p>
          <a:p>
            <a:pPr>
              <a:buFont typeface="Wingdings" charset="0"/>
              <a:buNone/>
            </a:pPr>
            <a:r>
              <a:rPr lang="en-US" sz="1400">
                <a:latin typeface="Courier New" charset="0"/>
              </a:rPr>
              <a:t>bool ret = problem-&gt;setProblem();</a:t>
            </a:r>
          </a:p>
          <a:p>
            <a:pPr>
              <a:buFont typeface="Wingdings" charset="0"/>
              <a:buNone/>
            </a:pPr>
            <a:r>
              <a:rPr lang="en-US" sz="1400">
                <a:latin typeface="Courier New" charset="0"/>
              </a:rPr>
              <a:t>if (boolret != true) {</a:t>
            </a:r>
          </a:p>
          <a:p>
            <a:pPr>
              <a:buFont typeface="Wingdings" charset="0"/>
              <a:buNone/>
            </a:pPr>
            <a:r>
              <a:rPr lang="en-US" sz="1400">
                <a:latin typeface="Courier New" charset="0"/>
              </a:rPr>
              <a:t> // Anasazi::BasicEigenproblem::SetProblem() returned with error!!!</a:t>
            </a:r>
          </a:p>
          <a:p>
            <a:pPr>
              <a:buFont typeface="Wingdings" charset="0"/>
              <a:buNone/>
            </a:pPr>
            <a:r>
              <a:rPr lang="en-US" sz="1400">
                <a:latin typeface="Courier New" charset="0"/>
              </a:rPr>
              <a:t> …</a:t>
            </a:r>
          </a:p>
          <a:p>
            <a:pPr>
              <a:buFont typeface="Wingdings" charset="0"/>
              <a:buNone/>
            </a:pPr>
            <a:r>
              <a:rPr lang="en-US" sz="140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0345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 sz="3600" b="0" dirty="0">
                <a:solidFill>
                  <a:schemeClr val="tx1"/>
                </a:solidFill>
                <a:latin typeface="Arial" charset="0"/>
              </a:rPr>
              <a:t>Anasazi </a:t>
            </a:r>
            <a:r>
              <a:rPr lang="en-US" sz="3600" b="0" dirty="0" err="1">
                <a:solidFill>
                  <a:schemeClr val="tx1"/>
                </a:solidFill>
                <a:latin typeface="Arial" charset="0"/>
              </a:rPr>
              <a:t>Eigensolver</a:t>
            </a:r>
            <a:r>
              <a:rPr lang="en-US" sz="3600" b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600" b="0" dirty="0" smtClean="0">
                <a:solidFill>
                  <a:schemeClr val="tx1"/>
                </a:solidFill>
                <a:latin typeface="Arial" charset="0"/>
              </a:rPr>
              <a:t>Example</a:t>
            </a:r>
            <a:r>
              <a:rPr lang="en-US" sz="3200" b="0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3200" b="0" dirty="0">
                <a:solidFill>
                  <a:schemeClr val="tx1"/>
                </a:solidFill>
                <a:latin typeface="Arial" charset="0"/>
              </a:rPr>
            </a:br>
            <a:r>
              <a:rPr lang="en-US" sz="2000" b="0" dirty="0">
                <a:solidFill>
                  <a:schemeClr val="tx1"/>
                </a:solidFill>
                <a:latin typeface="Arial" charset="0"/>
              </a:rPr>
              <a:t>(Construct and run the </a:t>
            </a:r>
            <a:r>
              <a:rPr lang="en-US" sz="2000" b="0" dirty="0" err="1">
                <a:solidFill>
                  <a:schemeClr val="tx1"/>
                </a:solidFill>
                <a:latin typeface="Arial" charset="0"/>
              </a:rPr>
              <a:t>eigensolver</a:t>
            </a:r>
            <a:r>
              <a:rPr lang="en-US" sz="2000" b="0" dirty="0">
                <a:solidFill>
                  <a:schemeClr val="tx1"/>
                </a:solidFill>
                <a:latin typeface="Arial" charset="0"/>
              </a:rPr>
              <a:t>)</a:t>
            </a:r>
            <a:endParaRPr lang="en-US" sz="3200" b="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8468" name="Text Box 4"/>
          <p:cNvSpPr txBox="1">
            <a:spLocks noChangeArrowheads="1"/>
          </p:cNvSpPr>
          <p:nvPr/>
        </p:nvSpPr>
        <p:spPr bwMode="auto">
          <a:xfrm>
            <a:off x="381000" y="1524000"/>
            <a:ext cx="8305800" cy="5173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charset="0"/>
              <a:buNone/>
            </a:pPr>
            <a:r>
              <a:rPr lang="en-US" sz="1400" dirty="0">
                <a:latin typeface="Courier New" charset="0"/>
              </a:rPr>
              <a:t>// Create parameter list to pass into the solver manager</a:t>
            </a:r>
          </a:p>
          <a:p>
            <a:pPr>
              <a:buFont typeface="Wingdings" charset="0"/>
              <a:buNone/>
            </a:pPr>
            <a:r>
              <a:rPr lang="en-US" sz="1400" dirty="0" err="1">
                <a:latin typeface="Courier New" charset="0"/>
              </a:rPr>
              <a:t>Teuchos</a:t>
            </a:r>
            <a:r>
              <a:rPr lang="en-US" sz="1400" dirty="0">
                <a:latin typeface="Courier New" charset="0"/>
              </a:rPr>
              <a:t>::</a:t>
            </a:r>
            <a:r>
              <a:rPr lang="en-US" sz="1400" dirty="0" err="1">
                <a:latin typeface="Courier New" charset="0"/>
              </a:rPr>
              <a:t>ParameterList</a:t>
            </a:r>
            <a:r>
              <a:rPr lang="en-US" sz="1400" dirty="0">
                <a:latin typeface="Courier New" charset="0"/>
              </a:rPr>
              <a:t> </a:t>
            </a:r>
            <a:r>
              <a:rPr lang="en-US" sz="1400" dirty="0" err="1">
                <a:latin typeface="Courier New" charset="0"/>
              </a:rPr>
              <a:t>MyPL</a:t>
            </a:r>
            <a:r>
              <a:rPr lang="en-US" sz="1400" dirty="0">
                <a:latin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1400" dirty="0" err="1">
                <a:latin typeface="Courier New" charset="0"/>
              </a:rPr>
              <a:t>MyPL.set</a:t>
            </a:r>
            <a:r>
              <a:rPr lang="en-US" sz="1400" dirty="0">
                <a:latin typeface="Courier New" charset="0"/>
              </a:rPr>
              <a:t>( "Verbosity", Anasazi::Errors + Anasazi::Warnings );</a:t>
            </a:r>
          </a:p>
          <a:p>
            <a:pPr>
              <a:buFont typeface="Wingdings" charset="0"/>
              <a:buNone/>
            </a:pPr>
            <a:r>
              <a:rPr lang="en-US" sz="1400" dirty="0" err="1">
                <a:latin typeface="Courier New" charset="0"/>
              </a:rPr>
              <a:t>MyPL.set</a:t>
            </a:r>
            <a:r>
              <a:rPr lang="en-US" sz="1400" dirty="0">
                <a:latin typeface="Courier New" charset="0"/>
              </a:rPr>
              <a:t>( "Which", "</a:t>
            </a:r>
            <a:r>
              <a:rPr lang="en-US" sz="1400" dirty="0" smtClean="0">
                <a:latin typeface="Courier New" charset="0"/>
              </a:rPr>
              <a:t>SM</a:t>
            </a:r>
            <a:r>
              <a:rPr lang="en-US" sz="1400" dirty="0">
                <a:latin typeface="Courier New" charset="0"/>
              </a:rPr>
              <a:t>"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1400" dirty="0" err="1">
                <a:latin typeface="Courier New" charset="0"/>
              </a:rPr>
              <a:t>MyPL.set</a:t>
            </a:r>
            <a:r>
              <a:rPr lang="en-US" sz="1400" dirty="0">
                <a:latin typeface="Courier New" charset="0"/>
              </a:rPr>
              <a:t>( "Block Size", 5 );</a:t>
            </a:r>
          </a:p>
          <a:p>
            <a:pPr>
              <a:buFont typeface="Wingdings" charset="0"/>
              <a:buNone/>
            </a:pPr>
            <a:r>
              <a:rPr lang="en-US" sz="1400" dirty="0" err="1">
                <a:latin typeface="Courier New" charset="0"/>
              </a:rPr>
              <a:t>MyPL.set</a:t>
            </a:r>
            <a:r>
              <a:rPr lang="en-US" sz="1400" dirty="0">
                <a:latin typeface="Courier New" charset="0"/>
              </a:rPr>
              <a:t>( "</a:t>
            </a:r>
            <a:r>
              <a:rPr lang="en-US" sz="1400" dirty="0" err="1">
                <a:latin typeface="Courier New" charset="0"/>
              </a:rPr>
              <a:t>Num</a:t>
            </a:r>
            <a:r>
              <a:rPr lang="en-US" sz="1400" dirty="0">
                <a:latin typeface="Courier New" charset="0"/>
              </a:rPr>
              <a:t> Blocks", 8 );</a:t>
            </a:r>
          </a:p>
          <a:p>
            <a:pPr>
              <a:buFont typeface="Wingdings" charset="0"/>
              <a:buNone/>
            </a:pPr>
            <a:r>
              <a:rPr lang="en-US" sz="1400" dirty="0" err="1">
                <a:latin typeface="Courier New" charset="0"/>
              </a:rPr>
              <a:t>MyPL.set</a:t>
            </a:r>
            <a:r>
              <a:rPr lang="en-US" sz="1400" dirty="0">
                <a:latin typeface="Courier New" charset="0"/>
              </a:rPr>
              <a:t>( "Maximum Restarts", 100 );</a:t>
            </a:r>
          </a:p>
          <a:p>
            <a:pPr>
              <a:buFont typeface="Wingdings" charset="0"/>
              <a:buNone/>
            </a:pPr>
            <a:r>
              <a:rPr lang="en-US" sz="1400" dirty="0" err="1">
                <a:latin typeface="Courier New" charset="0"/>
              </a:rPr>
              <a:t>MyPL.set</a:t>
            </a:r>
            <a:r>
              <a:rPr lang="en-US" sz="1400" dirty="0">
                <a:latin typeface="Courier New" charset="0"/>
              </a:rPr>
              <a:t>( "Convergence Tolerance", 1.0e-6 );</a:t>
            </a:r>
          </a:p>
          <a:p>
            <a:pPr>
              <a:buFont typeface="Wingdings" charset="0"/>
              <a:buNone/>
            </a:pPr>
            <a:r>
              <a:rPr lang="en-US" sz="1400" dirty="0" err="1">
                <a:latin typeface="Courier New" charset="0"/>
              </a:rPr>
              <a:t>MyPL.set</a:t>
            </a:r>
            <a:r>
              <a:rPr lang="en-US" sz="1400" dirty="0">
                <a:latin typeface="Courier New" charset="0"/>
              </a:rPr>
              <a:t>( "Use Locking", true );</a:t>
            </a:r>
          </a:p>
          <a:p>
            <a:pPr>
              <a:buFont typeface="Wingdings" charset="0"/>
              <a:buNone/>
            </a:pPr>
            <a:r>
              <a:rPr lang="en-US" sz="1400" dirty="0" err="1">
                <a:latin typeface="Courier New" charset="0"/>
              </a:rPr>
              <a:t>MyPL.set</a:t>
            </a:r>
            <a:r>
              <a:rPr lang="en-US" sz="1400" dirty="0">
                <a:latin typeface="Courier New" charset="0"/>
              </a:rPr>
              <a:t>( "Locking Tolerance", </a:t>
            </a:r>
            <a:r>
              <a:rPr lang="en-US" sz="1400" dirty="0" err="1">
                <a:latin typeface="Courier New" charset="0"/>
              </a:rPr>
              <a:t>tol</a:t>
            </a:r>
            <a:r>
              <a:rPr lang="en-US" sz="1400" dirty="0">
                <a:latin typeface="Courier New" charset="0"/>
              </a:rPr>
              <a:t>/10 );</a:t>
            </a:r>
          </a:p>
          <a:p>
            <a:pPr>
              <a:buFont typeface="Wingdings" charset="0"/>
              <a:buNone/>
            </a:pPr>
            <a:r>
              <a:rPr lang="en-US" sz="1400" dirty="0">
                <a:latin typeface="Courier New" charset="0"/>
              </a:rPr>
              <a:t>//</a:t>
            </a:r>
          </a:p>
          <a:p>
            <a:pPr>
              <a:buFont typeface="Wingdings" charset="0"/>
              <a:buNone/>
            </a:pPr>
            <a:r>
              <a:rPr lang="en-US" sz="1400" dirty="0">
                <a:latin typeface="Courier New" charset="0"/>
              </a:rPr>
              <a:t>// Create the solver manager</a:t>
            </a:r>
          </a:p>
          <a:p>
            <a:pPr>
              <a:buFont typeface="Wingdings" charset="0"/>
              <a:buNone/>
            </a:pPr>
            <a:r>
              <a:rPr lang="en-US" sz="1400" dirty="0">
                <a:latin typeface="Courier New" charset="0"/>
              </a:rPr>
              <a:t>Anasazi::</a:t>
            </a:r>
            <a:r>
              <a:rPr lang="en-US" sz="1400" dirty="0" err="1">
                <a:latin typeface="Courier New" charset="0"/>
              </a:rPr>
              <a:t>BlockDavidsonSolMgr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ScalarType,MV,OP</a:t>
            </a:r>
            <a:r>
              <a:rPr lang="en-US" sz="1400" dirty="0">
                <a:latin typeface="Courier New" charset="0"/>
              </a:rPr>
              <a:t>&gt; </a:t>
            </a:r>
            <a:r>
              <a:rPr lang="en-US" sz="1400" dirty="0" err="1">
                <a:latin typeface="Courier New" charset="0"/>
              </a:rPr>
              <a:t>MySolverMan</a:t>
            </a:r>
            <a:r>
              <a:rPr lang="en-US" sz="1400" dirty="0">
                <a:latin typeface="Courier New" charset="0"/>
              </a:rPr>
              <a:t>(problem, </a:t>
            </a:r>
            <a:r>
              <a:rPr lang="en-US" sz="1400" dirty="0" err="1">
                <a:latin typeface="Courier New" charset="0"/>
              </a:rPr>
              <a:t>MyPL</a:t>
            </a:r>
            <a:r>
              <a:rPr lang="en-US" sz="1400" dirty="0">
                <a:latin typeface="Courier New" charset="0"/>
              </a:rPr>
              <a:t>);</a:t>
            </a:r>
          </a:p>
          <a:p>
            <a:pPr>
              <a:buFont typeface="Wingdings" charset="0"/>
              <a:buNone/>
            </a:pPr>
            <a:endParaRPr lang="en-US" sz="1400" dirty="0"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400" dirty="0">
                <a:latin typeface="Courier New" charset="0"/>
              </a:rPr>
              <a:t>// Solve the problem to the specified tolerances or length</a:t>
            </a:r>
          </a:p>
          <a:p>
            <a:pPr>
              <a:buFont typeface="Wingdings" charset="0"/>
              <a:buNone/>
            </a:pPr>
            <a:r>
              <a:rPr lang="en-US" sz="1400" dirty="0">
                <a:latin typeface="Courier New" charset="0"/>
              </a:rPr>
              <a:t>Anasazi::</a:t>
            </a:r>
            <a:r>
              <a:rPr lang="en-US" sz="1400" dirty="0" err="1">
                <a:latin typeface="Courier New" charset="0"/>
              </a:rPr>
              <a:t>ReturnType</a:t>
            </a:r>
            <a:r>
              <a:rPr lang="en-US" sz="1400" dirty="0">
                <a:latin typeface="Courier New" charset="0"/>
              </a:rPr>
              <a:t> </a:t>
            </a:r>
            <a:r>
              <a:rPr lang="en-US" sz="1400" dirty="0" err="1">
                <a:latin typeface="Courier New" charset="0"/>
              </a:rPr>
              <a:t>returnCode</a:t>
            </a:r>
            <a:r>
              <a:rPr lang="en-US" sz="1400" dirty="0">
                <a:latin typeface="Courier New" charset="0"/>
              </a:rPr>
              <a:t> = </a:t>
            </a:r>
            <a:r>
              <a:rPr lang="en-US" sz="1400" dirty="0" err="1">
                <a:latin typeface="Courier New" charset="0"/>
              </a:rPr>
              <a:t>MySolverMan.solve</a:t>
            </a:r>
            <a:r>
              <a:rPr lang="en-US" sz="1400" dirty="0">
                <a:latin typeface="Courier New" charset="0"/>
              </a:rPr>
              <a:t>();</a:t>
            </a:r>
          </a:p>
          <a:p>
            <a:pPr>
              <a:buFont typeface="Wingdings" charset="0"/>
              <a:buNone/>
            </a:pPr>
            <a:r>
              <a:rPr lang="en-US" sz="1400" dirty="0">
                <a:latin typeface="Courier New" charset="0"/>
              </a:rPr>
              <a:t>if (</a:t>
            </a:r>
            <a:r>
              <a:rPr lang="en-US" sz="1400" dirty="0" err="1">
                <a:latin typeface="Courier New" charset="0"/>
              </a:rPr>
              <a:t>returnCode</a:t>
            </a:r>
            <a:r>
              <a:rPr lang="en-US" sz="1400" dirty="0">
                <a:latin typeface="Courier New" charset="0"/>
              </a:rPr>
              <a:t> != Anasazi::Converged) {</a:t>
            </a:r>
          </a:p>
          <a:p>
            <a:pPr>
              <a:buFont typeface="Wingdings" charset="0"/>
              <a:buNone/>
            </a:pPr>
            <a:r>
              <a:rPr lang="en-US" sz="1400" dirty="0">
                <a:latin typeface="Courier New" charset="0"/>
              </a:rPr>
              <a:t>  // Solver failed!!! </a:t>
            </a:r>
          </a:p>
          <a:p>
            <a:pPr>
              <a:buFont typeface="Wingdings" charset="0"/>
              <a:buNone/>
            </a:pPr>
            <a:r>
              <a:rPr lang="en-US" sz="1400" dirty="0">
                <a:latin typeface="Courier New" charset="0"/>
              </a:rPr>
              <a:t>  // But wait, we may still have some </a:t>
            </a:r>
            <a:r>
              <a:rPr lang="en-US" sz="1400" dirty="0" err="1">
                <a:latin typeface="Courier New" charset="0"/>
              </a:rPr>
              <a:t>eigenpairs</a:t>
            </a:r>
            <a:r>
              <a:rPr lang="en-US" sz="1400" dirty="0">
                <a:latin typeface="Courier New" charset="0"/>
              </a:rPr>
              <a:t>.</a:t>
            </a:r>
          </a:p>
          <a:p>
            <a:pPr>
              <a:buFont typeface="Wingdings" charset="0"/>
              <a:buNone/>
            </a:pPr>
            <a:r>
              <a:rPr lang="en-US" sz="14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4505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 sz="3600" b="0" dirty="0">
                <a:solidFill>
                  <a:schemeClr val="tx1"/>
                </a:solidFill>
                <a:latin typeface="Arial" charset="0"/>
              </a:rPr>
              <a:t>Anasazi </a:t>
            </a:r>
            <a:r>
              <a:rPr lang="en-US" sz="3600" b="0" dirty="0" err="1">
                <a:solidFill>
                  <a:schemeClr val="tx1"/>
                </a:solidFill>
                <a:latin typeface="Arial" charset="0"/>
              </a:rPr>
              <a:t>Eigensolver</a:t>
            </a:r>
            <a:r>
              <a:rPr lang="en-US" sz="3600" b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600" b="0" dirty="0" smtClean="0">
                <a:solidFill>
                  <a:schemeClr val="tx1"/>
                </a:solidFill>
                <a:latin typeface="Arial" charset="0"/>
              </a:rPr>
              <a:t>Example</a:t>
            </a:r>
            <a:r>
              <a:rPr lang="en-US" sz="3200" b="0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3200" b="0" dirty="0">
                <a:solidFill>
                  <a:schemeClr val="tx1"/>
                </a:solidFill>
                <a:latin typeface="Arial" charset="0"/>
              </a:rPr>
            </a:br>
            <a:r>
              <a:rPr lang="en-US" sz="2000" b="0" dirty="0">
                <a:solidFill>
                  <a:schemeClr val="tx1"/>
                </a:solidFill>
                <a:latin typeface="Arial" charset="0"/>
              </a:rPr>
              <a:t>(Retrieve the </a:t>
            </a:r>
            <a:r>
              <a:rPr lang="en-US" sz="2000" b="0" dirty="0" err="1">
                <a:solidFill>
                  <a:schemeClr val="tx1"/>
                </a:solidFill>
                <a:latin typeface="Arial" charset="0"/>
              </a:rPr>
              <a:t>eigenpairs</a:t>
            </a:r>
            <a:r>
              <a:rPr lang="en-US" sz="2000" b="0" dirty="0">
                <a:solidFill>
                  <a:schemeClr val="tx1"/>
                </a:solidFill>
                <a:latin typeface="Arial" charset="0"/>
              </a:rPr>
              <a:t>)</a:t>
            </a:r>
            <a:endParaRPr lang="en-US" sz="3200" b="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381000" y="1524000"/>
            <a:ext cx="8305800" cy="3128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charset="0"/>
              <a:buNone/>
            </a:pPr>
            <a:r>
              <a:rPr lang="en-US" sz="1400">
                <a:latin typeface="Courier New" charset="0"/>
              </a:rPr>
              <a:t>// Get the eigenvalues and eigenvectors from the eigenproblem</a:t>
            </a:r>
          </a:p>
          <a:p>
            <a:pPr>
              <a:buFont typeface="Wingdings" charset="0"/>
              <a:buNone/>
            </a:pPr>
            <a:r>
              <a:rPr lang="en-US" sz="1400">
                <a:latin typeface="Courier New" charset="0"/>
              </a:rPr>
              <a:t>Anasazi::Eigensolution&lt;ScalarType,MV&gt; sol = problem-&gt;getSolution();</a:t>
            </a:r>
          </a:p>
          <a:p>
            <a:pPr>
              <a:buFont typeface="Wingdings" charset="0"/>
              <a:buNone/>
            </a:pPr>
            <a:r>
              <a:rPr lang="en-US" sz="1400">
                <a:latin typeface="Courier New" charset="0"/>
              </a:rPr>
              <a:t>std::vector&lt;MagnitudeType&gt; evals = sol.Evals;</a:t>
            </a:r>
          </a:p>
          <a:p>
            <a:pPr>
              <a:buFont typeface="Wingdings" charset="0"/>
              <a:buNone/>
            </a:pPr>
            <a:r>
              <a:rPr lang="en-US" sz="1400">
                <a:latin typeface="Courier New" charset="0"/>
              </a:rPr>
              <a:t>RefCountPtr&lt;MV&gt; evecs = sol.Evecs;</a:t>
            </a:r>
          </a:p>
          <a:p>
            <a:pPr>
              <a:buFont typeface="Wingdings" charset="0"/>
              <a:buNone/>
            </a:pPr>
            <a:r>
              <a:rPr lang="en-US" sz="1400">
                <a:latin typeface="Courier New" charset="0"/>
              </a:rPr>
              <a:t>int numev = sol.numVecs;</a:t>
            </a:r>
          </a:p>
          <a:p>
            <a:pPr>
              <a:buFont typeface="Wingdings" charset="0"/>
              <a:buNone/>
            </a:pPr>
            <a:r>
              <a:rPr lang="en-US" sz="1400">
                <a:latin typeface="Courier New" charset="0"/>
              </a:rPr>
              <a:t>//</a:t>
            </a:r>
          </a:p>
          <a:p>
            <a:pPr>
              <a:buFont typeface="Wingdings" charset="0"/>
              <a:buNone/>
            </a:pPr>
            <a:r>
              <a:rPr lang="en-US" sz="1400">
                <a:latin typeface="Courier New" charset="0"/>
              </a:rPr>
              <a:t>// Check to see if there are any computed eigenpairs</a:t>
            </a:r>
          </a:p>
          <a:p>
            <a:pPr>
              <a:buFont typeface="Wingdings" charset="0"/>
              <a:buNone/>
            </a:pPr>
            <a:r>
              <a:rPr lang="en-US" sz="1400">
                <a:latin typeface="Courier New" charset="0"/>
              </a:rPr>
              <a:t>if (numev &gt; 0) {</a:t>
            </a:r>
          </a:p>
          <a:p>
            <a:pPr>
              <a:buFont typeface="Wingdings" charset="0"/>
              <a:buNone/>
            </a:pPr>
            <a:r>
              <a:rPr lang="en-US" sz="1400">
                <a:latin typeface="Courier New" charset="0"/>
              </a:rPr>
              <a:t>  // Do something with computed eigenpairs</a:t>
            </a:r>
          </a:p>
          <a:p>
            <a:pPr>
              <a:buFont typeface="Wingdings" charset="0"/>
              <a:buNone/>
            </a:pPr>
            <a:r>
              <a:rPr lang="en-US" sz="1400">
                <a:latin typeface="Courier New" charset="0"/>
              </a:rPr>
              <a:t>  …</a:t>
            </a:r>
          </a:p>
          <a:p>
            <a:pPr>
              <a:buFont typeface="Wingdings" charset="0"/>
              <a:buNone/>
            </a:pPr>
            <a:r>
              <a:rPr lang="en-US" sz="1400">
                <a:latin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r>
              <a:rPr lang="en-US" sz="1400">
                <a:latin typeface="Courier New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5424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1066800"/>
          </a:xfrm>
        </p:spPr>
        <p:txBody>
          <a:bodyPr/>
          <a:lstStyle/>
          <a:p>
            <a:r>
              <a:rPr lang="en-US" sz="3600" dirty="0" err="1" smtClean="0">
                <a:latin typeface="Arial" charset="0"/>
              </a:rPr>
              <a:t>Belos</a:t>
            </a:r>
            <a:r>
              <a:rPr lang="en-US" sz="3600" dirty="0" smtClean="0">
                <a:latin typeface="Arial" charset="0"/>
              </a:rPr>
              <a:t> Linear Solver </a:t>
            </a:r>
            <a:r>
              <a:rPr lang="en-US" sz="3600" dirty="0">
                <a:latin typeface="Arial" charset="0"/>
              </a:rPr>
              <a:t>Example</a:t>
            </a:r>
            <a:br>
              <a:rPr lang="en-US" sz="3600" dirty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(Construct </a:t>
            </a:r>
            <a:r>
              <a:rPr lang="en-US" sz="2000" dirty="0">
                <a:latin typeface="Arial" charset="0"/>
              </a:rPr>
              <a:t>the </a:t>
            </a:r>
            <a:r>
              <a:rPr lang="en-US" sz="2000" dirty="0" smtClean="0">
                <a:latin typeface="Arial" charset="0"/>
              </a:rPr>
              <a:t>linear problem)</a:t>
            </a:r>
            <a:endParaRPr lang="en-US" sz="2400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49530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argc,&amp;argv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Epetra_MpiComm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(MPI_COMM_WORLD);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MyPID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Comm.MyPID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None/>
            </a:pP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double                            ST;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Teuchos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ScalarTraits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&lt;ST&gt;        SCT;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SCT::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magnitudeType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            MT;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Epetra_MultiVector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            MV;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Epetra_Operator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               OP;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Belos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MultiVecTraits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&lt;ST,MV&gt;     MVT;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Belos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OperatorTraits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&lt;ST,MV,OP&gt;  OPT;</a:t>
            </a:r>
          </a:p>
          <a:p>
            <a:pPr>
              <a:lnSpc>
                <a:spcPct val="90000"/>
              </a:lnSpc>
              <a:buNone/>
            </a:pP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using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Teuchos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ParameterList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using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Teuchos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::RCP;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using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Teuchos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rcp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// Get the problem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std::string filename("orsirr1.hb");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RCP&lt;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Epetra_Map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&gt; Map;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RCP&lt;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Epetra_CrsMatrix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&gt; A;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RCP&lt;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Epetra_MultiVector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&gt; B, X;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RCP&lt;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Epetra_Vector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vecB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vecX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EpetraExt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readEpetraLinearSystem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(filename,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, &amp;A, &amp;Map, &amp;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vecX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vecB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X =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Teuchos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rcp_implicit_cast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Epetra_MultiVector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vecX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B =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Teuchos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rcp_implicit_cast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Epetra_MultiVector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vecB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None/>
            </a:pPr>
            <a:endParaRPr lang="en-US" sz="9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609600" y="4038600"/>
            <a:ext cx="542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Arial Narrow" pitchFamily="1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0" y="25146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000099"/>
                </a:solidFill>
              </a:rPr>
              <a:t>Parameters for Templates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4419600" y="2209800"/>
            <a:ext cx="228600" cy="1295400"/>
          </a:xfrm>
          <a:prstGeom prst="rightBrace">
            <a:avLst/>
          </a:prstGeom>
          <a:noFill/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1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10400" y="4953000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000099"/>
                </a:solidFill>
              </a:rPr>
              <a:t>Get linear system from disk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" name="Right Brace 8"/>
          <p:cNvSpPr/>
          <p:nvPr/>
        </p:nvSpPr>
        <p:spPr bwMode="auto">
          <a:xfrm>
            <a:off x="6858000" y="4267200"/>
            <a:ext cx="228600" cy="1981200"/>
          </a:xfrm>
          <a:prstGeom prst="rightBrace">
            <a:avLst/>
          </a:prstGeom>
          <a:noFill/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1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400800"/>
            <a:ext cx="7239000" cy="276999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Trilinos</a:t>
            </a: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/packages/</a:t>
            </a:r>
            <a:r>
              <a:rPr lang="en-US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belos</a:t>
            </a: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epetra</a:t>
            </a: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/example/</a:t>
            </a:r>
            <a:r>
              <a:rPr lang="en-US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BlockGmres</a:t>
            </a: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/BlockGmresEpetraExFile.cpp</a:t>
            </a:r>
            <a:endParaRPr lang="en-US" sz="1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643" y="1143000"/>
            <a:ext cx="8915400" cy="49530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verbose = false, debug = false,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proc_verbose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frequency = -1;         // frequency of status test output.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blocksize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= 1;          //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blocksize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numrhs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= 1;             // number of right-hand sides to solve for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maxiters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= 100;         // maximum number of iterations allowed 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maxsubspace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= 50;       // maximum number of blocks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maxrestarts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= 15;       // number of restarts allowed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MT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= 1.0e-5;            // relative residual tolerance</a:t>
            </a:r>
          </a:p>
          <a:p>
            <a:pPr>
              <a:lnSpc>
                <a:spcPct val="90000"/>
              </a:lnSpc>
              <a:buNone/>
            </a:pP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const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NumGlobalElements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= B-&gt;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GlobalLength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ParameterList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belosList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belosList.set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 "Num Blocks",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maxsubspace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);             // Maximum number of blocks in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Krylov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factorization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belosList.set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 "Block Size",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blocksize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);              //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Blocksize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to be used by iterative solver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belosList.set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 "Maximum Iterations",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maxiters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);       // Maximum number of iterations allowed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belosList.set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 "Maximum Restarts",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maxrestarts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);      // Maximum number of restarts allowed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belosList.set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 "Convergence Tolerance",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);         // Relative convergence tolerance requested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verbosity =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Belos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::Errors +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Belos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::Warnings;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if (verbose) {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verbosity +=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Belos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TimingDetails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Belos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StatusTestDetails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if (frequency &gt; 0)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belosList.set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 "Output Frequency", frequency );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if (debug) {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verbosity +=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Belos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::Debug;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belosList.set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 "Verbosity", verbosity );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609600" y="4038600"/>
            <a:ext cx="542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Arial Narrow" pitchFamily="1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1654314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000099"/>
                </a:solidFill>
              </a:rPr>
              <a:t>Solver Parameters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6629400" y="1219200"/>
            <a:ext cx="228600" cy="1524000"/>
          </a:xfrm>
          <a:prstGeom prst="rightBrace">
            <a:avLst/>
          </a:prstGeom>
          <a:noFill/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1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0" y="5181600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>
                <a:solidFill>
                  <a:srgbClr val="000099"/>
                </a:solidFill>
              </a:rPr>
              <a:t>ParameterList</a:t>
            </a:r>
            <a:r>
              <a:rPr lang="en-US" dirty="0" smtClean="0">
                <a:solidFill>
                  <a:srgbClr val="000099"/>
                </a:solidFill>
              </a:rPr>
              <a:t> for </a:t>
            </a:r>
            <a:r>
              <a:rPr lang="en-US" dirty="0" err="1" smtClean="0">
                <a:solidFill>
                  <a:srgbClr val="000099"/>
                </a:solidFill>
              </a:rPr>
              <a:t>SolverManager</a:t>
            </a:r>
            <a:endParaRPr lang="en-US" dirty="0">
              <a:solidFill>
                <a:srgbClr val="000099"/>
              </a:solidFill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 bwMode="auto">
          <a:xfrm rot="10800000" flipV="1">
            <a:off x="3962400" y="5535542"/>
            <a:ext cx="2133600" cy="560457"/>
          </a:xfrm>
          <a:prstGeom prst="straightConnector1">
            <a:avLst/>
          </a:prstGeom>
          <a:noFill/>
          <a:ln w="22225" cap="flat" cmpd="sng" algn="ctr">
            <a:solidFill>
              <a:srgbClr val="00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04800" y="6400800"/>
            <a:ext cx="7239000" cy="276999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Trilinos</a:t>
            </a: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/packages/</a:t>
            </a:r>
            <a:r>
              <a:rPr lang="en-US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belos</a:t>
            </a: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epetra</a:t>
            </a: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/example/</a:t>
            </a:r>
            <a:r>
              <a:rPr lang="en-US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BlockGmres</a:t>
            </a: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/BlockGmresEpetraExFile.cpp</a:t>
            </a:r>
            <a:endParaRPr lang="en-US" sz="1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1066800"/>
          </a:xfrm>
        </p:spPr>
        <p:txBody>
          <a:bodyPr/>
          <a:lstStyle/>
          <a:p>
            <a:r>
              <a:rPr lang="en-US" sz="3600" dirty="0" err="1" smtClean="0">
                <a:latin typeface="Arial" charset="0"/>
              </a:rPr>
              <a:t>Belos</a:t>
            </a:r>
            <a:r>
              <a:rPr lang="en-US" sz="3600" dirty="0" smtClean="0">
                <a:latin typeface="Arial" charset="0"/>
              </a:rPr>
              <a:t> Linear Solver </a:t>
            </a:r>
            <a:r>
              <a:rPr lang="en-US" sz="3600" dirty="0">
                <a:latin typeface="Arial" charset="0"/>
              </a:rPr>
              <a:t>Example</a:t>
            </a:r>
            <a:br>
              <a:rPr lang="en-US" sz="3600" dirty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(Set the solver parameters)</a:t>
            </a:r>
            <a:endParaRPr lang="en-US" sz="2400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1816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// Construct linear problem instance.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Belos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LinearProblem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double,MV,OP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&gt; problem( A, X, B );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set =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problem.setProblem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if (set == false) {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&lt;&lt; "ERROR: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Belos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LinearProblem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failed to                                                       set up correctly!" &lt;&lt; std::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return -1;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buNone/>
            </a:pP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// Start block GMRES iteration  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Belos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OutputManager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&lt;double&gt;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My_OM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// Create solver manager.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RCP&lt;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Belos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SolverManager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double,MV,OP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&gt; &gt;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newSolver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rcp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 new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Belos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BlockGmresSolMgr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double,MV,OP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rcp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problem,false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rcp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belosList,false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))); 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// Solve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Belos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ReturnType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ret =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newSolver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-&gt;solve();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if (ret!=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Belos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::Converged) {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&lt;&lt; "ERROR: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Belos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did not converge!" &lt;&lt; std::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return -1;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std::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&lt;&lt; "SUCCESS: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Belos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converged!" &lt;&lt; std::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return 0;</a:t>
            </a:r>
          </a:p>
        </p:txBody>
      </p:sp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609600" y="4038600"/>
            <a:ext cx="542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Arial Narrow" pitchFamily="1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9400" y="1447800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>
                <a:solidFill>
                  <a:srgbClr val="000099"/>
                </a:solidFill>
              </a:rPr>
              <a:t>LinearProblem</a:t>
            </a:r>
            <a:endParaRPr lang="en-US" dirty="0" smtClean="0">
              <a:solidFill>
                <a:srgbClr val="000099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000099"/>
                </a:solidFill>
              </a:rPr>
              <a:t>Object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6400800" y="1012686"/>
            <a:ext cx="228600" cy="1524000"/>
          </a:xfrm>
          <a:prstGeom prst="rightBrace">
            <a:avLst/>
          </a:prstGeom>
          <a:noFill/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1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0" y="3200399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>
                <a:solidFill>
                  <a:srgbClr val="000099"/>
                </a:solidFill>
              </a:rPr>
              <a:t>SolverManager</a:t>
            </a:r>
            <a:r>
              <a:rPr lang="en-US" dirty="0" smtClean="0">
                <a:solidFill>
                  <a:srgbClr val="000099"/>
                </a:solidFill>
              </a:rPr>
              <a:t> Object</a:t>
            </a:r>
            <a:endParaRPr lang="en-US" dirty="0">
              <a:solidFill>
                <a:srgbClr val="000099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rot="10800000" flipV="1">
            <a:off x="4800600" y="3401943"/>
            <a:ext cx="609600" cy="408056"/>
          </a:xfrm>
          <a:prstGeom prst="straightConnector1">
            <a:avLst/>
          </a:prstGeom>
          <a:noFill/>
          <a:ln w="22225" cap="flat" cmpd="sng" algn="ctr">
            <a:solidFill>
              <a:srgbClr val="00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124200" y="25908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000099"/>
                </a:solidFill>
              </a:rPr>
              <a:t>Template Parameters</a:t>
            </a:r>
            <a:endParaRPr lang="en-US" dirty="0">
              <a:solidFill>
                <a:srgbClr val="000099"/>
              </a:solidFill>
            </a:endParaRP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 bwMode="auto">
          <a:xfrm rot="5400000">
            <a:off x="3667155" y="2981355"/>
            <a:ext cx="819090" cy="838200"/>
          </a:xfrm>
          <a:prstGeom prst="straightConnector1">
            <a:avLst/>
          </a:prstGeom>
          <a:noFill/>
          <a:ln w="22225" cap="flat" cmpd="sng" algn="ctr">
            <a:solidFill>
              <a:srgbClr val="0000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0800000">
            <a:off x="3124200" y="1600200"/>
            <a:ext cx="1371600" cy="990600"/>
          </a:xfrm>
          <a:prstGeom prst="straightConnector1">
            <a:avLst/>
          </a:prstGeom>
          <a:noFill/>
          <a:ln w="22225" cap="flat" cmpd="sng" algn="ctr">
            <a:solidFill>
              <a:srgbClr val="00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04800" y="6400800"/>
            <a:ext cx="7239000" cy="276999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Trilinos</a:t>
            </a: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/packages/</a:t>
            </a:r>
            <a:r>
              <a:rPr lang="en-US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belos</a:t>
            </a: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epetra</a:t>
            </a: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/example/</a:t>
            </a:r>
            <a:r>
              <a:rPr lang="en-US" sz="1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BlockGmres</a:t>
            </a: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/BlockGmresEpetraExFile.cpp</a:t>
            </a:r>
            <a:endParaRPr lang="en-US" sz="1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1066800"/>
          </a:xfrm>
        </p:spPr>
        <p:txBody>
          <a:bodyPr/>
          <a:lstStyle/>
          <a:p>
            <a:r>
              <a:rPr lang="en-US" sz="3600" dirty="0" err="1" smtClean="0">
                <a:latin typeface="Arial" charset="0"/>
              </a:rPr>
              <a:t>Belos</a:t>
            </a:r>
            <a:r>
              <a:rPr lang="en-US" sz="3600" dirty="0" smtClean="0">
                <a:latin typeface="Arial" charset="0"/>
              </a:rPr>
              <a:t> Linear Solver </a:t>
            </a:r>
            <a:r>
              <a:rPr lang="en-US" sz="3600" dirty="0">
                <a:latin typeface="Arial" charset="0"/>
              </a:rPr>
              <a:t>Example</a:t>
            </a:r>
            <a:br>
              <a:rPr lang="en-US" sz="3600" dirty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(Solve the linear problem)</a:t>
            </a:r>
            <a:endParaRPr lang="en-US" sz="2400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Interfaces to </a:t>
            </a:r>
            <a:br>
              <a:rPr lang="en-US" dirty="0" smtClean="0"/>
            </a:br>
            <a:r>
              <a:rPr lang="en-US" dirty="0" smtClean="0"/>
              <a:t>Anasazi / </a:t>
            </a:r>
            <a:r>
              <a:rPr lang="en-US" dirty="0" err="1" smtClean="0"/>
              <a:t>Belos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6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AztecOO</a:t>
            </a:r>
            <a:endParaRPr lang="en-US" dirty="0"/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4572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514350" indent="-342900"/>
            <a:r>
              <a:rPr lang="en-US" sz="2400" dirty="0"/>
              <a:t>A C++ wrapper around Aztec library written in </a:t>
            </a:r>
            <a:r>
              <a:rPr lang="en-US" sz="2400" dirty="0" smtClean="0"/>
              <a:t>C</a:t>
            </a:r>
            <a:endParaRPr lang="en-US" sz="2400" dirty="0"/>
          </a:p>
          <a:p>
            <a:pPr marL="514350" indent="-342900"/>
            <a:r>
              <a:rPr lang="en-US" sz="2400" dirty="0"/>
              <a:t>Algorithms:  GMRES, CG, CGS, </a:t>
            </a:r>
            <a:r>
              <a:rPr lang="en-US" sz="2400" dirty="0" err="1" smtClean="0"/>
              <a:t>BiCGSTAB</a:t>
            </a:r>
            <a:r>
              <a:rPr lang="en-US" sz="2400" dirty="0"/>
              <a:t>, </a:t>
            </a:r>
            <a:r>
              <a:rPr lang="en-US" sz="2400" dirty="0" smtClean="0"/>
              <a:t>TFQMR</a:t>
            </a:r>
            <a:endParaRPr lang="en-US" sz="2400" dirty="0"/>
          </a:p>
          <a:p>
            <a:pPr marL="514350" indent="-342900"/>
            <a:r>
              <a:rPr lang="en-US" sz="2400" dirty="0"/>
              <a:t>Offers status testing </a:t>
            </a:r>
            <a:r>
              <a:rPr lang="en-US" sz="2400" dirty="0" smtClean="0"/>
              <a:t>capabilities</a:t>
            </a:r>
            <a:endParaRPr lang="en-US" sz="2400" dirty="0"/>
          </a:p>
          <a:p>
            <a:pPr marL="514350" indent="-342900"/>
            <a:r>
              <a:rPr lang="en-US" sz="2400" dirty="0"/>
              <a:t>Output verbosity level can be determined by </a:t>
            </a:r>
            <a:r>
              <a:rPr lang="en-US" sz="2400" dirty="0" smtClean="0"/>
              <a:t>user</a:t>
            </a:r>
            <a:endParaRPr lang="en-US" sz="2400" dirty="0"/>
          </a:p>
          <a:p>
            <a:pPr marL="514350" indent="-342900"/>
            <a:r>
              <a:rPr lang="en-US" sz="2400" dirty="0" smtClean="0"/>
              <a:t>Interface requires </a:t>
            </a:r>
            <a:r>
              <a:rPr lang="en-US" sz="2400" dirty="0" err="1" smtClean="0"/>
              <a:t>Epetra</a:t>
            </a:r>
            <a:r>
              <a:rPr lang="en-US" sz="2400" dirty="0" smtClean="0"/>
              <a:t> objects</a:t>
            </a:r>
          </a:p>
          <a:p>
            <a:pPr marL="971550" lvl="1" indent="-342900"/>
            <a:r>
              <a:rPr lang="en-US" dirty="0" smtClean="0"/>
              <a:t>Double-precision arithmetic</a:t>
            </a:r>
            <a:endParaRPr lang="en-US" dirty="0"/>
          </a:p>
          <a:p>
            <a:pPr marL="514350" indent="-342900"/>
            <a:r>
              <a:rPr lang="en-US" sz="2400" dirty="0"/>
              <a:t>Interface to matrix-vector product is defined by the user through the </a:t>
            </a:r>
            <a:r>
              <a:rPr lang="en-US" sz="2400" dirty="0" err="1" smtClean="0"/>
              <a:t>Epetra_Operator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3496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915400" cy="4191000"/>
          </a:xfrm>
        </p:spPr>
        <p:txBody>
          <a:bodyPr/>
          <a:lstStyle/>
          <a:p>
            <a:r>
              <a:rPr lang="en-US" sz="1800" u="sng" dirty="0" err="1">
                <a:latin typeface="Arial" charset="0"/>
              </a:rPr>
              <a:t>Stratimikos</a:t>
            </a:r>
            <a:r>
              <a:rPr lang="en-US" sz="1800" u="sng" dirty="0">
                <a:latin typeface="Arial" charset="0"/>
              </a:rPr>
              <a:t>:</a:t>
            </a:r>
            <a:r>
              <a:rPr lang="en-US" sz="1800" dirty="0">
                <a:latin typeface="Arial" charset="0"/>
              </a:rPr>
              <a:t>  </a:t>
            </a:r>
          </a:p>
          <a:p>
            <a:pPr lvl="1"/>
            <a:r>
              <a:rPr lang="en-US" sz="1600" dirty="0" err="1">
                <a:latin typeface="Arial" charset="0"/>
              </a:rPr>
              <a:t>Thyra</a:t>
            </a:r>
            <a:r>
              <a:rPr lang="en-US" sz="1600" dirty="0">
                <a:latin typeface="Arial" charset="0"/>
              </a:rPr>
              <a:t>-based linear solver and </a:t>
            </a:r>
            <a:r>
              <a:rPr lang="en-US" sz="1600" dirty="0" err="1">
                <a:latin typeface="Arial" charset="0"/>
              </a:rPr>
              <a:t>preconditioner</a:t>
            </a:r>
            <a:r>
              <a:rPr lang="en-US" sz="1600" dirty="0">
                <a:latin typeface="Arial" charset="0"/>
              </a:rPr>
              <a:t> strategy package</a:t>
            </a:r>
          </a:p>
          <a:p>
            <a:pPr lvl="2"/>
            <a:r>
              <a:rPr lang="en-US" sz="1400" b="1" dirty="0" err="1">
                <a:solidFill>
                  <a:srgbClr val="000099"/>
                </a:solidFill>
                <a:latin typeface="Courier New" charset="0"/>
              </a:rPr>
              <a:t>MultiVecTraits</a:t>
            </a:r>
            <a:r>
              <a:rPr lang="en-US" sz="1400" b="1" dirty="0">
                <a:solidFill>
                  <a:srgbClr val="000099"/>
                </a:solidFill>
                <a:latin typeface="Courier New" charset="0"/>
              </a:rPr>
              <a:t>&lt;</a:t>
            </a:r>
            <a:r>
              <a:rPr lang="en-US" sz="1400" b="1" dirty="0" err="1">
                <a:solidFill>
                  <a:srgbClr val="000099"/>
                </a:solidFill>
                <a:latin typeface="Courier New" charset="0"/>
              </a:rPr>
              <a:t>ST,Thyra</a:t>
            </a:r>
            <a:r>
              <a:rPr lang="en-US" sz="1400" b="1" dirty="0">
                <a:solidFill>
                  <a:srgbClr val="000099"/>
                </a:solidFill>
                <a:latin typeface="Courier New" charset="0"/>
              </a:rPr>
              <a:t>::</a:t>
            </a:r>
            <a:r>
              <a:rPr lang="en-US" sz="1400" b="1" dirty="0" err="1">
                <a:solidFill>
                  <a:srgbClr val="000099"/>
                </a:solidFill>
                <a:latin typeface="Courier New" charset="0"/>
              </a:rPr>
              <a:t>MultiVectorBase</a:t>
            </a:r>
            <a:r>
              <a:rPr lang="en-US" sz="1400" b="1" dirty="0">
                <a:solidFill>
                  <a:srgbClr val="000099"/>
                </a:solidFill>
                <a:latin typeface="Courier New" charset="0"/>
              </a:rPr>
              <a:t>&lt;ST&gt; &gt;</a:t>
            </a:r>
          </a:p>
          <a:p>
            <a:pPr lvl="2"/>
            <a:r>
              <a:rPr lang="en-US" sz="1400" b="1" dirty="0" err="1">
                <a:solidFill>
                  <a:srgbClr val="000099"/>
                </a:solidFill>
                <a:latin typeface="Courier New" charset="0"/>
              </a:rPr>
              <a:t>OperatorTraits</a:t>
            </a:r>
            <a:r>
              <a:rPr lang="en-US" sz="1400" b="1" dirty="0">
                <a:solidFill>
                  <a:srgbClr val="000099"/>
                </a:solidFill>
                <a:latin typeface="Courier New" charset="0"/>
              </a:rPr>
              <a:t>&lt;</a:t>
            </a:r>
            <a:r>
              <a:rPr lang="en-US" sz="1400" b="1" dirty="0" err="1">
                <a:solidFill>
                  <a:srgbClr val="000099"/>
                </a:solidFill>
                <a:latin typeface="Courier New" charset="0"/>
              </a:rPr>
              <a:t>ST,Thyra</a:t>
            </a:r>
            <a:r>
              <a:rPr lang="en-US" sz="1400" b="1" dirty="0">
                <a:solidFill>
                  <a:srgbClr val="000099"/>
                </a:solidFill>
                <a:latin typeface="Courier New" charset="0"/>
              </a:rPr>
              <a:t>::</a:t>
            </a:r>
            <a:r>
              <a:rPr lang="en-US" sz="1400" b="1" dirty="0" err="1">
                <a:solidFill>
                  <a:srgbClr val="000099"/>
                </a:solidFill>
                <a:latin typeface="Courier New" charset="0"/>
              </a:rPr>
              <a:t>MultiVectorBase</a:t>
            </a:r>
            <a:r>
              <a:rPr lang="en-US" sz="1400" b="1" dirty="0">
                <a:solidFill>
                  <a:srgbClr val="000099"/>
                </a:solidFill>
                <a:latin typeface="Courier New" charset="0"/>
              </a:rPr>
              <a:t>&lt;ST&gt;,</a:t>
            </a:r>
            <a:r>
              <a:rPr lang="en-US" sz="1400" b="1" dirty="0" err="1">
                <a:solidFill>
                  <a:srgbClr val="000099"/>
                </a:solidFill>
                <a:latin typeface="Courier New" charset="0"/>
              </a:rPr>
              <a:t>Thyra</a:t>
            </a:r>
            <a:r>
              <a:rPr lang="en-US" sz="1400" b="1" dirty="0">
                <a:solidFill>
                  <a:srgbClr val="000099"/>
                </a:solidFill>
                <a:latin typeface="Courier New" charset="0"/>
              </a:rPr>
              <a:t>::</a:t>
            </a:r>
            <a:r>
              <a:rPr lang="en-US" sz="1400" b="1" dirty="0" err="1">
                <a:solidFill>
                  <a:srgbClr val="000099"/>
                </a:solidFill>
                <a:latin typeface="Courier New" charset="0"/>
              </a:rPr>
              <a:t>LinearOpBase</a:t>
            </a:r>
            <a:r>
              <a:rPr lang="en-US" sz="1400" b="1" dirty="0">
                <a:solidFill>
                  <a:srgbClr val="000099"/>
                </a:solidFill>
                <a:latin typeface="Courier New" charset="0"/>
              </a:rPr>
              <a:t>&lt;ST&gt; &gt;</a:t>
            </a:r>
          </a:p>
          <a:p>
            <a:pPr lvl="1"/>
            <a:endParaRPr lang="en-US" sz="1600" dirty="0">
              <a:latin typeface="Arial" charset="0"/>
            </a:endParaRPr>
          </a:p>
          <a:p>
            <a:endParaRPr lang="en-US" sz="1600" dirty="0">
              <a:latin typeface="Arial" charset="0"/>
            </a:endParaRPr>
          </a:p>
          <a:p>
            <a:r>
              <a:rPr lang="en-US" sz="1800" dirty="0" err="1">
                <a:latin typeface="Arial" charset="0"/>
              </a:rPr>
              <a:t>Stratimikos-Belos</a:t>
            </a:r>
            <a:r>
              <a:rPr lang="en-US" sz="1800" dirty="0">
                <a:latin typeface="Arial" charset="0"/>
              </a:rPr>
              <a:t> Interface</a:t>
            </a:r>
          </a:p>
          <a:p>
            <a:pPr lvl="1"/>
            <a:r>
              <a:rPr lang="en-US" sz="1600" u="sng" dirty="0">
                <a:latin typeface="Arial" charset="0"/>
              </a:rPr>
              <a:t>Intent:</a:t>
            </a:r>
            <a:r>
              <a:rPr lang="en-US" sz="1600" dirty="0">
                <a:latin typeface="Arial" charset="0"/>
              </a:rPr>
              <a:t>  access current </a:t>
            </a:r>
            <a:r>
              <a:rPr lang="en-US" sz="1600" dirty="0" err="1">
                <a:latin typeface="Arial" charset="0"/>
              </a:rPr>
              <a:t>Belos</a:t>
            </a:r>
            <a:r>
              <a:rPr lang="en-US" sz="1600" dirty="0">
                <a:latin typeface="Arial" charset="0"/>
              </a:rPr>
              <a:t> solver managers using a factory interface</a:t>
            </a:r>
          </a:p>
          <a:p>
            <a:pPr lvl="1"/>
            <a:r>
              <a:rPr lang="en-US" sz="1600" dirty="0">
                <a:latin typeface="Arial" charset="0"/>
              </a:rPr>
              <a:t>Implements </a:t>
            </a:r>
            <a:r>
              <a:rPr lang="en-US" sz="1600" dirty="0" err="1">
                <a:latin typeface="Arial" charset="0"/>
              </a:rPr>
              <a:t>Thyra</a:t>
            </a:r>
            <a:r>
              <a:rPr lang="en-US" sz="1600" dirty="0">
                <a:latin typeface="Arial" charset="0"/>
              </a:rPr>
              <a:t>::</a:t>
            </a:r>
            <a:r>
              <a:rPr lang="en-US" sz="1600" dirty="0" err="1">
                <a:latin typeface="Arial" charset="0"/>
              </a:rPr>
              <a:t>LinearOpWithSolveFactory</a:t>
            </a:r>
            <a:r>
              <a:rPr lang="en-US" sz="1600" dirty="0">
                <a:latin typeface="Arial" charset="0"/>
              </a:rPr>
              <a:t> / </a:t>
            </a:r>
            <a:r>
              <a:rPr lang="en-US" sz="1600" dirty="0" err="1">
                <a:latin typeface="Arial" charset="0"/>
              </a:rPr>
              <a:t>Thyra</a:t>
            </a:r>
            <a:r>
              <a:rPr lang="en-US" sz="1600" dirty="0">
                <a:latin typeface="Arial" charset="0"/>
              </a:rPr>
              <a:t>::</a:t>
            </a:r>
            <a:r>
              <a:rPr lang="en-US" sz="1600" dirty="0" err="1">
                <a:latin typeface="Arial" charset="0"/>
              </a:rPr>
              <a:t>LinearOpWithSolve</a:t>
            </a:r>
            <a:endParaRPr lang="en-US" sz="1600" dirty="0">
              <a:latin typeface="Arial" charset="0"/>
            </a:endParaRPr>
          </a:p>
          <a:p>
            <a:pPr lvl="1"/>
            <a:r>
              <a:rPr lang="en-US" sz="1600" dirty="0" err="1">
                <a:latin typeface="Arial" charset="0"/>
              </a:rPr>
              <a:t>Stratimikos</a:t>
            </a:r>
            <a:r>
              <a:rPr lang="en-US" sz="1600" dirty="0">
                <a:latin typeface="Arial" charset="0"/>
              </a:rPr>
              <a:t> interface uses valid parameter list generated from </a:t>
            </a:r>
            <a:r>
              <a:rPr lang="en-US" sz="1600" dirty="0" err="1">
                <a:latin typeface="Arial" charset="0"/>
              </a:rPr>
              <a:t>Belos</a:t>
            </a:r>
            <a:endParaRPr lang="en-US" sz="1600" dirty="0">
              <a:latin typeface="Arial" charset="0"/>
            </a:endParaRPr>
          </a:p>
          <a:p>
            <a:pPr lvl="1"/>
            <a:r>
              <a:rPr lang="en-US" sz="1600" dirty="0">
                <a:latin typeface="Arial" charset="0"/>
              </a:rPr>
              <a:t>Check out:</a:t>
            </a:r>
          </a:p>
          <a:p>
            <a:pPr lvl="1" algn="ctr">
              <a:buFont typeface="Wingdings" charset="0"/>
              <a:buNone/>
            </a:pPr>
            <a:r>
              <a:rPr lang="en-US" sz="1400" b="1" dirty="0" err="1">
                <a:solidFill>
                  <a:srgbClr val="000099"/>
                </a:solidFill>
                <a:latin typeface="Courier New" charset="0"/>
              </a:rPr>
              <a:t>stratimikos</a:t>
            </a:r>
            <a:r>
              <a:rPr lang="en-US" sz="1400" b="1" dirty="0">
                <a:solidFill>
                  <a:srgbClr val="000099"/>
                </a:solidFill>
                <a:latin typeface="Courier New" charset="0"/>
              </a:rPr>
              <a:t>/adapters/</a:t>
            </a:r>
            <a:r>
              <a:rPr lang="en-US" sz="1400" b="1" dirty="0" err="1">
                <a:solidFill>
                  <a:srgbClr val="000099"/>
                </a:solidFill>
                <a:latin typeface="Courier New" charset="0"/>
              </a:rPr>
              <a:t>belos</a:t>
            </a:r>
            <a:r>
              <a:rPr lang="en-US" sz="1400" b="1" dirty="0">
                <a:solidFill>
                  <a:srgbClr val="000099"/>
                </a:solidFill>
                <a:latin typeface="Courier New" charset="0"/>
              </a:rPr>
              <a:t>/example/</a:t>
            </a:r>
            <a:r>
              <a:rPr lang="en-US" sz="1400" b="1" dirty="0" err="1">
                <a:solidFill>
                  <a:srgbClr val="000099"/>
                </a:solidFill>
                <a:latin typeface="Courier New" charset="0"/>
              </a:rPr>
              <a:t>LOWSFactory</a:t>
            </a:r>
            <a:r>
              <a:rPr lang="en-US" sz="1400" b="1" dirty="0">
                <a:solidFill>
                  <a:srgbClr val="000099"/>
                </a:solidFill>
                <a:latin typeface="Courier New" charset="0"/>
              </a:rPr>
              <a:t>/[</a:t>
            </a:r>
            <a:r>
              <a:rPr lang="en-US" sz="1400" b="1" dirty="0" err="1">
                <a:solidFill>
                  <a:srgbClr val="000099"/>
                </a:solidFill>
                <a:latin typeface="Courier New" charset="0"/>
              </a:rPr>
              <a:t>Epetra</a:t>
            </a:r>
            <a:r>
              <a:rPr lang="en-US" sz="1400" b="1" dirty="0">
                <a:solidFill>
                  <a:srgbClr val="000099"/>
                </a:solidFill>
                <a:latin typeface="Courier New" charset="0"/>
              </a:rPr>
              <a:t>/</a:t>
            </a:r>
            <a:r>
              <a:rPr lang="en-US" sz="1400" b="1" dirty="0" err="1">
                <a:solidFill>
                  <a:srgbClr val="000099"/>
                </a:solidFill>
                <a:latin typeface="Courier New" charset="0"/>
              </a:rPr>
              <a:t>Tpetra</a:t>
            </a:r>
            <a:r>
              <a:rPr lang="en-US" sz="1400" b="1" dirty="0">
                <a:solidFill>
                  <a:srgbClr val="000099"/>
                </a:solidFill>
                <a:latin typeface="Courier New" charset="0"/>
              </a:rPr>
              <a:t>]</a:t>
            </a:r>
          </a:p>
          <a:p>
            <a:pPr lvl="1"/>
            <a:endParaRPr lang="en-US" sz="1400" dirty="0">
              <a:latin typeface="Arial" charset="0"/>
            </a:endParaRPr>
          </a:p>
        </p:txBody>
      </p:sp>
      <p:sp>
        <p:nvSpPr>
          <p:cNvPr id="3573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Stratimikos-Belos Interface</a:t>
            </a:r>
          </a:p>
        </p:txBody>
      </p:sp>
    </p:spTree>
    <p:extLst>
      <p:ext uri="{BB962C8B-B14F-4D97-AF65-F5344CB8AC3E}">
        <p14:creationId xmlns:p14="http://schemas.microsoft.com/office/powerpoint/2010/main" val="2432908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Linear Stability Analysis Through Anasazi and LOCA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5000112" cy="507726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LOCA provides parameter continuation and bifurcation tracking for large-scale codes</a:t>
            </a:r>
          </a:p>
          <a:p>
            <a:pPr lvl="1"/>
            <a:r>
              <a:rPr lang="en-US" dirty="0" smtClean="0"/>
              <a:t>Changes in stability of steady-states indicated by eigenvalues of linearized system crossing imaginary axis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LOCA provides interface to Anasazi to compute eigenvalues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nterfaced through NOX/LOCA abstract layers</a:t>
            </a:r>
          </a:p>
          <a:p>
            <a:pPr lvl="1"/>
            <a:r>
              <a:rPr lang="en-US" dirty="0" smtClean="0"/>
              <a:t>No additional work necessary once LOCA is supported</a:t>
            </a:r>
          </a:p>
          <a:p>
            <a:r>
              <a:rPr lang="en-US" dirty="0" smtClean="0"/>
              <a:t>LOCA provides spectral transformations to emphasize eigenvalues near imaginary axis</a:t>
            </a:r>
            <a:endParaRPr lang="en-US" dirty="0"/>
          </a:p>
          <a:p>
            <a:pPr lvl="1"/>
            <a:r>
              <a:rPr lang="en-US" dirty="0" err="1" smtClean="0"/>
              <a:t>Jacobian</a:t>
            </a:r>
            <a:r>
              <a:rPr lang="en-US" dirty="0" smtClean="0"/>
              <a:t>-inverse –</a:t>
            </a:r>
          </a:p>
          <a:p>
            <a:pPr lvl="1"/>
            <a:r>
              <a:rPr lang="en-US" dirty="0" smtClean="0"/>
              <a:t>Shift-invert –</a:t>
            </a:r>
          </a:p>
          <a:p>
            <a:pPr lvl="1"/>
            <a:r>
              <a:rPr lang="en-US" dirty="0" err="1" smtClean="0"/>
              <a:t>Cayley</a:t>
            </a:r>
            <a:r>
              <a:rPr lang="en-US" dirty="0" smtClean="0"/>
              <a:t> –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02085" y="2475512"/>
            <a:ext cx="3693890" cy="3157787"/>
          </a:xfrm>
          <a:prstGeom prst="rect">
            <a:avLst/>
          </a:prstGeom>
          <a:solidFill>
            <a:schemeClr val="bg1"/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err="1" smtClean="0">
                <a:latin typeface="Courier"/>
                <a:cs typeface="Courier"/>
              </a:rPr>
              <a:t>stepperList.set</a:t>
            </a:r>
            <a:r>
              <a:rPr lang="en-US" sz="1200" dirty="0">
                <a:latin typeface="Courier"/>
                <a:cs typeface="Courier"/>
              </a:rPr>
              <a:t>("Compute Eigenvalues"</a:t>
            </a:r>
            <a:r>
              <a:rPr lang="en-US" sz="1200" dirty="0" smtClean="0">
                <a:latin typeface="Courier"/>
                <a:cs typeface="Courier"/>
              </a:rPr>
              <a:t>,</a:t>
            </a:r>
          </a:p>
          <a:p>
            <a:pPr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          true</a:t>
            </a:r>
            <a:r>
              <a:rPr lang="en-US" sz="1200" dirty="0">
                <a:latin typeface="Courier"/>
                <a:cs typeface="Courier"/>
              </a:rPr>
              <a:t>);</a:t>
            </a:r>
          </a:p>
          <a:p>
            <a:pPr>
              <a:buNone/>
            </a:pPr>
            <a:r>
              <a:rPr lang="en-US" sz="1200" dirty="0" err="1" smtClean="0">
                <a:latin typeface="Courier"/>
                <a:cs typeface="Courier"/>
              </a:rPr>
              <a:t>Teuchos</a:t>
            </a:r>
            <a:r>
              <a:rPr lang="en-US" sz="1200" dirty="0">
                <a:latin typeface="Courier"/>
                <a:cs typeface="Courier"/>
              </a:rPr>
              <a:t>::</a:t>
            </a:r>
            <a:r>
              <a:rPr lang="en-US" sz="1200" dirty="0" err="1">
                <a:latin typeface="Courier"/>
                <a:cs typeface="Courier"/>
              </a:rPr>
              <a:t>ParameterList</a:t>
            </a:r>
            <a:r>
              <a:rPr lang="en-US" sz="1200" dirty="0">
                <a:latin typeface="Courier"/>
                <a:cs typeface="Courier"/>
              </a:rPr>
              <a:t>&amp; </a:t>
            </a:r>
            <a:r>
              <a:rPr lang="en-US" sz="1200" dirty="0" err="1">
                <a:latin typeface="Courier"/>
                <a:cs typeface="Courier"/>
              </a:rPr>
              <a:t>aList</a:t>
            </a:r>
            <a:r>
              <a:rPr lang="en-US" sz="1200" dirty="0">
                <a:latin typeface="Courier"/>
                <a:cs typeface="Courier"/>
              </a:rPr>
              <a:t> = </a:t>
            </a:r>
            <a:endParaRPr lang="en-US" sz="12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stepperList.sublist</a:t>
            </a:r>
            <a:r>
              <a:rPr lang="en-US" sz="1200" dirty="0">
                <a:latin typeface="Courier"/>
                <a:cs typeface="Courier"/>
              </a:rPr>
              <a:t>("</a:t>
            </a:r>
            <a:r>
              <a:rPr lang="en-US" sz="1200" dirty="0" err="1">
                <a:latin typeface="Courier"/>
                <a:cs typeface="Courier"/>
              </a:rPr>
              <a:t>Eigensolver</a:t>
            </a:r>
            <a:r>
              <a:rPr lang="en-US" sz="1200" dirty="0">
                <a:latin typeface="Courier"/>
                <a:cs typeface="Courier"/>
              </a:rPr>
              <a:t>");</a:t>
            </a:r>
          </a:p>
          <a:p>
            <a:pPr>
              <a:buNone/>
            </a:pPr>
            <a:r>
              <a:rPr lang="en-US" sz="1200" dirty="0" err="1" smtClean="0">
                <a:latin typeface="Courier"/>
                <a:cs typeface="Courier"/>
              </a:rPr>
              <a:t>aList.set</a:t>
            </a:r>
            <a:r>
              <a:rPr lang="en-US" sz="1200" dirty="0">
                <a:latin typeface="Courier"/>
                <a:cs typeface="Courier"/>
              </a:rPr>
              <a:t>("Method", "Anasazi");</a:t>
            </a:r>
          </a:p>
          <a:p>
            <a:pPr>
              <a:buNone/>
            </a:pPr>
            <a:r>
              <a:rPr lang="en-US" sz="1200" dirty="0" err="1" smtClean="0">
                <a:latin typeface="Courier"/>
                <a:cs typeface="Courier"/>
              </a:rPr>
              <a:t>aList.set</a:t>
            </a:r>
            <a:r>
              <a:rPr lang="en-US" sz="1200" dirty="0">
                <a:latin typeface="Courier"/>
                <a:cs typeface="Courier"/>
              </a:rPr>
              <a:t>("Block Size", 1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  <a:endParaRPr lang="en-US" sz="12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1200" dirty="0" err="1" smtClean="0">
                <a:latin typeface="Courier"/>
                <a:cs typeface="Courier"/>
              </a:rPr>
              <a:t>aList.set</a:t>
            </a:r>
            <a:r>
              <a:rPr lang="en-US" sz="1200" dirty="0">
                <a:latin typeface="Courier"/>
                <a:cs typeface="Courier"/>
              </a:rPr>
              <a:t>("</a:t>
            </a:r>
            <a:r>
              <a:rPr lang="en-US" sz="1200" dirty="0" err="1">
                <a:latin typeface="Courier"/>
                <a:cs typeface="Courier"/>
              </a:rPr>
              <a:t>Num</a:t>
            </a:r>
            <a:r>
              <a:rPr lang="en-US" sz="1200" dirty="0">
                <a:latin typeface="Courier"/>
                <a:cs typeface="Courier"/>
              </a:rPr>
              <a:t> Blocks", 50</a:t>
            </a:r>
            <a:r>
              <a:rPr lang="en-US" sz="1200" dirty="0" smtClean="0">
                <a:latin typeface="Courier"/>
                <a:cs typeface="Courier"/>
              </a:rPr>
              <a:t>);</a:t>
            </a:r>
            <a:endParaRPr lang="en-US" sz="12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1200" dirty="0" err="1" smtClean="0">
                <a:latin typeface="Courier"/>
                <a:cs typeface="Courier"/>
              </a:rPr>
              <a:t>aList.set</a:t>
            </a:r>
            <a:r>
              <a:rPr lang="en-US" sz="1200" dirty="0">
                <a:latin typeface="Courier"/>
                <a:cs typeface="Courier"/>
              </a:rPr>
              <a:t>("</a:t>
            </a:r>
            <a:r>
              <a:rPr lang="en-US" sz="1200" dirty="0" err="1">
                <a:latin typeface="Courier"/>
                <a:cs typeface="Courier"/>
              </a:rPr>
              <a:t>Num</a:t>
            </a:r>
            <a:r>
              <a:rPr lang="en-US" sz="1200" dirty="0">
                <a:latin typeface="Courier"/>
                <a:cs typeface="Courier"/>
              </a:rPr>
              <a:t> Eigenvalues", 3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pPr>
              <a:buNone/>
            </a:pPr>
            <a:r>
              <a:rPr lang="en-US" sz="1200" dirty="0" err="1" smtClean="0">
                <a:latin typeface="Courier"/>
                <a:cs typeface="Courier"/>
              </a:rPr>
              <a:t>aList.set</a:t>
            </a:r>
            <a:r>
              <a:rPr lang="en-US" sz="1200" dirty="0">
                <a:latin typeface="Courier"/>
                <a:cs typeface="Courier"/>
              </a:rPr>
              <a:t>("Step Size", 1); </a:t>
            </a:r>
            <a:endParaRPr lang="en-US" sz="12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1200" dirty="0" err="1" smtClean="0">
                <a:latin typeface="Courier"/>
                <a:cs typeface="Courier"/>
              </a:rPr>
              <a:t>aList.set</a:t>
            </a:r>
            <a:r>
              <a:rPr lang="en-US" sz="1200" dirty="0">
                <a:latin typeface="Courier"/>
                <a:cs typeface="Courier"/>
              </a:rPr>
              <a:t>("Maximum Restarts",1); </a:t>
            </a:r>
            <a:endParaRPr lang="en-US" sz="12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1200" dirty="0" err="1" smtClean="0">
                <a:latin typeface="Courier"/>
                <a:cs typeface="Courier"/>
              </a:rPr>
              <a:t>aList.set</a:t>
            </a:r>
            <a:r>
              <a:rPr lang="en-US" sz="1200" dirty="0">
                <a:latin typeface="Courier"/>
                <a:cs typeface="Courier"/>
              </a:rPr>
              <a:t>("Operator", "</a:t>
            </a:r>
            <a:r>
              <a:rPr lang="en-US" sz="1200" dirty="0" err="1">
                <a:latin typeface="Courier"/>
                <a:cs typeface="Courier"/>
              </a:rPr>
              <a:t>Cayley</a:t>
            </a:r>
            <a:r>
              <a:rPr lang="en-US" sz="1200" dirty="0">
                <a:latin typeface="Courier"/>
                <a:cs typeface="Courier"/>
              </a:rPr>
              <a:t>");</a:t>
            </a:r>
          </a:p>
          <a:p>
            <a:pPr>
              <a:buNone/>
            </a:pPr>
            <a:r>
              <a:rPr lang="en-US" sz="1200" dirty="0" err="1" smtClean="0">
                <a:latin typeface="Courier"/>
                <a:cs typeface="Courier"/>
              </a:rPr>
              <a:t>aList.set</a:t>
            </a:r>
            <a:r>
              <a:rPr lang="en-US" sz="1200" dirty="0">
                <a:latin typeface="Courier"/>
                <a:cs typeface="Courier"/>
              </a:rPr>
              <a:t>("</a:t>
            </a:r>
            <a:r>
              <a:rPr lang="en-US" sz="1200" dirty="0" err="1">
                <a:latin typeface="Courier"/>
                <a:cs typeface="Courier"/>
              </a:rPr>
              <a:t>Cayley</a:t>
            </a:r>
            <a:r>
              <a:rPr lang="en-US" sz="1200" dirty="0">
                <a:latin typeface="Courier"/>
                <a:cs typeface="Courier"/>
              </a:rPr>
              <a:t> Pole", 0.1);</a:t>
            </a:r>
          </a:p>
          <a:p>
            <a:pPr>
              <a:buNone/>
            </a:pPr>
            <a:r>
              <a:rPr lang="en-US" sz="1200" dirty="0" err="1" smtClean="0">
                <a:latin typeface="Courier"/>
                <a:cs typeface="Courier"/>
              </a:rPr>
              <a:t>aList.set</a:t>
            </a:r>
            <a:r>
              <a:rPr lang="en-US" sz="1200" dirty="0">
                <a:latin typeface="Courier"/>
                <a:cs typeface="Courier"/>
              </a:rPr>
              <a:t>("</a:t>
            </a:r>
            <a:r>
              <a:rPr lang="en-US" sz="1200" dirty="0" err="1">
                <a:latin typeface="Courier"/>
                <a:cs typeface="Courier"/>
              </a:rPr>
              <a:t>Cayley</a:t>
            </a:r>
            <a:r>
              <a:rPr lang="en-US" sz="1200" dirty="0">
                <a:latin typeface="Courier"/>
                <a:cs typeface="Courier"/>
              </a:rPr>
              <a:t> Zero", -0.1);</a:t>
            </a:r>
          </a:p>
          <a:p>
            <a:pPr>
              <a:buNone/>
            </a:pPr>
            <a:r>
              <a:rPr lang="en-US" sz="1200" dirty="0" err="1" smtClean="0">
                <a:latin typeface="Courier"/>
                <a:cs typeface="Courier"/>
              </a:rPr>
              <a:t>aList.set</a:t>
            </a:r>
            <a:r>
              <a:rPr lang="en-US" sz="1200" dirty="0">
                <a:latin typeface="Courier"/>
                <a:cs typeface="Courier"/>
              </a:rPr>
              <a:t>("Sorting Order", "CA");</a:t>
            </a:r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5600"/>
            <a:ext cx="4038600" cy="7747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019800"/>
            <a:ext cx="1308100" cy="2159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6324600"/>
            <a:ext cx="1955800" cy="2159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791200"/>
            <a:ext cx="330200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30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Summary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304800" y="14478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800" dirty="0" smtClean="0"/>
              <a:t>  </a:t>
            </a:r>
            <a:r>
              <a:rPr lang="en-US" dirty="0" err="1" smtClean="0"/>
              <a:t>Belos</a:t>
            </a:r>
            <a:r>
              <a:rPr lang="en-US" dirty="0" smtClean="0"/>
              <a:t> and Anasazi are </a:t>
            </a:r>
            <a:r>
              <a:rPr lang="en-US" b="1" dirty="0" smtClean="0">
                <a:solidFill>
                  <a:srgbClr val="000099"/>
                </a:solidFill>
              </a:rPr>
              <a:t>next-generation</a:t>
            </a:r>
            <a:r>
              <a:rPr lang="en-US" dirty="0" smtClean="0"/>
              <a:t> linear and </a:t>
            </a:r>
            <a:r>
              <a:rPr lang="en-US" dirty="0" err="1" smtClean="0"/>
              <a:t>eigensolver</a:t>
            </a:r>
            <a:r>
              <a:rPr lang="en-US" dirty="0" smtClean="0"/>
              <a:t> libraries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  Designed for interoperability</a:t>
            </a:r>
            <a:r>
              <a:rPr lang="en-US" sz="1800" dirty="0"/>
              <a:t>, extensibility, and </a:t>
            </a:r>
            <a:r>
              <a:rPr lang="en-US" sz="1800" dirty="0" smtClean="0"/>
              <a:t>reusability</a:t>
            </a:r>
          </a:p>
          <a:p>
            <a:pPr>
              <a:buFont typeface="Arial" pitchFamily="34" charset="0"/>
              <a:buChar char="•"/>
            </a:pPr>
            <a:endParaRPr lang="en-US" sz="1800" dirty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  </a:t>
            </a:r>
            <a:r>
              <a:rPr lang="en-US" dirty="0" err="1" smtClean="0"/>
              <a:t>Belos</a:t>
            </a:r>
            <a:r>
              <a:rPr lang="en-US" dirty="0" smtClean="0"/>
              <a:t> and Anasazi are readily available: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1800" dirty="0" smtClean="0"/>
              <a:t>Can be used as standalone linear and </a:t>
            </a:r>
            <a:r>
              <a:rPr lang="en-US" sz="1800" dirty="0" err="1" smtClean="0"/>
              <a:t>eigensolvers</a:t>
            </a: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Belos</a:t>
            </a:r>
            <a:r>
              <a:rPr lang="en-US" sz="1800" dirty="0" smtClean="0"/>
              <a:t> available through </a:t>
            </a:r>
            <a:r>
              <a:rPr lang="en-US" sz="1800" dirty="0" err="1" smtClean="0"/>
              <a:t>Stratimikos</a:t>
            </a: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smtClean="0"/>
              <a:t> Anasazi available through LOCA</a:t>
            </a:r>
            <a:endParaRPr lang="en-US" sz="1800" dirty="0"/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Check </a:t>
            </a:r>
            <a:r>
              <a:rPr lang="en-US" dirty="0">
                <a:solidFill>
                  <a:srgbClr val="000000"/>
                </a:solidFill>
              </a:rPr>
              <a:t>out the </a:t>
            </a:r>
            <a:r>
              <a:rPr lang="en-US" dirty="0" err="1">
                <a:solidFill>
                  <a:srgbClr val="000000"/>
                </a:solidFill>
              </a:rPr>
              <a:t>Trilinos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Tutorial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1" charset="0"/>
              </a:rPr>
              <a:t> http</a:t>
            </a:r>
            <a:r>
              <a:rPr lang="en-US" b="1" dirty="0">
                <a:solidFill>
                  <a:srgbClr val="FF0000"/>
                </a:solidFill>
                <a:latin typeface="Courier New" pitchFamily="1" charset="0"/>
              </a:rPr>
              <a:t>://trilinos.sandia.gov/Trilinos10.8Tutorial.pdf</a:t>
            </a: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See </a:t>
            </a:r>
            <a:r>
              <a:rPr lang="en-US" dirty="0">
                <a:solidFill>
                  <a:srgbClr val="000000"/>
                </a:solidFill>
              </a:rPr>
              <a:t>website for more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eaLnBrk="0" hangingPunc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1" charset="0"/>
              </a:rPr>
              <a:t> http</a:t>
            </a:r>
            <a:r>
              <a:rPr lang="en-US" b="1" dirty="0">
                <a:solidFill>
                  <a:srgbClr val="FF0000"/>
                </a:solidFill>
                <a:latin typeface="Courier New" pitchFamily="1" charset="0"/>
              </a:rPr>
              <a:t>://trilinos.sandia.gov/packages/</a:t>
            </a:r>
            <a:r>
              <a:rPr lang="en-US" b="1" dirty="0" smtClean="0">
                <a:solidFill>
                  <a:srgbClr val="FF0000"/>
                </a:solidFill>
                <a:latin typeface="Courier New" pitchFamily="1" charset="0"/>
              </a:rPr>
              <a:t>belos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 eaLnBrk="0" hangingPunc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1" charset="0"/>
              </a:rPr>
              <a:t> http</a:t>
            </a:r>
            <a:r>
              <a:rPr lang="en-US" b="1" dirty="0">
                <a:solidFill>
                  <a:srgbClr val="FF0000"/>
                </a:solidFill>
                <a:latin typeface="Courier New" pitchFamily="1" charset="0"/>
              </a:rPr>
              <a:t>://</a:t>
            </a:r>
            <a:r>
              <a:rPr lang="en-US" b="1" dirty="0" err="1">
                <a:solidFill>
                  <a:srgbClr val="FF0000"/>
                </a:solidFill>
                <a:latin typeface="Courier New" pitchFamily="1" charset="0"/>
              </a:rPr>
              <a:t>trilinos.sandia.gov</a:t>
            </a:r>
            <a:r>
              <a:rPr lang="en-US" b="1" dirty="0">
                <a:solidFill>
                  <a:srgbClr val="FF0000"/>
                </a:solidFill>
                <a:latin typeface="Courier New" pitchFamily="1" charset="0"/>
              </a:rPr>
              <a:t>/packages</a:t>
            </a:r>
            <a:r>
              <a:rPr lang="en-US" b="1" dirty="0" smtClean="0">
                <a:solidFill>
                  <a:srgbClr val="FF0000"/>
                </a:solidFill>
                <a:latin typeface="Courier New" pitchFamily="1" charset="0"/>
              </a:rPr>
              <a:t>/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1" charset="0"/>
              </a:rPr>
              <a:t>anasazi</a:t>
            </a:r>
            <a:endParaRPr lang="en-US" b="1" dirty="0">
              <a:solidFill>
                <a:srgbClr val="FF0000"/>
              </a:solidFill>
              <a:latin typeface="Courier New" pitchFamily="1" charset="0"/>
            </a:endParaRPr>
          </a:p>
          <a:p>
            <a:pPr marL="342900" indent="-342900" eaLnBrk="0" hangingPunct="0">
              <a:buNone/>
            </a:pPr>
            <a:endParaRPr lang="en-US" b="1" dirty="0">
              <a:solidFill>
                <a:srgbClr val="FF0000"/>
              </a:solidFill>
              <a:latin typeface="Courier New" pitchFamily="1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066800"/>
          </a:xfrm>
        </p:spPr>
        <p:txBody>
          <a:bodyPr/>
          <a:lstStyle/>
          <a:p>
            <a:r>
              <a:rPr lang="en-US" dirty="0" err="1" smtClean="0"/>
              <a:t>ARnoldi</a:t>
            </a:r>
            <a:r>
              <a:rPr lang="en-US" dirty="0" smtClean="0"/>
              <a:t> </a:t>
            </a:r>
            <a:r>
              <a:rPr lang="en-US" dirty="0" err="1" smtClean="0"/>
              <a:t>PACKage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/>
              <a:t>(ARPACK)</a:t>
            </a:r>
            <a:endParaRPr lang="en-US" sz="2800" dirty="0"/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685800" y="1752600"/>
            <a:ext cx="7772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514350" indent="-342900"/>
            <a:r>
              <a:rPr lang="en-US" sz="2400" dirty="0"/>
              <a:t>Written in Fortran </a:t>
            </a:r>
            <a:r>
              <a:rPr lang="en-US" sz="2400" dirty="0" smtClean="0"/>
              <a:t>77</a:t>
            </a:r>
            <a:endParaRPr lang="en-US" sz="2400" dirty="0"/>
          </a:p>
          <a:p>
            <a:pPr marL="514350" indent="-342900"/>
            <a:r>
              <a:rPr lang="en-US" sz="2400" dirty="0"/>
              <a:t>Algorithms:  Implicitly Restarted </a:t>
            </a:r>
            <a:r>
              <a:rPr lang="en-US" sz="2400" dirty="0" err="1"/>
              <a:t>Arnoldi</a:t>
            </a:r>
            <a:r>
              <a:rPr lang="en-US" sz="2400" dirty="0"/>
              <a:t>/</a:t>
            </a:r>
            <a:r>
              <a:rPr lang="en-US" sz="2400" dirty="0" err="1"/>
              <a:t>Lanczos</a:t>
            </a:r>
            <a:endParaRPr lang="en-US" sz="2400" dirty="0"/>
          </a:p>
          <a:p>
            <a:pPr marL="514350" indent="-342900"/>
            <a:r>
              <a:rPr lang="en-US" sz="2400" dirty="0"/>
              <a:t>Static convergence </a:t>
            </a:r>
            <a:r>
              <a:rPr lang="en-US" sz="2400" dirty="0" smtClean="0"/>
              <a:t>tests</a:t>
            </a:r>
            <a:endParaRPr lang="en-US" sz="2400" dirty="0"/>
          </a:p>
          <a:p>
            <a:pPr marL="514350" indent="-342900"/>
            <a:r>
              <a:rPr lang="en-US" sz="2400" dirty="0"/>
              <a:t>Output formatting, verbosity level is determined by </a:t>
            </a:r>
            <a:r>
              <a:rPr lang="en-US" sz="2400" dirty="0" smtClean="0"/>
              <a:t>user</a:t>
            </a:r>
            <a:endParaRPr lang="en-US" sz="2400" dirty="0"/>
          </a:p>
          <a:p>
            <a:pPr marL="514350" indent="-342900"/>
            <a:r>
              <a:rPr lang="en-US" sz="2400" dirty="0"/>
              <a:t>Uses LAPACK/BLAS to perform underlying vector space </a:t>
            </a:r>
            <a:r>
              <a:rPr lang="en-US" sz="2400" dirty="0" smtClean="0"/>
              <a:t>operations</a:t>
            </a:r>
            <a:endParaRPr lang="en-US" sz="2400" dirty="0"/>
          </a:p>
          <a:p>
            <a:pPr marL="514350" indent="-342900"/>
            <a:r>
              <a:rPr lang="en-US" sz="2400" dirty="0"/>
              <a:t>Offers abstract interface to matrix-vector products through reverse </a:t>
            </a:r>
            <a:r>
              <a:rPr lang="en-US" sz="2400" dirty="0" smtClean="0"/>
              <a:t>communication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690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066800"/>
          </a:xfrm>
        </p:spPr>
        <p:txBody>
          <a:bodyPr/>
          <a:lstStyle/>
          <a:p>
            <a:r>
              <a:rPr lang="en-US" sz="3200" dirty="0" smtClean="0"/>
              <a:t>Scalable Library for Eigenvalue Problem Computations </a:t>
            </a:r>
            <a:r>
              <a:rPr lang="en-US" sz="2800" dirty="0" smtClean="0"/>
              <a:t>(</a:t>
            </a:r>
            <a:r>
              <a:rPr lang="en-US" sz="2800" dirty="0" err="1" smtClean="0"/>
              <a:t>SLEPc</a:t>
            </a:r>
            <a:r>
              <a:rPr lang="en-US" sz="2800" dirty="0" smtClean="0"/>
              <a:t>) </a:t>
            </a:r>
            <a:endParaRPr lang="en-US" sz="3200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57200" y="15240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514350" indent="-342900"/>
            <a:r>
              <a:rPr lang="en-US" sz="2000" dirty="0"/>
              <a:t>Written in C </a:t>
            </a:r>
            <a:r>
              <a:rPr lang="en-US" sz="1800" dirty="0" smtClean="0"/>
              <a:t>(Campos, </a:t>
            </a:r>
            <a:r>
              <a:rPr lang="en-US" sz="1800" dirty="0" err="1" smtClean="0"/>
              <a:t>Rom</a:t>
            </a:r>
            <a:r>
              <a:rPr lang="en-US" sz="1800" dirty="0" err="1" smtClean="0">
                <a:cs typeface="Times New Roman" charset="0"/>
              </a:rPr>
              <a:t>á</a:t>
            </a:r>
            <a:r>
              <a:rPr lang="en-US" sz="1800" dirty="0" err="1" smtClean="0"/>
              <a:t>n</a:t>
            </a:r>
            <a:r>
              <a:rPr lang="en-US" sz="1800" dirty="0"/>
              <a:t>, </a:t>
            </a:r>
            <a:r>
              <a:rPr lang="en-US" sz="1800" dirty="0" smtClean="0"/>
              <a:t>Romero, and </a:t>
            </a:r>
            <a:r>
              <a:rPr lang="en-US" sz="1800" dirty="0" err="1" smtClean="0"/>
              <a:t>Thom</a:t>
            </a:r>
            <a:r>
              <a:rPr lang="en-US" sz="1800" dirty="0" err="1" smtClean="0">
                <a:cs typeface="Times New Roman" charset="0"/>
              </a:rPr>
              <a:t>ás</a:t>
            </a:r>
            <a:r>
              <a:rPr lang="en-US" sz="1800" dirty="0" smtClean="0"/>
              <a:t>, 2011)</a:t>
            </a:r>
            <a:r>
              <a:rPr lang="en-US" sz="2000" dirty="0"/>
              <a:t>.</a:t>
            </a:r>
          </a:p>
          <a:p>
            <a:pPr marL="514350" indent="-342900"/>
            <a:r>
              <a:rPr lang="en-US" sz="2000" dirty="0"/>
              <a:t>Provides some basic </a:t>
            </a:r>
            <a:r>
              <a:rPr lang="en-US" sz="2000" dirty="0" err="1"/>
              <a:t>eigensolvers</a:t>
            </a:r>
            <a:r>
              <a:rPr lang="en-US" sz="2000" dirty="0"/>
              <a:t> as well as wrappers around: </a:t>
            </a:r>
          </a:p>
          <a:p>
            <a:pPr marL="685800" lvl="1" indent="-228600">
              <a:lnSpc>
                <a:spcPct val="100000"/>
              </a:lnSpc>
              <a:buFontTx/>
              <a:buChar char="–"/>
            </a:pPr>
            <a:r>
              <a:rPr lang="en-US" sz="2000" dirty="0">
                <a:solidFill>
                  <a:srgbClr val="00279F"/>
                </a:solidFill>
              </a:rPr>
              <a:t>ARPACK</a:t>
            </a:r>
            <a:r>
              <a:rPr lang="en-US" sz="2000" dirty="0"/>
              <a:t> </a:t>
            </a:r>
            <a:r>
              <a:rPr lang="en-US" sz="1800" dirty="0"/>
              <a:t>(</a:t>
            </a:r>
            <a:r>
              <a:rPr lang="en-US" sz="1800" dirty="0" err="1"/>
              <a:t>Lehoucq</a:t>
            </a:r>
            <a:r>
              <a:rPr lang="en-US" sz="1800" dirty="0"/>
              <a:t>, </a:t>
            </a:r>
            <a:r>
              <a:rPr lang="en-US" sz="1800" dirty="0" err="1"/>
              <a:t>Maschhoff</a:t>
            </a:r>
            <a:r>
              <a:rPr lang="en-US" sz="1800" dirty="0"/>
              <a:t>, Sorensen, and Yang, 1998)</a:t>
            </a:r>
            <a:endParaRPr lang="en-US" sz="2000" dirty="0"/>
          </a:p>
          <a:p>
            <a:pPr marL="685800" lvl="1" indent="-228600">
              <a:lnSpc>
                <a:spcPct val="100000"/>
              </a:lnSpc>
              <a:buFontTx/>
              <a:buChar char="–"/>
            </a:pPr>
            <a:r>
              <a:rPr lang="en-US" sz="2000" dirty="0" smtClean="0">
                <a:solidFill>
                  <a:srgbClr val="00279F"/>
                </a:solidFill>
              </a:rPr>
              <a:t>PRIMME </a:t>
            </a:r>
            <a:r>
              <a:rPr lang="en-US" sz="1800" dirty="0" smtClean="0"/>
              <a:t>(</a:t>
            </a:r>
            <a:r>
              <a:rPr lang="en-US" sz="1800" dirty="0" smtClean="0"/>
              <a:t>Stathopoulos, 2006)</a:t>
            </a:r>
            <a:endParaRPr lang="en-US" sz="1800" dirty="0" smtClean="0"/>
          </a:p>
          <a:p>
            <a:pPr marL="685800" lvl="1" indent="-228600">
              <a:buFontTx/>
              <a:buChar char="–"/>
            </a:pPr>
            <a:r>
              <a:rPr lang="en-US" dirty="0" smtClean="0">
                <a:solidFill>
                  <a:srgbClr val="00279F"/>
                </a:solidFill>
              </a:rPr>
              <a:t>BLOPEX </a:t>
            </a:r>
            <a:r>
              <a:rPr lang="en-US" sz="1800" dirty="0" smtClean="0">
                <a:solidFill>
                  <a:srgbClr val="000000"/>
                </a:solidFill>
              </a:rPr>
              <a:t>(</a:t>
            </a:r>
            <a:r>
              <a:rPr lang="en-US" sz="1800" dirty="0" err="1" smtClean="0"/>
              <a:t>Knyazev</a:t>
            </a:r>
            <a:r>
              <a:rPr lang="en-US" sz="1800" dirty="0" smtClean="0"/>
              <a:t>, 2007)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685800" lvl="1" indent="-228600">
              <a:lnSpc>
                <a:spcPct val="100000"/>
              </a:lnSpc>
              <a:buFontTx/>
              <a:buChar char="–"/>
            </a:pPr>
            <a:r>
              <a:rPr lang="en-US" sz="2000" dirty="0" smtClean="0">
                <a:solidFill>
                  <a:srgbClr val="00279F"/>
                </a:solidFill>
              </a:rPr>
              <a:t>BLZPACK </a:t>
            </a:r>
            <a:r>
              <a:rPr lang="en-US" sz="1800" dirty="0"/>
              <a:t>(Marques, 1995)</a:t>
            </a:r>
            <a:r>
              <a:rPr lang="en-US" sz="2000" dirty="0"/>
              <a:t> </a:t>
            </a:r>
          </a:p>
          <a:p>
            <a:pPr marL="685800" lvl="1" indent="-228600">
              <a:lnSpc>
                <a:spcPct val="100000"/>
              </a:lnSpc>
              <a:buFontTx/>
              <a:buChar char="–"/>
            </a:pPr>
            <a:r>
              <a:rPr lang="en-US" sz="2000" dirty="0" smtClean="0">
                <a:solidFill>
                  <a:srgbClr val="00279F"/>
                </a:solidFill>
              </a:rPr>
              <a:t>TRLAN</a:t>
            </a:r>
            <a:r>
              <a:rPr lang="en-US" sz="2000" dirty="0" smtClean="0"/>
              <a:t> </a:t>
            </a:r>
            <a:r>
              <a:rPr lang="en-US" sz="1800" dirty="0"/>
              <a:t>(Wu and Simon, 2001)</a:t>
            </a:r>
            <a:endParaRPr lang="en-US" sz="2000" dirty="0"/>
          </a:p>
          <a:p>
            <a:pPr marL="514350" indent="-342900"/>
            <a:r>
              <a:rPr lang="en-US" sz="2000" dirty="0"/>
              <a:t>Native Algorithms:  Power/Subspace Iteration, RQI, </a:t>
            </a:r>
            <a:r>
              <a:rPr lang="en-US" sz="2000" dirty="0" err="1" smtClean="0"/>
              <a:t>Arnoldi</a:t>
            </a:r>
            <a:r>
              <a:rPr lang="en-US" sz="2000" dirty="0" smtClean="0"/>
              <a:t>, KS</a:t>
            </a:r>
            <a:endParaRPr lang="en-US" sz="2000" dirty="0"/>
          </a:p>
          <a:p>
            <a:pPr marL="514350" indent="-342900"/>
            <a:r>
              <a:rPr lang="en-US" sz="2000" dirty="0"/>
              <a:t>Wrapped Algorithms:  IRAM/IRLM (</a:t>
            </a:r>
            <a:r>
              <a:rPr lang="en-US" sz="1600" dirty="0">
                <a:solidFill>
                  <a:srgbClr val="00279F"/>
                </a:solidFill>
              </a:rPr>
              <a:t>ARPACK</a:t>
            </a:r>
            <a:r>
              <a:rPr lang="en-US" sz="2000" dirty="0"/>
              <a:t>), Block </a:t>
            </a:r>
            <a:r>
              <a:rPr lang="en-US" sz="2000" dirty="0" err="1"/>
              <a:t>Lanczos</a:t>
            </a:r>
            <a:r>
              <a:rPr lang="en-US" sz="2000" dirty="0"/>
              <a:t>   (</a:t>
            </a:r>
            <a:r>
              <a:rPr lang="en-US" sz="1600" dirty="0">
                <a:solidFill>
                  <a:srgbClr val="00279F"/>
                </a:solidFill>
              </a:rPr>
              <a:t>BLZPACK</a:t>
            </a:r>
            <a:r>
              <a:rPr lang="en-US" sz="2000" dirty="0"/>
              <a:t>), </a:t>
            </a:r>
            <a:r>
              <a:rPr lang="en-US" sz="2000" dirty="0" smtClean="0"/>
              <a:t>LOBPCG (</a:t>
            </a:r>
            <a:r>
              <a:rPr lang="en-US" sz="1600" dirty="0" smtClean="0">
                <a:solidFill>
                  <a:srgbClr val="000099"/>
                </a:solidFill>
              </a:rPr>
              <a:t>BLOPEX</a:t>
            </a:r>
            <a:r>
              <a:rPr lang="en-US" sz="2000" dirty="0" smtClean="0"/>
              <a:t>), and </a:t>
            </a:r>
            <a:r>
              <a:rPr lang="en-US" sz="2000" dirty="0" err="1"/>
              <a:t>Lanczos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1600" dirty="0" smtClean="0">
                <a:solidFill>
                  <a:srgbClr val="000099"/>
                </a:solidFill>
              </a:rPr>
              <a:t>TRLAN</a:t>
            </a:r>
            <a:r>
              <a:rPr lang="en-US" sz="2000" dirty="0"/>
              <a:t>)</a:t>
            </a:r>
          </a:p>
          <a:p>
            <a:pPr marL="514350" indent="-342900"/>
            <a:r>
              <a:rPr lang="en-US" sz="2000" dirty="0"/>
              <a:t>Static convergence </a:t>
            </a:r>
            <a:r>
              <a:rPr lang="en-US" sz="2000" dirty="0" smtClean="0"/>
              <a:t>tests</a:t>
            </a:r>
            <a:endParaRPr lang="en-US" sz="2000" dirty="0"/>
          </a:p>
          <a:p>
            <a:pPr marL="514350" indent="-342900"/>
            <a:r>
              <a:rPr lang="en-US" sz="2000" dirty="0"/>
              <a:t>Uses </a:t>
            </a:r>
            <a:r>
              <a:rPr lang="en-US" sz="2000" dirty="0" err="1"/>
              <a:t>PETSc</a:t>
            </a:r>
            <a:r>
              <a:rPr lang="en-US" sz="2000" dirty="0"/>
              <a:t> to perform underlying vector space operations, matrix-vector products, and linear </a:t>
            </a:r>
            <a:r>
              <a:rPr lang="en-US" sz="2000" dirty="0" smtClean="0"/>
              <a:t>solves</a:t>
            </a:r>
            <a:endParaRPr lang="en-US" sz="2000" dirty="0"/>
          </a:p>
          <a:p>
            <a:pPr marL="514350" indent="-342900"/>
            <a:r>
              <a:rPr lang="en-US" sz="2000" dirty="0"/>
              <a:t>Allows the creation / registration of new matrix-vector </a:t>
            </a:r>
            <a:r>
              <a:rPr lang="en-US" sz="2000" dirty="0" smtClean="0"/>
              <a:t>products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6278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Next generation linear solver (</a:t>
            </a:r>
            <a:r>
              <a:rPr lang="en-US" sz="2000" dirty="0" err="1"/>
              <a:t>Belos</a:t>
            </a:r>
            <a:r>
              <a:rPr lang="en-US" sz="2000" dirty="0"/>
              <a:t>) and </a:t>
            </a:r>
            <a:r>
              <a:rPr lang="en-US" sz="2000" dirty="0" err="1"/>
              <a:t>eigensolver</a:t>
            </a:r>
            <a:r>
              <a:rPr lang="en-US" sz="2000" dirty="0"/>
              <a:t> (Anasazi) libraries, written in </a:t>
            </a:r>
            <a:r>
              <a:rPr lang="en-US" sz="2000" dirty="0" err="1"/>
              <a:t>templated</a:t>
            </a:r>
            <a:r>
              <a:rPr lang="en-US" sz="2000" dirty="0"/>
              <a:t> C++</a:t>
            </a:r>
            <a:r>
              <a:rPr lang="en-US" sz="20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Iterative methods for solving sparse, matrix-free systems</a:t>
            </a:r>
          </a:p>
          <a:p>
            <a:pPr lvl="1">
              <a:lnSpc>
                <a:spcPct val="90000"/>
              </a:lnSpc>
            </a:pPr>
            <a:endParaRPr lang="en-US" sz="800" dirty="0"/>
          </a:p>
          <a:p>
            <a:pPr>
              <a:lnSpc>
                <a:spcPct val="90000"/>
              </a:lnSpc>
            </a:pPr>
            <a:r>
              <a:rPr lang="en-US" sz="2000" dirty="0"/>
              <a:t>Provide a generic interface to a collection of algorithms for solving linear problems and </a:t>
            </a:r>
            <a:r>
              <a:rPr lang="en-US" sz="2000" dirty="0" err="1"/>
              <a:t>eigenproblems</a:t>
            </a:r>
            <a:r>
              <a:rPr lang="en-US" sz="200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Algorithms developed with generic programming techniques.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Algorithmic components: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Ease the implementation of complex algorithms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Operator/</a:t>
            </a:r>
            <a:r>
              <a:rPr lang="en-US" sz="1800" dirty="0" err="1" smtClean="0"/>
              <a:t>MultiVector</a:t>
            </a:r>
            <a:r>
              <a:rPr lang="en-US" sz="1800" dirty="0" smtClean="0"/>
              <a:t> interface </a:t>
            </a:r>
            <a:r>
              <a:rPr lang="en-US" sz="1600" i="1" dirty="0" smtClean="0"/>
              <a:t>(and </a:t>
            </a:r>
            <a:r>
              <a:rPr lang="en-US" sz="1600" i="1" dirty="0" err="1" smtClean="0">
                <a:solidFill>
                  <a:srgbClr val="FF0000"/>
                </a:solidFill>
              </a:rPr>
              <a:t>Teuchos</a:t>
            </a:r>
            <a:r>
              <a:rPr lang="en-US" sz="1600" i="1" dirty="0" smtClean="0">
                <a:solidFill>
                  <a:srgbClr val="FF0000"/>
                </a:solidFill>
              </a:rPr>
              <a:t>::</a:t>
            </a:r>
            <a:r>
              <a:rPr lang="en-US" sz="1600" i="1" dirty="0" err="1" smtClean="0">
                <a:solidFill>
                  <a:srgbClr val="FF0000"/>
                </a:solidFill>
              </a:rPr>
              <a:t>ScalarTraits</a:t>
            </a:r>
            <a:r>
              <a:rPr lang="en-US" sz="1600" i="1" dirty="0" smtClean="0"/>
              <a:t>)</a:t>
            </a:r>
            <a:r>
              <a:rPr lang="en-US" sz="1800" dirty="0" smtClean="0"/>
              <a:t>: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Allow </a:t>
            </a:r>
            <a:r>
              <a:rPr lang="en-US" sz="1600" dirty="0"/>
              <a:t>the user to leverage their existing software </a:t>
            </a:r>
            <a:r>
              <a:rPr lang="en-US" sz="1600" dirty="0" smtClean="0"/>
              <a:t>investment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Multi-precision solver capability</a:t>
            </a:r>
          </a:p>
          <a:p>
            <a:pPr lvl="1"/>
            <a:r>
              <a:rPr lang="en-US" sz="1800" dirty="0" smtClean="0"/>
              <a:t>Design offers:  </a:t>
            </a:r>
            <a:r>
              <a:rPr lang="en-US" sz="1800" dirty="0" smtClean="0">
                <a:latin typeface="Arial" charset="0"/>
              </a:rPr>
              <a:t>Interoperability, </a:t>
            </a:r>
            <a:r>
              <a:rPr lang="en-US" sz="1800" dirty="0">
                <a:latin typeface="Arial" charset="0"/>
              </a:rPr>
              <a:t>e</a:t>
            </a:r>
            <a:r>
              <a:rPr lang="en-US" sz="1800" dirty="0" smtClean="0">
                <a:latin typeface="Arial" charset="0"/>
              </a:rPr>
              <a:t>xtensibility, and reusability</a:t>
            </a:r>
            <a:endParaRPr lang="en-US" sz="18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Includes </a:t>
            </a:r>
            <a:r>
              <a:rPr lang="en-US" sz="2000" u="sng" dirty="0"/>
              <a:t>block</a:t>
            </a:r>
            <a:r>
              <a:rPr lang="en-US" sz="2000" dirty="0"/>
              <a:t> linear solvers and </a:t>
            </a:r>
            <a:r>
              <a:rPr lang="en-US" sz="2000" dirty="0" err="1"/>
              <a:t>eigensolvers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Anasazi and </a:t>
            </a:r>
            <a:r>
              <a:rPr lang="en-US" dirty="0" err="1" smtClean="0"/>
              <a:t>Belos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Why are Block Solvers Useful?</a:t>
            </a:r>
            <a:endParaRPr lang="en-US" sz="3600" dirty="0"/>
          </a:p>
        </p:txBody>
      </p:sp>
      <p:sp>
        <p:nvSpPr>
          <p:cNvPr id="5" name="Rectangle 14"/>
          <p:cNvSpPr txBox="1">
            <a:spLocks noChangeArrowheads="1"/>
          </p:cNvSpPr>
          <p:nvPr/>
        </p:nvSpPr>
        <p:spPr bwMode="auto">
          <a:xfrm>
            <a:off x="685800" y="12192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1" charset="2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1" charset="2"/>
              <a:buChar char="w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In general, block solvers enable the use of faster computational kernels.</a:t>
            </a:r>
          </a:p>
          <a:p>
            <a:endParaRPr lang="en-US" sz="800" dirty="0" smtClean="0"/>
          </a:p>
          <a:p>
            <a:r>
              <a:rPr lang="en-US" sz="2000" dirty="0" smtClean="0"/>
              <a:t>Block </a:t>
            </a:r>
            <a:r>
              <a:rPr lang="en-US" sz="2000" dirty="0" err="1" smtClean="0"/>
              <a:t>Eigensolvers</a:t>
            </a:r>
            <a:r>
              <a:rPr lang="en-US" sz="2000" dirty="0" smtClean="0"/>
              <a:t> ( </a:t>
            </a:r>
            <a:r>
              <a:rPr lang="en-US" sz="2000" dirty="0" smtClean="0">
                <a:solidFill>
                  <a:srgbClr val="CC3300"/>
                </a:solidFill>
              </a:rPr>
              <a:t>Op(A)X = </a:t>
            </a:r>
            <a:r>
              <a:rPr lang="en-US" sz="2000" dirty="0" smtClean="0">
                <a:solidFill>
                  <a:srgbClr val="CC3300"/>
                </a:solidFill>
                <a:sym typeface="Symbol" charset="0"/>
              </a:rPr>
              <a:t>X</a:t>
            </a:r>
            <a:r>
              <a:rPr lang="en-US" sz="2000" dirty="0" smtClean="0">
                <a:sym typeface="Symbol" charset="0"/>
              </a:rPr>
              <a:t> )</a:t>
            </a:r>
            <a:r>
              <a:rPr lang="en-US" sz="2000" dirty="0" smtClean="0"/>
              <a:t>:</a:t>
            </a:r>
          </a:p>
          <a:p>
            <a:pPr lvl="1" eaLnBrk="1" hangingPunct="1">
              <a:lnSpc>
                <a:spcPct val="100000"/>
              </a:lnSpc>
              <a:buSzPct val="50000"/>
              <a:buFont typeface="Wingdings" charset="0"/>
              <a:buChar char="u"/>
            </a:pPr>
            <a:r>
              <a:rPr lang="en-US" sz="1800" dirty="0"/>
              <a:t> Reliably determine multiple and/or clustered eigenvalues.</a:t>
            </a:r>
          </a:p>
          <a:p>
            <a:pPr lvl="1" eaLnBrk="1" hangingPunct="1">
              <a:lnSpc>
                <a:spcPct val="100000"/>
              </a:lnSpc>
              <a:buSzPct val="50000"/>
              <a:buFont typeface="Wingdings" charset="0"/>
              <a:buChar char="u"/>
            </a:pPr>
            <a:r>
              <a:rPr lang="en-US" sz="1800" dirty="0"/>
              <a:t> </a:t>
            </a:r>
            <a:r>
              <a:rPr lang="en-US" sz="1800" dirty="0" smtClean="0"/>
              <a:t>Example </a:t>
            </a:r>
            <a:r>
              <a:rPr lang="en-US" sz="1800" dirty="0"/>
              <a:t>applications:</a:t>
            </a:r>
          </a:p>
          <a:p>
            <a:pPr lvl="2" eaLnBrk="1" hangingPunct="1">
              <a:lnSpc>
                <a:spcPct val="100000"/>
              </a:lnSpc>
              <a:buSzTx/>
            </a:pPr>
            <a:r>
              <a:rPr lang="en-US" sz="1600" dirty="0"/>
              <a:t>  Stability analysis / Modal analysis</a:t>
            </a:r>
          </a:p>
          <a:p>
            <a:pPr lvl="2" eaLnBrk="1" hangingPunct="1">
              <a:lnSpc>
                <a:spcPct val="100000"/>
              </a:lnSpc>
              <a:buSzTx/>
            </a:pPr>
            <a:r>
              <a:rPr lang="en-US" sz="1600" dirty="0"/>
              <a:t>  Bifurcation analysis (</a:t>
            </a:r>
            <a:r>
              <a:rPr lang="en-US" sz="1600" dirty="0" smtClean="0"/>
              <a:t>LOCA)</a:t>
            </a:r>
            <a:endParaRPr lang="en-US" sz="2000" dirty="0" smtClean="0"/>
          </a:p>
          <a:p>
            <a:endParaRPr lang="en-US" sz="800" dirty="0" smtClean="0"/>
          </a:p>
          <a:p>
            <a:r>
              <a:rPr lang="en-US" sz="2000" dirty="0" smtClean="0"/>
              <a:t>Block Linear Solvers ( </a:t>
            </a:r>
            <a:r>
              <a:rPr lang="en-US" sz="2000" dirty="0" smtClean="0">
                <a:solidFill>
                  <a:srgbClr val="CC3300"/>
                </a:solidFill>
              </a:rPr>
              <a:t>Op(A)X = B</a:t>
            </a:r>
            <a:r>
              <a:rPr lang="en-US" sz="2000" dirty="0" smtClean="0"/>
              <a:t> ):</a:t>
            </a:r>
          </a:p>
          <a:p>
            <a:pPr lvl="1" eaLnBrk="1" hangingPunct="1">
              <a:lnSpc>
                <a:spcPct val="100000"/>
              </a:lnSpc>
              <a:buSzPct val="50000"/>
              <a:buFont typeface="Wingdings" charset="0"/>
              <a:buChar char="u"/>
            </a:pPr>
            <a:r>
              <a:rPr lang="en-US" sz="1800" dirty="0"/>
              <a:t>Useful for when multiple solutions are required for the same system of equations.</a:t>
            </a:r>
          </a:p>
          <a:p>
            <a:pPr lvl="1" eaLnBrk="1" hangingPunct="1">
              <a:lnSpc>
                <a:spcPct val="100000"/>
              </a:lnSpc>
              <a:buSzPct val="50000"/>
              <a:buFont typeface="Wingdings" charset="0"/>
              <a:buChar char="u"/>
            </a:pPr>
            <a:r>
              <a:rPr lang="en-US" sz="1800" dirty="0" smtClean="0"/>
              <a:t>Example </a:t>
            </a:r>
            <a:r>
              <a:rPr lang="en-US" sz="1800" dirty="0"/>
              <a:t>applications:</a:t>
            </a:r>
          </a:p>
          <a:p>
            <a:pPr lvl="2" eaLnBrk="1" hangingPunct="1">
              <a:lnSpc>
                <a:spcPct val="100000"/>
              </a:lnSpc>
              <a:buSzTx/>
            </a:pPr>
            <a:r>
              <a:rPr lang="en-US" sz="1600" dirty="0"/>
              <a:t>  Perturbation analysis</a:t>
            </a:r>
          </a:p>
          <a:p>
            <a:pPr lvl="2" eaLnBrk="1" hangingPunct="1">
              <a:lnSpc>
                <a:spcPct val="100000"/>
              </a:lnSpc>
              <a:buSzTx/>
            </a:pPr>
            <a:r>
              <a:rPr lang="en-US" sz="1600" dirty="0"/>
              <a:t>  Optimization problems</a:t>
            </a:r>
          </a:p>
          <a:p>
            <a:pPr lvl="2" eaLnBrk="1" hangingPunct="1">
              <a:lnSpc>
                <a:spcPct val="100000"/>
              </a:lnSpc>
              <a:buSzTx/>
            </a:pPr>
            <a:r>
              <a:rPr lang="en-US" sz="1600" dirty="0"/>
              <a:t>  Single right-hand sides where A has a handful of small eigenvalues</a:t>
            </a:r>
          </a:p>
          <a:p>
            <a:pPr lvl="2" eaLnBrk="1" hangingPunct="1">
              <a:lnSpc>
                <a:spcPct val="100000"/>
              </a:lnSpc>
              <a:buSzTx/>
            </a:pPr>
            <a:r>
              <a:rPr lang="en-US" sz="1600" dirty="0"/>
              <a:t>  Inner-iteration of block </a:t>
            </a:r>
            <a:r>
              <a:rPr lang="en-US" sz="1600" dirty="0" err="1"/>
              <a:t>eigensolvers</a:t>
            </a:r>
            <a:endParaRPr lang="en-US" sz="16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sz="1100" dirty="0">
              <a:solidFill>
                <a:srgbClr val="CCFF66"/>
              </a:solidFill>
            </a:endParaRP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823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Belos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Sol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ver Categories</a:t>
            </a:r>
            <a:endParaRPr lang="en-US" sz="4000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 smtClean="0">
                <a:latin typeface="Arial" charset="0"/>
              </a:rPr>
              <a:t>Belos</a:t>
            </a:r>
            <a:r>
              <a:rPr lang="en-US" sz="2000" dirty="0" smtClean="0">
                <a:latin typeface="Arial" charset="0"/>
              </a:rPr>
              <a:t> provides solvers for:</a:t>
            </a:r>
          </a:p>
          <a:p>
            <a:pPr lvl="1"/>
            <a:r>
              <a:rPr lang="en-US" sz="1800" dirty="0" smtClean="0">
                <a:latin typeface="Arial" charset="0"/>
              </a:rPr>
              <a:t>Single RHS: </a:t>
            </a:r>
            <a:r>
              <a:rPr lang="en-US" sz="1800" b="1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Ax = b</a:t>
            </a:r>
            <a:endParaRPr lang="en-US" sz="1800" dirty="0" smtClean="0">
              <a:latin typeface="Arial" charset="0"/>
            </a:endParaRPr>
          </a:p>
          <a:p>
            <a:pPr lvl="1"/>
            <a:r>
              <a:rPr lang="en-US" sz="1800" dirty="0" smtClean="0">
                <a:latin typeface="Arial" charset="0"/>
              </a:rPr>
              <a:t>Multiple RHS (available simultaneously)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 </a:t>
            </a:r>
            <a:r>
              <a:rPr lang="en-US" sz="1800" b="1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AX = B</a:t>
            </a:r>
          </a:p>
          <a:p>
            <a:pPr lvl="1"/>
            <a:r>
              <a:rPr lang="en-US" sz="1800" dirty="0" smtClean="0">
                <a:latin typeface="Arial" pitchFamily="34" charset="0"/>
                <a:cs typeface="Arial" pitchFamily="34" charset="0"/>
              </a:rPr>
              <a:t>Multiple RHS (available sequentially):  </a:t>
            </a:r>
            <a:r>
              <a:rPr lang="en-US" sz="1800" b="1" i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Ax</a:t>
            </a:r>
            <a:r>
              <a:rPr lang="en-US" sz="1800" b="1" i="1" baseline="-250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b="1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= b</a:t>
            </a:r>
            <a:r>
              <a:rPr lang="en-US" sz="1800" b="1" i="1" baseline="-25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en-US" sz="1800" b="1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,  </a:t>
            </a:r>
            <a:r>
              <a:rPr lang="en-US" sz="1800" b="1" i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b="1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=1,…,k</a:t>
            </a:r>
          </a:p>
          <a:p>
            <a:pPr lvl="1"/>
            <a:r>
              <a:rPr lang="en-US" sz="1800" dirty="0">
                <a:latin typeface="Arial" pitchFamily="34" charset="0"/>
                <a:cs typeface="Arial" pitchFamily="34" charset="0"/>
              </a:rPr>
              <a:t>Sequential Linear systems:  </a:t>
            </a:r>
            <a:r>
              <a:rPr lang="en-US" sz="1800" b="1" i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1800" b="1" i="1" baseline="-250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b="1" i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b="1" i="1" baseline="-250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b="1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= b</a:t>
            </a:r>
            <a:r>
              <a:rPr lang="en-US" sz="1800" b="1" i="1" baseline="-25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en-US" sz="1800" b="1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,  </a:t>
            </a:r>
            <a:r>
              <a:rPr lang="en-US" sz="1800" b="1" i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b="1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=1,…,</a:t>
            </a:r>
            <a:r>
              <a:rPr lang="en-US" sz="1800" b="1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800" dirty="0" smtClean="0">
                <a:latin typeface="Arial" pitchFamily="34" charset="0"/>
                <a:cs typeface="Arial" pitchFamily="34" charset="0"/>
              </a:rPr>
              <a:t>Linear Least Squares:  </a:t>
            </a:r>
            <a:r>
              <a:rPr lang="en-US" sz="1800" b="1" i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min || Ax – b ||</a:t>
            </a:r>
            <a:r>
              <a:rPr lang="en-US" sz="1800" b="1" i="1" baseline="-25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pPr marL="0" indent="0">
              <a:buNone/>
            </a:pPr>
            <a:endParaRPr lang="en-US" sz="2000" dirty="0" smtClean="0">
              <a:latin typeface="Arial" charset="0"/>
            </a:endParaRPr>
          </a:p>
          <a:p>
            <a:r>
              <a:rPr lang="en-US" sz="2000" dirty="0" smtClean="0">
                <a:latin typeface="Arial" charset="0"/>
              </a:rPr>
              <a:t>Leverage research advances of solver community:</a:t>
            </a:r>
          </a:p>
          <a:p>
            <a:pPr lvl="1"/>
            <a:r>
              <a:rPr lang="en-US" sz="1800" dirty="0" smtClean="0">
                <a:latin typeface="Arial" charset="0"/>
              </a:rPr>
              <a:t>Block methods:  block GMRES [Vital], block CG/BICG [O’Leary]</a:t>
            </a:r>
          </a:p>
          <a:p>
            <a:pPr lvl="1"/>
            <a:r>
              <a:rPr lang="en-US" sz="1800" dirty="0" smtClean="0">
                <a:latin typeface="Arial" charset="0"/>
              </a:rPr>
              <a:t>“Seed” solvers:  hybrid GMRES [</a:t>
            </a:r>
            <a:r>
              <a:rPr lang="en-US" sz="1800" dirty="0" err="1" smtClean="0">
                <a:latin typeface="Arial" charset="0"/>
              </a:rPr>
              <a:t>Nachtigal</a:t>
            </a:r>
            <a:r>
              <a:rPr lang="en-US" sz="1800" dirty="0" smtClean="0">
                <a:latin typeface="Arial" charset="0"/>
              </a:rPr>
              <a:t>, et al.]</a:t>
            </a:r>
          </a:p>
          <a:p>
            <a:pPr lvl="1"/>
            <a:r>
              <a:rPr lang="en-US" sz="1800" dirty="0" smtClean="0">
                <a:latin typeface="Arial" charset="0"/>
              </a:rPr>
              <a:t>“Recycling” solvers for sequences of linear systems [Parks, et al.</a:t>
            </a:r>
            <a:r>
              <a:rPr lang="en-US" sz="1800" dirty="0" smtClean="0">
                <a:latin typeface="Arial" charset="0"/>
              </a:rPr>
              <a:t>]</a:t>
            </a:r>
            <a:endParaRPr lang="en-US" sz="1800" dirty="0" smtClean="0">
              <a:latin typeface="Arial" charset="0"/>
            </a:endParaRPr>
          </a:p>
          <a:p>
            <a:pPr lvl="1"/>
            <a:r>
              <a:rPr lang="en-US" sz="1800" dirty="0" smtClean="0">
                <a:latin typeface="Arial" charset="0"/>
              </a:rPr>
              <a:t>Restarting, </a:t>
            </a:r>
            <a:r>
              <a:rPr lang="en-US" sz="1800" dirty="0" err="1" smtClean="0">
                <a:latin typeface="Arial" charset="0"/>
              </a:rPr>
              <a:t>orthogonalization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smtClean="0">
                <a:latin typeface="Arial" charset="0"/>
              </a:rPr>
              <a:t>techniques   </a:t>
            </a:r>
            <a:endParaRPr lang="en-US" sz="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00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1" charset="2"/>
          <a:buChar char="•"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 cap="flat" cmpd="sng" algn="ctr">
          <a:solidFill>
            <a:srgbClr val="000099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9692</TotalTime>
  <Words>3702</Words>
  <Application>Microsoft Macintosh PowerPoint</Application>
  <PresentationFormat>On-screen Show (4:3)</PresentationFormat>
  <Paragraphs>608</Paragraphs>
  <Slides>42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Default Design</vt:lpstr>
      <vt:lpstr>A Tutorial on  Anasazi and Belos    2011 Trilinos User Group Meeting  November 1st, 2011   Chris Baker David Day Mike Heroux  Mark Hoemmen Rich Lehoucq Mike Parks Heidi Thornquist (Lead) </vt:lpstr>
      <vt:lpstr>Outline</vt:lpstr>
      <vt:lpstr>Background / Motivation</vt:lpstr>
      <vt:lpstr>AztecOO</vt:lpstr>
      <vt:lpstr>ARnoldi PACKage (ARPACK)</vt:lpstr>
      <vt:lpstr>Scalable Library for Eigenvalue Problem Computations (SLEPc) </vt:lpstr>
      <vt:lpstr>Anasazi and Belos</vt:lpstr>
      <vt:lpstr>Why are Block Solvers Useful?</vt:lpstr>
      <vt:lpstr>Belos Solver Categories</vt:lpstr>
      <vt:lpstr>Belos Solvers</vt:lpstr>
      <vt:lpstr>Anasazi Categories &amp; Solvers</vt:lpstr>
      <vt:lpstr>Anasazi and Belos (Framework Overview)</vt:lpstr>
      <vt:lpstr>Anasazi and Belos (Framework Overview)</vt:lpstr>
      <vt:lpstr>Anasazi and Belos (Framework Overview)</vt:lpstr>
      <vt:lpstr>Anasazi and Belos (Framework Overview)</vt:lpstr>
      <vt:lpstr>Anasazi and Belos (Framework Overview)</vt:lpstr>
      <vt:lpstr>Anasazi and Belos (Framework Overview)</vt:lpstr>
      <vt:lpstr>Anasazi and Belos (Framework Overview)</vt:lpstr>
      <vt:lpstr>Anasazi and Belos (Framework Overview)</vt:lpstr>
      <vt:lpstr>Available Solver Components</vt:lpstr>
      <vt:lpstr>Linear Algebra Interface</vt:lpstr>
      <vt:lpstr>Anasazi Eigenproblem Interface</vt:lpstr>
      <vt:lpstr>Belos LinearProblem Interface</vt:lpstr>
      <vt:lpstr>Orthogonalization Manager</vt:lpstr>
      <vt:lpstr>StatusTest Interface</vt:lpstr>
      <vt:lpstr>Output Manager Interface</vt:lpstr>
      <vt:lpstr>Anasazi Sort Manager</vt:lpstr>
      <vt:lpstr>Anasazi Eigensolver Interface</vt:lpstr>
      <vt:lpstr>Anasazi Eigensolver Manager</vt:lpstr>
      <vt:lpstr>Belos Iteration Interface</vt:lpstr>
      <vt:lpstr>Belos Solver Manager</vt:lpstr>
      <vt:lpstr>Simple Examples</vt:lpstr>
      <vt:lpstr>Anasazi Eigensolver Example (Construct the eigenproblem)</vt:lpstr>
      <vt:lpstr>Anasazi Eigensolver Example (Construct and run the eigensolver)</vt:lpstr>
      <vt:lpstr>Anasazi Eigensolver Example (Retrieve the eigenpairs)</vt:lpstr>
      <vt:lpstr>Belos Linear Solver Example (Construct the linear problem)</vt:lpstr>
      <vt:lpstr>Belos Linear Solver Example (Set the solver parameters)</vt:lpstr>
      <vt:lpstr>Belos Linear Solver Example (Solve the linear problem)</vt:lpstr>
      <vt:lpstr>Other Interfaces to  Anasazi / Belos</vt:lpstr>
      <vt:lpstr>Stratimikos-Belos Interface</vt:lpstr>
      <vt:lpstr>Linear Stability Analysis Through Anasazi and LOCA</vt:lpstr>
      <vt:lpstr>Summary</vt:lpstr>
    </vt:vector>
  </TitlesOfParts>
  <Company>Sandia National Laboratories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Thor's Hammer/Red Storm</dc:title>
  <dc:subject>Presentation for SC2002</dc:subject>
  <dc:creator>James L. Tomkins</dc:creator>
  <cp:lastModifiedBy>Heidi K. Thornquist</cp:lastModifiedBy>
  <cp:revision>668</cp:revision>
  <dcterms:created xsi:type="dcterms:W3CDTF">2009-04-22T19:24:48Z</dcterms:created>
  <dcterms:modified xsi:type="dcterms:W3CDTF">2011-11-01T07:22:50Z</dcterms:modified>
</cp:coreProperties>
</file>