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81" r:id="rId4"/>
    <p:sldId id="295" r:id="rId5"/>
    <p:sldId id="294" r:id="rId6"/>
    <p:sldId id="297" r:id="rId7"/>
    <p:sldId id="296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77639" autoAdjust="0"/>
  </p:normalViewPr>
  <p:slideViewPr>
    <p:cSldViewPr snapToGrid="0" snapToObjects="1">
      <p:cViewPr varScale="1">
        <p:scale>
          <a:sx n="79" d="100"/>
          <a:sy n="79" d="100"/>
        </p:scale>
        <p:origin x="-12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52CA1F98-FD82-2E45-9A6D-7A35561E4CEA}" type="datetime1">
              <a:rPr lang="en-US"/>
              <a:pPr>
                <a:defRPr/>
              </a:pPr>
              <a:t>11/7/11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896CA259-FDE3-3344-A8A0-4B8E73D7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C903F413-4B95-3940-B4CA-F48A9C5A2977}" type="datetime1">
              <a:rPr lang="en-US"/>
              <a:pPr>
                <a:defRPr/>
              </a:pPr>
              <a:t>11/7/11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0F548B64-B617-3E41-A201-1D6E85F23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9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latin typeface="Helvetica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91E3E-B817-D04A-9624-A678CDC50753}" type="slidenum">
              <a:rPr lang="en-US" smtClean="0">
                <a:latin typeface="Helvetica" charset="0"/>
                <a:ea typeface="ＭＳ Ｐゴシック" charset="-128"/>
                <a:cs typeface="ＭＳ Ｐゴシック" charset="-128"/>
              </a:rPr>
              <a:pPr/>
              <a:t>1</a:t>
            </a:fld>
            <a:endParaRPr lang="en-US" smtClean="0"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latin typeface="Helvetica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E849C0-BC90-8F49-B788-715633DEB59E}" type="slidenum"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548B64-B617-3E41-A201-1D6E85F23F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latin typeface="Helvetica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91E3E-B817-D04A-9624-A678CDC50753}" type="slidenum">
              <a:rPr lang="en-US" smtClean="0">
                <a:latin typeface="Helvetica" charset="0"/>
                <a:ea typeface="ＭＳ Ｐゴシック" charset="-128"/>
                <a:cs typeface="ＭＳ Ｐゴシック" charset="-128"/>
              </a:rPr>
              <a:pPr/>
              <a:t>10</a:t>
            </a:fld>
            <a:endParaRPr lang="en-US" smtClean="0"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 userDrawn="1"/>
        </p:nvSpPr>
        <p:spPr bwMode="auto">
          <a:xfrm>
            <a:off x="1600200" y="6280150"/>
            <a:ext cx="59563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 sz="900">
                <a:latin typeface="Helvetica" pitchFamily="-109" charset="0"/>
                <a:ea typeface="Helvetica" pitchFamily="-109" charset="0"/>
                <a:cs typeface="Helvetica" pitchFamily="-109" charset="0"/>
                <a:sym typeface="Helvetica" pitchFamily="-109" charset="0"/>
              </a:rPr>
              <a:t>Sandia is a multiprogram laboratory operated by Sandia Corporation, a Lockheed Martin Company, for the United States Department of Energy’s National Nuclear Security Administration under contract DE-AC04-94AL85000.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rot="5400000">
            <a:off x="3628231" y="3199607"/>
            <a:ext cx="58515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7B39151B-9EF0-EF45-96DB-147A65F7A815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97B64C39-335C-8143-99DA-3CCC22CBFADD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522413"/>
            <a:ext cx="8229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CC06255A-3069-C94A-B62C-DAADB4DF9DF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2055F-1FDE-1C40-887B-C15133BCF560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1522413"/>
            <a:ext cx="8229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C7A2D061-4D61-6C48-BC25-638E9BB3B462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1522413"/>
            <a:ext cx="8229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1EEBECE4-108E-5441-82E4-740FD438C72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1522413"/>
            <a:ext cx="8229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34FF5458-843A-E945-B646-949BFE04DFB4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855E6-924B-5D4D-A8B6-290E2EC72AC6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B8459-3140-7541-84E6-41CB5FD4000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522413"/>
            <a:ext cx="8229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49DC8B73-2DFB-894F-903E-C415C939E459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LFtempBlue"/>
          <p:cNvPicPr>
            <a:picLocks noChangeAspect="1" noChangeArrowheads="1"/>
          </p:cNvPicPr>
          <p:nvPr/>
        </p:nvPicPr>
        <p:blipFill>
          <a:blip r:embed="rId13"/>
          <a:srcRect b="65334"/>
          <a:stretch>
            <a:fillRect/>
          </a:stretch>
        </p:blipFill>
        <p:spPr bwMode="auto">
          <a:xfrm>
            <a:off x="0" y="0"/>
            <a:ext cx="9144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4763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Helvetica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354763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Helvetica" charset="0"/>
              </a:defRPr>
            </a:lvl1pPr>
          </a:lstStyle>
          <a:p>
            <a:pPr>
              <a:defRPr/>
            </a:pPr>
            <a:fld id="{A4B7C224-221F-4847-A33A-1C9D32A3153F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  <p:pic>
        <p:nvPicPr>
          <p:cNvPr id="1032" name="Picture 7" descr="sandia stacked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6248400"/>
            <a:ext cx="1219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4" descr="nessie.pd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12564" y="6348413"/>
            <a:ext cx="11779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6"/>
          <a:srcRect l="21001" r="21001"/>
          <a:stretch>
            <a:fillRect/>
          </a:stretch>
        </p:blipFill>
        <p:spPr bwMode="auto">
          <a:xfrm>
            <a:off x="223838" y="6324600"/>
            <a:ext cx="441325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3" r:id="rId3"/>
    <p:sldLayoutId id="2147484278" r:id="rId4"/>
    <p:sldLayoutId id="2147484279" r:id="rId5"/>
    <p:sldLayoutId id="2147484280" r:id="rId6"/>
    <p:sldLayoutId id="2147484274" r:id="rId7"/>
    <p:sldLayoutId id="2147484275" r:id="rId8"/>
    <p:sldLayoutId id="2147484281" r:id="rId9"/>
    <p:sldLayoutId id="2147484282" r:id="rId10"/>
    <p:sldLayoutId id="214748428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Helvetica"/>
          <a:ea typeface="ＭＳ Ｐゴシック" charset="-128"/>
          <a:cs typeface="Helvetic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Helvetica"/>
          <a:ea typeface="ＭＳ Ｐゴシック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96" y="82550"/>
            <a:ext cx="8006904" cy="152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Data Services and Trilinos</a:t>
            </a: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A Brief Introduction to Trios Data Services</a:t>
            </a: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Approved for Public </a:t>
            </a:r>
            <a:r>
              <a:rPr lang="en-US" sz="2222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R</a:t>
            </a:r>
            <a: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elease</a:t>
            </a:r>
            <a:r>
              <a:rPr lang="en-US" sz="2222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: SAND2011-8379P</a:t>
            </a: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pitchFamily="-109" charset="0"/>
              <a:ea typeface="ＭＳ Ｐゴシック" pitchFamily="-109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2024063"/>
            <a:ext cx="6400800" cy="219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>
                <a:solidFill>
                  <a:srgbClr val="898989"/>
                </a:solidFill>
                <a:latin typeface="Helvetica" charset="0"/>
              </a:rPr>
              <a:t>2011 Trilinos User Group Meeting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898989"/>
                </a:solidFill>
                <a:latin typeface="Helvetica" charset="0"/>
              </a:rPr>
              <a:t>Nov, 2011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898989"/>
                </a:solidFill>
                <a:latin typeface="Helvetica" charset="0"/>
              </a:rPr>
              <a:t>Ron Oldfield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898989"/>
                </a:solidFill>
                <a:latin typeface="Helvetica" charset="0"/>
              </a:rPr>
              <a:t>Sandia National Laboratories</a:t>
            </a:r>
            <a:endParaRPr lang="en-US" sz="1900" dirty="0" smtClean="0">
              <a:solidFill>
                <a:srgbClr val="898989"/>
              </a:solidFill>
              <a:latin typeface="Helvetica" charset="0"/>
            </a:endParaRP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/>
          <a:srcRect l="21001" r="21001"/>
          <a:stretch>
            <a:fillRect/>
          </a:stretch>
        </p:blipFill>
        <p:spPr bwMode="auto">
          <a:xfrm>
            <a:off x="6870700" y="4049713"/>
            <a:ext cx="901700" cy="973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7" name="Picture 8" descr="LDRD_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603" y="4049713"/>
            <a:ext cx="230187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96" y="82550"/>
            <a:ext cx="8006904" cy="152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Data Services and Trilinos</a:t>
            </a: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>A Brief Introduction to Trios Data Services</a:t>
            </a: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  <a:t/>
            </a:r>
            <a:br>
              <a:rPr lang="en-US" sz="2222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itchFamily="-109" charset="0"/>
                <a:ea typeface="ＭＳ Ｐゴシック" pitchFamily="-109" charset="-128"/>
              </a:rPr>
            </a:b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pitchFamily="-109" charset="0"/>
              <a:ea typeface="ＭＳ Ｐゴシック" pitchFamily="-109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2024063"/>
            <a:ext cx="6400800" cy="219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 smtClean="0">
                <a:solidFill>
                  <a:srgbClr val="898989"/>
                </a:solidFill>
                <a:latin typeface="Helvetica" charset="0"/>
              </a:rPr>
              <a:t>2011 Trilinos User Group Meeting</a:t>
            </a:r>
          </a:p>
          <a:p>
            <a:pPr eaLnBrk="1" hangingPunct="1">
              <a:lnSpc>
                <a:spcPct val="80000"/>
              </a:lnSpc>
            </a:pPr>
            <a:endParaRPr lang="en-US" sz="800" dirty="0" smtClean="0">
              <a:solidFill>
                <a:srgbClr val="898989"/>
              </a:solidFill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898989"/>
                </a:solidFill>
                <a:latin typeface="Helvetica" charset="0"/>
              </a:rPr>
              <a:t>Nov, 2011</a:t>
            </a:r>
          </a:p>
          <a:p>
            <a:pPr eaLnBrk="1" hangingPunct="1">
              <a:lnSpc>
                <a:spcPct val="80000"/>
              </a:lnSpc>
            </a:pPr>
            <a:endParaRPr lang="en-US" sz="1000" dirty="0" smtClean="0">
              <a:solidFill>
                <a:srgbClr val="898989"/>
              </a:solidFill>
              <a:latin typeface="Helvetic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898989"/>
                </a:solidFill>
                <a:latin typeface="Helvetica" charset="0"/>
              </a:rPr>
              <a:t>Ron Oldfield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i="1" dirty="0" smtClean="0">
                <a:solidFill>
                  <a:srgbClr val="898989"/>
                </a:solidFill>
                <a:latin typeface="Helvetica" charset="0"/>
              </a:rPr>
              <a:t>Sandia National Laboratories</a:t>
            </a:r>
            <a:endParaRPr lang="en-US" sz="1900" dirty="0" smtClean="0">
              <a:solidFill>
                <a:srgbClr val="898989"/>
              </a:solidFill>
              <a:latin typeface="Helvetica" charset="0"/>
            </a:endParaRP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3"/>
          <a:srcRect l="21001" r="21001"/>
          <a:stretch>
            <a:fillRect/>
          </a:stretch>
        </p:blipFill>
        <p:spPr bwMode="auto">
          <a:xfrm>
            <a:off x="6870700" y="4049713"/>
            <a:ext cx="901700" cy="973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367" name="Picture 8" descr="LDRD_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603" y="4049713"/>
            <a:ext cx="230187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09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Challenges for </a:t>
            </a:r>
            <a:r>
              <a:rPr lang="en-US" dirty="0" err="1" smtClean="0"/>
              <a:t>Exascale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84170"/>
            <a:ext cx="8337832" cy="4525963"/>
          </a:xfrm>
        </p:spPr>
        <p:txBody>
          <a:bodyPr/>
          <a:lstStyle/>
          <a:p>
            <a:r>
              <a:rPr lang="en-US" sz="1800" dirty="0"/>
              <a:t>Storage systems are the slowest, most fragile, part of an HPC system</a:t>
            </a:r>
          </a:p>
          <a:p>
            <a:endParaRPr lang="en-US" sz="800" dirty="0" smtClean="0"/>
          </a:p>
          <a:p>
            <a:r>
              <a:rPr lang="en-US" sz="1800" dirty="0" smtClean="0"/>
              <a:t>Current </a:t>
            </a:r>
            <a:r>
              <a:rPr lang="en-US" sz="1800" dirty="0"/>
              <a:t>usage models not appropriate </a:t>
            </a:r>
            <a:r>
              <a:rPr lang="en-US" sz="1800" dirty="0" smtClean="0"/>
              <a:t>for </a:t>
            </a:r>
            <a:r>
              <a:rPr lang="en-US" sz="1800" dirty="0" err="1" smtClean="0"/>
              <a:t>Petascale</a:t>
            </a:r>
            <a:r>
              <a:rPr lang="en-US" sz="1800" dirty="0" smtClean="0"/>
              <a:t>, much less </a:t>
            </a:r>
            <a:r>
              <a:rPr lang="en-US" sz="1800" dirty="0" err="1" smtClean="0"/>
              <a:t>Exascale</a:t>
            </a:r>
            <a:endParaRPr lang="en-US" sz="1800" dirty="0"/>
          </a:p>
          <a:p>
            <a:pPr lvl="1"/>
            <a:r>
              <a:rPr lang="en-US" sz="1600" dirty="0"/>
              <a:t>Checkpoints are a </a:t>
            </a:r>
            <a:r>
              <a:rPr lang="en-US" sz="1600" b="1" i="1" dirty="0">
                <a:solidFill>
                  <a:schemeClr val="tx2"/>
                </a:solidFill>
              </a:rPr>
              <a:t>HUGE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/>
              <a:t>concern for I/O…currently primary focus of FS</a:t>
            </a:r>
          </a:p>
          <a:p>
            <a:pPr lvl="1"/>
            <a:r>
              <a:rPr lang="en-US" sz="1600" dirty="0"/>
              <a:t>App workflow uses storage as a communication conduit</a:t>
            </a:r>
          </a:p>
          <a:p>
            <a:pPr lvl="2"/>
            <a:r>
              <a:rPr lang="en-US" sz="1400" dirty="0"/>
              <a:t>Simulate, </a:t>
            </a:r>
            <a:r>
              <a:rPr lang="en-US" sz="1400" b="1" i="1" dirty="0"/>
              <a:t>store</a:t>
            </a:r>
            <a:r>
              <a:rPr lang="en-US" sz="1400" dirty="0"/>
              <a:t>, analyze, </a:t>
            </a:r>
            <a:r>
              <a:rPr lang="en-US" sz="1400" b="1" i="1" dirty="0"/>
              <a:t>store</a:t>
            </a:r>
            <a:r>
              <a:rPr lang="en-US" sz="1400" dirty="0"/>
              <a:t>, refine, </a:t>
            </a:r>
            <a:r>
              <a:rPr lang="en-US" sz="1400" b="1" i="1" dirty="0"/>
              <a:t>store</a:t>
            </a:r>
            <a:r>
              <a:rPr lang="en-US" sz="1400" dirty="0"/>
              <a:t>, … most of the data is </a:t>
            </a:r>
            <a:r>
              <a:rPr lang="en-US" sz="1400" dirty="0" smtClean="0"/>
              <a:t>transient</a:t>
            </a:r>
          </a:p>
          <a:p>
            <a:pPr lvl="1"/>
            <a:r>
              <a:rPr lang="en-US" sz="1600" dirty="0" smtClean="0"/>
              <a:t>High-level I/O libraries (e.g., HDF5, </a:t>
            </a:r>
            <a:r>
              <a:rPr lang="en-US" sz="1600" dirty="0" err="1" smtClean="0"/>
              <a:t>netCDF</a:t>
            </a:r>
            <a:r>
              <a:rPr lang="en-US" sz="1600" dirty="0" smtClean="0"/>
              <a:t>) have high overheads</a:t>
            </a:r>
            <a:endParaRPr lang="en-US" sz="1600" dirty="0"/>
          </a:p>
          <a:p>
            <a:pPr marL="914400" lvl="2" indent="0">
              <a:buNone/>
            </a:pPr>
            <a:endParaRPr lang="en-US" sz="800" dirty="0"/>
          </a:p>
          <a:p>
            <a:r>
              <a:rPr lang="en-US" sz="1800" dirty="0" smtClean="0"/>
              <a:t>Trios Data Services to the rescue!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Reduce the “effective” I/O cost through data staging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Reduce amount of data written to </a:t>
            </a:r>
            <a:r>
              <a:rPr lang="en-US" sz="1600" dirty="0"/>
              <a:t>storage (integrated analysis, data services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800" dirty="0" smtClean="0"/>
          </a:p>
          <a:p>
            <a:pPr marL="400050"/>
            <a:r>
              <a:rPr lang="en-US" sz="1800" dirty="0" smtClean="0"/>
              <a:t>Nothing comes for free…</a:t>
            </a:r>
          </a:p>
          <a:p>
            <a:pPr marL="914400" lvl="1" indent="-457200"/>
            <a:r>
              <a:rPr lang="en-US" sz="1800" dirty="0" smtClean="0"/>
              <a:t>We use additional compute and memory resources</a:t>
            </a:r>
          </a:p>
          <a:p>
            <a:pPr marL="914400" lvl="1" indent="-457200"/>
            <a:r>
              <a:rPr lang="en-US" sz="1800" dirty="0" smtClean="0"/>
              <a:t>Data services </a:t>
            </a:r>
            <a:r>
              <a:rPr lang="en-US" sz="1800" dirty="0"/>
              <a:t>i</a:t>
            </a:r>
            <a:r>
              <a:rPr lang="en-US" sz="1800" dirty="0" smtClean="0"/>
              <a:t>ntroduce issues with resilience (we’re addressing this)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6255A-3069-C94A-B62C-DAADB4DF9DF9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57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pitchFamily="-109" charset="-128"/>
              </a:rPr>
              <a:t>Trios Data Services </a:t>
            </a:r>
            <a:br>
              <a:rPr lang="en-US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pitchFamily="-109" charset="-128"/>
              </a:rPr>
            </a:b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pitchFamily="-109" charset="-128"/>
              </a:rPr>
              <a:t>I/O Software to Reduce I/O</a:t>
            </a:r>
            <a:endParaRPr lang="en-US" sz="40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ＭＳ Ｐゴシック" pitchFamily="-109" charset="-128"/>
            </a:endParaRPr>
          </a:p>
        </p:txBody>
      </p:sp>
      <p:sp>
        <p:nvSpPr>
          <p:cNvPr id="37891" name="Text Placeholder 2"/>
          <p:cNvSpPr>
            <a:spLocks noGrp="1"/>
          </p:cNvSpPr>
          <p:nvPr>
            <p:ph sz="half" idx="1"/>
          </p:nvPr>
        </p:nvSpPr>
        <p:spPr>
          <a:xfrm>
            <a:off x="223838" y="1684337"/>
            <a:ext cx="5257800" cy="4640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Helvetica" charset="0"/>
              </a:rPr>
              <a:t>Approach</a:t>
            </a:r>
          </a:p>
          <a:p>
            <a:pPr lvl="1" eaLnBrk="1" hangingPunct="1"/>
            <a:r>
              <a:rPr lang="en-US" sz="1600" dirty="0" smtClean="0">
                <a:latin typeface="Helvetica" charset="0"/>
                <a:cs typeface="ＭＳ Ｐゴシック" charset="-128"/>
              </a:rPr>
              <a:t>Leverage available compute/service node resources for I/O caching and data processing</a:t>
            </a:r>
          </a:p>
          <a:p>
            <a:pPr lvl="1" eaLnBrk="1" hangingPunct="1"/>
            <a:endParaRPr lang="en-US" sz="800" dirty="0" smtClean="0">
              <a:latin typeface="Helvetica" charset="0"/>
              <a:cs typeface="ＭＳ Ｐゴシック" charset="-128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Helvetica" charset="0"/>
              </a:rPr>
              <a:t>Application-Level I/O Services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First used for seismic imaging (mid 90s)</a:t>
            </a:r>
          </a:p>
          <a:p>
            <a:pPr lvl="1" eaLnBrk="1" hangingPunct="1"/>
            <a:r>
              <a:rPr lang="en-US" sz="1600" dirty="0" err="1" smtClean="0">
                <a:latin typeface="Helvetica" charset="0"/>
              </a:rPr>
              <a:t>PnetCDF</a:t>
            </a:r>
            <a:r>
              <a:rPr lang="en-US" sz="1600" dirty="0" smtClean="0">
                <a:latin typeface="Helvetica" charset="0"/>
              </a:rPr>
              <a:t> staging service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CTH real-time analysis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SQL Proxy (for NGC)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Interactive sparse-matrix visualization (for NGC)</a:t>
            </a:r>
          </a:p>
          <a:p>
            <a:pPr marL="0" indent="0" eaLnBrk="1" hangingPunct="1">
              <a:buNone/>
            </a:pPr>
            <a:endParaRPr lang="en-US" sz="800" dirty="0" smtClean="0">
              <a:latin typeface="Helvetica" charset="0"/>
            </a:endParaRPr>
          </a:p>
          <a:p>
            <a:pPr marL="0" indent="0" eaLnBrk="1" hangingPunct="1">
              <a:buNone/>
            </a:pPr>
            <a:r>
              <a:rPr lang="en-US" sz="2000" dirty="0" err="1" smtClean="0">
                <a:latin typeface="Helvetica" charset="0"/>
              </a:rPr>
              <a:t>Nessie</a:t>
            </a:r>
            <a:r>
              <a:rPr lang="en-US" sz="2000" dirty="0" smtClean="0">
                <a:latin typeface="Helvetica" charset="0"/>
              </a:rPr>
              <a:t> (</a:t>
            </a:r>
            <a:r>
              <a:rPr lang="en-US" sz="2000" dirty="0" err="1" smtClean="0">
                <a:latin typeface="Helvetica" charset="0"/>
              </a:rPr>
              <a:t>NEtwork</a:t>
            </a:r>
            <a:r>
              <a:rPr lang="en-US" sz="2000" dirty="0" smtClean="0">
                <a:latin typeface="Helvetica" charset="0"/>
              </a:rPr>
              <a:t> Scalable Service </a:t>
            </a:r>
            <a:r>
              <a:rPr lang="en-US" sz="2000" dirty="0" err="1" smtClean="0">
                <a:latin typeface="Helvetica" charset="0"/>
              </a:rPr>
              <a:t>InterfacE</a:t>
            </a:r>
            <a:r>
              <a:rPr lang="en-US" sz="2000" dirty="0" smtClean="0">
                <a:latin typeface="Helvetica" charset="0"/>
              </a:rPr>
              <a:t>)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Framework for developing data services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Client and server libs, </a:t>
            </a:r>
            <a:r>
              <a:rPr lang="en-US" sz="1600" dirty="0" err="1" smtClean="0">
                <a:latin typeface="Helvetica" charset="0"/>
              </a:rPr>
              <a:t>cmake</a:t>
            </a:r>
            <a:r>
              <a:rPr lang="en-US" sz="1600" dirty="0" smtClean="0">
                <a:latin typeface="Helvetica" charset="0"/>
              </a:rPr>
              <a:t> macros, utilities </a:t>
            </a:r>
          </a:p>
          <a:p>
            <a:pPr lvl="1" eaLnBrk="1" hangingPunct="1"/>
            <a:r>
              <a:rPr lang="en-US" sz="1600" dirty="0" smtClean="0">
                <a:latin typeface="Helvetica" charset="0"/>
              </a:rPr>
              <a:t>Originally developed for lightweight file systems</a:t>
            </a:r>
          </a:p>
          <a:p>
            <a:pPr marL="0" indent="0" eaLnBrk="1" hangingPunct="1">
              <a:buNone/>
            </a:pPr>
            <a:endParaRPr lang="en-US" sz="2000" dirty="0" smtClean="0">
              <a:latin typeface="Helvetica" charset="0"/>
            </a:endParaRPr>
          </a:p>
          <a:p>
            <a:pPr lvl="1" eaLnBrk="1" hangingPunct="1"/>
            <a:endParaRPr lang="en-US" sz="1600" dirty="0" smtClean="0">
              <a:latin typeface="Helvetica" charset="0"/>
            </a:endParaRPr>
          </a:p>
          <a:p>
            <a:pPr lvl="1" eaLnBrk="1" hangingPunct="1"/>
            <a:endParaRPr lang="en-US" sz="1600" dirty="0" smtClean="0">
              <a:latin typeface="Helvetica" charset="0"/>
            </a:endParaRPr>
          </a:p>
          <a:p>
            <a:pPr lvl="1" eaLnBrk="1" hangingPunct="1"/>
            <a:endParaRPr lang="en-US" sz="1600" dirty="0" smtClean="0">
              <a:latin typeface="Helvetica" charset="0"/>
            </a:endParaRPr>
          </a:p>
        </p:txBody>
      </p:sp>
      <p:pic>
        <p:nvPicPr>
          <p:cNvPr id="37909" name="Picture 54" descr="nessi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883150"/>
            <a:ext cx="25146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4953000" y="1735845"/>
            <a:ext cx="4114800" cy="2713918"/>
            <a:chOff x="4953000" y="1735845"/>
            <a:chExt cx="4114800" cy="2713918"/>
          </a:xfrm>
        </p:grpSpPr>
        <p:sp>
          <p:nvSpPr>
            <p:cNvPr id="9" name="AutoShape 29"/>
            <p:cNvSpPr>
              <a:spLocks noChangeArrowheads="1"/>
            </p:cNvSpPr>
            <p:nvPr/>
          </p:nvSpPr>
          <p:spPr bwMode="auto">
            <a:xfrm>
              <a:off x="5534025" y="2332038"/>
              <a:ext cx="519113" cy="365125"/>
            </a:xfrm>
            <a:prstGeom prst="roundRect">
              <a:avLst>
                <a:gd name="adj" fmla="val 34065"/>
              </a:avLst>
            </a:prstGeom>
            <a:solidFill>
              <a:schemeClr val="accent2"/>
            </a:solidFill>
            <a:ln w="936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90000" tIns="45000" rIns="90000" bIns="45000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400" b="1">
                <a:solidFill>
                  <a:srgbClr val="FFFFFF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5534025" y="2789238"/>
              <a:ext cx="519113" cy="365125"/>
            </a:xfrm>
            <a:prstGeom prst="roundRect">
              <a:avLst>
                <a:gd name="adj" fmla="val 34065"/>
              </a:avLst>
            </a:prstGeom>
            <a:solidFill>
              <a:schemeClr val="accent2"/>
            </a:solidFill>
            <a:ln w="936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90000" tIns="45000" rIns="90000" bIns="45000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400" b="1">
                <a:solidFill>
                  <a:srgbClr val="FFFFFF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11" name="AutoShape 32"/>
            <p:cNvSpPr>
              <a:spLocks noChangeArrowheads="1"/>
            </p:cNvSpPr>
            <p:nvPr/>
          </p:nvSpPr>
          <p:spPr bwMode="auto">
            <a:xfrm>
              <a:off x="5534025" y="3246438"/>
              <a:ext cx="519113" cy="365125"/>
            </a:xfrm>
            <a:prstGeom prst="roundRect">
              <a:avLst>
                <a:gd name="adj" fmla="val 34065"/>
              </a:avLst>
            </a:prstGeom>
            <a:solidFill>
              <a:schemeClr val="accent2"/>
            </a:solidFill>
            <a:ln w="936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90000" tIns="45000" rIns="90000" bIns="45000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400" b="1">
                <a:solidFill>
                  <a:srgbClr val="FFFFFF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12" name="AutoShape 33"/>
            <p:cNvSpPr>
              <a:spLocks noChangeArrowheads="1"/>
            </p:cNvSpPr>
            <p:nvPr/>
          </p:nvSpPr>
          <p:spPr bwMode="auto">
            <a:xfrm>
              <a:off x="5534025" y="3703638"/>
              <a:ext cx="519113" cy="365125"/>
            </a:xfrm>
            <a:prstGeom prst="roundRect">
              <a:avLst>
                <a:gd name="adj" fmla="val 34065"/>
              </a:avLst>
            </a:prstGeom>
            <a:solidFill>
              <a:schemeClr val="accent2"/>
            </a:solidFill>
            <a:ln w="936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90000" tIns="45000" rIns="90000" bIns="45000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400" b="1">
                <a:solidFill>
                  <a:srgbClr val="FFFFFF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37896" name="Text Box 35"/>
            <p:cNvSpPr txBox="1">
              <a:spLocks noChangeArrowheads="1"/>
            </p:cNvSpPr>
            <p:nvPr/>
          </p:nvSpPr>
          <p:spPr bwMode="auto">
            <a:xfrm>
              <a:off x="4953000" y="1820863"/>
              <a:ext cx="1619250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Client Application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(compute nodes)</a:t>
              </a:r>
            </a:p>
          </p:txBody>
        </p:sp>
        <p:sp>
          <p:nvSpPr>
            <p:cNvPr id="16" name="AutoShape 61"/>
            <p:cNvSpPr>
              <a:spLocks noChangeArrowheads="1"/>
            </p:cNvSpPr>
            <p:nvPr/>
          </p:nvSpPr>
          <p:spPr bwMode="auto">
            <a:xfrm>
              <a:off x="6832600" y="2646363"/>
              <a:ext cx="465138" cy="420687"/>
            </a:xfrm>
            <a:prstGeom prst="roundRect">
              <a:avLst>
                <a:gd name="adj" fmla="val 34065"/>
              </a:avLst>
            </a:prstGeom>
            <a:solidFill>
              <a:schemeClr val="accent3"/>
            </a:solidFill>
            <a:ln w="936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5000" rIns="90000" bIns="45000" anchor="ctr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8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900" b="1">
                <a:solidFill>
                  <a:srgbClr val="000000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17" name="AutoShape 62"/>
            <p:cNvSpPr>
              <a:spLocks noChangeArrowheads="1"/>
            </p:cNvSpPr>
            <p:nvPr/>
          </p:nvSpPr>
          <p:spPr bwMode="auto">
            <a:xfrm>
              <a:off x="6832600" y="3116263"/>
              <a:ext cx="463550" cy="422275"/>
            </a:xfrm>
            <a:prstGeom prst="roundRect">
              <a:avLst>
                <a:gd name="adj" fmla="val 34065"/>
              </a:avLst>
            </a:prstGeom>
            <a:solidFill>
              <a:schemeClr val="accent3"/>
            </a:solidFill>
            <a:ln w="936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5000" rIns="90000" bIns="45000" anchor="ctr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8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900" b="1">
                <a:solidFill>
                  <a:srgbClr val="000000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37899" name="Text Box 64"/>
            <p:cNvSpPr txBox="1">
              <a:spLocks noChangeArrowheads="1"/>
            </p:cNvSpPr>
            <p:nvPr/>
          </p:nvSpPr>
          <p:spPr bwMode="auto">
            <a:xfrm>
              <a:off x="6053138" y="2027238"/>
              <a:ext cx="2076450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I/O Service</a:t>
              </a:r>
            </a:p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(compute/service nodes)</a:t>
              </a:r>
            </a:p>
          </p:txBody>
        </p:sp>
        <p:sp>
          <p:nvSpPr>
            <p:cNvPr id="20" name="AutoShape 66"/>
            <p:cNvSpPr>
              <a:spLocks noChangeArrowheads="1"/>
            </p:cNvSpPr>
            <p:nvPr/>
          </p:nvSpPr>
          <p:spPr bwMode="auto">
            <a:xfrm>
              <a:off x="6183313" y="2994025"/>
              <a:ext cx="519112" cy="523875"/>
            </a:xfrm>
            <a:prstGeom prst="rightArrow">
              <a:avLst>
                <a:gd name="adj1" fmla="val 50000"/>
                <a:gd name="adj2" fmla="val 40566"/>
              </a:avLst>
            </a:prstGeom>
            <a:solidFill>
              <a:schemeClr val="accent2"/>
            </a:solidFill>
            <a:ln w="12600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Calibri" pitchFamily="-109" charset="0"/>
              </a:endParaRPr>
            </a:p>
          </p:txBody>
        </p:sp>
        <p:sp>
          <p:nvSpPr>
            <p:cNvPr id="37901" name="Text Box 67"/>
            <p:cNvSpPr txBox="1">
              <a:spLocks noChangeArrowheads="1"/>
            </p:cNvSpPr>
            <p:nvPr/>
          </p:nvSpPr>
          <p:spPr bwMode="auto">
            <a:xfrm>
              <a:off x="6053138" y="2514600"/>
              <a:ext cx="8032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Raw Data</a:t>
              </a:r>
            </a:p>
          </p:txBody>
        </p:sp>
        <p:sp>
          <p:nvSpPr>
            <p:cNvPr id="22" name="AutoShape 69"/>
            <p:cNvSpPr>
              <a:spLocks noChangeArrowheads="1"/>
            </p:cNvSpPr>
            <p:nvPr/>
          </p:nvSpPr>
          <p:spPr bwMode="auto">
            <a:xfrm>
              <a:off x="7415213" y="2963863"/>
              <a:ext cx="584200" cy="523875"/>
            </a:xfrm>
            <a:prstGeom prst="rightArrow">
              <a:avLst>
                <a:gd name="adj1" fmla="val 50000"/>
                <a:gd name="adj2" fmla="val 40566"/>
              </a:avLst>
            </a:prstGeom>
            <a:solidFill>
              <a:schemeClr val="accent3"/>
            </a:solidFill>
            <a:ln w="12600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>
                <a:latin typeface="Calibri" pitchFamily="-109" charset="0"/>
              </a:endParaRPr>
            </a:p>
          </p:txBody>
        </p:sp>
        <p:sp>
          <p:nvSpPr>
            <p:cNvPr id="37903" name="Text Box 70"/>
            <p:cNvSpPr txBox="1">
              <a:spLocks noChangeArrowheads="1"/>
            </p:cNvSpPr>
            <p:nvPr/>
          </p:nvSpPr>
          <p:spPr bwMode="auto">
            <a:xfrm>
              <a:off x="7262813" y="2430463"/>
              <a:ext cx="866775" cy="466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Calibri" charset="0"/>
                  <a:ea typeface="Helvetica" charset="0"/>
                  <a:cs typeface="Helvetica" charset="0"/>
                </a:rPr>
                <a:t>Processed Data</a:t>
              </a:r>
            </a:p>
          </p:txBody>
        </p:sp>
        <p:sp>
          <p:nvSpPr>
            <p:cNvPr id="37904" name="Text Box 67"/>
            <p:cNvSpPr txBox="1">
              <a:spLocks noChangeArrowheads="1"/>
            </p:cNvSpPr>
            <p:nvPr/>
          </p:nvSpPr>
          <p:spPr bwMode="auto">
            <a:xfrm>
              <a:off x="7934325" y="2238375"/>
              <a:ext cx="11334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Lustre File System</a:t>
              </a:r>
            </a:p>
          </p:txBody>
        </p:sp>
        <p:sp>
          <p:nvSpPr>
            <p:cNvPr id="37905" name="Text Box 64"/>
            <p:cNvSpPr txBox="1">
              <a:spLocks noChangeArrowheads="1"/>
            </p:cNvSpPr>
            <p:nvPr/>
          </p:nvSpPr>
          <p:spPr bwMode="auto">
            <a:xfrm>
              <a:off x="6507163" y="3649663"/>
              <a:ext cx="1362075" cy="6492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Cache/aggregate/process</a:t>
              </a:r>
            </a:p>
          </p:txBody>
        </p:sp>
        <p:grpSp>
          <p:nvGrpSpPr>
            <p:cNvPr id="2" name="Group 30"/>
            <p:cNvGrpSpPr>
              <a:grpSpLocks/>
            </p:cNvGrpSpPr>
            <p:nvPr/>
          </p:nvGrpSpPr>
          <p:grpSpPr bwMode="auto">
            <a:xfrm>
              <a:off x="8198835" y="1735845"/>
              <a:ext cx="487965" cy="495300"/>
              <a:chOff x="6096000" y="3133725"/>
              <a:chExt cx="644525" cy="557213"/>
            </a:xfrm>
            <a:solidFill>
              <a:schemeClr val="accent6"/>
            </a:solidFill>
          </p:grpSpPr>
          <p:sp>
            <p:nvSpPr>
              <p:cNvPr id="49" name="AutoShape 4"/>
              <p:cNvSpPr>
                <a:spLocks noChangeArrowheads="1"/>
              </p:cNvSpPr>
              <p:nvPr/>
            </p:nvSpPr>
            <p:spPr bwMode="auto">
              <a:xfrm>
                <a:off x="6294178" y="3133725"/>
                <a:ext cx="446347" cy="337542"/>
              </a:xfrm>
              <a:prstGeom prst="can">
                <a:avLst>
                  <a:gd name="adj" fmla="val 25000"/>
                </a:avLst>
              </a:prstGeom>
              <a:grpFill/>
              <a:ln w="9360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77386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lIns="90000" tIns="45000" rIns="90000" bIns="45000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-109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600" b="1">
                  <a:solidFill>
                    <a:srgbClr val="000000"/>
                  </a:solidFill>
                  <a:latin typeface="Calibri" pitchFamily="-109" charset="0"/>
                  <a:ea typeface="Helvetica" pitchFamily="-109" charset="0"/>
                  <a:cs typeface="Helvetica" pitchFamily="-109" charset="0"/>
                </a:endParaRPr>
              </a:p>
            </p:txBody>
          </p:sp>
          <p:sp>
            <p:nvSpPr>
              <p:cNvPr id="50" name="AutoShape 9"/>
              <p:cNvSpPr>
                <a:spLocks noChangeArrowheads="1"/>
              </p:cNvSpPr>
              <p:nvPr/>
            </p:nvSpPr>
            <p:spPr bwMode="auto">
              <a:xfrm>
                <a:off x="6210265" y="3244453"/>
                <a:ext cx="446347" cy="339328"/>
              </a:xfrm>
              <a:prstGeom prst="can">
                <a:avLst>
                  <a:gd name="adj" fmla="val 25000"/>
                </a:avLst>
              </a:prstGeom>
              <a:grpFill/>
              <a:ln w="9360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77386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lIns="90000" tIns="45000" rIns="90000" bIns="45000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-109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600" b="1">
                  <a:solidFill>
                    <a:srgbClr val="000000"/>
                  </a:solidFill>
                  <a:latin typeface="Calibri" pitchFamily="-109" charset="0"/>
                  <a:ea typeface="Helvetica" pitchFamily="-109" charset="0"/>
                  <a:cs typeface="Helvetica" pitchFamily="-109" charset="0"/>
                </a:endParaRPr>
              </a:p>
            </p:txBody>
          </p:sp>
          <p:sp>
            <p:nvSpPr>
              <p:cNvPr id="51" name="AutoShape 10"/>
              <p:cNvSpPr>
                <a:spLocks noChangeArrowheads="1"/>
              </p:cNvSpPr>
              <p:nvPr/>
            </p:nvSpPr>
            <p:spPr bwMode="auto">
              <a:xfrm>
                <a:off x="6096000" y="3353395"/>
                <a:ext cx="446347" cy="337543"/>
              </a:xfrm>
              <a:prstGeom prst="can">
                <a:avLst>
                  <a:gd name="adj" fmla="val 25000"/>
                </a:avLst>
              </a:prstGeom>
              <a:grpFill/>
              <a:ln w="9360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77386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lIns="90000" tIns="45000" rIns="90000" bIns="45000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Wingdings" pitchFamily="-109" charset="2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600" b="1">
                  <a:solidFill>
                    <a:srgbClr val="000000"/>
                  </a:solidFill>
                  <a:latin typeface="Calibri" pitchFamily="-109" charset="0"/>
                  <a:ea typeface="Helvetica" pitchFamily="-109" charset="0"/>
                  <a:cs typeface="Helvetica" pitchFamily="-109" charset="0"/>
                </a:endParaRPr>
              </a:p>
            </p:txBody>
          </p:sp>
        </p:grpSp>
        <p:pic>
          <p:nvPicPr>
            <p:cNvPr id="52" name="Picture 4" descr="ImpactFullAft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64500" y="2698750"/>
              <a:ext cx="801688" cy="742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7908" name="Text Box 67"/>
            <p:cNvSpPr txBox="1">
              <a:spLocks noChangeArrowheads="1"/>
            </p:cNvSpPr>
            <p:nvPr/>
          </p:nvSpPr>
          <p:spPr bwMode="auto">
            <a:xfrm>
              <a:off x="7897813" y="3429000"/>
              <a:ext cx="1093787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</a:rPr>
                <a:t>Visualization Client</a:t>
              </a:r>
            </a:p>
          </p:txBody>
        </p:sp>
        <p:pic>
          <p:nvPicPr>
            <p:cNvPr id="37910" name="Picture 3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99413" y="3876675"/>
              <a:ext cx="1065212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11" name="Picture 35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83538" y="4264025"/>
              <a:ext cx="949325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7912" name="Picture 7"/>
          <p:cNvPicPr>
            <a:picLocks noChangeAspect="1" noChangeArrowheads="1"/>
          </p:cNvPicPr>
          <p:nvPr/>
        </p:nvPicPr>
        <p:blipFill>
          <a:blip r:embed="rId7"/>
          <a:srcRect l="21001" r="21001"/>
          <a:stretch>
            <a:fillRect/>
          </a:stretch>
        </p:blipFill>
        <p:spPr bwMode="auto">
          <a:xfrm>
            <a:off x="223838" y="6324600"/>
            <a:ext cx="441325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913" name="Slide Number Placeholder 27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217D80-C9B6-C441-9855-18150078AD9C}" type="slidenum">
              <a:rPr lang="en-US"/>
              <a:pPr/>
              <a:t>3</a:t>
            </a:fld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 on </a:t>
            </a:r>
            <a:r>
              <a:rPr lang="en-US" dirty="0" err="1" smtClean="0"/>
              <a:t>Nessie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6119"/>
            <a:ext cx="4489417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Designed for Bulk Data Movement on HPC Platforms</a:t>
            </a:r>
          </a:p>
          <a:p>
            <a:endParaRPr lang="en-US" sz="800" dirty="0"/>
          </a:p>
          <a:p>
            <a:r>
              <a:rPr lang="en-US" sz="1600" dirty="0" smtClean="0"/>
              <a:t>Goals of data-movement protocol</a:t>
            </a:r>
          </a:p>
          <a:p>
            <a:pPr lvl="1"/>
            <a:r>
              <a:rPr lang="en-US" sz="1400" dirty="0" smtClean="0"/>
              <a:t>Low stress on servers (assume order of magnitude more clients than servers)</a:t>
            </a:r>
          </a:p>
          <a:p>
            <a:pPr lvl="1"/>
            <a:r>
              <a:rPr lang="en-US" sz="1400" dirty="0" smtClean="0"/>
              <a:t>Efficient use of network (avoid copies, dropped messages, retransmissions, …</a:t>
            </a:r>
          </a:p>
          <a:p>
            <a:endParaRPr lang="en-US" sz="800" dirty="0" smtClean="0"/>
          </a:p>
          <a:p>
            <a:r>
              <a:rPr lang="en-US" sz="1600" dirty="0" smtClean="0"/>
              <a:t>Features of </a:t>
            </a:r>
            <a:r>
              <a:rPr lang="en-US" sz="1600" dirty="0" err="1" smtClean="0"/>
              <a:t>Nessie</a:t>
            </a:r>
            <a:endParaRPr lang="en-US" sz="1600" dirty="0" smtClean="0"/>
          </a:p>
          <a:p>
            <a:pPr lvl="1"/>
            <a:r>
              <a:rPr lang="en-US" sz="1400" dirty="0" smtClean="0"/>
              <a:t>Asynchronous, RPC-like API</a:t>
            </a:r>
          </a:p>
          <a:p>
            <a:pPr lvl="1"/>
            <a:r>
              <a:rPr lang="en-US" sz="1400" dirty="0" smtClean="0"/>
              <a:t>User low-level RDMA transports</a:t>
            </a:r>
          </a:p>
          <a:p>
            <a:pPr lvl="2"/>
            <a:r>
              <a:rPr lang="en-US" sz="1400" dirty="0" smtClean="0"/>
              <a:t>Portals, </a:t>
            </a:r>
            <a:r>
              <a:rPr lang="en-US" sz="1400" dirty="0" err="1" smtClean="0"/>
              <a:t>InfiniBand</a:t>
            </a:r>
            <a:r>
              <a:rPr lang="en-US" sz="1400" dirty="0" smtClean="0"/>
              <a:t>, Gemini</a:t>
            </a:r>
          </a:p>
          <a:p>
            <a:pPr lvl="1"/>
            <a:r>
              <a:rPr lang="en-US" sz="1400" dirty="0" smtClean="0"/>
              <a:t>Small requests</a:t>
            </a:r>
          </a:p>
          <a:p>
            <a:pPr lvl="1"/>
            <a:r>
              <a:rPr lang="en-US" sz="1400" dirty="0" smtClean="0"/>
              <a:t>Server-directed for bulk data</a:t>
            </a:r>
          </a:p>
          <a:p>
            <a:pPr lvl="2"/>
            <a:r>
              <a:rPr lang="en-US" sz="1400" dirty="0" smtClean="0"/>
              <a:t>Writes: pull from client</a:t>
            </a:r>
          </a:p>
          <a:p>
            <a:pPr lvl="2"/>
            <a:r>
              <a:rPr lang="en-US" sz="1400" dirty="0" smtClean="0"/>
              <a:t>Reads: push to client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634088" y="4300428"/>
            <a:ext cx="222250" cy="5969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634088" y="5035440"/>
            <a:ext cx="222250" cy="5969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24363" y="3484453"/>
            <a:ext cx="222250" cy="238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34088" y="2649428"/>
            <a:ext cx="222250" cy="9969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83263" y="2500203"/>
            <a:ext cx="723900" cy="3690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10038" y="2147778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Client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286426" y="2146190"/>
            <a:ext cx="84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Server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024363" y="2622440"/>
            <a:ext cx="222250" cy="249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07394" y="287009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73538" y="2500203"/>
            <a:ext cx="723900" cy="3690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7634088" y="2649428"/>
            <a:ext cx="222250" cy="24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59451" y="3541603"/>
            <a:ext cx="7731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request</a:t>
            </a:r>
          </a:p>
          <a:p>
            <a:pPr algn="ctr"/>
            <a:r>
              <a:rPr lang="en-US" sz="1600"/>
              <a:t>queue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84713" y="2735153"/>
            <a:ext cx="13160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7634088" y="5035440"/>
            <a:ext cx="222250" cy="59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7634088" y="4300428"/>
            <a:ext cx="222250" cy="59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849738" y="585459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data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364213" y="5632340"/>
            <a:ext cx="762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data</a:t>
            </a:r>
          </a:p>
          <a:p>
            <a:pPr algn="ctr"/>
            <a:r>
              <a:rPr lang="en-US" sz="1600"/>
              <a:t>buffers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303763" y="3792428"/>
            <a:ext cx="1296988" cy="766762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303763" y="4327415"/>
            <a:ext cx="1296988" cy="947738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6303763" y="4559190"/>
            <a:ext cx="1296988" cy="417513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303763" y="5275153"/>
            <a:ext cx="1296988" cy="346075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918251" y="4559190"/>
            <a:ext cx="471487" cy="119063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7889676" y="4849703"/>
            <a:ext cx="471487" cy="444500"/>
          </a:xfrm>
          <a:prstGeom prst="line">
            <a:avLst/>
          </a:prstGeom>
          <a:noFill/>
          <a:ln w="50800">
            <a:solidFill>
              <a:srgbClr val="73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6532363" y="245892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1"/>
            <a:r>
              <a:rPr lang="en-US" sz="1400">
                <a:latin typeface="Arial" charset="0"/>
                <a:cs typeface="Arial" charset="0"/>
              </a:rPr>
              <a:t>write</a:t>
            </a:r>
          </a:p>
          <a:p>
            <a:pPr algn="ctr" rtl="1"/>
            <a:r>
              <a:rPr lang="en-US" sz="1400">
                <a:latin typeface="Arial" charset="0"/>
                <a:cs typeface="Arial" charset="0"/>
              </a:rPr>
              <a:t>request</a:t>
            </a: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5821163" y="3484453"/>
            <a:ext cx="128588" cy="2370137"/>
          </a:xfrm>
          <a:prstGeom prst="leftBrace">
            <a:avLst>
              <a:gd name="adj1" fmla="val 153600"/>
              <a:gd name="adj2" fmla="val 50838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082976" y="4513153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pinned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5995788" y="1585803"/>
            <a:ext cx="1701800" cy="558800"/>
            <a:chOff x="3826" y="955"/>
            <a:chExt cx="1072" cy="352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826" y="955"/>
              <a:ext cx="1072" cy="3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050" y="955"/>
              <a:ext cx="84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1"/>
              <a:r>
                <a:rPr lang="en-US" sz="1400">
                  <a:latin typeface="Arial" charset="0"/>
                  <a:cs typeface="Arial" charset="0"/>
                </a:rPr>
                <a:t>server-initiated</a:t>
              </a:r>
            </a:p>
            <a:p>
              <a:pPr rtl="1"/>
              <a:r>
                <a:rPr lang="en-US" sz="1400">
                  <a:latin typeface="Arial" charset="0"/>
                  <a:cs typeface="Arial" charset="0"/>
                </a:rPr>
                <a:t>client-initiated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900" y="1061"/>
              <a:ext cx="156" cy="0"/>
            </a:xfrm>
            <a:prstGeom prst="line">
              <a:avLst/>
            </a:prstGeom>
            <a:noFill/>
            <a:ln w="25400">
              <a:solidFill>
                <a:srgbClr val="73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918" y="1211"/>
              <a:ext cx="15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6497438" y="3216165"/>
            <a:ext cx="862013" cy="0"/>
          </a:xfrm>
          <a:prstGeom prst="line">
            <a:avLst/>
          </a:prstGeom>
          <a:noFill/>
          <a:ln w="19050">
            <a:solidFill>
              <a:srgbClr val="73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778426" y="3236803"/>
            <a:ext cx="371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rtl="1"/>
            <a:r>
              <a:rPr lang="en-US" sz="1400">
                <a:latin typeface="Arial" charset="0"/>
                <a:cs typeface="Arial" charset="0"/>
              </a:rPr>
              <a:t>ok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981501" y="355112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981501" y="417501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981501" y="482430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981501" y="5468828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595988" y="440679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595988" y="5164028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586463" y="440679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586463" y="516402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charset="0"/>
                <a:cs typeface="Arial" charset="0"/>
              </a:rPr>
              <a:t>D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388836" y="4517938"/>
            <a:ext cx="488119" cy="517502"/>
            <a:chOff x="8198681" y="1735845"/>
            <a:chExt cx="488119" cy="517502"/>
          </a:xfrm>
        </p:grpSpPr>
        <p:sp>
          <p:nvSpPr>
            <p:cNvPr id="51" name="AutoShape 4"/>
            <p:cNvSpPr>
              <a:spLocks noChangeArrowheads="1"/>
            </p:cNvSpPr>
            <p:nvPr/>
          </p:nvSpPr>
          <p:spPr bwMode="auto">
            <a:xfrm>
              <a:off x="8348874" y="1735845"/>
              <a:ext cx="337926" cy="300037"/>
            </a:xfrm>
            <a:prstGeom prst="can">
              <a:avLst>
                <a:gd name="adj" fmla="val 25000"/>
              </a:avLst>
            </a:prstGeom>
            <a:solidFill>
              <a:schemeClr val="accent6"/>
            </a:solidFill>
            <a:ln w="9360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5000" rIns="90000" bIns="45000" anchor="ctr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600" b="1">
                <a:solidFill>
                  <a:srgbClr val="000000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52" name="AutoShape 10"/>
            <p:cNvSpPr>
              <a:spLocks noChangeArrowheads="1"/>
            </p:cNvSpPr>
            <p:nvPr/>
          </p:nvSpPr>
          <p:spPr bwMode="auto">
            <a:xfrm>
              <a:off x="8276480" y="1842184"/>
              <a:ext cx="337926" cy="300038"/>
            </a:xfrm>
            <a:prstGeom prst="can">
              <a:avLst>
                <a:gd name="adj" fmla="val 25000"/>
              </a:avLst>
            </a:prstGeom>
            <a:solidFill>
              <a:schemeClr val="accent6"/>
            </a:solidFill>
            <a:ln w="9360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5000" rIns="90000" bIns="45000" anchor="ctr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600" b="1">
                <a:solidFill>
                  <a:srgbClr val="000000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  <p:sp>
          <p:nvSpPr>
            <p:cNvPr id="53" name="AutoShape 10"/>
            <p:cNvSpPr>
              <a:spLocks noChangeArrowheads="1"/>
            </p:cNvSpPr>
            <p:nvPr/>
          </p:nvSpPr>
          <p:spPr bwMode="auto">
            <a:xfrm>
              <a:off x="8198681" y="1953309"/>
              <a:ext cx="337926" cy="300038"/>
            </a:xfrm>
            <a:prstGeom prst="can">
              <a:avLst>
                <a:gd name="adj" fmla="val 25000"/>
              </a:avLst>
            </a:prstGeom>
            <a:solidFill>
              <a:schemeClr val="accent6"/>
            </a:solidFill>
            <a:ln w="9360">
              <a:solidFill>
                <a:schemeClr val="accent6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77386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5000" rIns="90000" bIns="45000" anchor="ctr">
              <a:prstTxWarp prst="textNoShape">
                <a:avLst/>
              </a:prstTxWarp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buFont typeface="Wingdings" pitchFamily="-109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lang="en-GB" sz="1600" b="1">
                <a:solidFill>
                  <a:srgbClr val="000000"/>
                </a:solidFill>
                <a:latin typeface="Calibri" pitchFamily="-109" charset="0"/>
                <a:ea typeface="Helvetica" pitchFamily="-109" charset="0"/>
                <a:cs typeface="Helvetica" pitchFamily="-10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1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/>
      <p:bldP spid="30" grpId="1"/>
      <p:bldP spid="31" grpId="0" animBg="1"/>
      <p:bldP spid="31" grpId="1" animBg="1"/>
      <p:bldP spid="32" grpId="0"/>
      <p:bldP spid="32" grpId="1"/>
      <p:bldP spid="38" grpId="0" animBg="1"/>
      <p:bldP spid="38" grpId="1" animBg="1"/>
      <p:bldP spid="39" grpId="0"/>
      <p:bldP spid="39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A Simple Transfer Service</a:t>
            </a:r>
            <a:br>
              <a:rPr lang="en-US" sz="3600" dirty="0" smtClean="0"/>
            </a:br>
            <a:r>
              <a:rPr lang="en-US" sz="2000" dirty="0" smtClean="0">
                <a:solidFill>
                  <a:srgbClr val="000000"/>
                </a:solidFill>
              </a:rPr>
              <a:t>Trilinos/packages/trios/examples/</a:t>
            </a:r>
            <a:r>
              <a:rPr lang="en-US" sz="2000" dirty="0" err="1" smtClean="0">
                <a:solidFill>
                  <a:srgbClr val="000000"/>
                </a:solidFill>
              </a:rPr>
              <a:t>xfer</a:t>
            </a:r>
            <a:r>
              <a:rPr lang="en-US" sz="2000" dirty="0" smtClean="0">
                <a:solidFill>
                  <a:srgbClr val="000000"/>
                </a:solidFill>
              </a:rPr>
              <a:t>-service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817" y="1617070"/>
            <a:ext cx="4760383" cy="4525963"/>
          </a:xfrm>
        </p:spPr>
        <p:txBody>
          <a:bodyPr/>
          <a:lstStyle/>
          <a:p>
            <a:r>
              <a:rPr lang="en-US" sz="1800" dirty="0" smtClean="0"/>
              <a:t>Used to test </a:t>
            </a:r>
            <a:r>
              <a:rPr lang="en-US" sz="1800" dirty="0" err="1" smtClean="0"/>
              <a:t>Nessie</a:t>
            </a:r>
            <a:r>
              <a:rPr lang="en-US" sz="1800" dirty="0" smtClean="0"/>
              <a:t> API</a:t>
            </a:r>
            <a:endParaRPr lang="en-US" sz="1800" dirty="0"/>
          </a:p>
          <a:p>
            <a:pPr lvl="1"/>
            <a:r>
              <a:rPr lang="en-US" sz="1400" b="1" i="1" dirty="0" err="1" smtClean="0"/>
              <a:t>xfer_write_encode</a:t>
            </a:r>
            <a:r>
              <a:rPr lang="en-US" sz="1400" dirty="0" smtClean="0"/>
              <a:t>: client transfers data to server through RPC </a:t>
            </a:r>
            <a:r>
              <a:rPr lang="en-US" sz="1400" dirty="0" err="1" smtClean="0"/>
              <a:t>args</a:t>
            </a:r>
            <a:endParaRPr lang="en-US" sz="1400" dirty="0" smtClean="0"/>
          </a:p>
          <a:p>
            <a:pPr lvl="1"/>
            <a:r>
              <a:rPr lang="en-US" sz="1400" b="1" i="1" dirty="0" err="1" smtClean="0"/>
              <a:t>xfer_write_rdma</a:t>
            </a:r>
            <a:r>
              <a:rPr lang="en-US" sz="1400" dirty="0" smtClean="0"/>
              <a:t>: server pulls raw data using RDMA get</a:t>
            </a:r>
          </a:p>
          <a:p>
            <a:pPr lvl="1"/>
            <a:r>
              <a:rPr lang="en-US" sz="1400" b="1" i="1" dirty="0" err="1" smtClean="0"/>
              <a:t>xfer_read_encode</a:t>
            </a:r>
            <a:r>
              <a:rPr lang="en-US" sz="1400" dirty="0" smtClean="0"/>
              <a:t>: server transfers data to client through RPC result</a:t>
            </a:r>
          </a:p>
          <a:p>
            <a:pPr lvl="1"/>
            <a:r>
              <a:rPr lang="en-US" sz="1400" b="1" i="1" dirty="0" err="1" smtClean="0"/>
              <a:t>xfer_read_rdma</a:t>
            </a:r>
            <a:r>
              <a:rPr lang="en-US" sz="1400" dirty="0" smtClean="0"/>
              <a:t>: server transfers data to client using RDMA put</a:t>
            </a:r>
            <a:endParaRPr lang="en-US" sz="1800" dirty="0" smtClean="0"/>
          </a:p>
          <a:p>
            <a:r>
              <a:rPr lang="en-US" sz="1800" dirty="0" smtClean="0"/>
              <a:t>Used for performance evaluation</a:t>
            </a:r>
          </a:p>
          <a:p>
            <a:pPr lvl="1"/>
            <a:r>
              <a:rPr lang="en-US" sz="1400" dirty="0" smtClean="0"/>
              <a:t>Test low-level network protocols</a:t>
            </a:r>
          </a:p>
          <a:p>
            <a:pPr lvl="1"/>
            <a:r>
              <a:rPr lang="en-US" sz="1400" dirty="0" smtClean="0"/>
              <a:t>Test overhead of XDR encoding</a:t>
            </a:r>
          </a:p>
          <a:p>
            <a:pPr lvl="1"/>
            <a:r>
              <a:rPr lang="en-US" sz="1400" dirty="0" smtClean="0"/>
              <a:t>Tests </a:t>
            </a:r>
            <a:r>
              <a:rPr lang="en-US" sz="1400" dirty="0" err="1" smtClean="0"/>
              <a:t>async</a:t>
            </a:r>
            <a:r>
              <a:rPr lang="en-US" sz="1400" dirty="0" smtClean="0"/>
              <a:t> and sync performance</a:t>
            </a:r>
          </a:p>
          <a:p>
            <a:r>
              <a:rPr lang="en-US" sz="1800" dirty="0" smtClean="0"/>
              <a:t>Creating the Transfer Service</a:t>
            </a:r>
          </a:p>
          <a:p>
            <a:pPr lvl="1"/>
            <a:r>
              <a:rPr lang="en-US" sz="1400" dirty="0" smtClean="0"/>
              <a:t>Define the XDR data </a:t>
            </a:r>
            <a:r>
              <a:rPr lang="en-US" sz="1400" dirty="0" err="1" smtClean="0"/>
              <a:t>structs</a:t>
            </a:r>
            <a:r>
              <a:rPr lang="en-US" sz="1400" dirty="0" smtClean="0"/>
              <a:t> and API arguments</a:t>
            </a:r>
          </a:p>
          <a:p>
            <a:pPr lvl="1"/>
            <a:r>
              <a:rPr lang="en-US" sz="1400" dirty="0" smtClean="0"/>
              <a:t>Implement the client stubs</a:t>
            </a:r>
          </a:p>
          <a:p>
            <a:pPr lvl="1"/>
            <a:r>
              <a:rPr lang="en-US" sz="1400" dirty="0" smtClean="0"/>
              <a:t>Implement the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AutoShape 29"/>
          <p:cNvSpPr>
            <a:spLocks noChangeArrowheads="1"/>
          </p:cNvSpPr>
          <p:nvPr/>
        </p:nvSpPr>
        <p:spPr bwMode="auto">
          <a:xfrm>
            <a:off x="6359464" y="1794592"/>
            <a:ext cx="412612" cy="229665"/>
          </a:xfrm>
          <a:prstGeom prst="roundRect">
            <a:avLst>
              <a:gd name="adj" fmla="val 34065"/>
            </a:avLst>
          </a:prstGeom>
          <a:solidFill>
            <a:schemeClr val="accent2"/>
          </a:solidFill>
          <a:ln w="936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5000" rIns="90000" bIns="4500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050" b="1">
              <a:solidFill>
                <a:srgbClr val="FFFFFF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6359464" y="2084838"/>
            <a:ext cx="412612" cy="229665"/>
          </a:xfrm>
          <a:prstGeom prst="roundRect">
            <a:avLst>
              <a:gd name="adj" fmla="val 34065"/>
            </a:avLst>
          </a:prstGeom>
          <a:solidFill>
            <a:schemeClr val="accent2"/>
          </a:solidFill>
          <a:ln w="936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5000" rIns="90000" bIns="4500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050" b="1">
              <a:solidFill>
                <a:srgbClr val="FFFFFF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6359464" y="2375085"/>
            <a:ext cx="412612" cy="229665"/>
          </a:xfrm>
          <a:prstGeom prst="roundRect">
            <a:avLst>
              <a:gd name="adj" fmla="val 34065"/>
            </a:avLst>
          </a:prstGeom>
          <a:solidFill>
            <a:schemeClr val="accent2"/>
          </a:solidFill>
          <a:ln w="936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5000" rIns="90000" bIns="4500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050" b="1">
              <a:solidFill>
                <a:srgbClr val="FFFFFF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6359464" y="2665331"/>
            <a:ext cx="412612" cy="229665"/>
          </a:xfrm>
          <a:prstGeom prst="roundRect">
            <a:avLst>
              <a:gd name="adj" fmla="val 34065"/>
            </a:avLst>
          </a:prstGeom>
          <a:solidFill>
            <a:schemeClr val="accent2"/>
          </a:solidFill>
          <a:ln w="936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lIns="90000" tIns="45000" rIns="90000" bIns="4500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050" b="1">
              <a:solidFill>
                <a:srgbClr val="FFFFFF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897644" y="1543098"/>
            <a:ext cx="1287043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Client </a:t>
            </a:r>
            <a:r>
              <a:rPr lang="en-GB" sz="10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  <a:endParaRPr lang="en-GB" sz="10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AutoShape 61"/>
          <p:cNvSpPr>
            <a:spLocks noChangeArrowheads="1"/>
          </p:cNvSpPr>
          <p:nvPr/>
        </p:nvSpPr>
        <p:spPr bwMode="auto">
          <a:xfrm>
            <a:off x="7391623" y="2092081"/>
            <a:ext cx="369710" cy="267066"/>
          </a:xfrm>
          <a:prstGeom prst="roundRect">
            <a:avLst>
              <a:gd name="adj" fmla="val 34065"/>
            </a:avLst>
          </a:prstGeom>
          <a:solidFill>
            <a:schemeClr val="accent3"/>
          </a:solidFill>
          <a:ln w="936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5000" rIns="90000" bIns="45000" anchor="ctr">
            <a:prstTxWarp prst="textNoShape">
              <a:avLst/>
            </a:prstTxWarp>
            <a:noAutofit/>
          </a:bodyPr>
          <a:lstStyle/>
          <a:p>
            <a:pPr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100" b="1">
              <a:solidFill>
                <a:srgbClr val="000000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13" name="AutoShape 62"/>
          <p:cNvSpPr>
            <a:spLocks noChangeArrowheads="1"/>
          </p:cNvSpPr>
          <p:nvPr/>
        </p:nvSpPr>
        <p:spPr bwMode="auto">
          <a:xfrm>
            <a:off x="7391623" y="2390390"/>
            <a:ext cx="368448" cy="268075"/>
          </a:xfrm>
          <a:prstGeom prst="roundRect">
            <a:avLst>
              <a:gd name="adj" fmla="val 34065"/>
            </a:avLst>
          </a:prstGeom>
          <a:solidFill>
            <a:schemeClr val="accent3"/>
          </a:solidFill>
          <a:ln w="936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77386" dir="2700000" algn="ctr" rotWithShape="0">
              <a:srgbClr val="000000">
                <a:alpha val="74998"/>
              </a:srgbClr>
            </a:outerShdw>
          </a:effectLst>
        </p:spPr>
        <p:txBody>
          <a:bodyPr wrap="none" lIns="90000" tIns="45000" rIns="90000" bIns="45000" anchor="ctr">
            <a:prstTxWarp prst="textNoShape">
              <a:avLst/>
            </a:prstTxWarp>
            <a:noAutofit/>
          </a:bodyPr>
          <a:lstStyle/>
          <a:p>
            <a:pPr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100" b="1">
              <a:solidFill>
                <a:srgbClr val="000000"/>
              </a:solidFill>
              <a:latin typeface="Calibri" pitchFamily="-109" charset="0"/>
              <a:ea typeface="Helvetica" pitchFamily="-109" charset="0"/>
              <a:cs typeface="Helvetica" pitchFamily="-109" charset="0"/>
            </a:endParaRP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964281" y="1836884"/>
            <a:ext cx="1195469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Xfer</a:t>
            </a:r>
            <a:r>
              <a:rPr lang="en-GB" sz="10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-Service</a:t>
            </a:r>
            <a:endParaRPr lang="en-GB" sz="10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6863582" y="2262735"/>
            <a:ext cx="496311" cy="255309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99" y="3026833"/>
            <a:ext cx="3604219" cy="34337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612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Service</a:t>
            </a:r>
            <a:br>
              <a:rPr lang="en-US" dirty="0" smtClean="0"/>
            </a:br>
            <a:r>
              <a:rPr lang="en-US" sz="2700" dirty="0" smtClean="0">
                <a:solidFill>
                  <a:schemeClr val="tx1"/>
                </a:solidFill>
              </a:rPr>
              <a:t>Implementing the Client Stubs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Interface between scientific app and service</a:t>
            </a:r>
          </a:p>
          <a:p>
            <a:endParaRPr lang="en-US" sz="1800" dirty="0" smtClean="0"/>
          </a:p>
          <a:p>
            <a:r>
              <a:rPr lang="en-US" sz="1800" dirty="0" smtClean="0"/>
              <a:t>Steps for client stub</a:t>
            </a:r>
            <a:endParaRPr lang="en-US" sz="1400" dirty="0" smtClean="0"/>
          </a:p>
          <a:p>
            <a:pPr lvl="1"/>
            <a:r>
              <a:rPr lang="en-US" sz="1400" dirty="0" smtClean="0"/>
              <a:t>Initialize the remote method arguments, in this case, it’s just the length of the array</a:t>
            </a:r>
          </a:p>
          <a:p>
            <a:pPr lvl="1"/>
            <a:r>
              <a:rPr lang="en-US" sz="1400" dirty="0" smtClean="0"/>
              <a:t>Call the </a:t>
            </a:r>
            <a:r>
              <a:rPr lang="en-US" sz="1400" dirty="0" err="1" smtClean="0"/>
              <a:t>rpc</a:t>
            </a:r>
            <a:r>
              <a:rPr lang="en-US" sz="1400" dirty="0" smtClean="0"/>
              <a:t> function.  The RPC function includes method arguments (</a:t>
            </a:r>
            <a:r>
              <a:rPr lang="en-US" sz="1400" i="1" dirty="0" err="1" smtClean="0"/>
              <a:t>args</a:t>
            </a:r>
            <a:r>
              <a:rPr lang="en-US" sz="1400" dirty="0" smtClean="0"/>
              <a:t>), and a pointer to the data available for RDMA (</a:t>
            </a:r>
            <a:r>
              <a:rPr lang="en-US" sz="1400" i="1" dirty="0" err="1" smtClean="0"/>
              <a:t>buf</a:t>
            </a:r>
            <a:r>
              <a:rPr lang="en-US" sz="1400" dirty="0" smtClean="0"/>
              <a:t>)</a:t>
            </a:r>
          </a:p>
          <a:p>
            <a:endParaRPr lang="en-US" sz="1800" dirty="0" smtClean="0"/>
          </a:p>
          <a:p>
            <a:r>
              <a:rPr lang="en-US" sz="1800" dirty="0" smtClean="0"/>
              <a:t>The RPC is asynchronous</a:t>
            </a:r>
          </a:p>
          <a:p>
            <a:pPr lvl="1"/>
            <a:r>
              <a:rPr lang="en-US" sz="1400" dirty="0" smtClean="0"/>
              <a:t>The client checks for completion by calling </a:t>
            </a:r>
            <a:r>
              <a:rPr lang="en-US" sz="1400" dirty="0" err="1" smtClean="0">
                <a:latin typeface="Times"/>
                <a:cs typeface="Times"/>
              </a:rPr>
              <a:t>nssi_wait</a:t>
            </a:r>
            <a:r>
              <a:rPr lang="en-US" sz="1400" dirty="0" smtClean="0">
                <a:latin typeface="Times"/>
                <a:cs typeface="Times"/>
              </a:rPr>
              <a:t>(&amp;</a:t>
            </a:r>
            <a:r>
              <a:rPr lang="en-US" sz="1400" dirty="0" err="1" smtClean="0">
                <a:latin typeface="Times"/>
                <a:cs typeface="Times"/>
              </a:rPr>
              <a:t>req</a:t>
            </a:r>
            <a:r>
              <a:rPr lang="en-US" sz="1400" dirty="0" smtClean="0">
                <a:latin typeface="Times"/>
                <a:cs typeface="Times"/>
              </a:rPr>
              <a:t>)</a:t>
            </a:r>
            <a:r>
              <a:rPr lang="en-US" sz="14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2" y="1975793"/>
            <a:ext cx="4265083" cy="40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Service</a:t>
            </a:r>
            <a:br>
              <a:rPr lang="en-US" dirty="0" smtClean="0"/>
            </a:br>
            <a:r>
              <a:rPr lang="en-US" sz="2700" dirty="0" smtClean="0">
                <a:solidFill>
                  <a:srgbClr val="000000"/>
                </a:solidFill>
              </a:rPr>
              <a:t>Implementing the Server</a:t>
            </a: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48" y="2053168"/>
            <a:ext cx="4271435" cy="3553883"/>
          </a:xfrm>
        </p:spPr>
        <p:txBody>
          <a:bodyPr/>
          <a:lstStyle/>
          <a:p>
            <a:r>
              <a:rPr lang="en-US" sz="2000" dirty="0" smtClean="0"/>
              <a:t>Implement server stubs</a:t>
            </a:r>
          </a:p>
          <a:p>
            <a:pPr lvl="1"/>
            <a:r>
              <a:rPr lang="en-US" sz="1800" dirty="0" smtClean="0"/>
              <a:t>Using standard stub </a:t>
            </a:r>
            <a:r>
              <a:rPr lang="en-US" sz="1800" dirty="0" err="1" smtClean="0"/>
              <a:t>args</a:t>
            </a:r>
            <a:endParaRPr lang="en-US" sz="18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b="1" dirty="0" err="1" smtClean="0">
                <a:solidFill>
                  <a:schemeClr val="tx2"/>
                </a:solidFill>
                <a:latin typeface="Times"/>
                <a:cs typeface="Times"/>
              </a:rPr>
              <a:t>xfer_write_rdma_srvr</a:t>
            </a:r>
            <a:r>
              <a:rPr lang="en-US" sz="1800" dirty="0" smtClean="0"/>
              <a:t>, the server pulls data from client</a:t>
            </a:r>
          </a:p>
          <a:p>
            <a:endParaRPr lang="en-US" sz="2400" dirty="0" smtClean="0"/>
          </a:p>
          <a:p>
            <a:r>
              <a:rPr lang="en-US" sz="2000" dirty="0" smtClean="0"/>
              <a:t>Implement server executable</a:t>
            </a:r>
          </a:p>
          <a:p>
            <a:pPr lvl="1"/>
            <a:r>
              <a:rPr lang="en-US" sz="1800" dirty="0" smtClean="0"/>
              <a:t>Initialize </a:t>
            </a:r>
            <a:r>
              <a:rPr lang="en-US" sz="1800" dirty="0" err="1" smtClean="0"/>
              <a:t>Nessie</a:t>
            </a:r>
            <a:endParaRPr lang="en-US" sz="1800" dirty="0" smtClean="0"/>
          </a:p>
          <a:p>
            <a:pPr lvl="1"/>
            <a:r>
              <a:rPr lang="en-US" sz="1800" dirty="0" smtClean="0"/>
              <a:t>Register server stubs/callbacks</a:t>
            </a:r>
          </a:p>
          <a:p>
            <a:pPr lvl="1"/>
            <a:r>
              <a:rPr lang="en-US" sz="1800" dirty="0" smtClean="0"/>
              <a:t>Start the server thread(s)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65" y="2053168"/>
            <a:ext cx="4068401" cy="38840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674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the Transfer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65" y="1417638"/>
            <a:ext cx="6725656" cy="42035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0903" y="5548299"/>
            <a:ext cx="656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>
                <a:latin typeface="Times"/>
                <a:cs typeface="Times"/>
              </a:rPr>
              <a:t>xfer_write_rdma</a:t>
            </a:r>
            <a:r>
              <a:rPr lang="en-US" dirty="0" smtClean="0"/>
              <a:t> on Red 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766805" cy="4525963"/>
          </a:xfrm>
        </p:spPr>
        <p:txBody>
          <a:bodyPr/>
          <a:lstStyle/>
          <a:p>
            <a:r>
              <a:rPr lang="en-US" sz="1800" dirty="0"/>
              <a:t>Trios Data </a:t>
            </a:r>
            <a:r>
              <a:rPr lang="en-US" sz="1800" dirty="0" smtClean="0"/>
              <a:t>Services reduce the impact of I/O on applications</a:t>
            </a:r>
          </a:p>
          <a:p>
            <a:pPr lvl="1"/>
            <a:r>
              <a:rPr lang="en-US" sz="1400" dirty="0" smtClean="0"/>
              <a:t>Reduce the “effective” I/O cost through data staging</a:t>
            </a:r>
          </a:p>
          <a:p>
            <a:pPr lvl="1"/>
            <a:r>
              <a:rPr lang="en-US" sz="1400" dirty="0" smtClean="0"/>
              <a:t>Reduce </a:t>
            </a:r>
            <a:r>
              <a:rPr lang="en-US" sz="1400" dirty="0"/>
              <a:t>amount of data written to storage (integrated analysis, data services</a:t>
            </a:r>
            <a:r>
              <a:rPr lang="en-US" sz="1400" dirty="0" smtClean="0"/>
              <a:t>)</a:t>
            </a:r>
          </a:p>
          <a:p>
            <a:endParaRPr lang="en-US" sz="800" dirty="0" smtClean="0"/>
          </a:p>
          <a:p>
            <a:r>
              <a:rPr lang="en-US" sz="1800" dirty="0" err="1" smtClean="0"/>
              <a:t>Nessie</a:t>
            </a:r>
            <a:r>
              <a:rPr lang="en-US" sz="1800" dirty="0" smtClean="0"/>
              <a:t> provides an effective framework for developing services</a:t>
            </a:r>
          </a:p>
          <a:p>
            <a:pPr lvl="1"/>
            <a:r>
              <a:rPr lang="en-US" sz="1400" dirty="0" smtClean="0"/>
              <a:t>Client and server API, macros for XDR processing, </a:t>
            </a:r>
            <a:r>
              <a:rPr lang="en-US" sz="1400" dirty="0" err="1" smtClean="0"/>
              <a:t>utils</a:t>
            </a:r>
            <a:r>
              <a:rPr lang="en-US" sz="1400" dirty="0" smtClean="0"/>
              <a:t> for managing </a:t>
            </a:r>
            <a:r>
              <a:rPr lang="en-US" sz="1400" dirty="0" err="1" smtClean="0"/>
              <a:t>svcs</a:t>
            </a:r>
            <a:endParaRPr lang="en-US" sz="1400" dirty="0" smtClean="0"/>
          </a:p>
          <a:p>
            <a:pPr lvl="1"/>
            <a:r>
              <a:rPr lang="en-US" sz="1400" dirty="0" smtClean="0"/>
              <a:t>Supports most HPC interconnects (</a:t>
            </a:r>
            <a:r>
              <a:rPr lang="en-US" sz="1400" dirty="0" err="1" smtClean="0"/>
              <a:t>Seastar</a:t>
            </a:r>
            <a:r>
              <a:rPr lang="en-US" sz="1400" dirty="0" smtClean="0"/>
              <a:t>, Gemini, </a:t>
            </a:r>
            <a:r>
              <a:rPr lang="en-US" sz="1400" dirty="0" err="1" smtClean="0"/>
              <a:t>InfiniBand</a:t>
            </a:r>
            <a:r>
              <a:rPr lang="en-US" sz="1400" dirty="0" smtClean="0"/>
              <a:t>)</a:t>
            </a:r>
            <a:endParaRPr lang="en-US" sz="1400" dirty="0"/>
          </a:p>
          <a:p>
            <a:endParaRPr lang="en-US" sz="800" dirty="0" smtClean="0"/>
          </a:p>
          <a:p>
            <a:r>
              <a:rPr lang="en-US" sz="1800" dirty="0" smtClean="0"/>
              <a:t>Trilinos</a:t>
            </a:r>
            <a:r>
              <a:rPr lang="en-US" sz="2000" dirty="0" smtClean="0"/>
              <a:t> provides a great research vehicle</a:t>
            </a:r>
          </a:p>
          <a:p>
            <a:pPr lvl="1"/>
            <a:r>
              <a:rPr lang="en-US" sz="1400" dirty="0" smtClean="0"/>
              <a:t>Common repository, testing support, broad distribution</a:t>
            </a:r>
            <a:endParaRPr lang="en-US" sz="1400" dirty="0"/>
          </a:p>
          <a:p>
            <a:endParaRPr lang="en-US" sz="800" dirty="0" smtClean="0"/>
          </a:p>
          <a:p>
            <a:r>
              <a:rPr lang="en-US" sz="1800" dirty="0" smtClean="0"/>
              <a:t>Trios Data Services Development Team (and current assignment)</a:t>
            </a:r>
          </a:p>
          <a:p>
            <a:pPr lvl="1"/>
            <a:r>
              <a:rPr lang="en-US" sz="1400" dirty="0" smtClean="0"/>
              <a:t>Ron Oldfield: PI, CTH data service, </a:t>
            </a:r>
            <a:r>
              <a:rPr lang="en-US" sz="1400" dirty="0" err="1" smtClean="0"/>
              <a:t>Nessie</a:t>
            </a:r>
            <a:r>
              <a:rPr lang="en-US" sz="1400" dirty="0" smtClean="0"/>
              <a:t> development</a:t>
            </a:r>
          </a:p>
          <a:p>
            <a:pPr lvl="1"/>
            <a:r>
              <a:rPr lang="en-US" sz="1400" dirty="0" smtClean="0"/>
              <a:t>Todd </a:t>
            </a:r>
            <a:r>
              <a:rPr lang="en-US" sz="1400" dirty="0" err="1" smtClean="0"/>
              <a:t>Kordenbrock</a:t>
            </a:r>
            <a:r>
              <a:rPr lang="en-US" sz="1400" dirty="0" smtClean="0"/>
              <a:t>: </a:t>
            </a:r>
            <a:r>
              <a:rPr lang="en-US" sz="1400" dirty="0" err="1" smtClean="0"/>
              <a:t>Nessie</a:t>
            </a:r>
            <a:r>
              <a:rPr lang="en-US" sz="1400" dirty="0" smtClean="0"/>
              <a:t> development, performance analysis</a:t>
            </a:r>
          </a:p>
          <a:p>
            <a:pPr lvl="1"/>
            <a:r>
              <a:rPr lang="en-US" sz="1400" dirty="0" smtClean="0"/>
              <a:t>Gerald </a:t>
            </a:r>
            <a:r>
              <a:rPr lang="en-US" sz="1400" dirty="0" err="1" smtClean="0"/>
              <a:t>Lofstead</a:t>
            </a:r>
            <a:r>
              <a:rPr lang="en-US" sz="1400" dirty="0" smtClean="0"/>
              <a:t>: </a:t>
            </a:r>
            <a:r>
              <a:rPr lang="en-US" sz="1400" dirty="0" err="1" smtClean="0"/>
              <a:t>PnetCDF</a:t>
            </a:r>
            <a:r>
              <a:rPr lang="en-US" sz="1400" dirty="0" smtClean="0"/>
              <a:t>/Exodus service, transaction-based resilience</a:t>
            </a:r>
          </a:p>
          <a:p>
            <a:pPr lvl="1"/>
            <a:r>
              <a:rPr lang="en-US" sz="1400" dirty="0" smtClean="0"/>
              <a:t>Craig Ulmer: Data-service APIs for accelerators (GPU, FPGA)</a:t>
            </a:r>
          </a:p>
          <a:p>
            <a:pPr lvl="1"/>
            <a:r>
              <a:rPr lang="en-US" sz="1400" dirty="0" smtClean="0"/>
              <a:t>Ron </a:t>
            </a:r>
            <a:r>
              <a:rPr lang="en-US" sz="1400" dirty="0" err="1" smtClean="0"/>
              <a:t>Minnich</a:t>
            </a:r>
            <a:r>
              <a:rPr lang="en-US" sz="1400" dirty="0" smtClean="0"/>
              <a:t>: Protocol performance evaluations, </a:t>
            </a:r>
            <a:r>
              <a:rPr lang="en-US" sz="1400" dirty="0" err="1" smtClean="0"/>
              <a:t>Nessie</a:t>
            </a:r>
            <a:r>
              <a:rPr lang="en-US" sz="1400" dirty="0" smtClean="0"/>
              <a:t> BG/P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2D061-4D61-6C48-BC25-638E9BB3B462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2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-nns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sandia-nnsa.potx</Template>
  <TotalTime>12790</TotalTime>
  <Words>777</Words>
  <Application>Microsoft Macintosh PowerPoint</Application>
  <PresentationFormat>On-screen Show (4:3)</PresentationFormat>
  <Paragraphs>159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sandia-nnsa</vt:lpstr>
      <vt:lpstr> Data Services and Trilinos A Brief Introduction to Trios Data Services  Approved for Public Release: SAND2011-8379P</vt:lpstr>
      <vt:lpstr>I/O Challenges for Exascale</vt:lpstr>
      <vt:lpstr>Trios Data Services  I/O Software to Reduce I/O</vt:lpstr>
      <vt:lpstr>Some Details on Nessie</vt:lpstr>
      <vt:lpstr>Example: A Simple Transfer Service Trilinos/packages/trios/examples/xfer-service</vt:lpstr>
      <vt:lpstr>Transfer Service Implementing the Client Stubs</vt:lpstr>
      <vt:lpstr>Transfer Service Implementing the Server</vt:lpstr>
      <vt:lpstr>Evaluating the Transfer Service</vt:lpstr>
      <vt:lpstr>Summary and Staff</vt:lpstr>
      <vt:lpstr> Data Services and Trilinos A Brief Introduction to Trios Data Services  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I/O Research</dc:title>
  <dc:creator>Ron Oldfield</dc:creator>
  <cp:lastModifiedBy>Ron Oldfield</cp:lastModifiedBy>
  <cp:revision>114</cp:revision>
  <dcterms:created xsi:type="dcterms:W3CDTF">2010-07-22T15:59:48Z</dcterms:created>
  <dcterms:modified xsi:type="dcterms:W3CDTF">2011-11-07T18:54:13Z</dcterms:modified>
</cp:coreProperties>
</file>