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64" r:id="rId2"/>
    <p:sldId id="272" r:id="rId3"/>
    <p:sldId id="270" r:id="rId4"/>
    <p:sldId id="257" r:id="rId5"/>
    <p:sldId id="271" r:id="rId6"/>
    <p:sldId id="262" r:id="rId7"/>
    <p:sldId id="261" r:id="rId8"/>
    <p:sldId id="267" r:id="rId9"/>
    <p:sldId id="269" r:id="rId10"/>
    <p:sldId id="268" r:id="rId11"/>
    <p:sldId id="266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154" d="100"/>
          <a:sy n="154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amba\home\Windows-stuff\performance_results\optional_upward_conn_savin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Sheet1!$A$19</c:f>
              <c:strCache>
                <c:ptCount val="1"/>
                <c:pt idx="0">
                  <c:v>Time</c:v>
                </c:pt>
              </c:strCache>
            </c:strRef>
          </c:tx>
          <c:invertIfNegative val="0"/>
          <c:cat>
            <c:numRef>
              <c:f>Sheet1!$B$18:$G$18</c:f>
              <c:numCache>
                <c:formatCode>General</c:formatCode>
                <c:ptCount val="6"/>
                <c:pt idx="0">
                  <c:v>3.0</c:v>
                </c:pt>
                <c:pt idx="1">
                  <c:v>24.0</c:v>
                </c:pt>
                <c:pt idx="2">
                  <c:v>192.0</c:v>
                </c:pt>
                <c:pt idx="3">
                  <c:v>1536.0</c:v>
                </c:pt>
                <c:pt idx="4">
                  <c:v>12228.0</c:v>
                </c:pt>
                <c:pt idx="5">
                  <c:v>98304.0</c:v>
                </c:pt>
              </c:numCache>
            </c:num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0.992098331870061</c:v>
                </c:pt>
                <c:pt idx="1">
                  <c:v>0.994304698623636</c:v>
                </c:pt>
                <c:pt idx="2">
                  <c:v>0.995826746759405</c:v>
                </c:pt>
                <c:pt idx="3">
                  <c:v>1.017712290789609</c:v>
                </c:pt>
                <c:pt idx="4">
                  <c:v>1.005993610584941</c:v>
                </c:pt>
                <c:pt idx="5">
                  <c:v>1.002559216232394</c:v>
                </c:pt>
              </c:numCache>
            </c:numRef>
          </c:val>
        </c:ser>
        <c:ser>
          <c:idx val="2"/>
          <c:order val="1"/>
          <c:tx>
            <c:strRef>
              <c:f>Sheet1!$A$20</c:f>
              <c:strCache>
                <c:ptCount val="1"/>
                <c:pt idx="0">
                  <c:v>High Water</c:v>
                </c:pt>
              </c:strCache>
            </c:strRef>
          </c:tx>
          <c:invertIfNegative val="0"/>
          <c:cat>
            <c:numRef>
              <c:f>Sheet1!$B$18:$G$18</c:f>
              <c:numCache>
                <c:formatCode>General</c:formatCode>
                <c:ptCount val="6"/>
                <c:pt idx="0">
                  <c:v>3.0</c:v>
                </c:pt>
                <c:pt idx="1">
                  <c:v>24.0</c:v>
                </c:pt>
                <c:pt idx="2">
                  <c:v>192.0</c:v>
                </c:pt>
                <c:pt idx="3">
                  <c:v>1536.0</c:v>
                </c:pt>
                <c:pt idx="4">
                  <c:v>12228.0</c:v>
                </c:pt>
                <c:pt idx="5">
                  <c:v>98304.0</c:v>
                </c:pt>
              </c:numCache>
            </c:num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0.932037103103817</c:v>
                </c:pt>
                <c:pt idx="1">
                  <c:v>0.917765709852599</c:v>
                </c:pt>
                <c:pt idx="2">
                  <c:v>0.908901148054272</c:v>
                </c:pt>
                <c:pt idx="3">
                  <c:v>0.932387200428438</c:v>
                </c:pt>
                <c:pt idx="4">
                  <c:v>0.940061332589908</c:v>
                </c:pt>
                <c:pt idx="5">
                  <c:v>0.944421228583368</c:v>
                </c:pt>
              </c:numCache>
            </c:numRef>
          </c:val>
        </c:ser>
        <c:ser>
          <c:idx val="3"/>
          <c:order val="2"/>
          <c:tx>
            <c:strRef>
              <c:f>Sheet1!$A$21</c:f>
              <c:strCache>
                <c:ptCount val="1"/>
                <c:pt idx="0">
                  <c:v>Connectivity HW</c:v>
                </c:pt>
              </c:strCache>
            </c:strRef>
          </c:tx>
          <c:invertIfNegative val="0"/>
          <c:cat>
            <c:numRef>
              <c:f>Sheet1!$B$18:$G$18</c:f>
              <c:numCache>
                <c:formatCode>General</c:formatCode>
                <c:ptCount val="6"/>
                <c:pt idx="0">
                  <c:v>3.0</c:v>
                </c:pt>
                <c:pt idx="1">
                  <c:v>24.0</c:v>
                </c:pt>
                <c:pt idx="2">
                  <c:v>192.0</c:v>
                </c:pt>
                <c:pt idx="3">
                  <c:v>1536.0</c:v>
                </c:pt>
                <c:pt idx="4">
                  <c:v>12228.0</c:v>
                </c:pt>
                <c:pt idx="5">
                  <c:v>98304.0</c:v>
                </c:pt>
              </c:numCache>
            </c:numRef>
          </c:cat>
          <c:val>
            <c:numRef>
              <c:f>Sheet1!$B$21:$G$21</c:f>
              <c:numCache>
                <c:formatCode>General</c:formatCode>
                <c:ptCount val="6"/>
                <c:pt idx="0">
                  <c:v>0.750632911392405</c:v>
                </c:pt>
                <c:pt idx="1">
                  <c:v>0.702237654320988</c:v>
                </c:pt>
                <c:pt idx="2">
                  <c:v>0.674893314366999</c:v>
                </c:pt>
                <c:pt idx="3">
                  <c:v>0.673013788575181</c:v>
                </c:pt>
                <c:pt idx="4">
                  <c:v>0.652918032786885</c:v>
                </c:pt>
                <c:pt idx="5">
                  <c:v>0.648716343143394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3436408"/>
        <c:axId val="2123430920"/>
      </c:barChart>
      <c:catAx>
        <c:axId val="2123436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Num Procs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3430920"/>
        <c:crosses val="autoZero"/>
        <c:auto val="1"/>
        <c:lblAlgn val="ctr"/>
        <c:lblOffset val="100"/>
        <c:noMultiLvlLbl val="0"/>
      </c:catAx>
      <c:valAx>
        <c:axId val="2123430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/>
                  <a:t>Ratio </a:t>
                </a:r>
                <a:r>
                  <a:rPr lang="en-US" sz="1400" dirty="0" smtClean="0"/>
                  <a:t>of Optional Connectivity</a:t>
                </a:r>
                <a:r>
                  <a:rPr lang="en-US" sz="1400" baseline="0" dirty="0" smtClean="0"/>
                  <a:t> to Full Connectivity</a:t>
                </a:r>
                <a:endParaRPr lang="en-US" sz="14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3436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D4F88-8578-4149-BC81-00E2AD5AE0B1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B4D1-C53A-A545-AE3D-8408A5FE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4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erra-trac.sandia.gov/trac/sierra/wiki/Modules/Components/STT/AP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Sierra Toolkit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438400"/>
          </a:xfrm>
        </p:spPr>
        <p:txBody>
          <a:bodyPr>
            <a:normAutofit fontScale="85000" lnSpcReduction="20000"/>
          </a:bodyPr>
          <a:lstStyle/>
          <a:p>
            <a:pPr marL="0" lvl="2" indent="0" algn="ctr">
              <a:buNone/>
            </a:pPr>
            <a:r>
              <a:rPr lang="en-US" sz="3200" dirty="0" smtClean="0"/>
              <a:t>Alan Williams</a:t>
            </a:r>
          </a:p>
          <a:p>
            <a:pPr marL="0" lvl="2" indent="0" algn="ctr">
              <a:buNone/>
            </a:pPr>
            <a:r>
              <a:rPr lang="en-US" sz="3200" dirty="0" smtClean="0"/>
              <a:t>Sierra Toolkit Team</a:t>
            </a:r>
          </a:p>
          <a:p>
            <a:pPr marL="0" lvl="2" indent="0" algn="ctr">
              <a:buNone/>
            </a:pPr>
            <a:r>
              <a:rPr lang="en-US" sz="3200" dirty="0" smtClean="0"/>
              <a:t>Simulation Modeling Science Org 1543</a:t>
            </a:r>
          </a:p>
          <a:p>
            <a:pPr marL="0" lvl="2" indent="0" algn="ctr">
              <a:buNone/>
            </a:pPr>
            <a:endParaRPr lang="en-US" sz="3200" dirty="0"/>
          </a:p>
          <a:p>
            <a:pPr marL="0" lvl="2" indent="0" algn="ctr">
              <a:buNone/>
            </a:pPr>
            <a:endParaRPr lang="en-US" sz="3200" dirty="0" smtClean="0"/>
          </a:p>
          <a:p>
            <a:pPr marL="0" lvl="2" indent="0" algn="ctr">
              <a:buNone/>
            </a:pPr>
            <a:r>
              <a:rPr lang="en-US" sz="2600" dirty="0" smtClean="0"/>
              <a:t>Review &amp; Approval: SAND2013-9539C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6248400"/>
            <a:ext cx="5775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Sandia National Laboratories</a:t>
            </a:r>
            <a:r>
              <a:rPr lang="en-US" sz="1000" dirty="0"/>
              <a:t> is a multi-program laboratory </a:t>
            </a:r>
            <a:r>
              <a:rPr lang="en-US" sz="1000" b="1" dirty="0"/>
              <a:t>managed and operated</a:t>
            </a:r>
            <a:r>
              <a:rPr lang="en-US" sz="1000" dirty="0"/>
              <a:t> by Sandia Corporation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a </a:t>
            </a:r>
            <a:r>
              <a:rPr lang="en-US" sz="1000" dirty="0"/>
              <a:t>wholly owned </a:t>
            </a:r>
            <a:r>
              <a:rPr lang="en-US" sz="1000" dirty="0" smtClean="0"/>
              <a:t>subsidiary of </a:t>
            </a:r>
            <a:r>
              <a:rPr lang="en-US" sz="1000" dirty="0"/>
              <a:t>Lockheed Martin </a:t>
            </a:r>
            <a:r>
              <a:rPr lang="en-US" sz="1000" b="1" dirty="0"/>
              <a:t>Corporation</a:t>
            </a:r>
            <a:r>
              <a:rPr lang="en-US" sz="1000" dirty="0"/>
              <a:t>, for the U.S. Department of </a:t>
            </a:r>
            <a:r>
              <a:rPr lang="en-US" sz="1000" dirty="0" smtClean="0"/>
              <a:t>Energy’s</a:t>
            </a:r>
            <a:br>
              <a:rPr lang="en-US" sz="1000" dirty="0" smtClean="0"/>
            </a:br>
            <a:r>
              <a:rPr lang="en-US" sz="1000" dirty="0" smtClean="0"/>
              <a:t>National </a:t>
            </a:r>
            <a:r>
              <a:rPr lang="en-US" sz="1000" dirty="0"/>
              <a:t>Nuclear Security Administration under contract DE-AC04-94AL85000.</a:t>
            </a:r>
          </a:p>
        </p:txBody>
      </p:sp>
    </p:spTree>
    <p:extLst>
      <p:ext uri="{BB962C8B-B14F-4D97-AF65-F5344CB8AC3E}">
        <p14:creationId xmlns:p14="http://schemas.microsoft.com/office/powerpoint/2010/main" val="226303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Fields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High level design</a:t>
            </a:r>
          </a:p>
          <a:p>
            <a:pPr lvl="1"/>
            <a:r>
              <a:rPr lang="en-US" dirty="0"/>
              <a:t>no dependency on Mesh, “external Fields”</a:t>
            </a:r>
          </a:p>
          <a:p>
            <a:pPr lvl="1"/>
            <a:r>
              <a:rPr lang="en-US" dirty="0"/>
              <a:t>Flat MD arrays</a:t>
            </a:r>
          </a:p>
          <a:p>
            <a:pPr lvl="2"/>
            <a:r>
              <a:rPr lang="en-US" dirty="0"/>
              <a:t>Multiple implementations w/ different data layouts</a:t>
            </a:r>
          </a:p>
          <a:p>
            <a:pPr lvl="1"/>
            <a:r>
              <a:rPr lang="en-US" dirty="0"/>
              <a:t>Prep for MPI+X</a:t>
            </a:r>
          </a:p>
          <a:p>
            <a:pPr lvl="2"/>
            <a:r>
              <a:rPr lang="en-US" dirty="0" err="1"/>
              <a:t>Kokkos</a:t>
            </a:r>
            <a:r>
              <a:rPr lang="en-US" dirty="0"/>
              <a:t> arrays</a:t>
            </a:r>
          </a:p>
          <a:p>
            <a:r>
              <a:rPr lang="en-US" dirty="0" smtClean="0"/>
              <a:t>Work to start ~December 2013</a:t>
            </a:r>
          </a:p>
          <a:p>
            <a:pPr lvl="1"/>
            <a:r>
              <a:rPr lang="en-US" dirty="0" smtClean="0"/>
              <a:t>Prototyping </a:t>
            </a:r>
            <a:r>
              <a:rPr lang="en-US" dirty="0"/>
              <a:t>first using mini-</a:t>
            </a:r>
            <a:r>
              <a:rPr lang="en-US" dirty="0" smtClean="0"/>
              <a:t>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Continuously updated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Initial release part of Sierra v4.30 release</a:t>
            </a:r>
          </a:p>
          <a:p>
            <a:r>
              <a:rPr lang="en-US" sz="3200" dirty="0" smtClean="0"/>
              <a:t>For review…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Internal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://sierra-trac.sandia.gov/trac/sierra/wiki/Modules/Components/STT/</a:t>
            </a:r>
            <a:r>
              <a:rPr lang="en-US" sz="2400" dirty="0" smtClean="0">
                <a:hlinkClick r:id="rId2"/>
              </a:rPr>
              <a:t>API</a:t>
            </a:r>
            <a:endParaRPr lang="en-US" sz="2400" dirty="0" smtClean="0"/>
          </a:p>
          <a:p>
            <a:pPr lvl="1"/>
            <a:r>
              <a:rPr lang="en-US" sz="2400" dirty="0" smtClean="0"/>
              <a:t>External (as part of Sierra release)</a:t>
            </a:r>
          </a:p>
        </p:txBody>
      </p:sp>
    </p:spTree>
    <p:extLst>
      <p:ext uri="{BB962C8B-B14F-4D97-AF65-F5344CB8AC3E}">
        <p14:creationId xmlns:p14="http://schemas.microsoft.com/office/powerpoint/2010/main" val="286391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Sierra Toolkit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3200" dirty="0" smtClean="0">
                <a:solidFill>
                  <a:prstClr val="black"/>
                </a:solidFill>
              </a:rPr>
              <a:t>STK refresh in </a:t>
            </a:r>
            <a:r>
              <a:rPr lang="en-US" sz="3200" dirty="0" err="1" smtClean="0">
                <a:solidFill>
                  <a:prstClr val="black"/>
                </a:solidFill>
              </a:rPr>
              <a:t>Trilinos</a:t>
            </a:r>
            <a:endParaRPr lang="en-US" sz="3200" dirty="0"/>
          </a:p>
          <a:p>
            <a:pPr lvl="1"/>
            <a:r>
              <a:rPr lang="en-US" dirty="0" smtClean="0"/>
              <a:t>Expect after External Fields work</a:t>
            </a:r>
          </a:p>
          <a:p>
            <a:pPr lvl="1"/>
            <a:r>
              <a:rPr lang="en-US" dirty="0" smtClean="0"/>
              <a:t>Will be STK2, no expectation of backward compatibility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Sierra Toolkit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3200" dirty="0" smtClean="0">
                <a:solidFill>
                  <a:prstClr val="black"/>
                </a:solidFill>
              </a:rPr>
              <a:t>FY12,13: Early </a:t>
            </a:r>
            <a:r>
              <a:rPr lang="en-US" sz="3200" dirty="0">
                <a:solidFill>
                  <a:prstClr val="black"/>
                </a:solidFill>
              </a:rPr>
              <a:t>adoption &amp; vetting of STK Mesh </a:t>
            </a:r>
            <a:endParaRPr lang="en-US" sz="3200" dirty="0"/>
          </a:p>
          <a:p>
            <a:pPr lvl="1"/>
            <a:r>
              <a:rPr lang="en-US" dirty="0"/>
              <a:t>Low Mach </a:t>
            </a:r>
            <a:r>
              <a:rPr lang="en-US" dirty="0" smtClean="0"/>
              <a:t>was </a:t>
            </a:r>
            <a:r>
              <a:rPr lang="en-US" dirty="0"/>
              <a:t>re-written on </a:t>
            </a:r>
            <a:r>
              <a:rPr lang="en-US" dirty="0" smtClean="0"/>
              <a:t>STK (</a:t>
            </a:r>
            <a:r>
              <a:rPr lang="en-US" dirty="0" err="1"/>
              <a:t>Nalu</a:t>
            </a:r>
            <a:r>
              <a:rPr lang="en-US" dirty="0"/>
              <a:t>) 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Drove design/performance at scale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FY12 L2 milestone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/>
              <a:t>FY14: Sierra Apps </a:t>
            </a:r>
            <a:r>
              <a:rPr lang="en-US" dirty="0" smtClean="0"/>
              <a:t>continuing </a:t>
            </a:r>
            <a:r>
              <a:rPr lang="en-US" dirty="0" smtClean="0"/>
              <a:t>transition to STK</a:t>
            </a:r>
          </a:p>
          <a:p>
            <a:pPr lvl="1"/>
            <a:r>
              <a:rPr lang="en-US" dirty="0" smtClean="0"/>
              <a:t>Gas </a:t>
            </a:r>
            <a:r>
              <a:rPr lang="en-US" dirty="0" smtClean="0"/>
              <a:t>Dynamics </a:t>
            </a:r>
            <a:r>
              <a:rPr lang="en-US" dirty="0"/>
              <a:t>(</a:t>
            </a:r>
            <a:r>
              <a:rPr lang="en-US" dirty="0" err="1" smtClean="0"/>
              <a:t>Conchas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Not yet complete but well underway 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/>
              <a:t>Solid Mechanics (Presto/Adagio) next</a:t>
            </a:r>
            <a:endParaRPr lang="en-US" dirty="0"/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Focus will be on performance</a:t>
            </a:r>
            <a:endParaRPr lang="en-US" dirty="0" smtClean="0"/>
          </a:p>
          <a:p>
            <a:pPr lvl="1"/>
            <a:r>
              <a:rPr lang="en-US" dirty="0" smtClean="0"/>
              <a:t>Fire, Thermal Mechanics (Fuego/Aria) to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0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STK </a:t>
            </a:r>
            <a:r>
              <a:rPr lang="en-US" dirty="0" smtClean="0"/>
              <a:t>components getting attention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STK Mesh</a:t>
            </a:r>
          </a:p>
          <a:p>
            <a:r>
              <a:rPr lang="en-US" dirty="0" smtClean="0"/>
              <a:t>STK IO</a:t>
            </a:r>
          </a:p>
          <a:p>
            <a:r>
              <a:rPr lang="en-US" dirty="0" smtClean="0"/>
              <a:t>STK Search</a:t>
            </a:r>
          </a:p>
          <a:p>
            <a:r>
              <a:rPr lang="en-US" dirty="0" smtClean="0"/>
              <a:t>STK Fields</a:t>
            </a:r>
          </a:p>
        </p:txBody>
      </p:sp>
    </p:spTree>
    <p:extLst>
      <p:ext uri="{BB962C8B-B14F-4D97-AF65-F5344CB8AC3E}">
        <p14:creationId xmlns:p14="http://schemas.microsoft.com/office/powerpoint/2010/main" val="1959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Mesh – version2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level design</a:t>
            </a:r>
          </a:p>
          <a:p>
            <a:pPr lvl="1"/>
            <a:r>
              <a:rPr lang="en-US" dirty="0" smtClean="0"/>
              <a:t>provides sub-setting capability (parts)</a:t>
            </a:r>
          </a:p>
          <a:p>
            <a:pPr lvl="1"/>
            <a:r>
              <a:rPr lang="en-US" dirty="0" smtClean="0"/>
              <a:t>provides connectivity</a:t>
            </a:r>
          </a:p>
          <a:p>
            <a:pPr lvl="1"/>
            <a:r>
              <a:rPr lang="en-US" dirty="0" smtClean="0"/>
              <a:t>Much of Fy13 was spent on mesh upgrade activity</a:t>
            </a:r>
          </a:p>
          <a:p>
            <a:pPr lvl="2"/>
            <a:r>
              <a:rPr lang="en-US" dirty="0" smtClean="0"/>
              <a:t>Entity as an index, to </a:t>
            </a:r>
            <a:r>
              <a:rPr lang="en-US" dirty="0"/>
              <a:t>be used </a:t>
            </a:r>
            <a:r>
              <a:rPr lang="en-US" dirty="0" smtClean="0"/>
              <a:t>to index </a:t>
            </a:r>
            <a:r>
              <a:rPr lang="en-US" dirty="0"/>
              <a:t>into </a:t>
            </a:r>
            <a:r>
              <a:rPr lang="en-US" dirty="0" smtClean="0"/>
              <a:t>Fields</a:t>
            </a:r>
          </a:p>
          <a:p>
            <a:pPr lvl="2"/>
            <a:r>
              <a:rPr lang="en-US" dirty="0" smtClean="0"/>
              <a:t>Revised connectivity API, storage</a:t>
            </a:r>
            <a:endParaRPr lang="en-US" dirty="0" smtClean="0"/>
          </a:p>
          <a:p>
            <a:pPr lvl="1"/>
            <a:r>
              <a:rPr lang="en-US" dirty="0" smtClean="0"/>
              <a:t>Optional upward connectivity to save memory</a:t>
            </a:r>
          </a:p>
          <a:p>
            <a:pPr lvl="2"/>
            <a:r>
              <a:rPr lang="en-US" dirty="0" smtClean="0"/>
              <a:t>E.g. edge-based </a:t>
            </a:r>
            <a:r>
              <a:rPr lang="en-US" dirty="0" err="1" smtClean="0"/>
              <a:t>nalu</a:t>
            </a:r>
            <a:r>
              <a:rPr lang="en-US" dirty="0" smtClean="0"/>
              <a:t> problems do not need Edge-&gt;Element connectivity</a:t>
            </a:r>
          </a:p>
          <a:p>
            <a:pPr lvl="2"/>
            <a:r>
              <a:rPr lang="en-US" dirty="0" smtClean="0"/>
              <a:t>Node-&gt;Element connectivity is mandatory, allows any type of upward connectivity to be computed if it is not stored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04497"/>
              </p:ext>
            </p:extLst>
          </p:nvPr>
        </p:nvGraphicFramePr>
        <p:xfrm>
          <a:off x="534282" y="1647563"/>
          <a:ext cx="503153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884"/>
                <a:gridCol w="1257884"/>
                <a:gridCol w="1257884"/>
                <a:gridCol w="12578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 (</a:t>
                      </a:r>
                      <a:r>
                        <a:rPr lang="en-US" dirty="0" err="1" smtClean="0"/>
                        <a:t>nalu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(</a:t>
                      </a:r>
                      <a:r>
                        <a:rPr lang="en-US" dirty="0" err="1" smtClean="0"/>
                        <a:t>nalu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Speedup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 20^3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14%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 40^3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 20^3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 40^3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101.897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2726"/>
              </p:ext>
            </p:extLst>
          </p:nvPr>
        </p:nvGraphicFramePr>
        <p:xfrm>
          <a:off x="3575132" y="4318344"/>
          <a:ext cx="511166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17"/>
                <a:gridCol w="1277917"/>
                <a:gridCol w="1277917"/>
                <a:gridCol w="1277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Megabytes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 (</a:t>
                      </a:r>
                      <a:r>
                        <a:rPr lang="en-US" dirty="0" err="1" smtClean="0"/>
                        <a:t>nalu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nalu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savings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 20^3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 40^3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353M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 20^3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 40^3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597M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4282" y="4318344"/>
            <a:ext cx="26404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Tests (from Stefan):</a:t>
            </a:r>
            <a:endParaRPr lang="en-US" b="1" dirty="0"/>
          </a:p>
          <a:p>
            <a:r>
              <a:rPr lang="en-US" dirty="0" err="1" smtClean="0"/>
              <a:t>edgeDrivenCavity</a:t>
            </a:r>
            <a:endParaRPr lang="en-US" dirty="0" smtClean="0"/>
          </a:p>
          <a:p>
            <a:r>
              <a:rPr lang="en-US" dirty="0" err="1" smtClean="0"/>
              <a:t>elemDrivenCavity</a:t>
            </a:r>
            <a:endParaRPr lang="en-US" dirty="0" smtClean="0"/>
          </a:p>
          <a:p>
            <a:r>
              <a:rPr lang="en-US" dirty="0" smtClean="0"/>
              <a:t>3d_20x20x20.g</a:t>
            </a:r>
          </a:p>
          <a:p>
            <a:r>
              <a:rPr lang="en-US" dirty="0" smtClean="0"/>
              <a:t>3d_40x40x40.g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Mesh Upgrade -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STK Mesh Optional Upward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2392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to quantify </a:t>
            </a:r>
            <a:r>
              <a:rPr lang="en-US" sz="2800" dirty="0"/>
              <a:t>memory savings when some upward connectivity is not stored</a:t>
            </a:r>
            <a:endParaRPr lang="en-US" sz="2800" dirty="0" smtClean="0"/>
          </a:p>
          <a:p>
            <a:pPr lvl="1"/>
            <a:r>
              <a:rPr lang="en-US" sz="2400" dirty="0" err="1" smtClean="0"/>
              <a:t>Nalu</a:t>
            </a:r>
            <a:r>
              <a:rPr lang="en-US" sz="2400" dirty="0" smtClean="0"/>
              <a:t> </a:t>
            </a:r>
            <a:r>
              <a:rPr lang="en-US" sz="2400" dirty="0" err="1" smtClean="0"/>
              <a:t>edgeOpenJet</a:t>
            </a:r>
            <a:r>
              <a:rPr lang="en-US" sz="2400" dirty="0" smtClean="0"/>
              <a:t> weak scaling</a:t>
            </a:r>
          </a:p>
          <a:p>
            <a:pPr lvl="1"/>
            <a:r>
              <a:rPr lang="en-US" sz="2400" dirty="0" smtClean="0"/>
              <a:t>91,240 elements per proc</a:t>
            </a:r>
          </a:p>
          <a:p>
            <a:pPr lvl="1"/>
            <a:r>
              <a:rPr lang="en-US" sz="2400" dirty="0" smtClean="0"/>
              <a:t>Connectivity changes: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02490"/>
              </p:ext>
            </p:extLst>
          </p:nvPr>
        </p:nvGraphicFramePr>
        <p:xfrm>
          <a:off x="1524000" y="3810000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24213E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213E"/>
                          </a:solidFill>
                        </a:rPr>
                        <a:t>From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dynamic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-&gt;invalid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dynamic-&gt;invalid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dynamic -&gt;invalid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dynamic-&gt;invalid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dirty="0"/>
              <a:t>STK Mesh Optional </a:t>
            </a:r>
            <a:r>
              <a:rPr lang="en-US" sz="3600" dirty="0" smtClean="0"/>
              <a:t>Upward Connectivity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53279432"/>
              </p:ext>
            </p:extLst>
          </p:nvPr>
        </p:nvGraphicFramePr>
        <p:xfrm>
          <a:off x="119063" y="1981200"/>
          <a:ext cx="9024937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95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shows Ratio </a:t>
            </a:r>
            <a:r>
              <a:rPr lang="en-US" dirty="0"/>
              <a:t>of Optional Connectivity to Full Connectivity</a:t>
            </a:r>
          </a:p>
          <a:p>
            <a:r>
              <a:rPr lang="en-US" dirty="0" smtClean="0"/>
              <a:t>(Run-time, total memory high-water, connectivity memory high-water)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High level design</a:t>
            </a:r>
          </a:p>
          <a:p>
            <a:pPr lvl="1"/>
            <a:r>
              <a:rPr lang="en-US" dirty="0"/>
              <a:t>Separated out dependency on STK Mesh</a:t>
            </a:r>
          </a:p>
          <a:p>
            <a:pPr lvl="1"/>
            <a:r>
              <a:rPr lang="en-US" dirty="0" err="1"/>
              <a:t>STK_Mesh_IO</a:t>
            </a:r>
            <a:r>
              <a:rPr lang="en-US" dirty="0"/>
              <a:t> = ‘glue code’ between STK Mesh/IO</a:t>
            </a:r>
          </a:p>
          <a:p>
            <a:pPr lvl="1"/>
            <a:r>
              <a:rPr lang="en-US" dirty="0"/>
              <a:t>STK_IO</a:t>
            </a:r>
          </a:p>
          <a:p>
            <a:pPr lvl="2"/>
            <a:r>
              <a:rPr lang="en-US" dirty="0"/>
              <a:t>no dependency on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Separated out dependency on Scheduler</a:t>
            </a:r>
            <a:endParaRPr lang="en-US" dirty="0"/>
          </a:p>
          <a:p>
            <a:r>
              <a:rPr lang="en-US" dirty="0" smtClean="0"/>
              <a:t>Becoming fully functional…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Supports results, restart, history files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Use by STK-based </a:t>
            </a:r>
            <a:r>
              <a:rPr lang="en-US" dirty="0" err="1" smtClean="0">
                <a:solidFill>
                  <a:prstClr val="black"/>
                </a:solidFill>
              </a:rPr>
              <a:t>Conchas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Nalu</a:t>
            </a:r>
            <a:endParaRPr lang="en-US" dirty="0">
              <a:solidFill>
                <a:prstClr val="black"/>
              </a:solidFill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904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High level design</a:t>
            </a:r>
          </a:p>
          <a:p>
            <a:pPr lvl="1"/>
            <a:r>
              <a:rPr lang="en-US" dirty="0" smtClean="0"/>
              <a:t>Abstraction using Boost geometry library</a:t>
            </a:r>
          </a:p>
          <a:p>
            <a:pPr lvl="2"/>
            <a:r>
              <a:rPr lang="en-US" dirty="0" smtClean="0"/>
              <a:t>Uses client implemented AABB </a:t>
            </a:r>
            <a:endParaRPr lang="en-US" dirty="0"/>
          </a:p>
          <a:p>
            <a:pPr lvl="1"/>
            <a:r>
              <a:rPr lang="en-US" dirty="0" smtClean="0"/>
              <a:t>On a path to support multiple coarse-grained (AABB overlap) searches</a:t>
            </a:r>
            <a:endParaRPr lang="en-US" dirty="0"/>
          </a:p>
          <a:p>
            <a:pPr lvl="1"/>
            <a:r>
              <a:rPr lang="en-US" dirty="0" smtClean="0"/>
              <a:t>Seek to consolidate all Sierra search function</a:t>
            </a:r>
            <a:endParaRPr lang="en-US" dirty="0"/>
          </a:p>
          <a:p>
            <a:pPr lvl="2"/>
            <a:r>
              <a:rPr lang="en-US" dirty="0" smtClean="0"/>
              <a:t>Use by Transfer, Sierra/GD periodic BCs, Sierra/SM contact</a:t>
            </a:r>
            <a:endParaRPr lang="en-US" dirty="0"/>
          </a:p>
          <a:p>
            <a:r>
              <a:rPr lang="en-US" dirty="0" smtClean="0"/>
              <a:t>Becoming fully functional…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Use by STK-based </a:t>
            </a:r>
            <a:r>
              <a:rPr lang="en-US" dirty="0" err="1" smtClean="0">
                <a:solidFill>
                  <a:prstClr val="black"/>
                </a:solidFill>
              </a:rPr>
              <a:t>Conchas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010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635</Words>
  <Application>Microsoft Macintosh PowerPoint</Application>
  <PresentationFormat>On-screen Show 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Sierra Toolkit update</vt:lpstr>
      <vt:lpstr>Sierra Toolkit update</vt:lpstr>
      <vt:lpstr>STK components getting attention now</vt:lpstr>
      <vt:lpstr>STK Mesh – version2</vt:lpstr>
      <vt:lpstr>STK Mesh Upgrade - Performance</vt:lpstr>
      <vt:lpstr>STK Mesh Optional Upward Connectivity</vt:lpstr>
      <vt:lpstr>STK Mesh Optional Upward Connectivity</vt:lpstr>
      <vt:lpstr>STK IO</vt:lpstr>
      <vt:lpstr>STK Search</vt:lpstr>
      <vt:lpstr>STK Fields </vt:lpstr>
      <vt:lpstr>STK Manual</vt:lpstr>
      <vt:lpstr>Sierra Toolkit update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Upgrade Loose Ends </dc:title>
  <dc:creator>Foucar, James G</dc:creator>
  <cp:lastModifiedBy>Williams, Alan B</cp:lastModifiedBy>
  <cp:revision>58</cp:revision>
  <cp:lastPrinted>2013-11-04T15:35:46Z</cp:lastPrinted>
  <dcterms:created xsi:type="dcterms:W3CDTF">2006-08-16T00:00:00Z</dcterms:created>
  <dcterms:modified xsi:type="dcterms:W3CDTF">2013-11-06T17:18:53Z</dcterms:modified>
</cp:coreProperties>
</file>