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98"/>
  </p:notesMasterIdLst>
  <p:handoutMasterIdLst>
    <p:handoutMasterId r:id="rId99"/>
  </p:handoutMasterIdLst>
  <p:sldIdLst>
    <p:sldId id="281" r:id="rId2"/>
    <p:sldId id="282" r:id="rId3"/>
    <p:sldId id="323" r:id="rId4"/>
    <p:sldId id="324" r:id="rId5"/>
    <p:sldId id="325" r:id="rId6"/>
    <p:sldId id="327" r:id="rId7"/>
    <p:sldId id="328" r:id="rId8"/>
    <p:sldId id="329" r:id="rId9"/>
    <p:sldId id="330" r:id="rId10"/>
    <p:sldId id="339" r:id="rId11"/>
    <p:sldId id="331" r:id="rId12"/>
    <p:sldId id="332" r:id="rId13"/>
    <p:sldId id="333" r:id="rId14"/>
    <p:sldId id="340" r:id="rId15"/>
    <p:sldId id="334" r:id="rId16"/>
    <p:sldId id="335" r:id="rId17"/>
    <p:sldId id="338" r:id="rId18"/>
    <p:sldId id="336" r:id="rId19"/>
    <p:sldId id="341" r:id="rId20"/>
    <p:sldId id="337" r:id="rId21"/>
    <p:sldId id="428" r:id="rId22"/>
    <p:sldId id="433" r:id="rId23"/>
    <p:sldId id="342" r:id="rId24"/>
    <p:sldId id="434" r:id="rId25"/>
    <p:sldId id="343" r:id="rId26"/>
    <p:sldId id="344" r:id="rId27"/>
    <p:sldId id="345" r:id="rId28"/>
    <p:sldId id="346" r:id="rId29"/>
    <p:sldId id="347" r:id="rId30"/>
    <p:sldId id="349" r:id="rId31"/>
    <p:sldId id="348" r:id="rId32"/>
    <p:sldId id="350" r:id="rId33"/>
    <p:sldId id="351" r:id="rId34"/>
    <p:sldId id="363" r:id="rId35"/>
    <p:sldId id="364" r:id="rId36"/>
    <p:sldId id="365" r:id="rId37"/>
    <p:sldId id="366" r:id="rId38"/>
    <p:sldId id="353" r:id="rId39"/>
    <p:sldId id="430" r:id="rId40"/>
    <p:sldId id="367" r:id="rId41"/>
    <p:sldId id="368" r:id="rId42"/>
    <p:sldId id="355" r:id="rId43"/>
    <p:sldId id="356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83" r:id="rId52"/>
    <p:sldId id="382" r:id="rId53"/>
    <p:sldId id="384" r:id="rId54"/>
    <p:sldId id="385" r:id="rId55"/>
    <p:sldId id="386" r:id="rId56"/>
    <p:sldId id="431" r:id="rId57"/>
    <p:sldId id="362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415" r:id="rId70"/>
    <p:sldId id="399" r:id="rId71"/>
    <p:sldId id="414" r:id="rId72"/>
    <p:sldId id="422" r:id="rId73"/>
    <p:sldId id="400" r:id="rId74"/>
    <p:sldId id="401" r:id="rId75"/>
    <p:sldId id="402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6" r:id="rId85"/>
    <p:sldId id="417" r:id="rId86"/>
    <p:sldId id="418" r:id="rId87"/>
    <p:sldId id="419" r:id="rId88"/>
    <p:sldId id="420" r:id="rId89"/>
    <p:sldId id="421" r:id="rId90"/>
    <p:sldId id="423" r:id="rId91"/>
    <p:sldId id="432" r:id="rId92"/>
    <p:sldId id="424" r:id="rId93"/>
    <p:sldId id="425" r:id="rId94"/>
    <p:sldId id="322" r:id="rId95"/>
    <p:sldId id="426" r:id="rId96"/>
    <p:sldId id="427" r:id="rId97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1FAD8C-3366-EF45-969E-A4AF303FBABE}">
          <p14:sldIdLst>
            <p14:sldId id="281"/>
            <p14:sldId id="282"/>
            <p14:sldId id="323"/>
            <p14:sldId id="324"/>
          </p14:sldIdLst>
        </p14:section>
        <p14:section name="Read Behavior" id="{CFE47A54-62F9-CC4E-9323-80EDAE99248C}">
          <p14:sldIdLst>
            <p14:sldId id="325"/>
            <p14:sldId id="327"/>
            <p14:sldId id="328"/>
            <p14:sldId id="329"/>
            <p14:sldId id="330"/>
            <p14:sldId id="339"/>
            <p14:sldId id="331"/>
            <p14:sldId id="332"/>
            <p14:sldId id="333"/>
            <p14:sldId id="340"/>
            <p14:sldId id="334"/>
            <p14:sldId id="335"/>
            <p14:sldId id="338"/>
            <p14:sldId id="336"/>
            <p14:sldId id="341"/>
            <p14:sldId id="337"/>
            <p14:sldId id="428"/>
          </p14:sldIdLst>
        </p14:section>
        <p14:section name="Questions" id="{0E1C753F-7F1B-884B-85A2-0976CD94EAEB}">
          <p14:sldIdLst>
            <p14:sldId id="433"/>
            <p14:sldId id="342"/>
            <p14:sldId id="434"/>
            <p14:sldId id="343"/>
            <p14:sldId id="344"/>
            <p14:sldId id="345"/>
          </p14:sldIdLst>
        </p14:section>
        <p14:section name="Buffer Manager State" id="{DB83600A-0A8A-3A44-B6D3-BCD42D2B4E1A}">
          <p14:sldIdLst>
            <p14:sldId id="346"/>
            <p14:sldId id="347"/>
            <p14:sldId id="349"/>
            <p14:sldId id="348"/>
            <p14:sldId id="350"/>
          </p14:sldIdLst>
        </p14:section>
        <p14:section name="Page Request Handling" id="{70B8B59C-B1ED-8D41-B338-D116A868DFF3}">
          <p14:sldIdLst>
            <p14:sldId id="351"/>
            <p14:sldId id="363"/>
            <p14:sldId id="364"/>
            <p14:sldId id="365"/>
            <p14:sldId id="366"/>
            <p14:sldId id="353"/>
            <p14:sldId id="430"/>
            <p14:sldId id="367"/>
          </p14:sldIdLst>
        </p14:section>
        <p14:section name="Page Replacement Policy" id="{C6A2F297-C626-1846-834A-E78DE5AB1ED2}">
          <p14:sldIdLst>
            <p14:sldId id="368"/>
            <p14:sldId id="355"/>
            <p14:sldId id="356"/>
            <p14:sldId id="369"/>
            <p14:sldId id="370"/>
            <p14:sldId id="371"/>
            <p14:sldId id="372"/>
            <p14:sldId id="373"/>
            <p14:sldId id="374"/>
            <p14:sldId id="375"/>
            <p14:sldId id="383"/>
            <p14:sldId id="382"/>
            <p14:sldId id="384"/>
            <p14:sldId id="385"/>
            <p14:sldId id="386"/>
            <p14:sldId id="431"/>
            <p14:sldId id="362"/>
          </p14:sldIdLst>
        </p14:section>
        <p14:section name="Sequential Flooding" id="{FCD0227C-08F3-CC43-93B4-7D58F9FFAC20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415"/>
            <p14:sldId id="399"/>
            <p14:sldId id="414"/>
            <p14:sldId id="422"/>
            <p14:sldId id="400"/>
            <p14:sldId id="401"/>
            <p14:sldId id="402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6"/>
            <p14:sldId id="417"/>
            <p14:sldId id="418"/>
            <p14:sldId id="419"/>
            <p14:sldId id="420"/>
            <p14:sldId id="421"/>
            <p14:sldId id="423"/>
            <p14:sldId id="432"/>
          </p14:sldIdLst>
        </p14:section>
        <p14:section name="Beyond LRU/MRU" id="{2CC7943E-17F8-304C-AD44-DE72524AE16E}">
          <p14:sldIdLst>
            <p14:sldId id="424"/>
            <p14:sldId id="425"/>
          </p14:sldIdLst>
        </p14:section>
        <p14:section name="Other Issues" id="{231D9971-9122-4146-8255-D24EF42FC175}">
          <p14:sldIdLst>
            <p14:sldId id="322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7F7F7F"/>
    <a:srgbClr val="F7B210"/>
    <a:srgbClr val="AD0001"/>
    <a:srgbClr val="74B5DE"/>
    <a:srgbClr val="BDBC02"/>
    <a:srgbClr val="FF3300"/>
    <a:srgbClr val="D9D9D9"/>
    <a:srgbClr val="71010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8"/>
    <p:restoredTop sz="79836"/>
  </p:normalViewPr>
  <p:slideViewPr>
    <p:cSldViewPr>
      <p:cViewPr varScale="1">
        <p:scale>
          <a:sx n="72" d="100"/>
          <a:sy n="72" d="100"/>
        </p:scale>
        <p:origin x="17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0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notes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6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7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4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52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7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4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50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1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4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5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1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05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3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6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10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76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05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65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4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13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8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8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7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86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2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6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24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7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3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69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5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6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46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9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35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8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354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754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27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397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819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11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464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216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13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305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42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33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25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71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1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9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7620000" cy="114300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ge_replacement_algorithm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elvetica Neue"/>
                <a:ea typeface="ＭＳ Ｐゴシック" charset="0"/>
                <a:cs typeface="ＭＳ Ｐゴシック" charset="0"/>
              </a:rPr>
              <a:t>Buffer Management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Helvetica Neue"/>
                <a:ea typeface="ＭＳ Ｐゴシック" charset="0"/>
                <a:cs typeface="ＭＳ Ｐゴシック" charset="0"/>
              </a:rPr>
              <a:t>R &amp; G - Chapter 9.4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1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898181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39" name="Folded Corner 38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0" name="Folded Corner 39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106706" y="497577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</a:t>
            </a:r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5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</a:t>
            </a:r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9" name="Folded Corner 48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50" name="Folded Corner 49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51" name="Folded Corner 50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52" name="Folded Corner 51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53" name="Folded Corner 52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31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9" name="Folded Corner 48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50" name="Folded Corner 49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51" name="Folded Corner 50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52" name="Folded Corner 51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53" name="Folded Corner 52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57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2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6" name="Folded Corner 45"/>
          <p:cNvSpPr/>
          <p:nvPr/>
        </p:nvSpPr>
        <p:spPr bwMode="auto">
          <a:xfrm>
            <a:off x="2181124" y="569474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38" name="Folded Corner 37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39" name="Folded Corner 38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0" name="Folded Corner 39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66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2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898181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06706" y="497577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2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2181124" y="56914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39" name="Folded Corner 38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0" name="Folded Corner 39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69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2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Folded Corner 22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0" name="Folded Corner 39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3445442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0" name="Folded Corner 39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44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2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Folded Corner 22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0" name="Folded Corner 39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02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2" name="Folded Corner 31"/>
          <p:cNvSpPr/>
          <p:nvPr/>
        </p:nvSpPr>
        <p:spPr bwMode="auto">
          <a:xfrm>
            <a:off x="3445442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3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0" name="Folded Corner 39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6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3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898181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06706" y="497577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3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446390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39" name="Folded Corner 38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0" name="Folded Corner 39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16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Architecture of a DBMS</a:t>
            </a:r>
          </a:p>
        </p:txBody>
      </p:sp>
      <p:sp>
        <p:nvSpPr>
          <p:cNvPr id="23" name="Left Arrow 22"/>
          <p:cNvSpPr/>
          <p:nvPr/>
        </p:nvSpPr>
        <p:spPr>
          <a:xfrm flipH="1">
            <a:off x="4812255" y="4944933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9345" y="562580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3847" y="171505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561" y="2181192"/>
            <a:ext cx="3581400" cy="4525537"/>
          </a:xfrm>
          <a:prstGeom prst="rect">
            <a:avLst/>
          </a:prstGeom>
          <a:gradFill rotWithShape="1">
            <a:gsLst>
              <a:gs pos="0">
                <a:srgbClr val="15405B">
                  <a:tint val="50000"/>
                  <a:satMod val="300000"/>
                </a:srgbClr>
              </a:gs>
              <a:gs pos="35000">
                <a:srgbClr val="15405B">
                  <a:tint val="37000"/>
                  <a:satMod val="300000"/>
                </a:srgbClr>
              </a:gs>
              <a:gs pos="100000">
                <a:srgbClr val="15405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System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5886831" y="5550421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427805" y="2290258"/>
            <a:ext cx="3240913" cy="63972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427806" y="1411056"/>
            <a:ext cx="3240913" cy="68542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27802" y="2944678"/>
            <a:ext cx="3240913" cy="636651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427803" y="3595749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27803" y="4224681"/>
            <a:ext cx="3240913" cy="61244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432972" y="4837122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6491" y="4941641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33586" y="1602423"/>
            <a:ext cx="156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38" name="Left Arrow 37"/>
          <p:cNvSpPr/>
          <p:nvPr/>
        </p:nvSpPr>
        <p:spPr>
          <a:xfrm flipH="1">
            <a:off x="4786124" y="4343400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70749" y="434010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Left Arrow 21"/>
          <p:cNvSpPr/>
          <p:nvPr/>
        </p:nvSpPr>
        <p:spPr>
          <a:xfrm flipH="1">
            <a:off x="4778388" y="3738575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2624" y="3735283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40" name="Left Arrow 39"/>
          <p:cNvSpPr/>
          <p:nvPr/>
        </p:nvSpPr>
        <p:spPr>
          <a:xfrm flipH="1">
            <a:off x="4778388" y="1605715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9BBEAF-942E-4FCD-8ABB-A37F4C0FA843}"/>
              </a:ext>
            </a:extLst>
          </p:cNvPr>
          <p:cNvSpPr txBox="1"/>
          <p:nvPr/>
        </p:nvSpPr>
        <p:spPr>
          <a:xfrm>
            <a:off x="685800" y="3200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129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3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977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Quick Checks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B+-tree code makes read requests from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Disk space manager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Buffer Manager</a:t>
            </a:r>
          </a:p>
          <a:p>
            <a:pPr marL="971550" lvl="1" indent="-514350">
              <a:buFont typeface="+mj-lt"/>
              <a:buAutoNum type="alphaUcPeriod"/>
            </a:pPr>
            <a:endParaRPr lang="en-US" sz="2000" dirty="0" smtClean="0"/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Each frame in the buffer pool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Is the size of a disk page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May contain a cache of an arbitrary disk page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Is stored in RAM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All of the above</a:t>
            </a:r>
          </a:p>
          <a:p>
            <a:pPr marL="971550" lvl="1" indent="-514350">
              <a:buFont typeface="+mj-lt"/>
              <a:buAutoNum type="alphaUcPeriod"/>
            </a:pPr>
            <a:endParaRPr lang="en-US" sz="2000" dirty="0" smtClean="0"/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The code for variable-length slotted pages: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Manipulates bytes in a buffer pool frame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Manipulates bytes on a disk page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62800" y="1143000"/>
            <a:ext cx="1855193" cy="2743200"/>
            <a:chOff x="5257561" y="1411056"/>
            <a:chExt cx="3581400" cy="5295673"/>
          </a:xfrm>
        </p:grpSpPr>
        <p:sp>
          <p:nvSpPr>
            <p:cNvPr id="4" name="TextBox 3"/>
            <p:cNvSpPr txBox="1"/>
            <p:nvPr/>
          </p:nvSpPr>
          <p:spPr>
            <a:xfrm>
              <a:off x="5359345" y="5625807"/>
              <a:ext cx="1569521" cy="83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 are here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3847" y="1715057"/>
              <a:ext cx="1569521" cy="83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Completed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257561" y="2181192"/>
              <a:ext cx="3581400" cy="4525537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7" name="Can 6"/>
            <p:cNvSpPr/>
            <p:nvPr/>
          </p:nvSpPr>
          <p:spPr bwMode="auto">
            <a:xfrm>
              <a:off x="5886831" y="5550421"/>
              <a:ext cx="2322853" cy="103704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427805" y="2290258"/>
              <a:ext cx="3240913" cy="639727"/>
            </a:xfrm>
            <a:prstGeom prst="rect">
              <a:avLst/>
            </a:prstGeom>
            <a:gradFill rotWithShape="1">
              <a:gsLst>
                <a:gs pos="0">
                  <a:srgbClr val="15405B">
                    <a:shade val="51000"/>
                    <a:satMod val="130000"/>
                  </a:srgbClr>
                </a:gs>
                <a:gs pos="80000">
                  <a:srgbClr val="15405B">
                    <a:shade val="93000"/>
                    <a:satMod val="130000"/>
                  </a:srgbClr>
                </a:gs>
                <a:gs pos="100000">
                  <a:srgbClr val="15405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Query Parsing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&amp; Optimization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427806" y="1411056"/>
              <a:ext cx="3240913" cy="685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SQL Client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427802" y="2944678"/>
              <a:ext cx="3240913" cy="636651"/>
            </a:xfrm>
            <a:prstGeom prst="rect">
              <a:avLst/>
            </a:prstGeom>
            <a:gradFill rotWithShape="1">
              <a:gsLst>
                <a:gs pos="0">
                  <a:srgbClr val="2A80B7">
                    <a:shade val="51000"/>
                    <a:satMod val="130000"/>
                  </a:srgbClr>
                </a:gs>
                <a:gs pos="80000">
                  <a:srgbClr val="2A80B7">
                    <a:shade val="93000"/>
                    <a:satMod val="130000"/>
                  </a:srgbClr>
                </a:gs>
                <a:gs pos="100000">
                  <a:srgbClr val="2A80B7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A80B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Relational Operators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27803" y="3595749"/>
              <a:ext cx="3240913" cy="6243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rgbClr val="74B5DE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Files and Index Management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27803" y="4224681"/>
              <a:ext cx="3240913" cy="612441"/>
            </a:xfrm>
            <a:prstGeom prst="rect">
              <a:avLst/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Buffer Management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32972" y="4837122"/>
              <a:ext cx="3240913" cy="612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Disk Space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1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 We Need to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Handling dirty pages</a:t>
            </a:r>
          </a:p>
          <a:p>
            <a:pPr lvl="1"/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smtClean="0"/>
              <a:t>Page Replacement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62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971800" y="5632286"/>
            <a:ext cx="3010295" cy="844714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Q1: Dirty Pages?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14" y="1432521"/>
            <a:ext cx="970009" cy="129334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 bwMode="auto">
          <a:xfrm>
            <a:off x="4386805" y="2569580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1.85185E-6 C 0.00277 0.00324 0.00555 0.00695 0.00868 0.00995 C 0.00972 0.01088 0.01701 0.0132 0.01753 0.0132 C 0.02014 0.01227 0.0243 0.0132 0.02517 0.00995 C 0.02691 0.00301 0.02534 0.00579 0.0302 0.00162 C 0.03194 0.00208 0.03385 0.00208 0.03524 0.00324 C 0.03732 0.00486 0.03802 0.00903 0.04045 0.00995 L 0.04791 0.0132 C 0.04965 0.01273 0.05139 0.01227 0.05295 0.01158 C 0.05434 0.01111 0.05555 0.00995 0.05677 0.00995 C 0.05816 0.00995 0.05937 0.01111 0.06059 0.01158 C 0.06145 0.0132 0.06198 0.01528 0.06319 0.01667 C 0.06562 0.01991 0.0677 0.02037 0.07066 0.02176 C 0.07205 0.0206 0.07309 0.01898 0.07448 0.01829 C 0.07604 0.01736 0.07795 0.01736 0.07951 0.01667 C 0.08211 0.01551 0.08455 0.01435 0.08715 0.0132 C 0.09132 0.01134 0.09097 0.01343 0.09097 0.00995 L 0.09861 0.00486 " pathEditMode="relative" ptsTypes="AAAAAAAAAAAAAA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 We Need to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Handling dirty pages</a:t>
            </a:r>
          </a:p>
          <a:p>
            <a:pPr lvl="1"/>
            <a:r>
              <a:rPr lang="en-US" sz="2000" dirty="0" smtClean="0"/>
              <a:t>How will the buffer manager find out?</a:t>
            </a:r>
          </a:p>
          <a:p>
            <a:pPr lvl="2"/>
            <a:r>
              <a:rPr lang="en-US" sz="1800" i="1" dirty="0" smtClean="0"/>
              <a:t>Dirty bit</a:t>
            </a:r>
            <a:r>
              <a:rPr lang="en-US" sz="1800" dirty="0" smtClean="0"/>
              <a:t> on page</a:t>
            </a:r>
          </a:p>
          <a:p>
            <a:pPr lvl="1"/>
            <a:r>
              <a:rPr lang="en-US" sz="2000" dirty="0" smtClean="0"/>
              <a:t>What to do with a dirty page?</a:t>
            </a:r>
          </a:p>
          <a:p>
            <a:pPr lvl="2"/>
            <a:r>
              <a:rPr lang="en-US" sz="1800" i="1" dirty="0" smtClean="0"/>
              <a:t>Write back </a:t>
            </a:r>
            <a:r>
              <a:rPr lang="en-US" sz="1800" dirty="0" smtClean="0"/>
              <a:t>via disk manager</a:t>
            </a:r>
          </a:p>
          <a:p>
            <a:r>
              <a:rPr lang="en-US" sz="2400" dirty="0" smtClean="0"/>
              <a:t>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0745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60675" y="5646306"/>
            <a:ext cx="3010295" cy="844714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Q2: Page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 We Need to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Handling dirty pages</a:t>
            </a:r>
          </a:p>
          <a:p>
            <a:pPr lvl="1"/>
            <a:r>
              <a:rPr lang="en-US" sz="2000" dirty="0" smtClean="0"/>
              <a:t>How will the buffer manager find out?</a:t>
            </a:r>
          </a:p>
          <a:p>
            <a:pPr lvl="2"/>
            <a:r>
              <a:rPr lang="en-US" sz="1800" i="1" dirty="0" smtClean="0"/>
              <a:t>Dirty bit</a:t>
            </a:r>
            <a:r>
              <a:rPr lang="en-US" sz="1800" dirty="0" smtClean="0"/>
              <a:t> on page</a:t>
            </a:r>
          </a:p>
          <a:p>
            <a:pPr lvl="1"/>
            <a:r>
              <a:rPr lang="en-US" sz="2000" dirty="0" smtClean="0"/>
              <a:t>What to do with a dirty page?</a:t>
            </a:r>
          </a:p>
          <a:p>
            <a:pPr lvl="2"/>
            <a:r>
              <a:rPr lang="en-US" sz="1800" i="1" dirty="0" smtClean="0"/>
              <a:t>Write back </a:t>
            </a:r>
            <a:r>
              <a:rPr lang="en-US" sz="1800" dirty="0" smtClean="0"/>
              <a:t>via disk manager</a:t>
            </a:r>
          </a:p>
          <a:p>
            <a:r>
              <a:rPr lang="en-US" sz="2400" dirty="0" smtClean="0"/>
              <a:t>Page Replacement</a:t>
            </a:r>
          </a:p>
          <a:p>
            <a:pPr lvl="1"/>
            <a:r>
              <a:rPr lang="en-US" sz="2000" dirty="0" smtClean="0"/>
              <a:t>How will the buffer </a:t>
            </a:r>
            <a:r>
              <a:rPr lang="en-US" sz="2000" dirty="0" err="1" smtClean="0"/>
              <a:t>mgr</a:t>
            </a:r>
            <a:r>
              <a:rPr lang="en-US" sz="2000" dirty="0" smtClean="0"/>
              <a:t> know if a page is “in use”</a:t>
            </a:r>
            <a:r>
              <a:rPr lang="en-US" sz="2000" i="1" dirty="0" smtClean="0"/>
              <a:t>?</a:t>
            </a:r>
          </a:p>
          <a:p>
            <a:pPr lvl="2"/>
            <a:r>
              <a:rPr lang="en-US" sz="1800" dirty="0" smtClean="0"/>
              <a:t>Page </a:t>
            </a:r>
            <a:r>
              <a:rPr lang="en-US" sz="1800" i="1" dirty="0" smtClean="0"/>
              <a:t>pin count</a:t>
            </a:r>
          </a:p>
          <a:p>
            <a:pPr lvl="1"/>
            <a:r>
              <a:rPr lang="en-US" sz="2000" dirty="0" smtClean="0"/>
              <a:t>If buffer manager is full, what page should be replaced?</a:t>
            </a:r>
          </a:p>
          <a:p>
            <a:pPr lvl="2"/>
            <a:r>
              <a:rPr lang="en-US" sz="1800" dirty="0" smtClean="0"/>
              <a:t>Page </a:t>
            </a:r>
            <a:r>
              <a:rPr lang="en-US" sz="1800" i="1" dirty="0" smtClean="0"/>
              <a:t>replacement policy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253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Advanced Questions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Concurrent operations on a page</a:t>
            </a:r>
          </a:p>
          <a:p>
            <a:pPr lvl="1"/>
            <a:r>
              <a:rPr lang="en-US" sz="2000" dirty="0"/>
              <a:t>Solved by </a:t>
            </a:r>
            <a:r>
              <a:rPr lang="en-US" sz="2000" dirty="0" smtClean="0"/>
              <a:t>Concurrency Control </a:t>
            </a:r>
            <a:r>
              <a:rPr lang="en-US" sz="2000" dirty="0"/>
              <a:t>module</a:t>
            </a:r>
          </a:p>
          <a:p>
            <a:r>
              <a:rPr lang="en-US" sz="2400" dirty="0"/>
              <a:t>System Crash before write-back</a:t>
            </a:r>
          </a:p>
          <a:p>
            <a:pPr lvl="1"/>
            <a:r>
              <a:rPr lang="en-US" sz="2000" dirty="0"/>
              <a:t>Solved by </a:t>
            </a:r>
            <a:r>
              <a:rPr lang="en-US" sz="2000" dirty="0" smtClean="0"/>
              <a:t>Recovery module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90800" y="2286000"/>
            <a:ext cx="6414397" cy="4496929"/>
            <a:chOff x="1285240" y="1411056"/>
            <a:chExt cx="7553721" cy="5295673"/>
          </a:xfrm>
        </p:grpSpPr>
        <p:sp>
          <p:nvSpPr>
            <p:cNvPr id="4" name="Rectangle 3"/>
            <p:cNvSpPr/>
            <p:nvPr/>
          </p:nvSpPr>
          <p:spPr bwMode="auto">
            <a:xfrm>
              <a:off x="1285241" y="3819583"/>
              <a:ext cx="3240913" cy="62437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80000">
                  <a:schemeClr val="tx2">
                    <a:lumMod val="50000"/>
                    <a:lumOff val="50000"/>
                  </a:schemeClr>
                </a:gs>
                <a:gs pos="100000">
                  <a:schemeClr val="bg2"/>
                </a:gs>
              </a:gsLst>
              <a:lin ang="162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Concurrency Control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85240" y="4467711"/>
              <a:ext cx="3240913" cy="612441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80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Recovery</a:t>
              </a:r>
            </a:p>
          </p:txBody>
        </p:sp>
        <p:sp>
          <p:nvSpPr>
            <p:cNvPr id="6" name="Right Brace 21"/>
            <p:cNvSpPr>
              <a:spLocks/>
            </p:cNvSpPr>
            <p:nvPr/>
          </p:nvSpPr>
          <p:spPr bwMode="auto">
            <a:xfrm flipH="1">
              <a:off x="4696399" y="3628779"/>
              <a:ext cx="503238" cy="1630362"/>
            </a:xfrm>
            <a:prstGeom prst="rightBrace">
              <a:avLst>
                <a:gd name="adj1" fmla="val 8324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1pPr>
              <a:lvl2pPr marL="742950" indent="-28575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2pPr>
              <a:lvl3pPr marL="11430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3pPr>
              <a:lvl4pPr marL="16002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4pPr>
              <a:lvl5pPr marL="2057400" indent="-228600" eaLnBrk="0" hangingPunct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000000"/>
                  </a:solidFill>
                  <a:latin typeface="Arial" charset="0"/>
                  <a:ea typeface="Osaka" charset="-128"/>
                </a:defRPr>
              </a:lvl9pPr>
            </a:lstStyle>
            <a:p>
              <a:pPr eaLnBrk="1" hangingPunct="1"/>
              <a:endParaRPr lang="x-none" altLang="x-none" sz="1100" dirty="0">
                <a:latin typeface="Helvetica Neue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257561" y="2181192"/>
              <a:ext cx="3581400" cy="4525537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5886831" y="5550421"/>
              <a:ext cx="2322853" cy="103704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427805" y="2290258"/>
              <a:ext cx="3240913" cy="639727"/>
            </a:xfrm>
            <a:prstGeom prst="rect">
              <a:avLst/>
            </a:prstGeom>
            <a:gradFill rotWithShape="1">
              <a:gsLst>
                <a:gs pos="0">
                  <a:srgbClr val="15405B">
                    <a:shade val="51000"/>
                    <a:satMod val="130000"/>
                  </a:srgbClr>
                </a:gs>
                <a:gs pos="80000">
                  <a:srgbClr val="15405B">
                    <a:shade val="93000"/>
                    <a:satMod val="130000"/>
                  </a:srgbClr>
                </a:gs>
                <a:gs pos="100000">
                  <a:srgbClr val="15405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Query Parsing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&amp; Optimization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427806" y="1411056"/>
              <a:ext cx="3240913" cy="685420"/>
            </a:xfrm>
            <a:prstGeom prst="rect">
              <a:avLst/>
            </a:prstGeom>
            <a:gradFill rotWithShape="1">
              <a:gsLst>
                <a:gs pos="0">
                  <a:srgbClr val="2980B9">
                    <a:shade val="51000"/>
                    <a:satMod val="130000"/>
                  </a:srgbClr>
                </a:gs>
                <a:gs pos="80000">
                  <a:srgbClr val="2980B9">
                    <a:shade val="93000"/>
                    <a:satMod val="130000"/>
                  </a:srgbClr>
                </a:gs>
                <a:gs pos="100000">
                  <a:srgbClr val="2980B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SQL Client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427802" y="2944678"/>
              <a:ext cx="3240913" cy="636651"/>
            </a:xfrm>
            <a:prstGeom prst="rect">
              <a:avLst/>
            </a:prstGeom>
            <a:gradFill rotWithShape="1">
              <a:gsLst>
                <a:gs pos="0">
                  <a:srgbClr val="2A80B7">
                    <a:shade val="51000"/>
                    <a:satMod val="130000"/>
                  </a:srgbClr>
                </a:gs>
                <a:gs pos="80000">
                  <a:srgbClr val="2A80B7">
                    <a:shade val="93000"/>
                    <a:satMod val="130000"/>
                  </a:srgbClr>
                </a:gs>
                <a:gs pos="100000">
                  <a:srgbClr val="2A80B7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A80B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Relational Operators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27803" y="3595749"/>
              <a:ext cx="3240913" cy="624377"/>
            </a:xfrm>
            <a:prstGeom prst="rect">
              <a:avLst/>
            </a:prstGeom>
            <a:gradFill rotWithShape="1">
              <a:gsLst>
                <a:gs pos="0">
                  <a:srgbClr val="74B5DE">
                    <a:shade val="51000"/>
                    <a:satMod val="130000"/>
                  </a:srgbClr>
                </a:gs>
                <a:gs pos="80000">
                  <a:srgbClr val="74B5DE">
                    <a:shade val="93000"/>
                    <a:satMod val="130000"/>
                  </a:srgbClr>
                </a:gs>
                <a:gs pos="100000">
                  <a:srgbClr val="74B5DE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4B5DE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Files and Index Management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27803" y="4224681"/>
              <a:ext cx="3240913" cy="612441"/>
            </a:xfrm>
            <a:prstGeom prst="rect">
              <a:avLst/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Buffer Management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432972" y="4837122"/>
              <a:ext cx="3240913" cy="612441"/>
            </a:xfrm>
            <a:prstGeom prst="rect">
              <a:avLst/>
            </a:prstGeom>
            <a:gradFill rotWithShape="1">
              <a:gsLst>
                <a:gs pos="0">
                  <a:srgbClr val="0070C0">
                    <a:shade val="51000"/>
                    <a:satMod val="130000"/>
                  </a:srgbClr>
                </a:gs>
                <a:gs pos="80000">
                  <a:srgbClr val="0070C0">
                    <a:shade val="93000"/>
                    <a:satMod val="130000"/>
                  </a:srgbClr>
                </a:gs>
                <a:gs pos="100000">
                  <a:srgbClr val="0070C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70C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 charset="0"/>
                  <a:ea typeface="Helvetica Neue" charset="0"/>
                  <a:cs typeface="Helvetica Neue" charset="0"/>
                </a:rPr>
                <a:t>Disk Space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4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BufMgr</a:t>
            </a:r>
            <a:r>
              <a:rPr lang="en-US" dirty="0" smtClean="0">
                <a:solidFill>
                  <a:schemeClr val="tx2"/>
                </a:solidFill>
              </a:rPr>
              <a:t> State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10274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33078" y="1752600"/>
            <a:ext cx="7949858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BufMgr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State: Explicit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29768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184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56352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950016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23432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65706"/>
              </p:ext>
            </p:extLst>
          </p:nvPr>
        </p:nvGraphicFramePr>
        <p:xfrm>
          <a:off x="2129262" y="3505200"/>
          <a:ext cx="4885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76"/>
                <a:gridCol w="1066800"/>
                <a:gridCol w="990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08" y="1383268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Range of memory,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malloc’ed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at DBMS server boot time (MBs-GBs)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47598" y="3116247"/>
            <a:ext cx="512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Array in memory,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malloc’ed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at DBMS server boot time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1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Architecture of a DBMS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3583228" y="5688472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124200" y="3733800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124200" y="4362732"/>
            <a:ext cx="3240913" cy="61244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129369" y="4975173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9BBEAF-942E-4FCD-8ABB-A37F4C0FA843}"/>
              </a:ext>
            </a:extLst>
          </p:cNvPr>
          <p:cNvSpPr txBox="1"/>
          <p:nvPr/>
        </p:nvSpPr>
        <p:spPr>
          <a:xfrm>
            <a:off x="685800" y="3200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0860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33078" y="1752600"/>
            <a:ext cx="7949858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BufMgr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State: Explicit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29768" y="1752600"/>
            <a:ext cx="1326584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65000"/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1752600"/>
            <a:ext cx="1326584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65000"/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184" y="1752600"/>
            <a:ext cx="1326584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65000"/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Frame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56352" y="1752600"/>
            <a:ext cx="1326584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65000"/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950016" y="1752600"/>
            <a:ext cx="1326584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65000"/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23432" y="1752600"/>
            <a:ext cx="1326584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65000"/>
                <a:alpha val="49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Helvetica Neue"/>
              </a:rPr>
              <a:t>Frame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Helvetica Neue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21696"/>
              </p:ext>
            </p:extLst>
          </p:nvPr>
        </p:nvGraphicFramePr>
        <p:xfrm>
          <a:off x="2129262" y="3505200"/>
          <a:ext cx="4885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76"/>
                <a:gridCol w="1066800"/>
                <a:gridCol w="990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88708" y="1383268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Range of memory,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malloc’ed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at DBMS server boot time (MBs-GBs)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7598" y="3116247"/>
            <a:ext cx="512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Array in memory,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malloc’ed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at DBMS server boot time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7066" y="6101080"/>
            <a:ext cx="4652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Keep an in-memory index (hash table) on </a:t>
            </a:r>
            <a:r>
              <a:rPr lang="en-US" sz="1600" dirty="0" err="1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PageId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4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33078" y="1752600"/>
            <a:ext cx="7949858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Helvetica Neue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BufMgr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29768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76600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03184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56352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950016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23432" y="175260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2182"/>
              </p:ext>
            </p:extLst>
          </p:nvPr>
        </p:nvGraphicFramePr>
        <p:xfrm>
          <a:off x="2129262" y="3505200"/>
          <a:ext cx="4885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76"/>
                <a:gridCol w="1066800"/>
                <a:gridCol w="990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Folded Corner 18"/>
          <p:cNvSpPr/>
          <p:nvPr/>
        </p:nvSpPr>
        <p:spPr bwMode="auto">
          <a:xfrm>
            <a:off x="762000" y="1840996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1" name="Folded Corner 20"/>
          <p:cNvSpPr/>
          <p:nvPr/>
        </p:nvSpPr>
        <p:spPr bwMode="auto">
          <a:xfrm>
            <a:off x="3439122" y="18288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22" name="Folded Corner 21"/>
          <p:cNvSpPr/>
          <p:nvPr/>
        </p:nvSpPr>
        <p:spPr bwMode="auto">
          <a:xfrm>
            <a:off x="2057400" y="1833676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2191777" y="2100532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6073402" y="18288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4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46818" y="1831696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6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7382624" y="183362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5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6" y="1421858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67" y="1358629"/>
            <a:ext cx="609600" cy="609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10" y="13299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5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BufMgr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4391771" y="2549711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80" y="1871037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2" y="2918686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28899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When a Page is Requested </a:t>
            </a:r>
            <a:r>
              <a:rPr lang="is-IS" dirty="0">
                <a:solidFill>
                  <a:schemeClr val="tx2"/>
                </a:solidFill>
              </a:rPr>
              <a:t>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9"/>
            <a:ext cx="7633720" cy="3636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If 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requested page is not in pool: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solidFill>
                  <a:schemeClr val="tx2"/>
                </a:solidFill>
                <a:latin typeface="Helvetica Neue"/>
              </a:rPr>
              <a:t>Choose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an </a:t>
            </a:r>
            <a:r>
              <a:rPr lang="en-US" sz="1800" dirty="0" smtClean="0">
                <a:solidFill>
                  <a:srgbClr val="FF0000"/>
                </a:solidFill>
                <a:latin typeface="Helvetica Neue"/>
              </a:rPr>
              <a:t>un-pinned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Helvetica Neue"/>
              </a:rPr>
              <a:t>pin_count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= 0) 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frame for replacement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.</a:t>
            </a:r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solidFill>
                  <a:schemeClr val="tx2"/>
                </a:solidFill>
                <a:latin typeface="Helvetica Neue"/>
              </a:rPr>
              <a:t>If frame “dirty”, write current page to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disk, mark “clean”</a:t>
            </a:r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solidFill>
                  <a:schemeClr val="tx2"/>
                </a:solidFill>
                <a:latin typeface="Helvetica Neue"/>
              </a:rPr>
              <a:t>Read requested page into frame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Helvetica Neue"/>
              </a:rPr>
              <a:t>Pin the page and return its </a:t>
            </a:r>
            <a:r>
              <a:rPr lang="en-US" sz="2200" dirty="0" smtClean="0">
                <a:solidFill>
                  <a:schemeClr val="tx2"/>
                </a:solidFill>
                <a:latin typeface="Helvetica Neue"/>
              </a:rPr>
              <a:t>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325" y="5410200"/>
            <a:ext cx="8206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/>
              </a:rPr>
              <a:t>If requests can be predicted (e.g., sequential scans) pages can be pre-fetched</a:t>
            </a:r>
          </a:p>
          <a:p>
            <a:r>
              <a:rPr lang="en-US" sz="1800" dirty="0">
                <a:solidFill>
                  <a:schemeClr val="tx2"/>
                </a:solidFill>
                <a:latin typeface="Helvetica Neue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4584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60675" y="5646306"/>
            <a:ext cx="3010295" cy="844714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Q2: Page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4391771" y="2549711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2" y="2918686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2889968"/>
            <a:ext cx="609600" cy="609600"/>
          </a:xfrm>
          <a:prstGeom prst="rect">
            <a:avLst/>
          </a:prstGeom>
        </p:spPr>
      </p:pic>
      <p:sp>
        <p:nvSpPr>
          <p:cNvPr id="49" name="Folded Corner 48"/>
          <p:cNvSpPr/>
          <p:nvPr/>
        </p:nvSpPr>
        <p:spPr bwMode="auto">
          <a:xfrm>
            <a:off x="7849783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2952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60675" y="5646306"/>
            <a:ext cx="3010295" cy="844714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Q2: Page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2" y="2918686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2889968"/>
            <a:ext cx="609600" cy="609600"/>
          </a:xfrm>
          <a:prstGeom prst="rect">
            <a:avLst/>
          </a:prstGeom>
        </p:spPr>
      </p:pic>
      <p:sp>
        <p:nvSpPr>
          <p:cNvPr id="49" name="Folded Corner 48"/>
          <p:cNvSpPr/>
          <p:nvPr/>
        </p:nvSpPr>
        <p:spPr bwMode="auto">
          <a:xfrm>
            <a:off x="1514425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1653768" y="5976830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" name="Folded Corner 50"/>
          <p:cNvSpPr/>
          <p:nvPr/>
        </p:nvSpPr>
        <p:spPr bwMode="auto">
          <a:xfrm>
            <a:off x="7877754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56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60675" y="5646306"/>
            <a:ext cx="3010295" cy="844714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Q2: Page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2" y="2918686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2889968"/>
            <a:ext cx="609600" cy="609600"/>
          </a:xfrm>
          <a:prstGeom prst="rect">
            <a:avLst/>
          </a:prstGeom>
        </p:spPr>
      </p:pic>
      <p:sp>
        <p:nvSpPr>
          <p:cNvPr id="49" name="Folded Corner 48"/>
          <p:cNvSpPr/>
          <p:nvPr/>
        </p:nvSpPr>
        <p:spPr bwMode="auto">
          <a:xfrm>
            <a:off x="1514425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1653768" y="5976830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35" name="Folded Corner 34"/>
          <p:cNvSpPr/>
          <p:nvPr/>
        </p:nvSpPr>
        <p:spPr bwMode="auto">
          <a:xfrm>
            <a:off x="4223288" y="229616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20" y="186817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5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60675" y="5646306"/>
            <a:ext cx="3010295" cy="844714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Q2: Page Replacement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2" y="2918686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2889968"/>
            <a:ext cx="609600" cy="609600"/>
          </a:xfrm>
          <a:prstGeom prst="rect">
            <a:avLst/>
          </a:prstGeom>
        </p:spPr>
      </p:pic>
      <p:sp>
        <p:nvSpPr>
          <p:cNvPr id="49" name="Folded Corner 48"/>
          <p:cNvSpPr/>
          <p:nvPr/>
        </p:nvSpPr>
        <p:spPr bwMode="auto">
          <a:xfrm>
            <a:off x="1514425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1653768" y="5976830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35" name="Folded Corner 34"/>
          <p:cNvSpPr/>
          <p:nvPr/>
        </p:nvSpPr>
        <p:spPr bwMode="auto">
          <a:xfrm>
            <a:off x="4223288" y="229616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20" y="1868171"/>
            <a:ext cx="609600" cy="60960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 bwMode="auto">
          <a:xfrm rot="19887951" flipH="1">
            <a:off x="4024685" y="1691664"/>
            <a:ext cx="1295400" cy="4856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*pointer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After Requestor Finishes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2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Requestor of page must:</a:t>
            </a:r>
            <a:endParaRPr lang="en-US" sz="2000" b="1" i="1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indicate whether page was modified via </a:t>
            </a:r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dirty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 bit.</a:t>
            </a:r>
          </a:p>
          <a:p>
            <a:pPr lvl="1"/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unpin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 it (soon preferably!) </a:t>
            </a:r>
            <a:endParaRPr lang="en-US" sz="1800" dirty="0" smtClean="0">
              <a:solidFill>
                <a:schemeClr val="tx2"/>
              </a:solidFill>
              <a:latin typeface="Helvetica Neue"/>
            </a:endParaRP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Helvetica Neue"/>
              </a:rPr>
              <a:t>Why does requestor unpin?</a:t>
            </a: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Helvetica Neue"/>
              </a:rPr>
              <a:t>What happens if they don’t do it soon?</a:t>
            </a:r>
            <a:endParaRPr lang="en-US" sz="16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Page in pool may be requested many </a:t>
            </a:r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times</a:t>
            </a:r>
            <a:endParaRPr lang="en-US" sz="2000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a </a:t>
            </a:r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pin count 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is used.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To pin a page: </a:t>
            </a:r>
            <a:r>
              <a:rPr lang="en-US" sz="1800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pin_count</a:t>
            </a:r>
            <a:r>
              <a:rPr lang="en-US" sz="18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++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A page is a candidate for replacement </a:t>
            </a:r>
            <a:r>
              <a:rPr lang="en-US" sz="1800" dirty="0" err="1">
                <a:solidFill>
                  <a:schemeClr val="tx2"/>
                </a:solidFill>
                <a:latin typeface="Helvetica Neue"/>
              </a:rPr>
              <a:t>iff</a:t>
            </a:r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marL="857250" lvl="2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pin_count</a:t>
            </a:r>
            <a:r>
              <a:rPr lang="en-US" sz="18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== 0 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(“unpinned”)</a:t>
            </a:r>
          </a:p>
          <a:p>
            <a:endParaRPr lang="en-US" sz="20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CC &amp; recovery may do additional I/</a:t>
            </a:r>
            <a:r>
              <a:rPr lang="en-US" sz="2000" dirty="0" err="1">
                <a:solidFill>
                  <a:schemeClr val="tx2"/>
                </a:solidFill>
                <a:latin typeface="Helvetica Neue"/>
              </a:rPr>
              <a:t>Os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 upon replacement</a:t>
            </a:r>
          </a:p>
          <a:p>
            <a:pPr lvl="1"/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Write Ahead Log 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protocol; more later!</a:t>
            </a:r>
          </a:p>
        </p:txBody>
      </p:sp>
    </p:spTree>
    <p:extLst>
      <p:ext uri="{BB962C8B-B14F-4D97-AF65-F5344CB8AC3E}">
        <p14:creationId xmlns:p14="http://schemas.microsoft.com/office/powerpoint/2010/main" val="19165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Quick Checks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Match the purpose to the mechanism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Track the popularity of the page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Ensure the page is not replaced while it’s in use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Make sure we write the page back to disk upon eviction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Buffer Manager pins pages: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Upon each request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Upon reading the page from disk into a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Buffer Manager unpins pages: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Upon eviction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Upon dirtying the page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Never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Buffer Manager knows a page is dirty because: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A request was made to Write the page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The dirty bit was set by the file/index management code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600" dirty="0" smtClean="0"/>
              <a:t>All of the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9522" y="1828800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. Dirty bit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ii. Pin count</a:t>
            </a:r>
          </a:p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iii. neither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Buffer Management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24200" y="1219200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33600" y="2362823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9BBEAF-942E-4FCD-8ABB-A37F4C0FA843}"/>
              </a:ext>
            </a:extLst>
          </p:cNvPr>
          <p:cNvSpPr txBox="1"/>
          <p:nvPr/>
        </p:nvSpPr>
        <p:spPr>
          <a:xfrm>
            <a:off x="685800" y="3200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3031" y="185225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031" y="50247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 We Need to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Handling dirty pages</a:t>
            </a:r>
          </a:p>
          <a:p>
            <a:pPr lvl="1"/>
            <a:r>
              <a:rPr lang="en-US" sz="2000" dirty="0" smtClean="0"/>
              <a:t>How will the buffer manager find out?</a:t>
            </a:r>
          </a:p>
          <a:p>
            <a:pPr lvl="2"/>
            <a:r>
              <a:rPr lang="en-US" sz="1800" i="1" dirty="0" smtClean="0"/>
              <a:t>Dirty bit</a:t>
            </a:r>
            <a:r>
              <a:rPr lang="en-US" sz="1800" dirty="0" smtClean="0"/>
              <a:t> on page</a:t>
            </a:r>
          </a:p>
          <a:p>
            <a:pPr lvl="1"/>
            <a:r>
              <a:rPr lang="en-US" sz="2000" dirty="0" smtClean="0"/>
              <a:t>What to do with a dirty page?</a:t>
            </a:r>
          </a:p>
          <a:p>
            <a:pPr lvl="2"/>
            <a:r>
              <a:rPr lang="en-US" sz="1800" i="1" dirty="0" smtClean="0"/>
              <a:t>Write back </a:t>
            </a:r>
            <a:r>
              <a:rPr lang="en-US" sz="1800" dirty="0" smtClean="0"/>
              <a:t>via disk manager</a:t>
            </a:r>
          </a:p>
          <a:p>
            <a:r>
              <a:rPr lang="en-US" sz="2400" dirty="0" smtClean="0"/>
              <a:t>Page Replacement</a:t>
            </a:r>
          </a:p>
          <a:p>
            <a:pPr lvl="1"/>
            <a:r>
              <a:rPr lang="en-US" sz="2000" dirty="0" smtClean="0"/>
              <a:t>How will the buffer </a:t>
            </a:r>
            <a:r>
              <a:rPr lang="en-US" sz="2000" dirty="0" err="1" smtClean="0"/>
              <a:t>mgr</a:t>
            </a:r>
            <a:r>
              <a:rPr lang="en-US" sz="2000" dirty="0" smtClean="0"/>
              <a:t> know if a page is “in use”</a:t>
            </a:r>
            <a:r>
              <a:rPr lang="en-US" sz="2000" i="1" dirty="0" smtClean="0"/>
              <a:t>?</a:t>
            </a:r>
          </a:p>
          <a:p>
            <a:pPr lvl="2"/>
            <a:r>
              <a:rPr lang="en-US" sz="1800" dirty="0" smtClean="0"/>
              <a:t>Page </a:t>
            </a:r>
            <a:r>
              <a:rPr lang="en-US" sz="1800" i="1" dirty="0" smtClean="0"/>
              <a:t>pin count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If buffer manager is full, what page should be replaced?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Page 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replacement policy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 We Need to Answer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Handling dirty pages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will the buffer manager find out?</a:t>
            </a:r>
          </a:p>
          <a:p>
            <a:pPr lvl="2"/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Dirty bit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on page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What to do with a dirty page?</a:t>
            </a:r>
          </a:p>
          <a:p>
            <a:pPr lvl="2"/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Write back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via disk manager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Page Replacement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How will the buffer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mgr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know if a page is “in use”</a:t>
            </a:r>
            <a:r>
              <a:rPr lang="en-US" sz="2000" i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Page </a:t>
            </a:r>
            <a:r>
              <a:rPr lang="en-US" sz="1800" i="1" dirty="0" smtClean="0">
                <a:solidFill>
                  <a:schemeClr val="bg2">
                    <a:lumMod val="75000"/>
                  </a:schemeClr>
                </a:solidFill>
              </a:rPr>
              <a:t>pin count</a:t>
            </a:r>
          </a:p>
          <a:p>
            <a:pPr lvl="1"/>
            <a:r>
              <a:rPr lang="en-US" sz="2000" dirty="0" smtClean="0"/>
              <a:t>If buffer manager is full, what page should be replaced?</a:t>
            </a:r>
          </a:p>
          <a:p>
            <a:pPr lvl="2"/>
            <a:r>
              <a:rPr lang="en-US" sz="1800" dirty="0" smtClean="0"/>
              <a:t>Page </a:t>
            </a:r>
            <a:r>
              <a:rPr lang="en-US" sz="1800" i="1" dirty="0" smtClean="0"/>
              <a:t>replacement policy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447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Page Replacement Policy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2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Page is chosen for replacement by a </a:t>
            </a:r>
            <a:r>
              <a:rPr lang="en-US" sz="2000" b="1" i="1" dirty="0">
                <a:solidFill>
                  <a:schemeClr val="tx2"/>
                </a:solidFill>
                <a:latin typeface="Helvetica Neue"/>
              </a:rPr>
              <a:t>replacement policy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:</a:t>
            </a:r>
            <a:endParaRPr lang="en-US" sz="2000" b="1" i="1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Least-recently-used (LRU), Clock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Most-recently-used (MRU)</a:t>
            </a: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Policy can have big impact on #I/</a:t>
            </a:r>
            <a:r>
              <a:rPr lang="en-US" sz="2000" dirty="0" err="1">
                <a:solidFill>
                  <a:schemeClr val="tx2"/>
                </a:solidFill>
                <a:latin typeface="Helvetica Neue"/>
              </a:rPr>
              <a:t>Os</a:t>
            </a:r>
            <a:endParaRPr lang="en-US" sz="2000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Depends on the </a:t>
            </a:r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access pattern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9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LRU Replacement Policy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2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Least Recently Used (LRU)</a:t>
            </a:r>
            <a:endParaRPr lang="en-US" sz="2000" b="1" i="1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Pinned Frame: not available to replace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Track time each frame last unpinned (end of use)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Replace the frame which least recently 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used</a:t>
            </a:r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75073"/>
              </p:ext>
            </p:extLst>
          </p:nvPr>
        </p:nvGraphicFramePr>
        <p:xfrm>
          <a:off x="1447800" y="3505200"/>
          <a:ext cx="6019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92"/>
                <a:gridCol w="1061207"/>
                <a:gridCol w="914400"/>
                <a:gridCol w="1371600"/>
                <a:gridCol w="1447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1403" y="304800"/>
            <a:ext cx="312907" cy="247141"/>
            <a:chOff x="8571402" y="267642"/>
            <a:chExt cx="312907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 Neue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1402" y="267642"/>
              <a:ext cx="312907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  <a:latin typeface="Helvetica Neue"/>
                </a:rPr>
                <a:t>44</a:t>
              </a:fld>
              <a:endParaRPr lang="en-US" sz="900" b="1" dirty="0">
                <a:solidFill>
                  <a:prstClr val="white"/>
                </a:solidFill>
                <a:latin typeface="Helvetica Neue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LRU Replacement Policy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2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Least Recently Used (LRU)</a:t>
            </a:r>
            <a:endParaRPr lang="en-US" sz="2000" b="1" i="1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Pinned Frame: not available to replace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Track time each frame last unpinned (end of use)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Replace the frame which least recently unpinned</a:t>
            </a: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Very common policy: </a:t>
            </a:r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intuitive 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and simple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Good for </a:t>
            </a:r>
            <a:r>
              <a:rPr lang="en-US" sz="1800" dirty="0">
                <a:solidFill>
                  <a:schemeClr val="tx2"/>
                </a:solidFill>
                <a:latin typeface="Helvetica Neue"/>
              </a:rPr>
              <a:t>repeated accesses to popular pages (temporal locality)</a:t>
            </a:r>
          </a:p>
          <a:p>
            <a:pPr lvl="1"/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Can be costly. Why?</a:t>
            </a:r>
          </a:p>
          <a:p>
            <a:pPr lvl="2"/>
            <a:r>
              <a:rPr lang="en-US" sz="1600" b="1" i="1" dirty="0">
                <a:solidFill>
                  <a:schemeClr val="tx2"/>
                </a:solidFill>
                <a:latin typeface="Helvetica Neue"/>
              </a:rPr>
              <a:t>Need </a:t>
            </a:r>
            <a:r>
              <a:rPr lang="en-US" sz="1600" b="1" i="1" dirty="0" smtClean="0">
                <a:solidFill>
                  <a:schemeClr val="tx2"/>
                </a:solidFill>
                <a:latin typeface="Helvetica Neue"/>
              </a:rPr>
              <a:t>to “find min” on the last used attribute</a:t>
            </a:r>
            <a:endParaRPr lang="en-US" sz="1600" b="1" i="1" dirty="0">
              <a:solidFill>
                <a:schemeClr val="tx2"/>
              </a:solidFill>
              <a:latin typeface="Helvetica Neue"/>
            </a:endParaRPr>
          </a:p>
          <a:p>
            <a:pPr lvl="2"/>
            <a:r>
              <a:rPr lang="en-US" sz="1600" b="1" i="1" dirty="0">
                <a:solidFill>
                  <a:schemeClr val="tx2"/>
                </a:solidFill>
                <a:latin typeface="Helvetica Neue"/>
              </a:rPr>
              <a:t>Solution?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6562"/>
              </p:ext>
            </p:extLst>
          </p:nvPr>
        </p:nvGraphicFramePr>
        <p:xfrm>
          <a:off x="4495800" y="4724399"/>
          <a:ext cx="4495800" cy="205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18"/>
                <a:gridCol w="792547"/>
                <a:gridCol w="682907"/>
                <a:gridCol w="1024359"/>
                <a:gridCol w="1081269"/>
              </a:tblGrid>
              <a:tr h="2931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FrameId</a:t>
                      </a:r>
                      <a:endParaRPr lang="en-US" sz="1200" dirty="0"/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PageId</a:t>
                      </a:r>
                      <a:endParaRPr lang="en-US" sz="1200" dirty="0"/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Dirty?</a:t>
                      </a:r>
                      <a:endParaRPr lang="en-US" sz="1200" dirty="0"/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 Count</a:t>
                      </a:r>
                      <a:endParaRPr lang="en-US" sz="1200" dirty="0"/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Used</a:t>
                      </a:r>
                      <a:endParaRPr lang="en-US" sz="1200" dirty="0"/>
                    </a:p>
                  </a:txBody>
                  <a:tcPr marL="60188" marR="60188" marT="30094" marB="30094"/>
                </a:tc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43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21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22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24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</a:tr>
              <a:tr h="2944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60188" marR="60188" marT="30094" marB="30094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495800" y="5867400"/>
            <a:ext cx="4495800" cy="304801"/>
          </a:xfrm>
          <a:prstGeom prst="rect">
            <a:avLst/>
          </a:prstGeom>
          <a:solidFill>
            <a:srgbClr val="FFFF00">
              <a:alpha val="4902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596" y="5181600"/>
            <a:ext cx="322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Approximate LRU: CLOCK policy</a:t>
            </a:r>
            <a:endParaRPr lang="en-US" sz="16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0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BufMgr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2761968" y="23100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5686216" y="2297848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252428" y="230272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2780646" y="333554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5686216" y="333554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4242769" y="3319409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4391771" y="2549711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80" y="1871037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32" y="2918686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28899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341295" y="1708467"/>
            <a:ext cx="5096754" cy="5096754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3809" y="57999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47531" y="295975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4175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77212" y="292399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9860" y="187103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5411565" y="196634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937417" y="463797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6937417" y="3011981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801162" y="306993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799128" y="464431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5447603" y="589402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7076760" y="3258968"/>
            <a:ext cx="914400" cy="133557"/>
          </a:xfrm>
          <a:custGeom>
            <a:avLst/>
            <a:gdLst>
              <a:gd name="connsiteX0" fmla="*/ 0 w 914400"/>
              <a:gd name="connsiteY0" fmla="*/ 92597 h 133557"/>
              <a:gd name="connsiteX1" fmla="*/ 150471 w 914400"/>
              <a:gd name="connsiteY1" fmla="*/ 115747 h 133557"/>
              <a:gd name="connsiteX2" fmla="*/ 173620 w 914400"/>
              <a:gd name="connsiteY2" fmla="*/ 92597 h 133557"/>
              <a:gd name="connsiteX3" fmla="*/ 277792 w 914400"/>
              <a:gd name="connsiteY3" fmla="*/ 81023 h 133557"/>
              <a:gd name="connsiteX4" fmla="*/ 370390 w 914400"/>
              <a:gd name="connsiteY4" fmla="*/ 34724 h 133557"/>
              <a:gd name="connsiteX5" fmla="*/ 393539 w 914400"/>
              <a:gd name="connsiteY5" fmla="*/ 0 h 133557"/>
              <a:gd name="connsiteX6" fmla="*/ 416689 w 914400"/>
              <a:gd name="connsiteY6" fmla="*/ 46298 h 133557"/>
              <a:gd name="connsiteX7" fmla="*/ 428263 w 914400"/>
              <a:gd name="connsiteY7" fmla="*/ 81023 h 133557"/>
              <a:gd name="connsiteX8" fmla="*/ 462987 w 914400"/>
              <a:gd name="connsiteY8" fmla="*/ 92597 h 133557"/>
              <a:gd name="connsiteX9" fmla="*/ 520861 w 914400"/>
              <a:gd name="connsiteY9" fmla="*/ 57873 h 133557"/>
              <a:gd name="connsiteX10" fmla="*/ 590309 w 914400"/>
              <a:gd name="connsiteY10" fmla="*/ 104172 h 133557"/>
              <a:gd name="connsiteX11" fmla="*/ 706056 w 914400"/>
              <a:gd name="connsiteY11" fmla="*/ 92597 h 133557"/>
              <a:gd name="connsiteX12" fmla="*/ 775504 w 914400"/>
              <a:gd name="connsiteY12" fmla="*/ 69448 h 133557"/>
              <a:gd name="connsiteX13" fmla="*/ 914400 w 914400"/>
              <a:gd name="connsiteY13" fmla="*/ 81023 h 13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" h="133557">
                <a:moveTo>
                  <a:pt x="0" y="92597"/>
                </a:moveTo>
                <a:cubicBezTo>
                  <a:pt x="63486" y="140211"/>
                  <a:pt x="46618" y="144071"/>
                  <a:pt x="150471" y="115747"/>
                </a:cubicBezTo>
                <a:cubicBezTo>
                  <a:pt x="160999" y="112876"/>
                  <a:pt x="163092" y="95468"/>
                  <a:pt x="173620" y="92597"/>
                </a:cubicBezTo>
                <a:cubicBezTo>
                  <a:pt x="207327" y="83404"/>
                  <a:pt x="243068" y="84881"/>
                  <a:pt x="277792" y="81023"/>
                </a:cubicBezTo>
                <a:cubicBezTo>
                  <a:pt x="305422" y="69971"/>
                  <a:pt x="347275" y="57839"/>
                  <a:pt x="370390" y="34724"/>
                </a:cubicBezTo>
                <a:cubicBezTo>
                  <a:pt x="380227" y="24887"/>
                  <a:pt x="385823" y="11575"/>
                  <a:pt x="393539" y="0"/>
                </a:cubicBezTo>
                <a:cubicBezTo>
                  <a:pt x="401256" y="15433"/>
                  <a:pt x="409892" y="30439"/>
                  <a:pt x="416689" y="46298"/>
                </a:cubicBezTo>
                <a:cubicBezTo>
                  <a:pt x="421495" y="57513"/>
                  <a:pt x="419636" y="72395"/>
                  <a:pt x="428263" y="81023"/>
                </a:cubicBezTo>
                <a:cubicBezTo>
                  <a:pt x="436890" y="89650"/>
                  <a:pt x="451412" y="88739"/>
                  <a:pt x="462987" y="92597"/>
                </a:cubicBezTo>
                <a:cubicBezTo>
                  <a:pt x="474604" y="80980"/>
                  <a:pt x="498324" y="50361"/>
                  <a:pt x="520861" y="57873"/>
                </a:cubicBezTo>
                <a:cubicBezTo>
                  <a:pt x="547255" y="66671"/>
                  <a:pt x="590309" y="104172"/>
                  <a:pt x="590309" y="104172"/>
                </a:cubicBezTo>
                <a:cubicBezTo>
                  <a:pt x="628891" y="100314"/>
                  <a:pt x="667945" y="99743"/>
                  <a:pt x="706056" y="92597"/>
                </a:cubicBezTo>
                <a:cubicBezTo>
                  <a:pt x="730040" y="88100"/>
                  <a:pt x="775504" y="69448"/>
                  <a:pt x="775504" y="69448"/>
                </a:cubicBezTo>
                <a:cubicBezTo>
                  <a:pt x="906667" y="81372"/>
                  <a:pt x="860210" y="81023"/>
                  <a:pt x="914400" y="810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69" y="2580294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57" y="2636413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91" y="2624356"/>
            <a:ext cx="609600" cy="609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5813472" y="4180644"/>
            <a:ext cx="152400" cy="1524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86598" y="2624356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66409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78515" y="5314172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68243" y="6567023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57407" y="5273491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6784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524000" y="2923996"/>
            <a:ext cx="4228618" cy="1225130"/>
            <a:chOff x="1524000" y="2923996"/>
            <a:chExt cx="4228618" cy="1225130"/>
          </a:xfrm>
        </p:grpSpPr>
        <p:sp>
          <p:nvSpPr>
            <p:cNvPr id="9" name="TextBox 8"/>
            <p:cNvSpPr txBox="1"/>
            <p:nvPr/>
          </p:nvSpPr>
          <p:spPr>
            <a:xfrm>
              <a:off x="1524000" y="2923996"/>
              <a:ext cx="16962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clock hand</a:t>
              </a:r>
              <a:b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800" i="1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next page </a:t>
              </a:r>
              <a:br>
                <a:rPr lang="en-US" sz="1800" i="1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800" i="1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to consider</a:t>
              </a:r>
              <a:endPara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3102015" y="3148313"/>
              <a:ext cx="2650603" cy="1000813"/>
            </a:xfrm>
            <a:custGeom>
              <a:avLst/>
              <a:gdLst>
                <a:gd name="connsiteX0" fmla="*/ 0 w 2650603"/>
                <a:gd name="connsiteY0" fmla="*/ 0 h 1019006"/>
                <a:gd name="connsiteX1" fmla="*/ 451413 w 2650603"/>
                <a:gd name="connsiteY1" fmla="*/ 995423 h 1019006"/>
                <a:gd name="connsiteX2" fmla="*/ 2650603 w 2650603"/>
                <a:gd name="connsiteY2" fmla="*/ 729205 h 1019006"/>
                <a:gd name="connsiteX0" fmla="*/ 0 w 2650603"/>
                <a:gd name="connsiteY0" fmla="*/ 0 h 1019006"/>
                <a:gd name="connsiteX1" fmla="*/ 57874 w 2650603"/>
                <a:gd name="connsiteY1" fmla="*/ 590309 h 1019006"/>
                <a:gd name="connsiteX2" fmla="*/ 451413 w 2650603"/>
                <a:gd name="connsiteY2" fmla="*/ 995423 h 1019006"/>
                <a:gd name="connsiteX3" fmla="*/ 2650603 w 2650603"/>
                <a:gd name="connsiteY3" fmla="*/ 729205 h 1019006"/>
                <a:gd name="connsiteX0" fmla="*/ 0 w 2650603"/>
                <a:gd name="connsiteY0" fmla="*/ 0 h 1000813"/>
                <a:gd name="connsiteX1" fmla="*/ 393540 w 2650603"/>
                <a:gd name="connsiteY1" fmla="*/ 428264 h 1000813"/>
                <a:gd name="connsiteX2" fmla="*/ 451413 w 2650603"/>
                <a:gd name="connsiteY2" fmla="*/ 995423 h 1000813"/>
                <a:gd name="connsiteX3" fmla="*/ 2650603 w 2650603"/>
                <a:gd name="connsiteY3" fmla="*/ 729205 h 100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0603" h="1000813">
                  <a:moveTo>
                    <a:pt x="0" y="0"/>
                  </a:moveTo>
                  <a:cubicBezTo>
                    <a:pt x="9646" y="98385"/>
                    <a:pt x="318305" y="262360"/>
                    <a:pt x="393540" y="428264"/>
                  </a:cubicBezTo>
                  <a:cubicBezTo>
                    <a:pt x="468775" y="594168"/>
                    <a:pt x="75236" y="945266"/>
                    <a:pt x="451413" y="995423"/>
                  </a:cubicBezTo>
                  <a:cubicBezTo>
                    <a:pt x="827590" y="1045580"/>
                    <a:pt x="2650603" y="729205"/>
                    <a:pt x="2650603" y="729205"/>
                  </a:cubicBezTo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6517" y="2743455"/>
            <a:ext cx="7487510" cy="3942667"/>
            <a:chOff x="606517" y="2743455"/>
            <a:chExt cx="7487510" cy="3942667"/>
          </a:xfrm>
        </p:grpSpPr>
        <p:sp>
          <p:nvSpPr>
            <p:cNvPr id="10" name="TextBox 9"/>
            <p:cNvSpPr txBox="1"/>
            <p:nvPr/>
          </p:nvSpPr>
          <p:spPr>
            <a:xfrm>
              <a:off x="606517" y="4971606"/>
              <a:ext cx="2150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reference bits</a:t>
              </a:r>
              <a:br>
                <a:rPr lang="en-US" sz="2400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800" i="1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recently referenced</a:t>
              </a:r>
              <a:br>
                <a:rPr lang="en-US" sz="1800" i="1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</a:br>
              <a:r>
                <a:rPr lang="en-US" sz="1800" i="1" dirty="0" smtClean="0">
                  <a:solidFill>
                    <a:schemeClr val="tx2"/>
                  </a:solidFill>
                  <a:latin typeface="Helvetica Neue" charset="0"/>
                  <a:ea typeface="Helvetica Neue" charset="0"/>
                  <a:cs typeface="Helvetica Neue" charset="0"/>
                </a:rPr>
                <a:t>pages</a:t>
              </a:r>
              <a:endParaRPr lang="en-US" sz="24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4" name="Straight Arrow Connector 13"/>
            <p:cNvCxnSpPr>
              <a:stCxn id="10" idx="3"/>
              <a:endCxn id="40" idx="3"/>
            </p:cNvCxnSpPr>
            <p:nvPr/>
          </p:nvCxnSpPr>
          <p:spPr bwMode="auto">
            <a:xfrm flipV="1">
              <a:off x="2756786" y="3842868"/>
              <a:ext cx="2281021" cy="163657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>
              <a:stCxn id="10" idx="3"/>
              <a:endCxn id="39" idx="3"/>
            </p:cNvCxnSpPr>
            <p:nvPr/>
          </p:nvCxnSpPr>
          <p:spPr bwMode="auto">
            <a:xfrm flipV="1">
              <a:off x="2756786" y="5392590"/>
              <a:ext cx="2331644" cy="8684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>
              <a:stCxn id="10" idx="3"/>
              <a:endCxn id="35" idx="3"/>
            </p:cNvCxnSpPr>
            <p:nvPr/>
          </p:nvCxnSpPr>
          <p:spPr bwMode="auto">
            <a:xfrm>
              <a:off x="2756786" y="5479438"/>
              <a:ext cx="3942480" cy="120668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8" name="Straight Arrow Connector 47"/>
            <p:cNvCxnSpPr>
              <a:stCxn id="10" idx="3"/>
              <a:endCxn id="8" idx="3"/>
            </p:cNvCxnSpPr>
            <p:nvPr/>
          </p:nvCxnSpPr>
          <p:spPr bwMode="auto">
            <a:xfrm flipV="1">
              <a:off x="2756786" y="2743455"/>
              <a:ext cx="3960835" cy="273598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1" name="Straight Arrow Connector 50"/>
            <p:cNvCxnSpPr>
              <a:stCxn id="10" idx="3"/>
              <a:endCxn id="30" idx="2"/>
            </p:cNvCxnSpPr>
            <p:nvPr/>
          </p:nvCxnSpPr>
          <p:spPr bwMode="auto">
            <a:xfrm flipV="1">
              <a:off x="2756786" y="3961967"/>
              <a:ext cx="5325135" cy="1517471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4" name="Straight Arrow Connector 53"/>
            <p:cNvCxnSpPr>
              <a:stCxn id="10" idx="3"/>
              <a:endCxn id="33" idx="2"/>
            </p:cNvCxnSpPr>
            <p:nvPr/>
          </p:nvCxnSpPr>
          <p:spPr bwMode="auto">
            <a:xfrm>
              <a:off x="2756786" y="5479438"/>
              <a:ext cx="5337241" cy="72932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5580921" y="2613089"/>
            <a:ext cx="594902" cy="3251292"/>
            <a:chOff x="5592221" y="2471571"/>
            <a:chExt cx="594902" cy="325129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79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Explicit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73605"/>
              </p:ext>
            </p:extLst>
          </p:nvPr>
        </p:nvGraphicFramePr>
        <p:xfrm>
          <a:off x="1828801" y="2133600"/>
          <a:ext cx="5867399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84"/>
                <a:gridCol w="1034341"/>
                <a:gridCol w="891251"/>
                <a:gridCol w="1336875"/>
                <a:gridCol w="1411148"/>
              </a:tblGrid>
              <a:tr h="44470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FrameId</a:t>
                      </a:r>
                      <a:endParaRPr lang="en-US" sz="1800" dirty="0"/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PageId</a:t>
                      </a:r>
                      <a:endParaRPr lang="en-US" sz="1800" dirty="0"/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Dirty?</a:t>
                      </a:r>
                      <a:endParaRPr lang="en-US" sz="1800" dirty="0"/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Pin Count</a:t>
                      </a:r>
                      <a:endParaRPr lang="en-US" sz="1800" dirty="0"/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</a:t>
                      </a:r>
                      <a:r>
                        <a:rPr lang="en-US" sz="1800" baseline="0" dirty="0" smtClean="0"/>
                        <a:t> Bit</a:t>
                      </a:r>
                      <a:endParaRPr lang="en-US" sz="1800" dirty="0"/>
                    </a:p>
                  </a:txBody>
                  <a:tcPr marL="91294" marR="91294" marT="45647" marB="45647"/>
                </a:tc>
              </a:tr>
              <a:tr h="446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</a:tr>
              <a:tr h="446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</a:tr>
              <a:tr h="446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</a:tr>
              <a:tr h="446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</a:tr>
              <a:tr h="446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</a:tr>
              <a:tr h="446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N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294" marR="91294" marT="45647" marB="456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294" marR="91294" marT="45647" marB="45647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21163"/>
              </p:ext>
            </p:extLst>
          </p:nvPr>
        </p:nvGraphicFramePr>
        <p:xfrm>
          <a:off x="6194255" y="5362763"/>
          <a:ext cx="1501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9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</a:t>
                      </a:r>
                      <a:r>
                        <a:rPr lang="en-US" baseline="0" dirty="0" smtClean="0"/>
                        <a:t> 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59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341295" y="1708467"/>
            <a:ext cx="5096754" cy="5096754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3809" y="57999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47531" y="295975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4175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77212" y="292399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9860" y="187103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5411565" y="196634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937417" y="463797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6937417" y="3011981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801162" y="306993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799128" y="464431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5447603" y="589402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13472" y="4180644"/>
            <a:ext cx="152400" cy="1524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3748234">
            <a:off x="5580921" y="2613089"/>
            <a:ext cx="594902" cy="3251292"/>
            <a:chOff x="5592221" y="2471571"/>
            <a:chExt cx="594902" cy="3251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6486598" y="2624356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66409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78515" y="5314172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68243" y="6567023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57407" y="5273491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6784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4739" y="1435385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69" y="258029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12" y="1518613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389148" y="24759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66694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66694" y="519285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94948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83312" y="2803868"/>
            <a:ext cx="2975358" cy="68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Current frame has pin-count &gt; 0: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skip</a:t>
            </a:r>
            <a:endParaRPr lang="en-US" sz="1800" b="1" dirty="0" smtClean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0" y="5866483"/>
            <a:ext cx="1506139" cy="9915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9" name="Folded Corner 58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60" name="Folded Corner 59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1524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341295" y="1708467"/>
            <a:ext cx="5096754" cy="5096754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3809" y="57999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47531" y="295975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4175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77212" y="292399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9860" y="187103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5411565" y="196634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937417" y="463797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6937417" y="3011981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801162" y="306993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799128" y="464431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5447603" y="589402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13472" y="4180644"/>
            <a:ext cx="152400" cy="1524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7104173">
            <a:off x="5580921" y="2613089"/>
            <a:ext cx="594902" cy="3251292"/>
            <a:chOff x="5592221" y="2471571"/>
            <a:chExt cx="594902" cy="3251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6486598" y="2624356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66409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78515" y="5314172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68243" y="6567023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57407" y="5273491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6784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4739" y="1435385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69" y="258029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12" y="1518613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389148" y="24759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66694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66694" y="519285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94948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83312" y="2803868"/>
            <a:ext cx="2975358" cy="68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Current frame not pinned, ref bit set: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Clear ref bit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Skip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0" y="5866483"/>
            <a:ext cx="1506139" cy="9915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49" name="Folded Corner 48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880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2362823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Buffer Management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3031" y="185225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031" y="50247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51449" y="370734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3073" y="269212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79489" y="370734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03737" y="3723481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44697" y="269672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572737" y="269672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61840" y="204938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Folded Corner 40"/>
          <p:cNvSpPr/>
          <p:nvPr/>
        </p:nvSpPr>
        <p:spPr bwMode="auto">
          <a:xfrm>
            <a:off x="3450639" y="5694747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42" name="Folded Corner 41"/>
          <p:cNvSpPr/>
          <p:nvPr/>
        </p:nvSpPr>
        <p:spPr bwMode="auto">
          <a:xfrm>
            <a:off x="898179" y="5694747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43" name="Folded Corner 42"/>
          <p:cNvSpPr/>
          <p:nvPr/>
        </p:nvSpPr>
        <p:spPr bwMode="auto">
          <a:xfrm>
            <a:off x="4724399" y="568787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32" name="Folded Corner 31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33" name="Folded Corner 32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35" name="Folded Corner 34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38" name="Folded Corner 37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39" name="Folded Corner 38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77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341295" y="1708467"/>
            <a:ext cx="5096754" cy="5096754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3809" y="57999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47531" y="295975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4175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77212" y="292399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9860" y="187103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5411565" y="196634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937417" y="463797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6937417" y="3011981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801162" y="306993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799128" y="464431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13472" y="4180644"/>
            <a:ext cx="152400" cy="1524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5580921" y="2613089"/>
            <a:ext cx="594902" cy="3251292"/>
            <a:chOff x="5592221" y="2471571"/>
            <a:chExt cx="594902" cy="3251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6486598" y="2624356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66409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78515" y="5314172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68243" y="6567023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57407" y="5273491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6784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4739" y="1435385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69" y="258029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12" y="1518613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389148" y="24759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66694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94948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83312" y="2803868"/>
            <a:ext cx="2975358" cy="68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Current frame not pinned, ref bit unset: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Replace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0" y="5866483"/>
            <a:ext cx="1506139" cy="9915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49" name="Folded Corner 48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51" name="Folded Corner 50"/>
          <p:cNvSpPr/>
          <p:nvPr/>
        </p:nvSpPr>
        <p:spPr bwMode="auto">
          <a:xfrm>
            <a:off x="5447603" y="589402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90118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341295" y="1708467"/>
            <a:ext cx="5096754" cy="5096754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3809" y="57999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47531" y="295975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4175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77212" y="292399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9860" y="187103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5411565" y="196634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937417" y="463797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6937417" y="3011981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801162" y="306993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799128" y="464431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13472" y="4180644"/>
            <a:ext cx="152400" cy="1524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5580921" y="2613089"/>
            <a:ext cx="594902" cy="3251292"/>
            <a:chOff x="5592221" y="2471571"/>
            <a:chExt cx="594902" cy="3251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6486598" y="2624356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66409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78515" y="5314172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68243" y="6567023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57407" y="5273491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6784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4739" y="1435385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page 7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69" y="258029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12" y="1518613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389148" y="24759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66694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94948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83312" y="2803868"/>
            <a:ext cx="2975358" cy="68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Current frame not pinned, ref bit unset: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Replace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Set pinned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Set ref bit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Advance clock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0" y="5866483"/>
            <a:ext cx="1506139" cy="9915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49" name="Folded Corner 48"/>
          <p:cNvSpPr/>
          <p:nvPr/>
        </p:nvSpPr>
        <p:spPr bwMode="auto">
          <a:xfrm>
            <a:off x="5447603" y="589402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51" name="Folded Corner 50"/>
          <p:cNvSpPr/>
          <p:nvPr/>
        </p:nvSpPr>
        <p:spPr bwMode="auto">
          <a:xfrm>
            <a:off x="5397505" y="734758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71" y="5431048"/>
            <a:ext cx="609600" cy="6096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89148" y="641914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0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  <p:bldP spid="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341295" y="1708467"/>
            <a:ext cx="5096754" cy="5096754"/>
          </a:xfrm>
          <a:prstGeom prst="ellipse">
            <a:avLst/>
          </a:prstGeom>
          <a:gradFill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 Policy State: Illustrated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03809" y="57999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47531" y="295975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4175" y="4550265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777212" y="292399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69860" y="187103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5411565" y="196634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937417" y="463797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8" name="Folded Corner 37"/>
          <p:cNvSpPr/>
          <p:nvPr/>
        </p:nvSpPr>
        <p:spPr bwMode="auto">
          <a:xfrm>
            <a:off x="6937417" y="3011981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3801162" y="306993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27" name="Folded Corner 26"/>
          <p:cNvSpPr/>
          <p:nvPr/>
        </p:nvSpPr>
        <p:spPr bwMode="auto">
          <a:xfrm>
            <a:off x="3799128" y="464431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13472" y="4180644"/>
            <a:ext cx="152400" cy="152400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14320234">
            <a:off x="5580921" y="2613089"/>
            <a:ext cx="594902" cy="3251292"/>
            <a:chOff x="5592221" y="2471571"/>
            <a:chExt cx="594902" cy="3251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3"/>
            <a:stretch/>
          </p:blipFill>
          <p:spPr>
            <a:xfrm>
              <a:off x="5592221" y="2471571"/>
              <a:ext cx="594902" cy="207843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815563" y="4251456"/>
              <a:ext cx="152400" cy="147140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6486598" y="2624356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66409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978515" y="5314172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68243" y="6567023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57407" y="5273491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806784" y="3723769"/>
            <a:ext cx="231023" cy="2381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69" y="258029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12" y="1518613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389148" y="24759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66694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94948" y="35721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83312" y="2803868"/>
            <a:ext cx="2975358" cy="68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Current frame not pinned, ref bit unset: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Replace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Set pinned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Set ref bit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Advance clock</a:t>
            </a:r>
          </a:p>
          <a:p>
            <a:pPr lvl="1"/>
            <a:r>
              <a:rPr lang="en-US" sz="1800" b="1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Return pointer</a:t>
            </a:r>
            <a:endParaRPr lang="en-US" sz="1800" b="1" dirty="0" smtClean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0" y="5866483"/>
            <a:ext cx="1506139" cy="9915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334917" y="598433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49" name="Folded Corner 48"/>
          <p:cNvSpPr/>
          <p:nvPr/>
        </p:nvSpPr>
        <p:spPr bwMode="auto">
          <a:xfrm>
            <a:off x="5447603" y="589402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51" name="Folded Corner 50"/>
          <p:cNvSpPr/>
          <p:nvPr/>
        </p:nvSpPr>
        <p:spPr bwMode="auto">
          <a:xfrm>
            <a:off x="5397505" y="734758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71" y="5431048"/>
            <a:ext cx="609600" cy="6096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89148" y="641914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charset="0"/>
              </a:rPr>
              <a:t>✔</a:t>
            </a:r>
            <a:endParaRPr lang="en-US" sz="2400" dirty="0">
              <a:effectLst/>
              <a:latin typeface="Arial Unicode MS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712049">
            <a:off x="4072688" y="5277514"/>
            <a:ext cx="1295400" cy="4856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*pointer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8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20800"/>
            <a:ext cx="7002647" cy="46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Clock Policy Pseudocode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3999" y="2057400"/>
            <a:ext cx="7002647" cy="1905000"/>
          </a:xfrm>
          <a:prstGeom prst="rect">
            <a:avLst/>
          </a:prstGeom>
          <a:solidFill>
            <a:schemeClr val="bg1">
              <a:alpha val="32157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20800"/>
            <a:ext cx="7002647" cy="46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Clock Policy Pseudocode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58222" y="3962400"/>
            <a:ext cx="6934200" cy="762000"/>
          </a:xfrm>
          <a:prstGeom prst="rect">
            <a:avLst/>
          </a:prstGeom>
          <a:solidFill>
            <a:schemeClr val="bg1">
              <a:alpha val="32157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20800"/>
            <a:ext cx="7002647" cy="46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Clock Policy Pseudocode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46411" y="4648200"/>
            <a:ext cx="6934200" cy="304800"/>
          </a:xfrm>
          <a:prstGeom prst="rect">
            <a:avLst/>
          </a:prstGeom>
          <a:solidFill>
            <a:schemeClr val="bg1">
              <a:alpha val="32157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Quick Checks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60960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LRU, the </a:t>
            </a:r>
            <a:r>
              <a:rPr lang="en-US" sz="1800" dirty="0" err="1" smtClean="0"/>
              <a:t>bufmgr</a:t>
            </a:r>
            <a:r>
              <a:rPr lang="en-US" sz="1800" dirty="0" smtClean="0"/>
              <a:t> maintains one extra piece of info per frame. Choose one from the list to the right.</a:t>
            </a:r>
          </a:p>
          <a:p>
            <a:pPr marL="914400" lvl="1" indent="-514350">
              <a:buFont typeface="+mj-lt"/>
              <a:buAutoNum type="alphaU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Clock, the </a:t>
            </a:r>
            <a:r>
              <a:rPr lang="en-US" sz="1800" dirty="0" err="1" smtClean="0"/>
              <a:t>bufmgr</a:t>
            </a:r>
            <a:r>
              <a:rPr lang="en-US" sz="1800" dirty="0" smtClean="0"/>
              <a:t> maintains two extra pieces of info. Choose 2 from the list to the right.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Why do we prefer CLOCK to LRU?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What is the purpose of the CLOCK reference bit?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400" dirty="0" smtClean="0"/>
              <a:t>To avoid replacing an in-use page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400" dirty="0" smtClean="0"/>
              <a:t>To identify a page that’s less-recently-used than this one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1400" dirty="0" smtClean="0"/>
              <a:t>To ensure we write the page back to disk</a:t>
            </a:r>
          </a:p>
          <a:p>
            <a:pPr marL="914400" lvl="1" indent="-514350">
              <a:buFont typeface="+mj-lt"/>
              <a:buAutoNum type="alphaUcPeriod"/>
            </a:pPr>
            <a:endParaRPr lang="en-US" sz="1400" dirty="0"/>
          </a:p>
          <a:p>
            <a:pPr marL="914400" lvl="1" indent="-514350">
              <a:buFont typeface="+mj-lt"/>
              <a:buAutoNum type="alphaUcPeriod"/>
            </a:pP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1447800"/>
            <a:ext cx="2252540" cy="132343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marL="457200" indent="-514350"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Neighbor pointer</a:t>
            </a:r>
          </a:p>
          <a:p>
            <a:pPr marL="457200" indent="-514350"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Last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use time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514350"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Reference Bit</a:t>
            </a:r>
          </a:p>
          <a:p>
            <a:pPr marL="457200" indent="-514350"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Dirty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Bit</a:t>
            </a:r>
          </a:p>
          <a:p>
            <a:pPr marL="457200" indent="-514350">
              <a:buFont typeface="+mj-lt"/>
              <a:buAutoNum type="alphaUcPeriod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Current Frame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Is LRU/Clock Always Best?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22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Very common policy: 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intuitive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 and 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simple</a:t>
            </a:r>
            <a:endParaRPr lang="en-US" sz="2000" b="1" i="1" dirty="0">
              <a:solidFill>
                <a:schemeClr val="tx2"/>
              </a:solidFill>
              <a:latin typeface="Helvetica Neue"/>
            </a:endParaRP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Works well for repeated accesses to popular pages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Helvetica Neue"/>
              </a:rPr>
              <a:t>Temporal locality</a:t>
            </a:r>
          </a:p>
          <a:p>
            <a:pPr lvl="1"/>
            <a:endParaRPr lang="en-US" sz="1800" dirty="0">
              <a:solidFill>
                <a:schemeClr val="tx2"/>
              </a:solidFill>
              <a:latin typeface="Helvetica Neue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</a:rPr>
              <a:t>LRU can be costly </a:t>
            </a:r>
            <a:r>
              <a:rPr lang="en-US" sz="2000" dirty="0">
                <a:solidFill>
                  <a:schemeClr val="tx2"/>
                </a:solidFill>
                <a:latin typeface="Helvetica Neue"/>
                <a:sym typeface="Wingdings"/>
              </a:rPr>
              <a:t> Clock policy is </a:t>
            </a:r>
            <a:r>
              <a:rPr lang="en-US" sz="2000" dirty="0" smtClean="0">
                <a:solidFill>
                  <a:schemeClr val="tx2"/>
                </a:solidFill>
                <a:latin typeface="Helvetica Neue"/>
                <a:sym typeface="Wingdings"/>
              </a:rPr>
              <a:t>cheap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Helvetica Neue"/>
                <a:sym typeface="Wingdings"/>
              </a:rPr>
              <a:t>Quite similar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  <a:latin typeface="Helvetica Neue"/>
                <a:sym typeface="Wingdings"/>
              </a:rPr>
              <a:t>If you like, try to find cases where they differ.</a:t>
            </a:r>
          </a:p>
          <a:p>
            <a:endParaRPr lang="en-US" sz="2000" dirty="0">
              <a:solidFill>
                <a:schemeClr val="tx2"/>
              </a:solidFill>
              <a:latin typeface="Helvetica Neue"/>
              <a:sym typeface="Wingdings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 Neue"/>
                <a:sym typeface="Wingdings"/>
              </a:rPr>
              <a:t>When might </a:t>
            </a:r>
            <a:r>
              <a:rPr lang="en-US" sz="2000" dirty="0" smtClean="0">
                <a:solidFill>
                  <a:schemeClr val="tx2"/>
                </a:solidFill>
                <a:latin typeface="Helvetica Neue"/>
                <a:sym typeface="Wingdings"/>
              </a:rPr>
              <a:t>they </a:t>
            </a:r>
            <a:r>
              <a:rPr lang="en-US" sz="2000" dirty="0">
                <a:solidFill>
                  <a:schemeClr val="tx2"/>
                </a:solidFill>
                <a:latin typeface="Helvetica Neue"/>
                <a:sym typeface="Wingdings"/>
              </a:rPr>
              <a:t>perform poorly</a:t>
            </a:r>
            <a:endParaRPr lang="en-US" sz="2000" dirty="0">
              <a:solidFill>
                <a:schemeClr val="tx2"/>
              </a:solidFill>
              <a:latin typeface="Helvetica Neue"/>
            </a:endParaRPr>
          </a:p>
          <a:p>
            <a:pPr lvl="1"/>
            <a:r>
              <a:rPr lang="en-US" sz="1800" b="1" i="1" dirty="0">
                <a:solidFill>
                  <a:schemeClr val="tx2"/>
                </a:solidFill>
                <a:latin typeface="Helvetica Neue"/>
              </a:rPr>
              <a:t>What about repeated scans of big files?</a:t>
            </a:r>
          </a:p>
        </p:txBody>
      </p:sp>
    </p:spTree>
    <p:extLst>
      <p:ext uri="{BB962C8B-B14F-4D97-AF65-F5344CB8AC3E}">
        <p14:creationId xmlns:p14="http://schemas.microsoft.com/office/powerpoint/2010/main" val="21392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36680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228600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151154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2776811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5022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0796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38913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38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39308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151154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2776811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5022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0796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507392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20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Buffer Management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33600" y="2362823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3031" y="185225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RAM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031" y="50247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</a:t>
            </a:r>
            <a:endParaRPr lang="en-US" sz="24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51449" y="370734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3073" y="269212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79489" y="3707346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03737" y="3723481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5638690" y="2798479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44697" y="269672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572737" y="269672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22" name="Folded Corner 21"/>
          <p:cNvSpPr/>
          <p:nvPr/>
        </p:nvSpPr>
        <p:spPr bwMode="auto">
          <a:xfrm>
            <a:off x="2714442" y="2786174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4204901" y="2786174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8479" y="1952470"/>
            <a:ext cx="18149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The illusion</a:t>
            </a:r>
            <a:b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of addressing</a:t>
            </a:r>
          </a:p>
          <a:p>
            <a: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and modifying</a:t>
            </a:r>
          </a:p>
          <a:p>
            <a: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disk pages in</a:t>
            </a:r>
            <a:b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i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memory.</a:t>
            </a:r>
            <a:endParaRPr lang="en-US" sz="2000" i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1840" y="204938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2" name="Folded Corner 41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3" name="Folded Corner 42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65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91225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2776811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5022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0796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776811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936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36900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5022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0796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047070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697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1939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5022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0796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309378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105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80715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07967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6604565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994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78189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857075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929065">
            <a:off x="967078" y="2779212"/>
            <a:ext cx="72098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So far, unavoidable cache misses.</a:t>
            </a:r>
            <a:b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Now the fun begins.</a:t>
            </a:r>
            <a:endParaRPr lang="en-US" i="1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8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24625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225706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963316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246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51556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33126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37195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87898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5848228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151607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516073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7037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25796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5848228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278779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781337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7279852" y="234048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76724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olded Corner 51"/>
          <p:cNvSpPr/>
          <p:nvPr/>
        </p:nvSpPr>
        <p:spPr bwMode="auto">
          <a:xfrm>
            <a:off x="5848228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4371269" y="3359076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08184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059758" y="5126655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7279852" y="234048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781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3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APIs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23" name="Folded Corner 22"/>
          <p:cNvSpPr/>
          <p:nvPr/>
        </p:nvSpPr>
        <p:spPr bwMode="auto">
          <a:xfrm>
            <a:off x="2181126" y="5694747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5686216" y="231649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22" name="Folded Corner 21"/>
          <p:cNvSpPr/>
          <p:nvPr/>
        </p:nvSpPr>
        <p:spPr bwMode="auto">
          <a:xfrm>
            <a:off x="2761968" y="23041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4252427" y="23041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5048605" y="4695151"/>
            <a:ext cx="964299" cy="638849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16200000">
            <a:off x="3533503" y="4684825"/>
            <a:ext cx="964299" cy="638849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4279" y="4650306"/>
            <a:ext cx="777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Write</a:t>
            </a:r>
            <a:b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4650306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Read</a:t>
            </a:r>
            <a:b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5040077" y="1063754"/>
            <a:ext cx="964299" cy="638849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6200000">
            <a:off x="3524975" y="1053428"/>
            <a:ext cx="964299" cy="638849"/>
          </a:xfrm>
          <a:prstGeom prst="rightArrow">
            <a:avLst/>
          </a:prstGeom>
          <a:solidFill>
            <a:schemeClr val="accent4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5751" y="1018909"/>
            <a:ext cx="777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Write</a:t>
            </a:r>
            <a:b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3272" y="1018909"/>
            <a:ext cx="788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Read</a:t>
            </a:r>
            <a:b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Page</a:t>
            </a:r>
            <a:endParaRPr lang="en-US" sz="2000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4" name="Folded Corner 43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9" name="Folded Corner 48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68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77917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5848228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4376268" y="335958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6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584723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329548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7279852" y="234048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21855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(LRU)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40931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5848228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4376268" y="3359582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79852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063455" y="57376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6612493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78357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7279852" y="234048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2" name="TextBox 1"/>
          <p:cNvSpPr txBox="1"/>
          <p:nvPr/>
        </p:nvSpPr>
        <p:spPr>
          <a:xfrm rot="20929065">
            <a:off x="320836" y="2779212"/>
            <a:ext cx="850232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Get the picture?  A worst-case scenario!</a:t>
            </a:r>
            <a:b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i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“Sequential Flooding”</a:t>
            </a:r>
            <a:endParaRPr lang="en-US" i="1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6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Sequential Scan + LRU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flooding</a:t>
            </a:r>
          </a:p>
          <a:p>
            <a:r>
              <a:rPr lang="en-US" dirty="0" smtClean="0"/>
              <a:t>0% hit rate in cache!</a:t>
            </a:r>
          </a:p>
          <a:p>
            <a:endParaRPr lang="en-US" dirty="0"/>
          </a:p>
          <a:p>
            <a:r>
              <a:rPr lang="en-US" dirty="0" smtClean="0"/>
              <a:t>Repeated sequential scan very common in database workloads</a:t>
            </a:r>
          </a:p>
          <a:p>
            <a:pPr lvl="1"/>
            <a:r>
              <a:rPr lang="en-US" dirty="0" smtClean="0"/>
              <a:t>We will see it in nested-loops join</a:t>
            </a:r>
          </a:p>
          <a:p>
            <a:pPr lvl="1"/>
            <a:endParaRPr lang="en-US" dirty="0"/>
          </a:p>
          <a:p>
            <a:r>
              <a:rPr lang="en-US" dirty="0" smtClean="0"/>
              <a:t>What could be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chemeClr val="tx2"/>
                </a:solidFill>
              </a:rPr>
              <a:t>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7297535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87322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857075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929065">
            <a:off x="967078" y="2779212"/>
            <a:ext cx="72098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So far, unavoidable cache misses.</a:t>
            </a:r>
            <a:b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Now the fun begins.</a:t>
            </a:r>
            <a:endParaRPr lang="en-US" i="1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552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57" name="Folded Corner 56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sp>
        <p:nvSpPr>
          <p:cNvPr id="58" name="Folded Corner 57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963316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2712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33126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81782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61604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516073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51283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7032"/>
              </p:ext>
            </p:extLst>
          </p:nvPr>
        </p:nvGraphicFramePr>
        <p:xfrm>
          <a:off x="233127" y="2694699"/>
          <a:ext cx="1900474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0610"/>
                <a:gridCol w="389864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781126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41720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059758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66281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6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329548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18603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75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45" name="Folded Corner 44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9" name="Folded Corner 48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50" name="Folded Corner 49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3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838392" y="33605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6612492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84971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6612492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948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Folded Corner 51"/>
          <p:cNvSpPr/>
          <p:nvPr/>
        </p:nvSpPr>
        <p:spPr bwMode="auto">
          <a:xfrm>
            <a:off x="237653" y="572984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5" name="Folded Corner 54"/>
          <p:cNvSpPr/>
          <p:nvPr/>
        </p:nvSpPr>
        <p:spPr bwMode="auto">
          <a:xfrm>
            <a:off x="4059758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21001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7877755" y="511508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736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50399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8916750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210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00667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233126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972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396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1516073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06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03130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2781337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43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63238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4067697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562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5329544" y="5720163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378357" y="3360590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sp>
        <p:nvSpPr>
          <p:cNvPr id="39" name="Folded Corner 38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23471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5322952" y="511508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877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52176" y="5521496"/>
            <a:ext cx="9045525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126" y="5729843"/>
            <a:ext cx="8683624" cy="726306"/>
            <a:chOff x="387054" y="5708767"/>
            <a:chExt cx="8683624" cy="726306"/>
          </a:xfrm>
        </p:grpSpPr>
        <p:sp>
          <p:nvSpPr>
            <p:cNvPr id="41" name="Folded Corner 40"/>
            <p:cNvSpPr/>
            <p:nvPr/>
          </p:nvSpPr>
          <p:spPr bwMode="auto">
            <a:xfrm>
              <a:off x="387054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167000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2935265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4218212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7" name="Folded Corner 46"/>
            <p:cNvSpPr/>
            <p:nvPr/>
          </p:nvSpPr>
          <p:spPr bwMode="auto">
            <a:xfrm>
              <a:off x="5483476" y="570876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8" name="Folded Corner 47"/>
            <p:cNvSpPr/>
            <p:nvPr/>
          </p:nvSpPr>
          <p:spPr bwMode="auto">
            <a:xfrm>
              <a:off x="6766421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  <p:sp>
          <p:nvSpPr>
            <p:cNvPr id="30" name="Folded Corner 29"/>
            <p:cNvSpPr/>
            <p:nvPr/>
          </p:nvSpPr>
          <p:spPr bwMode="auto">
            <a:xfrm>
              <a:off x="8031683" y="570876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</a:t>
              </a:r>
              <a:r>
                <a:rPr lang="en-US" sz="2000" kern="0" dirty="0" smtClean="0">
                  <a:solidFill>
                    <a:schemeClr val="tx2"/>
                  </a:solidFill>
                  <a:latin typeface="Helvetica Neue"/>
                  <a:ea typeface=""/>
                </a:rPr>
                <a:t>7</a:t>
              </a:r>
              <a:endParaRPr lang="en-US" sz="2000" kern="0" dirty="0">
                <a:solidFill>
                  <a:schemeClr val="tx2"/>
                </a:solidFill>
                <a:latin typeface="Helvetica Neue"/>
                <a:ea typeface="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Repeated Scan (MRU)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95426" y="1914480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27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4899" y="2243784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41315" y="325900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5563" y="3275138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652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34563" y="2248380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4655" y="159690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86" y="524143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5878656" y="2354225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2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7279852" y="235460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3</a:t>
            </a:r>
          </a:p>
        </p:txBody>
      </p:sp>
      <p:sp>
        <p:nvSpPr>
          <p:cNvPr id="56" name="Folded Corner 55"/>
          <p:cNvSpPr/>
          <p:nvPr/>
        </p:nvSpPr>
        <p:spPr bwMode="auto">
          <a:xfrm>
            <a:off x="4356934" y="3373069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5</a:t>
            </a:r>
          </a:p>
        </p:txBody>
      </p:sp>
      <p:sp>
        <p:nvSpPr>
          <p:cNvPr id="31" name="Folded Corner 30"/>
          <p:cNvSpPr/>
          <p:nvPr/>
        </p:nvSpPr>
        <p:spPr bwMode="auto">
          <a:xfrm>
            <a:off x="4071679" y="5729843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4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7309357" y="3365408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</a:t>
            </a:r>
            <a:r>
              <a:rPr lang="en-US" sz="2000" kern="0" dirty="0" smtClean="0">
                <a:solidFill>
                  <a:schemeClr val="tx2"/>
                </a:solidFill>
                <a:latin typeface="Helvetica Neue"/>
                <a:ea typeface=""/>
              </a:rPr>
              <a:t>7</a:t>
            </a:r>
            <a:endParaRPr lang="en-US" sz="2000" kern="0" dirty="0">
              <a:solidFill>
                <a:schemeClr val="tx2"/>
              </a:solidFill>
              <a:latin typeface="Helvetica Neue"/>
              <a:ea typeface=""/>
            </a:endParaRPr>
          </a:p>
        </p:txBody>
      </p:sp>
      <p:sp>
        <p:nvSpPr>
          <p:cNvPr id="38" name="Folded Corner 37"/>
          <p:cNvSpPr/>
          <p:nvPr/>
        </p:nvSpPr>
        <p:spPr bwMode="auto">
          <a:xfrm>
            <a:off x="4369516" y="2354225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58369"/>
              </p:ext>
            </p:extLst>
          </p:nvPr>
        </p:nvGraphicFramePr>
        <p:xfrm>
          <a:off x="233126" y="2694699"/>
          <a:ext cx="2057517" cy="75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19474"/>
                <a:gridCol w="538043"/>
              </a:tblGrid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5292">
                <a:tc>
                  <a:txBody>
                    <a:bodyPr/>
                    <a:lstStyle/>
                    <a:p>
                      <a:r>
                        <a:rPr lang="en-US" dirty="0" smtClean="0"/>
                        <a:t>Attempts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>
            <a:off x="6612493" y="5105400"/>
            <a:ext cx="0" cy="1559096"/>
          </a:xfrm>
          <a:prstGeom prst="line">
            <a:avLst/>
          </a:prstGeom>
          <a:solidFill>
            <a:srgbClr val="3366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Folded Corner 39"/>
          <p:cNvSpPr/>
          <p:nvPr/>
        </p:nvSpPr>
        <p:spPr bwMode="auto">
          <a:xfrm>
            <a:off x="5873294" y="3359582"/>
            <a:ext cx="1038995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64269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General Case: </a:t>
            </a:r>
            <a:r>
              <a:rPr lang="en-US" dirty="0" err="1" smtClean="0">
                <a:solidFill>
                  <a:schemeClr val="tx2"/>
                </a:solidFill>
              </a:rPr>
              <a:t>SeqScan</a:t>
            </a:r>
            <a:r>
              <a:rPr lang="en-US" dirty="0" smtClean="0">
                <a:solidFill>
                  <a:schemeClr val="tx2"/>
                </a:solidFill>
              </a:rPr>
              <a:t> + MRU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B buffers</a:t>
            </a:r>
          </a:p>
          <a:p>
            <a:pPr marL="0" indent="0">
              <a:buNone/>
            </a:pPr>
            <a:r>
              <a:rPr lang="en-US" sz="2400" dirty="0" smtClean="0"/>
              <a:t>N &gt; B pages in file</a:t>
            </a:r>
          </a:p>
          <a:p>
            <a:r>
              <a:rPr lang="en-US" sz="2400" dirty="0" smtClean="0"/>
              <a:t>First N attempts: 0 hits</a:t>
            </a:r>
          </a:p>
          <a:p>
            <a:r>
              <a:rPr lang="en-US" sz="2400" dirty="0" smtClean="0"/>
              <a:t>Next N attempts: B-1 hits</a:t>
            </a:r>
          </a:p>
          <a:p>
            <a:pPr lvl="1"/>
            <a:r>
              <a:rPr lang="en-US" sz="2000" dirty="0" smtClean="0"/>
              <a:t>Pages 1 through B-1</a:t>
            </a:r>
          </a:p>
          <a:p>
            <a:r>
              <a:rPr lang="en-US" sz="2400" dirty="0" smtClean="0"/>
              <a:t>Next N attempts: B-1 hits</a:t>
            </a:r>
          </a:p>
          <a:p>
            <a:pPr lvl="1"/>
            <a:r>
              <a:rPr lang="en-US" sz="2000" dirty="0" smtClean="0"/>
              <a:t>Pages N through B-2</a:t>
            </a:r>
          </a:p>
          <a:p>
            <a:r>
              <a:rPr lang="en-US" sz="2400" dirty="0" smtClean="0"/>
              <a:t>Next N attempts: B-1 hits</a:t>
            </a:r>
          </a:p>
          <a:p>
            <a:pPr lvl="1"/>
            <a:r>
              <a:rPr lang="en-US" sz="2000" dirty="0" smtClean="0"/>
              <a:t>Pages N-1 through B-3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limit: ~(B-1)/N hit rate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45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5486400"/>
            <a:ext cx="80010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Mapping Pages Into Memory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1126" y="1880839"/>
            <a:ext cx="5181600" cy="2661912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9897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30599" y="2210143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27015" y="3225362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51263" y="3241497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9222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/>
              </a:rPr>
              <a:t>Frame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620263" y="2214739"/>
            <a:ext cx="1326584" cy="9144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/>
              </a:rPr>
              <a:t>Frame</a:t>
            </a:r>
            <a:endParaRPr lang="en-US" sz="2400" dirty="0">
              <a:latin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00355" y="15632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Helvetica Neue" charset="0"/>
                <a:ea typeface="Helvetica Neue" charset="0"/>
                <a:cs typeface="Helvetica Neue" charset="0"/>
              </a:rPr>
              <a:t>Buffer Manager</a:t>
            </a:r>
            <a:endParaRPr lang="en-US" sz="1400" dirty="0">
              <a:solidFill>
                <a:schemeClr val="accent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611" y="5227417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706" y="1388728"/>
            <a:ext cx="32560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Request: Read </a:t>
            </a:r>
            <a:r>
              <a:rPr lang="en-US" sz="2400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2400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898181" y="5691490"/>
            <a:ext cx="1056678" cy="72630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2000" kern="0" dirty="0">
                <a:solidFill>
                  <a:schemeClr val="tx2"/>
                </a:solidFill>
                <a:latin typeface="Helvetica Neue"/>
                <a:ea typeface=""/>
              </a:rPr>
              <a:t>Page 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98179" y="5694747"/>
            <a:ext cx="7418362" cy="726306"/>
            <a:chOff x="898179" y="5694747"/>
            <a:chExt cx="7418362" cy="726306"/>
          </a:xfrm>
        </p:grpSpPr>
        <p:sp>
          <p:nvSpPr>
            <p:cNvPr id="39" name="Folded Corner 38"/>
            <p:cNvSpPr/>
            <p:nvPr/>
          </p:nvSpPr>
          <p:spPr bwMode="auto">
            <a:xfrm>
              <a:off x="898179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1</a:t>
              </a:r>
            </a:p>
          </p:txBody>
        </p:sp>
        <p:sp>
          <p:nvSpPr>
            <p:cNvPr id="40" name="Folded Corner 39"/>
            <p:cNvSpPr/>
            <p:nvPr/>
          </p:nvSpPr>
          <p:spPr bwMode="auto">
            <a:xfrm>
              <a:off x="218112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2</a:t>
              </a:r>
            </a:p>
          </p:txBody>
        </p:sp>
        <p:sp>
          <p:nvSpPr>
            <p:cNvPr id="41" name="Folded Corner 40"/>
            <p:cNvSpPr/>
            <p:nvPr/>
          </p:nvSpPr>
          <p:spPr bwMode="auto">
            <a:xfrm>
              <a:off x="3446390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3</a:t>
              </a:r>
            </a:p>
          </p:txBody>
        </p:sp>
        <p:sp>
          <p:nvSpPr>
            <p:cNvPr id="44" name="Folded Corner 43"/>
            <p:cNvSpPr/>
            <p:nvPr/>
          </p:nvSpPr>
          <p:spPr bwMode="auto">
            <a:xfrm>
              <a:off x="4729337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4</a:t>
              </a: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5994601" y="5694747"/>
              <a:ext cx="1056678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5</a:t>
              </a:r>
            </a:p>
          </p:txBody>
        </p:sp>
        <p:sp>
          <p:nvSpPr>
            <p:cNvPr id="46" name="Folded Corner 45"/>
            <p:cNvSpPr/>
            <p:nvPr/>
          </p:nvSpPr>
          <p:spPr bwMode="auto">
            <a:xfrm>
              <a:off x="7277546" y="5694747"/>
              <a:ext cx="1038995" cy="72630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2000" kern="0" dirty="0">
                  <a:solidFill>
                    <a:schemeClr val="tx2"/>
                  </a:solidFill>
                  <a:latin typeface="Helvetica Neue"/>
                  <a:ea typeface=""/>
                </a:rPr>
                <a:t>Page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26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Another improvement for sequential scan: </a:t>
            </a:r>
            <a:r>
              <a:rPr lang="en-US" dirty="0" err="1" smtClean="0">
                <a:solidFill>
                  <a:schemeClr val="tx2"/>
                </a:solidFill>
              </a:rPr>
              <a:t>prefetch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Prefetch</a:t>
            </a:r>
            <a:r>
              <a:rPr lang="en-US" sz="2400" dirty="0" smtClean="0"/>
              <a:t>: Ask disk space manager for a run of sequential pages</a:t>
            </a:r>
          </a:p>
          <a:p>
            <a:pPr lvl="1"/>
            <a:r>
              <a:rPr lang="en-US" sz="2000" dirty="0" smtClean="0"/>
              <a:t>E.g. On request for Page 1, ask for Pages 2-5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Why does this help?</a:t>
            </a:r>
          </a:p>
          <a:p>
            <a:pPr lvl="1"/>
            <a:r>
              <a:rPr lang="en-US" sz="2000" dirty="0" smtClean="0"/>
              <a:t>Amortize random I/O overhead</a:t>
            </a:r>
          </a:p>
          <a:p>
            <a:pPr lvl="1"/>
            <a:r>
              <a:rPr lang="en-US" sz="2000" dirty="0" smtClean="0"/>
              <a:t>Allow computation while I/O continues in background</a:t>
            </a:r>
          </a:p>
          <a:p>
            <a:pPr lvl="2"/>
            <a:r>
              <a:rPr lang="en-US" sz="1800" dirty="0" smtClean="0"/>
              <a:t>Disk and CPU are “parallel devices”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44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Quick Checks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60960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True or False: Sequential flooding spoils the cache hit rate regardless of replacement policy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True or False: MRU dominates LRU in all cases</a:t>
            </a:r>
            <a:endParaRPr lang="en-US" sz="12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For LRU, score each of the access patterns to the right as “Good” or “Bad” </a:t>
            </a:r>
            <a:r>
              <a:rPr lang="en-US" sz="1800" dirty="0" err="1" smtClean="0"/>
              <a:t>wrt</a:t>
            </a:r>
            <a:r>
              <a:rPr lang="en-US" sz="1800" dirty="0" smtClean="0"/>
              <a:t> cache hit rate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</a:t>
            </a:r>
            <a:r>
              <a:rPr lang="en-US" sz="1800" dirty="0" smtClean="0"/>
              <a:t>MRU</a:t>
            </a:r>
            <a:r>
              <a:rPr lang="en-US" sz="1800" dirty="0"/>
              <a:t>, score each of the access patterns to the right as “Good” or “Bad” </a:t>
            </a:r>
            <a:r>
              <a:rPr lang="en-US" sz="1800" dirty="0" err="1"/>
              <a:t>wrt</a:t>
            </a:r>
            <a:r>
              <a:rPr lang="en-US" sz="1800" dirty="0"/>
              <a:t> cache hit </a:t>
            </a:r>
            <a:r>
              <a:rPr lang="en-US" sz="1800" dirty="0" smtClean="0"/>
              <a:t>rate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664513" y="1447800"/>
            <a:ext cx="2489784" cy="378565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pPr marL="457200" indent="-514350">
              <a:buFont typeface="+mj-lt"/>
              <a:buAutoNum type="alphaUcPeriod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Repeatedly scan a 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file bigger than the 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pool</a:t>
            </a:r>
          </a:p>
          <a:p>
            <a:pPr marL="457200" indent="-514350">
              <a:buFont typeface="+mj-lt"/>
              <a:buAutoNum type="alphaUcPeriod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Repeatedly scan a </a:t>
            </a:r>
            <a:b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file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smaller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than the </a:t>
            </a:r>
            <a:b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buffer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pool</a:t>
            </a:r>
          </a:p>
          <a:p>
            <a:pPr marL="457200" indent="-514350">
              <a:buFont typeface="+mj-lt"/>
              <a:buAutoNum type="alphaUcPeriod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Make independent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random accesses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a file larger than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buffer pool</a:t>
            </a:r>
          </a:p>
          <a:p>
            <a:pPr marL="457200" indent="-514350">
              <a:buFont typeface="+mj-lt"/>
              <a:buAutoNum type="alphaUcPeriod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Make independent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random accesses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a file smaller than</a:t>
            </a:r>
            <a:b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buffer pool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514350">
              <a:buFont typeface="+mj-lt"/>
              <a:buAutoNum type="alphaUcPeriod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We seem to need a hybrid!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LRU wins for random access (hot vs. cold)</a:t>
            </a:r>
          </a:p>
          <a:p>
            <a:pPr lvl="1"/>
            <a:r>
              <a:rPr lang="en-US" sz="2400" dirty="0" smtClean="0"/>
              <a:t>When might we see that behavior?</a:t>
            </a:r>
          </a:p>
          <a:p>
            <a:r>
              <a:rPr lang="en-US" sz="2800" dirty="0" smtClean="0"/>
              <a:t>MRU wins for repeated sequential</a:t>
            </a:r>
          </a:p>
          <a:p>
            <a:pPr lvl="1"/>
            <a:r>
              <a:rPr lang="en-US" sz="2400" dirty="0" smtClean="0"/>
              <a:t>E.g. for certain joins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1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Two General Approaches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DBMS information to hint to </a:t>
            </a:r>
            <a:r>
              <a:rPr lang="en-US" sz="2400" dirty="0" err="1" smtClean="0"/>
              <a:t>BufMgr</a:t>
            </a:r>
            <a:endParaRPr lang="en-US" sz="2400" dirty="0" smtClean="0"/>
          </a:p>
          <a:p>
            <a:pPr lvl="1"/>
            <a:r>
              <a:rPr lang="en-US" sz="2000" dirty="0" smtClean="0"/>
              <a:t>For big queries: we can predict I/O patterns from the handful of query processing algorithms we’ll learn shortly</a:t>
            </a:r>
          </a:p>
          <a:p>
            <a:pPr lvl="1"/>
            <a:r>
              <a:rPr lang="en-US" sz="2000" dirty="0" smtClean="0"/>
              <a:t>For simple lookups: LRU often does well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Find fancier stochastic policies</a:t>
            </a:r>
          </a:p>
          <a:p>
            <a:pPr lvl="1"/>
            <a:r>
              <a:rPr lang="en-US" sz="2000" dirty="0" smtClean="0"/>
              <a:t>E.g. 2Q, LRU-2, ARC. 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en.wikipedia.org/wiki/Page_replacement_algorithm</a:t>
            </a:r>
            <a:r>
              <a:rPr lang="en-US" sz="1800" dirty="0" smtClean="0"/>
              <a:t> </a:t>
            </a:r>
            <a:r>
              <a:rPr lang="en-US" sz="2000" dirty="0" smtClean="0"/>
              <a:t>but beware the OS-centric history discussion</a:t>
            </a:r>
          </a:p>
          <a:p>
            <a:endParaRPr lang="en-US" sz="2400" dirty="0" smtClean="0"/>
          </a:p>
          <a:p>
            <a:r>
              <a:rPr lang="en-US" sz="2400" dirty="0" smtClean="0"/>
              <a:t>Hybrids are not uncommon in modern DBMSs</a:t>
            </a:r>
          </a:p>
          <a:p>
            <a:pPr lvl="1"/>
            <a:r>
              <a:rPr lang="en-US" sz="2000" dirty="0" smtClean="0"/>
              <a:t>E.g. special-case indexes, use LRU-2 otherwise</a:t>
            </a:r>
          </a:p>
          <a:p>
            <a:pPr lvl="1"/>
            <a:r>
              <a:rPr lang="en-US" sz="2000" dirty="0" smtClean="0"/>
              <a:t>FWIW, PostgreSQL currently uses CLOCK</a:t>
            </a:r>
          </a:p>
          <a:p>
            <a:pPr lvl="1"/>
            <a:r>
              <a:rPr lang="en-US" sz="2000" dirty="0" smtClean="0"/>
              <a:t>Imagine workloads for a big cloud DBMS like AWS Aurora!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DBMS vs OS Buffer Cache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2514600"/>
            <a:ext cx="7633720" cy="3428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Doesn’t the filesystem (OS) manage buffers and pages too?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Helvetica Neue"/>
              </a:rPr>
              <a:t>Issues: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Portability: different FS, different behavior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OS limitations: DB files span multiple disks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OS limitations: DBMS requires ability to </a:t>
            </a:r>
            <a:r>
              <a:rPr lang="en-US" sz="1800" i="1" dirty="0" smtClean="0">
                <a:solidFill>
                  <a:schemeClr val="tx2"/>
                </a:solidFill>
                <a:latin typeface="Helvetica Neue"/>
              </a:rPr>
              <a:t>force</a:t>
            </a:r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 pages to disk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Helvetica Neue"/>
              </a:rPr>
              <a:t>Required for recovery, as we’ll see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Helvetica Neue"/>
              </a:rPr>
              <a:t>OS limitations: DBMS can predict its own page reference patterns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Helvetica Neue"/>
              </a:rPr>
              <a:t>E.g. consider scanning the leaves of a B+-tree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Helvetica Neue"/>
              </a:rPr>
              <a:t>Affects both page replacement and prefetching</a:t>
            </a:r>
          </a:p>
        </p:txBody>
      </p:sp>
    </p:spTree>
    <p:extLst>
      <p:ext uri="{BB962C8B-B14F-4D97-AF65-F5344CB8AC3E}">
        <p14:creationId xmlns:p14="http://schemas.microsoft.com/office/powerpoint/2010/main" val="16862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Summing 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Buffer Manager provides </a:t>
            </a:r>
            <a:r>
              <a:rPr lang="en-US" sz="2400" dirty="0"/>
              <a:t>a level of </a:t>
            </a:r>
            <a:r>
              <a:rPr lang="en-US" sz="2400" dirty="0" smtClean="0"/>
              <a:t>indirection</a:t>
            </a:r>
          </a:p>
          <a:p>
            <a:pPr lvl="1"/>
            <a:r>
              <a:rPr lang="en-US" sz="2000" dirty="0" smtClean="0"/>
              <a:t>Maps disk page Ids to RAM addresses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Ensures that each requested page is “pinned” in RAM</a:t>
            </a:r>
          </a:p>
          <a:p>
            <a:pPr lvl="1"/>
            <a:r>
              <a:rPr lang="en-US" sz="2000" dirty="0" smtClean="0"/>
              <a:t>To be (briefly) manipulated in-memory </a:t>
            </a:r>
          </a:p>
          <a:p>
            <a:pPr lvl="1"/>
            <a:r>
              <a:rPr lang="en-US" sz="2000" dirty="0" smtClean="0"/>
              <a:t>And then unpinned by the caller!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Attempts to minimize “cache misses”</a:t>
            </a:r>
          </a:p>
          <a:p>
            <a:pPr lvl="1"/>
            <a:r>
              <a:rPr lang="en-US" sz="2000" dirty="0" smtClean="0"/>
              <a:t>By replacing pages unlikely to be referenced</a:t>
            </a:r>
          </a:p>
          <a:p>
            <a:pPr lvl="1"/>
            <a:r>
              <a:rPr lang="en-US" sz="2000" dirty="0" smtClean="0"/>
              <a:t>By prefetching pages likely to be referenced</a:t>
            </a:r>
          </a:p>
        </p:txBody>
      </p:sp>
    </p:spTree>
    <p:extLst>
      <p:ext uri="{BB962C8B-B14F-4D97-AF65-F5344CB8AC3E}">
        <p14:creationId xmlns:p14="http://schemas.microsoft.com/office/powerpoint/2010/main" val="16662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Make Sure You Know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Pin Counts and Dirty Bits: </a:t>
            </a:r>
          </a:p>
          <a:p>
            <a:pPr lvl="1"/>
            <a:r>
              <a:rPr lang="en-US" sz="2000" dirty="0" smtClean="0"/>
              <a:t>When do they get set/unset?</a:t>
            </a:r>
          </a:p>
          <a:p>
            <a:pPr lvl="1"/>
            <a:r>
              <a:rPr lang="en-US" sz="2000" dirty="0" smtClean="0"/>
              <a:t>By what layer of the system?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LRU, MRU and Clock</a:t>
            </a:r>
          </a:p>
          <a:p>
            <a:pPr lvl="1"/>
            <a:r>
              <a:rPr lang="en-US" sz="2000" dirty="0" smtClean="0"/>
              <a:t>Be able to run each by hand</a:t>
            </a:r>
          </a:p>
          <a:p>
            <a:pPr lvl="1"/>
            <a:r>
              <a:rPr lang="en-US" sz="2000" dirty="0" smtClean="0"/>
              <a:t>For Clock:</a:t>
            </a:r>
          </a:p>
          <a:p>
            <a:pPr lvl="2"/>
            <a:r>
              <a:rPr lang="en-US" sz="1800" dirty="0" smtClean="0"/>
              <a:t>What pages are eligible for replacement</a:t>
            </a:r>
          </a:p>
          <a:p>
            <a:pPr lvl="2"/>
            <a:r>
              <a:rPr lang="en-US" sz="1800" dirty="0" smtClean="0"/>
              <a:t>When is reference bit set/unset</a:t>
            </a:r>
          </a:p>
          <a:p>
            <a:pPr lvl="2"/>
            <a:r>
              <a:rPr lang="en-US" sz="1800" dirty="0" smtClean="0"/>
              <a:t>What is the point of the reference </a:t>
            </a:r>
            <a:r>
              <a:rPr lang="en-US" sz="1800" smtClean="0"/>
              <a:t>bit?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Sequential flooding</a:t>
            </a:r>
          </a:p>
          <a:p>
            <a:pPr lvl="1"/>
            <a:r>
              <a:rPr lang="en-US" sz="2000" dirty="0" smtClean="0"/>
              <a:t>And how it behaves for LRU (Clock), MRU</a:t>
            </a:r>
          </a:p>
        </p:txBody>
      </p:sp>
    </p:spTree>
    <p:extLst>
      <p:ext uri="{BB962C8B-B14F-4D97-AF65-F5344CB8AC3E}">
        <p14:creationId xmlns:p14="http://schemas.microsoft.com/office/powerpoint/2010/main" val="4635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.key">
  <a:themeElements>
    <a:clrScheme name="BlueHighlight">
      <a:dk1>
        <a:srgbClr val="B2B7BD"/>
      </a:dk1>
      <a:lt1>
        <a:srgbClr val="FFFFFF"/>
      </a:lt1>
      <a:dk2>
        <a:srgbClr val="14405C"/>
      </a:dk2>
      <a:lt2>
        <a:srgbClr val="F2F2F2"/>
      </a:lt2>
      <a:accent1>
        <a:srgbClr val="2980B9"/>
      </a:accent1>
      <a:accent2>
        <a:srgbClr val="043D89"/>
      </a:accent2>
      <a:accent3>
        <a:srgbClr val="2A80B7"/>
      </a:accent3>
      <a:accent4>
        <a:srgbClr val="74B5DE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>
            <a:solidFill>
              <a:schemeClr val="tx2"/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1490438814</TotalTime>
  <Pages>12</Pages>
  <Words>4705</Words>
  <Application>Microsoft Macintosh PowerPoint</Application>
  <PresentationFormat>Letter Paper (8.5x11 in)</PresentationFormat>
  <Paragraphs>2052</Paragraphs>
  <Slides>96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 Unicode MS</vt:lpstr>
      <vt:lpstr>Book Antiqua</vt:lpstr>
      <vt:lpstr>Helvetica Neue</vt:lpstr>
      <vt:lpstr>Lucida Console</vt:lpstr>
      <vt:lpstr>ＭＳ Ｐゴシック</vt:lpstr>
      <vt:lpstr>Osaka</vt:lpstr>
      <vt:lpstr>Tahoma</vt:lpstr>
      <vt:lpstr>Wingdings</vt:lpstr>
      <vt:lpstr>Arial</vt:lpstr>
      <vt:lpstr>lecture1.key</vt:lpstr>
      <vt:lpstr>Buffer Management</vt:lpstr>
      <vt:lpstr>Architecture of a DBMS</vt:lpstr>
      <vt:lpstr>Architecture of a DBMS</vt:lpstr>
      <vt:lpstr>Buffer Management</vt:lpstr>
      <vt:lpstr>Buffer Management</vt:lpstr>
      <vt:lpstr>Buffer Management</vt:lpstr>
      <vt:lpstr>APIs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Mapping Pages Into Memory</vt:lpstr>
      <vt:lpstr>Quick Checks</vt:lpstr>
      <vt:lpstr>Questions We Need to Answer</vt:lpstr>
      <vt:lpstr>Q1: Dirty Pages?</vt:lpstr>
      <vt:lpstr>Questions We Need to Answer</vt:lpstr>
      <vt:lpstr>Q2: Page Replacement</vt:lpstr>
      <vt:lpstr>Questions We Need to Answer</vt:lpstr>
      <vt:lpstr>Advanced Questions</vt:lpstr>
      <vt:lpstr>BufMgr State</vt:lpstr>
      <vt:lpstr>BufMgr State: Explicit</vt:lpstr>
      <vt:lpstr>BufMgr State: Explicit</vt:lpstr>
      <vt:lpstr>BufMgr State: Illustrated</vt:lpstr>
      <vt:lpstr>BufMgr State: Illustrated</vt:lpstr>
      <vt:lpstr>When a Page is Requested …</vt:lpstr>
      <vt:lpstr>Q2: Page Replacement</vt:lpstr>
      <vt:lpstr>Q2: Page Replacement</vt:lpstr>
      <vt:lpstr>Q2: Page Replacement</vt:lpstr>
      <vt:lpstr>Q2: Page Replacement</vt:lpstr>
      <vt:lpstr>After Requestor Finishes</vt:lpstr>
      <vt:lpstr>Quick Checks</vt:lpstr>
      <vt:lpstr>Questions We Need to Answer</vt:lpstr>
      <vt:lpstr>Questions We Need to Answer</vt:lpstr>
      <vt:lpstr>Page Replacement Policy</vt:lpstr>
      <vt:lpstr>LRU Replacement Policy</vt:lpstr>
      <vt:lpstr>LRU Replacement Policy</vt:lpstr>
      <vt:lpstr>BufMgr State: Illustrated</vt:lpstr>
      <vt:lpstr>Clock Policy State: Illustrated</vt:lpstr>
      <vt:lpstr>Clock Policy State: Explicit</vt:lpstr>
      <vt:lpstr>Clock Policy State: Illustrated</vt:lpstr>
      <vt:lpstr>Clock Policy State: Illustrated</vt:lpstr>
      <vt:lpstr>Clock Policy State: Illustrated</vt:lpstr>
      <vt:lpstr>Clock Policy State: Illustrated</vt:lpstr>
      <vt:lpstr>Clock Policy State: Illustrated</vt:lpstr>
      <vt:lpstr>Clock Policy Pseudocode</vt:lpstr>
      <vt:lpstr>Clock Policy Pseudocode</vt:lpstr>
      <vt:lpstr>Clock Policy Pseudocode</vt:lpstr>
      <vt:lpstr>Quick Checks</vt:lpstr>
      <vt:lpstr>Is LRU/Clock Always Best?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Repeated Scan (LRU)</vt:lpstr>
      <vt:lpstr>Sequential Scan + LRU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Repeated Scan (MRU)</vt:lpstr>
      <vt:lpstr>General Case: SeqScan + MRU</vt:lpstr>
      <vt:lpstr>Another improvement for sequential scan: prefetch</vt:lpstr>
      <vt:lpstr>Quick Checks</vt:lpstr>
      <vt:lpstr>We seem to need a hybrid!</vt:lpstr>
      <vt:lpstr>Two General Approaches</vt:lpstr>
      <vt:lpstr>DBMS vs OS Buffer Cache</vt:lpstr>
      <vt:lpstr>Summing Up</vt:lpstr>
      <vt:lpstr>Make Sure You Know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Joseph Hellerstein</cp:lastModifiedBy>
  <cp:revision>414</cp:revision>
  <cp:lastPrinted>2017-09-18T09:17:43Z</cp:lastPrinted>
  <dcterms:created xsi:type="dcterms:W3CDTF">2010-03-16T04:14:43Z</dcterms:created>
  <dcterms:modified xsi:type="dcterms:W3CDTF">2017-09-20T21:54:55Z</dcterms:modified>
  <cp:category/>
</cp:coreProperties>
</file>