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</p:sldMasterIdLst>
  <p:notesMasterIdLst>
    <p:notesMasterId r:id="rId41"/>
  </p:notesMasterIdLst>
  <p:handoutMasterIdLst>
    <p:handoutMasterId r:id="rId42"/>
  </p:handoutMasterIdLst>
  <p:sldIdLst>
    <p:sldId id="281" r:id="rId2"/>
    <p:sldId id="282" r:id="rId3"/>
    <p:sldId id="312" r:id="rId4"/>
    <p:sldId id="311" r:id="rId5"/>
    <p:sldId id="313" r:id="rId6"/>
    <p:sldId id="284" r:id="rId7"/>
    <p:sldId id="317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18" r:id="rId19"/>
    <p:sldId id="295" r:id="rId20"/>
    <p:sldId id="320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16" r:id="rId31"/>
    <p:sldId id="319" r:id="rId32"/>
    <p:sldId id="305" r:id="rId33"/>
    <p:sldId id="306" r:id="rId34"/>
    <p:sldId id="307" r:id="rId35"/>
    <p:sldId id="314" r:id="rId36"/>
    <p:sldId id="308" r:id="rId37"/>
    <p:sldId id="315" r:id="rId38"/>
    <p:sldId id="309" r:id="rId39"/>
    <p:sldId id="310" r:id="rId40"/>
  </p:sldIdLst>
  <p:sldSz cx="9144000" cy="6858000" type="letter"/>
  <p:notesSz cx="6908800" cy="9410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1010C"/>
    <a:srgbClr val="FFFF00"/>
    <a:srgbClr val="7F7F7F"/>
    <a:srgbClr val="F7B210"/>
    <a:srgbClr val="AD0001"/>
    <a:srgbClr val="74B5DE"/>
    <a:srgbClr val="BDBC02"/>
    <a:srgbClr val="FF3300"/>
    <a:srgbClr val="D9D9D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86849"/>
  </p:normalViewPr>
  <p:slideViewPr>
    <p:cSldViewPr>
      <p:cViewPr>
        <p:scale>
          <a:sx n="100" d="100"/>
          <a:sy n="100" d="100"/>
        </p:scale>
        <p:origin x="1512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27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47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/>
            </a:lvl1pPr>
          </a:lstStyle>
          <a:p>
            <a:pPr>
              <a:defRPr/>
            </a:pPr>
            <a:fld id="{C0DE0504-414D-0B4B-9393-4AE5CA231FD6}" type="slidenum">
              <a:rPr lang="en-US">
                <a:latin typeface="Helvetica Neue"/>
              </a:rPr>
              <a:pPr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309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70400"/>
            <a:ext cx="5064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7" tIns="46764" rIns="93527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notes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704850"/>
            <a:ext cx="4710112" cy="3532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190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Helvetica Neue"/>
              </a:rPr>
              <a:pPr/>
              <a:t>1</a:t>
            </a:fld>
            <a:endParaRPr lang="en-US" sz="10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A84F92C9-63D0-DE4D-A945-F8D088F9C2B4}" type="slidenum">
              <a:rPr lang="en-US">
                <a:latin typeface="Helvetica Neue"/>
              </a:rPr>
              <a:pPr eaLnBrk="1" hangingPunct="1"/>
              <a:t>14</a:t>
            </a:fld>
            <a:endParaRPr lang="en-US" dirty="0">
              <a:latin typeface="Helvetica Neue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7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75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81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08CA3F95-9096-6949-8708-FB1A993C8C60}" type="slidenum">
              <a:rPr lang="en-US">
                <a:latin typeface="Helvetica Neue"/>
              </a:rPr>
              <a:pPr eaLnBrk="1" hangingPunct="1"/>
              <a:t>15</a:t>
            </a:fld>
            <a:endParaRPr lang="en-US" dirty="0">
              <a:latin typeface="Helvetica Neue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33702987-C50F-EE44-A51F-F6A84E83C8CD}" type="slidenum">
              <a:rPr lang="en-US">
                <a:latin typeface="Helvetica Neue"/>
              </a:rPr>
              <a:pPr eaLnBrk="1" hangingPunct="1"/>
              <a:t>17</a:t>
            </a:fld>
            <a:endParaRPr lang="en-US" dirty="0">
              <a:latin typeface="Helvetica Neue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2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4D01CF66-5B5A-F441-B3C2-28E99FB4DC57}" type="slidenum">
              <a:rPr lang="en-US">
                <a:latin typeface="Helvetica Neue"/>
              </a:rPr>
              <a:pPr eaLnBrk="1" hangingPunct="1"/>
              <a:t>25</a:t>
            </a:fld>
            <a:endParaRPr lang="en-US" dirty="0">
              <a:latin typeface="Helvetica Neue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84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4FE353AE-4E6B-A64C-AE69-6C1A8BF155F5}" type="slidenum">
              <a:rPr lang="en-US">
                <a:latin typeface="Helvetica Neue"/>
              </a:rPr>
              <a:pPr eaLnBrk="1" hangingPunct="1"/>
              <a:t>26</a:t>
            </a:fld>
            <a:endParaRPr lang="en-US" dirty="0">
              <a:latin typeface="Helvetica Neue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2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9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B0B329B4-A033-D746-ACE9-A9F4AC251718}" type="slidenum">
              <a:rPr lang="en-US">
                <a:latin typeface="Helvetica Neue"/>
              </a:rPr>
              <a:pPr eaLnBrk="1" hangingPunct="1"/>
              <a:t>33</a:t>
            </a:fld>
            <a:endParaRPr lang="en-US" dirty="0">
              <a:latin typeface="Helvetica Neue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8D6674DC-F7AA-C248-9DF9-9E215AD5EDF5}" type="slidenum">
              <a:rPr lang="en-US">
                <a:latin typeface="Helvetica Neue"/>
              </a:rPr>
              <a:pPr eaLnBrk="1" hangingPunct="1"/>
              <a:t>38</a:t>
            </a:fld>
            <a:endParaRPr lang="en-US" dirty="0">
              <a:latin typeface="Helvetica Neue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5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2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0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11D4A0D7-C5D9-EC48-B75A-A3DB02095192}" type="slidenum">
              <a:rPr lang="en-US">
                <a:latin typeface="Helvetica Neue"/>
              </a:rPr>
              <a:pPr eaLnBrk="1" hangingPunct="1"/>
              <a:t>9</a:t>
            </a:fld>
            <a:endParaRPr lang="en-US" dirty="0">
              <a:latin typeface="Helvetica Neue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5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356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11D4A0D7-C5D9-EC48-B75A-A3DB02095192}" type="slidenum">
              <a:rPr lang="en-US">
                <a:latin typeface="Helvetica Neue"/>
              </a:rPr>
              <a:pPr eaLnBrk="1" hangingPunct="1"/>
              <a:t>10</a:t>
            </a:fld>
            <a:endParaRPr lang="en-US" dirty="0">
              <a:latin typeface="Helvetica Neue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5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356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A5AA7C36-5E91-E44A-B78D-C0D0CA0D5900}" type="slidenum">
              <a:rPr lang="en-US">
                <a:latin typeface="Helvetica Neue"/>
              </a:rPr>
              <a:pPr eaLnBrk="1" hangingPunct="1"/>
              <a:t>11</a:t>
            </a:fld>
            <a:endParaRPr lang="en-US" dirty="0">
              <a:latin typeface="Helvetica Neue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6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10389308-F512-E344-9636-7C83E5EB8B6E}" type="slidenum">
              <a:rPr lang="en-US">
                <a:latin typeface="Helvetica Neue"/>
              </a:rPr>
              <a:pPr eaLnBrk="1" hangingPunct="1"/>
              <a:t>12</a:t>
            </a:fld>
            <a:endParaRPr lang="en-US" dirty="0">
              <a:latin typeface="Helvetica Neue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76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8CCB02E5-C66B-5347-B979-BF9597FEA407}" type="slidenum">
              <a:rPr lang="en-US">
                <a:latin typeface="Helvetica Neue"/>
              </a:rPr>
              <a:pPr eaLnBrk="1" hangingPunct="1"/>
              <a:t>13</a:t>
            </a:fld>
            <a:endParaRPr lang="en-US" dirty="0">
              <a:latin typeface="Helvetica Neue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8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97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970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7620000" cy="114300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F0D7-8F6A-F444-8D54-DBEB1295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E81A-DF76-B24F-BDEF-FC980135A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7B3C-CC12-9E42-A89A-C8F69554E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DD31-F2F6-5042-B286-B8710D0FD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65FB-FFF8-BC45-B748-FC3BC7DBD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16741-C967-C146-8EB6-8155210A4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53C55-16AE-2F46-B7EB-EE6C9FC1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A64B-8095-9341-B303-1CD0FB521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54B56-9263-5646-802E-F6763A76E2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44798169-6469-8046-85CA-7AC08D25D6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Helvetica Neue"/>
                <a:ea typeface="ＭＳ Ｐゴシック" charset="0"/>
                <a:cs typeface="ＭＳ Ｐゴシック" charset="0"/>
              </a:rPr>
              <a:t>Sorting and Hashing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Helvetica Neue"/>
                <a:ea typeface="ＭＳ Ｐゴシック" charset="0"/>
                <a:cs typeface="ＭＳ Ｐゴシック" charset="0"/>
              </a:rPr>
              <a:t>See R&amp;G Chapters:</a:t>
            </a:r>
            <a:br>
              <a:rPr lang="en-US" dirty="0">
                <a:latin typeface="Helvetica Neue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Helvetica Neue"/>
                <a:ea typeface="ＭＳ Ｐゴシック" charset="0"/>
                <a:cs typeface="ＭＳ Ｐゴシック" charset="0"/>
              </a:rPr>
              <a:t>9.1, 13.1-13.3, 13.4.2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108900" y="684448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534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912317"/>
            <a:ext cx="7772400" cy="2300577"/>
          </a:xfrm>
        </p:spPr>
        <p:txBody>
          <a:bodyPr anchor="t"/>
          <a:lstStyle/>
          <a:p>
            <a:r>
              <a:rPr lang="en-US" sz="2400" dirty="0"/>
              <a:t>Pass 0 (</a:t>
            </a:r>
            <a:r>
              <a:rPr lang="en-US" sz="2400" dirty="0" smtClean="0"/>
              <a:t>conquer a batch): </a:t>
            </a:r>
            <a:endParaRPr lang="en-US" sz="2400" dirty="0"/>
          </a:p>
          <a:p>
            <a:pPr lvl="1"/>
            <a:r>
              <a:rPr lang="en-US" sz="2000" dirty="0"/>
              <a:t>read a page, sort it, write it.</a:t>
            </a:r>
          </a:p>
          <a:p>
            <a:pPr lvl="1"/>
            <a:r>
              <a:rPr lang="en-US" sz="2000" dirty="0"/>
              <a:t>only one buffer page is used</a:t>
            </a:r>
          </a:p>
          <a:p>
            <a:pPr lvl="1"/>
            <a:r>
              <a:rPr lang="en-US" sz="2000" dirty="0"/>
              <a:t>a repeated </a:t>
            </a:r>
            <a:r>
              <a:rPr lang="ja-JP" altLang="en-US" sz="2000" dirty="0"/>
              <a:t>“</a:t>
            </a:r>
            <a:r>
              <a:rPr lang="en-US" sz="2000" dirty="0"/>
              <a:t>batch job</a:t>
            </a:r>
            <a:r>
              <a:rPr lang="ja-JP" altLang="en-US" sz="2000" dirty="0"/>
              <a:t>”</a:t>
            </a:r>
            <a:endParaRPr lang="en-US" sz="2000" dirty="0"/>
          </a:p>
          <a:p>
            <a:r>
              <a:rPr lang="en-US" sz="2400" dirty="0"/>
              <a:t>Pass 1, 2, 3, …, etc. (</a:t>
            </a:r>
            <a:r>
              <a:rPr lang="en-US" sz="2400" dirty="0" smtClean="0"/>
              <a:t>merge via streaming):</a:t>
            </a:r>
            <a:endParaRPr lang="en-US" sz="2400" dirty="0"/>
          </a:p>
          <a:p>
            <a:pPr lvl="1"/>
            <a:r>
              <a:rPr lang="en-US" sz="2000" dirty="0"/>
              <a:t>requires </a:t>
            </a:r>
            <a:r>
              <a:rPr lang="en-US" sz="2000" b="1" dirty="0"/>
              <a:t>3 buffer pages</a:t>
            </a:r>
            <a:endParaRPr lang="en-US" sz="2000" dirty="0"/>
          </a:p>
          <a:p>
            <a:pPr lvl="2"/>
            <a:r>
              <a:rPr lang="en-US" sz="1600" dirty="0"/>
              <a:t>note: this has nothing to do with double buffering!</a:t>
            </a:r>
          </a:p>
          <a:p>
            <a:pPr lvl="1"/>
            <a:r>
              <a:rPr lang="en-US" sz="2000" i="1" dirty="0"/>
              <a:t>merge pairs </a:t>
            </a:r>
            <a:r>
              <a:rPr lang="en-US" sz="2000" dirty="0"/>
              <a:t>of runs into runs twice as long</a:t>
            </a:r>
          </a:p>
          <a:p>
            <a:pPr lvl="1"/>
            <a:r>
              <a:rPr lang="en-US" sz="2000" dirty="0"/>
              <a:t>a streaming algorithm, as in the previous slide</a:t>
            </a:r>
            <a:r>
              <a:rPr lang="en-US" sz="2000" dirty="0" smtClean="0"/>
              <a:t>!</a:t>
            </a:r>
          </a:p>
          <a:p>
            <a:pPr lvl="2"/>
            <a:r>
              <a:rPr lang="en-US" sz="1600" dirty="0" smtClean="0"/>
              <a:t>Drain/fill buffers as the data streams through them</a:t>
            </a:r>
            <a:endParaRPr lang="en-US" sz="1600" dirty="0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title"/>
          </p:nvPr>
        </p:nvSpPr>
        <p:spPr>
          <a:xfrm>
            <a:off x="687867" y="0"/>
            <a:ext cx="7770333" cy="1143000"/>
          </a:xfrm>
        </p:spPr>
        <p:txBody>
          <a:bodyPr/>
          <a:lstStyle/>
          <a:p>
            <a:r>
              <a:rPr lang="en-US" sz="4000" dirty="0"/>
              <a:t>Sorting: 2-Way (a </a:t>
            </a:r>
            <a:r>
              <a:rPr lang="en-US" sz="4000" dirty="0" err="1"/>
              <a:t>strawman</a:t>
            </a:r>
            <a:r>
              <a:rPr lang="en-US" sz="4000" dirty="0"/>
              <a:t>)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743200" y="5256213"/>
            <a:ext cx="37338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2971800" y="5865813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Helvetica Neue"/>
              </a:rPr>
              <a:t>3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2989797" y="5307013"/>
            <a:ext cx="800620" cy="5847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Buffer</a:t>
            </a:r>
          </a:p>
        </p:txBody>
      </p:sp>
      <p:cxnSp>
        <p:nvCxnSpPr>
          <p:cNvPr id="30" name="AutoShape 19"/>
          <p:cNvCxnSpPr>
            <a:cxnSpLocks noChangeShapeType="1"/>
            <a:stCxn id="57" idx="4"/>
            <a:endCxn id="27" idx="1"/>
          </p:cNvCxnSpPr>
          <p:nvPr/>
        </p:nvCxnSpPr>
        <p:spPr bwMode="auto">
          <a:xfrm>
            <a:off x="1808455" y="5722604"/>
            <a:ext cx="1163345" cy="295609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</p:cxnSp>
      <p:cxnSp>
        <p:nvCxnSpPr>
          <p:cNvPr id="31" name="AutoShape 22"/>
          <p:cNvCxnSpPr>
            <a:cxnSpLocks noChangeShapeType="1"/>
            <a:stCxn id="39" idx="3"/>
          </p:cNvCxnSpPr>
          <p:nvPr/>
        </p:nvCxnSpPr>
        <p:spPr bwMode="auto">
          <a:xfrm>
            <a:off x="6190614" y="5725415"/>
            <a:ext cx="1233260" cy="8833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</p:cxn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620000" y="5713413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OUTPUT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762000" y="5637213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INPUT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5428614" y="5573015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Helvetica Neue"/>
              </a:rPr>
              <a:t>1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5119459" y="5236814"/>
            <a:ext cx="140272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Input Buffer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5423895" y="5987296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Helvetica Neue"/>
              </a:rPr>
              <a:t>2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5114740" y="6227232"/>
            <a:ext cx="140272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Input Buffer</a:t>
            </a:r>
          </a:p>
        </p:txBody>
      </p:sp>
      <p:cxnSp>
        <p:nvCxnSpPr>
          <p:cNvPr id="44" name="AutoShape 22"/>
          <p:cNvCxnSpPr>
            <a:cxnSpLocks noChangeShapeType="1"/>
            <a:stCxn id="41" idx="3"/>
          </p:cNvCxnSpPr>
          <p:nvPr/>
        </p:nvCxnSpPr>
        <p:spPr bwMode="auto">
          <a:xfrm flipV="1">
            <a:off x="6185895" y="5944691"/>
            <a:ext cx="1277259" cy="19500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</p:cxnSp>
      <p:cxnSp>
        <p:nvCxnSpPr>
          <p:cNvPr id="48" name="AutoShape 22"/>
          <p:cNvCxnSpPr>
            <a:cxnSpLocks noChangeShapeType="1"/>
            <a:stCxn id="27" idx="3"/>
            <a:endCxn id="39" idx="1"/>
          </p:cNvCxnSpPr>
          <p:nvPr/>
        </p:nvCxnSpPr>
        <p:spPr bwMode="auto">
          <a:xfrm flipV="1">
            <a:off x="3733800" y="5725415"/>
            <a:ext cx="1694814" cy="29279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</p:cxnSp>
      <p:cxnSp>
        <p:nvCxnSpPr>
          <p:cNvPr id="51" name="AutoShape 22"/>
          <p:cNvCxnSpPr>
            <a:cxnSpLocks noChangeShapeType="1"/>
            <a:stCxn id="27" idx="3"/>
            <a:endCxn id="41" idx="1"/>
          </p:cNvCxnSpPr>
          <p:nvPr/>
        </p:nvCxnSpPr>
        <p:spPr bwMode="auto">
          <a:xfrm>
            <a:off x="3733800" y="6018213"/>
            <a:ext cx="1690095" cy="12148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</p:cxnSp>
      <p:sp>
        <p:nvSpPr>
          <p:cNvPr id="57" name="AutoShape 2"/>
          <p:cNvSpPr>
            <a:spLocks noChangeArrowheads="1"/>
          </p:cNvSpPr>
          <p:nvPr/>
        </p:nvSpPr>
        <p:spPr bwMode="auto">
          <a:xfrm>
            <a:off x="595605" y="5172143"/>
            <a:ext cx="1212850" cy="1100922"/>
          </a:xfrm>
          <a:prstGeom prst="can">
            <a:avLst>
              <a:gd name="adj" fmla="val 46041"/>
            </a:avLst>
          </a:prstGeom>
          <a:solidFill>
            <a:srgbClr val="F0A80E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7371393" y="5237613"/>
            <a:ext cx="1212850" cy="1107261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13115" y="0"/>
            <a:ext cx="8045085" cy="1143000"/>
          </a:xfrm>
        </p:spPr>
        <p:txBody>
          <a:bodyPr/>
          <a:lstStyle/>
          <a:p>
            <a:r>
              <a:rPr lang="en-US" dirty="0"/>
              <a:t>Two-Way External Merge Sort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7384" y="1463099"/>
            <a:ext cx="3810000" cy="5105400"/>
          </a:xfrm>
        </p:spPr>
        <p:txBody>
          <a:bodyPr/>
          <a:lstStyle/>
          <a:p>
            <a:r>
              <a:rPr lang="en-US" sz="2000" b="1" i="1" dirty="0"/>
              <a:t>Conquer and Merge: </a:t>
            </a:r>
            <a:br>
              <a:rPr lang="en-US" sz="2000" b="1" i="1" dirty="0"/>
            </a:br>
            <a:r>
              <a:rPr lang="en-US" sz="2000" dirty="0"/>
              <a:t>sort </a:t>
            </a:r>
            <a:r>
              <a:rPr lang="en-US" sz="2000" dirty="0" err="1"/>
              <a:t>subfiles</a:t>
            </a:r>
            <a:r>
              <a:rPr lang="en-US" sz="2000" dirty="0"/>
              <a:t> and merge</a:t>
            </a:r>
          </a:p>
          <a:p>
            <a:endParaRPr lang="en-US" sz="2000" dirty="0"/>
          </a:p>
          <a:p>
            <a:r>
              <a:rPr lang="en-US" sz="2000" dirty="0"/>
              <a:t>Each pass we read + write </a:t>
            </a:r>
            <a:br>
              <a:rPr lang="en-US" sz="2000" dirty="0"/>
            </a:br>
            <a:r>
              <a:rPr lang="en-US" sz="2000" dirty="0"/>
              <a:t>each page in file (</a:t>
            </a:r>
            <a:r>
              <a:rPr lang="en-US" sz="2000" i="1" dirty="0">
                <a:latin typeface="Helvetica Neue"/>
                <a:cs typeface="Times"/>
              </a:rPr>
              <a:t>2N</a:t>
            </a:r>
            <a:r>
              <a:rPr lang="en-US" sz="2000" i="1" dirty="0"/>
              <a:t>)</a:t>
            </a:r>
          </a:p>
          <a:p>
            <a:r>
              <a:rPr lang="en-US" sz="2000" i="1" dirty="0">
                <a:latin typeface="Helvetica Neue"/>
                <a:cs typeface="Times"/>
              </a:rPr>
              <a:t>N</a:t>
            </a:r>
            <a:r>
              <a:rPr lang="en-US" sz="2000" dirty="0"/>
              <a:t> pages in the file. </a:t>
            </a:r>
            <a:br>
              <a:rPr lang="en-US" sz="2000" dirty="0"/>
            </a:br>
            <a:r>
              <a:rPr lang="en-US" sz="2000" dirty="0"/>
              <a:t>So, the number of passes is: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So total cost is:</a:t>
            </a:r>
          </a:p>
        </p:txBody>
      </p:sp>
      <p:graphicFrame>
        <p:nvGraphicFramePr>
          <p:cNvPr id="24578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422624"/>
              </p:ext>
            </p:extLst>
          </p:nvPr>
        </p:nvGraphicFramePr>
        <p:xfrm>
          <a:off x="999331" y="3926887"/>
          <a:ext cx="16335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4" imgW="863280" imgH="228600" progId="Equation.3">
                  <p:embed/>
                </p:oleObj>
              </mc:Choice>
              <mc:Fallback>
                <p:oleObj name="Equation" r:id="rId4" imgW="863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31" y="3926887"/>
                        <a:ext cx="163353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394506"/>
              </p:ext>
            </p:extLst>
          </p:nvPr>
        </p:nvGraphicFramePr>
        <p:xfrm>
          <a:off x="1017588" y="5091525"/>
          <a:ext cx="19621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6" imgW="1041120" imgH="228600" progId="Equation.3">
                  <p:embed/>
                </p:oleObj>
              </mc:Choice>
              <mc:Fallback>
                <p:oleObj name="Equation" r:id="rId6" imgW="104112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5091525"/>
                        <a:ext cx="19621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7937500" y="1403350"/>
            <a:ext cx="926537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Input file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7937500" y="1916113"/>
            <a:ext cx="119584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1-page runs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7937500" y="2514600"/>
            <a:ext cx="119584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2-page runs</a:t>
            </a:r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7937500" y="3541713"/>
            <a:ext cx="119584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4-page runs</a:t>
            </a:r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8023225" y="5338763"/>
            <a:ext cx="119584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8-page runs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7853363" y="1662113"/>
            <a:ext cx="7493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1"/>
                </a:solidFill>
                <a:latin typeface="Times New Roman" charset="0"/>
              </a:rPr>
              <a:t>PASS 0</a:t>
            </a:r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7853363" y="2174875"/>
            <a:ext cx="7493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1"/>
                </a:solidFill>
                <a:latin typeface="Times New Roman" charset="0"/>
              </a:rPr>
              <a:t>PASS 1</a:t>
            </a:r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7853363" y="2944813"/>
            <a:ext cx="7493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1"/>
                </a:solidFill>
                <a:latin typeface="Times New Roman" charset="0"/>
              </a:rPr>
              <a:t>PASS 2</a:t>
            </a:r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7853363" y="4229100"/>
            <a:ext cx="7493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1"/>
                </a:solidFill>
                <a:latin typeface="Times New Roman" charset="0"/>
              </a:rPr>
              <a:t>PASS 3</a:t>
            </a:r>
          </a:p>
        </p:txBody>
      </p:sp>
      <p:sp>
        <p:nvSpPr>
          <p:cNvPr id="24591" name="Freeform 17"/>
          <p:cNvSpPr>
            <a:spLocks/>
          </p:cNvSpPr>
          <p:nvPr/>
        </p:nvSpPr>
        <p:spPr bwMode="auto">
          <a:xfrm>
            <a:off x="4146550" y="1919288"/>
            <a:ext cx="317500" cy="257175"/>
          </a:xfrm>
          <a:custGeom>
            <a:avLst/>
            <a:gdLst>
              <a:gd name="T0" fmla="*/ 0 w 200"/>
              <a:gd name="T1" fmla="*/ 2147483647 h 162"/>
              <a:gd name="T2" fmla="*/ 0 w 200"/>
              <a:gd name="T3" fmla="*/ 0 h 162"/>
              <a:gd name="T4" fmla="*/ 2147483647 w 200"/>
              <a:gd name="T5" fmla="*/ 0 h 162"/>
              <a:gd name="T6" fmla="*/ 2147483647 w 200"/>
              <a:gd name="T7" fmla="*/ 2147483647 h 162"/>
              <a:gd name="T8" fmla="*/ 0 w 200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2"/>
              <a:gd name="T17" fmla="*/ 200 w 200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592" name="Freeform 18"/>
          <p:cNvSpPr>
            <a:spLocks/>
          </p:cNvSpPr>
          <p:nvPr/>
        </p:nvSpPr>
        <p:spPr bwMode="auto">
          <a:xfrm>
            <a:off x="4621213" y="1919288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593" name="Freeform 19"/>
          <p:cNvSpPr>
            <a:spLocks/>
          </p:cNvSpPr>
          <p:nvPr/>
        </p:nvSpPr>
        <p:spPr bwMode="auto">
          <a:xfrm>
            <a:off x="5097463" y="1919288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594" name="Freeform 20"/>
          <p:cNvSpPr>
            <a:spLocks/>
          </p:cNvSpPr>
          <p:nvPr/>
        </p:nvSpPr>
        <p:spPr bwMode="auto">
          <a:xfrm>
            <a:off x="5573713" y="1919288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595" name="Freeform 21"/>
          <p:cNvSpPr>
            <a:spLocks/>
          </p:cNvSpPr>
          <p:nvPr/>
        </p:nvSpPr>
        <p:spPr bwMode="auto">
          <a:xfrm>
            <a:off x="6049963" y="1919288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596" name="Freeform 22"/>
          <p:cNvSpPr>
            <a:spLocks/>
          </p:cNvSpPr>
          <p:nvPr/>
        </p:nvSpPr>
        <p:spPr bwMode="auto">
          <a:xfrm>
            <a:off x="6526213" y="1919288"/>
            <a:ext cx="317500" cy="257175"/>
          </a:xfrm>
          <a:custGeom>
            <a:avLst/>
            <a:gdLst>
              <a:gd name="T0" fmla="*/ 0 w 200"/>
              <a:gd name="T1" fmla="*/ 2147483647 h 162"/>
              <a:gd name="T2" fmla="*/ 0 w 200"/>
              <a:gd name="T3" fmla="*/ 0 h 162"/>
              <a:gd name="T4" fmla="*/ 2147483647 w 200"/>
              <a:gd name="T5" fmla="*/ 0 h 162"/>
              <a:gd name="T6" fmla="*/ 2147483647 w 200"/>
              <a:gd name="T7" fmla="*/ 2147483647 h 162"/>
              <a:gd name="T8" fmla="*/ 0 w 200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2"/>
              <a:gd name="T17" fmla="*/ 200 w 200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597" name="Freeform 23"/>
          <p:cNvSpPr>
            <a:spLocks/>
          </p:cNvSpPr>
          <p:nvPr/>
        </p:nvSpPr>
        <p:spPr bwMode="auto">
          <a:xfrm>
            <a:off x="7002463" y="1919288"/>
            <a:ext cx="317500" cy="257175"/>
          </a:xfrm>
          <a:custGeom>
            <a:avLst/>
            <a:gdLst>
              <a:gd name="T0" fmla="*/ 0 w 200"/>
              <a:gd name="T1" fmla="*/ 2147483647 h 162"/>
              <a:gd name="T2" fmla="*/ 0 w 200"/>
              <a:gd name="T3" fmla="*/ 0 h 162"/>
              <a:gd name="T4" fmla="*/ 2147483647 w 200"/>
              <a:gd name="T5" fmla="*/ 0 h 162"/>
              <a:gd name="T6" fmla="*/ 2147483647 w 200"/>
              <a:gd name="T7" fmla="*/ 2147483647 h 162"/>
              <a:gd name="T8" fmla="*/ 0 w 200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2"/>
              <a:gd name="T17" fmla="*/ 200 w 200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598" name="Freeform 24"/>
          <p:cNvSpPr>
            <a:spLocks/>
          </p:cNvSpPr>
          <p:nvPr/>
        </p:nvSpPr>
        <p:spPr bwMode="auto">
          <a:xfrm>
            <a:off x="7477125" y="1919288"/>
            <a:ext cx="319088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599" name="Freeform 25"/>
          <p:cNvSpPr>
            <a:spLocks/>
          </p:cNvSpPr>
          <p:nvPr/>
        </p:nvSpPr>
        <p:spPr bwMode="auto">
          <a:xfrm>
            <a:off x="4383088" y="2433638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0" name="Freeform 26"/>
          <p:cNvSpPr>
            <a:spLocks/>
          </p:cNvSpPr>
          <p:nvPr/>
        </p:nvSpPr>
        <p:spPr bwMode="auto">
          <a:xfrm>
            <a:off x="4383088" y="2689225"/>
            <a:ext cx="319087" cy="258763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1" name="Freeform 27"/>
          <p:cNvSpPr>
            <a:spLocks/>
          </p:cNvSpPr>
          <p:nvPr/>
        </p:nvSpPr>
        <p:spPr bwMode="auto">
          <a:xfrm>
            <a:off x="5335588" y="2433638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2" name="Freeform 28"/>
          <p:cNvSpPr>
            <a:spLocks/>
          </p:cNvSpPr>
          <p:nvPr/>
        </p:nvSpPr>
        <p:spPr bwMode="auto">
          <a:xfrm>
            <a:off x="5335588" y="2689225"/>
            <a:ext cx="319087" cy="258763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3" name="Freeform 29"/>
          <p:cNvSpPr>
            <a:spLocks/>
          </p:cNvSpPr>
          <p:nvPr/>
        </p:nvSpPr>
        <p:spPr bwMode="auto">
          <a:xfrm>
            <a:off x="6288088" y="2433638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4" name="Freeform 30"/>
          <p:cNvSpPr>
            <a:spLocks/>
          </p:cNvSpPr>
          <p:nvPr/>
        </p:nvSpPr>
        <p:spPr bwMode="auto">
          <a:xfrm>
            <a:off x="6288088" y="2689225"/>
            <a:ext cx="319087" cy="258763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5" name="Freeform 31"/>
          <p:cNvSpPr>
            <a:spLocks/>
          </p:cNvSpPr>
          <p:nvPr/>
        </p:nvSpPr>
        <p:spPr bwMode="auto">
          <a:xfrm>
            <a:off x="7240588" y="2433638"/>
            <a:ext cx="317500" cy="257175"/>
          </a:xfrm>
          <a:custGeom>
            <a:avLst/>
            <a:gdLst>
              <a:gd name="T0" fmla="*/ 0 w 200"/>
              <a:gd name="T1" fmla="*/ 2147483647 h 162"/>
              <a:gd name="T2" fmla="*/ 0 w 200"/>
              <a:gd name="T3" fmla="*/ 0 h 162"/>
              <a:gd name="T4" fmla="*/ 2147483647 w 200"/>
              <a:gd name="T5" fmla="*/ 0 h 162"/>
              <a:gd name="T6" fmla="*/ 2147483647 w 200"/>
              <a:gd name="T7" fmla="*/ 2147483647 h 162"/>
              <a:gd name="T8" fmla="*/ 0 w 200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2"/>
              <a:gd name="T17" fmla="*/ 200 w 200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6" name="Freeform 32"/>
          <p:cNvSpPr>
            <a:spLocks/>
          </p:cNvSpPr>
          <p:nvPr/>
        </p:nvSpPr>
        <p:spPr bwMode="auto">
          <a:xfrm>
            <a:off x="7240588" y="2689225"/>
            <a:ext cx="317500" cy="258763"/>
          </a:xfrm>
          <a:custGeom>
            <a:avLst/>
            <a:gdLst>
              <a:gd name="T0" fmla="*/ 0 w 200"/>
              <a:gd name="T1" fmla="*/ 2147483647 h 163"/>
              <a:gd name="T2" fmla="*/ 0 w 200"/>
              <a:gd name="T3" fmla="*/ 0 h 163"/>
              <a:gd name="T4" fmla="*/ 2147483647 w 200"/>
              <a:gd name="T5" fmla="*/ 0 h 163"/>
              <a:gd name="T6" fmla="*/ 2147483647 w 200"/>
              <a:gd name="T7" fmla="*/ 2147483647 h 163"/>
              <a:gd name="T8" fmla="*/ 0 w 200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3"/>
              <a:gd name="T17" fmla="*/ 200 w 200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7" name="Freeform 33"/>
          <p:cNvSpPr>
            <a:spLocks/>
          </p:cNvSpPr>
          <p:nvPr/>
        </p:nvSpPr>
        <p:spPr bwMode="auto">
          <a:xfrm>
            <a:off x="4859338" y="3459163"/>
            <a:ext cx="320675" cy="258762"/>
          </a:xfrm>
          <a:custGeom>
            <a:avLst/>
            <a:gdLst>
              <a:gd name="T0" fmla="*/ 0 w 202"/>
              <a:gd name="T1" fmla="*/ 2147483647 h 163"/>
              <a:gd name="T2" fmla="*/ 0 w 202"/>
              <a:gd name="T3" fmla="*/ 0 h 163"/>
              <a:gd name="T4" fmla="*/ 2147483647 w 202"/>
              <a:gd name="T5" fmla="*/ 0 h 163"/>
              <a:gd name="T6" fmla="*/ 2147483647 w 202"/>
              <a:gd name="T7" fmla="*/ 2147483647 h 163"/>
              <a:gd name="T8" fmla="*/ 0 w 202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"/>
              <a:gd name="T16" fmla="*/ 0 h 163"/>
              <a:gd name="T17" fmla="*/ 202 w 202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8" name="Freeform 34"/>
          <p:cNvSpPr>
            <a:spLocks/>
          </p:cNvSpPr>
          <p:nvPr/>
        </p:nvSpPr>
        <p:spPr bwMode="auto">
          <a:xfrm>
            <a:off x="4859338" y="3716338"/>
            <a:ext cx="320675" cy="257175"/>
          </a:xfrm>
          <a:custGeom>
            <a:avLst/>
            <a:gdLst>
              <a:gd name="T0" fmla="*/ 0 w 202"/>
              <a:gd name="T1" fmla="*/ 2147483647 h 162"/>
              <a:gd name="T2" fmla="*/ 0 w 202"/>
              <a:gd name="T3" fmla="*/ 0 h 162"/>
              <a:gd name="T4" fmla="*/ 2147483647 w 202"/>
              <a:gd name="T5" fmla="*/ 0 h 162"/>
              <a:gd name="T6" fmla="*/ 2147483647 w 202"/>
              <a:gd name="T7" fmla="*/ 2147483647 h 162"/>
              <a:gd name="T8" fmla="*/ 0 w 202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"/>
              <a:gd name="T16" fmla="*/ 0 h 162"/>
              <a:gd name="T17" fmla="*/ 202 w 202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09" name="Freeform 35"/>
          <p:cNvSpPr>
            <a:spLocks/>
          </p:cNvSpPr>
          <p:nvPr/>
        </p:nvSpPr>
        <p:spPr bwMode="auto">
          <a:xfrm>
            <a:off x="4859338" y="3971925"/>
            <a:ext cx="320675" cy="258763"/>
          </a:xfrm>
          <a:custGeom>
            <a:avLst/>
            <a:gdLst>
              <a:gd name="T0" fmla="*/ 0 w 202"/>
              <a:gd name="T1" fmla="*/ 2147483647 h 163"/>
              <a:gd name="T2" fmla="*/ 0 w 202"/>
              <a:gd name="T3" fmla="*/ 0 h 163"/>
              <a:gd name="T4" fmla="*/ 2147483647 w 202"/>
              <a:gd name="T5" fmla="*/ 0 h 163"/>
              <a:gd name="T6" fmla="*/ 2147483647 w 202"/>
              <a:gd name="T7" fmla="*/ 2147483647 h 163"/>
              <a:gd name="T8" fmla="*/ 0 w 202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"/>
              <a:gd name="T16" fmla="*/ 0 h 163"/>
              <a:gd name="T17" fmla="*/ 202 w 202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0" name="Freeform 36"/>
          <p:cNvSpPr>
            <a:spLocks/>
          </p:cNvSpPr>
          <p:nvPr/>
        </p:nvSpPr>
        <p:spPr bwMode="auto">
          <a:xfrm>
            <a:off x="6762750" y="3201988"/>
            <a:ext cx="320675" cy="258762"/>
          </a:xfrm>
          <a:custGeom>
            <a:avLst/>
            <a:gdLst>
              <a:gd name="T0" fmla="*/ 0 w 202"/>
              <a:gd name="T1" fmla="*/ 2147483647 h 163"/>
              <a:gd name="T2" fmla="*/ 0 w 202"/>
              <a:gd name="T3" fmla="*/ 0 h 163"/>
              <a:gd name="T4" fmla="*/ 2147483647 w 202"/>
              <a:gd name="T5" fmla="*/ 0 h 163"/>
              <a:gd name="T6" fmla="*/ 2147483647 w 202"/>
              <a:gd name="T7" fmla="*/ 2147483647 h 163"/>
              <a:gd name="T8" fmla="*/ 0 w 202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"/>
              <a:gd name="T16" fmla="*/ 0 h 163"/>
              <a:gd name="T17" fmla="*/ 202 w 202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1" name="Freeform 37"/>
          <p:cNvSpPr>
            <a:spLocks/>
          </p:cNvSpPr>
          <p:nvPr/>
        </p:nvSpPr>
        <p:spPr bwMode="auto">
          <a:xfrm>
            <a:off x="6762750" y="3459163"/>
            <a:ext cx="320675" cy="258762"/>
          </a:xfrm>
          <a:custGeom>
            <a:avLst/>
            <a:gdLst>
              <a:gd name="T0" fmla="*/ 0 w 202"/>
              <a:gd name="T1" fmla="*/ 2147483647 h 163"/>
              <a:gd name="T2" fmla="*/ 0 w 202"/>
              <a:gd name="T3" fmla="*/ 0 h 163"/>
              <a:gd name="T4" fmla="*/ 2147483647 w 202"/>
              <a:gd name="T5" fmla="*/ 0 h 163"/>
              <a:gd name="T6" fmla="*/ 2147483647 w 202"/>
              <a:gd name="T7" fmla="*/ 2147483647 h 163"/>
              <a:gd name="T8" fmla="*/ 0 w 202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"/>
              <a:gd name="T16" fmla="*/ 0 h 163"/>
              <a:gd name="T17" fmla="*/ 202 w 202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2" name="Freeform 38"/>
          <p:cNvSpPr>
            <a:spLocks/>
          </p:cNvSpPr>
          <p:nvPr/>
        </p:nvSpPr>
        <p:spPr bwMode="auto">
          <a:xfrm>
            <a:off x="6762750" y="3716338"/>
            <a:ext cx="320675" cy="257175"/>
          </a:xfrm>
          <a:custGeom>
            <a:avLst/>
            <a:gdLst>
              <a:gd name="T0" fmla="*/ 0 w 202"/>
              <a:gd name="T1" fmla="*/ 2147483647 h 162"/>
              <a:gd name="T2" fmla="*/ 0 w 202"/>
              <a:gd name="T3" fmla="*/ 0 h 162"/>
              <a:gd name="T4" fmla="*/ 2147483647 w 202"/>
              <a:gd name="T5" fmla="*/ 0 h 162"/>
              <a:gd name="T6" fmla="*/ 2147483647 w 202"/>
              <a:gd name="T7" fmla="*/ 2147483647 h 162"/>
              <a:gd name="T8" fmla="*/ 0 w 202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"/>
              <a:gd name="T16" fmla="*/ 0 h 162"/>
              <a:gd name="T17" fmla="*/ 202 w 202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3" name="Freeform 39"/>
          <p:cNvSpPr>
            <a:spLocks/>
          </p:cNvSpPr>
          <p:nvPr/>
        </p:nvSpPr>
        <p:spPr bwMode="auto">
          <a:xfrm>
            <a:off x="6762750" y="3971925"/>
            <a:ext cx="320675" cy="258763"/>
          </a:xfrm>
          <a:custGeom>
            <a:avLst/>
            <a:gdLst>
              <a:gd name="T0" fmla="*/ 0 w 202"/>
              <a:gd name="T1" fmla="*/ 2147483647 h 163"/>
              <a:gd name="T2" fmla="*/ 0 w 202"/>
              <a:gd name="T3" fmla="*/ 0 h 163"/>
              <a:gd name="T4" fmla="*/ 2147483647 w 202"/>
              <a:gd name="T5" fmla="*/ 0 h 163"/>
              <a:gd name="T6" fmla="*/ 2147483647 w 202"/>
              <a:gd name="T7" fmla="*/ 2147483647 h 163"/>
              <a:gd name="T8" fmla="*/ 0 w 202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"/>
              <a:gd name="T16" fmla="*/ 0 h 163"/>
              <a:gd name="T17" fmla="*/ 202 w 202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4" name="Freeform 40"/>
          <p:cNvSpPr>
            <a:spLocks/>
          </p:cNvSpPr>
          <p:nvPr/>
        </p:nvSpPr>
        <p:spPr bwMode="auto">
          <a:xfrm>
            <a:off x="5811838" y="4486275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5" name="Freeform 41"/>
          <p:cNvSpPr>
            <a:spLocks/>
          </p:cNvSpPr>
          <p:nvPr/>
        </p:nvSpPr>
        <p:spPr bwMode="auto">
          <a:xfrm>
            <a:off x="5811838" y="4741863"/>
            <a:ext cx="319087" cy="258762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6" name="Freeform 42"/>
          <p:cNvSpPr>
            <a:spLocks/>
          </p:cNvSpPr>
          <p:nvPr/>
        </p:nvSpPr>
        <p:spPr bwMode="auto">
          <a:xfrm>
            <a:off x="5811838" y="4999038"/>
            <a:ext cx="319087" cy="258762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7" name="Freeform 43"/>
          <p:cNvSpPr>
            <a:spLocks/>
          </p:cNvSpPr>
          <p:nvPr/>
        </p:nvSpPr>
        <p:spPr bwMode="auto">
          <a:xfrm>
            <a:off x="5811838" y="5256213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8" name="Freeform 44"/>
          <p:cNvSpPr>
            <a:spLocks/>
          </p:cNvSpPr>
          <p:nvPr/>
        </p:nvSpPr>
        <p:spPr bwMode="auto">
          <a:xfrm>
            <a:off x="5811838" y="5511800"/>
            <a:ext cx="319087" cy="258763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19" name="Freeform 45"/>
          <p:cNvSpPr>
            <a:spLocks/>
          </p:cNvSpPr>
          <p:nvPr/>
        </p:nvSpPr>
        <p:spPr bwMode="auto">
          <a:xfrm>
            <a:off x="5811838" y="5768975"/>
            <a:ext cx="319087" cy="258763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20" name="Freeform 46"/>
          <p:cNvSpPr>
            <a:spLocks/>
          </p:cNvSpPr>
          <p:nvPr/>
        </p:nvSpPr>
        <p:spPr bwMode="auto">
          <a:xfrm>
            <a:off x="5811838" y="6026150"/>
            <a:ext cx="319087" cy="257175"/>
          </a:xfrm>
          <a:custGeom>
            <a:avLst/>
            <a:gdLst>
              <a:gd name="T0" fmla="*/ 0 w 201"/>
              <a:gd name="T1" fmla="*/ 2147483647 h 162"/>
              <a:gd name="T2" fmla="*/ 0 w 201"/>
              <a:gd name="T3" fmla="*/ 0 h 162"/>
              <a:gd name="T4" fmla="*/ 2147483647 w 201"/>
              <a:gd name="T5" fmla="*/ 0 h 162"/>
              <a:gd name="T6" fmla="*/ 2147483647 w 201"/>
              <a:gd name="T7" fmla="*/ 2147483647 h 162"/>
              <a:gd name="T8" fmla="*/ 0 w 201"/>
              <a:gd name="T9" fmla="*/ 2147483647 h 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2"/>
              <a:gd name="T17" fmla="*/ 201 w 201"/>
              <a:gd name="T18" fmla="*/ 162 h 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21" name="Freeform 47"/>
          <p:cNvSpPr>
            <a:spLocks/>
          </p:cNvSpPr>
          <p:nvPr/>
        </p:nvSpPr>
        <p:spPr bwMode="auto">
          <a:xfrm>
            <a:off x="5811838" y="6281738"/>
            <a:ext cx="319087" cy="258762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22" name="Rectangle 48"/>
          <p:cNvSpPr>
            <a:spLocks noChangeArrowheads="1"/>
          </p:cNvSpPr>
          <p:nvPr/>
        </p:nvSpPr>
        <p:spPr bwMode="auto">
          <a:xfrm>
            <a:off x="5826125" y="628015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9</a:t>
            </a:r>
          </a:p>
        </p:txBody>
      </p:sp>
      <p:sp>
        <p:nvSpPr>
          <p:cNvPr id="24623" name="Freeform 49"/>
          <p:cNvSpPr>
            <a:spLocks/>
          </p:cNvSpPr>
          <p:nvPr/>
        </p:nvSpPr>
        <p:spPr bwMode="auto">
          <a:xfrm>
            <a:off x="4621213" y="1404938"/>
            <a:ext cx="319087" cy="258762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24" name="Freeform 50"/>
          <p:cNvSpPr>
            <a:spLocks/>
          </p:cNvSpPr>
          <p:nvPr/>
        </p:nvSpPr>
        <p:spPr bwMode="auto">
          <a:xfrm>
            <a:off x="5097463" y="1404938"/>
            <a:ext cx="319087" cy="258762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25" name="Freeform 51"/>
          <p:cNvSpPr>
            <a:spLocks/>
          </p:cNvSpPr>
          <p:nvPr/>
        </p:nvSpPr>
        <p:spPr bwMode="auto">
          <a:xfrm>
            <a:off x="5573713" y="1404938"/>
            <a:ext cx="319087" cy="258762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26" name="Freeform 52"/>
          <p:cNvSpPr>
            <a:spLocks/>
          </p:cNvSpPr>
          <p:nvPr/>
        </p:nvSpPr>
        <p:spPr bwMode="auto">
          <a:xfrm>
            <a:off x="6049963" y="1404938"/>
            <a:ext cx="319087" cy="258762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27" name="Freeform 53"/>
          <p:cNvSpPr>
            <a:spLocks/>
          </p:cNvSpPr>
          <p:nvPr/>
        </p:nvSpPr>
        <p:spPr bwMode="auto">
          <a:xfrm>
            <a:off x="6526213" y="1404938"/>
            <a:ext cx="317500" cy="258762"/>
          </a:xfrm>
          <a:custGeom>
            <a:avLst/>
            <a:gdLst>
              <a:gd name="T0" fmla="*/ 0 w 200"/>
              <a:gd name="T1" fmla="*/ 2147483647 h 163"/>
              <a:gd name="T2" fmla="*/ 0 w 200"/>
              <a:gd name="T3" fmla="*/ 0 h 163"/>
              <a:gd name="T4" fmla="*/ 2147483647 w 200"/>
              <a:gd name="T5" fmla="*/ 0 h 163"/>
              <a:gd name="T6" fmla="*/ 2147483647 w 200"/>
              <a:gd name="T7" fmla="*/ 2147483647 h 163"/>
              <a:gd name="T8" fmla="*/ 0 w 200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3"/>
              <a:gd name="T17" fmla="*/ 200 w 200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28" name="Freeform 54"/>
          <p:cNvSpPr>
            <a:spLocks/>
          </p:cNvSpPr>
          <p:nvPr/>
        </p:nvSpPr>
        <p:spPr bwMode="auto">
          <a:xfrm>
            <a:off x="7002463" y="1404938"/>
            <a:ext cx="317500" cy="258762"/>
          </a:xfrm>
          <a:custGeom>
            <a:avLst/>
            <a:gdLst>
              <a:gd name="T0" fmla="*/ 0 w 200"/>
              <a:gd name="T1" fmla="*/ 2147483647 h 163"/>
              <a:gd name="T2" fmla="*/ 0 w 200"/>
              <a:gd name="T3" fmla="*/ 0 h 163"/>
              <a:gd name="T4" fmla="*/ 2147483647 w 200"/>
              <a:gd name="T5" fmla="*/ 0 h 163"/>
              <a:gd name="T6" fmla="*/ 2147483647 w 200"/>
              <a:gd name="T7" fmla="*/ 2147483647 h 163"/>
              <a:gd name="T8" fmla="*/ 0 w 200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3"/>
              <a:gd name="T17" fmla="*/ 200 w 200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29" name="Freeform 55"/>
          <p:cNvSpPr>
            <a:spLocks/>
          </p:cNvSpPr>
          <p:nvPr/>
        </p:nvSpPr>
        <p:spPr bwMode="auto">
          <a:xfrm>
            <a:off x="7477125" y="1404938"/>
            <a:ext cx="319088" cy="258762"/>
          </a:xfrm>
          <a:custGeom>
            <a:avLst/>
            <a:gdLst>
              <a:gd name="T0" fmla="*/ 0 w 201"/>
              <a:gd name="T1" fmla="*/ 2147483647 h 163"/>
              <a:gd name="T2" fmla="*/ 0 w 201"/>
              <a:gd name="T3" fmla="*/ 0 h 163"/>
              <a:gd name="T4" fmla="*/ 2147483647 w 201"/>
              <a:gd name="T5" fmla="*/ 0 h 163"/>
              <a:gd name="T6" fmla="*/ 2147483647 w 201"/>
              <a:gd name="T7" fmla="*/ 2147483647 h 163"/>
              <a:gd name="T8" fmla="*/ 0 w 201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63"/>
              <a:gd name="T17" fmla="*/ 201 w 201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30" name="Freeform 56"/>
          <p:cNvSpPr>
            <a:spLocks/>
          </p:cNvSpPr>
          <p:nvPr/>
        </p:nvSpPr>
        <p:spPr bwMode="auto">
          <a:xfrm>
            <a:off x="4146550" y="1404938"/>
            <a:ext cx="317500" cy="258762"/>
          </a:xfrm>
          <a:custGeom>
            <a:avLst/>
            <a:gdLst>
              <a:gd name="T0" fmla="*/ 0 w 200"/>
              <a:gd name="T1" fmla="*/ 2147483647 h 163"/>
              <a:gd name="T2" fmla="*/ 0 w 200"/>
              <a:gd name="T3" fmla="*/ 0 h 163"/>
              <a:gd name="T4" fmla="*/ 2147483647 w 200"/>
              <a:gd name="T5" fmla="*/ 0 h 163"/>
              <a:gd name="T6" fmla="*/ 2147483647 w 200"/>
              <a:gd name="T7" fmla="*/ 2147483647 h 163"/>
              <a:gd name="T8" fmla="*/ 0 w 200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163"/>
              <a:gd name="T17" fmla="*/ 200 w 200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31" name="Rectangle 57"/>
          <p:cNvSpPr>
            <a:spLocks noChangeArrowheads="1"/>
          </p:cNvSpPr>
          <p:nvPr/>
        </p:nvSpPr>
        <p:spPr bwMode="auto">
          <a:xfrm>
            <a:off x="4108450" y="141446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3,4</a:t>
            </a:r>
          </a:p>
        </p:txBody>
      </p:sp>
      <p:sp>
        <p:nvSpPr>
          <p:cNvPr id="24632" name="Rectangle 58"/>
          <p:cNvSpPr>
            <a:spLocks noChangeArrowheads="1"/>
          </p:cNvSpPr>
          <p:nvPr/>
        </p:nvSpPr>
        <p:spPr bwMode="auto">
          <a:xfrm>
            <a:off x="4575175" y="1403350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6,2</a:t>
            </a:r>
          </a:p>
        </p:txBody>
      </p:sp>
      <p:sp>
        <p:nvSpPr>
          <p:cNvPr id="24633" name="Rectangle 59"/>
          <p:cNvSpPr>
            <a:spLocks noChangeArrowheads="1"/>
          </p:cNvSpPr>
          <p:nvPr/>
        </p:nvSpPr>
        <p:spPr bwMode="auto">
          <a:xfrm>
            <a:off x="5051425" y="141446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9,4</a:t>
            </a:r>
          </a:p>
        </p:txBody>
      </p:sp>
      <p:sp>
        <p:nvSpPr>
          <p:cNvPr id="24634" name="Rectangle 60"/>
          <p:cNvSpPr>
            <a:spLocks noChangeArrowheads="1"/>
          </p:cNvSpPr>
          <p:nvPr/>
        </p:nvSpPr>
        <p:spPr bwMode="auto">
          <a:xfrm>
            <a:off x="5527675" y="141446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8,7</a:t>
            </a:r>
          </a:p>
        </p:txBody>
      </p:sp>
      <p:sp>
        <p:nvSpPr>
          <p:cNvPr id="24635" name="Rectangle 61"/>
          <p:cNvSpPr>
            <a:spLocks noChangeArrowheads="1"/>
          </p:cNvSpPr>
          <p:nvPr/>
        </p:nvSpPr>
        <p:spPr bwMode="auto">
          <a:xfrm>
            <a:off x="6003925" y="141446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5,6</a:t>
            </a:r>
          </a:p>
        </p:txBody>
      </p:sp>
      <p:sp>
        <p:nvSpPr>
          <p:cNvPr id="24636" name="Rectangle 62"/>
          <p:cNvSpPr>
            <a:spLocks noChangeArrowheads="1"/>
          </p:cNvSpPr>
          <p:nvPr/>
        </p:nvSpPr>
        <p:spPr bwMode="auto">
          <a:xfrm>
            <a:off x="6480175" y="141446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3,1</a:t>
            </a:r>
          </a:p>
        </p:txBody>
      </p:sp>
      <p:sp>
        <p:nvSpPr>
          <p:cNvPr id="24637" name="Rectangle 63"/>
          <p:cNvSpPr>
            <a:spLocks noChangeArrowheads="1"/>
          </p:cNvSpPr>
          <p:nvPr/>
        </p:nvSpPr>
        <p:spPr bwMode="auto">
          <a:xfrm>
            <a:off x="7026275" y="1403350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2</a:t>
            </a:r>
          </a:p>
        </p:txBody>
      </p:sp>
      <p:sp>
        <p:nvSpPr>
          <p:cNvPr id="24638" name="Rectangle 64"/>
          <p:cNvSpPr>
            <a:spLocks noChangeArrowheads="1"/>
          </p:cNvSpPr>
          <p:nvPr/>
        </p:nvSpPr>
        <p:spPr bwMode="auto">
          <a:xfrm>
            <a:off x="4098925" y="19288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3,4</a:t>
            </a:r>
          </a:p>
        </p:txBody>
      </p:sp>
      <p:sp>
        <p:nvSpPr>
          <p:cNvPr id="24639" name="Rectangle 65"/>
          <p:cNvSpPr>
            <a:spLocks noChangeArrowheads="1"/>
          </p:cNvSpPr>
          <p:nvPr/>
        </p:nvSpPr>
        <p:spPr bwMode="auto">
          <a:xfrm>
            <a:off x="6003925" y="19288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5,6</a:t>
            </a:r>
          </a:p>
        </p:txBody>
      </p:sp>
      <p:sp>
        <p:nvSpPr>
          <p:cNvPr id="24640" name="Rectangle 66"/>
          <p:cNvSpPr>
            <a:spLocks noChangeArrowheads="1"/>
          </p:cNvSpPr>
          <p:nvPr/>
        </p:nvSpPr>
        <p:spPr bwMode="auto">
          <a:xfrm>
            <a:off x="4575175" y="19288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2,6</a:t>
            </a:r>
          </a:p>
        </p:txBody>
      </p:sp>
      <p:sp>
        <p:nvSpPr>
          <p:cNvPr id="24641" name="Rectangle 67"/>
          <p:cNvSpPr>
            <a:spLocks noChangeArrowheads="1"/>
          </p:cNvSpPr>
          <p:nvPr/>
        </p:nvSpPr>
        <p:spPr bwMode="auto">
          <a:xfrm>
            <a:off x="5051425" y="19288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4,9</a:t>
            </a:r>
          </a:p>
        </p:txBody>
      </p:sp>
      <p:sp>
        <p:nvSpPr>
          <p:cNvPr id="24642" name="Rectangle 68"/>
          <p:cNvSpPr>
            <a:spLocks noChangeArrowheads="1"/>
          </p:cNvSpPr>
          <p:nvPr/>
        </p:nvSpPr>
        <p:spPr bwMode="auto">
          <a:xfrm>
            <a:off x="5537200" y="19288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7,8</a:t>
            </a:r>
          </a:p>
        </p:txBody>
      </p:sp>
      <p:sp>
        <p:nvSpPr>
          <p:cNvPr id="24643" name="Rectangle 69"/>
          <p:cNvSpPr>
            <a:spLocks noChangeArrowheads="1"/>
          </p:cNvSpPr>
          <p:nvPr/>
        </p:nvSpPr>
        <p:spPr bwMode="auto">
          <a:xfrm>
            <a:off x="6470650" y="19161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1,3</a:t>
            </a:r>
          </a:p>
        </p:txBody>
      </p:sp>
      <p:sp>
        <p:nvSpPr>
          <p:cNvPr id="24644" name="Rectangle 70"/>
          <p:cNvSpPr>
            <a:spLocks noChangeArrowheads="1"/>
          </p:cNvSpPr>
          <p:nvPr/>
        </p:nvSpPr>
        <p:spPr bwMode="auto">
          <a:xfrm>
            <a:off x="7015163" y="1916113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2</a:t>
            </a:r>
          </a:p>
        </p:txBody>
      </p:sp>
      <p:sp>
        <p:nvSpPr>
          <p:cNvPr id="24645" name="Rectangle 71"/>
          <p:cNvSpPr>
            <a:spLocks noChangeArrowheads="1"/>
          </p:cNvSpPr>
          <p:nvPr/>
        </p:nvSpPr>
        <p:spPr bwMode="auto">
          <a:xfrm>
            <a:off x="4327525" y="2451100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2,3</a:t>
            </a:r>
          </a:p>
        </p:txBody>
      </p:sp>
      <p:sp>
        <p:nvSpPr>
          <p:cNvPr id="24646" name="Rectangle 72"/>
          <p:cNvSpPr>
            <a:spLocks noChangeArrowheads="1"/>
          </p:cNvSpPr>
          <p:nvPr/>
        </p:nvSpPr>
        <p:spPr bwMode="auto">
          <a:xfrm>
            <a:off x="4337050" y="269716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4,6</a:t>
            </a:r>
          </a:p>
        </p:txBody>
      </p:sp>
      <p:sp>
        <p:nvSpPr>
          <p:cNvPr id="24647" name="Rectangle 73"/>
          <p:cNvSpPr>
            <a:spLocks noChangeArrowheads="1"/>
          </p:cNvSpPr>
          <p:nvPr/>
        </p:nvSpPr>
        <p:spPr bwMode="auto">
          <a:xfrm>
            <a:off x="5289550" y="23987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4,7</a:t>
            </a:r>
          </a:p>
        </p:txBody>
      </p:sp>
      <p:sp>
        <p:nvSpPr>
          <p:cNvPr id="24648" name="Rectangle 74"/>
          <p:cNvSpPr>
            <a:spLocks noChangeArrowheads="1"/>
          </p:cNvSpPr>
          <p:nvPr/>
        </p:nvSpPr>
        <p:spPr bwMode="auto">
          <a:xfrm>
            <a:off x="5280025" y="26654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8,9</a:t>
            </a:r>
          </a:p>
        </p:txBody>
      </p:sp>
      <p:sp>
        <p:nvSpPr>
          <p:cNvPr id="24649" name="Rectangle 75"/>
          <p:cNvSpPr>
            <a:spLocks noChangeArrowheads="1"/>
          </p:cNvSpPr>
          <p:nvPr/>
        </p:nvSpPr>
        <p:spPr bwMode="auto">
          <a:xfrm>
            <a:off x="6262688" y="2419350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1,3</a:t>
            </a:r>
          </a:p>
        </p:txBody>
      </p:sp>
      <p:sp>
        <p:nvSpPr>
          <p:cNvPr id="24650" name="Rectangle 76"/>
          <p:cNvSpPr>
            <a:spLocks noChangeArrowheads="1"/>
          </p:cNvSpPr>
          <p:nvPr/>
        </p:nvSpPr>
        <p:spPr bwMode="auto">
          <a:xfrm>
            <a:off x="6251575" y="26654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5,6</a:t>
            </a:r>
          </a:p>
        </p:txBody>
      </p:sp>
      <p:sp>
        <p:nvSpPr>
          <p:cNvPr id="24651" name="Rectangle 77"/>
          <p:cNvSpPr>
            <a:spLocks noChangeArrowheads="1"/>
          </p:cNvSpPr>
          <p:nvPr/>
        </p:nvSpPr>
        <p:spPr bwMode="auto">
          <a:xfrm>
            <a:off x="7253288" y="2665413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2</a:t>
            </a:r>
          </a:p>
        </p:txBody>
      </p:sp>
      <p:sp>
        <p:nvSpPr>
          <p:cNvPr id="24652" name="Rectangle 78"/>
          <p:cNvSpPr>
            <a:spLocks noChangeArrowheads="1"/>
          </p:cNvSpPr>
          <p:nvPr/>
        </p:nvSpPr>
        <p:spPr bwMode="auto">
          <a:xfrm>
            <a:off x="4813300" y="3209925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2,3</a:t>
            </a:r>
          </a:p>
        </p:txBody>
      </p:sp>
      <p:sp>
        <p:nvSpPr>
          <p:cNvPr id="24653" name="Rectangle 79"/>
          <p:cNvSpPr>
            <a:spLocks noChangeArrowheads="1"/>
          </p:cNvSpPr>
          <p:nvPr/>
        </p:nvSpPr>
        <p:spPr bwMode="auto">
          <a:xfrm>
            <a:off x="4813300" y="34782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4,4</a:t>
            </a:r>
          </a:p>
        </p:txBody>
      </p:sp>
      <p:sp>
        <p:nvSpPr>
          <p:cNvPr id="24654" name="Rectangle 80"/>
          <p:cNvSpPr>
            <a:spLocks noChangeArrowheads="1"/>
          </p:cNvSpPr>
          <p:nvPr/>
        </p:nvSpPr>
        <p:spPr bwMode="auto">
          <a:xfrm>
            <a:off x="4822825" y="3724275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6,7</a:t>
            </a:r>
          </a:p>
        </p:txBody>
      </p:sp>
      <p:sp>
        <p:nvSpPr>
          <p:cNvPr id="24655" name="Rectangle 81"/>
          <p:cNvSpPr>
            <a:spLocks noChangeArrowheads="1"/>
          </p:cNvSpPr>
          <p:nvPr/>
        </p:nvSpPr>
        <p:spPr bwMode="auto">
          <a:xfrm>
            <a:off x="4813300" y="3990975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8,9</a:t>
            </a:r>
          </a:p>
        </p:txBody>
      </p:sp>
      <p:sp>
        <p:nvSpPr>
          <p:cNvPr id="24656" name="Rectangle 82"/>
          <p:cNvSpPr>
            <a:spLocks noChangeArrowheads="1"/>
          </p:cNvSpPr>
          <p:nvPr/>
        </p:nvSpPr>
        <p:spPr bwMode="auto">
          <a:xfrm>
            <a:off x="6719888" y="3478213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1,2</a:t>
            </a:r>
          </a:p>
        </p:txBody>
      </p:sp>
      <p:sp>
        <p:nvSpPr>
          <p:cNvPr id="24657" name="Rectangle 83"/>
          <p:cNvSpPr>
            <a:spLocks noChangeArrowheads="1"/>
          </p:cNvSpPr>
          <p:nvPr/>
        </p:nvSpPr>
        <p:spPr bwMode="auto">
          <a:xfrm>
            <a:off x="6719888" y="3724275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3,5</a:t>
            </a:r>
          </a:p>
        </p:txBody>
      </p:sp>
      <p:sp>
        <p:nvSpPr>
          <p:cNvPr id="24658" name="Rectangle 84"/>
          <p:cNvSpPr>
            <a:spLocks noChangeArrowheads="1"/>
          </p:cNvSpPr>
          <p:nvPr/>
        </p:nvSpPr>
        <p:spPr bwMode="auto">
          <a:xfrm>
            <a:off x="6799263" y="3959225"/>
            <a:ext cx="2821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6</a:t>
            </a:r>
          </a:p>
        </p:txBody>
      </p:sp>
      <p:sp>
        <p:nvSpPr>
          <p:cNvPr id="24659" name="Rectangle 85"/>
          <p:cNvSpPr>
            <a:spLocks noChangeArrowheads="1"/>
          </p:cNvSpPr>
          <p:nvPr/>
        </p:nvSpPr>
        <p:spPr bwMode="auto">
          <a:xfrm>
            <a:off x="5765800" y="4749800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1,2</a:t>
            </a:r>
          </a:p>
        </p:txBody>
      </p:sp>
      <p:sp>
        <p:nvSpPr>
          <p:cNvPr id="24660" name="Rectangle 86"/>
          <p:cNvSpPr>
            <a:spLocks noChangeArrowheads="1"/>
          </p:cNvSpPr>
          <p:nvPr/>
        </p:nvSpPr>
        <p:spPr bwMode="auto">
          <a:xfrm>
            <a:off x="5765800" y="4997450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2,3</a:t>
            </a:r>
          </a:p>
        </p:txBody>
      </p:sp>
      <p:sp>
        <p:nvSpPr>
          <p:cNvPr id="24661" name="Rectangle 87"/>
          <p:cNvSpPr>
            <a:spLocks noChangeArrowheads="1"/>
          </p:cNvSpPr>
          <p:nvPr/>
        </p:nvSpPr>
        <p:spPr bwMode="auto">
          <a:xfrm>
            <a:off x="5765800" y="5253038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3,4</a:t>
            </a:r>
          </a:p>
        </p:txBody>
      </p:sp>
      <p:sp>
        <p:nvSpPr>
          <p:cNvPr id="24662" name="Rectangle 88"/>
          <p:cNvSpPr>
            <a:spLocks noChangeArrowheads="1"/>
          </p:cNvSpPr>
          <p:nvPr/>
        </p:nvSpPr>
        <p:spPr bwMode="auto">
          <a:xfrm>
            <a:off x="5765800" y="5521325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4,5</a:t>
            </a:r>
          </a:p>
        </p:txBody>
      </p:sp>
      <p:sp>
        <p:nvSpPr>
          <p:cNvPr id="24663" name="Rectangle 89"/>
          <p:cNvSpPr>
            <a:spLocks noChangeArrowheads="1"/>
          </p:cNvSpPr>
          <p:nvPr/>
        </p:nvSpPr>
        <p:spPr bwMode="auto">
          <a:xfrm>
            <a:off x="5765800" y="5767388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6,6</a:t>
            </a:r>
          </a:p>
        </p:txBody>
      </p:sp>
      <p:sp>
        <p:nvSpPr>
          <p:cNvPr id="24664" name="Rectangle 90"/>
          <p:cNvSpPr>
            <a:spLocks noChangeArrowheads="1"/>
          </p:cNvSpPr>
          <p:nvPr/>
        </p:nvSpPr>
        <p:spPr bwMode="auto">
          <a:xfrm>
            <a:off x="5765800" y="6022975"/>
            <a:ext cx="43120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Helvetica Neue"/>
              </a:rPr>
              <a:t>7,8</a:t>
            </a:r>
          </a:p>
        </p:txBody>
      </p:sp>
      <p:sp>
        <p:nvSpPr>
          <p:cNvPr id="24665" name="Freeform 91"/>
          <p:cNvSpPr>
            <a:spLocks/>
          </p:cNvSpPr>
          <p:nvPr/>
        </p:nvSpPr>
        <p:spPr bwMode="auto">
          <a:xfrm>
            <a:off x="4859338" y="3209925"/>
            <a:ext cx="320675" cy="258763"/>
          </a:xfrm>
          <a:custGeom>
            <a:avLst/>
            <a:gdLst>
              <a:gd name="T0" fmla="*/ 0 w 202"/>
              <a:gd name="T1" fmla="*/ 2147483647 h 163"/>
              <a:gd name="T2" fmla="*/ 0 w 202"/>
              <a:gd name="T3" fmla="*/ 0 h 163"/>
              <a:gd name="T4" fmla="*/ 2147483647 w 202"/>
              <a:gd name="T5" fmla="*/ 0 h 163"/>
              <a:gd name="T6" fmla="*/ 2147483647 w 202"/>
              <a:gd name="T7" fmla="*/ 2147483647 h 163"/>
              <a:gd name="T8" fmla="*/ 0 w 202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"/>
              <a:gd name="T16" fmla="*/ 0 h 163"/>
              <a:gd name="T17" fmla="*/ 202 w 202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66" name="Line 92"/>
          <p:cNvSpPr>
            <a:spLocks noChangeShapeType="1"/>
          </p:cNvSpPr>
          <p:nvPr/>
        </p:nvSpPr>
        <p:spPr bwMode="auto">
          <a:xfrm>
            <a:off x="4038600" y="1828800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67" name="Line 93"/>
          <p:cNvSpPr>
            <a:spLocks noChangeShapeType="1"/>
          </p:cNvSpPr>
          <p:nvPr/>
        </p:nvSpPr>
        <p:spPr bwMode="auto">
          <a:xfrm>
            <a:off x="4038600" y="2286000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68" name="Line 94"/>
          <p:cNvSpPr>
            <a:spLocks noChangeShapeType="1"/>
          </p:cNvSpPr>
          <p:nvPr/>
        </p:nvSpPr>
        <p:spPr bwMode="auto">
          <a:xfrm>
            <a:off x="4110038" y="3048000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69" name="Line 95"/>
          <p:cNvSpPr>
            <a:spLocks noChangeShapeType="1"/>
          </p:cNvSpPr>
          <p:nvPr/>
        </p:nvSpPr>
        <p:spPr bwMode="auto">
          <a:xfrm>
            <a:off x="4110038" y="4343400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0" name="Line 96"/>
          <p:cNvSpPr>
            <a:spLocks noChangeShapeType="1"/>
          </p:cNvSpPr>
          <p:nvPr/>
        </p:nvSpPr>
        <p:spPr bwMode="auto">
          <a:xfrm>
            <a:off x="4321175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1" name="Line 97"/>
          <p:cNvSpPr>
            <a:spLocks noChangeShapeType="1"/>
          </p:cNvSpPr>
          <p:nvPr/>
        </p:nvSpPr>
        <p:spPr bwMode="auto">
          <a:xfrm>
            <a:off x="4745038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2" name="Line 98"/>
          <p:cNvSpPr>
            <a:spLocks noChangeShapeType="1"/>
          </p:cNvSpPr>
          <p:nvPr/>
        </p:nvSpPr>
        <p:spPr bwMode="auto">
          <a:xfrm>
            <a:off x="5240338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3" name="Line 99"/>
          <p:cNvSpPr>
            <a:spLocks noChangeShapeType="1"/>
          </p:cNvSpPr>
          <p:nvPr/>
        </p:nvSpPr>
        <p:spPr bwMode="auto">
          <a:xfrm>
            <a:off x="5734050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4" name="Line 100"/>
          <p:cNvSpPr>
            <a:spLocks noChangeShapeType="1"/>
          </p:cNvSpPr>
          <p:nvPr/>
        </p:nvSpPr>
        <p:spPr bwMode="auto">
          <a:xfrm>
            <a:off x="6229350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5" name="Line 101"/>
          <p:cNvSpPr>
            <a:spLocks noChangeShapeType="1"/>
          </p:cNvSpPr>
          <p:nvPr/>
        </p:nvSpPr>
        <p:spPr bwMode="auto">
          <a:xfrm>
            <a:off x="6653213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6" name="Line 102"/>
          <p:cNvSpPr>
            <a:spLocks noChangeShapeType="1"/>
          </p:cNvSpPr>
          <p:nvPr/>
        </p:nvSpPr>
        <p:spPr bwMode="auto">
          <a:xfrm>
            <a:off x="7146925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7" name="Line 103"/>
          <p:cNvSpPr>
            <a:spLocks noChangeShapeType="1"/>
          </p:cNvSpPr>
          <p:nvPr/>
        </p:nvSpPr>
        <p:spPr bwMode="auto">
          <a:xfrm>
            <a:off x="7642225" y="1676400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8" name="Line 104"/>
          <p:cNvSpPr>
            <a:spLocks noChangeShapeType="1"/>
          </p:cNvSpPr>
          <p:nvPr/>
        </p:nvSpPr>
        <p:spPr bwMode="auto">
          <a:xfrm>
            <a:off x="4251325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79" name="Line 105"/>
          <p:cNvSpPr>
            <a:spLocks noChangeShapeType="1"/>
          </p:cNvSpPr>
          <p:nvPr/>
        </p:nvSpPr>
        <p:spPr bwMode="auto">
          <a:xfrm flipH="1">
            <a:off x="4533900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0" name="Line 106"/>
          <p:cNvSpPr>
            <a:spLocks noChangeShapeType="1"/>
          </p:cNvSpPr>
          <p:nvPr/>
        </p:nvSpPr>
        <p:spPr bwMode="auto">
          <a:xfrm>
            <a:off x="5240338" y="2209800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1" name="Line 107"/>
          <p:cNvSpPr>
            <a:spLocks noChangeShapeType="1"/>
          </p:cNvSpPr>
          <p:nvPr/>
        </p:nvSpPr>
        <p:spPr bwMode="auto">
          <a:xfrm flipH="1">
            <a:off x="5522913" y="2209800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2" name="Line 108"/>
          <p:cNvSpPr>
            <a:spLocks noChangeShapeType="1"/>
          </p:cNvSpPr>
          <p:nvPr/>
        </p:nvSpPr>
        <p:spPr bwMode="auto">
          <a:xfrm>
            <a:off x="6229350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3" name="Line 109"/>
          <p:cNvSpPr>
            <a:spLocks noChangeShapeType="1"/>
          </p:cNvSpPr>
          <p:nvPr/>
        </p:nvSpPr>
        <p:spPr bwMode="auto">
          <a:xfrm flipH="1">
            <a:off x="6511925" y="2209800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4" name="Line 110"/>
          <p:cNvSpPr>
            <a:spLocks noChangeShapeType="1"/>
          </p:cNvSpPr>
          <p:nvPr/>
        </p:nvSpPr>
        <p:spPr bwMode="auto">
          <a:xfrm>
            <a:off x="7146925" y="2209800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5" name="Line 111"/>
          <p:cNvSpPr>
            <a:spLocks noChangeShapeType="1"/>
          </p:cNvSpPr>
          <p:nvPr/>
        </p:nvSpPr>
        <p:spPr bwMode="auto">
          <a:xfrm flipH="1">
            <a:off x="7429500" y="2209800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6" name="Line 112"/>
          <p:cNvSpPr>
            <a:spLocks noChangeShapeType="1"/>
          </p:cNvSpPr>
          <p:nvPr/>
        </p:nvSpPr>
        <p:spPr bwMode="auto">
          <a:xfrm>
            <a:off x="4533900" y="2971800"/>
            <a:ext cx="4238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7" name="Line 113"/>
          <p:cNvSpPr>
            <a:spLocks noChangeShapeType="1"/>
          </p:cNvSpPr>
          <p:nvPr/>
        </p:nvSpPr>
        <p:spPr bwMode="auto">
          <a:xfrm flipH="1">
            <a:off x="5099050" y="2971800"/>
            <a:ext cx="3524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8" name="Line 114"/>
          <p:cNvSpPr>
            <a:spLocks noChangeShapeType="1"/>
          </p:cNvSpPr>
          <p:nvPr/>
        </p:nvSpPr>
        <p:spPr bwMode="auto">
          <a:xfrm>
            <a:off x="6440488" y="2971800"/>
            <a:ext cx="42386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89" name="Line 115"/>
          <p:cNvSpPr>
            <a:spLocks noChangeShapeType="1"/>
          </p:cNvSpPr>
          <p:nvPr/>
        </p:nvSpPr>
        <p:spPr bwMode="auto">
          <a:xfrm flipH="1">
            <a:off x="7005638" y="2971800"/>
            <a:ext cx="35401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90" name="Line 116"/>
          <p:cNvSpPr>
            <a:spLocks noChangeShapeType="1"/>
          </p:cNvSpPr>
          <p:nvPr/>
        </p:nvSpPr>
        <p:spPr bwMode="auto">
          <a:xfrm>
            <a:off x="5027613" y="4267200"/>
            <a:ext cx="847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91" name="Line 117"/>
          <p:cNvSpPr>
            <a:spLocks noChangeShapeType="1"/>
          </p:cNvSpPr>
          <p:nvPr/>
        </p:nvSpPr>
        <p:spPr bwMode="auto">
          <a:xfrm flipH="1">
            <a:off x="6016625" y="4267200"/>
            <a:ext cx="9191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692" name="Line 118"/>
          <p:cNvSpPr>
            <a:spLocks noChangeShapeType="1"/>
          </p:cNvSpPr>
          <p:nvPr/>
        </p:nvSpPr>
        <p:spPr bwMode="auto">
          <a:xfrm>
            <a:off x="4038600" y="1219200"/>
            <a:ext cx="0" cy="548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External Merge Sort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2361775"/>
          </a:xfrm>
        </p:spPr>
        <p:txBody>
          <a:bodyPr/>
          <a:lstStyle/>
          <a:p>
            <a:r>
              <a:rPr lang="en-US" sz="2400" dirty="0"/>
              <a:t>More than 3 buffer pages.  How can we utilize them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Big batches in pass 0, many streams in merge passes</a:t>
            </a:r>
            <a:endParaRPr lang="en-US" sz="2000" dirty="0"/>
          </a:p>
          <a:p>
            <a:r>
              <a:rPr lang="en-US" sz="2400" dirty="0"/>
              <a:t>To sort a file with N pages using B buffer pages:</a:t>
            </a:r>
          </a:p>
          <a:p>
            <a:pPr lvl="1"/>
            <a:r>
              <a:rPr lang="en-US" sz="2000" dirty="0"/>
              <a:t>Pass 0: use B buffer pages. Produce              sorted runs of B pages each. </a:t>
            </a:r>
          </a:p>
          <a:p>
            <a:pPr lvl="1"/>
            <a:r>
              <a:rPr lang="en-US" sz="2000" dirty="0"/>
              <a:t>Pass 1, 2, …,  etc.: merge B-1 runs at a time. </a:t>
            </a:r>
          </a:p>
        </p:txBody>
      </p:sp>
      <p:graphicFrame>
        <p:nvGraphicFramePr>
          <p:cNvPr id="26626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966140"/>
              </p:ext>
            </p:extLst>
          </p:nvPr>
        </p:nvGraphicFramePr>
        <p:xfrm>
          <a:off x="5702995" y="2708097"/>
          <a:ext cx="882865" cy="45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469900" imgH="241300" progId="Equation.3">
                  <p:embed/>
                </p:oleObj>
              </mc:Choice>
              <mc:Fallback>
                <p:oleObj name="Equation" r:id="rId4" imgW="4699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995" y="2708097"/>
                        <a:ext cx="882865" cy="45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8"/>
          <p:cNvGrpSpPr>
            <a:grpSpLocks/>
          </p:cNvGrpSpPr>
          <p:nvPr/>
        </p:nvGrpSpPr>
        <p:grpSpPr bwMode="auto">
          <a:xfrm flipH="1">
            <a:off x="5012540" y="4494277"/>
            <a:ext cx="2227263" cy="1644650"/>
            <a:chOff x="1847850" y="2890838"/>
            <a:chExt cx="2227263" cy="1644650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 dirty="0">
                <a:latin typeface="Helvetica Neue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 dirty="0">
                <a:latin typeface="Helvetica Neue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Helvetica Neue"/>
                </a:rPr>
                <a:t>1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Helvetica Neue"/>
                </a:rPr>
                <a:t>...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Helvetica Neue"/>
                </a:rPr>
                <a:t>B-1</a:t>
              </a: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>
                <a:latin typeface="Helvetica Neue"/>
              </a:endParaRP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>
                <a:latin typeface="Helvetica Neue"/>
              </a:endParaRP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>
                <a:latin typeface="Helvetica Neue"/>
              </a:endParaRPr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>
                <a:latin typeface="Helvetica Neue"/>
              </a:endParaRP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>
                <a:latin typeface="Helvetica Neue"/>
              </a:endParaRP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>
                <a:latin typeface="Helvetica Neue"/>
              </a:endParaRPr>
            </a:p>
          </p:txBody>
        </p:sp>
      </p:grpSp>
      <p:sp>
        <p:nvSpPr>
          <p:cNvPr id="39" name="AutoShape 2"/>
          <p:cNvSpPr>
            <a:spLocks noChangeArrowheads="1"/>
          </p:cNvSpPr>
          <p:nvPr/>
        </p:nvSpPr>
        <p:spPr bwMode="auto">
          <a:xfrm>
            <a:off x="242087" y="4039453"/>
            <a:ext cx="1212850" cy="2233612"/>
          </a:xfrm>
          <a:prstGeom prst="can">
            <a:avLst>
              <a:gd name="adj" fmla="val 46041"/>
            </a:avLst>
          </a:prstGeom>
          <a:solidFill>
            <a:srgbClr val="F0A80E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7631900" y="4068028"/>
            <a:ext cx="1212850" cy="2233612"/>
          </a:xfrm>
          <a:prstGeom prst="can">
            <a:avLst>
              <a:gd name="adj" fmla="val 46041"/>
            </a:avLst>
          </a:prstGeom>
          <a:solidFill>
            <a:srgbClr val="F0A80E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3940962" y="3993415"/>
            <a:ext cx="1212850" cy="2233613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1815530" y="4464509"/>
            <a:ext cx="1677987" cy="1644650"/>
            <a:chOff x="5481638" y="2919413"/>
            <a:chExt cx="1677987" cy="1644650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Helvetica Neue"/>
                </a:rPr>
                <a:t>B</a:t>
              </a:r>
            </a:p>
          </p:txBody>
        </p:sp>
      </p:grp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1102512" y="526659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H="1">
            <a:off x="7044525" y="5323740"/>
            <a:ext cx="747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4109237" y="4661753"/>
            <a:ext cx="839788" cy="284162"/>
          </a:xfrm>
          <a:prstGeom prst="rect">
            <a:avLst/>
          </a:prstGeom>
          <a:solidFill>
            <a:schemeClr val="accent5">
              <a:lumMod val="2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Helvetica Neue"/>
              </a:rPr>
              <a:t>1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4106062" y="5114190"/>
            <a:ext cx="839788" cy="284163"/>
          </a:xfrm>
          <a:prstGeom prst="rect">
            <a:avLst/>
          </a:prstGeom>
          <a:solidFill>
            <a:schemeClr val="accent5">
              <a:lumMod val="2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Helvetica Neue"/>
              </a:rPr>
              <a:t>...</a:t>
            </a: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4102887" y="5820582"/>
            <a:ext cx="839788" cy="284162"/>
          </a:xfrm>
          <a:prstGeom prst="rect">
            <a:avLst/>
          </a:prstGeom>
          <a:solidFill>
            <a:schemeClr val="accent5">
              <a:lumMod val="2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Helvetica Neue"/>
              </a:rPr>
              <a:t>⌈N/B⌉</a:t>
            </a: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 flipV="1">
            <a:off x="3293262" y="5263415"/>
            <a:ext cx="7048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15530" y="6147000"/>
            <a:ext cx="136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</a:rPr>
              <a:t>Conquer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13867" y="6147000"/>
            <a:ext cx="105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</a:rPr>
              <a:t>Merge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4562" y="6334780"/>
            <a:ext cx="118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Sorted Runs</a:t>
            </a:r>
            <a:br>
              <a:rPr lang="en-US" sz="1400" dirty="0">
                <a:latin typeface="Helvetica Neue"/>
              </a:rPr>
            </a:br>
            <a:r>
              <a:rPr lang="en-US" sz="1400" dirty="0">
                <a:latin typeface="Helvetica Neue"/>
              </a:rPr>
              <a:t>length 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95490" y="6334780"/>
            <a:ext cx="130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 Neue"/>
              </a:rPr>
              <a:t>Sorted Runs</a:t>
            </a:r>
          </a:p>
          <a:p>
            <a:pPr algn="ctr"/>
            <a:r>
              <a:rPr lang="en-US" sz="1400" dirty="0">
                <a:latin typeface="Helvetica Neue"/>
              </a:rPr>
              <a:t>Length B(B-1)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50306" y="400002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Helvetica Neue"/>
              </a:rPr>
              <a:t>Pass 0</a:t>
            </a:r>
            <a:endParaRPr lang="en-US" sz="2400" dirty="0">
              <a:latin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71691" y="4000026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Helvetica Neue"/>
              </a:rPr>
              <a:t>Pass 1, </a:t>
            </a:r>
            <a:r>
              <a:rPr lang="mr-IN" sz="2400" dirty="0" smtClean="0">
                <a:latin typeface="Helvetica Neue"/>
              </a:rPr>
              <a:t>…</a:t>
            </a:r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External Merge Sort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77578"/>
            <a:ext cx="7772400" cy="5105400"/>
          </a:xfrm>
        </p:spPr>
        <p:txBody>
          <a:bodyPr/>
          <a:lstStyle/>
          <a:p>
            <a:r>
              <a:rPr lang="en-US" sz="2400" dirty="0"/>
              <a:t>Number of passes:</a:t>
            </a:r>
          </a:p>
          <a:p>
            <a:r>
              <a:rPr lang="en-US" sz="2400" dirty="0"/>
              <a:t>Cost = 2N * (# of passes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E.g., with 5 buffer pages, to sort 108 page file:</a:t>
            </a:r>
          </a:p>
          <a:p>
            <a:pPr lvl="1"/>
            <a:r>
              <a:rPr lang="en-US" sz="2000" dirty="0"/>
              <a:t>Pass 0:                   = 22 sorted runs of 5 pages each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last run is only 3 pages) </a:t>
            </a:r>
          </a:p>
          <a:p>
            <a:pPr lvl="1"/>
            <a:r>
              <a:rPr lang="en-US" sz="2000" dirty="0"/>
              <a:t>Pass 1:                 = 6 sorted runs of 20 pages each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last run is only 8 pages)</a:t>
            </a:r>
          </a:p>
          <a:p>
            <a:pPr lvl="1"/>
            <a:r>
              <a:rPr lang="en-US" sz="2000" dirty="0"/>
              <a:t>Pass 2:  2 sorted runs, 80 pages and 28 pages</a:t>
            </a:r>
          </a:p>
          <a:p>
            <a:pPr lvl="1"/>
            <a:r>
              <a:rPr lang="en-US" sz="2000" dirty="0"/>
              <a:t>Pass 3:  Sorted file of 108 pages</a:t>
            </a:r>
          </a:p>
        </p:txBody>
      </p:sp>
      <p:graphicFrame>
        <p:nvGraphicFramePr>
          <p:cNvPr id="28674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89471"/>
              </p:ext>
            </p:extLst>
          </p:nvPr>
        </p:nvGraphicFramePr>
        <p:xfrm>
          <a:off x="3886200" y="1277578"/>
          <a:ext cx="3429000" cy="70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Microsoft Equation 3.0" r:id="rId4" imgW="4500563" imgH="930275" progId="Equation.3">
                  <p:embed/>
                </p:oleObj>
              </mc:Choice>
              <mc:Fallback>
                <p:oleObj name="Microsoft Equation 3.0" r:id="rId4" imgW="4500563" imgH="9302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77578"/>
                        <a:ext cx="3429000" cy="706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053319"/>
              </p:ext>
            </p:extLst>
          </p:nvPr>
        </p:nvGraphicFramePr>
        <p:xfrm>
          <a:off x="2430801" y="2973726"/>
          <a:ext cx="1920198" cy="52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6" imgW="2545107" imgH="700459" progId="Equation.3">
                  <p:embed/>
                </p:oleObj>
              </mc:Choice>
              <mc:Fallback>
                <p:oleObj name="Equation" r:id="rId6" imgW="2545107" imgH="7004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801" y="2973726"/>
                        <a:ext cx="1920198" cy="52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150067"/>
              </p:ext>
            </p:extLst>
          </p:nvPr>
        </p:nvGraphicFramePr>
        <p:xfrm>
          <a:off x="2514600" y="3703726"/>
          <a:ext cx="1752600" cy="59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8" imgW="2323241" imgH="784451" progId="Equation.3">
                  <p:embed/>
                </p:oleObj>
              </mc:Choice>
              <mc:Fallback>
                <p:oleObj name="Equation" r:id="rId8" imgW="2323241" imgH="7844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03726"/>
                        <a:ext cx="1752600" cy="59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066800" y="5334000"/>
            <a:ext cx="729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r>
              <a:rPr lang="en-US" sz="2400" dirty="0">
                <a:latin typeface="Helvetica Neue"/>
              </a:rPr>
              <a:t>Formula check:  1+</a:t>
            </a:r>
            <a:r>
              <a:rPr lang="en-US" sz="3600" baseline="30000" dirty="0">
                <a:latin typeface="Helvetica Neue"/>
                <a:ea typeface="ヒラギノ角ゴ Pro W3" charset="0"/>
                <a:cs typeface="ヒラギノ角ゴ Pro W3" charset="0"/>
              </a:rPr>
              <a:t>┌</a:t>
            </a:r>
            <a:r>
              <a:rPr lang="en-US" sz="2400" dirty="0">
                <a:latin typeface="Helvetica Neue"/>
              </a:rPr>
              <a:t>log</a:t>
            </a:r>
            <a:r>
              <a:rPr lang="en-US" sz="2400" baseline="-25000" dirty="0">
                <a:latin typeface="Helvetica Neue"/>
              </a:rPr>
              <a:t>4</a:t>
            </a:r>
            <a:r>
              <a:rPr lang="en-US" sz="2400" dirty="0">
                <a:latin typeface="Helvetica Neue"/>
              </a:rPr>
              <a:t> 22</a:t>
            </a:r>
            <a:r>
              <a:rPr lang="en-US" sz="3600" baseline="30000" dirty="0">
                <a:latin typeface="Helvetica Neue"/>
                <a:ea typeface="ヒラギノ角ゴ Pro W3" charset="0"/>
                <a:cs typeface="ヒラギノ角ゴ Pro W3" charset="0"/>
              </a:rPr>
              <a:t>┐</a:t>
            </a:r>
            <a:r>
              <a:rPr lang="en-US" sz="2400" dirty="0">
                <a:latin typeface="Helvetica Neue"/>
              </a:rPr>
              <a:t>= 1+3  </a:t>
            </a:r>
            <a:r>
              <a:rPr lang="en-US" sz="2400" dirty="0">
                <a:latin typeface="Helvetica Neue"/>
                <a:sym typeface="Wingdings" charset="0"/>
              </a:rPr>
              <a:t> </a:t>
            </a:r>
            <a:r>
              <a:rPr lang="en-US" sz="2400" u="sng" dirty="0">
                <a:latin typeface="Helvetica Neue"/>
                <a:sym typeface="Wingdings" charset="0"/>
              </a:rPr>
              <a:t>4 passes</a:t>
            </a:r>
            <a:r>
              <a:rPr lang="en-US" sz="2400" dirty="0">
                <a:latin typeface="Helvetica Neue"/>
                <a:sym typeface="Wingdings" charset="0"/>
              </a:rPr>
              <a:t>  √</a:t>
            </a:r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27700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  <p:bldP spid="1228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of Passes of External Sort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graphicFrame>
        <p:nvGraphicFramePr>
          <p:cNvPr id="307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7188" y="1912938"/>
          <a:ext cx="8640762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Document" r:id="rId4" imgW="7324242" imgH="3810000" progId="Word.Document.8">
                  <p:embed/>
                </p:oleObj>
              </mc:Choice>
              <mc:Fallback>
                <p:oleObj name="Document" r:id="rId4" imgW="7324242" imgH="3810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912938"/>
                        <a:ext cx="8640762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898525" y="1470025"/>
            <a:ext cx="470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r>
              <a:rPr lang="en-US" sz="2000" dirty="0">
                <a:latin typeface="Helvetica Neue"/>
              </a:rPr>
              <a:t>( I/O cost is 2N times number of passes)</a:t>
            </a:r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867" y="432103"/>
            <a:ext cx="7770333" cy="1143000"/>
          </a:xfrm>
        </p:spPr>
        <p:txBody>
          <a:bodyPr/>
          <a:lstStyle/>
          <a:p>
            <a:r>
              <a:rPr lang="en-US" dirty="0"/>
              <a:t>Memory Requirement for External Sorting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99798"/>
            <a:ext cx="8099772" cy="4353402"/>
          </a:xfrm>
        </p:spPr>
        <p:txBody>
          <a:bodyPr anchor="t"/>
          <a:lstStyle/>
          <a:p>
            <a:r>
              <a:rPr lang="en-US" sz="2400" dirty="0"/>
              <a:t>How big of a table can we sort in two passes?</a:t>
            </a:r>
          </a:p>
          <a:p>
            <a:pPr lvl="1"/>
            <a:r>
              <a:rPr lang="en-US" sz="2000" dirty="0"/>
              <a:t>Each </a:t>
            </a:r>
            <a:r>
              <a:rPr lang="ja-JP" altLang="en-US" sz="2000" dirty="0"/>
              <a:t>“</a:t>
            </a:r>
            <a:r>
              <a:rPr lang="en-US" sz="2000" dirty="0"/>
              <a:t>sorted run</a:t>
            </a:r>
            <a:r>
              <a:rPr lang="ja-JP" altLang="en-US" sz="2000" dirty="0"/>
              <a:t>”</a:t>
            </a:r>
            <a:r>
              <a:rPr lang="en-US" sz="2000" dirty="0"/>
              <a:t> after Phase 0 is of size B</a:t>
            </a:r>
          </a:p>
          <a:p>
            <a:pPr lvl="1"/>
            <a:r>
              <a:rPr lang="en-US" sz="2000" dirty="0"/>
              <a:t>Can merge up to B-1 sorted runs in Phase 1</a:t>
            </a:r>
          </a:p>
          <a:p>
            <a:r>
              <a:rPr lang="en-US" sz="2400" dirty="0"/>
              <a:t>Answer: B(B-1).</a:t>
            </a:r>
          </a:p>
          <a:p>
            <a:pPr lvl="1"/>
            <a:r>
              <a:rPr lang="en-US" sz="2000" dirty="0"/>
              <a:t>Sort N pages of data in about             space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 dirty="0">
              <a:solidFill>
                <a:schemeClr val="tx1"/>
              </a:solidFill>
              <a:latin typeface="Helvetica Neue"/>
            </a:endParaRPr>
          </a:p>
          <a:p>
            <a:pPr algn="r"/>
            <a:endParaRPr lang="en-US" sz="1400" dirty="0">
              <a:solidFill>
                <a:schemeClr val="tx2"/>
              </a:solidFill>
              <a:latin typeface="Helvetica Neue"/>
            </a:endParaRPr>
          </a:p>
        </p:txBody>
      </p:sp>
      <p:graphicFrame>
        <p:nvGraphicFramePr>
          <p:cNvPr id="614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517935"/>
              </p:ext>
            </p:extLst>
          </p:nvPr>
        </p:nvGraphicFramePr>
        <p:xfrm>
          <a:off x="4935132" y="3787705"/>
          <a:ext cx="899526" cy="38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4" imgW="533400" imgH="228600" progId="Equation.3">
                  <p:embed/>
                </p:oleObj>
              </mc:Choice>
              <mc:Fallback>
                <p:oleObj name="Equation" r:id="rId4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132" y="3787705"/>
                        <a:ext cx="899526" cy="38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985676" y="4389199"/>
            <a:ext cx="7231224" cy="2479244"/>
            <a:chOff x="242087" y="3993415"/>
            <a:chExt cx="8655788" cy="2967660"/>
          </a:xfrm>
        </p:grpSpPr>
        <p:grpSp>
          <p:nvGrpSpPr>
            <p:cNvPr id="35" name="Group 28"/>
            <p:cNvGrpSpPr>
              <a:grpSpLocks/>
            </p:cNvGrpSpPr>
            <p:nvPr/>
          </p:nvGrpSpPr>
          <p:grpSpPr bwMode="auto">
            <a:xfrm flipH="1">
              <a:off x="5012540" y="4494277"/>
              <a:ext cx="2227263" cy="1644650"/>
              <a:chOff x="1847850" y="2890838"/>
              <a:chExt cx="2227263" cy="1644650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1847850" y="2890838"/>
                <a:ext cx="1677988" cy="1644650"/>
              </a:xfrm>
              <a:prstGeom prst="rect">
                <a:avLst/>
              </a:prstGeom>
              <a:solidFill>
                <a:srgbClr val="D9D9D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400" dirty="0">
                  <a:latin typeface="Helvetica Neue"/>
                </a:endParaRP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2027238" y="3570288"/>
                <a:ext cx="306387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400" dirty="0">
                  <a:latin typeface="Helvetica Neue"/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2962275" y="3111500"/>
                <a:ext cx="306388" cy="284163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rgbClr val="FFFFFF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55925" y="3557588"/>
                <a:ext cx="306388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rgbClr val="FFFFFF"/>
                    </a:solidFill>
                    <a:latin typeface="Helvetica Neue"/>
                  </a:rPr>
                  <a:t>...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960688" y="4027488"/>
                <a:ext cx="306387" cy="28416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rgbClr val="FFFFFF"/>
                    </a:solidFill>
                    <a:latin typeface="Helvetica Neue"/>
                  </a:rPr>
                  <a:t>B-1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 flipH="1" flipV="1">
                <a:off x="2336800" y="3705225"/>
                <a:ext cx="646113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latin typeface="Helvetica Neue"/>
                </a:endParaRPr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 flipH="1">
                <a:off x="2330450" y="3257550"/>
                <a:ext cx="612775" cy="4429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latin typeface="Helvetica Neue"/>
                </a:endParaRPr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 flipH="1" flipV="1">
                <a:off x="2335213" y="3705225"/>
                <a:ext cx="623887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latin typeface="Helvetica Neue"/>
                </a:endParaRPr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>
                <a:off x="3270250" y="3259138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latin typeface="Helvetica Neue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3263900" y="3706813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latin typeface="Helvetica Neue"/>
                </a:endParaRPr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3268663" y="4187825"/>
                <a:ext cx="8048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latin typeface="Helvetica Neue"/>
                </a:endParaRPr>
              </a:p>
            </p:txBody>
          </p:sp>
        </p:grpSp>
        <p:sp>
          <p:nvSpPr>
            <p:cNvPr id="47" name="AutoShape 2"/>
            <p:cNvSpPr>
              <a:spLocks noChangeArrowheads="1"/>
            </p:cNvSpPr>
            <p:nvPr/>
          </p:nvSpPr>
          <p:spPr bwMode="auto">
            <a:xfrm>
              <a:off x="242087" y="4039453"/>
              <a:ext cx="1212850" cy="2233612"/>
            </a:xfrm>
            <a:prstGeom prst="can">
              <a:avLst>
                <a:gd name="adj" fmla="val 46041"/>
              </a:avLst>
            </a:prstGeom>
            <a:solidFill>
              <a:srgbClr val="F0A80E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8" name="AutoShape 3"/>
            <p:cNvSpPr>
              <a:spLocks noChangeArrowheads="1"/>
            </p:cNvSpPr>
            <p:nvPr/>
          </p:nvSpPr>
          <p:spPr bwMode="auto">
            <a:xfrm>
              <a:off x="7631900" y="4068028"/>
              <a:ext cx="1212850" cy="2233612"/>
            </a:xfrm>
            <a:prstGeom prst="can">
              <a:avLst>
                <a:gd name="adj" fmla="val 46041"/>
              </a:avLst>
            </a:prstGeom>
            <a:solidFill>
              <a:srgbClr val="F0A80E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3940962" y="3993415"/>
              <a:ext cx="1212850" cy="2233613"/>
            </a:xfrm>
            <a:prstGeom prst="can">
              <a:avLst>
                <a:gd name="adj" fmla="val 460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50" name="Group 27"/>
            <p:cNvGrpSpPr>
              <a:grpSpLocks/>
            </p:cNvGrpSpPr>
            <p:nvPr/>
          </p:nvGrpSpPr>
          <p:grpSpPr bwMode="auto">
            <a:xfrm>
              <a:off x="1815530" y="4464509"/>
              <a:ext cx="1677987" cy="1644650"/>
              <a:chOff x="5481638" y="2919413"/>
              <a:chExt cx="1677987" cy="1644650"/>
            </a:xfrm>
          </p:grpSpPr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5481638" y="2919413"/>
                <a:ext cx="1677987" cy="1644650"/>
              </a:xfrm>
              <a:prstGeom prst="rect">
                <a:avLst/>
              </a:prstGeom>
              <a:solidFill>
                <a:srgbClr val="D9D9D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52" name="Rectangle 12"/>
              <p:cNvSpPr>
                <a:spLocks noChangeArrowheads="1"/>
              </p:cNvSpPr>
              <p:nvPr/>
            </p:nvSpPr>
            <p:spPr bwMode="auto">
              <a:xfrm>
                <a:off x="5664200" y="3090863"/>
                <a:ext cx="1350963" cy="1281112"/>
              </a:xfrm>
              <a:prstGeom prst="rect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elvetica Neue"/>
                  </a:rPr>
                  <a:t>B</a:t>
                </a:r>
              </a:p>
            </p:txBody>
          </p:sp>
        </p:grp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1102512" y="5266590"/>
              <a:ext cx="952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H="1">
              <a:off x="7044525" y="5323740"/>
              <a:ext cx="747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4109237" y="4661753"/>
              <a:ext cx="839788" cy="284162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Helvetica Neue"/>
                </a:rPr>
                <a:t>1</a:t>
              </a:r>
            </a:p>
          </p:txBody>
        </p:sp>
        <p:sp>
          <p:nvSpPr>
            <p:cNvPr id="56" name="Rectangle 19"/>
            <p:cNvSpPr>
              <a:spLocks noChangeArrowheads="1"/>
            </p:cNvSpPr>
            <p:nvPr/>
          </p:nvSpPr>
          <p:spPr bwMode="auto">
            <a:xfrm>
              <a:off x="4106062" y="5114190"/>
              <a:ext cx="839788" cy="2841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Helvetica Neue"/>
                </a:rPr>
                <a:t>...</a:t>
              </a: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4102887" y="5820582"/>
              <a:ext cx="839788" cy="284162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Helvetica Neue"/>
                </a:rPr>
                <a:t>⌈N/B⌉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3293262" y="5263415"/>
              <a:ext cx="7048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15530" y="6147000"/>
              <a:ext cx="1648631" cy="552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Helvetica Neue"/>
                </a:rPr>
                <a:t>Conquer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3867" y="6147000"/>
              <a:ext cx="1260344" cy="552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Helvetica Neue"/>
                </a:rPr>
                <a:t>Merge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87652" y="6334780"/>
              <a:ext cx="1416456" cy="62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Helvetica Neue"/>
                </a:rPr>
                <a:t>Sorted Runs</a:t>
              </a:r>
              <a:b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Helvetica Neue"/>
                </a:rPr>
              </a:b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Helvetica Neue"/>
                </a:rPr>
                <a:t>length B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95490" y="6334780"/>
              <a:ext cx="1302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 Neue"/>
                </a:rPr>
                <a:t>Sorted Runs</a:t>
              </a:r>
            </a:p>
            <a:p>
              <a:pPr algn="ctr"/>
              <a:r>
                <a:rPr lang="en-US" sz="1400" dirty="0">
                  <a:latin typeface="Helvetica Neue"/>
                </a:rPr>
                <a:t>Length B(B-1)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50305" y="4000026"/>
              <a:ext cx="1332030" cy="552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>
                      <a:lumMod val="25000"/>
                    </a:schemeClr>
                  </a:solidFill>
                  <a:latin typeface="Helvetica Neue"/>
                </a:rPr>
                <a:t>Pass 0</a:t>
              </a:r>
              <a:endParaRPr lang="en-US" sz="2400" dirty="0">
                <a:solidFill>
                  <a:schemeClr val="bg2">
                    <a:lumMod val="25000"/>
                  </a:schemeClr>
                </a:solidFill>
                <a:latin typeface="Helvetica Neue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71691" y="4000026"/>
              <a:ext cx="1903831" cy="552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chemeClr val="bg2">
                      <a:lumMod val="25000"/>
                    </a:schemeClr>
                  </a:solidFill>
                  <a:latin typeface="Helvetica Neue"/>
                </a:rPr>
                <a:t>Pass 1, </a:t>
              </a:r>
              <a:r>
                <a:rPr lang="mr-IN" sz="2400" dirty="0" smtClean="0">
                  <a:solidFill>
                    <a:schemeClr val="bg2">
                      <a:lumMod val="25000"/>
                    </a:schemeClr>
                  </a:solidFill>
                  <a:latin typeface="Helvetica Neue"/>
                </a:rPr>
                <a:t>…</a:t>
              </a:r>
              <a:endParaRPr lang="en-US" sz="2400" dirty="0">
                <a:solidFill>
                  <a:schemeClr val="bg2">
                    <a:lumMod val="25000"/>
                  </a:schemeClr>
                </a:solidFill>
                <a:latin typeface="Helvetica Neue"/>
              </a:endParaRPr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6850416" y="6255205"/>
            <a:ext cx="1683984" cy="67899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Internal Sort</a:t>
            </a:r>
          </a:p>
        </p:txBody>
      </p:sp>
      <p:sp>
        <p:nvSpPr>
          <p:cNvPr id="32776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2411073"/>
            <a:ext cx="7772400" cy="40767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Helvetica Neue"/>
                <a:ea typeface="Osaka" charset="0"/>
                <a:cs typeface="Osaka" charset="0"/>
              </a:rPr>
              <a:t>Quicksort is a fast way to sort in memory.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Helvetica Neue"/>
                <a:ea typeface="Osaka" charset="0"/>
                <a:cs typeface="Osaka" charset="0"/>
              </a:rPr>
              <a:t>Alternative: </a:t>
            </a:r>
            <a:r>
              <a:rPr lang="ja-JP" altLang="en-US" sz="1400" dirty="0">
                <a:latin typeface="Helvetica Neue"/>
                <a:ea typeface="Osaka" charset="0"/>
                <a:cs typeface="Osaka" charset="0"/>
              </a:rPr>
              <a:t>“</a:t>
            </a:r>
            <a:r>
              <a:rPr lang="en-US" sz="1400" dirty="0">
                <a:latin typeface="Helvetica Neue"/>
                <a:ea typeface="Osaka" charset="0"/>
                <a:cs typeface="Osaka" charset="0"/>
              </a:rPr>
              <a:t>tournament sort</a:t>
            </a:r>
            <a:r>
              <a:rPr lang="ja-JP" altLang="en-US" sz="1400" dirty="0">
                <a:latin typeface="Helvetica Neue"/>
                <a:ea typeface="Osaka" charset="0"/>
                <a:cs typeface="Osaka" charset="0"/>
              </a:rPr>
              <a:t>”</a:t>
            </a:r>
            <a:r>
              <a:rPr lang="en-US" sz="1400" dirty="0">
                <a:latin typeface="Helvetica Neue"/>
                <a:ea typeface="Osaka" charset="0"/>
                <a:cs typeface="Osaka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latin typeface="Helvetica Neue"/>
                <a:ea typeface="Osaka" charset="0"/>
                <a:cs typeface="Osaka" charset="0"/>
              </a:rPr>
              <a:t>a.k.a. </a:t>
            </a:r>
            <a:r>
              <a:rPr lang="ja-JP" altLang="en-US" sz="1100" dirty="0">
                <a:latin typeface="Helvetica Neue"/>
                <a:ea typeface="Osaka" charset="0"/>
                <a:cs typeface="Osaka" charset="0"/>
              </a:rPr>
              <a:t>“</a:t>
            </a:r>
            <a:r>
              <a:rPr lang="en-US" sz="1100" dirty="0" err="1">
                <a:latin typeface="Helvetica Neue"/>
                <a:ea typeface="Osaka" charset="0"/>
                <a:cs typeface="Osaka" charset="0"/>
              </a:rPr>
              <a:t>heapsort</a:t>
            </a:r>
            <a:r>
              <a:rPr lang="ja-JP" altLang="en-US" sz="1100" dirty="0">
                <a:latin typeface="Helvetica Neue"/>
                <a:ea typeface="Osaka" charset="0"/>
                <a:cs typeface="Osaka" charset="0"/>
              </a:rPr>
              <a:t>”</a:t>
            </a:r>
            <a:r>
              <a:rPr lang="en-US" sz="1100" dirty="0">
                <a:latin typeface="Helvetica Neue"/>
                <a:ea typeface="Osaka" charset="0"/>
                <a:cs typeface="Osaka" charset="0"/>
              </a:rPr>
              <a:t>, </a:t>
            </a:r>
            <a:r>
              <a:rPr lang="ja-JP" altLang="en-US" sz="1100" dirty="0">
                <a:latin typeface="Helvetica Neue"/>
                <a:ea typeface="Osaka" charset="0"/>
                <a:cs typeface="Osaka" charset="0"/>
              </a:rPr>
              <a:t>“</a:t>
            </a:r>
            <a:r>
              <a:rPr lang="en-US" sz="1100" dirty="0">
                <a:latin typeface="Helvetica Neue"/>
                <a:ea typeface="Osaka" charset="0"/>
                <a:cs typeface="Osaka" charset="0"/>
              </a:rPr>
              <a:t>replacement selection</a:t>
            </a:r>
            <a:r>
              <a:rPr lang="ja-JP" altLang="en-US" sz="1100" dirty="0">
                <a:latin typeface="Helvetica Neue"/>
                <a:ea typeface="Osaka" charset="0"/>
                <a:cs typeface="Osaka" charset="0"/>
              </a:rPr>
              <a:t>”</a:t>
            </a:r>
            <a:endParaRPr lang="en-US" sz="1100" dirty="0">
              <a:latin typeface="Helvetica Neue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Helvetica Neue"/>
                <a:ea typeface="Osaka" charset="0"/>
                <a:cs typeface="Osaka" charset="0"/>
              </a:rPr>
              <a:t>Keep two heaps in memory,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Osaka" charset="0"/>
                <a:cs typeface="Osaka" charset="0"/>
              </a:rPr>
              <a:t>H1</a:t>
            </a:r>
            <a:r>
              <a:rPr lang="en-US" sz="1400" dirty="0">
                <a:latin typeface="Helvetica Neue"/>
                <a:ea typeface="Osaka" charset="0"/>
                <a:cs typeface="Osaka" charset="0"/>
              </a:rPr>
              <a:t> and </a:t>
            </a:r>
            <a:r>
              <a:rPr lang="en-US" sz="1600" b="1" dirty="0">
                <a:solidFill>
                  <a:srgbClr val="A36500"/>
                </a:solidFill>
                <a:latin typeface="Courier New" charset="0"/>
                <a:ea typeface="Osaka" charset="0"/>
                <a:cs typeface="Osaka" charset="0"/>
              </a:rPr>
              <a:t>H2</a:t>
            </a:r>
            <a:r>
              <a:rPr lang="en-US" sz="1400" dirty="0">
                <a:latin typeface="Helvetica Neue"/>
                <a:ea typeface="Osaka" charset="0"/>
                <a:cs typeface="Osaka" charset="0"/>
              </a:rPr>
              <a:t/>
            </a:r>
            <a:br>
              <a:rPr lang="en-US" sz="1400" dirty="0">
                <a:latin typeface="Helvetica Neue"/>
                <a:ea typeface="Osaka" charset="0"/>
                <a:cs typeface="Osaka" charset="0"/>
              </a:rPr>
            </a:b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read </a:t>
            </a:r>
            <a:r>
              <a:rPr lang="en-US" sz="1400" b="1" i="1" dirty="0">
                <a:latin typeface="Courier New" charset="0"/>
                <a:ea typeface="Osaka" charset="0"/>
                <a:cs typeface="Osaka" charset="0"/>
              </a:rPr>
              <a:t>B-2 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pages of records, inserting into 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ea typeface="Osaka" charset="0"/>
                <a:cs typeface="Osaka" charset="0"/>
              </a:rPr>
              <a:t>H1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   while (records left)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b="1" i="1" dirty="0">
                <a:latin typeface="Courier New" charset="0"/>
                <a:ea typeface="Osaka" charset="0"/>
                <a:cs typeface="Osaka" charset="0"/>
              </a:rPr>
              <a:t>m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 = </a:t>
            </a:r>
            <a:r>
              <a:rPr lang="en-US" sz="1400" b="1" dirty="0">
                <a:solidFill>
                  <a:srgbClr val="1115EC"/>
                </a:solidFill>
                <a:latin typeface="Courier New" charset="0"/>
                <a:ea typeface="Osaka" charset="0"/>
                <a:cs typeface="Osaka" charset="0"/>
              </a:rPr>
              <a:t>H1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.removemin();  put </a:t>
            </a:r>
            <a:r>
              <a:rPr lang="en-US" sz="1400" b="1" i="1" dirty="0">
                <a:latin typeface="Courier New" charset="0"/>
                <a:ea typeface="Osaka" charset="0"/>
                <a:cs typeface="Osaka" charset="0"/>
              </a:rPr>
              <a:t>m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 in output buffer;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if (</a:t>
            </a:r>
            <a:r>
              <a:rPr lang="en-US" sz="1400" b="1" dirty="0">
                <a:solidFill>
                  <a:srgbClr val="1115EC"/>
                </a:solidFill>
                <a:latin typeface="Courier New" charset="0"/>
                <a:ea typeface="Osaka" charset="0"/>
                <a:cs typeface="Osaka" charset="0"/>
              </a:rPr>
              <a:t>H1 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NOT empty)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read in a new record </a:t>
            </a:r>
            <a:r>
              <a:rPr lang="en-US" sz="1400" b="1" i="1" dirty="0">
                <a:latin typeface="Courier New" charset="0"/>
                <a:ea typeface="Osaka" charset="0"/>
                <a:cs typeface="Osaka" charset="0"/>
              </a:rPr>
              <a:t>r 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(use 1 buffer for input pages);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if (</a:t>
            </a:r>
            <a:r>
              <a:rPr lang="en-US" sz="1400" b="1" i="1" dirty="0">
                <a:latin typeface="Courier New" charset="0"/>
                <a:ea typeface="Osaka" charset="0"/>
                <a:cs typeface="Osaka" charset="0"/>
              </a:rPr>
              <a:t>r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 &lt; </a:t>
            </a:r>
            <a:r>
              <a:rPr lang="en-US" sz="1400" b="1" i="1" dirty="0">
                <a:latin typeface="Courier New" charset="0"/>
                <a:ea typeface="Osaka" charset="0"/>
                <a:cs typeface="Osaka" charset="0"/>
              </a:rPr>
              <a:t>m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)  </a:t>
            </a:r>
            <a:r>
              <a:rPr lang="en-US" sz="1400" b="1" dirty="0">
                <a:solidFill>
                  <a:srgbClr val="A36500"/>
                </a:solidFill>
                <a:latin typeface="Courier New" charset="0"/>
                <a:ea typeface="Osaka" charset="0"/>
                <a:cs typeface="Osaka" charset="0"/>
              </a:rPr>
              <a:t>H2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.insert(</a:t>
            </a:r>
            <a:r>
              <a:rPr lang="en-US" sz="1400" b="1" i="1" dirty="0">
                <a:latin typeface="Courier New" charset="0"/>
                <a:ea typeface="Osaka" charset="0"/>
                <a:cs typeface="Osaka" charset="0"/>
              </a:rPr>
              <a:t>r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);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else        </a:t>
            </a:r>
            <a:r>
              <a:rPr lang="en-US" sz="1400" b="1" dirty="0">
                <a:solidFill>
                  <a:srgbClr val="1115EC"/>
                </a:solidFill>
                <a:latin typeface="Courier New" charset="0"/>
                <a:ea typeface="Osaka" charset="0"/>
                <a:cs typeface="Osaka" charset="0"/>
              </a:rPr>
              <a:t>H1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.insert(</a:t>
            </a:r>
            <a:r>
              <a:rPr lang="en-US" sz="1400" b="1" i="1" dirty="0">
                <a:latin typeface="Courier New" charset="0"/>
                <a:ea typeface="Osaka" charset="0"/>
                <a:cs typeface="Osaka" charset="0"/>
              </a:rPr>
              <a:t>r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else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 dirty="0">
                <a:solidFill>
                  <a:srgbClr val="1115EC"/>
                </a:solidFill>
                <a:latin typeface="Courier New" charset="0"/>
                <a:ea typeface="Osaka" charset="0"/>
                <a:cs typeface="Osaka" charset="0"/>
              </a:rPr>
              <a:t>H1 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= </a:t>
            </a:r>
            <a:r>
              <a:rPr lang="en-US" sz="1400" b="1" dirty="0">
                <a:solidFill>
                  <a:srgbClr val="A36500"/>
                </a:solidFill>
                <a:latin typeface="Courier New" charset="0"/>
                <a:ea typeface="Osaka" charset="0"/>
                <a:cs typeface="Osaka" charset="0"/>
              </a:rPr>
              <a:t>H2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;  </a:t>
            </a:r>
            <a:r>
              <a:rPr lang="en-US" sz="1400" b="1" dirty="0">
                <a:solidFill>
                  <a:srgbClr val="A36500"/>
                </a:solidFill>
                <a:latin typeface="Courier New" charset="0"/>
                <a:ea typeface="Osaka" charset="0"/>
                <a:cs typeface="Osaka" charset="0"/>
              </a:rPr>
              <a:t>H2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.reset(); 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start new output run;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b="1" dirty="0">
                <a:solidFill>
                  <a:srgbClr val="1115EC"/>
                </a:solidFill>
                <a:latin typeface="Courier New" charset="0"/>
                <a:ea typeface="Osaka" charset="0"/>
                <a:cs typeface="Osaka" charset="0"/>
              </a:rPr>
              <a:t>H1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.output();  start new run;  </a:t>
            </a:r>
            <a:r>
              <a:rPr lang="en-US" sz="1400" b="1" dirty="0">
                <a:solidFill>
                  <a:srgbClr val="A36500"/>
                </a:solidFill>
                <a:latin typeface="Courier New" charset="0"/>
                <a:ea typeface="Osaka" charset="0"/>
                <a:cs typeface="Osaka" charset="0"/>
              </a:rPr>
              <a:t>H2</a:t>
            </a:r>
            <a:r>
              <a:rPr lang="en-US" sz="1400" b="1" dirty="0">
                <a:latin typeface="Courier New" charset="0"/>
                <a:ea typeface="Osaka" charset="0"/>
                <a:cs typeface="Osaka" charset="0"/>
              </a:rPr>
              <a:t>.output();</a:t>
            </a:r>
            <a:endParaRPr lang="en-US" sz="1400" b="1" dirty="0">
              <a:latin typeface="Helvetica Neue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chemeClr val="folHlink"/>
              </a:solidFill>
              <a:latin typeface="Courier New" charset="0"/>
              <a:ea typeface="Osaka" charset="0"/>
              <a:cs typeface="Osaka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 dirty="0">
              <a:solidFill>
                <a:schemeClr val="tx1"/>
              </a:solidFill>
              <a:latin typeface="Helvetica Neue"/>
            </a:endParaRPr>
          </a:p>
          <a:p>
            <a:pPr algn="r"/>
            <a:endParaRPr lang="en-US" sz="14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79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33801" name="Group 11"/>
          <p:cNvGrpSpPr>
            <a:grpSpLocks/>
          </p:cNvGrpSpPr>
          <p:nvPr/>
        </p:nvGrpSpPr>
        <p:grpSpPr bwMode="auto">
          <a:xfrm>
            <a:off x="3505200" y="890588"/>
            <a:ext cx="762000" cy="609600"/>
            <a:chOff x="3794" y="2614"/>
            <a:chExt cx="1966" cy="1706"/>
          </a:xfrm>
        </p:grpSpPr>
        <p:sp>
          <p:nvSpPr>
            <p:cNvPr id="33846" name="Oval 12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47" name="Rectangle 13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Clip" r:id="rId3" imgW="1665122" imgH="1667866" progId="MS_ClipArt_Gallery.2">
                    <p:embed/>
                  </p:oleObj>
                </mc:Choice>
                <mc:Fallback>
                  <p:oleObj name="Clip" r:id="rId3" imgW="1665122" imgH="166786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3802" name="AutoShape 17"/>
          <p:cNvCxnSpPr>
            <a:cxnSpLocks noChangeShapeType="1"/>
          </p:cNvCxnSpPr>
          <p:nvPr/>
        </p:nvCxnSpPr>
        <p:spPr bwMode="auto">
          <a:xfrm>
            <a:off x="4267200" y="1200150"/>
            <a:ext cx="762000" cy="1857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029200" y="890588"/>
            <a:ext cx="2286000" cy="685800"/>
            <a:chOff x="3168" y="144"/>
            <a:chExt cx="1440" cy="432"/>
          </a:xfrm>
        </p:grpSpPr>
        <p:sp>
          <p:nvSpPr>
            <p:cNvPr id="33839" name="AutoShape 6"/>
            <p:cNvSpPr>
              <a:spLocks noChangeArrowheads="1"/>
            </p:cNvSpPr>
            <p:nvPr/>
          </p:nvSpPr>
          <p:spPr bwMode="auto">
            <a:xfrm>
              <a:off x="3792" y="144"/>
              <a:ext cx="528" cy="43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40" name="AutoShape 7"/>
            <p:cNvSpPr>
              <a:spLocks noChangeArrowheads="1"/>
            </p:cNvSpPr>
            <p:nvPr/>
          </p:nvSpPr>
          <p:spPr bwMode="auto">
            <a:xfrm>
              <a:off x="3456" y="336"/>
              <a:ext cx="240" cy="24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41" name="Rectangle 8"/>
            <p:cNvSpPr>
              <a:spLocks noChangeArrowheads="1"/>
            </p:cNvSpPr>
            <p:nvPr/>
          </p:nvSpPr>
          <p:spPr bwMode="auto">
            <a:xfrm>
              <a:off x="3168" y="432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42" name="Rectangle 9"/>
            <p:cNvSpPr>
              <a:spLocks noChangeArrowheads="1"/>
            </p:cNvSpPr>
            <p:nvPr/>
          </p:nvSpPr>
          <p:spPr bwMode="auto">
            <a:xfrm>
              <a:off x="4464" y="384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cxnSp>
          <p:nvCxnSpPr>
            <p:cNvPr id="33843" name="AutoShape 18"/>
            <p:cNvCxnSpPr>
              <a:cxnSpLocks noChangeShapeType="1"/>
              <a:stCxn id="33841" idx="3"/>
              <a:endCxn id="33840" idx="0"/>
            </p:cNvCxnSpPr>
            <p:nvPr/>
          </p:nvCxnSpPr>
          <p:spPr bwMode="auto">
            <a:xfrm flipV="1">
              <a:off x="3312" y="336"/>
              <a:ext cx="264" cy="120"/>
            </a:xfrm>
            <a:prstGeom prst="curvedConnector4">
              <a:avLst>
                <a:gd name="adj1" fmla="val 27273"/>
                <a:gd name="adj2" fmla="val 22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4" name="AutoShape 19"/>
            <p:cNvCxnSpPr>
              <a:cxnSpLocks noChangeShapeType="1"/>
              <a:stCxn id="33841" idx="3"/>
              <a:endCxn id="33839" idx="0"/>
            </p:cNvCxnSpPr>
            <p:nvPr/>
          </p:nvCxnSpPr>
          <p:spPr bwMode="auto">
            <a:xfrm flipV="1">
              <a:off x="3312" y="144"/>
              <a:ext cx="744" cy="312"/>
            </a:xfrm>
            <a:prstGeom prst="curvedConnector4">
              <a:avLst>
                <a:gd name="adj1" fmla="val 32259"/>
                <a:gd name="adj2" fmla="val 146153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5" name="AutoShape 20"/>
            <p:cNvCxnSpPr>
              <a:cxnSpLocks noChangeShapeType="1"/>
              <a:stCxn id="33839" idx="0"/>
              <a:endCxn id="33842" idx="1"/>
            </p:cNvCxnSpPr>
            <p:nvPr/>
          </p:nvCxnSpPr>
          <p:spPr bwMode="auto">
            <a:xfrm rot="5400000" flipV="1">
              <a:off x="4128" y="72"/>
              <a:ext cx="264" cy="408"/>
            </a:xfrm>
            <a:prstGeom prst="curvedConnector4">
              <a:avLst>
                <a:gd name="adj1" fmla="val -54546"/>
                <a:gd name="adj2" fmla="val 82352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804" name="Group 21"/>
          <p:cNvGrpSpPr>
            <a:grpSpLocks/>
          </p:cNvGrpSpPr>
          <p:nvPr/>
        </p:nvGrpSpPr>
        <p:grpSpPr bwMode="auto">
          <a:xfrm>
            <a:off x="8153400" y="966788"/>
            <a:ext cx="762000" cy="609600"/>
            <a:chOff x="3794" y="2614"/>
            <a:chExt cx="1966" cy="1706"/>
          </a:xfrm>
        </p:grpSpPr>
        <p:sp>
          <p:nvSpPr>
            <p:cNvPr id="33837" name="Oval 22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38" name="Rectangle 23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2F2F18"/>
                </a:gs>
                <a:gs pos="50000">
                  <a:srgbClr val="666633"/>
                </a:gs>
                <a:gs pos="100000">
                  <a:srgbClr val="2F2F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aphicFrame>
          <p:nvGraphicFramePr>
            <p:cNvPr id="33794" name="Object 2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Clip" r:id="rId5" imgW="1665122" imgH="1667866" progId="MS_ClipArt_Gallery.2">
                    <p:embed/>
                  </p:oleObj>
                </mc:Choice>
                <mc:Fallback>
                  <p:oleObj name="Clip" r:id="rId5" imgW="1665122" imgH="166786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614"/>
                          <a:ext cx="196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5" name="Oval 28"/>
          <p:cNvSpPr>
            <a:spLocks noChangeArrowheads="1"/>
          </p:cNvSpPr>
          <p:nvPr/>
        </p:nvSpPr>
        <p:spPr bwMode="auto">
          <a:xfrm>
            <a:off x="3581400" y="1119188"/>
            <a:ext cx="6096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806" name="Rectangle 27"/>
          <p:cNvSpPr>
            <a:spLocks noChangeArrowheads="1"/>
          </p:cNvSpPr>
          <p:nvPr/>
        </p:nvSpPr>
        <p:spPr bwMode="auto">
          <a:xfrm>
            <a:off x="8305800" y="1423988"/>
            <a:ext cx="457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b="1" dirty="0">
              <a:latin typeface="Helvetica Neue"/>
            </a:endParaRPr>
          </a:p>
        </p:txBody>
      </p:sp>
      <p:cxnSp>
        <p:nvCxnSpPr>
          <p:cNvPr id="32785" name="AutoShape 30"/>
          <p:cNvCxnSpPr>
            <a:cxnSpLocks noChangeShapeType="1"/>
            <a:endCxn id="33806" idx="1"/>
          </p:cNvCxnSpPr>
          <p:nvPr/>
        </p:nvCxnSpPr>
        <p:spPr bwMode="auto">
          <a:xfrm>
            <a:off x="7315200" y="1309688"/>
            <a:ext cx="990600" cy="1524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029200" y="814388"/>
            <a:ext cx="2286000" cy="762000"/>
            <a:chOff x="3888" y="768"/>
            <a:chExt cx="1440" cy="480"/>
          </a:xfrm>
        </p:grpSpPr>
        <p:sp>
          <p:nvSpPr>
            <p:cNvPr id="33830" name="AutoShape 33"/>
            <p:cNvSpPr>
              <a:spLocks noChangeArrowheads="1"/>
            </p:cNvSpPr>
            <p:nvPr/>
          </p:nvSpPr>
          <p:spPr bwMode="auto">
            <a:xfrm>
              <a:off x="4848" y="1056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31" name="AutoShape 34"/>
            <p:cNvSpPr>
              <a:spLocks noChangeArrowheads="1"/>
            </p:cNvSpPr>
            <p:nvPr/>
          </p:nvSpPr>
          <p:spPr bwMode="auto">
            <a:xfrm>
              <a:off x="4176" y="768"/>
              <a:ext cx="576" cy="48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32" name="Rectangle 35"/>
            <p:cNvSpPr>
              <a:spLocks noChangeArrowheads="1"/>
            </p:cNvSpPr>
            <p:nvPr/>
          </p:nvSpPr>
          <p:spPr bwMode="auto">
            <a:xfrm>
              <a:off x="3888" y="1104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33" name="Rectangle 36"/>
            <p:cNvSpPr>
              <a:spLocks noChangeArrowheads="1"/>
            </p:cNvSpPr>
            <p:nvPr/>
          </p:nvSpPr>
          <p:spPr bwMode="auto">
            <a:xfrm>
              <a:off x="5184" y="1056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cxnSp>
          <p:nvCxnSpPr>
            <p:cNvPr id="33834" name="AutoShape 37"/>
            <p:cNvCxnSpPr>
              <a:cxnSpLocks noChangeShapeType="1"/>
              <a:stCxn id="33832" idx="3"/>
              <a:endCxn id="33831" idx="0"/>
            </p:cNvCxnSpPr>
            <p:nvPr/>
          </p:nvCxnSpPr>
          <p:spPr bwMode="auto">
            <a:xfrm flipV="1">
              <a:off x="4032" y="768"/>
              <a:ext cx="432" cy="360"/>
            </a:xfrm>
            <a:prstGeom prst="curvedConnector4">
              <a:avLst>
                <a:gd name="adj1" fmla="val 16667"/>
                <a:gd name="adj2" fmla="val 14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5" name="AutoShape 38"/>
            <p:cNvCxnSpPr>
              <a:cxnSpLocks noChangeShapeType="1"/>
              <a:stCxn id="33832" idx="3"/>
              <a:endCxn id="33830" idx="0"/>
            </p:cNvCxnSpPr>
            <p:nvPr/>
          </p:nvCxnSpPr>
          <p:spPr bwMode="auto">
            <a:xfrm flipV="1">
              <a:off x="4032" y="1056"/>
              <a:ext cx="912" cy="72"/>
            </a:xfrm>
            <a:prstGeom prst="curvedConnector4">
              <a:avLst>
                <a:gd name="adj1" fmla="val 44736"/>
                <a:gd name="adj2" fmla="val 30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6" name="AutoShape 39"/>
            <p:cNvCxnSpPr>
              <a:cxnSpLocks noChangeShapeType="1"/>
              <a:stCxn id="33830" idx="0"/>
              <a:endCxn id="33833" idx="1"/>
            </p:cNvCxnSpPr>
            <p:nvPr/>
          </p:nvCxnSpPr>
          <p:spPr bwMode="auto">
            <a:xfrm rot="5400000" flipV="1">
              <a:off x="5052" y="948"/>
              <a:ext cx="24" cy="240"/>
            </a:xfrm>
            <a:prstGeom prst="curvedConnector4">
              <a:avLst>
                <a:gd name="adj1" fmla="val -600000"/>
                <a:gd name="adj2" fmla="val 7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029200" y="738188"/>
            <a:ext cx="2286000" cy="838200"/>
            <a:chOff x="3984" y="1536"/>
            <a:chExt cx="1440" cy="528"/>
          </a:xfrm>
        </p:grpSpPr>
        <p:sp>
          <p:nvSpPr>
            <p:cNvPr id="33825" name="AutoShape 42"/>
            <p:cNvSpPr>
              <a:spLocks noChangeArrowheads="1"/>
            </p:cNvSpPr>
            <p:nvPr/>
          </p:nvSpPr>
          <p:spPr bwMode="auto">
            <a:xfrm>
              <a:off x="4224" y="1536"/>
              <a:ext cx="912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26" name="Rectangle 44"/>
            <p:cNvSpPr>
              <a:spLocks noChangeArrowheads="1"/>
            </p:cNvSpPr>
            <p:nvPr/>
          </p:nvSpPr>
          <p:spPr bwMode="auto">
            <a:xfrm>
              <a:off x="3984" y="1920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27" name="Rectangle 45"/>
            <p:cNvSpPr>
              <a:spLocks noChangeArrowheads="1"/>
            </p:cNvSpPr>
            <p:nvPr/>
          </p:nvSpPr>
          <p:spPr bwMode="auto">
            <a:xfrm>
              <a:off x="5280" y="1872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cxnSp>
          <p:nvCxnSpPr>
            <p:cNvPr id="33828" name="AutoShape 47"/>
            <p:cNvCxnSpPr>
              <a:cxnSpLocks noChangeShapeType="1"/>
              <a:stCxn id="33826" idx="3"/>
              <a:endCxn id="33825" idx="0"/>
            </p:cNvCxnSpPr>
            <p:nvPr/>
          </p:nvCxnSpPr>
          <p:spPr bwMode="auto">
            <a:xfrm flipV="1">
              <a:off x="4128" y="1536"/>
              <a:ext cx="552" cy="408"/>
            </a:xfrm>
            <a:prstGeom prst="curvedConnector4">
              <a:avLst>
                <a:gd name="adj1" fmla="val 8694"/>
                <a:gd name="adj2" fmla="val 135296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9" name="AutoShape 48"/>
            <p:cNvCxnSpPr>
              <a:cxnSpLocks noChangeShapeType="1"/>
              <a:stCxn id="33825" idx="0"/>
              <a:endCxn id="33827" idx="1"/>
            </p:cNvCxnSpPr>
            <p:nvPr/>
          </p:nvCxnSpPr>
          <p:spPr bwMode="auto">
            <a:xfrm rot="5400000" flipV="1">
              <a:off x="4800" y="1416"/>
              <a:ext cx="360" cy="600"/>
            </a:xfrm>
            <a:prstGeom prst="curvedConnector4">
              <a:avLst>
                <a:gd name="adj1" fmla="val -40000"/>
                <a:gd name="adj2" fmla="val 88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5029200" y="739775"/>
            <a:ext cx="2286000" cy="838200"/>
            <a:chOff x="3984" y="1536"/>
            <a:chExt cx="1440" cy="528"/>
          </a:xfrm>
        </p:grpSpPr>
        <p:sp>
          <p:nvSpPr>
            <p:cNvPr id="33820" name="AutoShape 42"/>
            <p:cNvSpPr>
              <a:spLocks noChangeArrowheads="1"/>
            </p:cNvSpPr>
            <p:nvPr/>
          </p:nvSpPr>
          <p:spPr bwMode="auto">
            <a:xfrm>
              <a:off x="4224" y="1536"/>
              <a:ext cx="912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21" name="Rectangle 44"/>
            <p:cNvSpPr>
              <a:spLocks noChangeArrowheads="1"/>
            </p:cNvSpPr>
            <p:nvPr/>
          </p:nvSpPr>
          <p:spPr bwMode="auto">
            <a:xfrm>
              <a:off x="3984" y="1920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22" name="Rectangle 45"/>
            <p:cNvSpPr>
              <a:spLocks noChangeArrowheads="1"/>
            </p:cNvSpPr>
            <p:nvPr/>
          </p:nvSpPr>
          <p:spPr bwMode="auto">
            <a:xfrm>
              <a:off x="5280" y="1872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cxnSp>
          <p:nvCxnSpPr>
            <p:cNvPr id="33823" name="AutoShape 47"/>
            <p:cNvCxnSpPr>
              <a:cxnSpLocks noChangeShapeType="1"/>
              <a:stCxn id="33821" idx="3"/>
              <a:endCxn id="33820" idx="0"/>
            </p:cNvCxnSpPr>
            <p:nvPr/>
          </p:nvCxnSpPr>
          <p:spPr bwMode="auto">
            <a:xfrm flipV="1">
              <a:off x="4128" y="1536"/>
              <a:ext cx="552" cy="408"/>
            </a:xfrm>
            <a:prstGeom prst="curvedConnector4">
              <a:avLst>
                <a:gd name="adj1" fmla="val 8694"/>
                <a:gd name="adj2" fmla="val 135296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4" name="AutoShape 48"/>
            <p:cNvCxnSpPr>
              <a:cxnSpLocks noChangeShapeType="1"/>
              <a:stCxn id="33820" idx="0"/>
              <a:endCxn id="33822" idx="1"/>
            </p:cNvCxnSpPr>
            <p:nvPr/>
          </p:nvCxnSpPr>
          <p:spPr bwMode="auto">
            <a:xfrm rot="5400000" flipV="1">
              <a:off x="4800" y="1416"/>
              <a:ext cx="360" cy="600"/>
            </a:xfrm>
            <a:prstGeom prst="curvedConnector4">
              <a:avLst>
                <a:gd name="adj1" fmla="val -40000"/>
                <a:gd name="adj2" fmla="val 88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027613" y="738188"/>
            <a:ext cx="2286000" cy="838200"/>
            <a:chOff x="3984" y="1536"/>
            <a:chExt cx="1440" cy="528"/>
          </a:xfrm>
        </p:grpSpPr>
        <p:sp>
          <p:nvSpPr>
            <p:cNvPr id="33815" name="AutoShape 42"/>
            <p:cNvSpPr>
              <a:spLocks noChangeArrowheads="1"/>
            </p:cNvSpPr>
            <p:nvPr/>
          </p:nvSpPr>
          <p:spPr bwMode="auto">
            <a:xfrm>
              <a:off x="4224" y="1536"/>
              <a:ext cx="912" cy="528"/>
            </a:xfrm>
            <a:prstGeom prst="triangle">
              <a:avLst>
                <a:gd name="adj" fmla="val 50000"/>
              </a:avLst>
            </a:prstGeom>
            <a:solidFill>
              <a:srgbClr val="A365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16" name="Rectangle 44"/>
            <p:cNvSpPr>
              <a:spLocks noChangeArrowheads="1"/>
            </p:cNvSpPr>
            <p:nvPr/>
          </p:nvSpPr>
          <p:spPr bwMode="auto">
            <a:xfrm>
              <a:off x="3984" y="1920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817" name="Rectangle 45"/>
            <p:cNvSpPr>
              <a:spLocks noChangeArrowheads="1"/>
            </p:cNvSpPr>
            <p:nvPr/>
          </p:nvSpPr>
          <p:spPr bwMode="auto">
            <a:xfrm>
              <a:off x="5280" y="1872"/>
              <a:ext cx="144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cxnSp>
          <p:nvCxnSpPr>
            <p:cNvPr id="33818" name="AutoShape 47"/>
            <p:cNvCxnSpPr>
              <a:cxnSpLocks noChangeShapeType="1"/>
              <a:stCxn id="33816" idx="3"/>
              <a:endCxn id="33815" idx="0"/>
            </p:cNvCxnSpPr>
            <p:nvPr/>
          </p:nvCxnSpPr>
          <p:spPr bwMode="auto">
            <a:xfrm flipV="1">
              <a:off x="4128" y="1536"/>
              <a:ext cx="552" cy="408"/>
            </a:xfrm>
            <a:prstGeom prst="curvedConnector4">
              <a:avLst>
                <a:gd name="adj1" fmla="val 8694"/>
                <a:gd name="adj2" fmla="val 135296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9" name="AutoShape 48"/>
            <p:cNvCxnSpPr>
              <a:cxnSpLocks noChangeShapeType="1"/>
              <a:stCxn id="33815" idx="0"/>
              <a:endCxn id="33817" idx="1"/>
            </p:cNvCxnSpPr>
            <p:nvPr/>
          </p:nvCxnSpPr>
          <p:spPr bwMode="auto">
            <a:xfrm rot="5400000" flipV="1">
              <a:off x="4800" y="1416"/>
              <a:ext cx="360" cy="600"/>
            </a:xfrm>
            <a:prstGeom prst="curvedConnector4">
              <a:avLst>
                <a:gd name="adj1" fmla="val -40000"/>
                <a:gd name="adj2" fmla="val 88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7302500" y="1271588"/>
            <a:ext cx="1460500" cy="76200"/>
            <a:chOff x="7302347" y="1271588"/>
            <a:chExt cx="1460653" cy="76200"/>
          </a:xfrm>
        </p:grpSpPr>
        <p:sp>
          <p:nvSpPr>
            <p:cNvPr id="33813" name="Rectangle 26"/>
            <p:cNvSpPr>
              <a:spLocks noChangeArrowheads="1"/>
            </p:cNvSpPr>
            <p:nvPr/>
          </p:nvSpPr>
          <p:spPr bwMode="auto">
            <a:xfrm>
              <a:off x="8305800" y="1271588"/>
              <a:ext cx="457200" cy="76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cxnSp>
          <p:nvCxnSpPr>
            <p:cNvPr id="33814" name="AutoShape 30"/>
            <p:cNvCxnSpPr>
              <a:cxnSpLocks noChangeShapeType="1"/>
              <a:endCxn id="33813" idx="1"/>
            </p:cNvCxnSpPr>
            <p:nvPr/>
          </p:nvCxnSpPr>
          <p:spPr bwMode="auto">
            <a:xfrm flipV="1">
              <a:off x="7302347" y="1309688"/>
              <a:ext cx="1003453" cy="918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6465094" y="5482771"/>
            <a:ext cx="2380780" cy="1169551"/>
          </a:xfrm>
          <a:prstGeom prst="rect">
            <a:avLst/>
          </a:prstGeom>
          <a:solidFill>
            <a:srgbClr val="F0A80E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NOTE: THIS ALGORITHM</a:t>
            </a:r>
          </a:p>
          <a:p>
            <a:r>
              <a:rPr lang="en-US" sz="1400" dirty="0">
                <a:latin typeface="Helvetica Neue"/>
              </a:rPr>
              <a:t>IS TO BE USED IN </a:t>
            </a:r>
            <a:br>
              <a:rPr lang="en-US" sz="1400" dirty="0">
                <a:latin typeface="Helvetica Neue"/>
              </a:rPr>
            </a:br>
            <a:r>
              <a:rPr lang="en-US" sz="1400" dirty="0">
                <a:latin typeface="Helvetica Neue"/>
              </a:rPr>
              <a:t>PASS 0.  IT </a:t>
            </a:r>
            <a:r>
              <a:rPr lang="en-US" sz="1400" b="1" dirty="0">
                <a:latin typeface="Helvetica Neue"/>
              </a:rPr>
              <a:t>DOES NOT</a:t>
            </a:r>
            <a:r>
              <a:rPr lang="en-US" sz="1400" dirty="0">
                <a:latin typeface="Helvetica Neue"/>
              </a:rPr>
              <a:t/>
            </a:r>
            <a:br>
              <a:rPr lang="en-US" sz="1400" dirty="0">
                <a:latin typeface="Helvetica Neue"/>
              </a:rPr>
            </a:br>
            <a:r>
              <a:rPr lang="en-US" sz="1400" dirty="0">
                <a:latin typeface="Helvetica Neue"/>
              </a:rPr>
              <a:t>AFFECT THE MERGE </a:t>
            </a:r>
          </a:p>
          <a:p>
            <a:r>
              <a:rPr lang="en-US" sz="1400" dirty="0">
                <a:latin typeface="Helvetica Neue"/>
              </a:rPr>
              <a:t>PASSES (1, 2,..).</a:t>
            </a:r>
          </a:p>
        </p:txBody>
      </p:sp>
      <p:sp>
        <p:nvSpPr>
          <p:cNvPr id="57" name="Rectangle 56"/>
          <p:cNvSpPr/>
          <p:nvPr/>
        </p:nvSpPr>
        <p:spPr bwMode="auto">
          <a:xfrm rot="19945696">
            <a:off x="1197991" y="3173186"/>
            <a:ext cx="6748018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Will not be on exams!</a:t>
            </a:r>
          </a:p>
        </p:txBody>
      </p:sp>
    </p:spTree>
    <p:extLst>
      <p:ext uri="{BB962C8B-B14F-4D97-AF65-F5344CB8AC3E}">
        <p14:creationId xmlns:p14="http://schemas.microsoft.com/office/powerpoint/2010/main" val="2050360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build="p" bldLvl="2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Heapsort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Fact: average length of a run: 2(B-2)</a:t>
            </a:r>
          </a:p>
          <a:p>
            <a:pPr lvl="1"/>
            <a:r>
              <a:rPr lang="en-US" sz="2400" dirty="0"/>
              <a:t>The </a:t>
            </a:r>
            <a:r>
              <a:rPr lang="ja-JP" altLang="en-US" sz="2400" dirty="0"/>
              <a:t>“</a:t>
            </a:r>
            <a:r>
              <a:rPr lang="en-US" sz="2400" dirty="0"/>
              <a:t>snowplow</a:t>
            </a:r>
            <a:r>
              <a:rPr lang="ja-JP" altLang="en-US" sz="2400" dirty="0"/>
              <a:t>”</a:t>
            </a:r>
            <a:r>
              <a:rPr lang="en-US" sz="2400" dirty="0"/>
              <a:t> analogy</a:t>
            </a:r>
          </a:p>
          <a:p>
            <a:r>
              <a:rPr lang="en-US" sz="2800" dirty="0"/>
              <a:t>Worst-Case:</a:t>
            </a:r>
          </a:p>
          <a:p>
            <a:pPr lvl="1"/>
            <a:r>
              <a:rPr lang="en-US" sz="2400" dirty="0"/>
              <a:t>What is min length of a run?</a:t>
            </a:r>
          </a:p>
          <a:p>
            <a:pPr lvl="1"/>
            <a:r>
              <a:rPr lang="en-US" sz="2400" dirty="0"/>
              <a:t>How does this arise?</a:t>
            </a:r>
          </a:p>
          <a:p>
            <a:r>
              <a:rPr lang="en-US" sz="2800" dirty="0"/>
              <a:t>Best-Case:</a:t>
            </a:r>
          </a:p>
          <a:p>
            <a:pPr lvl="1"/>
            <a:r>
              <a:rPr lang="en-US" sz="2400" dirty="0"/>
              <a:t>What is max length of a run?</a:t>
            </a:r>
          </a:p>
          <a:p>
            <a:pPr lvl="1"/>
            <a:r>
              <a:rPr lang="en-US" sz="2400" dirty="0"/>
              <a:t>How does this arise?</a:t>
            </a:r>
          </a:p>
          <a:p>
            <a:r>
              <a:rPr lang="en-US" sz="2800" dirty="0"/>
              <a:t>Quicksort is faster, but ... longer runs often means fewer passes!</a:t>
            </a:r>
          </a:p>
        </p:txBody>
      </p:sp>
      <p:grpSp>
        <p:nvGrpSpPr>
          <p:cNvPr id="34820" name="Group 6"/>
          <p:cNvGrpSpPr>
            <a:grpSpLocks/>
          </p:cNvGrpSpPr>
          <p:nvPr/>
        </p:nvGrpSpPr>
        <p:grpSpPr bwMode="auto">
          <a:xfrm>
            <a:off x="6254750" y="2514600"/>
            <a:ext cx="2349500" cy="1212850"/>
            <a:chOff x="3940" y="1584"/>
            <a:chExt cx="1480" cy="764"/>
          </a:xfrm>
        </p:grpSpPr>
        <p:sp>
          <p:nvSpPr>
            <p:cNvPr id="34860" name="Oval 7"/>
            <p:cNvSpPr>
              <a:spLocks noChangeArrowheads="1"/>
            </p:cNvSpPr>
            <p:nvPr/>
          </p:nvSpPr>
          <p:spPr bwMode="auto">
            <a:xfrm>
              <a:off x="3940" y="1924"/>
              <a:ext cx="1480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61" name="Oval 8"/>
            <p:cNvSpPr>
              <a:spLocks noChangeArrowheads="1"/>
            </p:cNvSpPr>
            <p:nvPr/>
          </p:nvSpPr>
          <p:spPr bwMode="auto">
            <a:xfrm>
              <a:off x="4132" y="1972"/>
              <a:ext cx="1144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34862" name="Group 9"/>
            <p:cNvGrpSpPr>
              <a:grpSpLocks/>
            </p:cNvGrpSpPr>
            <p:nvPr/>
          </p:nvGrpSpPr>
          <p:grpSpPr bwMode="auto">
            <a:xfrm>
              <a:off x="4896" y="1584"/>
              <a:ext cx="184" cy="336"/>
              <a:chOff x="4896" y="1584"/>
              <a:chExt cx="184" cy="336"/>
            </a:xfrm>
          </p:grpSpPr>
          <p:sp>
            <p:nvSpPr>
              <p:cNvPr id="34863" name="Line 10"/>
              <p:cNvSpPr>
                <a:spLocks noChangeShapeType="1"/>
              </p:cNvSpPr>
              <p:nvPr/>
            </p:nvSpPr>
            <p:spPr bwMode="auto">
              <a:xfrm>
                <a:off x="4896" y="1584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4864" name="Rectangle 11"/>
              <p:cNvSpPr>
                <a:spLocks noChangeArrowheads="1"/>
              </p:cNvSpPr>
              <p:nvPr/>
            </p:nvSpPr>
            <p:spPr bwMode="auto">
              <a:xfrm>
                <a:off x="4904" y="1592"/>
                <a:ext cx="176" cy="118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50000">
                    <a:srgbClr val="0000B2"/>
                  </a:gs>
                  <a:gs pos="100000">
                    <a:srgbClr val="0000FF"/>
                  </a:gs>
                </a:gsLst>
                <a:lin ang="2700000" scaled="1"/>
              </a:gra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</p:grpSp>
      <p:grpSp>
        <p:nvGrpSpPr>
          <p:cNvPr id="34821" name="Group 12"/>
          <p:cNvGrpSpPr>
            <a:grpSpLocks/>
          </p:cNvGrpSpPr>
          <p:nvPr/>
        </p:nvGrpSpPr>
        <p:grpSpPr bwMode="auto">
          <a:xfrm>
            <a:off x="6870700" y="2679700"/>
            <a:ext cx="901700" cy="444500"/>
            <a:chOff x="4328" y="1688"/>
            <a:chExt cx="568" cy="280"/>
          </a:xfrm>
        </p:grpSpPr>
        <p:sp>
          <p:nvSpPr>
            <p:cNvPr id="34855" name="Rectangle 13"/>
            <p:cNvSpPr>
              <a:spLocks noChangeArrowheads="1"/>
            </p:cNvSpPr>
            <p:nvPr/>
          </p:nvSpPr>
          <p:spPr bwMode="auto">
            <a:xfrm>
              <a:off x="4472" y="1688"/>
              <a:ext cx="224" cy="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56" name="Rectangle 14"/>
            <p:cNvSpPr>
              <a:spLocks noChangeArrowheads="1"/>
            </p:cNvSpPr>
            <p:nvPr/>
          </p:nvSpPr>
          <p:spPr bwMode="auto">
            <a:xfrm>
              <a:off x="4328" y="1784"/>
              <a:ext cx="416" cy="1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57" name="Line 15"/>
            <p:cNvSpPr>
              <a:spLocks noChangeShapeType="1"/>
            </p:cNvSpPr>
            <p:nvPr/>
          </p:nvSpPr>
          <p:spPr bwMode="auto">
            <a:xfrm>
              <a:off x="4752" y="1824"/>
              <a:ext cx="144" cy="144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58" name="Oval 16"/>
            <p:cNvSpPr>
              <a:spLocks noChangeArrowheads="1"/>
            </p:cNvSpPr>
            <p:nvPr/>
          </p:nvSpPr>
          <p:spPr bwMode="auto">
            <a:xfrm>
              <a:off x="4568" y="1928"/>
              <a:ext cx="80" cy="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59" name="Oval 17"/>
            <p:cNvSpPr>
              <a:spLocks noChangeArrowheads="1"/>
            </p:cNvSpPr>
            <p:nvPr/>
          </p:nvSpPr>
          <p:spPr bwMode="auto">
            <a:xfrm>
              <a:off x="4424" y="1928"/>
              <a:ext cx="80" cy="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grpSp>
        <p:nvGrpSpPr>
          <p:cNvPr id="34822" name="Group 18"/>
          <p:cNvGrpSpPr>
            <a:grpSpLocks/>
          </p:cNvGrpSpPr>
          <p:nvPr/>
        </p:nvGrpSpPr>
        <p:grpSpPr bwMode="auto">
          <a:xfrm>
            <a:off x="6629400" y="4114800"/>
            <a:ext cx="2197100" cy="687388"/>
            <a:chOff x="4176" y="2592"/>
            <a:chExt cx="1384" cy="433"/>
          </a:xfrm>
        </p:grpSpPr>
        <p:sp>
          <p:nvSpPr>
            <p:cNvPr id="34841" name="Freeform 19"/>
            <p:cNvSpPr>
              <a:spLocks/>
            </p:cNvSpPr>
            <p:nvPr/>
          </p:nvSpPr>
          <p:spPr bwMode="auto">
            <a:xfrm>
              <a:off x="4176" y="2880"/>
              <a:ext cx="913" cy="145"/>
            </a:xfrm>
            <a:custGeom>
              <a:avLst/>
              <a:gdLst>
                <a:gd name="T0" fmla="*/ 0 w 913"/>
                <a:gd name="T1" fmla="*/ 0 h 145"/>
                <a:gd name="T2" fmla="*/ 0 w 913"/>
                <a:gd name="T3" fmla="*/ 144 h 145"/>
                <a:gd name="T4" fmla="*/ 912 w 913"/>
                <a:gd name="T5" fmla="*/ 144 h 145"/>
                <a:gd name="T6" fmla="*/ 0 w 913"/>
                <a:gd name="T7" fmla="*/ 0 h 1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3"/>
                <a:gd name="T13" fmla="*/ 0 h 145"/>
                <a:gd name="T14" fmla="*/ 913 w 913"/>
                <a:gd name="T15" fmla="*/ 145 h 1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3" h="145">
                  <a:moveTo>
                    <a:pt x="0" y="0"/>
                  </a:moveTo>
                  <a:lnTo>
                    <a:pt x="0" y="144"/>
                  </a:lnTo>
                  <a:lnTo>
                    <a:pt x="912" y="14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42" name="Rectangle 20"/>
            <p:cNvSpPr>
              <a:spLocks noChangeArrowheads="1"/>
            </p:cNvSpPr>
            <p:nvPr/>
          </p:nvSpPr>
          <p:spPr bwMode="auto">
            <a:xfrm>
              <a:off x="4660" y="2740"/>
              <a:ext cx="232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folHlink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43" name="Rectangle 21"/>
            <p:cNvSpPr>
              <a:spLocks noChangeArrowheads="1"/>
            </p:cNvSpPr>
            <p:nvPr/>
          </p:nvSpPr>
          <p:spPr bwMode="auto">
            <a:xfrm>
              <a:off x="4516" y="2836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folHlink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44" name="Line 22"/>
            <p:cNvSpPr>
              <a:spLocks noChangeShapeType="1"/>
            </p:cNvSpPr>
            <p:nvPr/>
          </p:nvSpPr>
          <p:spPr bwMode="auto">
            <a:xfrm>
              <a:off x="4944" y="2880"/>
              <a:ext cx="144" cy="144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45" name="Oval 23"/>
            <p:cNvSpPr>
              <a:spLocks noChangeArrowheads="1"/>
            </p:cNvSpPr>
            <p:nvPr/>
          </p:nvSpPr>
          <p:spPr bwMode="auto">
            <a:xfrm>
              <a:off x="4756" y="2980"/>
              <a:ext cx="88" cy="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folHlink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46" name="Oval 24"/>
            <p:cNvSpPr>
              <a:spLocks noChangeArrowheads="1"/>
            </p:cNvSpPr>
            <p:nvPr/>
          </p:nvSpPr>
          <p:spPr bwMode="auto">
            <a:xfrm>
              <a:off x="4612" y="2980"/>
              <a:ext cx="88" cy="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folHlink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34847" name="Group 25"/>
            <p:cNvGrpSpPr>
              <a:grpSpLocks/>
            </p:cNvGrpSpPr>
            <p:nvPr/>
          </p:nvGrpSpPr>
          <p:grpSpPr bwMode="auto">
            <a:xfrm>
              <a:off x="5376" y="2592"/>
              <a:ext cx="184" cy="336"/>
              <a:chOff x="5376" y="2592"/>
              <a:chExt cx="184" cy="336"/>
            </a:xfrm>
          </p:grpSpPr>
          <p:sp>
            <p:nvSpPr>
              <p:cNvPr id="34853" name="Line 26"/>
              <p:cNvSpPr>
                <a:spLocks noChangeShapeType="1"/>
              </p:cNvSpPr>
              <p:nvPr/>
            </p:nvSpPr>
            <p:spPr bwMode="auto">
              <a:xfrm>
                <a:off x="5376" y="259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4854" name="Rectangle 27"/>
              <p:cNvSpPr>
                <a:spLocks noChangeArrowheads="1"/>
              </p:cNvSpPr>
              <p:nvPr/>
            </p:nvSpPr>
            <p:spPr bwMode="auto">
              <a:xfrm>
                <a:off x="5384" y="2600"/>
                <a:ext cx="176" cy="118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50000">
                    <a:srgbClr val="0000B2"/>
                  </a:gs>
                  <a:gs pos="100000">
                    <a:srgbClr val="0000FF"/>
                  </a:gs>
                </a:gsLst>
                <a:lin ang="2700000" scaled="1"/>
              </a:gra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grpSp>
          <p:nvGrpSpPr>
            <p:cNvPr id="34848" name="Group 28"/>
            <p:cNvGrpSpPr>
              <a:grpSpLocks/>
            </p:cNvGrpSpPr>
            <p:nvPr/>
          </p:nvGrpSpPr>
          <p:grpSpPr bwMode="auto">
            <a:xfrm>
              <a:off x="4176" y="2592"/>
              <a:ext cx="184" cy="336"/>
              <a:chOff x="4176" y="2592"/>
              <a:chExt cx="184" cy="336"/>
            </a:xfrm>
          </p:grpSpPr>
          <p:sp>
            <p:nvSpPr>
              <p:cNvPr id="34851" name="Line 29"/>
              <p:cNvSpPr>
                <a:spLocks noChangeShapeType="1"/>
              </p:cNvSpPr>
              <p:nvPr/>
            </p:nvSpPr>
            <p:spPr bwMode="auto">
              <a:xfrm>
                <a:off x="4176" y="259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4852" name="Rectangle 30"/>
              <p:cNvSpPr>
                <a:spLocks noChangeArrowheads="1"/>
              </p:cNvSpPr>
              <p:nvPr/>
            </p:nvSpPr>
            <p:spPr bwMode="auto">
              <a:xfrm>
                <a:off x="4184" y="2600"/>
                <a:ext cx="176" cy="118"/>
              </a:xfrm>
              <a:prstGeom prst="rect">
                <a:avLst/>
              </a:prstGeom>
              <a:gradFill rotWithShape="0">
                <a:gsLst>
                  <a:gs pos="0">
                    <a:srgbClr val="0000FF"/>
                  </a:gs>
                  <a:gs pos="50000">
                    <a:srgbClr val="0000B2"/>
                  </a:gs>
                  <a:gs pos="100000">
                    <a:srgbClr val="0000FF"/>
                  </a:gs>
                </a:gsLst>
                <a:lin ang="2700000" scaled="1"/>
              </a:gra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34849" name="Line 31"/>
            <p:cNvSpPr>
              <a:spLocks noChangeShapeType="1"/>
            </p:cNvSpPr>
            <p:nvPr/>
          </p:nvSpPr>
          <p:spPr bwMode="auto">
            <a:xfrm>
              <a:off x="5376" y="2880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850" name="Freeform 32"/>
            <p:cNvSpPr>
              <a:spLocks/>
            </p:cNvSpPr>
            <p:nvPr/>
          </p:nvSpPr>
          <p:spPr bwMode="auto">
            <a:xfrm>
              <a:off x="5088" y="2784"/>
              <a:ext cx="289" cy="241"/>
            </a:xfrm>
            <a:custGeom>
              <a:avLst/>
              <a:gdLst>
                <a:gd name="T0" fmla="*/ 0 w 289"/>
                <a:gd name="T1" fmla="*/ 0 h 241"/>
                <a:gd name="T2" fmla="*/ 0 w 289"/>
                <a:gd name="T3" fmla="*/ 240 h 241"/>
                <a:gd name="T4" fmla="*/ 288 w 289"/>
                <a:gd name="T5" fmla="*/ 240 h 241"/>
                <a:gd name="T6" fmla="*/ 288 w 289"/>
                <a:gd name="T7" fmla="*/ 96 h 241"/>
                <a:gd name="T8" fmla="*/ 0 w 28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241"/>
                <a:gd name="T17" fmla="*/ 289 w 289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241">
                  <a:moveTo>
                    <a:pt x="0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288" y="9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</p:grpSp>
      <p:grpSp>
        <p:nvGrpSpPr>
          <p:cNvPr id="34823" name="Group 33"/>
          <p:cNvGrpSpPr>
            <a:grpSpLocks/>
          </p:cNvGrpSpPr>
          <p:nvPr/>
        </p:nvGrpSpPr>
        <p:grpSpPr bwMode="auto">
          <a:xfrm>
            <a:off x="5727700" y="4114803"/>
            <a:ext cx="3098800" cy="749301"/>
            <a:chOff x="3608" y="2592"/>
            <a:chExt cx="1952" cy="472"/>
          </a:xfrm>
        </p:grpSpPr>
        <p:grpSp>
          <p:nvGrpSpPr>
            <p:cNvPr id="34825" name="Group 34"/>
            <p:cNvGrpSpPr>
              <a:grpSpLocks/>
            </p:cNvGrpSpPr>
            <p:nvPr/>
          </p:nvGrpSpPr>
          <p:grpSpPr bwMode="auto">
            <a:xfrm>
              <a:off x="3608" y="2592"/>
              <a:ext cx="1952" cy="433"/>
              <a:chOff x="3608" y="2592"/>
              <a:chExt cx="1952" cy="433"/>
            </a:xfrm>
          </p:grpSpPr>
          <p:grpSp>
            <p:nvGrpSpPr>
              <p:cNvPr id="34827" name="Group 35"/>
              <p:cNvGrpSpPr>
                <a:grpSpLocks/>
              </p:cNvGrpSpPr>
              <p:nvPr/>
            </p:nvGrpSpPr>
            <p:grpSpPr bwMode="auto">
              <a:xfrm>
                <a:off x="3608" y="2744"/>
                <a:ext cx="568" cy="280"/>
                <a:chOff x="3608" y="2744"/>
                <a:chExt cx="568" cy="280"/>
              </a:xfrm>
            </p:grpSpPr>
            <p:sp>
              <p:nvSpPr>
                <p:cNvPr id="3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752" y="2744"/>
                  <a:ext cx="224" cy="8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348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608" y="2840"/>
                  <a:ext cx="416" cy="12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34838" name="Line 38"/>
                <p:cNvSpPr>
                  <a:spLocks noChangeShapeType="1"/>
                </p:cNvSpPr>
                <p:nvPr/>
              </p:nvSpPr>
              <p:spPr bwMode="auto">
                <a:xfrm>
                  <a:off x="4032" y="2880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34839" name="Oval 39"/>
                <p:cNvSpPr>
                  <a:spLocks noChangeArrowheads="1"/>
                </p:cNvSpPr>
                <p:nvPr/>
              </p:nvSpPr>
              <p:spPr bwMode="auto">
                <a:xfrm>
                  <a:off x="3848" y="2984"/>
                  <a:ext cx="80" cy="3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34840" name="Oval 40"/>
                <p:cNvSpPr>
                  <a:spLocks noChangeArrowheads="1"/>
                </p:cNvSpPr>
                <p:nvPr/>
              </p:nvSpPr>
              <p:spPr bwMode="auto">
                <a:xfrm>
                  <a:off x="3704" y="2984"/>
                  <a:ext cx="80" cy="3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34828" name="Group 41"/>
              <p:cNvGrpSpPr>
                <a:grpSpLocks/>
              </p:cNvGrpSpPr>
              <p:nvPr/>
            </p:nvGrpSpPr>
            <p:grpSpPr bwMode="auto">
              <a:xfrm>
                <a:off x="4176" y="2592"/>
                <a:ext cx="184" cy="336"/>
                <a:chOff x="4176" y="2592"/>
                <a:chExt cx="184" cy="336"/>
              </a:xfrm>
            </p:grpSpPr>
            <p:sp>
              <p:nvSpPr>
                <p:cNvPr id="34834" name="Line 42"/>
                <p:cNvSpPr>
                  <a:spLocks noChangeShapeType="1"/>
                </p:cNvSpPr>
                <p:nvPr/>
              </p:nvSpPr>
              <p:spPr bwMode="auto">
                <a:xfrm>
                  <a:off x="4176" y="259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34835" name="Rectangle 43"/>
                <p:cNvSpPr>
                  <a:spLocks noChangeArrowheads="1"/>
                </p:cNvSpPr>
                <p:nvPr/>
              </p:nvSpPr>
              <p:spPr bwMode="auto">
                <a:xfrm>
                  <a:off x="4184" y="2600"/>
                  <a:ext cx="176" cy="11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0000B2"/>
                    </a:gs>
                    <a:gs pos="100000">
                      <a:srgbClr val="0000FF"/>
                    </a:gs>
                  </a:gsLst>
                  <a:lin ang="2700000" scaled="1"/>
                </a:gra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grpSp>
            <p:nvGrpSpPr>
              <p:cNvPr id="34829" name="Group 44"/>
              <p:cNvGrpSpPr>
                <a:grpSpLocks/>
              </p:cNvGrpSpPr>
              <p:nvPr/>
            </p:nvGrpSpPr>
            <p:grpSpPr bwMode="auto">
              <a:xfrm>
                <a:off x="5376" y="2592"/>
                <a:ext cx="184" cy="336"/>
                <a:chOff x="5376" y="2592"/>
                <a:chExt cx="184" cy="336"/>
              </a:xfrm>
            </p:grpSpPr>
            <p:sp>
              <p:nvSpPr>
                <p:cNvPr id="34832" name="Line 45"/>
                <p:cNvSpPr>
                  <a:spLocks noChangeShapeType="1"/>
                </p:cNvSpPr>
                <p:nvPr/>
              </p:nvSpPr>
              <p:spPr bwMode="auto">
                <a:xfrm>
                  <a:off x="5376" y="259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  <p:sp>
              <p:nvSpPr>
                <p:cNvPr id="34833" name="Rectangle 46"/>
                <p:cNvSpPr>
                  <a:spLocks noChangeArrowheads="1"/>
                </p:cNvSpPr>
                <p:nvPr/>
              </p:nvSpPr>
              <p:spPr bwMode="auto">
                <a:xfrm>
                  <a:off x="5384" y="2600"/>
                  <a:ext cx="176" cy="11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0000B2"/>
                    </a:gs>
                    <a:gs pos="100000">
                      <a:srgbClr val="0000FF"/>
                    </a:gs>
                  </a:gsLst>
                  <a:lin ang="2700000" scaled="1"/>
                </a:gra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latin typeface="Helvetica Neue"/>
                  </a:endParaRPr>
                </a:p>
              </p:txBody>
            </p:sp>
          </p:grpSp>
          <p:sp>
            <p:nvSpPr>
              <p:cNvPr id="34830" name="Line 47"/>
              <p:cNvSpPr>
                <a:spLocks noChangeShapeType="1"/>
              </p:cNvSpPr>
              <p:nvPr/>
            </p:nvSpPr>
            <p:spPr bwMode="auto">
              <a:xfrm>
                <a:off x="5376" y="27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4831" name="Freeform 48"/>
              <p:cNvSpPr>
                <a:spLocks/>
              </p:cNvSpPr>
              <p:nvPr/>
            </p:nvSpPr>
            <p:spPr bwMode="auto">
              <a:xfrm>
                <a:off x="4176" y="2784"/>
                <a:ext cx="1201" cy="241"/>
              </a:xfrm>
              <a:custGeom>
                <a:avLst/>
                <a:gdLst>
                  <a:gd name="T0" fmla="*/ 0 w 1201"/>
                  <a:gd name="T1" fmla="*/ 0 h 241"/>
                  <a:gd name="T2" fmla="*/ 0 w 1201"/>
                  <a:gd name="T3" fmla="*/ 240 h 241"/>
                  <a:gd name="T4" fmla="*/ 1200 w 1201"/>
                  <a:gd name="T5" fmla="*/ 240 h 241"/>
                  <a:gd name="T6" fmla="*/ 0 w 120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1"/>
                  <a:gd name="T13" fmla="*/ 0 h 241"/>
                  <a:gd name="T14" fmla="*/ 1201 w 120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00" y="2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34826" name="Rectangle 49"/>
            <p:cNvSpPr>
              <a:spLocks noChangeArrowheads="1"/>
            </p:cNvSpPr>
            <p:nvPr/>
          </p:nvSpPr>
          <p:spPr bwMode="auto">
            <a:xfrm>
              <a:off x="4167" y="2775"/>
              <a:ext cx="24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Helvetica Neue"/>
                </a:rPr>
                <a:t>B</a:t>
              </a:r>
            </a:p>
          </p:txBody>
        </p:sp>
      </p:grpSp>
      <p:sp>
        <p:nvSpPr>
          <p:cNvPr id="34824" name="Freeform 50"/>
          <p:cNvSpPr>
            <a:spLocks/>
          </p:cNvSpPr>
          <p:nvPr/>
        </p:nvSpPr>
        <p:spPr bwMode="auto">
          <a:xfrm>
            <a:off x="6629400" y="4419600"/>
            <a:ext cx="1906588" cy="382588"/>
          </a:xfrm>
          <a:custGeom>
            <a:avLst/>
            <a:gdLst>
              <a:gd name="T0" fmla="*/ 0 w 1201"/>
              <a:gd name="T1" fmla="*/ 0 h 241"/>
              <a:gd name="T2" fmla="*/ 2147483647 w 1201"/>
              <a:gd name="T3" fmla="*/ 0 h 241"/>
              <a:gd name="T4" fmla="*/ 2147483647 w 1201"/>
              <a:gd name="T5" fmla="*/ 2147483647 h 241"/>
              <a:gd name="T6" fmla="*/ 0 w 1201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201"/>
              <a:gd name="T13" fmla="*/ 0 h 241"/>
              <a:gd name="T14" fmla="*/ 1201 w 1201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1" h="241">
                <a:moveTo>
                  <a:pt x="0" y="0"/>
                </a:moveTo>
                <a:lnTo>
                  <a:pt x="1200" y="0"/>
                </a:lnTo>
                <a:lnTo>
                  <a:pt x="1200" y="24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12700" cap="rnd">
            <a:solidFill>
              <a:schemeClr val="tx2"/>
            </a:solidFill>
            <a:prstDash val="lg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49" name="Rectangle 48"/>
          <p:cNvSpPr/>
          <p:nvPr/>
        </p:nvSpPr>
        <p:spPr bwMode="auto">
          <a:xfrm rot="19945696">
            <a:off x="1197991" y="3173186"/>
            <a:ext cx="6748018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Will not be on exams!</a:t>
            </a:r>
          </a:p>
        </p:txBody>
      </p:sp>
    </p:spTree>
    <p:extLst>
      <p:ext uri="{BB962C8B-B14F-4D97-AF65-F5344CB8AC3E}">
        <p14:creationId xmlns:p14="http://schemas.microsoft.com/office/powerpoint/2010/main" val="18946432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build="p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T/F: Two-way external sort is a good choice for a real system.</a:t>
            </a:r>
          </a:p>
          <a:p>
            <a:endParaRPr lang="en-US" sz="2000" dirty="0"/>
          </a:p>
          <a:p>
            <a:r>
              <a:rPr lang="en-US" sz="2000" dirty="0" smtClean="0"/>
              <a:t>Given B buffers in memory, external merge sort can be done in 1 pass if the file is less than ______ big: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B	2. </a:t>
            </a:r>
            <a:r>
              <a:rPr lang="en-US" sz="1600" dirty="0" err="1" smtClean="0"/>
              <a:t>Sqrt</a:t>
            </a:r>
            <a:r>
              <a:rPr lang="en-US" sz="1600" dirty="0" smtClean="0"/>
              <a:t>(B)		3. B(B-1)</a:t>
            </a:r>
          </a:p>
          <a:p>
            <a:endParaRPr lang="en-US" sz="2000" dirty="0"/>
          </a:p>
          <a:p>
            <a:r>
              <a:rPr lang="en-US" sz="2000" dirty="0" smtClean="0"/>
              <a:t>Given B buffers in memory, external merge sort can be done in 2 passes if the file is less than ______ big: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	2. </a:t>
            </a:r>
            <a:r>
              <a:rPr lang="en-US" sz="1600" dirty="0" err="1"/>
              <a:t>Sqrt</a:t>
            </a:r>
            <a:r>
              <a:rPr lang="en-US" sz="1600" dirty="0"/>
              <a:t>(B)		3. </a:t>
            </a:r>
            <a:r>
              <a:rPr lang="en-US" sz="1600" dirty="0" smtClean="0"/>
              <a:t>B(B-1)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/>
              <a:t>T/F: external merge sort divides the problem </a:t>
            </a:r>
            <a:r>
              <a:rPr lang="en-US" sz="2000" dirty="0" smtClean="0"/>
              <a:t>during Pass 0, </a:t>
            </a:r>
            <a:r>
              <a:rPr lang="en-US" sz="2000" dirty="0"/>
              <a:t>conquering </a:t>
            </a:r>
            <a:r>
              <a:rPr lang="en-US" sz="2000" dirty="0" err="1"/>
              <a:t>subproblems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T/F: external merge sort makes use of one-pass streaming during merge passes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6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Hashing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Idea:</a:t>
            </a:r>
          </a:p>
          <a:p>
            <a:pPr lvl="1"/>
            <a:r>
              <a:rPr lang="en-US" sz="2400" dirty="0"/>
              <a:t>Many times we don’t require order </a:t>
            </a:r>
          </a:p>
          <a:p>
            <a:pPr lvl="1"/>
            <a:r>
              <a:rPr lang="en-US" sz="2400" dirty="0"/>
              <a:t>E.g.: removing duplicates</a:t>
            </a:r>
          </a:p>
          <a:p>
            <a:pPr lvl="1"/>
            <a:r>
              <a:rPr lang="en-US" sz="2400" dirty="0"/>
              <a:t>E.g.: forming groups</a:t>
            </a:r>
          </a:p>
          <a:p>
            <a:r>
              <a:rPr lang="en-US" sz="2800" dirty="0"/>
              <a:t>Often just need to </a:t>
            </a:r>
            <a:r>
              <a:rPr lang="en-US" sz="2800" i="1" dirty="0"/>
              <a:t>rendezvous </a:t>
            </a:r>
            <a:r>
              <a:rPr lang="en-US" sz="2800" dirty="0"/>
              <a:t>matches</a:t>
            </a:r>
          </a:p>
          <a:p>
            <a:r>
              <a:rPr lang="en-US" sz="2800" dirty="0"/>
              <a:t>Hashing does this</a:t>
            </a:r>
          </a:p>
          <a:p>
            <a:pPr lvl="1"/>
            <a:r>
              <a:rPr lang="en-US" sz="2400" dirty="0"/>
              <a:t>And may be cheaper than </a:t>
            </a:r>
            <a:r>
              <a:rPr lang="en-US" sz="2400" dirty="0" smtClean="0"/>
              <a:t>sorting.</a:t>
            </a:r>
            <a:endParaRPr lang="en-US" sz="2400" dirty="0"/>
          </a:p>
          <a:p>
            <a:pPr lvl="1"/>
            <a:r>
              <a:rPr lang="en-US" sz="2400" dirty="0"/>
              <a:t>But how to do it out-of-core??</a:t>
            </a:r>
          </a:p>
        </p:txBody>
      </p:sp>
      <p:sp>
        <p:nvSpPr>
          <p:cNvPr id="6" name="Rectangle 5"/>
          <p:cNvSpPr/>
          <p:nvPr/>
        </p:nvSpPr>
        <p:spPr bwMode="auto">
          <a:xfrm rot="19945696">
            <a:off x="1197991" y="3173186"/>
            <a:ext cx="6748018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Remainder of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 deck is </a:t>
            </a:r>
            <a:b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Midterm 2 Material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“Rendezvous”</a:t>
            </a:r>
          </a:p>
          <a:p>
            <a:pPr lvl="1"/>
            <a:r>
              <a:rPr lang="en-US" sz="2000" dirty="0"/>
              <a:t>Eliminating duplicates (DISTINCT)</a:t>
            </a:r>
          </a:p>
          <a:p>
            <a:pPr lvl="1"/>
            <a:r>
              <a:rPr lang="en-US" sz="2000" dirty="0"/>
              <a:t>Grouping for summarization (GROUP BY)</a:t>
            </a:r>
          </a:p>
          <a:p>
            <a:pPr lvl="1"/>
            <a:r>
              <a:rPr lang="en-US" sz="2000" dirty="0"/>
              <a:t>Upcoming </a:t>
            </a:r>
            <a:r>
              <a:rPr lang="en-US" sz="2000" i="1" dirty="0"/>
              <a:t>sort-merge</a:t>
            </a:r>
            <a:r>
              <a:rPr lang="en-US" sz="2000" dirty="0"/>
              <a:t> join algorithm</a:t>
            </a:r>
          </a:p>
          <a:p>
            <a:r>
              <a:rPr lang="en-US" sz="2400" dirty="0"/>
              <a:t>Ordering</a:t>
            </a:r>
          </a:p>
          <a:p>
            <a:pPr lvl="1"/>
            <a:r>
              <a:rPr lang="en-US" sz="2000" dirty="0"/>
              <a:t>Sometimes, output must be ordered (ORDER BY)</a:t>
            </a:r>
          </a:p>
          <a:p>
            <a:pPr lvl="2"/>
            <a:r>
              <a:rPr lang="en-US" sz="1600" dirty="0"/>
              <a:t>e.g., return results ranked in decreasing order of relevance</a:t>
            </a:r>
          </a:p>
          <a:p>
            <a:pPr lvl="1"/>
            <a:r>
              <a:rPr lang="en-US" sz="2000" dirty="0"/>
              <a:t>First step in bulk-loading </a:t>
            </a:r>
            <a:r>
              <a:rPr lang="en-US" sz="2000" i="1" dirty="0"/>
              <a:t>tree indexes</a:t>
            </a:r>
            <a:endParaRPr lang="en-US" sz="2000" dirty="0"/>
          </a:p>
          <a:p>
            <a:r>
              <a:rPr lang="en-US" sz="2400" dirty="0"/>
              <a:t>Problem: sort 100GB of data with 1GB of RAM.</a:t>
            </a:r>
          </a:p>
          <a:p>
            <a:pPr lvl="1"/>
            <a:r>
              <a:rPr lang="en-US" sz="2000" dirty="0"/>
              <a:t>why not virtual memory?</a:t>
            </a:r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Hashing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Idea:</a:t>
            </a:r>
          </a:p>
          <a:p>
            <a:pPr lvl="1"/>
            <a:r>
              <a:rPr lang="en-US" sz="2400" dirty="0"/>
              <a:t>Many times we don’t require order </a:t>
            </a:r>
          </a:p>
          <a:p>
            <a:pPr lvl="1"/>
            <a:r>
              <a:rPr lang="en-US" sz="2400" dirty="0"/>
              <a:t>E.g.: removing duplicates</a:t>
            </a:r>
          </a:p>
          <a:p>
            <a:pPr lvl="1"/>
            <a:r>
              <a:rPr lang="en-US" sz="2400" dirty="0"/>
              <a:t>E.g.: forming groups</a:t>
            </a:r>
          </a:p>
          <a:p>
            <a:r>
              <a:rPr lang="en-US" sz="2800" dirty="0"/>
              <a:t>Often just need to </a:t>
            </a:r>
            <a:r>
              <a:rPr lang="en-US" sz="2800" i="1" dirty="0"/>
              <a:t>rendezvous </a:t>
            </a:r>
            <a:r>
              <a:rPr lang="en-US" sz="2800" dirty="0"/>
              <a:t>matches</a:t>
            </a:r>
          </a:p>
          <a:p>
            <a:r>
              <a:rPr lang="en-US" sz="2800" dirty="0"/>
              <a:t>Hashing does this</a:t>
            </a:r>
          </a:p>
          <a:p>
            <a:pPr lvl="1"/>
            <a:r>
              <a:rPr lang="en-US" sz="2400" dirty="0"/>
              <a:t>And may be cheaper than </a:t>
            </a:r>
            <a:r>
              <a:rPr lang="en-US" sz="2400" dirty="0" smtClean="0"/>
              <a:t>sorting.</a:t>
            </a:r>
            <a:endParaRPr lang="en-US" sz="2400" dirty="0"/>
          </a:p>
          <a:p>
            <a:pPr lvl="1"/>
            <a:r>
              <a:rPr lang="en-US" sz="2400" dirty="0"/>
              <a:t>But how to do it out-of-core??</a:t>
            </a:r>
          </a:p>
        </p:txBody>
      </p:sp>
    </p:spTree>
    <p:extLst>
      <p:ext uri="{BB962C8B-B14F-4D97-AF65-F5344CB8AC3E}">
        <p14:creationId xmlns:p14="http://schemas.microsoft.com/office/powerpoint/2010/main" val="10873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Streaming Partition (divide): </a:t>
            </a:r>
            <a:br>
              <a:rPr lang="en-US" sz="2400" dirty="0"/>
            </a:br>
            <a:r>
              <a:rPr lang="en-US" sz="2400" dirty="0"/>
              <a:t>Use a hash </a:t>
            </a:r>
            <a:r>
              <a:rPr lang="en-US" sz="2400" dirty="0" err="1"/>
              <a:t>f’n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h</a:t>
            </a:r>
            <a:r>
              <a:rPr lang="en-US" sz="2400" i="1" baseline="-25000" dirty="0" err="1">
                <a:solidFill>
                  <a:srgbClr val="C00000"/>
                </a:solidFill>
              </a:rPr>
              <a:t>p</a:t>
            </a:r>
            <a:r>
              <a:rPr lang="en-US" sz="2400" dirty="0"/>
              <a:t> to stream records to disk partitions</a:t>
            </a:r>
          </a:p>
          <a:p>
            <a:pPr lvl="1"/>
            <a:r>
              <a:rPr lang="en-US" sz="2000" dirty="0"/>
              <a:t>All matches rendezvous in the same partition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Each partition a mix of values</a:t>
            </a:r>
            <a:endParaRPr lang="en-US" sz="2000" dirty="0"/>
          </a:p>
          <a:p>
            <a:pPr lvl="1"/>
            <a:r>
              <a:rPr lang="en-US" sz="2000" i="1" dirty="0"/>
              <a:t>Streaming </a:t>
            </a:r>
            <a:r>
              <a:rPr lang="en-US" sz="2000" dirty="0" err="1"/>
              <a:t>alg</a:t>
            </a:r>
            <a:r>
              <a:rPr lang="en-US" sz="2000" dirty="0"/>
              <a:t> to create partitions on disk: </a:t>
            </a:r>
          </a:p>
          <a:p>
            <a:pPr lvl="2"/>
            <a:r>
              <a:rPr lang="en-US" sz="1800" dirty="0"/>
              <a:t>“Spill</a:t>
            </a:r>
            <a:r>
              <a:rPr lang="ja-JP" altLang="en-US" sz="1800" dirty="0"/>
              <a:t>”</a:t>
            </a:r>
            <a:r>
              <a:rPr lang="en-US" altLang="ja-JP" sz="1800" dirty="0"/>
              <a:t> partitions</a:t>
            </a:r>
            <a:r>
              <a:rPr lang="en-US" sz="1800" dirty="0"/>
              <a:t> to disk via output buffers</a:t>
            </a:r>
          </a:p>
        </p:txBody>
      </p:sp>
    </p:spTree>
    <p:extLst>
      <p:ext uri="{BB962C8B-B14F-4D97-AF65-F5344CB8AC3E}">
        <p14:creationId xmlns:p14="http://schemas.microsoft.com/office/powerpoint/2010/main" val="18198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Streaming Partition (divide): </a:t>
            </a:r>
            <a:br>
              <a:rPr lang="en-US" sz="2400" dirty="0"/>
            </a:br>
            <a:r>
              <a:rPr lang="en-US" sz="2400" dirty="0"/>
              <a:t>Use a hash </a:t>
            </a:r>
            <a:r>
              <a:rPr lang="en-US" sz="2400" dirty="0" err="1"/>
              <a:t>f’n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h</a:t>
            </a:r>
            <a:r>
              <a:rPr lang="en-US" sz="2400" i="1" baseline="-25000" dirty="0" err="1">
                <a:solidFill>
                  <a:srgbClr val="C00000"/>
                </a:solidFill>
              </a:rPr>
              <a:t>p</a:t>
            </a:r>
            <a:r>
              <a:rPr lang="en-US" sz="2400" dirty="0"/>
              <a:t> to stream records to disk partitions</a:t>
            </a:r>
          </a:p>
          <a:p>
            <a:pPr lvl="1"/>
            <a:r>
              <a:rPr lang="en-US" sz="2000" dirty="0"/>
              <a:t>All matches rendezvous in the same partition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 partition </a:t>
            </a:r>
            <a:r>
              <a:rPr lang="en-US" sz="2000" dirty="0"/>
              <a:t>a </a:t>
            </a:r>
            <a:r>
              <a:rPr lang="en-US" sz="2000" dirty="0" smtClean="0"/>
              <a:t>big mix </a:t>
            </a:r>
            <a:r>
              <a:rPr lang="en-US" sz="2000" dirty="0"/>
              <a:t>of </a:t>
            </a:r>
            <a:r>
              <a:rPr lang="en-US" sz="2000" dirty="0" smtClean="0"/>
              <a:t>values</a:t>
            </a:r>
            <a:endParaRPr lang="en-US" sz="2000" dirty="0"/>
          </a:p>
          <a:p>
            <a:pPr lvl="1"/>
            <a:r>
              <a:rPr lang="en-US" sz="2000" i="1" dirty="0"/>
              <a:t>Streaming </a:t>
            </a:r>
            <a:r>
              <a:rPr lang="en-US" sz="2000" dirty="0" err="1"/>
              <a:t>alg</a:t>
            </a:r>
            <a:r>
              <a:rPr lang="en-US" sz="2000" dirty="0"/>
              <a:t> to create partitions on disk: </a:t>
            </a:r>
          </a:p>
          <a:p>
            <a:pPr lvl="2"/>
            <a:r>
              <a:rPr lang="en-US" sz="1800" dirty="0"/>
              <a:t>“Spill</a:t>
            </a:r>
            <a:r>
              <a:rPr lang="ja-JP" altLang="en-US" sz="1800" dirty="0"/>
              <a:t>”</a:t>
            </a:r>
            <a:r>
              <a:rPr lang="en-US" altLang="ja-JP" sz="1800" dirty="0"/>
              <a:t> partitions</a:t>
            </a:r>
            <a:r>
              <a:rPr lang="en-US" sz="1800" dirty="0"/>
              <a:t> to disk via output buffers</a:t>
            </a:r>
          </a:p>
          <a:p>
            <a:r>
              <a:rPr lang="en-US" sz="2400" dirty="0" err="1"/>
              <a:t>ReHash</a:t>
            </a:r>
            <a:r>
              <a:rPr lang="en-US" sz="2400" dirty="0"/>
              <a:t> (conquer): </a:t>
            </a:r>
            <a:br>
              <a:rPr lang="en-US" sz="2400" dirty="0"/>
            </a:br>
            <a:r>
              <a:rPr lang="en-US" sz="2400" dirty="0"/>
              <a:t>Read partitions into RAM hash table one at a time, using hash </a:t>
            </a:r>
            <a:r>
              <a:rPr lang="en-US" sz="2400" dirty="0" err="1"/>
              <a:t>f’n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h</a:t>
            </a:r>
            <a:r>
              <a:rPr lang="en-US" sz="2400" i="1" baseline="-25000" dirty="0" err="1">
                <a:solidFill>
                  <a:srgbClr val="C00000"/>
                </a:solidFill>
              </a:rPr>
              <a:t>r</a:t>
            </a:r>
            <a:endParaRPr lang="en-US" sz="2400" i="1" baseline="-25000" dirty="0">
              <a:solidFill>
                <a:srgbClr val="C00000"/>
              </a:solidFill>
            </a:endParaRPr>
          </a:p>
          <a:p>
            <a:pPr lvl="1"/>
            <a:r>
              <a:rPr lang="en-US" sz="2000" dirty="0" smtClean="0"/>
              <a:t>Each 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partition s small number of values</a:t>
            </a:r>
          </a:p>
          <a:p>
            <a:pPr lvl="1"/>
            <a:r>
              <a:rPr lang="en-US" sz="2000" dirty="0" smtClean="0"/>
              <a:t>Can completely hash each partition before writing out</a:t>
            </a:r>
          </a:p>
          <a:p>
            <a:pPr lvl="2"/>
            <a:r>
              <a:rPr lang="en-US" sz="1600" dirty="0" smtClean="0"/>
              <a:t>All duplicate values contiguous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71" y="229195"/>
            <a:ext cx="7772400" cy="1143000"/>
          </a:xfrm>
        </p:spPr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Two Phases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2590800" cy="4114800"/>
          </a:xfrm>
        </p:spPr>
        <p:txBody>
          <a:bodyPr anchor="t"/>
          <a:lstStyle/>
          <a:p>
            <a:r>
              <a:rPr lang="en-US" dirty="0">
                <a:latin typeface="Helvetica Neue"/>
                <a:ea typeface="Osaka" charset="0"/>
                <a:cs typeface="Osaka" charset="0"/>
              </a:rPr>
              <a:t>Partition:</a:t>
            </a:r>
            <a:br>
              <a:rPr lang="en-US" dirty="0">
                <a:latin typeface="Helvetica Neue"/>
                <a:ea typeface="Osaka" charset="0"/>
                <a:cs typeface="Osaka" charset="0"/>
              </a:rPr>
            </a:br>
            <a:r>
              <a:rPr lang="en-US" dirty="0">
                <a:latin typeface="Helvetica Neue"/>
                <a:ea typeface="Osaka" charset="0"/>
                <a:cs typeface="Osaka" charset="0"/>
              </a:rPr>
              <a:t>(Divide)</a:t>
            </a:r>
          </a:p>
          <a:p>
            <a:endParaRPr lang="en-US" dirty="0">
              <a:latin typeface="Helvetica Neue"/>
              <a:ea typeface="Osaka" charset="0"/>
              <a:cs typeface="Osaka" charset="0"/>
            </a:endParaRPr>
          </a:p>
          <a:p>
            <a:endParaRPr lang="en-US" dirty="0">
              <a:latin typeface="Helvetica Neue"/>
              <a:ea typeface="Osaka" charset="0"/>
              <a:cs typeface="Osaka" charset="0"/>
            </a:endParaRPr>
          </a:p>
          <a:p>
            <a:endParaRPr lang="en-US" dirty="0">
              <a:latin typeface="Helvetica Neue"/>
              <a:ea typeface="Osaka" charset="0"/>
              <a:cs typeface="Osaka" charset="0"/>
            </a:endParaRPr>
          </a:p>
          <a:p>
            <a:endParaRPr lang="en-US" dirty="0">
              <a:latin typeface="Helvetica Neue"/>
              <a:ea typeface="Osaka" charset="0"/>
              <a:cs typeface="Osaka" charset="0"/>
            </a:endParaRPr>
          </a:p>
          <a:p>
            <a:endParaRPr lang="en-US" dirty="0">
              <a:latin typeface="Helvetica Neue"/>
              <a:ea typeface="Osaka" charset="0"/>
              <a:cs typeface="Osaka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394868" y="34515"/>
            <a:ext cx="5724588" cy="3169897"/>
            <a:chOff x="3394868" y="34515"/>
            <a:chExt cx="5724588" cy="3169897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7527878" y="137695"/>
              <a:ext cx="1499455" cy="11321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06" name="AutoShape 2"/>
            <p:cNvSpPr>
              <a:spLocks noChangeArrowheads="1"/>
            </p:cNvSpPr>
            <p:nvPr/>
          </p:nvSpPr>
          <p:spPr bwMode="auto">
            <a:xfrm>
              <a:off x="7498482" y="1025902"/>
              <a:ext cx="1038226" cy="1853824"/>
            </a:xfrm>
            <a:prstGeom prst="can">
              <a:avLst>
                <a:gd name="adj" fmla="val 154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900" dirty="0">
                <a:latin typeface="Helvetica Neue"/>
              </a:endParaRPr>
            </a:p>
          </p:txBody>
        </p:sp>
        <p:sp>
          <p:nvSpPr>
            <p:cNvPr id="107" name="AutoShape 2"/>
            <p:cNvSpPr>
              <a:spLocks noChangeArrowheads="1"/>
            </p:cNvSpPr>
            <p:nvPr/>
          </p:nvSpPr>
          <p:spPr bwMode="auto">
            <a:xfrm>
              <a:off x="3394868" y="1016486"/>
              <a:ext cx="1038226" cy="1853824"/>
            </a:xfrm>
            <a:prstGeom prst="can">
              <a:avLst>
                <a:gd name="adj" fmla="val 15460"/>
              </a:avLst>
            </a:prstGeom>
            <a:solidFill>
              <a:srgbClr val="F0A80E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900" dirty="0">
                <a:latin typeface="Helvetica Neue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7794625" y="34515"/>
              <a:ext cx="1324831" cy="84593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09" name="Rectangle 63"/>
            <p:cNvSpPr>
              <a:spLocks noChangeArrowheads="1"/>
            </p:cNvSpPr>
            <p:nvPr/>
          </p:nvSpPr>
          <p:spPr bwMode="auto">
            <a:xfrm>
              <a:off x="3435350" y="328613"/>
              <a:ext cx="1066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Original </a:t>
              </a:r>
            </a:p>
            <a:p>
              <a:r>
                <a:rPr lang="en-US" sz="18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Relation</a:t>
              </a:r>
            </a:p>
          </p:txBody>
        </p:sp>
        <p:sp>
          <p:nvSpPr>
            <p:cNvPr id="110" name="Rectangle 64"/>
            <p:cNvSpPr>
              <a:spLocks noChangeArrowheads="1"/>
            </p:cNvSpPr>
            <p:nvPr/>
          </p:nvSpPr>
          <p:spPr bwMode="auto">
            <a:xfrm>
              <a:off x="6216650" y="631826"/>
              <a:ext cx="93455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OUTPUT</a:t>
              </a:r>
            </a:p>
          </p:txBody>
        </p:sp>
        <p:sp>
          <p:nvSpPr>
            <p:cNvPr id="111" name="Freeform 67"/>
            <p:cNvSpPr>
              <a:spLocks/>
            </p:cNvSpPr>
            <p:nvPr/>
          </p:nvSpPr>
          <p:spPr bwMode="auto">
            <a:xfrm>
              <a:off x="4495800" y="609601"/>
              <a:ext cx="2671763" cy="2289175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2" name="Freeform 68"/>
            <p:cNvSpPr>
              <a:spLocks/>
            </p:cNvSpPr>
            <p:nvPr/>
          </p:nvSpPr>
          <p:spPr bwMode="auto">
            <a:xfrm>
              <a:off x="4848225" y="1928813"/>
              <a:ext cx="334963" cy="269875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71010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113" name="Group 69"/>
            <p:cNvGrpSpPr>
              <a:grpSpLocks/>
            </p:cNvGrpSpPr>
            <p:nvPr/>
          </p:nvGrpSpPr>
          <p:grpSpPr bwMode="auto">
            <a:xfrm>
              <a:off x="6600825" y="2120901"/>
              <a:ext cx="334963" cy="90488"/>
              <a:chOff x="4158" y="1336"/>
              <a:chExt cx="211" cy="57"/>
            </a:xfrm>
          </p:grpSpPr>
          <p:sp>
            <p:nvSpPr>
              <p:cNvPr id="145" name="Freeform 70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46" name="Freeform 71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47" name="Freeform 72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114" name="Rectangle 79"/>
            <p:cNvSpPr>
              <a:spLocks noChangeArrowheads="1"/>
            </p:cNvSpPr>
            <p:nvPr/>
          </p:nvSpPr>
          <p:spPr bwMode="auto">
            <a:xfrm>
              <a:off x="6588125" y="1444626"/>
              <a:ext cx="27571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15" name="Freeform 81"/>
            <p:cNvSpPr>
              <a:spLocks/>
            </p:cNvSpPr>
            <p:nvPr/>
          </p:nvSpPr>
          <p:spPr bwMode="auto">
            <a:xfrm>
              <a:off x="6553200" y="2514601"/>
              <a:ext cx="422275" cy="287338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71010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6" name="Rectangle 82"/>
            <p:cNvSpPr>
              <a:spLocks noChangeArrowheads="1"/>
            </p:cNvSpPr>
            <p:nvPr/>
          </p:nvSpPr>
          <p:spPr bwMode="auto">
            <a:xfrm>
              <a:off x="4614863" y="1514476"/>
              <a:ext cx="74539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INPUT</a:t>
              </a:r>
            </a:p>
          </p:txBody>
        </p:sp>
        <p:sp>
          <p:nvSpPr>
            <p:cNvPr id="117" name="Rectangle 83"/>
            <p:cNvSpPr>
              <a:spLocks noChangeArrowheads="1"/>
            </p:cNvSpPr>
            <p:nvPr/>
          </p:nvSpPr>
          <p:spPr bwMode="auto">
            <a:xfrm>
              <a:off x="6588125" y="896938"/>
              <a:ext cx="275717" cy="30841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18" name="Rectangle 84"/>
            <p:cNvSpPr>
              <a:spLocks noChangeArrowheads="1"/>
            </p:cNvSpPr>
            <p:nvPr/>
          </p:nvSpPr>
          <p:spPr bwMode="auto">
            <a:xfrm>
              <a:off x="5183188" y="1760538"/>
              <a:ext cx="827088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hash</a:t>
              </a:r>
            </a:p>
            <a:p>
              <a:pPr algn="ctr">
                <a:lnSpc>
                  <a:spcPct val="50000"/>
                </a:lnSpc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function</a:t>
              </a:r>
            </a:p>
            <a:p>
              <a:pPr algn="ctr"/>
              <a:r>
                <a:rPr lang="en-US" sz="2000" b="1" dirty="0" err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h</a:t>
              </a:r>
              <a:r>
                <a:rPr lang="en-US" sz="2000" b="1" baseline="-25000" dirty="0" err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p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endParaRPr>
            </a:p>
          </p:txBody>
        </p:sp>
        <p:sp>
          <p:nvSpPr>
            <p:cNvPr id="119" name="Rectangle 85"/>
            <p:cNvSpPr>
              <a:spLocks noChangeArrowheads="1"/>
            </p:cNvSpPr>
            <p:nvPr/>
          </p:nvSpPr>
          <p:spPr bwMode="auto">
            <a:xfrm>
              <a:off x="6492875" y="2230438"/>
              <a:ext cx="455253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B-1</a:t>
              </a:r>
            </a:p>
          </p:txBody>
        </p:sp>
        <p:sp>
          <p:nvSpPr>
            <p:cNvPr id="120" name="Rectangle 86"/>
            <p:cNvSpPr>
              <a:spLocks noChangeArrowheads="1"/>
            </p:cNvSpPr>
            <p:nvPr/>
          </p:nvSpPr>
          <p:spPr bwMode="auto">
            <a:xfrm>
              <a:off x="7456488" y="620713"/>
              <a:ext cx="1149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Partitions</a:t>
              </a:r>
            </a:p>
          </p:txBody>
        </p:sp>
        <p:sp>
          <p:nvSpPr>
            <p:cNvPr id="121" name="Rectangle 87"/>
            <p:cNvSpPr>
              <a:spLocks noChangeArrowheads="1"/>
            </p:cNvSpPr>
            <p:nvPr/>
          </p:nvSpPr>
          <p:spPr bwMode="auto">
            <a:xfrm>
              <a:off x="8610600" y="1231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22" name="Rectangle 88"/>
            <p:cNvSpPr>
              <a:spLocks noChangeArrowheads="1"/>
            </p:cNvSpPr>
            <p:nvPr/>
          </p:nvSpPr>
          <p:spPr bwMode="auto">
            <a:xfrm>
              <a:off x="8601075" y="16557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23" name="Rectangle 89"/>
            <p:cNvSpPr>
              <a:spLocks noChangeArrowheads="1"/>
            </p:cNvSpPr>
            <p:nvPr/>
          </p:nvSpPr>
          <p:spPr bwMode="auto">
            <a:xfrm>
              <a:off x="8569325" y="2447926"/>
              <a:ext cx="527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B-1</a:t>
              </a:r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>
              <a:off x="3816350" y="1225551"/>
              <a:ext cx="292100" cy="292100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>
              <a:off x="3816350" y="1682751"/>
              <a:ext cx="292100" cy="292100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>
              <a:off x="3816350" y="2444751"/>
              <a:ext cx="292100" cy="292100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>
              <a:off x="3638550" y="1876426"/>
              <a:ext cx="7556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Helvetica Neue"/>
                </a:rPr>
                <a:t>. . .</a:t>
              </a:r>
            </a:p>
          </p:txBody>
        </p:sp>
        <p:sp>
          <p:nvSpPr>
            <p:cNvPr id="128" name="Line 104"/>
            <p:cNvSpPr>
              <a:spLocks noChangeShapeType="1"/>
            </p:cNvSpPr>
            <p:nvPr/>
          </p:nvSpPr>
          <p:spPr bwMode="auto">
            <a:xfrm>
              <a:off x="4421188" y="2057401"/>
              <a:ext cx="3794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9" name="Line 105"/>
            <p:cNvSpPr>
              <a:spLocks noChangeShapeType="1"/>
            </p:cNvSpPr>
            <p:nvPr/>
          </p:nvSpPr>
          <p:spPr bwMode="auto">
            <a:xfrm flipV="1">
              <a:off x="6021388" y="1449388"/>
              <a:ext cx="531813" cy="6080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0" name="Line 106"/>
            <p:cNvSpPr>
              <a:spLocks noChangeShapeType="1"/>
            </p:cNvSpPr>
            <p:nvPr/>
          </p:nvSpPr>
          <p:spPr bwMode="auto">
            <a:xfrm flipV="1">
              <a:off x="6021388" y="1906588"/>
              <a:ext cx="531813" cy="1508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1" name="Line 107"/>
            <p:cNvSpPr>
              <a:spLocks noChangeShapeType="1"/>
            </p:cNvSpPr>
            <p:nvPr/>
          </p:nvSpPr>
          <p:spPr bwMode="auto">
            <a:xfrm>
              <a:off x="6021388" y="2058988"/>
              <a:ext cx="531813" cy="6080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2" name="Line 108"/>
            <p:cNvSpPr>
              <a:spLocks noChangeShapeType="1"/>
            </p:cNvSpPr>
            <p:nvPr/>
          </p:nvSpPr>
          <p:spPr bwMode="auto">
            <a:xfrm>
              <a:off x="7011988" y="1371601"/>
              <a:ext cx="6080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3" name="Line 109"/>
            <p:cNvSpPr>
              <a:spLocks noChangeShapeType="1"/>
            </p:cNvSpPr>
            <p:nvPr/>
          </p:nvSpPr>
          <p:spPr bwMode="auto">
            <a:xfrm>
              <a:off x="7011988" y="1828801"/>
              <a:ext cx="6080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4" name="Line 110"/>
            <p:cNvSpPr>
              <a:spLocks noChangeShapeType="1"/>
            </p:cNvSpPr>
            <p:nvPr/>
          </p:nvSpPr>
          <p:spPr bwMode="auto">
            <a:xfrm>
              <a:off x="7011988" y="2667001"/>
              <a:ext cx="6080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6553200" y="1676401"/>
              <a:ext cx="422275" cy="287338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71010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6553200" y="1143001"/>
              <a:ext cx="422275" cy="287338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71010C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7623970" y="1242721"/>
              <a:ext cx="532606" cy="298099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8" name="Rectangle 60"/>
            <p:cNvSpPr>
              <a:spLocks noChangeArrowheads="1"/>
            </p:cNvSpPr>
            <p:nvPr/>
          </p:nvSpPr>
          <p:spPr bwMode="auto">
            <a:xfrm>
              <a:off x="4752079" y="2895993"/>
              <a:ext cx="2056653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B main memory buffers</a:t>
              </a:r>
            </a:p>
          </p:txBody>
        </p:sp>
        <p:sp>
          <p:nvSpPr>
            <p:cNvPr id="139" name="Rectangle 20"/>
            <p:cNvSpPr>
              <a:spLocks noChangeArrowheads="1"/>
            </p:cNvSpPr>
            <p:nvPr/>
          </p:nvSpPr>
          <p:spPr bwMode="auto">
            <a:xfrm>
              <a:off x="7623970" y="1686344"/>
              <a:ext cx="839788" cy="284163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0" name="Rectangle 20"/>
            <p:cNvSpPr>
              <a:spLocks noChangeArrowheads="1"/>
            </p:cNvSpPr>
            <p:nvPr/>
          </p:nvSpPr>
          <p:spPr bwMode="auto">
            <a:xfrm>
              <a:off x="7639050" y="2499374"/>
              <a:ext cx="311870" cy="302565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7809060" y="2179639"/>
              <a:ext cx="341313" cy="63500"/>
              <a:chOff x="3794993" y="5534819"/>
              <a:chExt cx="341313" cy="63500"/>
            </a:xfrm>
          </p:grpSpPr>
          <p:sp>
            <p:nvSpPr>
              <p:cNvPr id="142" name="Freeform 65"/>
              <p:cNvSpPr>
                <a:spLocks/>
              </p:cNvSpPr>
              <p:nvPr/>
            </p:nvSpPr>
            <p:spPr bwMode="auto">
              <a:xfrm>
                <a:off x="3937868" y="5534819"/>
                <a:ext cx="42863" cy="63500"/>
              </a:xfrm>
              <a:custGeom>
                <a:avLst/>
                <a:gdLst>
                  <a:gd name="T0" fmla="*/ 26 w 27"/>
                  <a:gd name="T1" fmla="*/ 20 h 40"/>
                  <a:gd name="T2" fmla="*/ 14 w 27"/>
                  <a:gd name="T3" fmla="*/ 0 h 40"/>
                  <a:gd name="T4" fmla="*/ 0 w 27"/>
                  <a:gd name="T5" fmla="*/ 20 h 40"/>
                  <a:gd name="T6" fmla="*/ 14 w 27"/>
                  <a:gd name="T7" fmla="*/ 39 h 40"/>
                  <a:gd name="T8" fmla="*/ 26 w 27"/>
                  <a:gd name="T9" fmla="*/ 2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20"/>
                    </a:moveTo>
                    <a:lnTo>
                      <a:pt x="14" y="0"/>
                    </a:lnTo>
                    <a:lnTo>
                      <a:pt x="0" y="20"/>
                    </a:lnTo>
                    <a:lnTo>
                      <a:pt x="14" y="39"/>
                    </a:lnTo>
                    <a:lnTo>
                      <a:pt x="26" y="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43" name="Freeform 66"/>
              <p:cNvSpPr>
                <a:spLocks/>
              </p:cNvSpPr>
              <p:nvPr/>
            </p:nvSpPr>
            <p:spPr bwMode="auto">
              <a:xfrm>
                <a:off x="4093443" y="5534819"/>
                <a:ext cx="42863" cy="63500"/>
              </a:xfrm>
              <a:custGeom>
                <a:avLst/>
                <a:gdLst>
                  <a:gd name="T0" fmla="*/ 26 w 27"/>
                  <a:gd name="T1" fmla="*/ 20 h 40"/>
                  <a:gd name="T2" fmla="*/ 14 w 27"/>
                  <a:gd name="T3" fmla="*/ 0 h 40"/>
                  <a:gd name="T4" fmla="*/ 0 w 27"/>
                  <a:gd name="T5" fmla="*/ 20 h 40"/>
                  <a:gd name="T6" fmla="*/ 14 w 27"/>
                  <a:gd name="T7" fmla="*/ 39 h 40"/>
                  <a:gd name="T8" fmla="*/ 26 w 27"/>
                  <a:gd name="T9" fmla="*/ 2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20"/>
                    </a:moveTo>
                    <a:lnTo>
                      <a:pt x="14" y="0"/>
                    </a:lnTo>
                    <a:lnTo>
                      <a:pt x="0" y="20"/>
                    </a:lnTo>
                    <a:lnTo>
                      <a:pt x="14" y="39"/>
                    </a:lnTo>
                    <a:lnTo>
                      <a:pt x="26" y="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44" name="Freeform 77"/>
              <p:cNvSpPr>
                <a:spLocks/>
              </p:cNvSpPr>
              <p:nvPr/>
            </p:nvSpPr>
            <p:spPr bwMode="auto">
              <a:xfrm>
                <a:off x="3794993" y="5534819"/>
                <a:ext cx="42863" cy="63500"/>
              </a:xfrm>
              <a:custGeom>
                <a:avLst/>
                <a:gdLst>
                  <a:gd name="T0" fmla="*/ 26 w 27"/>
                  <a:gd name="T1" fmla="*/ 20 h 40"/>
                  <a:gd name="T2" fmla="*/ 13 w 27"/>
                  <a:gd name="T3" fmla="*/ 0 h 40"/>
                  <a:gd name="T4" fmla="*/ 0 w 27"/>
                  <a:gd name="T5" fmla="*/ 20 h 40"/>
                  <a:gd name="T6" fmla="*/ 13 w 27"/>
                  <a:gd name="T7" fmla="*/ 39 h 40"/>
                  <a:gd name="T8" fmla="*/ 26 w 27"/>
                  <a:gd name="T9" fmla="*/ 2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20"/>
                    </a:moveTo>
                    <a:lnTo>
                      <a:pt x="13" y="0"/>
                    </a:lnTo>
                    <a:lnTo>
                      <a:pt x="0" y="20"/>
                    </a:lnTo>
                    <a:lnTo>
                      <a:pt x="13" y="39"/>
                    </a:lnTo>
                    <a:lnTo>
                      <a:pt x="26" y="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utoShape 2"/>
          <p:cNvSpPr>
            <a:spLocks noChangeArrowheads="1"/>
          </p:cNvSpPr>
          <p:nvPr/>
        </p:nvSpPr>
        <p:spPr bwMode="auto">
          <a:xfrm>
            <a:off x="7737475" y="4305488"/>
            <a:ext cx="1038226" cy="1853824"/>
          </a:xfrm>
          <a:prstGeom prst="can">
            <a:avLst>
              <a:gd name="adj" fmla="val 15460"/>
            </a:avLst>
          </a:prstGeom>
          <a:solidFill>
            <a:srgbClr val="F0A80E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900" dirty="0">
              <a:latin typeface="Helvetica Neue"/>
            </a:endParaRPr>
          </a:p>
        </p:txBody>
      </p:sp>
      <p:sp>
        <p:nvSpPr>
          <p:cNvPr id="164" name="AutoShape 2"/>
          <p:cNvSpPr>
            <a:spLocks noChangeArrowheads="1"/>
          </p:cNvSpPr>
          <p:nvPr/>
        </p:nvSpPr>
        <p:spPr bwMode="auto">
          <a:xfrm>
            <a:off x="3435350" y="4354095"/>
            <a:ext cx="1038226" cy="1853824"/>
          </a:xfrm>
          <a:prstGeom prst="can">
            <a:avLst>
              <a:gd name="adj" fmla="val 1546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900" dirty="0">
              <a:latin typeface="Helvetica Neue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94993" y="5534819"/>
            <a:ext cx="341313" cy="63500"/>
            <a:chOff x="3794993" y="5534819"/>
            <a:chExt cx="341313" cy="63500"/>
          </a:xfrm>
        </p:grpSpPr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3937868" y="5534819"/>
              <a:ext cx="42863" cy="6350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4093443" y="5534819"/>
              <a:ext cx="42863" cy="6350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1" name="Freeform 77"/>
            <p:cNvSpPr>
              <a:spLocks/>
            </p:cNvSpPr>
            <p:nvPr/>
          </p:nvSpPr>
          <p:spPr bwMode="auto">
            <a:xfrm>
              <a:off x="3794993" y="5534819"/>
              <a:ext cx="42863" cy="6350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71" y="229195"/>
            <a:ext cx="7772400" cy="1143000"/>
          </a:xfrm>
        </p:spPr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Two Phases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2590800" cy="4114800"/>
          </a:xfrm>
        </p:spPr>
        <p:txBody>
          <a:bodyPr anchor="t"/>
          <a:lstStyle/>
          <a:p>
            <a:r>
              <a:rPr lang="en-US" dirty="0">
                <a:latin typeface="Helvetica Neue"/>
                <a:ea typeface="Osaka" charset="0"/>
                <a:cs typeface="Osaka" charset="0"/>
              </a:rPr>
              <a:t>Partition:</a:t>
            </a:r>
            <a:br>
              <a:rPr lang="en-US" dirty="0">
                <a:latin typeface="Helvetica Neue"/>
                <a:ea typeface="Osaka" charset="0"/>
                <a:cs typeface="Osaka" charset="0"/>
              </a:rPr>
            </a:br>
            <a:r>
              <a:rPr lang="en-US" dirty="0">
                <a:latin typeface="Helvetica Neue"/>
                <a:ea typeface="Osaka" charset="0"/>
                <a:cs typeface="Osaka" charset="0"/>
              </a:rPr>
              <a:t>(Divide)</a:t>
            </a:r>
          </a:p>
          <a:p>
            <a:endParaRPr lang="en-US" dirty="0">
              <a:latin typeface="Helvetica Neue"/>
              <a:ea typeface="Osaka" charset="0"/>
              <a:cs typeface="Osaka" charset="0"/>
            </a:endParaRPr>
          </a:p>
          <a:p>
            <a:endParaRPr lang="en-US" dirty="0">
              <a:latin typeface="Helvetica Neue"/>
              <a:ea typeface="Osaka" charset="0"/>
              <a:cs typeface="Osaka" charset="0"/>
            </a:endParaRPr>
          </a:p>
          <a:p>
            <a:endParaRPr lang="en-US" dirty="0">
              <a:latin typeface="Helvetica Neue"/>
              <a:ea typeface="Osaka" charset="0"/>
              <a:cs typeface="Osaka" charset="0"/>
            </a:endParaRPr>
          </a:p>
          <a:p>
            <a:endParaRPr lang="en-US" dirty="0">
              <a:latin typeface="Helvetica Neue"/>
              <a:ea typeface="Osaka" charset="0"/>
              <a:cs typeface="Osaka" charset="0"/>
            </a:endParaRPr>
          </a:p>
          <a:p>
            <a:r>
              <a:rPr lang="en-US" dirty="0">
                <a:latin typeface="Helvetica Neue"/>
                <a:ea typeface="Osaka" charset="0"/>
                <a:cs typeface="Osaka" charset="0"/>
              </a:rPr>
              <a:t>Rehash:</a:t>
            </a:r>
            <a:br>
              <a:rPr lang="en-US" dirty="0">
                <a:latin typeface="Helvetica Neue"/>
                <a:ea typeface="Osaka" charset="0"/>
                <a:cs typeface="Osaka" charset="0"/>
              </a:rPr>
            </a:br>
            <a:r>
              <a:rPr lang="en-US" dirty="0">
                <a:latin typeface="Helvetica Neue"/>
                <a:ea typeface="Osaka" charset="0"/>
                <a:cs typeface="Osaka" charset="0"/>
              </a:rPr>
              <a:t>(Conquer)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3506788" y="3429000"/>
            <a:ext cx="5103812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3352800" y="38242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Partitions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5214938" y="4008438"/>
            <a:ext cx="2249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Hash table for partition</a:t>
            </a:r>
          </a:p>
          <a:p>
            <a:pPr algn="ctr"/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R</a:t>
            </a:r>
            <a:r>
              <a:rPr lang="en-US" sz="1600" b="1" baseline="-2500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i</a:t>
            </a:r>
            <a:r>
              <a:rPr lang="en-US" sz="1600" b="1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(k &lt;= B  pages)</a:t>
            </a:r>
          </a:p>
        </p:txBody>
      </p:sp>
      <p:sp>
        <p:nvSpPr>
          <p:cNvPr id="51307" name="Freeform 20"/>
          <p:cNvSpPr>
            <a:spLocks/>
          </p:cNvSpPr>
          <p:nvPr/>
        </p:nvSpPr>
        <p:spPr bwMode="auto">
          <a:xfrm>
            <a:off x="5454649" y="4724400"/>
            <a:ext cx="1712913" cy="1219200"/>
          </a:xfrm>
          <a:custGeom>
            <a:avLst/>
            <a:gdLst>
              <a:gd name="T0" fmla="*/ 0 w 144"/>
              <a:gd name="T1" fmla="*/ 155 h 156"/>
              <a:gd name="T2" fmla="*/ 0 w 144"/>
              <a:gd name="T3" fmla="*/ 0 h 156"/>
              <a:gd name="T4" fmla="*/ 143 w 144"/>
              <a:gd name="T5" fmla="*/ 0 h 156"/>
              <a:gd name="T6" fmla="*/ 143 w 144"/>
              <a:gd name="T7" fmla="*/ 155 h 156"/>
              <a:gd name="T8" fmla="*/ 0 w 144"/>
              <a:gd name="T9" fmla="*/ 155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156"/>
              <a:gd name="T17" fmla="*/ 144 w 144"/>
              <a:gd name="T18" fmla="*/ 156 h 1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71010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51210" name="Freeform 28"/>
          <p:cNvSpPr>
            <a:spLocks/>
          </p:cNvSpPr>
          <p:nvPr/>
        </p:nvSpPr>
        <p:spPr bwMode="auto">
          <a:xfrm>
            <a:off x="5122863" y="3962400"/>
            <a:ext cx="2422525" cy="2211388"/>
          </a:xfrm>
          <a:custGeom>
            <a:avLst/>
            <a:gdLst>
              <a:gd name="T0" fmla="*/ 0 w 1526"/>
              <a:gd name="T1" fmla="*/ 2147483647 h 1393"/>
              <a:gd name="T2" fmla="*/ 0 w 1526"/>
              <a:gd name="T3" fmla="*/ 0 h 1393"/>
              <a:gd name="T4" fmla="*/ 2147483647 w 1526"/>
              <a:gd name="T5" fmla="*/ 0 h 1393"/>
              <a:gd name="T6" fmla="*/ 2147483647 w 1526"/>
              <a:gd name="T7" fmla="*/ 2147483647 h 1393"/>
              <a:gd name="T8" fmla="*/ 0 w 1526"/>
              <a:gd name="T9" fmla="*/ 2147483647 h 13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6"/>
              <a:gd name="T16" fmla="*/ 0 h 1393"/>
              <a:gd name="T17" fmla="*/ 1526 w 1526"/>
              <a:gd name="T18" fmla="*/ 1393 h 13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6" h="1393">
                <a:moveTo>
                  <a:pt x="0" y="1392"/>
                </a:moveTo>
                <a:lnTo>
                  <a:pt x="0" y="0"/>
                </a:lnTo>
                <a:lnTo>
                  <a:pt x="1525" y="0"/>
                </a:lnTo>
                <a:lnTo>
                  <a:pt x="1525" y="1392"/>
                </a:lnTo>
                <a:lnTo>
                  <a:pt x="0" y="13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51218" name="Line 55"/>
          <p:cNvSpPr>
            <a:spLocks noChangeShapeType="1"/>
          </p:cNvSpPr>
          <p:nvPr/>
        </p:nvSpPr>
        <p:spPr bwMode="auto">
          <a:xfrm>
            <a:off x="4277593" y="4711700"/>
            <a:ext cx="1132607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5" name="Freeform 65"/>
          <p:cNvSpPr>
            <a:spLocks/>
          </p:cNvSpPr>
          <p:nvPr/>
        </p:nvSpPr>
        <p:spPr bwMode="auto">
          <a:xfrm>
            <a:off x="8258176" y="5490325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6" name="Freeform 66"/>
          <p:cNvSpPr>
            <a:spLocks/>
          </p:cNvSpPr>
          <p:nvPr/>
        </p:nvSpPr>
        <p:spPr bwMode="auto">
          <a:xfrm>
            <a:off x="8413751" y="5490325"/>
            <a:ext cx="42863" cy="63500"/>
          </a:xfrm>
          <a:custGeom>
            <a:avLst/>
            <a:gdLst>
              <a:gd name="T0" fmla="*/ 26 w 27"/>
              <a:gd name="T1" fmla="*/ 20 h 40"/>
              <a:gd name="T2" fmla="*/ 14 w 27"/>
              <a:gd name="T3" fmla="*/ 0 h 40"/>
              <a:gd name="T4" fmla="*/ 0 w 27"/>
              <a:gd name="T5" fmla="*/ 20 h 40"/>
              <a:gd name="T6" fmla="*/ 14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4" y="0"/>
                </a:lnTo>
                <a:lnTo>
                  <a:pt x="0" y="20"/>
                </a:lnTo>
                <a:lnTo>
                  <a:pt x="14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0" name="Freeform 73"/>
          <p:cNvSpPr>
            <a:spLocks/>
          </p:cNvSpPr>
          <p:nvPr/>
        </p:nvSpPr>
        <p:spPr bwMode="auto">
          <a:xfrm>
            <a:off x="7866064" y="4539412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71010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1" name="Freeform 74"/>
          <p:cNvSpPr>
            <a:spLocks/>
          </p:cNvSpPr>
          <p:nvPr/>
        </p:nvSpPr>
        <p:spPr bwMode="auto">
          <a:xfrm>
            <a:off x="8156576" y="4539412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71010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2" name="Freeform 75"/>
          <p:cNvSpPr>
            <a:spLocks/>
          </p:cNvSpPr>
          <p:nvPr/>
        </p:nvSpPr>
        <p:spPr bwMode="auto">
          <a:xfrm>
            <a:off x="7866064" y="5006137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71010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3" name="Freeform 76"/>
          <p:cNvSpPr>
            <a:spLocks/>
          </p:cNvSpPr>
          <p:nvPr/>
        </p:nvSpPr>
        <p:spPr bwMode="auto">
          <a:xfrm>
            <a:off x="8166101" y="5006137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71010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4" name="Freeform 77"/>
          <p:cNvSpPr>
            <a:spLocks/>
          </p:cNvSpPr>
          <p:nvPr/>
        </p:nvSpPr>
        <p:spPr bwMode="auto">
          <a:xfrm>
            <a:off x="8115301" y="5490325"/>
            <a:ext cx="42863" cy="63500"/>
          </a:xfrm>
          <a:custGeom>
            <a:avLst/>
            <a:gdLst>
              <a:gd name="T0" fmla="*/ 26 w 27"/>
              <a:gd name="T1" fmla="*/ 20 h 40"/>
              <a:gd name="T2" fmla="*/ 13 w 27"/>
              <a:gd name="T3" fmla="*/ 0 h 40"/>
              <a:gd name="T4" fmla="*/ 0 w 27"/>
              <a:gd name="T5" fmla="*/ 20 h 40"/>
              <a:gd name="T6" fmla="*/ 13 w 27"/>
              <a:gd name="T7" fmla="*/ 39 h 40"/>
              <a:gd name="T8" fmla="*/ 26 w 27"/>
              <a:gd name="T9" fmla="*/ 2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"/>
              <a:gd name="T16" fmla="*/ 0 h 40"/>
              <a:gd name="T17" fmla="*/ 27 w 27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" h="40">
                <a:moveTo>
                  <a:pt x="26" y="20"/>
                </a:moveTo>
                <a:lnTo>
                  <a:pt x="13" y="0"/>
                </a:lnTo>
                <a:lnTo>
                  <a:pt x="0" y="20"/>
                </a:lnTo>
                <a:lnTo>
                  <a:pt x="13" y="39"/>
                </a:lnTo>
                <a:lnTo>
                  <a:pt x="26" y="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5" name="Freeform 78"/>
          <p:cNvSpPr>
            <a:spLocks/>
          </p:cNvSpPr>
          <p:nvPr/>
        </p:nvSpPr>
        <p:spPr bwMode="auto">
          <a:xfrm>
            <a:off x="8466139" y="5006137"/>
            <a:ext cx="249238" cy="269875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rgbClr val="71010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7" name="Freeform 80"/>
          <p:cNvSpPr>
            <a:spLocks/>
          </p:cNvSpPr>
          <p:nvPr/>
        </p:nvSpPr>
        <p:spPr bwMode="auto">
          <a:xfrm>
            <a:off x="7866064" y="5841162"/>
            <a:ext cx="250825" cy="269875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rgbClr val="71010C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latin typeface="Helvetica Neue"/>
            </a:endParaRPr>
          </a:p>
        </p:txBody>
      </p:sp>
      <p:sp>
        <p:nvSpPr>
          <p:cNvPr id="175" name="Rectangle 63"/>
          <p:cNvSpPr>
            <a:spLocks noChangeArrowheads="1"/>
          </p:cNvSpPr>
          <p:nvPr/>
        </p:nvSpPr>
        <p:spPr bwMode="auto">
          <a:xfrm>
            <a:off x="7777957" y="3617615"/>
            <a:ext cx="101951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Output</a:t>
            </a:r>
            <a:endParaRPr lang="en-US" sz="1800" b="1" dirty="0">
              <a:solidFill>
                <a:schemeClr val="bg2">
                  <a:lumMod val="10000"/>
                </a:schemeClr>
              </a:solidFill>
              <a:latin typeface="Times New Roman" charset="0"/>
            </a:endParaRP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Relation</a:t>
            </a:r>
          </a:p>
        </p:txBody>
      </p:sp>
      <p:sp>
        <p:nvSpPr>
          <p:cNvPr id="181" name="Line 55"/>
          <p:cNvSpPr>
            <a:spLocks noChangeShapeType="1"/>
          </p:cNvSpPr>
          <p:nvPr/>
        </p:nvSpPr>
        <p:spPr bwMode="auto">
          <a:xfrm flipV="1">
            <a:off x="7151201" y="4813301"/>
            <a:ext cx="706924" cy="50720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212546" y="2939082"/>
            <a:ext cx="166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</a:rPr>
              <a:t>Hash partitions </a:t>
            </a:r>
            <a:r>
              <a:rPr lang="en-US" sz="1200" dirty="0" err="1" smtClean="0">
                <a:latin typeface="Helvetica Neue"/>
              </a:rPr>
              <a:t>h</a:t>
            </a:r>
            <a:r>
              <a:rPr lang="en-US" sz="1200" baseline="-25000" dirty="0" err="1" smtClean="0">
                <a:latin typeface="Helvetica Neue"/>
              </a:rPr>
              <a:t>p</a:t>
            </a:r>
            <a:r>
              <a:rPr lang="en-US" sz="1200" dirty="0" smtClean="0">
                <a:latin typeface="Helvetica Neue"/>
              </a:rPr>
              <a:t> of </a:t>
            </a:r>
            <a:br>
              <a:rPr lang="en-US" sz="1200" dirty="0" smtClean="0">
                <a:latin typeface="Helvetica Neue"/>
              </a:rPr>
            </a:br>
            <a:r>
              <a:rPr lang="en-US" sz="1200" dirty="0" smtClean="0">
                <a:latin typeface="Helvetica Neue"/>
              </a:rPr>
              <a:t>size ~N/(B-1)</a:t>
            </a:r>
            <a:endParaRPr lang="en-US" sz="1200" dirty="0">
              <a:latin typeface="Helvetica Neue"/>
            </a:endParaRPr>
          </a:p>
        </p:txBody>
      </p:sp>
      <p:sp>
        <p:nvSpPr>
          <p:cNvPr id="185" name="Rectangle 60"/>
          <p:cNvSpPr>
            <a:spLocks noChangeArrowheads="1"/>
          </p:cNvSpPr>
          <p:nvPr/>
        </p:nvSpPr>
        <p:spPr bwMode="auto">
          <a:xfrm>
            <a:off x="5259341" y="6222974"/>
            <a:ext cx="2056653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B main memory buffers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06552" y="62790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</a:rPr>
              <a:t>Hash partitions </a:t>
            </a:r>
            <a:r>
              <a:rPr lang="en-US" sz="1200" dirty="0" err="1" smtClean="0">
                <a:latin typeface="Helvetica Neue"/>
              </a:rPr>
              <a:t>h</a:t>
            </a:r>
            <a:r>
              <a:rPr lang="en-US" sz="1100" dirty="0" err="1" smtClean="0">
                <a:latin typeface="Helvetica Neue"/>
              </a:rPr>
              <a:t>p</a:t>
            </a:r>
            <a:r>
              <a:rPr lang="en-US" sz="1200" dirty="0" smtClean="0">
                <a:latin typeface="Helvetica Neue"/>
              </a:rPr>
              <a:t> of </a:t>
            </a:r>
            <a:br>
              <a:rPr lang="en-US" sz="1200" dirty="0" smtClean="0">
                <a:latin typeface="Helvetica Neue"/>
              </a:rPr>
            </a:br>
            <a:r>
              <a:rPr lang="en-US" sz="1200" dirty="0" smtClean="0">
                <a:latin typeface="Helvetica Neue"/>
              </a:rPr>
              <a:t>size ~N/(B-1)</a:t>
            </a:r>
            <a:endParaRPr lang="en-US" sz="1200" dirty="0">
              <a:latin typeface="Helvetica Neue"/>
            </a:endParaRPr>
          </a:p>
        </p:txBody>
      </p:sp>
      <p:sp>
        <p:nvSpPr>
          <p:cNvPr id="187" name="Rectangle 84"/>
          <p:cNvSpPr>
            <a:spLocks noChangeArrowheads="1"/>
          </p:cNvSpPr>
          <p:nvPr/>
        </p:nvSpPr>
        <p:spPr bwMode="auto">
          <a:xfrm>
            <a:off x="4419675" y="4857750"/>
            <a:ext cx="8270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hash</a:t>
            </a:r>
          </a:p>
          <a:p>
            <a:pPr algn="ctr">
              <a:lnSpc>
                <a:spcPct val="50000"/>
              </a:lnSpc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function</a:t>
            </a:r>
          </a:p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h</a:t>
            </a:r>
            <a:r>
              <a:rPr lang="en-US" sz="2000" b="1" baseline="-25000" dirty="0" err="1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r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Times New Roman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540796" y="627906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</a:rPr>
              <a:t>Hash partitions </a:t>
            </a:r>
            <a:r>
              <a:rPr lang="en-US" sz="1200" dirty="0" err="1" smtClean="0">
                <a:latin typeface="Helvetica Neue"/>
              </a:rPr>
              <a:t>h</a:t>
            </a:r>
            <a:r>
              <a:rPr lang="en-US" sz="1100" dirty="0" err="1" smtClean="0">
                <a:latin typeface="Helvetica Neue"/>
              </a:rPr>
              <a:t>r</a:t>
            </a:r>
            <a:r>
              <a:rPr lang="en-US" sz="1100" dirty="0" smtClean="0">
                <a:latin typeface="Helvetica Neue"/>
              </a:rPr>
              <a:t/>
            </a:r>
            <a:br>
              <a:rPr lang="en-US" sz="1100" dirty="0" smtClean="0">
                <a:latin typeface="Helvetica Neue"/>
              </a:rPr>
            </a:br>
            <a:r>
              <a:rPr lang="en-US" sz="1100" dirty="0" smtClean="0">
                <a:latin typeface="Helvetica Neue"/>
              </a:rPr>
              <a:t>Fully hashed!</a:t>
            </a:r>
            <a:endParaRPr lang="en-US" sz="1200" dirty="0">
              <a:latin typeface="Helvetica Neu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4868" y="34515"/>
            <a:ext cx="5724588" cy="3169897"/>
            <a:chOff x="3394868" y="34515"/>
            <a:chExt cx="5724588" cy="3169897"/>
          </a:xfrm>
        </p:grpSpPr>
        <p:sp>
          <p:nvSpPr>
            <p:cNvPr id="2" name="Rectangle 1"/>
            <p:cNvSpPr/>
            <p:nvPr/>
          </p:nvSpPr>
          <p:spPr bwMode="auto">
            <a:xfrm>
              <a:off x="7527878" y="137695"/>
              <a:ext cx="1499455" cy="113216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17" name="AutoShape 2"/>
            <p:cNvSpPr>
              <a:spLocks noChangeArrowheads="1"/>
            </p:cNvSpPr>
            <p:nvPr/>
          </p:nvSpPr>
          <p:spPr bwMode="auto">
            <a:xfrm>
              <a:off x="7498482" y="1025902"/>
              <a:ext cx="1038226" cy="1853824"/>
            </a:xfrm>
            <a:prstGeom prst="can">
              <a:avLst>
                <a:gd name="adj" fmla="val 154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900" dirty="0">
                <a:latin typeface="Helvetica Neue"/>
              </a:endParaRPr>
            </a:p>
          </p:txBody>
        </p:sp>
        <p:sp>
          <p:nvSpPr>
            <p:cNvPr id="118" name="AutoShape 2"/>
            <p:cNvSpPr>
              <a:spLocks noChangeArrowheads="1"/>
            </p:cNvSpPr>
            <p:nvPr/>
          </p:nvSpPr>
          <p:spPr bwMode="auto">
            <a:xfrm>
              <a:off x="3394868" y="1016486"/>
              <a:ext cx="1038226" cy="1853824"/>
            </a:xfrm>
            <a:prstGeom prst="can">
              <a:avLst>
                <a:gd name="adj" fmla="val 15460"/>
              </a:avLst>
            </a:prstGeom>
            <a:solidFill>
              <a:srgbClr val="F0A80E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900" dirty="0">
                <a:latin typeface="Helvetica Neue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7794625" y="34515"/>
              <a:ext cx="1324831" cy="84593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3435350" y="328613"/>
              <a:ext cx="1066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Original </a:t>
              </a:r>
            </a:p>
            <a:p>
              <a:r>
                <a:rPr lang="en-US" sz="18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Relation</a:t>
              </a:r>
            </a:p>
          </p:txBody>
        </p:sp>
        <p:sp>
          <p:nvSpPr>
            <p:cNvPr id="124" name="Rectangle 64"/>
            <p:cNvSpPr>
              <a:spLocks noChangeArrowheads="1"/>
            </p:cNvSpPr>
            <p:nvPr/>
          </p:nvSpPr>
          <p:spPr bwMode="auto">
            <a:xfrm>
              <a:off x="6216650" y="631826"/>
              <a:ext cx="93455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OUTPUT</a:t>
              </a:r>
            </a:p>
          </p:txBody>
        </p:sp>
        <p:sp>
          <p:nvSpPr>
            <p:cNvPr id="127" name="Freeform 67"/>
            <p:cNvSpPr>
              <a:spLocks/>
            </p:cNvSpPr>
            <p:nvPr/>
          </p:nvSpPr>
          <p:spPr bwMode="auto">
            <a:xfrm>
              <a:off x="4495800" y="609601"/>
              <a:ext cx="2671763" cy="2289175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8" name="Freeform 68"/>
            <p:cNvSpPr>
              <a:spLocks/>
            </p:cNvSpPr>
            <p:nvPr/>
          </p:nvSpPr>
          <p:spPr bwMode="auto">
            <a:xfrm>
              <a:off x="4848225" y="1928813"/>
              <a:ext cx="334963" cy="269875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71010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129" name="Group 69"/>
            <p:cNvGrpSpPr>
              <a:grpSpLocks/>
            </p:cNvGrpSpPr>
            <p:nvPr/>
          </p:nvGrpSpPr>
          <p:grpSpPr bwMode="auto">
            <a:xfrm>
              <a:off x="6600825" y="2120901"/>
              <a:ext cx="334963" cy="90488"/>
              <a:chOff x="4158" y="1336"/>
              <a:chExt cx="211" cy="57"/>
            </a:xfrm>
          </p:grpSpPr>
          <p:sp>
            <p:nvSpPr>
              <p:cNvPr id="160" name="Freeform 70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61" name="Freeform 71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62" name="Freeform 72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  <p:sp>
          <p:nvSpPr>
            <p:cNvPr id="136" name="Rectangle 79"/>
            <p:cNvSpPr>
              <a:spLocks noChangeArrowheads="1"/>
            </p:cNvSpPr>
            <p:nvPr/>
          </p:nvSpPr>
          <p:spPr bwMode="auto">
            <a:xfrm>
              <a:off x="6588125" y="1444626"/>
              <a:ext cx="27571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38" name="Freeform 81"/>
            <p:cNvSpPr>
              <a:spLocks/>
            </p:cNvSpPr>
            <p:nvPr/>
          </p:nvSpPr>
          <p:spPr bwMode="auto">
            <a:xfrm>
              <a:off x="6553200" y="2514601"/>
              <a:ext cx="422275" cy="287338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71010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9" name="Rectangle 82"/>
            <p:cNvSpPr>
              <a:spLocks noChangeArrowheads="1"/>
            </p:cNvSpPr>
            <p:nvPr/>
          </p:nvSpPr>
          <p:spPr bwMode="auto">
            <a:xfrm>
              <a:off x="4614863" y="1514476"/>
              <a:ext cx="74539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INPUT</a:t>
              </a:r>
            </a:p>
          </p:txBody>
        </p:sp>
        <p:sp>
          <p:nvSpPr>
            <p:cNvPr id="140" name="Rectangle 83"/>
            <p:cNvSpPr>
              <a:spLocks noChangeArrowheads="1"/>
            </p:cNvSpPr>
            <p:nvPr/>
          </p:nvSpPr>
          <p:spPr bwMode="auto">
            <a:xfrm>
              <a:off x="6588125" y="896938"/>
              <a:ext cx="275717" cy="30841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41" name="Rectangle 84"/>
            <p:cNvSpPr>
              <a:spLocks noChangeArrowheads="1"/>
            </p:cNvSpPr>
            <p:nvPr/>
          </p:nvSpPr>
          <p:spPr bwMode="auto">
            <a:xfrm>
              <a:off x="5183188" y="1760538"/>
              <a:ext cx="827088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hash</a:t>
              </a:r>
            </a:p>
            <a:p>
              <a:pPr algn="ctr">
                <a:lnSpc>
                  <a:spcPct val="50000"/>
                </a:lnSpc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function</a:t>
              </a:r>
            </a:p>
            <a:p>
              <a:pPr algn="ctr"/>
              <a:r>
                <a:rPr lang="en-US" sz="2000" b="1" dirty="0" err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h</a:t>
              </a:r>
              <a:r>
                <a:rPr lang="en-US" sz="2000" b="1" baseline="-25000" dirty="0" err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p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endParaRPr>
            </a:p>
          </p:txBody>
        </p:sp>
        <p:sp>
          <p:nvSpPr>
            <p:cNvPr id="142" name="Rectangle 85"/>
            <p:cNvSpPr>
              <a:spLocks noChangeArrowheads="1"/>
            </p:cNvSpPr>
            <p:nvPr/>
          </p:nvSpPr>
          <p:spPr bwMode="auto">
            <a:xfrm>
              <a:off x="6492875" y="2230438"/>
              <a:ext cx="455253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B-1</a:t>
              </a:r>
            </a:p>
          </p:txBody>
        </p:sp>
        <p:sp>
          <p:nvSpPr>
            <p:cNvPr id="143" name="Rectangle 86"/>
            <p:cNvSpPr>
              <a:spLocks noChangeArrowheads="1"/>
            </p:cNvSpPr>
            <p:nvPr/>
          </p:nvSpPr>
          <p:spPr bwMode="auto">
            <a:xfrm>
              <a:off x="7456488" y="620713"/>
              <a:ext cx="1149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Partitions</a:t>
              </a:r>
            </a:p>
          </p:txBody>
        </p:sp>
        <p:sp>
          <p:nvSpPr>
            <p:cNvPr id="144" name="Rectangle 87"/>
            <p:cNvSpPr>
              <a:spLocks noChangeArrowheads="1"/>
            </p:cNvSpPr>
            <p:nvPr/>
          </p:nvSpPr>
          <p:spPr bwMode="auto">
            <a:xfrm>
              <a:off x="8610600" y="12319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45" name="Rectangle 88"/>
            <p:cNvSpPr>
              <a:spLocks noChangeArrowheads="1"/>
            </p:cNvSpPr>
            <p:nvPr/>
          </p:nvSpPr>
          <p:spPr bwMode="auto">
            <a:xfrm>
              <a:off x="8601075" y="16557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46" name="Rectangle 89"/>
            <p:cNvSpPr>
              <a:spLocks noChangeArrowheads="1"/>
            </p:cNvSpPr>
            <p:nvPr/>
          </p:nvSpPr>
          <p:spPr bwMode="auto">
            <a:xfrm>
              <a:off x="8569325" y="2447926"/>
              <a:ext cx="527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2">
                      <a:lumMod val="10000"/>
                    </a:schemeClr>
                  </a:solidFill>
                  <a:latin typeface="Times New Roman" charset="0"/>
                </a:rPr>
                <a:t>B-1</a:t>
              </a:r>
            </a:p>
          </p:txBody>
        </p:sp>
        <p:sp>
          <p:nvSpPr>
            <p:cNvPr id="147" name="Rectangle 95"/>
            <p:cNvSpPr>
              <a:spLocks noChangeArrowheads="1"/>
            </p:cNvSpPr>
            <p:nvPr/>
          </p:nvSpPr>
          <p:spPr bwMode="auto">
            <a:xfrm>
              <a:off x="3816350" y="1225551"/>
              <a:ext cx="292100" cy="292100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8" name="Rectangle 96"/>
            <p:cNvSpPr>
              <a:spLocks noChangeArrowheads="1"/>
            </p:cNvSpPr>
            <p:nvPr/>
          </p:nvSpPr>
          <p:spPr bwMode="auto">
            <a:xfrm>
              <a:off x="3816350" y="1682751"/>
              <a:ext cx="292100" cy="292100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9" name="Rectangle 97"/>
            <p:cNvSpPr>
              <a:spLocks noChangeArrowheads="1"/>
            </p:cNvSpPr>
            <p:nvPr/>
          </p:nvSpPr>
          <p:spPr bwMode="auto">
            <a:xfrm>
              <a:off x="3816350" y="2444751"/>
              <a:ext cx="292100" cy="292100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0" name="Rectangle 98"/>
            <p:cNvSpPr>
              <a:spLocks noChangeArrowheads="1"/>
            </p:cNvSpPr>
            <p:nvPr/>
          </p:nvSpPr>
          <p:spPr bwMode="auto">
            <a:xfrm>
              <a:off x="3638550" y="1876426"/>
              <a:ext cx="7556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Helvetica Neue"/>
                </a:rPr>
                <a:t>. . .</a:t>
              </a:r>
            </a:p>
          </p:txBody>
        </p:sp>
        <p:sp>
          <p:nvSpPr>
            <p:cNvPr id="151" name="Line 104"/>
            <p:cNvSpPr>
              <a:spLocks noChangeShapeType="1"/>
            </p:cNvSpPr>
            <p:nvPr/>
          </p:nvSpPr>
          <p:spPr bwMode="auto">
            <a:xfrm>
              <a:off x="4421188" y="2057401"/>
              <a:ext cx="3794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2" name="Line 105"/>
            <p:cNvSpPr>
              <a:spLocks noChangeShapeType="1"/>
            </p:cNvSpPr>
            <p:nvPr/>
          </p:nvSpPr>
          <p:spPr bwMode="auto">
            <a:xfrm flipV="1">
              <a:off x="6021388" y="1449388"/>
              <a:ext cx="531813" cy="6080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3" name="Line 106"/>
            <p:cNvSpPr>
              <a:spLocks noChangeShapeType="1"/>
            </p:cNvSpPr>
            <p:nvPr/>
          </p:nvSpPr>
          <p:spPr bwMode="auto">
            <a:xfrm flipV="1">
              <a:off x="6021388" y="1906588"/>
              <a:ext cx="531813" cy="1508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4" name="Line 107"/>
            <p:cNvSpPr>
              <a:spLocks noChangeShapeType="1"/>
            </p:cNvSpPr>
            <p:nvPr/>
          </p:nvSpPr>
          <p:spPr bwMode="auto">
            <a:xfrm>
              <a:off x="6021388" y="2058988"/>
              <a:ext cx="531813" cy="6080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5" name="Line 108"/>
            <p:cNvSpPr>
              <a:spLocks noChangeShapeType="1"/>
            </p:cNvSpPr>
            <p:nvPr/>
          </p:nvSpPr>
          <p:spPr bwMode="auto">
            <a:xfrm>
              <a:off x="7011988" y="1371601"/>
              <a:ext cx="6080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6" name="Line 109"/>
            <p:cNvSpPr>
              <a:spLocks noChangeShapeType="1"/>
            </p:cNvSpPr>
            <p:nvPr/>
          </p:nvSpPr>
          <p:spPr bwMode="auto">
            <a:xfrm>
              <a:off x="7011988" y="1828801"/>
              <a:ext cx="6080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7" name="Line 110"/>
            <p:cNvSpPr>
              <a:spLocks noChangeShapeType="1"/>
            </p:cNvSpPr>
            <p:nvPr/>
          </p:nvSpPr>
          <p:spPr bwMode="auto">
            <a:xfrm>
              <a:off x="7011988" y="2667001"/>
              <a:ext cx="6080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553200" y="1676401"/>
              <a:ext cx="422275" cy="287338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71010C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6553200" y="1143001"/>
              <a:ext cx="422275" cy="287338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71010C"/>
            </a:solidFill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7" name="Rectangle 20"/>
            <p:cNvSpPr>
              <a:spLocks noChangeArrowheads="1"/>
            </p:cNvSpPr>
            <p:nvPr/>
          </p:nvSpPr>
          <p:spPr bwMode="auto">
            <a:xfrm>
              <a:off x="7623970" y="1242721"/>
              <a:ext cx="532606" cy="298099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3" name="Rectangle 60"/>
            <p:cNvSpPr>
              <a:spLocks noChangeArrowheads="1"/>
            </p:cNvSpPr>
            <p:nvPr/>
          </p:nvSpPr>
          <p:spPr bwMode="auto">
            <a:xfrm>
              <a:off x="4752079" y="2895993"/>
              <a:ext cx="2056653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B main memory buffers</a:t>
              </a:r>
            </a:p>
          </p:txBody>
        </p:sp>
        <p:sp>
          <p:nvSpPr>
            <p:cNvPr id="190" name="Rectangle 20"/>
            <p:cNvSpPr>
              <a:spLocks noChangeArrowheads="1"/>
            </p:cNvSpPr>
            <p:nvPr/>
          </p:nvSpPr>
          <p:spPr bwMode="auto">
            <a:xfrm>
              <a:off x="7623970" y="1686344"/>
              <a:ext cx="839788" cy="284163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91" name="Rectangle 20"/>
            <p:cNvSpPr>
              <a:spLocks noChangeArrowheads="1"/>
            </p:cNvSpPr>
            <p:nvPr/>
          </p:nvSpPr>
          <p:spPr bwMode="auto">
            <a:xfrm>
              <a:off x="7639050" y="2499374"/>
              <a:ext cx="311870" cy="302565"/>
            </a:xfrm>
            <a:prstGeom prst="rect">
              <a:avLst/>
            </a:prstGeom>
            <a:solidFill>
              <a:srgbClr val="71010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7809060" y="2179639"/>
              <a:ext cx="341313" cy="63500"/>
              <a:chOff x="3794993" y="5534819"/>
              <a:chExt cx="341313" cy="63500"/>
            </a:xfrm>
          </p:grpSpPr>
          <p:sp>
            <p:nvSpPr>
              <p:cNvPr id="194" name="Freeform 65"/>
              <p:cNvSpPr>
                <a:spLocks/>
              </p:cNvSpPr>
              <p:nvPr/>
            </p:nvSpPr>
            <p:spPr bwMode="auto">
              <a:xfrm>
                <a:off x="3937868" y="5534819"/>
                <a:ext cx="42863" cy="63500"/>
              </a:xfrm>
              <a:custGeom>
                <a:avLst/>
                <a:gdLst>
                  <a:gd name="T0" fmla="*/ 26 w 27"/>
                  <a:gd name="T1" fmla="*/ 20 h 40"/>
                  <a:gd name="T2" fmla="*/ 14 w 27"/>
                  <a:gd name="T3" fmla="*/ 0 h 40"/>
                  <a:gd name="T4" fmla="*/ 0 w 27"/>
                  <a:gd name="T5" fmla="*/ 20 h 40"/>
                  <a:gd name="T6" fmla="*/ 14 w 27"/>
                  <a:gd name="T7" fmla="*/ 39 h 40"/>
                  <a:gd name="T8" fmla="*/ 26 w 27"/>
                  <a:gd name="T9" fmla="*/ 2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20"/>
                    </a:moveTo>
                    <a:lnTo>
                      <a:pt x="14" y="0"/>
                    </a:lnTo>
                    <a:lnTo>
                      <a:pt x="0" y="20"/>
                    </a:lnTo>
                    <a:lnTo>
                      <a:pt x="14" y="39"/>
                    </a:lnTo>
                    <a:lnTo>
                      <a:pt x="26" y="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95" name="Freeform 66"/>
              <p:cNvSpPr>
                <a:spLocks/>
              </p:cNvSpPr>
              <p:nvPr/>
            </p:nvSpPr>
            <p:spPr bwMode="auto">
              <a:xfrm>
                <a:off x="4093443" y="5534819"/>
                <a:ext cx="42863" cy="63500"/>
              </a:xfrm>
              <a:custGeom>
                <a:avLst/>
                <a:gdLst>
                  <a:gd name="T0" fmla="*/ 26 w 27"/>
                  <a:gd name="T1" fmla="*/ 20 h 40"/>
                  <a:gd name="T2" fmla="*/ 14 w 27"/>
                  <a:gd name="T3" fmla="*/ 0 h 40"/>
                  <a:gd name="T4" fmla="*/ 0 w 27"/>
                  <a:gd name="T5" fmla="*/ 20 h 40"/>
                  <a:gd name="T6" fmla="*/ 14 w 27"/>
                  <a:gd name="T7" fmla="*/ 39 h 40"/>
                  <a:gd name="T8" fmla="*/ 26 w 27"/>
                  <a:gd name="T9" fmla="*/ 2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20"/>
                    </a:moveTo>
                    <a:lnTo>
                      <a:pt x="14" y="0"/>
                    </a:lnTo>
                    <a:lnTo>
                      <a:pt x="0" y="20"/>
                    </a:lnTo>
                    <a:lnTo>
                      <a:pt x="14" y="39"/>
                    </a:lnTo>
                    <a:lnTo>
                      <a:pt x="26" y="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196" name="Freeform 77"/>
              <p:cNvSpPr>
                <a:spLocks/>
              </p:cNvSpPr>
              <p:nvPr/>
            </p:nvSpPr>
            <p:spPr bwMode="auto">
              <a:xfrm>
                <a:off x="3794993" y="5534819"/>
                <a:ext cx="42863" cy="63500"/>
              </a:xfrm>
              <a:custGeom>
                <a:avLst/>
                <a:gdLst>
                  <a:gd name="T0" fmla="*/ 26 w 27"/>
                  <a:gd name="T1" fmla="*/ 20 h 40"/>
                  <a:gd name="T2" fmla="*/ 13 w 27"/>
                  <a:gd name="T3" fmla="*/ 0 h 40"/>
                  <a:gd name="T4" fmla="*/ 0 w 27"/>
                  <a:gd name="T5" fmla="*/ 20 h 40"/>
                  <a:gd name="T6" fmla="*/ 13 w 27"/>
                  <a:gd name="T7" fmla="*/ 39 h 40"/>
                  <a:gd name="T8" fmla="*/ 26 w 27"/>
                  <a:gd name="T9" fmla="*/ 2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20"/>
                    </a:moveTo>
                    <a:lnTo>
                      <a:pt x="13" y="0"/>
                    </a:lnTo>
                    <a:lnTo>
                      <a:pt x="0" y="20"/>
                    </a:lnTo>
                    <a:lnTo>
                      <a:pt x="13" y="39"/>
                    </a:lnTo>
                    <a:lnTo>
                      <a:pt x="26" y="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</p:grpSp>
      <p:sp>
        <p:nvSpPr>
          <p:cNvPr id="197" name="Rectangle 20"/>
          <p:cNvSpPr>
            <a:spLocks noChangeArrowheads="1"/>
          </p:cNvSpPr>
          <p:nvPr/>
        </p:nvSpPr>
        <p:spPr bwMode="auto">
          <a:xfrm>
            <a:off x="3572668" y="4582020"/>
            <a:ext cx="532606" cy="298099"/>
          </a:xfrm>
          <a:prstGeom prst="rect">
            <a:avLst/>
          </a:prstGeom>
          <a:solidFill>
            <a:srgbClr val="71010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8" name="Rectangle 20"/>
          <p:cNvSpPr>
            <a:spLocks noChangeArrowheads="1"/>
          </p:cNvSpPr>
          <p:nvPr/>
        </p:nvSpPr>
        <p:spPr bwMode="auto">
          <a:xfrm>
            <a:off x="3572668" y="5025643"/>
            <a:ext cx="839788" cy="284163"/>
          </a:xfrm>
          <a:prstGeom prst="rect">
            <a:avLst/>
          </a:prstGeom>
          <a:solidFill>
            <a:srgbClr val="71010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9" name="Rectangle 20"/>
          <p:cNvSpPr>
            <a:spLocks noChangeArrowheads="1"/>
          </p:cNvSpPr>
          <p:nvPr/>
        </p:nvSpPr>
        <p:spPr bwMode="auto">
          <a:xfrm>
            <a:off x="3587748" y="5838673"/>
            <a:ext cx="311870" cy="302565"/>
          </a:xfrm>
          <a:prstGeom prst="rect">
            <a:avLst/>
          </a:prstGeom>
          <a:solidFill>
            <a:srgbClr val="71010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12700"/>
            <a:ext cx="7772400" cy="1143000"/>
          </a:xfrm>
        </p:spPr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Cost of External Hashing</a:t>
            </a: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 dirty="0">
              <a:solidFill>
                <a:schemeClr val="tx1"/>
              </a:solidFill>
              <a:latin typeface="Helvetica Neue"/>
            </a:endParaRPr>
          </a:p>
          <a:p>
            <a:pPr algn="r"/>
            <a:endParaRPr lang="en-US" sz="14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52227" name="AutoShape 23"/>
          <p:cNvSpPr>
            <a:spLocks noChangeArrowheads="1"/>
          </p:cNvSpPr>
          <p:nvPr/>
        </p:nvSpPr>
        <p:spPr bwMode="auto">
          <a:xfrm>
            <a:off x="215900" y="2481263"/>
            <a:ext cx="1212850" cy="2233612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28" name="AutoShape 22"/>
          <p:cNvSpPr>
            <a:spLocks noChangeArrowheads="1"/>
          </p:cNvSpPr>
          <p:nvPr/>
        </p:nvSpPr>
        <p:spPr bwMode="auto">
          <a:xfrm>
            <a:off x="7605713" y="2509838"/>
            <a:ext cx="1212850" cy="2233612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3914775" y="2435225"/>
            <a:ext cx="1212850" cy="2233613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847850" y="2890838"/>
            <a:ext cx="1677988" cy="1644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481638" y="2919413"/>
            <a:ext cx="1677987" cy="1644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027238" y="3570288"/>
            <a:ext cx="306387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962275" y="3111500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955925" y="3557588"/>
            <a:ext cx="3063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2960688" y="4027488"/>
            <a:ext cx="306387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5664200" y="3090863"/>
            <a:ext cx="1350963" cy="128111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76325" y="370840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 flipV="1">
            <a:off x="2336800" y="3705225"/>
            <a:ext cx="646113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2330450" y="3257550"/>
            <a:ext cx="612775" cy="442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 flipV="1">
            <a:off x="2335213" y="3705225"/>
            <a:ext cx="6238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7018338" y="3592513"/>
            <a:ext cx="747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4083050" y="3103563"/>
            <a:ext cx="8397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4079875" y="3556000"/>
            <a:ext cx="839788" cy="2841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4076700" y="4052888"/>
            <a:ext cx="8397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6" name="Line 24"/>
          <p:cNvSpPr>
            <a:spLocks noChangeShapeType="1"/>
          </p:cNvSpPr>
          <p:nvPr/>
        </p:nvSpPr>
        <p:spPr bwMode="auto">
          <a:xfrm>
            <a:off x="3270250" y="3259138"/>
            <a:ext cx="80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7" name="Line 25"/>
          <p:cNvSpPr>
            <a:spLocks noChangeShapeType="1"/>
          </p:cNvSpPr>
          <p:nvPr/>
        </p:nvSpPr>
        <p:spPr bwMode="auto">
          <a:xfrm>
            <a:off x="3263900" y="3706813"/>
            <a:ext cx="80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8" name="Line 26"/>
          <p:cNvSpPr>
            <a:spLocks noChangeShapeType="1"/>
          </p:cNvSpPr>
          <p:nvPr/>
        </p:nvSpPr>
        <p:spPr bwMode="auto">
          <a:xfrm>
            <a:off x="3268663" y="4187825"/>
            <a:ext cx="804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2249" name="Line 27"/>
          <p:cNvSpPr>
            <a:spLocks noChangeShapeType="1"/>
          </p:cNvSpPr>
          <p:nvPr/>
        </p:nvSpPr>
        <p:spPr bwMode="auto">
          <a:xfrm>
            <a:off x="4918075" y="3251200"/>
            <a:ext cx="760413" cy="261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71036" name="Rectangle 28"/>
          <p:cNvSpPr>
            <a:spLocks noChangeArrowheads="1"/>
          </p:cNvSpPr>
          <p:nvPr/>
        </p:nvSpPr>
        <p:spPr bwMode="auto">
          <a:xfrm>
            <a:off x="1977429" y="5636478"/>
            <a:ext cx="482856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Helvetica Neue"/>
              </a:rPr>
              <a:t>cost = </a:t>
            </a:r>
            <a:r>
              <a:rPr lang="en-US" sz="2400" b="1" dirty="0" smtClean="0">
                <a:solidFill>
                  <a:srgbClr val="800000"/>
                </a:solidFill>
                <a:latin typeface="Helvetica Neue"/>
              </a:rPr>
              <a:t>2*N*(#passes) = 4*N </a:t>
            </a:r>
            <a:r>
              <a:rPr lang="en-US" sz="2400" b="1" dirty="0">
                <a:solidFill>
                  <a:srgbClr val="800000"/>
                </a:solidFill>
                <a:latin typeface="Helvetica Neue"/>
              </a:rPr>
              <a:t>IO</a:t>
            </a:r>
            <a:r>
              <a:rPr lang="ja-JP" altLang="en-US" sz="2400" b="1" dirty="0">
                <a:solidFill>
                  <a:srgbClr val="800000"/>
                </a:solidFill>
                <a:latin typeface="Helvetica Neue"/>
              </a:rPr>
              <a:t>’</a:t>
            </a:r>
            <a:r>
              <a:rPr lang="en-US" sz="2400" b="1" dirty="0">
                <a:solidFill>
                  <a:srgbClr val="800000"/>
                </a:solidFill>
                <a:latin typeface="Helvetica Neue"/>
              </a:rPr>
              <a:t>s</a:t>
            </a:r>
            <a:br>
              <a:rPr lang="en-US" sz="2400" b="1" dirty="0">
                <a:solidFill>
                  <a:srgbClr val="800000"/>
                </a:solidFill>
                <a:latin typeface="Helvetica Neue"/>
              </a:rPr>
            </a:br>
            <a:r>
              <a:rPr lang="en-US" sz="2000" b="1" dirty="0">
                <a:solidFill>
                  <a:srgbClr val="800000"/>
                </a:solidFill>
                <a:latin typeface="Helvetica Neue"/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  <a:latin typeface="Helvetica Neue"/>
              </a:rPr>
              <a:t>includes </a:t>
            </a:r>
            <a:r>
              <a:rPr lang="en-US" sz="2000" b="1" dirty="0">
                <a:solidFill>
                  <a:srgbClr val="800000"/>
                </a:solidFill>
                <a:latin typeface="Helvetica Neue"/>
              </a:rPr>
              <a:t>initial read, final write)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7870" y="2247327"/>
            <a:ext cx="192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</a:rPr>
              <a:t>Conquer (</a:t>
            </a:r>
            <a:r>
              <a:rPr lang="en-US" sz="2400" dirty="0" err="1">
                <a:latin typeface="Helvetica Neue"/>
              </a:rPr>
              <a:t>h</a:t>
            </a:r>
            <a:r>
              <a:rPr lang="en-US" sz="2400" baseline="-25000" dirty="0" err="1">
                <a:latin typeface="Helvetica Neue"/>
              </a:rPr>
              <a:t>r</a:t>
            </a:r>
            <a:r>
              <a:rPr lang="en-US" sz="2400" dirty="0">
                <a:latin typeface="Helvetica Neue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53636" y="2226891"/>
            <a:ext cx="1672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</a:rPr>
              <a:t>Divide (</a:t>
            </a:r>
            <a:r>
              <a:rPr lang="en-US" sz="2400" dirty="0" err="1">
                <a:latin typeface="Helvetica Neue"/>
              </a:rPr>
              <a:t>h</a:t>
            </a:r>
            <a:r>
              <a:rPr lang="en-US" sz="2400" baseline="-25000" dirty="0" err="1">
                <a:latin typeface="Helvetica Neue"/>
              </a:rPr>
              <a:t>p</a:t>
            </a:r>
            <a:r>
              <a:rPr lang="en-US" sz="2400" dirty="0">
                <a:latin typeface="Helvetica Neue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19003" y="4767559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</a:rPr>
              <a:t>Hash partitions </a:t>
            </a:r>
            <a:r>
              <a:rPr lang="en-US" sz="1200" dirty="0" err="1" smtClean="0">
                <a:latin typeface="Helvetica Neue"/>
              </a:rPr>
              <a:t>h</a:t>
            </a:r>
            <a:r>
              <a:rPr lang="en-US" sz="1100" dirty="0" err="1" smtClean="0">
                <a:latin typeface="Helvetica Neue"/>
              </a:rPr>
              <a:t>p</a:t>
            </a:r>
            <a:r>
              <a:rPr lang="en-US" sz="1200" dirty="0" smtClean="0">
                <a:latin typeface="Helvetica Neue"/>
              </a:rPr>
              <a:t> of </a:t>
            </a:r>
            <a:br>
              <a:rPr lang="en-US" sz="1200" dirty="0" smtClean="0">
                <a:latin typeface="Helvetica Neue"/>
              </a:rPr>
            </a:br>
            <a:r>
              <a:rPr lang="en-US" sz="1200" dirty="0" smtClean="0">
                <a:latin typeface="Helvetica Neue"/>
              </a:rPr>
              <a:t>size ~N/(B-1)</a:t>
            </a:r>
            <a:endParaRPr lang="en-US" sz="1200" dirty="0">
              <a:latin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92430" y="4856181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</a:rPr>
              <a:t>Hash partitions </a:t>
            </a:r>
            <a:r>
              <a:rPr lang="en-US" sz="1200" dirty="0" err="1" smtClean="0">
                <a:latin typeface="Helvetica Neue"/>
              </a:rPr>
              <a:t>h</a:t>
            </a:r>
            <a:r>
              <a:rPr lang="en-US" sz="1100" dirty="0" err="1" smtClean="0">
                <a:latin typeface="Helvetica Neue"/>
              </a:rPr>
              <a:t>r</a:t>
            </a:r>
            <a:endParaRPr lang="en-US" sz="1100" dirty="0" smtClean="0">
              <a:latin typeface="Helvetica Neue"/>
            </a:endParaRPr>
          </a:p>
          <a:p>
            <a:pPr algn="ctr"/>
            <a:r>
              <a:rPr lang="en-US" sz="1100" dirty="0" smtClean="0">
                <a:latin typeface="Helvetica Neue"/>
              </a:rPr>
              <a:t>Fully hashed!</a:t>
            </a:r>
            <a:endParaRPr lang="en-US" sz="1200" dirty="0"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38927" y="3984903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Helvetica Neue"/>
              </a:rPr>
              <a:t>B-1</a:t>
            </a:r>
            <a:endParaRPr lang="en-US" sz="1800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63160" y="303403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Helvetica Neue"/>
              </a:rPr>
              <a:t>1</a:t>
            </a:r>
            <a:endParaRPr lang="en-US" sz="1800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2586" y="349915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sz="1800" dirty="0" smtClean="0">
                <a:solidFill>
                  <a:srgbClr val="FFFFFF"/>
                </a:solidFill>
                <a:latin typeface="Helvetica Neue"/>
              </a:rPr>
              <a:t>…</a:t>
            </a:r>
            <a:endParaRPr lang="en-US" sz="1800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9632" y="3500586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FFFFFF"/>
                </a:solidFill>
                <a:latin typeface="Helvetica Neue"/>
              </a:rPr>
              <a:t>B</a:t>
            </a:r>
            <a:endParaRPr lang="en-US" sz="2400" dirty="0">
              <a:solidFill>
                <a:srgbClr val="FFFFFF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844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Requirement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big of a table can we hash in two passes?</a:t>
            </a:r>
          </a:p>
          <a:p>
            <a:pPr lvl="1"/>
            <a:r>
              <a:rPr lang="en-US" sz="2000" dirty="0"/>
              <a:t>B-1 </a:t>
            </a:r>
            <a:r>
              <a:rPr lang="ja-JP" altLang="en-US" sz="2000" dirty="0"/>
              <a:t>“</a:t>
            </a:r>
            <a:r>
              <a:rPr lang="en-US" sz="2000" dirty="0"/>
              <a:t>partitions</a:t>
            </a:r>
            <a:r>
              <a:rPr lang="ja-JP" altLang="en-US" sz="2000" dirty="0"/>
              <a:t>”</a:t>
            </a:r>
            <a:r>
              <a:rPr lang="en-US" sz="2000" dirty="0"/>
              <a:t> result from Pass 1</a:t>
            </a:r>
          </a:p>
          <a:p>
            <a:pPr lvl="1"/>
            <a:r>
              <a:rPr lang="en-US" sz="2000" dirty="0"/>
              <a:t>Each should be no more than B pages in size</a:t>
            </a:r>
          </a:p>
          <a:p>
            <a:pPr lvl="1"/>
            <a:r>
              <a:rPr lang="en-US" sz="2000" dirty="0"/>
              <a:t>Answer: B(B-1).</a:t>
            </a:r>
          </a:p>
          <a:p>
            <a:pPr lvl="2"/>
            <a:r>
              <a:rPr lang="en-US" sz="1800" dirty="0"/>
              <a:t>We can hash a table of size N pages in about        space</a:t>
            </a:r>
            <a:endParaRPr lang="en-US" sz="2000" dirty="0"/>
          </a:p>
          <a:p>
            <a:pPr lvl="1"/>
            <a:r>
              <a:rPr lang="en-US" sz="2000" dirty="0"/>
              <a:t>Note: assumes hash function distributes records evenly!</a:t>
            </a:r>
          </a:p>
          <a:p>
            <a:r>
              <a:rPr lang="en-US" sz="2400" dirty="0"/>
              <a:t>Have a bigger table?  Recursive partitioning!</a:t>
            </a:r>
          </a:p>
          <a:p>
            <a:pPr lvl="1"/>
            <a:endParaRPr lang="en-US" sz="2000" dirty="0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 dirty="0">
              <a:solidFill>
                <a:schemeClr val="tx1"/>
              </a:solidFill>
              <a:latin typeface="Helvetica Neue"/>
            </a:endParaRPr>
          </a:p>
          <a:p>
            <a:pPr algn="r"/>
            <a:endParaRPr lang="en-US" sz="1400" dirty="0">
              <a:solidFill>
                <a:schemeClr val="tx2"/>
              </a:solidFill>
              <a:latin typeface="Helvetica Neue"/>
            </a:endParaRP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353104"/>
              </p:ext>
            </p:extLst>
          </p:nvPr>
        </p:nvGraphicFramePr>
        <p:xfrm>
          <a:off x="6538311" y="2971800"/>
          <a:ext cx="409534" cy="2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4" imgW="266700" imgH="190500" progId="Equation.3">
                  <p:embed/>
                </p:oleObj>
              </mc:Choice>
              <mc:Fallback>
                <p:oleObj name="Equation" r:id="rId4" imgW="2667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311" y="2971800"/>
                        <a:ext cx="409534" cy="2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5800" y="4420696"/>
            <a:ext cx="7289800" cy="2132504"/>
            <a:chOff x="287337" y="3980471"/>
            <a:chExt cx="8602663" cy="2516559"/>
          </a:xfrm>
        </p:grpSpPr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87337" y="4234843"/>
              <a:ext cx="1212850" cy="2233612"/>
            </a:xfrm>
            <a:prstGeom prst="can">
              <a:avLst>
                <a:gd name="adj" fmla="val 460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7677150" y="4263418"/>
              <a:ext cx="1212850" cy="2233612"/>
            </a:xfrm>
            <a:prstGeom prst="can">
              <a:avLst>
                <a:gd name="adj" fmla="val 460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986212" y="4188805"/>
              <a:ext cx="1212850" cy="2233613"/>
            </a:xfrm>
            <a:prstGeom prst="can">
              <a:avLst>
                <a:gd name="adj" fmla="val 460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19287" y="4644418"/>
              <a:ext cx="1677988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53075" y="467299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98675" y="532386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33712" y="486508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027362" y="531116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032125" y="578106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735637" y="484444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147762" y="5461980"/>
              <a:ext cx="952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2408237" y="545880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401887" y="501113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 flipV="1">
              <a:off x="2406650" y="545880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7089775" y="5346093"/>
              <a:ext cx="747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154487" y="4857143"/>
              <a:ext cx="8397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151312" y="5309580"/>
              <a:ext cx="8397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148137" y="5806468"/>
              <a:ext cx="8397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341687" y="501271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335337" y="546039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340100" y="594140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989512" y="5004780"/>
              <a:ext cx="760413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59307" y="4000907"/>
              <a:ext cx="1929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/>
                </a:rPr>
                <a:t>Conquer (</a:t>
              </a:r>
              <a:r>
                <a:rPr lang="en-US" sz="2400" dirty="0" err="1">
                  <a:latin typeface="Helvetica Neue"/>
                </a:rPr>
                <a:t>h</a:t>
              </a:r>
              <a:r>
                <a:rPr lang="en-US" sz="2400" baseline="-25000" dirty="0" err="1">
                  <a:latin typeface="Helvetica Neue"/>
                </a:rPr>
                <a:t>r</a:t>
              </a:r>
              <a:r>
                <a:rPr lang="en-US" sz="2400" dirty="0">
                  <a:latin typeface="Helvetica Neue"/>
                </a:rPr>
                <a:t>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25073" y="3980471"/>
              <a:ext cx="1672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/>
                </a:rPr>
                <a:t>Divide (</a:t>
              </a:r>
              <a:r>
                <a:rPr lang="en-US" sz="2400" dirty="0" err="1">
                  <a:latin typeface="Helvetica Neue"/>
                </a:rPr>
                <a:t>h</a:t>
              </a:r>
              <a:r>
                <a:rPr lang="en-US" sz="2400" baseline="-25000" dirty="0" err="1">
                  <a:latin typeface="Helvetica Neue"/>
                </a:rPr>
                <a:t>p</a:t>
              </a:r>
              <a:r>
                <a:rPr lang="en-US" sz="2400" dirty="0">
                  <a:latin typeface="Helvetica Neue"/>
                </a:rPr>
                <a:t>)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095120" y="5901247"/>
            <a:ext cx="519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</a:rPr>
              <a:t>B-1</a:t>
            </a:r>
            <a:endParaRPr lang="en-US" sz="1600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79980" y="5102878"/>
            <a:ext cx="298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</a:rPr>
              <a:t>1</a:t>
            </a:r>
            <a:endParaRPr lang="en-US" sz="1600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37717" y="53917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sz="1600" dirty="0" smtClean="0">
                <a:solidFill>
                  <a:srgbClr val="FFFFFF"/>
                </a:solidFill>
                <a:latin typeface="Helvetica Neue"/>
              </a:rPr>
              <a:t>…</a:t>
            </a:r>
            <a:endParaRPr lang="en-US" sz="1600" dirty="0">
              <a:solidFill>
                <a:srgbClr val="FFFFFF"/>
              </a:solidFill>
              <a:latin typeface="Helvetica Neu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28735" y="548158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smtClean="0">
                <a:solidFill>
                  <a:srgbClr val="FFFFFF"/>
                </a:solidFill>
                <a:latin typeface="Helvetica Neue"/>
              </a:rPr>
              <a:t>B</a:t>
            </a:r>
            <a:endParaRPr lang="en-US" sz="1800" dirty="0">
              <a:solidFill>
                <a:srgbClr val="FFFFFF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0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15900" y="2481263"/>
            <a:ext cx="1212850" cy="2233612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14775" y="2435225"/>
            <a:ext cx="1212850" cy="2233613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47850" y="2890838"/>
            <a:ext cx="1677988" cy="1644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27238" y="3570288"/>
            <a:ext cx="306387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2275" y="3111500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955925" y="3557588"/>
            <a:ext cx="3063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960688" y="4027488"/>
            <a:ext cx="306387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076325" y="370840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2336800" y="3705225"/>
            <a:ext cx="646113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2330450" y="3257550"/>
            <a:ext cx="612775" cy="442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2335213" y="3705225"/>
            <a:ext cx="6238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083050" y="3103563"/>
            <a:ext cx="839788" cy="2841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&gt;(B-1) big!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079875" y="3556000"/>
            <a:ext cx="839788" cy="2841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076700" y="4052888"/>
            <a:ext cx="8397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270250" y="3259138"/>
            <a:ext cx="80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263900" y="3706813"/>
            <a:ext cx="80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3268663" y="4187825"/>
            <a:ext cx="804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3636" y="2226891"/>
            <a:ext cx="1672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</a:rPr>
              <a:t>Divide (</a:t>
            </a:r>
            <a:r>
              <a:rPr lang="en-US" sz="2400" dirty="0" err="1">
                <a:latin typeface="Helvetica Neue"/>
              </a:rPr>
              <a:t>h</a:t>
            </a:r>
            <a:r>
              <a:rPr lang="en-US" sz="2400" baseline="-25000" dirty="0" err="1">
                <a:latin typeface="Helvetica Neue"/>
              </a:rPr>
              <a:t>p</a:t>
            </a:r>
            <a:r>
              <a:rPr lang="en-US" sz="2400" dirty="0">
                <a:latin typeface="Helvetica Neue"/>
              </a:rPr>
              <a:t>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918075" y="2248350"/>
            <a:ext cx="3818558" cy="2441947"/>
            <a:chOff x="4918075" y="2248350"/>
            <a:chExt cx="3818558" cy="2441947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7523783" y="2456684"/>
              <a:ext cx="1212850" cy="2233613"/>
            </a:xfrm>
            <a:prstGeom prst="can">
              <a:avLst>
                <a:gd name="adj" fmla="val 460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5456858" y="2912297"/>
              <a:ext cx="1677988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5636246" y="3591747"/>
              <a:ext cx="306387" cy="284162"/>
            </a:xfrm>
            <a:prstGeom prst="rect">
              <a:avLst/>
            </a:prstGeom>
            <a:solidFill>
              <a:srgbClr val="FFC2A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571283" y="3132959"/>
              <a:ext cx="306388" cy="284163"/>
            </a:xfrm>
            <a:prstGeom prst="rect">
              <a:avLst/>
            </a:prstGeom>
            <a:solidFill>
              <a:srgbClr val="FFC2A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6564933" y="3579047"/>
              <a:ext cx="306388" cy="284162"/>
            </a:xfrm>
            <a:prstGeom prst="rect">
              <a:avLst/>
            </a:prstGeom>
            <a:solidFill>
              <a:srgbClr val="FFC2A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569696" y="4048947"/>
              <a:ext cx="306387" cy="284162"/>
            </a:xfrm>
            <a:prstGeom prst="rect">
              <a:avLst/>
            </a:prstGeom>
            <a:solidFill>
              <a:srgbClr val="FFC2A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 flipV="1">
              <a:off x="5945808" y="3726684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 flipH="1">
              <a:off x="5939458" y="3279009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 flipH="1" flipV="1">
              <a:off x="5944221" y="3726684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7692058" y="3125022"/>
              <a:ext cx="839788" cy="284162"/>
            </a:xfrm>
            <a:prstGeom prst="rect">
              <a:avLst/>
            </a:prstGeom>
            <a:solidFill>
              <a:srgbClr val="FFC2A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688883" y="3577459"/>
              <a:ext cx="839788" cy="284163"/>
            </a:xfrm>
            <a:prstGeom prst="rect">
              <a:avLst/>
            </a:prstGeom>
            <a:solidFill>
              <a:srgbClr val="FFC2A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7685708" y="4074347"/>
              <a:ext cx="839788" cy="284162"/>
            </a:xfrm>
            <a:prstGeom prst="rect">
              <a:avLst/>
            </a:prstGeom>
            <a:solidFill>
              <a:srgbClr val="FFC2A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6879258" y="3280597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6872908" y="3728272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6877671" y="4209284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62644" y="2248350"/>
              <a:ext cx="1729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/>
                </a:rPr>
                <a:t>Divide (h</a:t>
              </a:r>
              <a:r>
                <a:rPr lang="en-US" sz="2400" baseline="-25000" dirty="0">
                  <a:latin typeface="Helvetica Neue"/>
                </a:rPr>
                <a:t>p1</a:t>
              </a:r>
              <a:r>
                <a:rPr lang="en-US" sz="2400" dirty="0">
                  <a:latin typeface="Helvetica Neue"/>
                </a:rPr>
                <a:t>)</a:t>
              </a: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4918075" y="3251200"/>
              <a:ext cx="725117" cy="48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5900" y="2226891"/>
            <a:ext cx="8520733" cy="2487984"/>
            <a:chOff x="215900" y="2226891"/>
            <a:chExt cx="8520733" cy="2487984"/>
          </a:xfrm>
        </p:grpSpPr>
        <p:sp>
          <p:nvSpPr>
            <p:cNvPr id="4" name="AutoShape 23"/>
            <p:cNvSpPr>
              <a:spLocks noChangeArrowheads="1"/>
            </p:cNvSpPr>
            <p:nvPr/>
          </p:nvSpPr>
          <p:spPr bwMode="auto">
            <a:xfrm>
              <a:off x="215900" y="2481263"/>
              <a:ext cx="1212850" cy="2233612"/>
            </a:xfrm>
            <a:prstGeom prst="can">
              <a:avLst>
                <a:gd name="adj" fmla="val 460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914775" y="2435225"/>
              <a:ext cx="1212850" cy="2233613"/>
            </a:xfrm>
            <a:prstGeom prst="can">
              <a:avLst>
                <a:gd name="adj" fmla="val 460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76325" y="3708400"/>
              <a:ext cx="952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083050" y="3103563"/>
              <a:ext cx="839788" cy="2841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079875" y="3556000"/>
              <a:ext cx="8397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076700" y="4052888"/>
              <a:ext cx="8397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53636" y="2226891"/>
              <a:ext cx="1672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/>
                </a:rPr>
                <a:t>Divide (</a:t>
              </a:r>
              <a:r>
                <a:rPr lang="en-US" sz="2400" dirty="0" err="1">
                  <a:latin typeface="Helvetica Neue"/>
                </a:rPr>
                <a:t>h</a:t>
              </a:r>
              <a:r>
                <a:rPr lang="en-US" sz="2400" baseline="-25000" dirty="0" err="1">
                  <a:latin typeface="Helvetica Neue"/>
                </a:rPr>
                <a:t>p</a:t>
              </a:r>
              <a:r>
                <a:rPr lang="en-US" sz="2400" dirty="0">
                  <a:latin typeface="Helvetica Neue"/>
                </a:rPr>
                <a:t>)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918075" y="2248350"/>
              <a:ext cx="3818558" cy="2441947"/>
              <a:chOff x="4918075" y="2248350"/>
              <a:chExt cx="3818558" cy="2441947"/>
            </a:xfrm>
          </p:grpSpPr>
          <p:sp>
            <p:nvSpPr>
              <p:cNvPr id="28" name="AutoShape 5"/>
              <p:cNvSpPr>
                <a:spLocks noChangeArrowheads="1"/>
              </p:cNvSpPr>
              <p:nvPr/>
            </p:nvSpPr>
            <p:spPr bwMode="auto">
              <a:xfrm>
                <a:off x="7523783" y="2456684"/>
                <a:ext cx="1212850" cy="2233613"/>
              </a:xfrm>
              <a:prstGeom prst="can">
                <a:avLst>
                  <a:gd name="adj" fmla="val 4604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5456858" y="2912297"/>
                <a:ext cx="1677988" cy="164465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5636246" y="3591747"/>
                <a:ext cx="306387" cy="284162"/>
              </a:xfrm>
              <a:prstGeom prst="rect">
                <a:avLst/>
              </a:prstGeom>
              <a:solidFill>
                <a:srgbClr val="FFC2A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571283" y="3132959"/>
                <a:ext cx="306388" cy="284163"/>
              </a:xfrm>
              <a:prstGeom prst="rect">
                <a:avLst/>
              </a:prstGeom>
              <a:solidFill>
                <a:srgbClr val="FFC2A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6564933" y="3579047"/>
                <a:ext cx="306388" cy="284162"/>
              </a:xfrm>
              <a:prstGeom prst="rect">
                <a:avLst/>
              </a:prstGeom>
              <a:solidFill>
                <a:srgbClr val="FFC2A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6569696" y="4048947"/>
                <a:ext cx="306387" cy="284162"/>
              </a:xfrm>
              <a:prstGeom prst="rect">
                <a:avLst/>
              </a:prstGeom>
              <a:solidFill>
                <a:srgbClr val="FFC2A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H="1" flipV="1">
                <a:off x="5945808" y="3726684"/>
                <a:ext cx="646113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 flipH="1">
                <a:off x="5939458" y="3279009"/>
                <a:ext cx="612775" cy="4429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 flipH="1" flipV="1">
                <a:off x="5944221" y="3726684"/>
                <a:ext cx="623887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7692058" y="3125022"/>
                <a:ext cx="839788" cy="284162"/>
              </a:xfrm>
              <a:prstGeom prst="rect">
                <a:avLst/>
              </a:prstGeom>
              <a:solidFill>
                <a:srgbClr val="FFC2A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7688883" y="3577459"/>
                <a:ext cx="839788" cy="284163"/>
              </a:xfrm>
              <a:prstGeom prst="rect">
                <a:avLst/>
              </a:prstGeom>
              <a:solidFill>
                <a:srgbClr val="FFC2A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7685708" y="4074347"/>
                <a:ext cx="839788" cy="284162"/>
              </a:xfrm>
              <a:prstGeom prst="rect">
                <a:avLst/>
              </a:prstGeom>
              <a:solidFill>
                <a:srgbClr val="FFC2A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40" name="Line 24"/>
              <p:cNvSpPr>
                <a:spLocks noChangeShapeType="1"/>
              </p:cNvSpPr>
              <p:nvPr/>
            </p:nvSpPr>
            <p:spPr bwMode="auto">
              <a:xfrm>
                <a:off x="6879258" y="3280597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>
                <a:off x="6872908" y="3728272"/>
                <a:ext cx="8048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>
                <a:off x="6877671" y="4209284"/>
                <a:ext cx="8048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62644" y="2248350"/>
                <a:ext cx="1729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 Neue"/>
                  </a:rPr>
                  <a:t>Divide (h</a:t>
                </a:r>
                <a:r>
                  <a:rPr lang="en-US" sz="2400" baseline="-25000" dirty="0">
                    <a:latin typeface="Helvetica Neue"/>
                  </a:rPr>
                  <a:t>p1</a:t>
                </a:r>
                <a:r>
                  <a:rPr lang="en-US" sz="2400" dirty="0">
                    <a:latin typeface="Helvetica Neue"/>
                  </a:rPr>
                  <a:t>)</a:t>
                </a:r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>
                <a:off x="4918075" y="3251200"/>
                <a:ext cx="725117" cy="48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 Neue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18075" y="2247327"/>
            <a:ext cx="3900488" cy="2496123"/>
            <a:chOff x="4918075" y="2247327"/>
            <a:chExt cx="3900488" cy="2496123"/>
          </a:xfrm>
        </p:grpSpPr>
        <p:sp>
          <p:nvSpPr>
            <p:cNvPr id="44" name="AutoShape 22"/>
            <p:cNvSpPr>
              <a:spLocks noChangeArrowheads="1"/>
            </p:cNvSpPr>
            <p:nvPr/>
          </p:nvSpPr>
          <p:spPr bwMode="auto">
            <a:xfrm>
              <a:off x="7605713" y="2509838"/>
              <a:ext cx="1212850" cy="2233612"/>
            </a:xfrm>
            <a:prstGeom prst="can">
              <a:avLst>
                <a:gd name="adj" fmla="val 4604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FFC2A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 flipH="1">
              <a:off x="7018338" y="3592513"/>
              <a:ext cx="747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4918075" y="3251200"/>
              <a:ext cx="760413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7870" y="2247327"/>
              <a:ext cx="1929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/>
                </a:rPr>
                <a:t>Conquer (</a:t>
              </a:r>
              <a:r>
                <a:rPr lang="en-US" sz="2400" dirty="0" err="1">
                  <a:latin typeface="Helvetica Neue"/>
                </a:rPr>
                <a:t>h</a:t>
              </a:r>
              <a:r>
                <a:rPr lang="en-US" sz="2400" baseline="-25000" dirty="0" err="1">
                  <a:latin typeface="Helvetica Neue"/>
                </a:rPr>
                <a:t>r</a:t>
              </a:r>
              <a:r>
                <a:rPr lang="en-US" sz="2400" dirty="0">
                  <a:latin typeface="Helvetica Neue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19E-6 4.646E-6 L -0.40264 4.646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215900" y="2481263"/>
            <a:ext cx="1212850" cy="2233612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14775" y="2435225"/>
            <a:ext cx="1212850" cy="2233613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47850" y="2890838"/>
            <a:ext cx="1677988" cy="1644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27238" y="3570288"/>
            <a:ext cx="306387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2275" y="3111500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955925" y="3557588"/>
            <a:ext cx="3063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960688" y="4027488"/>
            <a:ext cx="306387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076325" y="370840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2336800" y="3705225"/>
            <a:ext cx="646113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2330450" y="3257550"/>
            <a:ext cx="612775" cy="442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2335213" y="3705225"/>
            <a:ext cx="6238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083050" y="3103563"/>
            <a:ext cx="839788" cy="284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079875" y="3556000"/>
            <a:ext cx="839788" cy="2841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076700" y="4052888"/>
            <a:ext cx="8397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270250" y="3259138"/>
            <a:ext cx="80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263900" y="3706813"/>
            <a:ext cx="80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3268663" y="4187825"/>
            <a:ext cx="804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3636" y="2226891"/>
            <a:ext cx="1672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</a:rPr>
              <a:t>Divide (</a:t>
            </a:r>
            <a:r>
              <a:rPr lang="en-US" sz="2400" dirty="0" err="1">
                <a:latin typeface="Helvetica Neue"/>
              </a:rPr>
              <a:t>h</a:t>
            </a:r>
            <a:r>
              <a:rPr lang="en-US" sz="2400" baseline="-25000" dirty="0" err="1">
                <a:latin typeface="Helvetica Neue"/>
              </a:rPr>
              <a:t>p</a:t>
            </a:r>
            <a:r>
              <a:rPr lang="en-US" sz="2400" dirty="0"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Out-of-Core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themes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Single-pass </a:t>
            </a:r>
            <a:r>
              <a:rPr lang="en-US" i="1" dirty="0" smtClean="0"/>
              <a:t>streaming</a:t>
            </a:r>
            <a:r>
              <a:rPr lang="en-US" dirty="0" smtClean="0"/>
              <a:t> data through 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Divide </a:t>
            </a:r>
            <a:r>
              <a:rPr lang="en-US" dirty="0" smtClean="0"/>
              <a:t>(into RAM-sized chunks) </a:t>
            </a:r>
            <a:br>
              <a:rPr lang="en-US" dirty="0" smtClean="0"/>
            </a:br>
            <a:r>
              <a:rPr lang="en-US" i="1" dirty="0" smtClean="0"/>
              <a:t>and Conquer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318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Wrinkle: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a dataset with a </a:t>
            </a:r>
            <a:r>
              <a:rPr lang="en-US" sz="2800" i="1" dirty="0" smtClean="0"/>
              <a:t>very</a:t>
            </a:r>
            <a:r>
              <a:rPr lang="en-US" sz="2800" dirty="0" smtClean="0"/>
              <a:t> frequent key</a:t>
            </a:r>
          </a:p>
          <a:p>
            <a:pPr lvl="1"/>
            <a:r>
              <a:rPr lang="en-US" sz="2400" dirty="0" smtClean="0"/>
              <a:t>E.g. in a big table, consider the </a:t>
            </a:r>
            <a:r>
              <a:rPr lang="en-US" sz="2400" i="1" dirty="0" smtClean="0"/>
              <a:t>gender </a:t>
            </a:r>
            <a:r>
              <a:rPr lang="en-US" sz="2400" dirty="0" smtClean="0"/>
              <a:t>column</a:t>
            </a:r>
          </a:p>
          <a:p>
            <a:r>
              <a:rPr lang="en-US" sz="2800" dirty="0" smtClean="0"/>
              <a:t>What happens during recursive partitioning?</a:t>
            </a:r>
            <a:endParaRPr lang="en-US" sz="2800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304800" y="4038600"/>
            <a:ext cx="1212850" cy="2233612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03675" y="3992562"/>
            <a:ext cx="1212850" cy="2233613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36750" y="4448175"/>
            <a:ext cx="1677988" cy="1644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16138" y="5127625"/>
            <a:ext cx="306387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051175" y="4668837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4825" y="5114925"/>
            <a:ext cx="3063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049588" y="5584825"/>
            <a:ext cx="306387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1165225" y="5265737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 flipV="1">
            <a:off x="2425700" y="5262562"/>
            <a:ext cx="646113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2419350" y="4814887"/>
            <a:ext cx="612775" cy="442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2424113" y="5262562"/>
            <a:ext cx="6238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171950" y="4660900"/>
            <a:ext cx="839788" cy="2841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/>
              </a:rPr>
              <a:t>M</a:t>
            </a:r>
            <a:endParaRPr lang="en-US" sz="12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168775" y="5113337"/>
            <a:ext cx="839788" cy="2841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/>
              </a:rPr>
              <a:t>F</a:t>
            </a:r>
            <a:endParaRPr lang="en-US" sz="12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4165600" y="5610225"/>
            <a:ext cx="8397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/>
              </a:rPr>
              <a:t>other</a:t>
            </a:r>
            <a:endParaRPr lang="en-US" sz="12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3359150" y="4816475"/>
            <a:ext cx="80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3352800" y="5264150"/>
            <a:ext cx="80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3357563" y="5745162"/>
            <a:ext cx="804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2536" y="3784228"/>
            <a:ext cx="1672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</a:rPr>
              <a:t>Divide (</a:t>
            </a:r>
            <a:r>
              <a:rPr lang="en-US" sz="2400" dirty="0" err="1">
                <a:latin typeface="Helvetica Neue"/>
              </a:rPr>
              <a:t>h</a:t>
            </a:r>
            <a:r>
              <a:rPr lang="en-US" sz="2400" baseline="-25000" dirty="0" err="1">
                <a:latin typeface="Helvetica Neue"/>
              </a:rPr>
              <a:t>p</a:t>
            </a:r>
            <a:r>
              <a:rPr lang="en-US" sz="2400" dirty="0">
                <a:latin typeface="Helvetica Neue"/>
              </a:rPr>
              <a:t>)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7612683" y="4014021"/>
            <a:ext cx="1212850" cy="2233613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545758" y="4469634"/>
            <a:ext cx="1677988" cy="1644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725146" y="5149084"/>
            <a:ext cx="306387" cy="284162"/>
          </a:xfrm>
          <a:prstGeom prst="rect">
            <a:avLst/>
          </a:prstGeom>
          <a:solidFill>
            <a:srgbClr val="FFC2A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660183" y="4690296"/>
            <a:ext cx="306388" cy="284163"/>
          </a:xfrm>
          <a:prstGeom prst="rect">
            <a:avLst/>
          </a:prstGeom>
          <a:solidFill>
            <a:srgbClr val="FFC2A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6028358" y="4836346"/>
            <a:ext cx="612775" cy="442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7780958" y="4682359"/>
            <a:ext cx="839788" cy="284162"/>
          </a:xfrm>
          <a:prstGeom prst="rect">
            <a:avLst/>
          </a:prstGeom>
          <a:solidFill>
            <a:srgbClr val="FFC2A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rgbClr val="71010C"/>
                </a:solidFill>
                <a:latin typeface="Helvetica Neue"/>
              </a:rPr>
              <a:t>M</a:t>
            </a:r>
            <a:endParaRPr lang="en-US" sz="1200" dirty="0">
              <a:solidFill>
                <a:srgbClr val="71010C"/>
              </a:solidFill>
              <a:latin typeface="Helvetica Neue"/>
            </a:endParaRP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6968158" y="4837934"/>
            <a:ext cx="804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51544" y="3805687"/>
            <a:ext cx="172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/>
              </a:rPr>
              <a:t>Divide (h</a:t>
            </a:r>
            <a:r>
              <a:rPr lang="en-US" sz="2400" baseline="-25000" dirty="0">
                <a:latin typeface="Helvetica Neue"/>
              </a:rPr>
              <a:t>p1</a:t>
            </a:r>
            <a:r>
              <a:rPr lang="en-US" sz="2400" dirty="0">
                <a:latin typeface="Helvetica Neue"/>
              </a:rPr>
              <a:t>)</a:t>
            </a:r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5006975" y="4808537"/>
            <a:ext cx="725117" cy="48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4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Given </a:t>
            </a:r>
            <a:r>
              <a:rPr lang="en-US" sz="2000" dirty="0"/>
              <a:t>B buffers in memory, external </a:t>
            </a:r>
            <a:r>
              <a:rPr lang="en-US" sz="2000" dirty="0" smtClean="0"/>
              <a:t>hashing can </a:t>
            </a:r>
            <a:r>
              <a:rPr lang="en-US" sz="2000" dirty="0"/>
              <a:t>be done in 1 pass if the file is less than ______ big: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	2. </a:t>
            </a:r>
            <a:r>
              <a:rPr lang="en-US" sz="1600" dirty="0" err="1"/>
              <a:t>Sqrt</a:t>
            </a:r>
            <a:r>
              <a:rPr lang="en-US" sz="1600" dirty="0"/>
              <a:t>(B)		3. B(B-1)</a:t>
            </a:r>
          </a:p>
          <a:p>
            <a:endParaRPr lang="en-US" sz="2000" dirty="0"/>
          </a:p>
          <a:p>
            <a:r>
              <a:rPr lang="en-US" sz="2000" dirty="0"/>
              <a:t>Given B buffers in memory, external </a:t>
            </a:r>
            <a:r>
              <a:rPr lang="en-US" sz="2000" dirty="0" smtClean="0"/>
              <a:t>hashing can </a:t>
            </a:r>
            <a:r>
              <a:rPr lang="en-US" sz="2000" dirty="0"/>
              <a:t>be done in 2 passes if the file is less than ______ big: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	2. </a:t>
            </a:r>
            <a:r>
              <a:rPr lang="en-US" sz="1600" dirty="0" err="1"/>
              <a:t>Sqrt</a:t>
            </a:r>
            <a:r>
              <a:rPr lang="en-US" sz="1600" dirty="0"/>
              <a:t>(B)		3. B(B-1)</a:t>
            </a:r>
          </a:p>
          <a:p>
            <a:endParaRPr lang="en-US" sz="2000" dirty="0"/>
          </a:p>
          <a:p>
            <a:r>
              <a:rPr lang="en-US" sz="2000" dirty="0" smtClean="0"/>
              <a:t>T/F: external hashing works regardless of key values</a:t>
            </a:r>
          </a:p>
          <a:p>
            <a:endParaRPr lang="en-US" sz="2000" dirty="0"/>
          </a:p>
          <a:p>
            <a:r>
              <a:rPr lang="en-US" sz="2000" dirty="0"/>
              <a:t>T/F: external </a:t>
            </a:r>
            <a:r>
              <a:rPr lang="en-US" sz="2000" dirty="0" smtClean="0"/>
              <a:t>hashing divides </a:t>
            </a:r>
            <a:r>
              <a:rPr lang="en-US" sz="2000" dirty="0"/>
              <a:t>the problem during </a:t>
            </a:r>
            <a:r>
              <a:rPr lang="en-US" sz="2000" dirty="0" smtClean="0"/>
              <a:t>the initial (partitioning) passes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T/F: </a:t>
            </a:r>
            <a:r>
              <a:rPr lang="en-US" sz="2000"/>
              <a:t>external </a:t>
            </a:r>
            <a:r>
              <a:rPr lang="en-US" sz="2000" smtClean="0"/>
              <a:t>hashing conquers </a:t>
            </a:r>
            <a:r>
              <a:rPr lang="en-US" sz="2000" dirty="0" smtClean="0"/>
              <a:t>during the final (rehash) pass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36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2743200"/>
            <a:ext cx="7240587" cy="1143000"/>
          </a:xfrm>
        </p:spPr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How does </a:t>
            </a:r>
            <a:r>
              <a:rPr lang="en-US" dirty="0" smtClean="0">
                <a:solidFill>
                  <a:srgbClr val="FF0000"/>
                </a:solidFill>
                <a:ea typeface="Osaka" charset="0"/>
                <a:cs typeface="Helvetica Neue Light"/>
              </a:rPr>
              <a:t>external hashing </a:t>
            </a:r>
            <a:r>
              <a:rPr lang="en-US" dirty="0" smtClean="0">
                <a:ea typeface="Osaka" charset="0"/>
                <a:cs typeface="Helvetica Neue Light"/>
              </a:rPr>
              <a:t>compare </a:t>
            </a:r>
            <a:r>
              <a:rPr lang="en-US" dirty="0">
                <a:ea typeface="Osaka" charset="0"/>
                <a:cs typeface="Helvetica Neue Light"/>
              </a:rPr>
              <a:t>with </a:t>
            </a:r>
            <a:r>
              <a:rPr lang="en-US" dirty="0">
                <a:solidFill>
                  <a:srgbClr val="FF3300"/>
                </a:solidFill>
                <a:ea typeface="Osaka" charset="0"/>
                <a:cs typeface="Helvetica Neue Light"/>
              </a:rPr>
              <a:t>external sorting</a:t>
            </a:r>
            <a:r>
              <a:rPr lang="en-US" dirty="0">
                <a:ea typeface="Osaka" charset="0"/>
                <a:cs typeface="Helvetica Neue Light"/>
              </a:rPr>
              <a:t>?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 dirty="0">
              <a:solidFill>
                <a:schemeClr val="tx1"/>
              </a:solidFill>
              <a:latin typeface="Helvetica Neue"/>
            </a:endParaRPr>
          </a:p>
          <a:p>
            <a:pPr algn="r"/>
            <a:endParaRPr lang="en-US" sz="140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 flipH="1">
            <a:off x="5038725" y="2962275"/>
            <a:ext cx="2227263" cy="1644650"/>
            <a:chOff x="1847850" y="2890838"/>
            <a:chExt cx="2227263" cy="1644650"/>
          </a:xfrm>
        </p:grpSpPr>
        <p:sp>
          <p:nvSpPr>
            <p:cNvPr id="57376" name="Rectangle 6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77" name="Rectangle 8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78" name="Rectangle 9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79" name="Rectangle 10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80" name="Rectangle 11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81" name="Line 14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82" name="Line 15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83" name="Line 16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84" name="Line 21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85" name="Line 22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86" name="Line 23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57351" name="Rectangle 4"/>
          <p:cNvSpPr>
            <a:spLocks noGrp="1" noChangeArrowheads="1"/>
          </p:cNvSpPr>
          <p:nvPr>
            <p:ph type="title"/>
          </p:nvPr>
        </p:nvSpPr>
        <p:spPr>
          <a:xfrm>
            <a:off x="968375" y="12700"/>
            <a:ext cx="7772400" cy="1143000"/>
          </a:xfrm>
        </p:spPr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Cost of External Hashing</a:t>
            </a:r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 dirty="0">
              <a:solidFill>
                <a:schemeClr val="tx1"/>
              </a:solidFill>
              <a:latin typeface="Helvetica Neue"/>
            </a:endParaRPr>
          </a:p>
          <a:p>
            <a:pPr algn="r"/>
            <a:endParaRPr lang="en-US" sz="14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57349" name="AutoShape 2"/>
          <p:cNvSpPr>
            <a:spLocks noChangeArrowheads="1"/>
          </p:cNvSpPr>
          <p:nvPr/>
        </p:nvSpPr>
        <p:spPr bwMode="auto">
          <a:xfrm>
            <a:off x="215900" y="2481263"/>
            <a:ext cx="1212850" cy="2233612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7350" name="AutoShape 3"/>
          <p:cNvSpPr>
            <a:spLocks noChangeArrowheads="1"/>
          </p:cNvSpPr>
          <p:nvPr/>
        </p:nvSpPr>
        <p:spPr bwMode="auto">
          <a:xfrm>
            <a:off x="7605713" y="2509838"/>
            <a:ext cx="1212850" cy="2233612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>
            <a:off x="3914775" y="2435225"/>
            <a:ext cx="1212850" cy="2233613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481638" y="2919413"/>
            <a:ext cx="1677987" cy="1644650"/>
            <a:chOff x="5481638" y="2919413"/>
            <a:chExt cx="1677987" cy="1644650"/>
          </a:xfrm>
        </p:grpSpPr>
        <p:sp>
          <p:nvSpPr>
            <p:cNvPr id="57374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75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57354" name="Line 13"/>
          <p:cNvSpPr>
            <a:spLocks noChangeShapeType="1"/>
          </p:cNvSpPr>
          <p:nvPr/>
        </p:nvSpPr>
        <p:spPr bwMode="auto">
          <a:xfrm>
            <a:off x="1076325" y="370840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7355" name="Line 17"/>
          <p:cNvSpPr>
            <a:spLocks noChangeShapeType="1"/>
          </p:cNvSpPr>
          <p:nvPr/>
        </p:nvSpPr>
        <p:spPr bwMode="auto">
          <a:xfrm flipH="1">
            <a:off x="7018338" y="3765550"/>
            <a:ext cx="747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7356" name="Rectangle 18"/>
          <p:cNvSpPr>
            <a:spLocks noChangeArrowheads="1"/>
          </p:cNvSpPr>
          <p:nvPr/>
        </p:nvSpPr>
        <p:spPr bwMode="auto">
          <a:xfrm>
            <a:off x="4083050" y="3103563"/>
            <a:ext cx="8397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7357" name="Rectangle 19"/>
          <p:cNvSpPr>
            <a:spLocks noChangeArrowheads="1"/>
          </p:cNvSpPr>
          <p:nvPr/>
        </p:nvSpPr>
        <p:spPr bwMode="auto">
          <a:xfrm>
            <a:off x="4079875" y="3556000"/>
            <a:ext cx="839788" cy="2841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7358" name="Rectangle 20"/>
          <p:cNvSpPr>
            <a:spLocks noChangeArrowheads="1"/>
          </p:cNvSpPr>
          <p:nvPr/>
        </p:nvSpPr>
        <p:spPr bwMode="auto">
          <a:xfrm>
            <a:off x="4076700" y="4052888"/>
            <a:ext cx="839788" cy="28416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847850" y="2890838"/>
            <a:ext cx="2227263" cy="1644650"/>
            <a:chOff x="1847850" y="2890838"/>
            <a:chExt cx="2227263" cy="1644650"/>
          </a:xfrm>
        </p:grpSpPr>
        <p:sp>
          <p:nvSpPr>
            <p:cNvPr id="57363" name="Rectangle 6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64" name="Rectangle 8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65" name="Rectangle 9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66" name="Rectangle 10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67" name="Rectangle 11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68" name="Line 14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69" name="Line 15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70" name="Line 16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71" name="Line 21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72" name="Line 22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57373" name="Line 23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57361" name="Line 13"/>
          <p:cNvSpPr>
            <a:spLocks noChangeShapeType="1"/>
          </p:cNvSpPr>
          <p:nvPr/>
        </p:nvSpPr>
        <p:spPr bwMode="auto">
          <a:xfrm flipV="1">
            <a:off x="3267075" y="3705225"/>
            <a:ext cx="7048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965889" y="633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0" i="0">
                <a:solidFill>
                  <a:schemeClr val="tx1"/>
                </a:solidFill>
                <a:latin typeface="Helvetica Neue Light"/>
                <a:ea typeface="+mj-ea"/>
                <a:cs typeface="Osaka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ahoma" pitchFamily="1" charset="0"/>
                <a:ea typeface="Osaka" pitchFamily="1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ahoma" pitchFamily="1" charset="0"/>
                <a:ea typeface="Osaka" pitchFamily="1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ahoma" pitchFamily="1" charset="0"/>
                <a:ea typeface="Osaka" pitchFamily="1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ahoma" pitchFamily="1" charset="0"/>
                <a:ea typeface="Osaka" pitchFamily="1" charset="-128"/>
                <a:cs typeface="Osaka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ahoma" pitchFamily="1" charset="0"/>
                <a:ea typeface="Osaka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ahoma" pitchFamily="1" charset="0"/>
                <a:ea typeface="Osaka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ahoma" pitchFamily="1" charset="0"/>
                <a:ea typeface="Osaka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ahoma" pitchFamily="1" charset="0"/>
                <a:ea typeface="Osaka" pitchFamily="1" charset="-128"/>
              </a:defRPr>
            </a:lvl9pPr>
          </a:lstStyle>
          <a:p>
            <a:r>
              <a:rPr lang="en-US" dirty="0">
                <a:ea typeface="Osaka" charset="0"/>
                <a:cs typeface="Helvetica Neue Light"/>
              </a:rPr>
              <a:t>Cost of External Sorting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45287" y="2226891"/>
            <a:ext cx="4964977" cy="482101"/>
            <a:chOff x="2045287" y="2226891"/>
            <a:chExt cx="4964977" cy="482101"/>
          </a:xfrm>
        </p:grpSpPr>
        <p:sp>
          <p:nvSpPr>
            <p:cNvPr id="42" name="TextBox 41"/>
            <p:cNvSpPr txBox="1"/>
            <p:nvPr/>
          </p:nvSpPr>
          <p:spPr>
            <a:xfrm>
              <a:off x="2045287" y="2226891"/>
              <a:ext cx="1039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/>
                </a:rPr>
                <a:t>Divide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4986" y="2247327"/>
              <a:ext cx="1365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/>
                </a:rPr>
                <a:t>Conquer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049238" y="2230831"/>
            <a:ext cx="4656749" cy="482101"/>
            <a:chOff x="2045287" y="2226891"/>
            <a:chExt cx="4656749" cy="482101"/>
          </a:xfrm>
        </p:grpSpPr>
        <p:sp>
          <p:nvSpPr>
            <p:cNvPr id="46" name="TextBox 45"/>
            <p:cNvSpPr txBox="1"/>
            <p:nvPr/>
          </p:nvSpPr>
          <p:spPr>
            <a:xfrm>
              <a:off x="2045287" y="2226891"/>
              <a:ext cx="1365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/>
                </a:rPr>
                <a:t>Conquer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44986" y="2247327"/>
              <a:ext cx="1057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/>
                </a:rPr>
                <a:t>Merge</a:t>
              </a:r>
            </a:p>
          </p:txBody>
        </p:sp>
      </p:grp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1901287" y="5636478"/>
            <a:ext cx="49808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Helvetica Neue"/>
              </a:rPr>
              <a:t>cost = 4*N IO</a:t>
            </a:r>
            <a:r>
              <a:rPr lang="ja-JP" altLang="en-US" sz="2400" b="1" dirty="0">
                <a:solidFill>
                  <a:srgbClr val="800000"/>
                </a:solidFill>
                <a:latin typeface="Helvetica Neue"/>
              </a:rPr>
              <a:t>’</a:t>
            </a:r>
            <a:r>
              <a:rPr lang="en-US" sz="2400" b="1" dirty="0">
                <a:solidFill>
                  <a:srgbClr val="800000"/>
                </a:solidFill>
                <a:latin typeface="Helvetica Neue"/>
              </a:rPr>
              <a:t>s</a:t>
            </a:r>
            <a:br>
              <a:rPr lang="en-US" sz="2400" b="1" dirty="0">
                <a:solidFill>
                  <a:srgbClr val="800000"/>
                </a:solidFill>
                <a:latin typeface="Helvetica Neue"/>
              </a:rPr>
            </a:br>
            <a:r>
              <a:rPr lang="en-US" sz="2400" b="1" dirty="0">
                <a:solidFill>
                  <a:srgbClr val="800000"/>
                </a:solidFill>
                <a:latin typeface="Helvetica Neue"/>
              </a:rPr>
              <a:t>(including initial read, final write)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xmlns:p14="http://schemas.microsoft.com/office/powerpoint/2010/main"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8889E-6 -8.88889E-6 C 0.0316 -0.10533 0.06337 -0.21042 0.11476 -0.2588 C 0.16615 -0.30718 0.26077 -0.33403 0.30886 -0.29028 C 0.35695 -0.24653 0.38733 -0.04514 0.40296 0.00393 " pathEditMode="relative" ptsTypes="aa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2.59259E-6 C -0.00782 0.1044 -0.01563 0.20903 -0.05869 0.25486 C -0.10174 0.30069 -0.20122 0.31968 -0.25869 0.27454 C -0.31615 0.2294 -0.35956 0.10671 -0.40296 -0.01574 " pathEditMode="relative" ptsTypes="aa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41" grpId="0"/>
      <p:bldP spid="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Hashing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Phase 1: </a:t>
            </a:r>
            <a:r>
              <a:rPr lang="en-US" sz="2400" i="1" dirty="0"/>
              <a:t>shuffle</a:t>
            </a:r>
            <a:r>
              <a:rPr lang="en-US" sz="2400" dirty="0"/>
              <a:t> data across machines (</a:t>
            </a:r>
            <a:r>
              <a:rPr lang="en-US" sz="2400" dirty="0" err="1"/>
              <a:t>h</a:t>
            </a:r>
            <a:r>
              <a:rPr lang="en-US" sz="2400" baseline="-25000" dirty="0" err="1"/>
              <a:t>n</a:t>
            </a:r>
            <a:r>
              <a:rPr lang="en-US" sz="2400" dirty="0"/>
              <a:t>) </a:t>
            </a:r>
          </a:p>
          <a:p>
            <a:pPr lvl="1"/>
            <a:r>
              <a:rPr lang="en-US" sz="2000" dirty="0"/>
              <a:t>streaming</a:t>
            </a:r>
            <a:r>
              <a:rPr lang="en-US" sz="2000" i="1" dirty="0"/>
              <a:t> </a:t>
            </a:r>
            <a:r>
              <a:rPr lang="en-US" sz="2000" dirty="0"/>
              <a:t>out to network as it is scanned </a:t>
            </a:r>
          </a:p>
          <a:p>
            <a:pPr lvl="1"/>
            <a:r>
              <a:rPr lang="en-US" sz="2000" dirty="0"/>
              <a:t>which machine for this record? </a:t>
            </a:r>
            <a:br>
              <a:rPr lang="en-US" sz="2000" dirty="0"/>
            </a:br>
            <a:r>
              <a:rPr lang="en-US" sz="2000" dirty="0"/>
              <a:t>use (yet another) independent hash function 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248" name="Line 13"/>
          <p:cNvSpPr>
            <a:spLocks noChangeShapeType="1"/>
          </p:cNvSpPr>
          <p:nvPr/>
        </p:nvSpPr>
        <p:spPr bwMode="auto">
          <a:xfrm>
            <a:off x="4809169" y="4377015"/>
            <a:ext cx="155987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6" name="Line 13"/>
          <p:cNvSpPr>
            <a:spLocks noChangeShapeType="1"/>
          </p:cNvSpPr>
          <p:nvPr/>
        </p:nvSpPr>
        <p:spPr bwMode="auto">
          <a:xfrm>
            <a:off x="4814308" y="5422037"/>
            <a:ext cx="162837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5" name="Line 13"/>
          <p:cNvSpPr>
            <a:spLocks noChangeShapeType="1"/>
          </p:cNvSpPr>
          <p:nvPr/>
        </p:nvSpPr>
        <p:spPr bwMode="auto">
          <a:xfrm>
            <a:off x="4819448" y="6451976"/>
            <a:ext cx="16048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7" name="Line 13"/>
          <p:cNvSpPr>
            <a:spLocks noChangeShapeType="1"/>
          </p:cNvSpPr>
          <p:nvPr/>
        </p:nvSpPr>
        <p:spPr bwMode="auto">
          <a:xfrm>
            <a:off x="4785989" y="4391339"/>
            <a:ext cx="1564651" cy="10106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8" name="Line 13"/>
          <p:cNvSpPr>
            <a:spLocks noChangeShapeType="1"/>
          </p:cNvSpPr>
          <p:nvPr/>
        </p:nvSpPr>
        <p:spPr bwMode="auto">
          <a:xfrm>
            <a:off x="4822806" y="4421507"/>
            <a:ext cx="1546242" cy="1991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9" name="Line 13"/>
          <p:cNvSpPr>
            <a:spLocks noChangeShapeType="1"/>
          </p:cNvSpPr>
          <p:nvPr/>
        </p:nvSpPr>
        <p:spPr bwMode="auto">
          <a:xfrm flipV="1">
            <a:off x="4859621" y="4376254"/>
            <a:ext cx="1583057" cy="10407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0" name="Line 13"/>
          <p:cNvSpPr>
            <a:spLocks noChangeShapeType="1"/>
          </p:cNvSpPr>
          <p:nvPr/>
        </p:nvSpPr>
        <p:spPr bwMode="auto">
          <a:xfrm flipV="1">
            <a:off x="4859621" y="5432129"/>
            <a:ext cx="1527834" cy="10257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1" name="Line 13"/>
          <p:cNvSpPr>
            <a:spLocks noChangeShapeType="1"/>
          </p:cNvSpPr>
          <p:nvPr/>
        </p:nvSpPr>
        <p:spPr bwMode="auto">
          <a:xfrm>
            <a:off x="4878029" y="5417045"/>
            <a:ext cx="1564649" cy="10709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2" name="Line 13"/>
          <p:cNvSpPr>
            <a:spLocks noChangeShapeType="1"/>
          </p:cNvSpPr>
          <p:nvPr/>
        </p:nvSpPr>
        <p:spPr bwMode="auto">
          <a:xfrm flipV="1">
            <a:off x="4841213" y="4421507"/>
            <a:ext cx="1527834" cy="1991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84744" y="391428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n</a:t>
            </a:r>
            <a:endParaRPr lang="en-US" sz="1800" dirty="0">
              <a:latin typeface="Helvetica Neue"/>
            </a:endParaRPr>
          </a:p>
        </p:txBody>
      </p:sp>
      <p:sp>
        <p:nvSpPr>
          <p:cNvPr id="254" name="Rectangle 6"/>
          <p:cNvSpPr>
            <a:spLocks noChangeArrowheads="1"/>
          </p:cNvSpPr>
          <p:nvPr/>
        </p:nvSpPr>
        <p:spPr bwMode="auto">
          <a:xfrm>
            <a:off x="6331832" y="4032117"/>
            <a:ext cx="629310" cy="6634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1" name="Rectangle 6"/>
          <p:cNvSpPr>
            <a:spLocks noChangeArrowheads="1"/>
          </p:cNvSpPr>
          <p:nvPr/>
        </p:nvSpPr>
        <p:spPr bwMode="auto">
          <a:xfrm>
            <a:off x="6336971" y="5077139"/>
            <a:ext cx="629310" cy="6634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0" name="Rectangle 6"/>
          <p:cNvSpPr>
            <a:spLocks noChangeArrowheads="1"/>
          </p:cNvSpPr>
          <p:nvPr/>
        </p:nvSpPr>
        <p:spPr bwMode="auto">
          <a:xfrm>
            <a:off x="6342111" y="6107078"/>
            <a:ext cx="629310" cy="6634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2" name="AutoShape 2"/>
          <p:cNvSpPr>
            <a:spLocks noChangeArrowheads="1"/>
          </p:cNvSpPr>
          <p:nvPr/>
        </p:nvSpPr>
        <p:spPr bwMode="auto">
          <a:xfrm>
            <a:off x="4486476" y="3881974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5" name="AutoShape 2"/>
          <p:cNvSpPr>
            <a:spLocks noChangeArrowheads="1"/>
          </p:cNvSpPr>
          <p:nvPr/>
        </p:nvSpPr>
        <p:spPr bwMode="auto">
          <a:xfrm>
            <a:off x="4491615" y="4926996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4" name="AutoShape 2"/>
          <p:cNvSpPr>
            <a:spLocks noChangeArrowheads="1"/>
          </p:cNvSpPr>
          <p:nvPr/>
        </p:nvSpPr>
        <p:spPr bwMode="auto">
          <a:xfrm>
            <a:off x="4496755" y="5956935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ine 13"/>
          <p:cNvSpPr>
            <a:spLocks noChangeShapeType="1"/>
          </p:cNvSpPr>
          <p:nvPr/>
        </p:nvSpPr>
        <p:spPr bwMode="auto">
          <a:xfrm>
            <a:off x="4809169" y="4377015"/>
            <a:ext cx="155987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6" name="Line 13"/>
          <p:cNvSpPr>
            <a:spLocks noChangeShapeType="1"/>
          </p:cNvSpPr>
          <p:nvPr/>
        </p:nvSpPr>
        <p:spPr bwMode="auto">
          <a:xfrm>
            <a:off x="4814308" y="5422037"/>
            <a:ext cx="162837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5" name="Line 13"/>
          <p:cNvSpPr>
            <a:spLocks noChangeShapeType="1"/>
          </p:cNvSpPr>
          <p:nvPr/>
        </p:nvSpPr>
        <p:spPr bwMode="auto">
          <a:xfrm>
            <a:off x="4819448" y="6451976"/>
            <a:ext cx="16048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7" name="Line 13"/>
          <p:cNvSpPr>
            <a:spLocks noChangeShapeType="1"/>
          </p:cNvSpPr>
          <p:nvPr/>
        </p:nvSpPr>
        <p:spPr bwMode="auto">
          <a:xfrm>
            <a:off x="4785989" y="4391339"/>
            <a:ext cx="1564651" cy="10106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8" name="Line 13"/>
          <p:cNvSpPr>
            <a:spLocks noChangeShapeType="1"/>
          </p:cNvSpPr>
          <p:nvPr/>
        </p:nvSpPr>
        <p:spPr bwMode="auto">
          <a:xfrm>
            <a:off x="4822806" y="4421507"/>
            <a:ext cx="1546242" cy="1991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9" name="Line 13"/>
          <p:cNvSpPr>
            <a:spLocks noChangeShapeType="1"/>
          </p:cNvSpPr>
          <p:nvPr/>
        </p:nvSpPr>
        <p:spPr bwMode="auto">
          <a:xfrm flipV="1">
            <a:off x="4859621" y="4376254"/>
            <a:ext cx="1583057" cy="10407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0" name="Line 13"/>
          <p:cNvSpPr>
            <a:spLocks noChangeShapeType="1"/>
          </p:cNvSpPr>
          <p:nvPr/>
        </p:nvSpPr>
        <p:spPr bwMode="auto">
          <a:xfrm flipV="1">
            <a:off x="4859621" y="5432129"/>
            <a:ext cx="1527834" cy="10257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1" name="Line 13"/>
          <p:cNvSpPr>
            <a:spLocks noChangeShapeType="1"/>
          </p:cNvSpPr>
          <p:nvPr/>
        </p:nvSpPr>
        <p:spPr bwMode="auto">
          <a:xfrm>
            <a:off x="4878029" y="5417045"/>
            <a:ext cx="1564649" cy="10709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22" name="Line 13"/>
          <p:cNvSpPr>
            <a:spLocks noChangeShapeType="1"/>
          </p:cNvSpPr>
          <p:nvPr/>
        </p:nvSpPr>
        <p:spPr bwMode="auto">
          <a:xfrm flipV="1">
            <a:off x="4841213" y="4421507"/>
            <a:ext cx="1527834" cy="1991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Hashing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Phase 1: </a:t>
            </a:r>
            <a:r>
              <a:rPr lang="en-US" sz="2400" i="1" dirty="0"/>
              <a:t>shuffle</a:t>
            </a:r>
            <a:r>
              <a:rPr lang="en-US" sz="2400" dirty="0"/>
              <a:t> data across machines (</a:t>
            </a:r>
            <a:r>
              <a:rPr lang="en-US" sz="2400" dirty="0" err="1"/>
              <a:t>h</a:t>
            </a:r>
            <a:r>
              <a:rPr lang="en-US" sz="2400" baseline="-25000" dirty="0" err="1"/>
              <a:t>n</a:t>
            </a:r>
            <a:r>
              <a:rPr lang="en-US" sz="2400" dirty="0"/>
              <a:t>) </a:t>
            </a:r>
          </a:p>
          <a:p>
            <a:pPr lvl="1"/>
            <a:r>
              <a:rPr lang="en-US" sz="2000" dirty="0"/>
              <a:t>streaming</a:t>
            </a:r>
            <a:r>
              <a:rPr lang="en-US" sz="2000" i="1" dirty="0"/>
              <a:t> </a:t>
            </a:r>
            <a:r>
              <a:rPr lang="en-US" sz="2000" dirty="0"/>
              <a:t>out to network as it is scanned </a:t>
            </a:r>
          </a:p>
          <a:p>
            <a:pPr lvl="1"/>
            <a:r>
              <a:rPr lang="en-US" sz="2000" dirty="0"/>
              <a:t>which machine for this record? </a:t>
            </a:r>
            <a:br>
              <a:rPr lang="en-US" sz="2000" dirty="0"/>
            </a:br>
            <a:r>
              <a:rPr lang="en-US" sz="2000" dirty="0"/>
              <a:t>use (yet another) independent hash function </a:t>
            </a:r>
            <a:r>
              <a:rPr lang="en-US" sz="2000" dirty="0" err="1"/>
              <a:t>h</a:t>
            </a:r>
            <a:r>
              <a:rPr lang="en-US" sz="2000" baseline="-25000" dirty="0" err="1"/>
              <a:t>n</a:t>
            </a:r>
            <a:endParaRPr lang="en-US" sz="2000" baseline="-25000" dirty="0"/>
          </a:p>
          <a:p>
            <a:r>
              <a:rPr lang="en-US" sz="2400" dirty="0"/>
              <a:t>Receivers proceed with phase 1</a:t>
            </a:r>
            <a:br>
              <a:rPr lang="en-US" sz="2400" dirty="0"/>
            </a:br>
            <a:r>
              <a:rPr lang="en-US" sz="2400" i="1" dirty="0"/>
              <a:t>as data streams in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from local disk </a:t>
            </a:r>
            <a:br>
              <a:rPr lang="en-US" sz="2000" dirty="0"/>
            </a:br>
            <a:r>
              <a:rPr lang="en-US" sz="2000" dirty="0"/>
              <a:t>and network</a:t>
            </a:r>
          </a:p>
        </p:txBody>
      </p:sp>
      <p:sp>
        <p:nvSpPr>
          <p:cNvPr id="242" name="AutoShape 2"/>
          <p:cNvSpPr>
            <a:spLocks noChangeArrowheads="1"/>
          </p:cNvSpPr>
          <p:nvPr/>
        </p:nvSpPr>
        <p:spPr bwMode="auto">
          <a:xfrm>
            <a:off x="4486476" y="3881974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4" name="AutoShape 5"/>
          <p:cNvSpPr>
            <a:spLocks noChangeArrowheads="1"/>
          </p:cNvSpPr>
          <p:nvPr/>
        </p:nvSpPr>
        <p:spPr bwMode="auto">
          <a:xfrm>
            <a:off x="7107009" y="3848317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0" name="Rectangle 18"/>
          <p:cNvSpPr>
            <a:spLocks noChangeArrowheads="1"/>
          </p:cNvSpPr>
          <p:nvPr/>
        </p:nvSpPr>
        <p:spPr bwMode="auto">
          <a:xfrm>
            <a:off x="7170119" y="4117932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1" name="Rectangle 19"/>
          <p:cNvSpPr>
            <a:spLocks noChangeArrowheads="1"/>
          </p:cNvSpPr>
          <p:nvPr/>
        </p:nvSpPr>
        <p:spPr bwMode="auto">
          <a:xfrm>
            <a:off x="7168928" y="4300450"/>
            <a:ext cx="314953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2" name="Rectangle 20"/>
          <p:cNvSpPr>
            <a:spLocks noChangeArrowheads="1"/>
          </p:cNvSpPr>
          <p:nvPr/>
        </p:nvSpPr>
        <p:spPr bwMode="auto">
          <a:xfrm>
            <a:off x="7167737" y="4500901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43" name="AutoShape 3"/>
          <p:cNvSpPr>
            <a:spLocks noChangeArrowheads="1"/>
          </p:cNvSpPr>
          <p:nvPr/>
        </p:nvSpPr>
        <p:spPr bwMode="auto">
          <a:xfrm>
            <a:off x="8491253" y="3878417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45" name="Group 27"/>
          <p:cNvGrpSpPr>
            <a:grpSpLocks/>
          </p:cNvGrpSpPr>
          <p:nvPr/>
        </p:nvGrpSpPr>
        <p:grpSpPr bwMode="auto">
          <a:xfrm>
            <a:off x="7694643" y="4043644"/>
            <a:ext cx="629310" cy="663471"/>
            <a:chOff x="5481638" y="2919413"/>
            <a:chExt cx="1677987" cy="1644650"/>
          </a:xfrm>
        </p:grpSpPr>
        <p:sp>
          <p:nvSpPr>
            <p:cNvPr id="246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7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49" name="Line 17"/>
          <p:cNvSpPr>
            <a:spLocks noChangeShapeType="1"/>
          </p:cNvSpPr>
          <p:nvPr/>
        </p:nvSpPr>
        <p:spPr bwMode="auto">
          <a:xfrm flipH="1">
            <a:off x="8270964" y="4384986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4" name="Rectangle 6"/>
          <p:cNvSpPr>
            <a:spLocks noChangeArrowheads="1"/>
          </p:cNvSpPr>
          <p:nvPr/>
        </p:nvSpPr>
        <p:spPr bwMode="auto">
          <a:xfrm>
            <a:off x="6331832" y="4032117"/>
            <a:ext cx="629310" cy="6634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5" name="Rectangle 8"/>
          <p:cNvSpPr>
            <a:spLocks noChangeArrowheads="1"/>
          </p:cNvSpPr>
          <p:nvPr/>
        </p:nvSpPr>
        <p:spPr bwMode="auto">
          <a:xfrm>
            <a:off x="6399109" y="4306215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6" name="Rectangle 9"/>
          <p:cNvSpPr>
            <a:spLocks noChangeArrowheads="1"/>
          </p:cNvSpPr>
          <p:nvPr/>
        </p:nvSpPr>
        <p:spPr bwMode="auto">
          <a:xfrm>
            <a:off x="6749784" y="4121135"/>
            <a:ext cx="114907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7" name="Rectangle 10"/>
          <p:cNvSpPr>
            <a:spLocks noChangeArrowheads="1"/>
          </p:cNvSpPr>
          <p:nvPr/>
        </p:nvSpPr>
        <p:spPr bwMode="auto">
          <a:xfrm>
            <a:off x="6747403" y="4301092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8" name="Rectangle 11"/>
          <p:cNvSpPr>
            <a:spLocks noChangeArrowheads="1"/>
          </p:cNvSpPr>
          <p:nvPr/>
        </p:nvSpPr>
        <p:spPr bwMode="auto">
          <a:xfrm>
            <a:off x="6749189" y="4490655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9" name="Line 14"/>
          <p:cNvSpPr>
            <a:spLocks noChangeShapeType="1"/>
          </p:cNvSpPr>
          <p:nvPr/>
        </p:nvSpPr>
        <p:spPr bwMode="auto">
          <a:xfrm flipH="1" flipV="1">
            <a:off x="6515207" y="4360650"/>
            <a:ext cx="242317" cy="44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0" name="Line 15"/>
          <p:cNvSpPr>
            <a:spLocks noChangeShapeType="1"/>
          </p:cNvSpPr>
          <p:nvPr/>
        </p:nvSpPr>
        <p:spPr bwMode="auto">
          <a:xfrm flipH="1">
            <a:off x="6512825" y="4180053"/>
            <a:ext cx="229814" cy="178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1" name="Line 16"/>
          <p:cNvSpPr>
            <a:spLocks noChangeShapeType="1"/>
          </p:cNvSpPr>
          <p:nvPr/>
        </p:nvSpPr>
        <p:spPr bwMode="auto">
          <a:xfrm flipH="1" flipV="1">
            <a:off x="6514612" y="4360650"/>
            <a:ext cx="233982" cy="174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2" name="Line 21"/>
          <p:cNvSpPr>
            <a:spLocks noChangeShapeType="1"/>
          </p:cNvSpPr>
          <p:nvPr/>
        </p:nvSpPr>
        <p:spPr bwMode="auto">
          <a:xfrm>
            <a:off x="6865287" y="4180694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3" name="Line 22"/>
          <p:cNvSpPr>
            <a:spLocks noChangeShapeType="1"/>
          </p:cNvSpPr>
          <p:nvPr/>
        </p:nvSpPr>
        <p:spPr bwMode="auto">
          <a:xfrm>
            <a:off x="6862905" y="4361291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4" name="Line 23"/>
          <p:cNvSpPr>
            <a:spLocks noChangeShapeType="1"/>
          </p:cNvSpPr>
          <p:nvPr/>
        </p:nvSpPr>
        <p:spPr bwMode="auto">
          <a:xfrm>
            <a:off x="6864691" y="4555337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V="1">
            <a:off x="6864096" y="4360650"/>
            <a:ext cx="264346" cy="1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7" name="Line 17"/>
          <p:cNvSpPr>
            <a:spLocks noChangeShapeType="1"/>
          </p:cNvSpPr>
          <p:nvPr/>
        </p:nvSpPr>
        <p:spPr bwMode="auto">
          <a:xfrm flipH="1">
            <a:off x="7492787" y="4179180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 flipH="1">
            <a:off x="7487811" y="4359453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69" name="Line 17"/>
          <p:cNvSpPr>
            <a:spLocks noChangeShapeType="1"/>
          </p:cNvSpPr>
          <p:nvPr/>
        </p:nvSpPr>
        <p:spPr bwMode="auto">
          <a:xfrm flipH="1">
            <a:off x="7489738" y="4569426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5" name="AutoShape 2"/>
          <p:cNvSpPr>
            <a:spLocks noChangeArrowheads="1"/>
          </p:cNvSpPr>
          <p:nvPr/>
        </p:nvSpPr>
        <p:spPr bwMode="auto">
          <a:xfrm>
            <a:off x="4491615" y="4926996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8" name="AutoShape 5"/>
          <p:cNvSpPr>
            <a:spLocks noChangeArrowheads="1"/>
          </p:cNvSpPr>
          <p:nvPr/>
        </p:nvSpPr>
        <p:spPr bwMode="auto">
          <a:xfrm>
            <a:off x="7112148" y="4893339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09" name="Rectangle 18"/>
          <p:cNvSpPr>
            <a:spLocks noChangeArrowheads="1"/>
          </p:cNvSpPr>
          <p:nvPr/>
        </p:nvSpPr>
        <p:spPr bwMode="auto">
          <a:xfrm>
            <a:off x="7175258" y="5162954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0" name="Rectangle 19"/>
          <p:cNvSpPr>
            <a:spLocks noChangeArrowheads="1"/>
          </p:cNvSpPr>
          <p:nvPr/>
        </p:nvSpPr>
        <p:spPr bwMode="auto">
          <a:xfrm>
            <a:off x="7174067" y="5345472"/>
            <a:ext cx="314953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1" name="Rectangle 20"/>
          <p:cNvSpPr>
            <a:spLocks noChangeArrowheads="1"/>
          </p:cNvSpPr>
          <p:nvPr/>
        </p:nvSpPr>
        <p:spPr bwMode="auto">
          <a:xfrm>
            <a:off x="7172876" y="5545923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3" name="AutoShape 3"/>
          <p:cNvSpPr>
            <a:spLocks noChangeArrowheads="1"/>
          </p:cNvSpPr>
          <p:nvPr/>
        </p:nvSpPr>
        <p:spPr bwMode="auto">
          <a:xfrm>
            <a:off x="8496392" y="4923439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314" name="Group 27"/>
          <p:cNvGrpSpPr>
            <a:grpSpLocks/>
          </p:cNvGrpSpPr>
          <p:nvPr/>
        </p:nvGrpSpPr>
        <p:grpSpPr bwMode="auto">
          <a:xfrm>
            <a:off x="7699782" y="5088666"/>
            <a:ext cx="629310" cy="663471"/>
            <a:chOff x="5481638" y="2919413"/>
            <a:chExt cx="1677987" cy="1644650"/>
          </a:xfrm>
        </p:grpSpPr>
        <p:sp>
          <p:nvSpPr>
            <p:cNvPr id="332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315" name="Line 17"/>
          <p:cNvSpPr>
            <a:spLocks noChangeShapeType="1"/>
          </p:cNvSpPr>
          <p:nvPr/>
        </p:nvSpPr>
        <p:spPr bwMode="auto">
          <a:xfrm flipH="1">
            <a:off x="8276103" y="5430008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1" name="Rectangle 6"/>
          <p:cNvSpPr>
            <a:spLocks noChangeArrowheads="1"/>
          </p:cNvSpPr>
          <p:nvPr/>
        </p:nvSpPr>
        <p:spPr bwMode="auto">
          <a:xfrm>
            <a:off x="6336971" y="5077139"/>
            <a:ext cx="629310" cy="6634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2" name="Rectangle 8"/>
          <p:cNvSpPr>
            <a:spLocks noChangeArrowheads="1"/>
          </p:cNvSpPr>
          <p:nvPr/>
        </p:nvSpPr>
        <p:spPr bwMode="auto">
          <a:xfrm>
            <a:off x="6404248" y="5351237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3" name="Rectangle 9"/>
          <p:cNvSpPr>
            <a:spLocks noChangeArrowheads="1"/>
          </p:cNvSpPr>
          <p:nvPr/>
        </p:nvSpPr>
        <p:spPr bwMode="auto">
          <a:xfrm>
            <a:off x="6754923" y="5166157"/>
            <a:ext cx="114907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4" name="Rectangle 10"/>
          <p:cNvSpPr>
            <a:spLocks noChangeArrowheads="1"/>
          </p:cNvSpPr>
          <p:nvPr/>
        </p:nvSpPr>
        <p:spPr bwMode="auto">
          <a:xfrm>
            <a:off x="6752542" y="5346114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5" name="Rectangle 11"/>
          <p:cNvSpPr>
            <a:spLocks noChangeArrowheads="1"/>
          </p:cNvSpPr>
          <p:nvPr/>
        </p:nvSpPr>
        <p:spPr bwMode="auto">
          <a:xfrm>
            <a:off x="6754328" y="5535677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6" name="Line 14"/>
          <p:cNvSpPr>
            <a:spLocks noChangeShapeType="1"/>
          </p:cNvSpPr>
          <p:nvPr/>
        </p:nvSpPr>
        <p:spPr bwMode="auto">
          <a:xfrm flipH="1" flipV="1">
            <a:off x="6520346" y="5405672"/>
            <a:ext cx="242317" cy="44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7" name="Line 15"/>
          <p:cNvSpPr>
            <a:spLocks noChangeShapeType="1"/>
          </p:cNvSpPr>
          <p:nvPr/>
        </p:nvSpPr>
        <p:spPr bwMode="auto">
          <a:xfrm flipH="1">
            <a:off x="6517964" y="5225075"/>
            <a:ext cx="229814" cy="178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8" name="Line 16"/>
          <p:cNvSpPr>
            <a:spLocks noChangeShapeType="1"/>
          </p:cNvSpPr>
          <p:nvPr/>
        </p:nvSpPr>
        <p:spPr bwMode="auto">
          <a:xfrm flipH="1" flipV="1">
            <a:off x="6519751" y="5405672"/>
            <a:ext cx="233982" cy="174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9" name="Line 21"/>
          <p:cNvSpPr>
            <a:spLocks noChangeShapeType="1"/>
          </p:cNvSpPr>
          <p:nvPr/>
        </p:nvSpPr>
        <p:spPr bwMode="auto">
          <a:xfrm>
            <a:off x="6870426" y="5225716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0" name="Line 22"/>
          <p:cNvSpPr>
            <a:spLocks noChangeShapeType="1"/>
          </p:cNvSpPr>
          <p:nvPr/>
        </p:nvSpPr>
        <p:spPr bwMode="auto">
          <a:xfrm>
            <a:off x="6868044" y="5406313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1" name="Line 23"/>
          <p:cNvSpPr>
            <a:spLocks noChangeShapeType="1"/>
          </p:cNvSpPr>
          <p:nvPr/>
        </p:nvSpPr>
        <p:spPr bwMode="auto">
          <a:xfrm>
            <a:off x="6869830" y="5600359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7" name="Line 13"/>
          <p:cNvSpPr>
            <a:spLocks noChangeShapeType="1"/>
          </p:cNvSpPr>
          <p:nvPr/>
        </p:nvSpPr>
        <p:spPr bwMode="auto">
          <a:xfrm flipV="1">
            <a:off x="6869235" y="5405672"/>
            <a:ext cx="264346" cy="1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8" name="Line 17"/>
          <p:cNvSpPr>
            <a:spLocks noChangeShapeType="1"/>
          </p:cNvSpPr>
          <p:nvPr/>
        </p:nvSpPr>
        <p:spPr bwMode="auto">
          <a:xfrm flipH="1">
            <a:off x="7497926" y="5224202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19" name="Line 17"/>
          <p:cNvSpPr>
            <a:spLocks noChangeShapeType="1"/>
          </p:cNvSpPr>
          <p:nvPr/>
        </p:nvSpPr>
        <p:spPr bwMode="auto">
          <a:xfrm flipH="1">
            <a:off x="7492950" y="5404475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20" name="Line 17"/>
          <p:cNvSpPr>
            <a:spLocks noChangeShapeType="1"/>
          </p:cNvSpPr>
          <p:nvPr/>
        </p:nvSpPr>
        <p:spPr bwMode="auto">
          <a:xfrm flipH="1">
            <a:off x="7494877" y="5614448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4" name="AutoShape 2"/>
          <p:cNvSpPr>
            <a:spLocks noChangeArrowheads="1"/>
          </p:cNvSpPr>
          <p:nvPr/>
        </p:nvSpPr>
        <p:spPr bwMode="auto">
          <a:xfrm>
            <a:off x="4496755" y="5956935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7" name="AutoShape 5"/>
          <p:cNvSpPr>
            <a:spLocks noChangeArrowheads="1"/>
          </p:cNvSpPr>
          <p:nvPr/>
        </p:nvSpPr>
        <p:spPr bwMode="auto">
          <a:xfrm>
            <a:off x="7117288" y="5923278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8" name="Rectangle 18"/>
          <p:cNvSpPr>
            <a:spLocks noChangeArrowheads="1"/>
          </p:cNvSpPr>
          <p:nvPr/>
        </p:nvSpPr>
        <p:spPr bwMode="auto">
          <a:xfrm>
            <a:off x="7180398" y="6192893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39" name="Rectangle 19"/>
          <p:cNvSpPr>
            <a:spLocks noChangeArrowheads="1"/>
          </p:cNvSpPr>
          <p:nvPr/>
        </p:nvSpPr>
        <p:spPr bwMode="auto">
          <a:xfrm>
            <a:off x="7179207" y="6375411"/>
            <a:ext cx="314953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0" name="Rectangle 20"/>
          <p:cNvSpPr>
            <a:spLocks noChangeArrowheads="1"/>
          </p:cNvSpPr>
          <p:nvPr/>
        </p:nvSpPr>
        <p:spPr bwMode="auto">
          <a:xfrm>
            <a:off x="7178016" y="6575862"/>
            <a:ext cx="314953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2" name="AutoShape 3"/>
          <p:cNvSpPr>
            <a:spLocks noChangeArrowheads="1"/>
          </p:cNvSpPr>
          <p:nvPr/>
        </p:nvSpPr>
        <p:spPr bwMode="auto">
          <a:xfrm>
            <a:off x="8501532" y="5953378"/>
            <a:ext cx="454865" cy="901065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343" name="Group 27"/>
          <p:cNvGrpSpPr>
            <a:grpSpLocks/>
          </p:cNvGrpSpPr>
          <p:nvPr/>
        </p:nvGrpSpPr>
        <p:grpSpPr bwMode="auto">
          <a:xfrm>
            <a:off x="7704922" y="6118605"/>
            <a:ext cx="629310" cy="663471"/>
            <a:chOff x="5481638" y="2919413"/>
            <a:chExt cx="1677987" cy="1644650"/>
          </a:xfrm>
        </p:grpSpPr>
        <p:sp>
          <p:nvSpPr>
            <p:cNvPr id="415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416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344" name="Line 17"/>
          <p:cNvSpPr>
            <a:spLocks noChangeShapeType="1"/>
          </p:cNvSpPr>
          <p:nvPr/>
        </p:nvSpPr>
        <p:spPr bwMode="auto">
          <a:xfrm flipH="1">
            <a:off x="8281243" y="6459947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0" name="Rectangle 6"/>
          <p:cNvSpPr>
            <a:spLocks noChangeArrowheads="1"/>
          </p:cNvSpPr>
          <p:nvPr/>
        </p:nvSpPr>
        <p:spPr bwMode="auto">
          <a:xfrm>
            <a:off x="6342111" y="6107078"/>
            <a:ext cx="629310" cy="6634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1" name="Rectangle 8"/>
          <p:cNvSpPr>
            <a:spLocks noChangeArrowheads="1"/>
          </p:cNvSpPr>
          <p:nvPr/>
        </p:nvSpPr>
        <p:spPr bwMode="auto">
          <a:xfrm>
            <a:off x="6409388" y="6381176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2" name="Rectangle 9"/>
          <p:cNvSpPr>
            <a:spLocks noChangeArrowheads="1"/>
          </p:cNvSpPr>
          <p:nvPr/>
        </p:nvSpPr>
        <p:spPr bwMode="auto">
          <a:xfrm>
            <a:off x="6760063" y="6196096"/>
            <a:ext cx="114907" cy="11463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3" name="Rectangle 10"/>
          <p:cNvSpPr>
            <a:spLocks noChangeArrowheads="1"/>
          </p:cNvSpPr>
          <p:nvPr/>
        </p:nvSpPr>
        <p:spPr bwMode="auto">
          <a:xfrm>
            <a:off x="6757682" y="6376053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4" name="Rectangle 11"/>
          <p:cNvSpPr>
            <a:spLocks noChangeArrowheads="1"/>
          </p:cNvSpPr>
          <p:nvPr/>
        </p:nvSpPr>
        <p:spPr bwMode="auto">
          <a:xfrm>
            <a:off x="6759468" y="6565616"/>
            <a:ext cx="114907" cy="11463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5" name="Line 14"/>
          <p:cNvSpPr>
            <a:spLocks noChangeShapeType="1"/>
          </p:cNvSpPr>
          <p:nvPr/>
        </p:nvSpPr>
        <p:spPr bwMode="auto">
          <a:xfrm flipH="1" flipV="1">
            <a:off x="6525486" y="6435611"/>
            <a:ext cx="242317" cy="44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6" name="Line 15"/>
          <p:cNvSpPr>
            <a:spLocks noChangeShapeType="1"/>
          </p:cNvSpPr>
          <p:nvPr/>
        </p:nvSpPr>
        <p:spPr bwMode="auto">
          <a:xfrm flipH="1">
            <a:off x="6523104" y="6255014"/>
            <a:ext cx="229814" cy="178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7" name="Line 16"/>
          <p:cNvSpPr>
            <a:spLocks noChangeShapeType="1"/>
          </p:cNvSpPr>
          <p:nvPr/>
        </p:nvSpPr>
        <p:spPr bwMode="auto">
          <a:xfrm flipH="1" flipV="1">
            <a:off x="6524891" y="6435611"/>
            <a:ext cx="233982" cy="174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8" name="Line 21"/>
          <p:cNvSpPr>
            <a:spLocks noChangeShapeType="1"/>
          </p:cNvSpPr>
          <p:nvPr/>
        </p:nvSpPr>
        <p:spPr bwMode="auto">
          <a:xfrm>
            <a:off x="6875566" y="6255655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59" name="Line 22"/>
          <p:cNvSpPr>
            <a:spLocks noChangeShapeType="1"/>
          </p:cNvSpPr>
          <p:nvPr/>
        </p:nvSpPr>
        <p:spPr bwMode="auto">
          <a:xfrm>
            <a:off x="6873184" y="6436252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414" name="Line 23"/>
          <p:cNvSpPr>
            <a:spLocks noChangeShapeType="1"/>
          </p:cNvSpPr>
          <p:nvPr/>
        </p:nvSpPr>
        <p:spPr bwMode="auto">
          <a:xfrm>
            <a:off x="6874970" y="6630298"/>
            <a:ext cx="3018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6" name="Line 13"/>
          <p:cNvSpPr>
            <a:spLocks noChangeShapeType="1"/>
          </p:cNvSpPr>
          <p:nvPr/>
        </p:nvSpPr>
        <p:spPr bwMode="auto">
          <a:xfrm flipV="1">
            <a:off x="6874375" y="6435611"/>
            <a:ext cx="264346" cy="1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7" name="Line 17"/>
          <p:cNvSpPr>
            <a:spLocks noChangeShapeType="1"/>
          </p:cNvSpPr>
          <p:nvPr/>
        </p:nvSpPr>
        <p:spPr bwMode="auto">
          <a:xfrm flipH="1">
            <a:off x="7503066" y="6254141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8" name="Line 17"/>
          <p:cNvSpPr>
            <a:spLocks noChangeShapeType="1"/>
          </p:cNvSpPr>
          <p:nvPr/>
        </p:nvSpPr>
        <p:spPr bwMode="auto">
          <a:xfrm flipH="1">
            <a:off x="7498090" y="6434414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49" name="Line 17"/>
          <p:cNvSpPr>
            <a:spLocks noChangeShapeType="1"/>
          </p:cNvSpPr>
          <p:nvPr/>
        </p:nvSpPr>
        <p:spPr bwMode="auto">
          <a:xfrm flipH="1">
            <a:off x="7500017" y="6644387"/>
            <a:ext cx="2804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2602" y="3473818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p</a:t>
            </a:r>
            <a:endParaRPr lang="en-US" sz="1800" dirty="0">
              <a:latin typeface="Helvetica Neue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89157" y="3473818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r</a:t>
            </a:r>
            <a:endParaRPr lang="en-US" sz="1800" dirty="0">
              <a:latin typeface="Helvetica Neue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84744" y="391428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latin typeface="Helvetica Neue"/>
              </a:rPr>
              <a:t>h</a:t>
            </a:r>
            <a:r>
              <a:rPr lang="en-US" sz="1800" baseline="-25000" dirty="0" err="1">
                <a:latin typeface="Helvetica Neue"/>
              </a:rPr>
              <a:t>n</a:t>
            </a:r>
            <a:endParaRPr lang="en-US" sz="1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655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Pass 0: shuffle data across machines</a:t>
            </a:r>
          </a:p>
          <a:p>
            <a:pPr lvl="1"/>
            <a:r>
              <a:rPr lang="en-US" sz="2000" i="1" dirty="0"/>
              <a:t>streaming </a:t>
            </a:r>
            <a:r>
              <a:rPr lang="en-US" sz="2000" dirty="0"/>
              <a:t>out to network as it is scanned </a:t>
            </a:r>
          </a:p>
          <a:p>
            <a:pPr lvl="1"/>
            <a:r>
              <a:rPr lang="en-US" sz="2000" dirty="0"/>
              <a:t>which machine for this record?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Split on value </a:t>
            </a:r>
            <a:r>
              <a:rPr lang="en-US" sz="2000" dirty="0">
                <a:solidFill>
                  <a:srgbClr val="FF0000"/>
                </a:solidFill>
              </a:rPr>
              <a:t>range (e.g. [-∞,10], [11,100], [101, ∞])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185" name="AutoShape 2"/>
          <p:cNvSpPr>
            <a:spLocks noChangeArrowheads="1"/>
          </p:cNvSpPr>
          <p:nvPr/>
        </p:nvSpPr>
        <p:spPr bwMode="auto">
          <a:xfrm>
            <a:off x="4578512" y="3920172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1" name="Line 13"/>
          <p:cNvSpPr>
            <a:spLocks noChangeShapeType="1"/>
          </p:cNvSpPr>
          <p:nvPr/>
        </p:nvSpPr>
        <p:spPr bwMode="auto">
          <a:xfrm>
            <a:off x="5068722" y="4375224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188" name="Group 27"/>
          <p:cNvGrpSpPr>
            <a:grpSpLocks/>
          </p:cNvGrpSpPr>
          <p:nvPr/>
        </p:nvGrpSpPr>
        <p:grpSpPr bwMode="auto">
          <a:xfrm>
            <a:off x="6053158" y="4056915"/>
            <a:ext cx="704710" cy="587822"/>
            <a:chOff x="5481638" y="2919413"/>
            <a:chExt cx="1677987" cy="1644650"/>
          </a:xfrm>
        </p:grpSpPr>
        <p:sp>
          <p:nvSpPr>
            <p:cNvPr id="189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90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01" name="AutoShape 2"/>
          <p:cNvSpPr>
            <a:spLocks noChangeArrowheads="1"/>
          </p:cNvSpPr>
          <p:nvPr/>
        </p:nvSpPr>
        <p:spPr bwMode="auto">
          <a:xfrm>
            <a:off x="4565243" y="4973992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2" name="Line 13"/>
          <p:cNvSpPr>
            <a:spLocks noChangeShapeType="1"/>
          </p:cNvSpPr>
          <p:nvPr/>
        </p:nvSpPr>
        <p:spPr bwMode="auto">
          <a:xfrm>
            <a:off x="5055453" y="5429044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07" name="Group 27"/>
          <p:cNvGrpSpPr>
            <a:grpSpLocks/>
          </p:cNvGrpSpPr>
          <p:nvPr/>
        </p:nvGrpSpPr>
        <p:grpSpPr bwMode="auto">
          <a:xfrm>
            <a:off x="6039889" y="5110735"/>
            <a:ext cx="704710" cy="587822"/>
            <a:chOff x="5481638" y="2919413"/>
            <a:chExt cx="1677987" cy="1644650"/>
          </a:xfrm>
        </p:grpSpPr>
        <p:sp>
          <p:nvSpPr>
            <p:cNvPr id="213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4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26" name="AutoShape 2"/>
          <p:cNvSpPr>
            <a:spLocks noChangeArrowheads="1"/>
          </p:cNvSpPr>
          <p:nvPr/>
        </p:nvSpPr>
        <p:spPr bwMode="auto">
          <a:xfrm>
            <a:off x="4588789" y="6033005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7" name="Line 13"/>
          <p:cNvSpPr>
            <a:spLocks noChangeShapeType="1"/>
          </p:cNvSpPr>
          <p:nvPr/>
        </p:nvSpPr>
        <p:spPr bwMode="auto">
          <a:xfrm>
            <a:off x="5078999" y="6488057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32" name="Group 27"/>
          <p:cNvGrpSpPr>
            <a:grpSpLocks/>
          </p:cNvGrpSpPr>
          <p:nvPr/>
        </p:nvGrpSpPr>
        <p:grpSpPr bwMode="auto">
          <a:xfrm>
            <a:off x="6063435" y="6169748"/>
            <a:ext cx="704710" cy="587822"/>
            <a:chOff x="5481638" y="2919413"/>
            <a:chExt cx="1677987" cy="1644650"/>
          </a:xfrm>
        </p:grpSpPr>
        <p:sp>
          <p:nvSpPr>
            <p:cNvPr id="238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39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51" name="Line 13"/>
          <p:cNvSpPr>
            <a:spLocks noChangeShapeType="1"/>
          </p:cNvSpPr>
          <p:nvPr/>
        </p:nvSpPr>
        <p:spPr bwMode="auto">
          <a:xfrm>
            <a:off x="5080512" y="4357784"/>
            <a:ext cx="938790" cy="1096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2" name="Line 13"/>
          <p:cNvSpPr>
            <a:spLocks noChangeShapeType="1"/>
          </p:cNvSpPr>
          <p:nvPr/>
        </p:nvSpPr>
        <p:spPr bwMode="auto">
          <a:xfrm>
            <a:off x="5098920" y="4420435"/>
            <a:ext cx="920382" cy="20518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V="1">
            <a:off x="5062104" y="4373446"/>
            <a:ext cx="957197" cy="1065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5" name="Line 13"/>
          <p:cNvSpPr>
            <a:spLocks noChangeShapeType="1"/>
          </p:cNvSpPr>
          <p:nvPr/>
        </p:nvSpPr>
        <p:spPr bwMode="auto">
          <a:xfrm>
            <a:off x="5098920" y="5438534"/>
            <a:ext cx="920381" cy="1033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6" name="Line 13"/>
          <p:cNvSpPr>
            <a:spLocks noChangeShapeType="1"/>
          </p:cNvSpPr>
          <p:nvPr/>
        </p:nvSpPr>
        <p:spPr bwMode="auto">
          <a:xfrm flipV="1">
            <a:off x="5080512" y="4373446"/>
            <a:ext cx="938789" cy="211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7" name="Line 13"/>
          <p:cNvSpPr>
            <a:spLocks noChangeShapeType="1"/>
          </p:cNvSpPr>
          <p:nvPr/>
        </p:nvSpPr>
        <p:spPr bwMode="auto">
          <a:xfrm flipV="1">
            <a:off x="5098920" y="5422871"/>
            <a:ext cx="883566" cy="1065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22880" y="3953569"/>
            <a:ext cx="7094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 Neue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me! 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Pass 0: shuffle data across machines</a:t>
            </a:r>
          </a:p>
          <a:p>
            <a:pPr lvl="1"/>
            <a:r>
              <a:rPr lang="en-US" sz="2000" i="1" dirty="0"/>
              <a:t>streaming </a:t>
            </a:r>
            <a:r>
              <a:rPr lang="en-US" sz="2000" dirty="0"/>
              <a:t>out to network as it is scanned </a:t>
            </a:r>
          </a:p>
          <a:p>
            <a:pPr lvl="1"/>
            <a:r>
              <a:rPr lang="en-US" sz="2000" dirty="0"/>
              <a:t>which machine for this record? </a:t>
            </a:r>
            <a:br>
              <a:rPr lang="en-US" sz="2000" dirty="0"/>
            </a:br>
            <a:r>
              <a:rPr lang="en-US" sz="2000" dirty="0" smtClean="0">
                <a:solidFill>
                  <a:srgbClr val="FF0000"/>
                </a:solidFill>
              </a:rPr>
              <a:t>Split on value </a:t>
            </a:r>
            <a:r>
              <a:rPr lang="en-US" sz="2000" dirty="0">
                <a:solidFill>
                  <a:srgbClr val="FF0000"/>
                </a:solidFill>
              </a:rPr>
              <a:t>range (e.g. [-∞,10], [11,100], [101, ∞])</a:t>
            </a:r>
            <a:r>
              <a:rPr lang="en-US" sz="2000" dirty="0"/>
              <a:t>.</a:t>
            </a:r>
          </a:p>
          <a:p>
            <a:r>
              <a:rPr lang="en-US" sz="2400" dirty="0"/>
              <a:t>Receivers proceed with pass 0</a:t>
            </a:r>
            <a:br>
              <a:rPr lang="en-US" sz="2400" dirty="0"/>
            </a:br>
            <a:r>
              <a:rPr lang="en-US" sz="2400" i="1" dirty="0"/>
              <a:t>as </a:t>
            </a:r>
            <a:r>
              <a:rPr lang="en-US" sz="2400" i="1" dirty="0" smtClean="0"/>
              <a:t>the data </a:t>
            </a:r>
            <a:r>
              <a:rPr lang="en-US" sz="2400" i="1" dirty="0"/>
              <a:t>streams in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A Wrinkle: How to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ensure ranges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are the same </a:t>
            </a:r>
            <a:r>
              <a:rPr lang="en-US" sz="2000" dirty="0" smtClean="0">
                <a:solidFill>
                  <a:srgbClr val="FF0000"/>
                </a:solidFill>
              </a:rPr>
              <a:t>#pages?!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i.e. avoid </a:t>
            </a:r>
            <a:r>
              <a:rPr lang="en-US" sz="1800" i="1" dirty="0">
                <a:solidFill>
                  <a:srgbClr val="FF0000"/>
                </a:solidFill>
              </a:rPr>
              <a:t>data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i="1" dirty="0">
                <a:solidFill>
                  <a:srgbClr val="FF0000"/>
                </a:solidFill>
              </a:rPr>
              <a:t>skew</a:t>
            </a:r>
            <a:r>
              <a:rPr lang="en-US" sz="1800" dirty="0" smtClean="0">
                <a:solidFill>
                  <a:srgbClr val="FF0000"/>
                </a:solidFill>
              </a:rPr>
              <a:t>?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185" name="AutoShape 2"/>
          <p:cNvSpPr>
            <a:spLocks noChangeArrowheads="1"/>
          </p:cNvSpPr>
          <p:nvPr/>
        </p:nvSpPr>
        <p:spPr bwMode="auto">
          <a:xfrm>
            <a:off x="4578512" y="3920172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1" name="Line 13"/>
          <p:cNvSpPr>
            <a:spLocks noChangeShapeType="1"/>
          </p:cNvSpPr>
          <p:nvPr/>
        </p:nvSpPr>
        <p:spPr bwMode="auto">
          <a:xfrm>
            <a:off x="5068722" y="4375224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173" name="Group 28"/>
          <p:cNvGrpSpPr>
            <a:grpSpLocks/>
          </p:cNvGrpSpPr>
          <p:nvPr/>
        </p:nvGrpSpPr>
        <p:grpSpPr bwMode="auto">
          <a:xfrm flipH="1">
            <a:off x="7413909" y="4108548"/>
            <a:ext cx="935392" cy="587822"/>
            <a:chOff x="1847850" y="2890838"/>
            <a:chExt cx="2227263" cy="1644650"/>
          </a:xfrm>
        </p:grpSpPr>
        <p:sp>
          <p:nvSpPr>
            <p:cNvPr id="174" name="Rectangle 6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5" name="Rectangle 8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6" name="Rectangle 9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7" name="Rectangle 10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8" name="Rectangle 11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0" name="Line 15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1" name="Line 16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2" name="Line 21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3" name="Line 22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84" name="Line 23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186" name="AutoShape 3"/>
          <p:cNvSpPr>
            <a:spLocks noChangeArrowheads="1"/>
          </p:cNvSpPr>
          <p:nvPr/>
        </p:nvSpPr>
        <p:spPr bwMode="auto">
          <a:xfrm>
            <a:off x="8491976" y="3946839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87" name="AutoShape 5"/>
          <p:cNvSpPr>
            <a:spLocks noChangeArrowheads="1"/>
          </p:cNvSpPr>
          <p:nvPr/>
        </p:nvSpPr>
        <p:spPr bwMode="auto">
          <a:xfrm>
            <a:off x="6941880" y="3920172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188" name="Group 27"/>
          <p:cNvGrpSpPr>
            <a:grpSpLocks/>
          </p:cNvGrpSpPr>
          <p:nvPr/>
        </p:nvGrpSpPr>
        <p:grpSpPr bwMode="auto">
          <a:xfrm>
            <a:off x="6053158" y="4056915"/>
            <a:ext cx="704710" cy="587822"/>
            <a:chOff x="5481638" y="2919413"/>
            <a:chExt cx="1677987" cy="1644650"/>
          </a:xfrm>
        </p:grpSpPr>
        <p:sp>
          <p:nvSpPr>
            <p:cNvPr id="189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190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192" name="Line 17"/>
          <p:cNvSpPr>
            <a:spLocks noChangeShapeType="1"/>
          </p:cNvSpPr>
          <p:nvPr/>
        </p:nvSpPr>
        <p:spPr bwMode="auto">
          <a:xfrm flipH="1">
            <a:off x="8245294" y="4395650"/>
            <a:ext cx="3140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3" name="Rectangle 18"/>
          <p:cNvSpPr>
            <a:spLocks noChangeArrowheads="1"/>
          </p:cNvSpPr>
          <p:nvPr/>
        </p:nvSpPr>
        <p:spPr bwMode="auto">
          <a:xfrm>
            <a:off x="7012551" y="4159046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4" name="Rectangle 19"/>
          <p:cNvSpPr>
            <a:spLocks noChangeArrowheads="1"/>
          </p:cNvSpPr>
          <p:nvPr/>
        </p:nvSpPr>
        <p:spPr bwMode="auto">
          <a:xfrm>
            <a:off x="7011217" y="4320754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5" name="Rectangle 20"/>
          <p:cNvSpPr>
            <a:spLocks noChangeArrowheads="1"/>
          </p:cNvSpPr>
          <p:nvPr/>
        </p:nvSpPr>
        <p:spPr bwMode="auto">
          <a:xfrm>
            <a:off x="7009884" y="4498349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196" name="Line 13"/>
          <p:cNvSpPr>
            <a:spLocks noChangeShapeType="1"/>
          </p:cNvSpPr>
          <p:nvPr/>
        </p:nvSpPr>
        <p:spPr bwMode="auto">
          <a:xfrm flipV="1">
            <a:off x="6669863" y="4374089"/>
            <a:ext cx="296018" cy="11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1" name="AutoShape 2"/>
          <p:cNvSpPr>
            <a:spLocks noChangeArrowheads="1"/>
          </p:cNvSpPr>
          <p:nvPr/>
        </p:nvSpPr>
        <p:spPr bwMode="auto">
          <a:xfrm>
            <a:off x="4565243" y="4973992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2" name="Line 13"/>
          <p:cNvSpPr>
            <a:spLocks noChangeShapeType="1"/>
          </p:cNvSpPr>
          <p:nvPr/>
        </p:nvSpPr>
        <p:spPr bwMode="auto">
          <a:xfrm>
            <a:off x="5055453" y="5429044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04" name="Group 28"/>
          <p:cNvGrpSpPr>
            <a:grpSpLocks/>
          </p:cNvGrpSpPr>
          <p:nvPr/>
        </p:nvGrpSpPr>
        <p:grpSpPr bwMode="auto">
          <a:xfrm flipH="1">
            <a:off x="7400640" y="5162368"/>
            <a:ext cx="935392" cy="587822"/>
            <a:chOff x="1847850" y="2890838"/>
            <a:chExt cx="2227263" cy="1644650"/>
          </a:xfrm>
        </p:grpSpPr>
        <p:sp>
          <p:nvSpPr>
            <p:cNvPr id="215" name="Rectangle 6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6" name="Rectangle 8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7" name="Rectangle 9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8" name="Rectangle 10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9" name="Rectangle 11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0" name="Line 14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1" name="Line 15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2" name="Line 16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3" name="Line 21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4" name="Line 22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25" name="Line 23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05" name="AutoShape 3"/>
          <p:cNvSpPr>
            <a:spLocks noChangeArrowheads="1"/>
          </p:cNvSpPr>
          <p:nvPr/>
        </p:nvSpPr>
        <p:spPr bwMode="auto">
          <a:xfrm>
            <a:off x="8478707" y="5000659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6" name="AutoShape 5"/>
          <p:cNvSpPr>
            <a:spLocks noChangeArrowheads="1"/>
          </p:cNvSpPr>
          <p:nvPr/>
        </p:nvSpPr>
        <p:spPr bwMode="auto">
          <a:xfrm>
            <a:off x="6928611" y="4973992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07" name="Group 27"/>
          <p:cNvGrpSpPr>
            <a:grpSpLocks/>
          </p:cNvGrpSpPr>
          <p:nvPr/>
        </p:nvGrpSpPr>
        <p:grpSpPr bwMode="auto">
          <a:xfrm>
            <a:off x="6039889" y="5110735"/>
            <a:ext cx="704710" cy="587822"/>
            <a:chOff x="5481638" y="2919413"/>
            <a:chExt cx="1677987" cy="1644650"/>
          </a:xfrm>
        </p:grpSpPr>
        <p:sp>
          <p:nvSpPr>
            <p:cNvPr id="213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14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08" name="Line 17"/>
          <p:cNvSpPr>
            <a:spLocks noChangeShapeType="1"/>
          </p:cNvSpPr>
          <p:nvPr/>
        </p:nvSpPr>
        <p:spPr bwMode="auto">
          <a:xfrm flipH="1">
            <a:off x="8232025" y="5449470"/>
            <a:ext cx="3140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09" name="Rectangle 18"/>
          <p:cNvSpPr>
            <a:spLocks noChangeArrowheads="1"/>
          </p:cNvSpPr>
          <p:nvPr/>
        </p:nvSpPr>
        <p:spPr bwMode="auto">
          <a:xfrm>
            <a:off x="6999282" y="5212866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0" name="Rectangle 19"/>
          <p:cNvSpPr>
            <a:spLocks noChangeArrowheads="1"/>
          </p:cNvSpPr>
          <p:nvPr/>
        </p:nvSpPr>
        <p:spPr bwMode="auto">
          <a:xfrm>
            <a:off x="6997948" y="5374574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1" name="Rectangle 20"/>
          <p:cNvSpPr>
            <a:spLocks noChangeArrowheads="1"/>
          </p:cNvSpPr>
          <p:nvPr/>
        </p:nvSpPr>
        <p:spPr bwMode="auto">
          <a:xfrm>
            <a:off x="6996615" y="5552169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12" name="Line 13"/>
          <p:cNvSpPr>
            <a:spLocks noChangeShapeType="1"/>
          </p:cNvSpPr>
          <p:nvPr/>
        </p:nvSpPr>
        <p:spPr bwMode="auto">
          <a:xfrm flipV="1">
            <a:off x="6656594" y="5427909"/>
            <a:ext cx="296018" cy="11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6" name="AutoShape 2"/>
          <p:cNvSpPr>
            <a:spLocks noChangeArrowheads="1"/>
          </p:cNvSpPr>
          <p:nvPr/>
        </p:nvSpPr>
        <p:spPr bwMode="auto">
          <a:xfrm>
            <a:off x="4588789" y="6033005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7" name="Line 13"/>
          <p:cNvSpPr>
            <a:spLocks noChangeShapeType="1"/>
          </p:cNvSpPr>
          <p:nvPr/>
        </p:nvSpPr>
        <p:spPr bwMode="auto">
          <a:xfrm>
            <a:off x="5078999" y="6488057"/>
            <a:ext cx="950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29" name="Group 28"/>
          <p:cNvGrpSpPr>
            <a:grpSpLocks/>
          </p:cNvGrpSpPr>
          <p:nvPr/>
        </p:nvGrpSpPr>
        <p:grpSpPr bwMode="auto">
          <a:xfrm flipH="1">
            <a:off x="7424186" y="6221381"/>
            <a:ext cx="935392" cy="587822"/>
            <a:chOff x="1847850" y="2890838"/>
            <a:chExt cx="2227263" cy="1644650"/>
          </a:xfrm>
        </p:grpSpPr>
        <p:sp>
          <p:nvSpPr>
            <p:cNvPr id="240" name="Rectangle 6"/>
            <p:cNvSpPr>
              <a:spLocks noChangeArrowheads="1"/>
            </p:cNvSpPr>
            <p:nvPr/>
          </p:nvSpPr>
          <p:spPr bwMode="auto">
            <a:xfrm>
              <a:off x="1847850" y="2890838"/>
              <a:ext cx="1677988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1" name="Rectangle 8"/>
            <p:cNvSpPr>
              <a:spLocks noChangeArrowheads="1"/>
            </p:cNvSpPr>
            <p:nvPr/>
          </p:nvSpPr>
          <p:spPr bwMode="auto">
            <a:xfrm>
              <a:off x="2027238" y="35702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2" name="Rectangle 9"/>
            <p:cNvSpPr>
              <a:spLocks noChangeArrowheads="1"/>
            </p:cNvSpPr>
            <p:nvPr/>
          </p:nvSpPr>
          <p:spPr bwMode="auto">
            <a:xfrm>
              <a:off x="2962275" y="3111500"/>
              <a:ext cx="306388" cy="2841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3" name="Rectangle 10"/>
            <p:cNvSpPr>
              <a:spLocks noChangeArrowheads="1"/>
            </p:cNvSpPr>
            <p:nvPr/>
          </p:nvSpPr>
          <p:spPr bwMode="auto">
            <a:xfrm>
              <a:off x="2955925" y="3557588"/>
              <a:ext cx="306388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4" name="Rectangle 11"/>
            <p:cNvSpPr>
              <a:spLocks noChangeArrowheads="1"/>
            </p:cNvSpPr>
            <p:nvPr/>
          </p:nvSpPr>
          <p:spPr bwMode="auto">
            <a:xfrm>
              <a:off x="2960688" y="4027488"/>
              <a:ext cx="306387" cy="28416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5" name="Line 14"/>
            <p:cNvSpPr>
              <a:spLocks noChangeShapeType="1"/>
            </p:cNvSpPr>
            <p:nvPr/>
          </p:nvSpPr>
          <p:spPr bwMode="auto">
            <a:xfrm flipH="1" flipV="1">
              <a:off x="2336800" y="3705225"/>
              <a:ext cx="646113" cy="11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6" name="Line 15"/>
            <p:cNvSpPr>
              <a:spLocks noChangeShapeType="1"/>
            </p:cNvSpPr>
            <p:nvPr/>
          </p:nvSpPr>
          <p:spPr bwMode="auto">
            <a:xfrm flipH="1">
              <a:off x="2330450" y="3257550"/>
              <a:ext cx="612775" cy="442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7" name="Line 16"/>
            <p:cNvSpPr>
              <a:spLocks noChangeShapeType="1"/>
            </p:cNvSpPr>
            <p:nvPr/>
          </p:nvSpPr>
          <p:spPr bwMode="auto">
            <a:xfrm flipH="1" flipV="1">
              <a:off x="2335213" y="3705225"/>
              <a:ext cx="62388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8" name="Line 21"/>
            <p:cNvSpPr>
              <a:spLocks noChangeShapeType="1"/>
            </p:cNvSpPr>
            <p:nvPr/>
          </p:nvSpPr>
          <p:spPr bwMode="auto">
            <a:xfrm>
              <a:off x="3270250" y="3259138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49" name="Line 22"/>
            <p:cNvSpPr>
              <a:spLocks noChangeShapeType="1"/>
            </p:cNvSpPr>
            <p:nvPr/>
          </p:nvSpPr>
          <p:spPr bwMode="auto">
            <a:xfrm>
              <a:off x="3263900" y="3706813"/>
              <a:ext cx="804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50" name="Line 23"/>
            <p:cNvSpPr>
              <a:spLocks noChangeShapeType="1"/>
            </p:cNvSpPr>
            <p:nvPr/>
          </p:nvSpPr>
          <p:spPr bwMode="auto">
            <a:xfrm>
              <a:off x="3268663" y="4187825"/>
              <a:ext cx="804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30" name="AutoShape 3"/>
          <p:cNvSpPr>
            <a:spLocks noChangeArrowheads="1"/>
          </p:cNvSpPr>
          <p:nvPr/>
        </p:nvSpPr>
        <p:spPr bwMode="auto">
          <a:xfrm>
            <a:off x="8502253" y="6059672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1" name="AutoShape 5"/>
          <p:cNvSpPr>
            <a:spLocks noChangeArrowheads="1"/>
          </p:cNvSpPr>
          <p:nvPr/>
        </p:nvSpPr>
        <p:spPr bwMode="auto">
          <a:xfrm>
            <a:off x="6952157" y="6033005"/>
            <a:ext cx="509365" cy="798327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grpSp>
        <p:nvGrpSpPr>
          <p:cNvPr id="232" name="Group 27"/>
          <p:cNvGrpSpPr>
            <a:grpSpLocks/>
          </p:cNvGrpSpPr>
          <p:nvPr/>
        </p:nvGrpSpPr>
        <p:grpSpPr bwMode="auto">
          <a:xfrm>
            <a:off x="6063435" y="6169748"/>
            <a:ext cx="704710" cy="587822"/>
            <a:chOff x="5481638" y="2919413"/>
            <a:chExt cx="1677987" cy="1644650"/>
          </a:xfrm>
        </p:grpSpPr>
        <p:sp>
          <p:nvSpPr>
            <p:cNvPr id="238" name="Rectangle 7"/>
            <p:cNvSpPr>
              <a:spLocks noChangeArrowheads="1"/>
            </p:cNvSpPr>
            <p:nvPr/>
          </p:nvSpPr>
          <p:spPr bwMode="auto">
            <a:xfrm>
              <a:off x="5481638" y="2919413"/>
              <a:ext cx="1677987" cy="16446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  <p:sp>
          <p:nvSpPr>
            <p:cNvPr id="239" name="Rectangle 12"/>
            <p:cNvSpPr>
              <a:spLocks noChangeArrowheads="1"/>
            </p:cNvSpPr>
            <p:nvPr/>
          </p:nvSpPr>
          <p:spPr bwMode="auto">
            <a:xfrm>
              <a:off x="5664200" y="3090863"/>
              <a:ext cx="1350963" cy="1281112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Helvetica Neue"/>
              </a:endParaRPr>
            </a:p>
          </p:txBody>
        </p:sp>
      </p:grpSp>
      <p:sp>
        <p:nvSpPr>
          <p:cNvPr id="233" name="Line 17"/>
          <p:cNvSpPr>
            <a:spLocks noChangeShapeType="1"/>
          </p:cNvSpPr>
          <p:nvPr/>
        </p:nvSpPr>
        <p:spPr bwMode="auto">
          <a:xfrm flipH="1">
            <a:off x="8255571" y="6508483"/>
            <a:ext cx="3140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4" name="Rectangle 18"/>
          <p:cNvSpPr>
            <a:spLocks noChangeArrowheads="1"/>
          </p:cNvSpPr>
          <p:nvPr/>
        </p:nvSpPr>
        <p:spPr bwMode="auto">
          <a:xfrm>
            <a:off x="7022828" y="6271879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5" name="Rectangle 19"/>
          <p:cNvSpPr>
            <a:spLocks noChangeArrowheads="1"/>
          </p:cNvSpPr>
          <p:nvPr/>
        </p:nvSpPr>
        <p:spPr bwMode="auto">
          <a:xfrm>
            <a:off x="7021494" y="6433587"/>
            <a:ext cx="352689" cy="10156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6" name="Rectangle 20"/>
          <p:cNvSpPr>
            <a:spLocks noChangeArrowheads="1"/>
          </p:cNvSpPr>
          <p:nvPr/>
        </p:nvSpPr>
        <p:spPr bwMode="auto">
          <a:xfrm>
            <a:off x="7020161" y="6611182"/>
            <a:ext cx="352689" cy="10156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37" name="Line 13"/>
          <p:cNvSpPr>
            <a:spLocks noChangeShapeType="1"/>
          </p:cNvSpPr>
          <p:nvPr/>
        </p:nvSpPr>
        <p:spPr bwMode="auto">
          <a:xfrm flipV="1">
            <a:off x="6680140" y="6486922"/>
            <a:ext cx="296018" cy="11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1" name="Line 13"/>
          <p:cNvSpPr>
            <a:spLocks noChangeShapeType="1"/>
          </p:cNvSpPr>
          <p:nvPr/>
        </p:nvSpPr>
        <p:spPr bwMode="auto">
          <a:xfrm>
            <a:off x="5080512" y="4357784"/>
            <a:ext cx="938790" cy="1096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2" name="Line 13"/>
          <p:cNvSpPr>
            <a:spLocks noChangeShapeType="1"/>
          </p:cNvSpPr>
          <p:nvPr/>
        </p:nvSpPr>
        <p:spPr bwMode="auto">
          <a:xfrm>
            <a:off x="5098920" y="4420435"/>
            <a:ext cx="920382" cy="20518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V="1">
            <a:off x="5062104" y="4373446"/>
            <a:ext cx="957197" cy="1065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5" name="Line 13"/>
          <p:cNvSpPr>
            <a:spLocks noChangeShapeType="1"/>
          </p:cNvSpPr>
          <p:nvPr/>
        </p:nvSpPr>
        <p:spPr bwMode="auto">
          <a:xfrm>
            <a:off x="5098920" y="5438534"/>
            <a:ext cx="920381" cy="1033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6" name="Line 13"/>
          <p:cNvSpPr>
            <a:spLocks noChangeShapeType="1"/>
          </p:cNvSpPr>
          <p:nvPr/>
        </p:nvSpPr>
        <p:spPr bwMode="auto">
          <a:xfrm flipV="1">
            <a:off x="5080512" y="4373446"/>
            <a:ext cx="938789" cy="211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57" name="Line 13"/>
          <p:cNvSpPr>
            <a:spLocks noChangeShapeType="1"/>
          </p:cNvSpPr>
          <p:nvPr/>
        </p:nvSpPr>
        <p:spPr bwMode="auto">
          <a:xfrm flipV="1">
            <a:off x="5098920" y="5422871"/>
            <a:ext cx="883566" cy="1065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22880" y="3953569"/>
            <a:ext cx="7094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 Neue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344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which is better ??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Simplest analysis:</a:t>
            </a:r>
          </a:p>
          <a:p>
            <a:pPr lvl="1"/>
            <a:r>
              <a:rPr lang="en-US" sz="2000" dirty="0"/>
              <a:t>Same memory requirement for 2 passes</a:t>
            </a:r>
          </a:p>
          <a:p>
            <a:pPr lvl="1"/>
            <a:r>
              <a:rPr lang="en-US" sz="2000" dirty="0"/>
              <a:t>Same I/O cost</a:t>
            </a:r>
          </a:p>
          <a:p>
            <a:pPr lvl="1"/>
            <a:r>
              <a:rPr lang="en-US" sz="2000" dirty="0"/>
              <a:t>But we can dig a bit deeper…</a:t>
            </a:r>
            <a:endParaRPr lang="en-US" sz="2400" dirty="0"/>
          </a:p>
          <a:p>
            <a:r>
              <a:rPr lang="en-US" sz="2400" dirty="0"/>
              <a:t>Sorting pros:</a:t>
            </a:r>
          </a:p>
          <a:p>
            <a:pPr lvl="1"/>
            <a:r>
              <a:rPr lang="en-US" sz="2000" dirty="0"/>
              <a:t>Great if input already </a:t>
            </a:r>
            <a:r>
              <a:rPr lang="en-US" sz="2000" dirty="0" smtClean="0"/>
              <a:t>sorted</a:t>
            </a:r>
            <a:endParaRPr lang="en-US" sz="2000" dirty="0"/>
          </a:p>
          <a:p>
            <a:pPr lvl="1"/>
            <a:r>
              <a:rPr lang="en-US" sz="2000" dirty="0"/>
              <a:t>Great if </a:t>
            </a:r>
            <a:r>
              <a:rPr lang="en-US" sz="2000" dirty="0" smtClean="0"/>
              <a:t>we need </a:t>
            </a:r>
            <a:r>
              <a:rPr lang="en-US" sz="2000" dirty="0"/>
              <a:t>output to be sorted anyway</a:t>
            </a:r>
          </a:p>
          <a:p>
            <a:pPr lvl="1"/>
            <a:r>
              <a:rPr lang="en-US" sz="2000" dirty="0"/>
              <a:t>Not sensitive to </a:t>
            </a:r>
            <a:r>
              <a:rPr lang="en-US" altLang="ja-JP" sz="2000" dirty="0" smtClean="0"/>
              <a:t>duplicates </a:t>
            </a:r>
            <a:r>
              <a:rPr lang="en-US" sz="2000" dirty="0" smtClean="0"/>
              <a:t>or </a:t>
            </a:r>
            <a:r>
              <a:rPr lang="ja-JP" altLang="en-US" sz="2000" dirty="0"/>
              <a:t>“</a:t>
            </a:r>
            <a:r>
              <a:rPr lang="en-US" sz="2000" dirty="0"/>
              <a:t>bad</a:t>
            </a:r>
            <a:r>
              <a:rPr lang="ja-JP" altLang="en-US" sz="2000" dirty="0"/>
              <a:t>”</a:t>
            </a:r>
            <a:r>
              <a:rPr lang="en-US" sz="2000" dirty="0"/>
              <a:t> hash functions</a:t>
            </a:r>
            <a:endParaRPr lang="en-US" sz="2400" dirty="0"/>
          </a:p>
          <a:p>
            <a:r>
              <a:rPr lang="en-US" sz="2400" dirty="0"/>
              <a:t>Hashing pros:</a:t>
            </a:r>
          </a:p>
          <a:p>
            <a:pPr lvl="1"/>
            <a:r>
              <a:rPr lang="en-US" sz="2000" dirty="0"/>
              <a:t>For duplicate elimination, scales with # of values</a:t>
            </a:r>
          </a:p>
          <a:p>
            <a:pPr lvl="2"/>
            <a:r>
              <a:rPr lang="en-US" sz="1800" dirty="0" smtClean="0"/>
              <a:t>Delete dups in first pass while partitioning on </a:t>
            </a:r>
            <a:r>
              <a:rPr lang="en-US" sz="1800" dirty="0" err="1" smtClean="0"/>
              <a:t>h</a:t>
            </a:r>
            <a:r>
              <a:rPr lang="en-US" sz="1800" baseline="-25000" dirty="0" err="1" smtClean="0"/>
              <a:t>p</a:t>
            </a:r>
            <a:endParaRPr lang="en-US" sz="1800" baseline="-25000" dirty="0" smtClean="0"/>
          </a:p>
          <a:p>
            <a:pPr lvl="2"/>
            <a:r>
              <a:rPr lang="en-US" sz="1800" dirty="0" smtClean="0"/>
              <a:t>Vs. sort which scales with # </a:t>
            </a:r>
            <a:r>
              <a:rPr lang="en-US" sz="1800" dirty="0"/>
              <a:t>of items</a:t>
            </a:r>
            <a:r>
              <a:rPr lang="en-US" sz="1800" dirty="0" smtClean="0"/>
              <a:t>!</a:t>
            </a:r>
            <a:endParaRPr lang="en-US" sz="1800" dirty="0"/>
          </a:p>
          <a:p>
            <a:pPr lvl="1"/>
            <a:r>
              <a:rPr lang="en-US" sz="2200" dirty="0" smtClean="0"/>
              <a:t>Easy to shuffle equally in </a:t>
            </a:r>
            <a:r>
              <a:rPr lang="en-US" sz="2200" dirty="0"/>
              <a:t>parallel </a:t>
            </a:r>
            <a:r>
              <a:rPr lang="en-US" sz="2200" dirty="0" smtClean="0"/>
              <a:t>case</a:t>
            </a:r>
            <a:endParaRPr lang="en-US" sz="2200" dirty="0"/>
          </a:p>
        </p:txBody>
      </p:sp>
      <p:sp>
        <p:nvSpPr>
          <p:cNvPr id="6349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 dirty="0">
              <a:solidFill>
                <a:schemeClr val="tx1"/>
              </a:solidFill>
              <a:latin typeface="Helvetica Neue"/>
            </a:endParaRPr>
          </a:p>
          <a:p>
            <a:pPr algn="r"/>
            <a:endParaRPr lang="en-US" sz="140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Sort/Hash Duality</a:t>
            </a:r>
          </a:p>
          <a:p>
            <a:pPr lvl="1"/>
            <a:r>
              <a:rPr lang="en-US" sz="2000" dirty="0"/>
              <a:t>Hashing is Divide &amp; Conquer</a:t>
            </a:r>
          </a:p>
          <a:p>
            <a:pPr lvl="1"/>
            <a:r>
              <a:rPr lang="en-US" sz="2000" dirty="0"/>
              <a:t>Sorting is Conquer &amp; Merge</a:t>
            </a:r>
          </a:p>
          <a:p>
            <a:r>
              <a:rPr lang="en-US" sz="2400" dirty="0"/>
              <a:t>Sorting is overkill for rendezvous</a:t>
            </a:r>
          </a:p>
          <a:p>
            <a:pPr lvl="1"/>
            <a:r>
              <a:rPr lang="en-US" sz="2000" dirty="0"/>
              <a:t>But sometimes a win anyhow</a:t>
            </a:r>
          </a:p>
          <a:p>
            <a:r>
              <a:rPr lang="en-US" sz="2400" dirty="0"/>
              <a:t>Sorting sensitive to internal sort </a:t>
            </a:r>
            <a:r>
              <a:rPr lang="en-US" sz="2400" dirty="0" err="1"/>
              <a:t>alg</a:t>
            </a:r>
            <a:endParaRPr lang="en-US" sz="2400" dirty="0"/>
          </a:p>
          <a:p>
            <a:pPr lvl="1"/>
            <a:r>
              <a:rPr lang="en-US" sz="2000" dirty="0"/>
              <a:t>Quicksort vs. </a:t>
            </a:r>
            <a:r>
              <a:rPr lang="en-US" sz="2000" dirty="0" err="1"/>
              <a:t>HeapSort</a:t>
            </a:r>
            <a:endParaRPr lang="en-US" sz="2000" dirty="0"/>
          </a:p>
          <a:p>
            <a:pPr lvl="1"/>
            <a:r>
              <a:rPr lang="en-US" sz="2000" dirty="0"/>
              <a:t>In practice, </a:t>
            </a:r>
            <a:r>
              <a:rPr lang="en-US" sz="2000" dirty="0" err="1"/>
              <a:t>QuickSort</a:t>
            </a:r>
            <a:r>
              <a:rPr lang="en-US" sz="2000" dirty="0"/>
              <a:t> tends to win</a:t>
            </a:r>
          </a:p>
          <a:p>
            <a:r>
              <a:rPr lang="en-US" sz="2400" dirty="0"/>
              <a:t>Don’t forget double </a:t>
            </a:r>
            <a:r>
              <a:rPr lang="en-US" sz="2400" dirty="0" smtClean="0"/>
              <a:t>buffering</a:t>
            </a:r>
          </a:p>
          <a:p>
            <a:pPr lvl="1"/>
            <a:r>
              <a:rPr lang="en-US" sz="2000" dirty="0" smtClean="0"/>
              <a:t>Can “hide” the latency of I/O behind CPU 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r>
              <a:rPr lang="en-US" dirty="0">
                <a:cs typeface="Osaka" pitchFamily="-84" charset="-128"/>
              </a:rPr>
              <a:t>Single-pass Streaming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33528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000" dirty="0">
                <a:cs typeface="Osaka" pitchFamily="-84" charset="-128"/>
              </a:rPr>
              <a:t>Simple case: “Map”.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Osaka" pitchFamily="-84" charset="-128"/>
              </a:rPr>
              <a:t>Goal: Compute </a:t>
            </a:r>
            <a:r>
              <a:rPr lang="en-US" sz="2000" i="1" dirty="0" err="1">
                <a:cs typeface="Osaka" pitchFamily="-84" charset="-128"/>
              </a:rPr>
              <a:t>f(x</a:t>
            </a:r>
            <a:r>
              <a:rPr lang="en-US" sz="2000" i="1" dirty="0">
                <a:cs typeface="Osaka" pitchFamily="-84" charset="-128"/>
              </a:rPr>
              <a:t>)</a:t>
            </a:r>
            <a:r>
              <a:rPr lang="en-US" sz="2000" dirty="0">
                <a:cs typeface="Osaka" pitchFamily="-84" charset="-128"/>
              </a:rPr>
              <a:t> for each record, write out the result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Osaka" pitchFamily="-84" charset="-128"/>
              </a:rPr>
              <a:t>Challenge: minimize RAM, call read/write rarely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Osaka" pitchFamily="-84" charset="-128"/>
              </a:rPr>
              <a:t>Approach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Osaka" pitchFamily="-84" charset="-128"/>
              </a:rPr>
              <a:t>Read a chunk from INPUT to an </a:t>
            </a:r>
            <a:r>
              <a:rPr lang="en-US" sz="2000" i="1" dirty="0">
                <a:cs typeface="Osaka" pitchFamily="-84" charset="-128"/>
              </a:rPr>
              <a:t>Input Buffer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Osaka" pitchFamily="-84" charset="-128"/>
              </a:rPr>
              <a:t>Write </a:t>
            </a:r>
            <a:r>
              <a:rPr lang="en-US" sz="2000" i="1" dirty="0" err="1">
                <a:cs typeface="Osaka" pitchFamily="-84" charset="-128"/>
              </a:rPr>
              <a:t>f(x</a:t>
            </a:r>
            <a:r>
              <a:rPr lang="en-US" sz="2000" i="1" dirty="0">
                <a:cs typeface="Osaka" pitchFamily="-84" charset="-128"/>
              </a:rPr>
              <a:t>)</a:t>
            </a:r>
            <a:r>
              <a:rPr lang="en-US" sz="2000" dirty="0">
                <a:cs typeface="Osaka" pitchFamily="-84" charset="-128"/>
              </a:rPr>
              <a:t> for each item to an </a:t>
            </a:r>
            <a:r>
              <a:rPr lang="en-US" sz="2000" i="1" dirty="0">
                <a:cs typeface="Osaka" pitchFamily="-84" charset="-128"/>
              </a:rPr>
              <a:t>Output Buffer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Osaka" pitchFamily="-84" charset="-128"/>
              </a:rPr>
              <a:t>When Input Buffer is consumed, read another chunk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Osaka" pitchFamily="-84" charset="-128"/>
              </a:rPr>
              <a:t>When Output Buffer fills, write it to OUTPUT</a:t>
            </a:r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2743200" y="5256213"/>
            <a:ext cx="37338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2971800" y="5865813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5562600" y="5865813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21515" name="Text Box 15"/>
          <p:cNvSpPr txBox="1">
            <a:spLocks noChangeArrowheads="1"/>
          </p:cNvSpPr>
          <p:nvPr/>
        </p:nvSpPr>
        <p:spPr bwMode="auto">
          <a:xfrm>
            <a:off x="4114800" y="5561013"/>
            <a:ext cx="1003300" cy="7747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i="1" dirty="0">
                <a:latin typeface="Helvetica Neue"/>
              </a:rPr>
              <a:t>f(x)</a:t>
            </a:r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5638800" y="6170613"/>
            <a:ext cx="8691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Helvetica Neue"/>
              </a:rPr>
              <a:t>RAM</a:t>
            </a:r>
          </a:p>
        </p:txBody>
      </p:sp>
      <p:sp>
        <p:nvSpPr>
          <p:cNvPr id="21517" name="Text Box 17"/>
          <p:cNvSpPr txBox="1">
            <a:spLocks noChangeArrowheads="1"/>
          </p:cNvSpPr>
          <p:nvPr/>
        </p:nvSpPr>
        <p:spPr bwMode="auto">
          <a:xfrm>
            <a:off x="3017838" y="5307013"/>
            <a:ext cx="744537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Buffer</a:t>
            </a:r>
          </a:p>
        </p:txBody>
      </p:sp>
      <p:sp>
        <p:nvSpPr>
          <p:cNvPr id="21518" name="Text Box 18"/>
          <p:cNvSpPr txBox="1">
            <a:spLocks noChangeArrowheads="1"/>
          </p:cNvSpPr>
          <p:nvPr/>
        </p:nvSpPr>
        <p:spPr bwMode="auto">
          <a:xfrm>
            <a:off x="5589520" y="5307013"/>
            <a:ext cx="80182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Buffer</a:t>
            </a:r>
          </a:p>
        </p:txBody>
      </p:sp>
      <p:cxnSp>
        <p:nvCxnSpPr>
          <p:cNvPr id="21519" name="AutoShape 19"/>
          <p:cNvCxnSpPr>
            <a:cxnSpLocks noChangeShapeType="1"/>
            <a:endCxn id="21513" idx="1"/>
          </p:cNvCxnSpPr>
          <p:nvPr/>
        </p:nvCxnSpPr>
        <p:spPr bwMode="auto">
          <a:xfrm>
            <a:off x="1828800" y="5722938"/>
            <a:ext cx="1143000" cy="2952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21520" name="AutoShape 20"/>
          <p:cNvCxnSpPr>
            <a:cxnSpLocks noChangeShapeType="1"/>
            <a:stCxn id="21513" idx="3"/>
            <a:endCxn id="21515" idx="0"/>
          </p:cNvCxnSpPr>
          <p:nvPr/>
        </p:nvCxnSpPr>
        <p:spPr bwMode="auto">
          <a:xfrm flipV="1">
            <a:off x="3733800" y="5561013"/>
            <a:ext cx="882650" cy="457200"/>
          </a:xfrm>
          <a:prstGeom prst="curvedConnector4">
            <a:avLst>
              <a:gd name="adj1" fmla="val 21583"/>
              <a:gd name="adj2" fmla="val 150000"/>
            </a:avLst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lg" len="med"/>
          </a:ln>
        </p:spPr>
      </p:cxnSp>
      <p:cxnSp>
        <p:nvCxnSpPr>
          <p:cNvPr id="21521" name="AutoShape 21"/>
          <p:cNvCxnSpPr>
            <a:cxnSpLocks noChangeShapeType="1"/>
            <a:stCxn id="21515" idx="2"/>
            <a:endCxn id="21514" idx="1"/>
          </p:cNvCxnSpPr>
          <p:nvPr/>
        </p:nvCxnSpPr>
        <p:spPr bwMode="auto">
          <a:xfrm rot="5400000" flipH="1" flipV="1">
            <a:off x="4930775" y="5703888"/>
            <a:ext cx="317500" cy="946150"/>
          </a:xfrm>
          <a:prstGeom prst="curvedConnector4">
            <a:avLst>
              <a:gd name="adj1" fmla="val -72000"/>
              <a:gd name="adj2" fmla="val 76509"/>
            </a:avLst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lg" len="med"/>
          </a:ln>
        </p:spPr>
      </p:cxnSp>
      <p:cxnSp>
        <p:nvCxnSpPr>
          <p:cNvPr id="21522" name="AutoShape 22"/>
          <p:cNvCxnSpPr>
            <a:cxnSpLocks noChangeShapeType="1"/>
            <a:stCxn id="21514" idx="3"/>
            <a:endCxn id="27" idx="1"/>
          </p:cNvCxnSpPr>
          <p:nvPr/>
        </p:nvCxnSpPr>
        <p:spPr bwMode="auto">
          <a:xfrm flipV="1">
            <a:off x="6324600" y="5748440"/>
            <a:ext cx="1067373" cy="26977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7620000" y="5713413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OUTPUT</a:t>
            </a:r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762000" y="5637213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INPUT</a:t>
            </a:r>
          </a:p>
        </p:txBody>
      </p:sp>
      <p:pic>
        <p:nvPicPr>
          <p:cNvPr id="25" name="Picture 5" descr="skitched-3-4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8" y="5232378"/>
            <a:ext cx="1752027" cy="9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 descr="skitched-3-4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73" y="5265367"/>
            <a:ext cx="1752027" cy="9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998309" y="5912964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8" name="Regular Pentagon 27"/>
          <p:cNvSpPr/>
          <p:nvPr/>
        </p:nvSpPr>
        <p:spPr bwMode="auto">
          <a:xfrm>
            <a:off x="5589001" y="5883826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9" name="Regular Pentagon 28"/>
          <p:cNvSpPr/>
          <p:nvPr/>
        </p:nvSpPr>
        <p:spPr bwMode="auto">
          <a:xfrm>
            <a:off x="5738588" y="5883826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0" name="Regular Pentagon 29"/>
          <p:cNvSpPr/>
          <p:nvPr/>
        </p:nvSpPr>
        <p:spPr bwMode="auto">
          <a:xfrm>
            <a:off x="5888174" y="5883826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1" name="Regular Pentagon 30"/>
          <p:cNvSpPr/>
          <p:nvPr/>
        </p:nvSpPr>
        <p:spPr bwMode="auto">
          <a:xfrm>
            <a:off x="6038059" y="5883826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2" name="Regular Pentagon 31"/>
          <p:cNvSpPr/>
          <p:nvPr/>
        </p:nvSpPr>
        <p:spPr bwMode="auto">
          <a:xfrm>
            <a:off x="6187646" y="5883826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5" name="Regular Pentagon 34"/>
          <p:cNvSpPr/>
          <p:nvPr/>
        </p:nvSpPr>
        <p:spPr bwMode="auto">
          <a:xfrm>
            <a:off x="5588851" y="6028762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6" name="Regular Pentagon 35"/>
          <p:cNvSpPr/>
          <p:nvPr/>
        </p:nvSpPr>
        <p:spPr bwMode="auto">
          <a:xfrm>
            <a:off x="5738438" y="6028762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7" name="Regular Pentagon 36"/>
          <p:cNvSpPr/>
          <p:nvPr/>
        </p:nvSpPr>
        <p:spPr bwMode="auto">
          <a:xfrm>
            <a:off x="5888024" y="6028762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8" name="Regular Pentagon 37"/>
          <p:cNvSpPr/>
          <p:nvPr/>
        </p:nvSpPr>
        <p:spPr bwMode="auto">
          <a:xfrm>
            <a:off x="6037909" y="6028762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9" name="Regular Pentagon 38"/>
          <p:cNvSpPr/>
          <p:nvPr/>
        </p:nvSpPr>
        <p:spPr bwMode="auto">
          <a:xfrm>
            <a:off x="6187496" y="6028762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241675" y="5911274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487737" y="5910446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98309" y="5915989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41675" y="5914299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87737" y="5913471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998014" y="5913218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241380" y="5911528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487442" y="5910700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998014" y="5916817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41380" y="5915127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487442" y="5914299"/>
            <a:ext cx="195123" cy="2138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5901" y="66921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Regular Pentagon 54"/>
          <p:cNvSpPr/>
          <p:nvPr/>
        </p:nvSpPr>
        <p:spPr bwMode="auto">
          <a:xfrm>
            <a:off x="5588851" y="5881402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6" name="Regular Pentagon 55"/>
          <p:cNvSpPr/>
          <p:nvPr/>
        </p:nvSpPr>
        <p:spPr bwMode="auto">
          <a:xfrm>
            <a:off x="5739270" y="5882859"/>
            <a:ext cx="125154" cy="122372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076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Double Buffering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85800" y="1381125"/>
            <a:ext cx="7772400" cy="1901825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Main thread </a:t>
            </a:r>
            <a:r>
              <a:rPr lang="en-US" sz="2000" dirty="0"/>
              <a:t>runs </a:t>
            </a:r>
            <a:r>
              <a:rPr lang="en-US" sz="2000" i="1" dirty="0"/>
              <a:t>f(x)</a:t>
            </a:r>
            <a:r>
              <a:rPr lang="en-US" sz="2000" dirty="0"/>
              <a:t> on one pair I/O </a:t>
            </a:r>
            <a:r>
              <a:rPr lang="en-US" sz="2000" dirty="0" err="1"/>
              <a:t>bufs</a:t>
            </a:r>
            <a:endParaRPr lang="en-US" sz="2000" dirty="0"/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I/O thread</a:t>
            </a:r>
            <a:r>
              <a:rPr lang="en-US" sz="2000" dirty="0" smtClean="0"/>
              <a:t> drains/fills unused </a:t>
            </a:r>
            <a:r>
              <a:rPr lang="en-US" sz="2000" dirty="0"/>
              <a:t>I/O </a:t>
            </a:r>
            <a:r>
              <a:rPr lang="en-US" sz="2000" dirty="0" err="1" smtClean="0"/>
              <a:t>bufs</a:t>
            </a:r>
            <a:r>
              <a:rPr lang="en-US" sz="2000" dirty="0" smtClean="0"/>
              <a:t> in parallel</a:t>
            </a:r>
          </a:p>
          <a:p>
            <a:pPr lvl="1"/>
            <a:r>
              <a:rPr lang="en-US" sz="1800" dirty="0" smtClean="0"/>
              <a:t>Why is parallelism available?</a:t>
            </a:r>
          </a:p>
          <a:p>
            <a:pPr lvl="1"/>
            <a:r>
              <a:rPr lang="en-US" sz="1800" dirty="0" smtClean="0"/>
              <a:t>Theme: I/O handling usually deserves its own thread</a:t>
            </a:r>
            <a:endParaRPr lang="en-US" sz="1800" dirty="0"/>
          </a:p>
          <a:p>
            <a:r>
              <a:rPr lang="en-US" sz="2000" dirty="0"/>
              <a:t>Main thread ready for a new </a:t>
            </a:r>
            <a:r>
              <a:rPr lang="en-US" sz="2000" dirty="0" err="1"/>
              <a:t>buf</a:t>
            </a:r>
            <a:r>
              <a:rPr lang="en-US" sz="2000" dirty="0"/>
              <a:t>? Swap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743200" y="4827588"/>
            <a:ext cx="3733800" cy="1839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971800" y="5437188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562600" y="5437188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159433" y="5132388"/>
            <a:ext cx="914033" cy="769441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i="1" dirty="0">
                <a:solidFill>
                  <a:schemeClr val="accent1"/>
                </a:solidFill>
                <a:latin typeface="Helvetica Neue"/>
              </a:rPr>
              <a:t>f(x)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543550" y="6186488"/>
            <a:ext cx="8691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Helvetica Neue"/>
              </a:rPr>
              <a:t>RAM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2974618" y="4878388"/>
            <a:ext cx="830977" cy="5847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Buffers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5568950" y="4878388"/>
            <a:ext cx="84296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Buffers</a:t>
            </a:r>
          </a:p>
        </p:txBody>
      </p:sp>
      <p:cxnSp>
        <p:nvCxnSpPr>
          <p:cNvPr id="12" name="AutoShape 20"/>
          <p:cNvCxnSpPr>
            <a:cxnSpLocks noChangeShapeType="1"/>
            <a:stCxn id="5" idx="3"/>
            <a:endCxn id="7" idx="0"/>
          </p:cNvCxnSpPr>
          <p:nvPr/>
        </p:nvCxnSpPr>
        <p:spPr bwMode="auto">
          <a:xfrm flipV="1">
            <a:off x="3733800" y="5132388"/>
            <a:ext cx="882650" cy="457200"/>
          </a:xfrm>
          <a:prstGeom prst="curvedConnector4">
            <a:avLst>
              <a:gd name="adj1" fmla="val 24111"/>
              <a:gd name="adj2" fmla="val 150000"/>
            </a:avLst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lg" len="med"/>
          </a:ln>
        </p:spPr>
      </p:cxnSp>
      <p:cxnSp>
        <p:nvCxnSpPr>
          <p:cNvPr id="13" name="AutoShape 21"/>
          <p:cNvCxnSpPr>
            <a:cxnSpLocks noChangeShapeType="1"/>
            <a:stCxn id="7" idx="2"/>
            <a:endCxn id="6" idx="1"/>
          </p:cNvCxnSpPr>
          <p:nvPr/>
        </p:nvCxnSpPr>
        <p:spPr bwMode="auto">
          <a:xfrm rot="5400000" flipH="1" flipV="1">
            <a:off x="4933404" y="5272634"/>
            <a:ext cx="312241" cy="946150"/>
          </a:xfrm>
          <a:prstGeom prst="curvedConnector4">
            <a:avLst>
              <a:gd name="adj1" fmla="val -73213"/>
              <a:gd name="adj2" fmla="val 74151"/>
            </a:avLst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lg" len="med"/>
          </a:ln>
        </p:spPr>
      </p:cxn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7620000" y="5284788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OUTPUT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762000" y="5208588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INPUT</a:t>
            </a:r>
          </a:p>
        </p:txBody>
      </p:sp>
      <p:pic>
        <p:nvPicPr>
          <p:cNvPr id="17" name="Picture 5" descr="skitched-3-4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8" y="4803753"/>
            <a:ext cx="1752027" cy="9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 descr="skitched-3-4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73" y="4836742"/>
            <a:ext cx="1752027" cy="9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997200" y="5843588"/>
            <a:ext cx="762000" cy="3048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800000"/>
              </a:solidFill>
              <a:latin typeface="Helvetica Neue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556250" y="5827713"/>
            <a:ext cx="762000" cy="3048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800000"/>
              </a:solidFill>
              <a:latin typeface="Helvetica Neue"/>
            </a:endParaRPr>
          </a:p>
        </p:txBody>
      </p:sp>
      <p:cxnSp>
        <p:nvCxnSpPr>
          <p:cNvPr id="23" name="AutoShape 19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2032435" y="5286826"/>
            <a:ext cx="964765" cy="709162"/>
          </a:xfrm>
          <a:prstGeom prst="curvedConnector3">
            <a:avLst>
              <a:gd name="adj1" fmla="val 50000"/>
            </a:avLst>
          </a:prstGeom>
          <a:noFill/>
          <a:ln w="34925">
            <a:solidFill>
              <a:srgbClr val="71010C"/>
            </a:solidFill>
            <a:round/>
            <a:headEnd type="none" w="sm" len="sm"/>
            <a:tailEnd type="triangle" w="sm" len="sm"/>
          </a:ln>
        </p:spPr>
      </p:cxnSp>
      <p:cxnSp>
        <p:nvCxnSpPr>
          <p:cNvPr id="26" name="AutoShape 22"/>
          <p:cNvCxnSpPr>
            <a:cxnSpLocks noChangeShapeType="1"/>
            <a:stCxn id="21" idx="3"/>
            <a:endCxn id="18" idx="1"/>
          </p:cNvCxnSpPr>
          <p:nvPr/>
        </p:nvCxnSpPr>
        <p:spPr bwMode="auto">
          <a:xfrm flipV="1">
            <a:off x="6318250" y="5319815"/>
            <a:ext cx="1073723" cy="660298"/>
          </a:xfrm>
          <a:prstGeom prst="curvedConnector3">
            <a:avLst>
              <a:gd name="adj1" fmla="val 50000"/>
            </a:avLst>
          </a:prstGeom>
          <a:noFill/>
          <a:ln w="34925">
            <a:solidFill>
              <a:srgbClr val="71010C"/>
            </a:solidFill>
            <a:round/>
            <a:headEnd type="none" w="sm" len="sm"/>
            <a:tailEnd type="triangle" w="sm" len="sm"/>
          </a:ln>
        </p:spPr>
      </p:cxn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114800" y="6186488"/>
            <a:ext cx="1003300" cy="46166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 smtClean="0">
                <a:solidFill>
                  <a:srgbClr val="71010C"/>
                </a:solidFill>
                <a:latin typeface="Helvetica Neue"/>
              </a:rPr>
              <a:t>I/O</a:t>
            </a:r>
            <a:endParaRPr lang="en-US" sz="2400" i="1" dirty="0">
              <a:solidFill>
                <a:srgbClr val="71010C"/>
              </a:solidFill>
              <a:latin typeface="Helvetica Neue"/>
            </a:endParaRPr>
          </a:p>
        </p:txBody>
      </p:sp>
      <p:cxnSp>
        <p:nvCxnSpPr>
          <p:cNvPr id="25" name="Elbow Connector 24"/>
          <p:cNvCxnSpPr>
            <a:stCxn id="24" idx="1"/>
            <a:endCxn id="17" idx="3"/>
          </p:cNvCxnSpPr>
          <p:nvPr/>
        </p:nvCxnSpPr>
        <p:spPr bwMode="auto">
          <a:xfrm rot="10800000">
            <a:off x="2032436" y="5286827"/>
            <a:ext cx="2082365" cy="1130495"/>
          </a:xfrm>
          <a:prstGeom prst="bentConnector3">
            <a:avLst>
              <a:gd name="adj1" fmla="val 100010"/>
            </a:avLst>
          </a:prstGeom>
          <a:solidFill>
            <a:srgbClr val="3366FF"/>
          </a:solidFill>
          <a:ln w="19050" cap="flat" cmpd="sng" algn="ctr">
            <a:solidFill>
              <a:srgbClr val="71010C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9" name="Elbow Connector 28"/>
          <p:cNvCxnSpPr>
            <a:stCxn id="24" idx="3"/>
            <a:endCxn id="18" idx="1"/>
          </p:cNvCxnSpPr>
          <p:nvPr/>
        </p:nvCxnSpPr>
        <p:spPr bwMode="auto">
          <a:xfrm flipV="1">
            <a:off x="5118100" y="5319815"/>
            <a:ext cx="2273873" cy="1097506"/>
          </a:xfrm>
          <a:prstGeom prst="bentConnector3">
            <a:avLst>
              <a:gd name="adj1" fmla="val 99708"/>
            </a:avLst>
          </a:prstGeom>
          <a:solidFill>
            <a:srgbClr val="3366FF"/>
          </a:solidFill>
          <a:ln w="19050" cap="flat" cmpd="sng" algn="ctr">
            <a:solidFill>
              <a:srgbClr val="71010C"/>
            </a:solidFill>
            <a:prstDash val="solid"/>
            <a:round/>
            <a:headEnd type="none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602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Double Buffering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85800" y="1381125"/>
            <a:ext cx="7772400" cy="1901825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Main thread </a:t>
            </a:r>
            <a:r>
              <a:rPr lang="en-US" sz="2000" dirty="0"/>
              <a:t>runs </a:t>
            </a:r>
            <a:r>
              <a:rPr lang="en-US" sz="2000" i="1" dirty="0"/>
              <a:t>f(x)</a:t>
            </a:r>
            <a:r>
              <a:rPr lang="en-US" sz="2000" dirty="0"/>
              <a:t> on one pair I/O </a:t>
            </a:r>
            <a:r>
              <a:rPr lang="en-US" sz="2000" dirty="0" err="1"/>
              <a:t>bufs</a:t>
            </a:r>
            <a:endParaRPr lang="en-US" sz="2000" dirty="0"/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I/O thread</a:t>
            </a:r>
            <a:r>
              <a:rPr lang="en-US" sz="2000" dirty="0" smtClean="0"/>
              <a:t> drains/fills unused </a:t>
            </a:r>
            <a:r>
              <a:rPr lang="en-US" sz="2000" dirty="0"/>
              <a:t>I/O </a:t>
            </a:r>
            <a:r>
              <a:rPr lang="en-US" sz="2000" dirty="0" err="1" smtClean="0"/>
              <a:t>bufs</a:t>
            </a:r>
            <a:r>
              <a:rPr lang="en-US" sz="2000" dirty="0" smtClean="0"/>
              <a:t> in parallel</a:t>
            </a:r>
          </a:p>
          <a:p>
            <a:pPr lvl="1"/>
            <a:r>
              <a:rPr lang="en-US" sz="1800" dirty="0" smtClean="0"/>
              <a:t>Why is parallelism available?</a:t>
            </a:r>
          </a:p>
          <a:p>
            <a:pPr lvl="1"/>
            <a:r>
              <a:rPr lang="en-US" sz="1800" dirty="0" smtClean="0"/>
              <a:t>Theme: I/O handling usually deserves its own thread</a:t>
            </a:r>
            <a:endParaRPr lang="en-US" sz="1800" dirty="0"/>
          </a:p>
          <a:p>
            <a:r>
              <a:rPr lang="en-US" sz="2000" dirty="0"/>
              <a:t>Main thread ready for a new </a:t>
            </a:r>
            <a:r>
              <a:rPr lang="en-US" sz="2000" dirty="0" err="1"/>
              <a:t>buf</a:t>
            </a:r>
            <a:r>
              <a:rPr lang="en-US" sz="2000" dirty="0"/>
              <a:t>? Swap</a:t>
            </a:r>
            <a:r>
              <a:rPr lang="en-US" sz="2000" dirty="0" smtClean="0"/>
              <a:t>!</a:t>
            </a:r>
          </a:p>
          <a:p>
            <a:r>
              <a:rPr lang="en-US" sz="2000" dirty="0"/>
              <a:t>Usable in any of the subsequent discussion</a:t>
            </a:r>
          </a:p>
          <a:p>
            <a:pPr lvl="1"/>
            <a:r>
              <a:rPr lang="en-US" sz="1800" dirty="0"/>
              <a:t>Assuming you have RAM buffers to spare!</a:t>
            </a:r>
          </a:p>
          <a:p>
            <a:pPr lvl="1"/>
            <a:r>
              <a:rPr lang="en-US" sz="1800" dirty="0"/>
              <a:t>But for simplicity we won’t bring this up again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2743200" y="4827588"/>
            <a:ext cx="3733800" cy="1839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971800" y="5437188"/>
            <a:ext cx="762000" cy="304800"/>
          </a:xfrm>
          <a:prstGeom prst="rect">
            <a:avLst/>
          </a:prstGeom>
          <a:solidFill>
            <a:srgbClr val="71010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562600" y="5437188"/>
            <a:ext cx="762000" cy="304800"/>
          </a:xfrm>
          <a:prstGeom prst="rect">
            <a:avLst/>
          </a:prstGeom>
          <a:solidFill>
            <a:srgbClr val="71010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159868" y="5601508"/>
            <a:ext cx="914033" cy="769441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i="1" dirty="0">
                <a:solidFill>
                  <a:schemeClr val="accent1"/>
                </a:solidFill>
                <a:latin typeface="Helvetica Neue"/>
              </a:rPr>
              <a:t>f(x)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543550" y="6186488"/>
            <a:ext cx="8691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Helvetica Neue"/>
              </a:rPr>
              <a:t>RAM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2974618" y="4878388"/>
            <a:ext cx="830977" cy="5847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Buffers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5568950" y="4878388"/>
            <a:ext cx="84296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Buffers</a:t>
            </a:r>
          </a:p>
        </p:txBody>
      </p:sp>
      <p:cxnSp>
        <p:nvCxnSpPr>
          <p:cNvPr id="12" name="AutoShape 20"/>
          <p:cNvCxnSpPr>
            <a:cxnSpLocks noChangeShapeType="1"/>
            <a:stCxn id="20" idx="3"/>
            <a:endCxn id="7" idx="0"/>
          </p:cNvCxnSpPr>
          <p:nvPr/>
        </p:nvCxnSpPr>
        <p:spPr bwMode="auto">
          <a:xfrm flipV="1">
            <a:off x="3759200" y="5601508"/>
            <a:ext cx="857685" cy="394480"/>
          </a:xfrm>
          <a:prstGeom prst="curvedConnector4">
            <a:avLst>
              <a:gd name="adj1" fmla="val 23358"/>
              <a:gd name="adj2" fmla="val 138633"/>
            </a:avLst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lg" len="med"/>
          </a:ln>
        </p:spPr>
      </p:cxnSp>
      <p:cxnSp>
        <p:nvCxnSpPr>
          <p:cNvPr id="13" name="AutoShape 21"/>
          <p:cNvCxnSpPr>
            <a:cxnSpLocks noChangeShapeType="1"/>
            <a:stCxn id="7" idx="2"/>
            <a:endCxn id="21" idx="1"/>
          </p:cNvCxnSpPr>
          <p:nvPr/>
        </p:nvCxnSpPr>
        <p:spPr bwMode="auto">
          <a:xfrm rot="5400000" flipH="1" flipV="1">
            <a:off x="4891149" y="5705848"/>
            <a:ext cx="390836" cy="939365"/>
          </a:xfrm>
          <a:prstGeom prst="curvedConnector4">
            <a:avLst>
              <a:gd name="adj1" fmla="val -58490"/>
              <a:gd name="adj2" fmla="val 74326"/>
            </a:avLst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lg" len="med"/>
          </a:ln>
        </p:spPr>
      </p:cxn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7620000" y="5284788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OUTPUT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762000" y="5208588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INPUT</a:t>
            </a:r>
          </a:p>
        </p:txBody>
      </p:sp>
      <p:pic>
        <p:nvPicPr>
          <p:cNvPr id="17" name="Picture 5" descr="skitched-3-4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8" y="4803753"/>
            <a:ext cx="1752027" cy="9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 descr="skitched-3-4.jp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73" y="4836742"/>
            <a:ext cx="1752027" cy="96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997200" y="5843588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800000"/>
              </a:solidFill>
              <a:latin typeface="Helvetica Neue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556250" y="5827713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800000"/>
              </a:solidFill>
              <a:latin typeface="Helvetica Neue"/>
            </a:endParaRPr>
          </a:p>
        </p:txBody>
      </p:sp>
      <p:cxnSp>
        <p:nvCxnSpPr>
          <p:cNvPr id="23" name="AutoShape 19"/>
          <p:cNvCxnSpPr>
            <a:cxnSpLocks noChangeShapeType="1"/>
            <a:stCxn id="17" idx="3"/>
            <a:endCxn id="5" idx="1"/>
          </p:cNvCxnSpPr>
          <p:nvPr/>
        </p:nvCxnSpPr>
        <p:spPr bwMode="auto">
          <a:xfrm>
            <a:off x="2032435" y="5286826"/>
            <a:ext cx="939365" cy="302762"/>
          </a:xfrm>
          <a:prstGeom prst="curvedConnector3">
            <a:avLst>
              <a:gd name="adj1" fmla="val 50000"/>
            </a:avLst>
          </a:prstGeom>
          <a:noFill/>
          <a:ln w="34925">
            <a:solidFill>
              <a:srgbClr val="71010C"/>
            </a:solidFill>
            <a:round/>
            <a:headEnd type="none" w="sm" len="sm"/>
            <a:tailEnd type="triangle" w="sm" len="sm"/>
          </a:ln>
        </p:spPr>
      </p:cxnSp>
      <p:cxnSp>
        <p:nvCxnSpPr>
          <p:cNvPr id="26" name="AutoShape 22"/>
          <p:cNvCxnSpPr>
            <a:cxnSpLocks noChangeShapeType="1"/>
            <a:stCxn id="6" idx="3"/>
            <a:endCxn id="18" idx="1"/>
          </p:cNvCxnSpPr>
          <p:nvPr/>
        </p:nvCxnSpPr>
        <p:spPr bwMode="auto">
          <a:xfrm flipV="1">
            <a:off x="6324600" y="5319815"/>
            <a:ext cx="1067373" cy="269773"/>
          </a:xfrm>
          <a:prstGeom prst="curvedConnector3">
            <a:avLst>
              <a:gd name="adj1" fmla="val 50000"/>
            </a:avLst>
          </a:prstGeom>
          <a:noFill/>
          <a:ln w="34925">
            <a:solidFill>
              <a:srgbClr val="71010C"/>
            </a:solidFill>
            <a:round/>
            <a:headEnd type="none" w="sm" len="sm"/>
            <a:tailEnd type="triangle" w="sm" len="sm"/>
          </a:ln>
        </p:spPr>
      </p:cxn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160044" y="4916786"/>
            <a:ext cx="1003300" cy="46166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 smtClean="0">
                <a:solidFill>
                  <a:srgbClr val="71010C"/>
                </a:solidFill>
                <a:latin typeface="Helvetica Neue"/>
              </a:rPr>
              <a:t>I/O</a:t>
            </a:r>
            <a:endParaRPr lang="en-US" sz="2400" i="1" dirty="0">
              <a:solidFill>
                <a:srgbClr val="71010C"/>
              </a:solidFill>
              <a:latin typeface="Helvetica Neue"/>
            </a:endParaRPr>
          </a:p>
        </p:txBody>
      </p:sp>
      <p:cxnSp>
        <p:nvCxnSpPr>
          <p:cNvPr id="25" name="Elbow Connector 24"/>
          <p:cNvCxnSpPr>
            <a:stCxn id="24" idx="1"/>
            <a:endCxn id="17" idx="3"/>
          </p:cNvCxnSpPr>
          <p:nvPr/>
        </p:nvCxnSpPr>
        <p:spPr bwMode="auto">
          <a:xfrm rot="10800000" flipV="1">
            <a:off x="2032436" y="5147618"/>
            <a:ext cx="2127609" cy="139207"/>
          </a:xfrm>
          <a:prstGeom prst="bentConnector3">
            <a:avLst>
              <a:gd name="adj1" fmla="val 50000"/>
            </a:avLst>
          </a:prstGeom>
          <a:solidFill>
            <a:srgbClr val="3366FF"/>
          </a:solidFill>
          <a:ln w="19050" cap="flat" cmpd="sng" algn="ctr">
            <a:solidFill>
              <a:srgbClr val="71010C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9" name="Elbow Connector 28"/>
          <p:cNvCxnSpPr>
            <a:stCxn id="24" idx="3"/>
            <a:endCxn id="18" idx="1"/>
          </p:cNvCxnSpPr>
          <p:nvPr/>
        </p:nvCxnSpPr>
        <p:spPr bwMode="auto">
          <a:xfrm>
            <a:off x="5163344" y="5147619"/>
            <a:ext cx="2228629" cy="172196"/>
          </a:xfrm>
          <a:prstGeom prst="bentConnector3">
            <a:avLst>
              <a:gd name="adj1" fmla="val 50000"/>
            </a:avLst>
          </a:prstGeom>
          <a:solidFill>
            <a:srgbClr val="3366FF"/>
          </a:solidFill>
          <a:ln w="19050" cap="flat" cmpd="sng" algn="ctr">
            <a:solidFill>
              <a:srgbClr val="71010C"/>
            </a:solidFill>
            <a:prstDash val="solid"/>
            <a:round/>
            <a:headEnd type="none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07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T/F: Single-pass streaming with separate input and output disks is nearly all </a:t>
            </a:r>
            <a:r>
              <a:rPr lang="en-US" sz="2400" i="1" dirty="0" smtClean="0"/>
              <a:t>sequential </a:t>
            </a:r>
            <a:r>
              <a:rPr lang="en-US" sz="2400" dirty="0" smtClean="0"/>
              <a:t>I/O.</a:t>
            </a:r>
          </a:p>
          <a:p>
            <a:endParaRPr lang="en-US" sz="2400" dirty="0"/>
          </a:p>
          <a:p>
            <a:r>
              <a:rPr lang="en-US" sz="2400" dirty="0" smtClean="0"/>
              <a:t>T/F: Single-pass streaming requires only a fixed amount of RAM.</a:t>
            </a:r>
          </a:p>
          <a:p>
            <a:endParaRPr lang="en-US" sz="2400" dirty="0"/>
          </a:p>
          <a:p>
            <a:r>
              <a:rPr lang="en-US" sz="2400" dirty="0" smtClean="0"/>
              <a:t>T/F: Double buffering reduces the number of I/</a:t>
            </a:r>
            <a:r>
              <a:rPr lang="en-US" sz="2400" dirty="0" err="1" smtClean="0"/>
              <a:t>Os</a:t>
            </a:r>
            <a:r>
              <a:rPr lang="en-US" sz="2400" dirty="0" smtClean="0"/>
              <a:t> performed.</a:t>
            </a:r>
          </a:p>
          <a:p>
            <a:endParaRPr lang="en-US" sz="2400" dirty="0"/>
          </a:p>
          <a:p>
            <a:r>
              <a:rPr lang="en-US" sz="2400" dirty="0" smtClean="0"/>
              <a:t>T/F: Double buffering gets disks to work in parallel with the CPU.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0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Sorting &amp; Hashing: </a:t>
            </a:r>
            <a:r>
              <a:rPr lang="en-US" sz="3200" dirty="0" smtClean="0"/>
              <a:t>Formal </a:t>
            </a:r>
            <a:r>
              <a:rPr lang="en-US" sz="3200" dirty="0"/>
              <a:t>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Given: </a:t>
            </a:r>
          </a:p>
          <a:p>
            <a:pPr lvl="1"/>
            <a:r>
              <a:rPr lang="en-US" sz="1800" dirty="0"/>
              <a:t>A file </a:t>
            </a:r>
            <a:r>
              <a:rPr lang="en-US" sz="1800" i="1" dirty="0"/>
              <a:t>F</a:t>
            </a:r>
            <a:r>
              <a:rPr lang="en-US" sz="1800" dirty="0"/>
              <a:t>:</a:t>
            </a:r>
          </a:p>
          <a:p>
            <a:pPr lvl="2"/>
            <a:r>
              <a:rPr lang="en-US" sz="1400" dirty="0"/>
              <a:t>containing a </a:t>
            </a:r>
            <a:r>
              <a:rPr lang="en-US" sz="1400" dirty="0" err="1"/>
              <a:t>multiset</a:t>
            </a:r>
            <a:r>
              <a:rPr lang="en-US" sz="1400" dirty="0"/>
              <a:t> of records </a:t>
            </a:r>
            <a:r>
              <a:rPr lang="en-US" sz="1400" i="1" dirty="0"/>
              <a:t>R</a:t>
            </a:r>
          </a:p>
          <a:p>
            <a:pPr lvl="2"/>
            <a:r>
              <a:rPr lang="en-US" sz="1400" dirty="0"/>
              <a:t>consuming </a:t>
            </a:r>
            <a:r>
              <a:rPr lang="en-US" sz="1400" b="1" dirty="0"/>
              <a:t>N</a:t>
            </a:r>
            <a:r>
              <a:rPr lang="en-US" sz="1400" dirty="0"/>
              <a:t> blocks of storage</a:t>
            </a:r>
          </a:p>
          <a:p>
            <a:pPr lvl="1"/>
            <a:r>
              <a:rPr lang="en-US" sz="1800" dirty="0"/>
              <a:t>Two “scratch” disks </a:t>
            </a:r>
          </a:p>
          <a:p>
            <a:pPr lvl="2"/>
            <a:r>
              <a:rPr lang="en-US" sz="1400" dirty="0"/>
              <a:t>each with &gt;&gt; N blocks of free storage</a:t>
            </a:r>
          </a:p>
          <a:p>
            <a:pPr lvl="1"/>
            <a:r>
              <a:rPr lang="en-US" sz="1800" dirty="0"/>
              <a:t>A fixed amount of space in RAM </a:t>
            </a:r>
          </a:p>
          <a:p>
            <a:pPr lvl="2"/>
            <a:r>
              <a:rPr lang="en-US" sz="1400" dirty="0"/>
              <a:t>memory capacity equivalent to </a:t>
            </a:r>
            <a:r>
              <a:rPr lang="en-US" sz="1400" b="1" dirty="0"/>
              <a:t>B</a:t>
            </a:r>
            <a:r>
              <a:rPr lang="en-US" sz="1400" dirty="0"/>
              <a:t> blocks of disk</a:t>
            </a:r>
          </a:p>
          <a:p>
            <a:r>
              <a:rPr lang="en-US" sz="2000" dirty="0"/>
              <a:t>Sorting</a:t>
            </a:r>
          </a:p>
          <a:p>
            <a:pPr lvl="1"/>
            <a:r>
              <a:rPr lang="en-US" sz="1800" dirty="0"/>
              <a:t>Produce an output file </a:t>
            </a:r>
            <a:r>
              <a:rPr lang="en-US" sz="1800" i="1" dirty="0"/>
              <a:t>F</a:t>
            </a:r>
            <a:r>
              <a:rPr lang="en-US" sz="1800" i="1" baseline="-25000" dirty="0"/>
              <a:t>S</a:t>
            </a:r>
            <a:r>
              <a:rPr lang="en-US" sz="1800" i="1" dirty="0"/>
              <a:t> </a:t>
            </a:r>
          </a:p>
          <a:p>
            <a:pPr lvl="2"/>
            <a:r>
              <a:rPr lang="en-US" sz="1400" dirty="0"/>
              <a:t>with contents </a:t>
            </a:r>
            <a:r>
              <a:rPr lang="en-US" sz="1400" i="1" dirty="0"/>
              <a:t>R </a:t>
            </a:r>
            <a:r>
              <a:rPr lang="en-US" sz="1400" b="1" i="1" dirty="0"/>
              <a:t>stored in order by a given sorting criterion</a:t>
            </a:r>
            <a:endParaRPr lang="en-US" sz="1600" baseline="-25000" dirty="0"/>
          </a:p>
          <a:p>
            <a:r>
              <a:rPr lang="en-US" sz="2000" dirty="0"/>
              <a:t>Hashing</a:t>
            </a:r>
          </a:p>
          <a:p>
            <a:pPr lvl="1"/>
            <a:r>
              <a:rPr lang="en-US" sz="1800" dirty="0"/>
              <a:t>Produce an output file </a:t>
            </a:r>
            <a:r>
              <a:rPr lang="en-US" sz="1800" i="1" dirty="0"/>
              <a:t>F</a:t>
            </a:r>
            <a:r>
              <a:rPr lang="en-US" sz="1800" i="1" baseline="-25000" dirty="0"/>
              <a:t>H</a:t>
            </a:r>
            <a:r>
              <a:rPr lang="en-US" sz="1800" i="1" dirty="0"/>
              <a:t> </a:t>
            </a:r>
          </a:p>
          <a:p>
            <a:pPr lvl="2"/>
            <a:r>
              <a:rPr lang="en-US" sz="1400" dirty="0"/>
              <a:t>with contents </a:t>
            </a:r>
            <a:r>
              <a:rPr lang="en-US" sz="1400" i="1" dirty="0"/>
              <a:t>R, </a:t>
            </a:r>
            <a:r>
              <a:rPr lang="en-US" sz="1400" b="1" i="1" dirty="0"/>
              <a:t>arranged on disk so that no 2 records that are </a:t>
            </a:r>
            <a:r>
              <a:rPr lang="en-US" sz="1400" b="1" dirty="0"/>
              <a:t>incomparable </a:t>
            </a:r>
            <a:r>
              <a:rPr lang="en-US" sz="1400" dirty="0"/>
              <a:t>(i.e. “equal” in sort order) </a:t>
            </a:r>
            <a:r>
              <a:rPr lang="en-US" sz="1400" b="1" i="1" dirty="0"/>
              <a:t>are separated by a greater or smaller record.</a:t>
            </a:r>
            <a:r>
              <a:rPr lang="en-US" sz="1400" i="1" dirty="0"/>
              <a:t> </a:t>
            </a:r>
          </a:p>
          <a:p>
            <a:pPr lvl="2"/>
            <a:r>
              <a:rPr lang="en-US" sz="1400" dirty="0"/>
              <a:t>I.e. matching records are always “stored consecutively” in </a:t>
            </a:r>
            <a:r>
              <a:rPr lang="en-US" sz="1400" i="1" dirty="0"/>
              <a:t>F</a:t>
            </a:r>
            <a:r>
              <a:rPr lang="en-US" sz="1400" i="1" baseline="-25000" dirty="0"/>
              <a:t>H</a:t>
            </a:r>
            <a:r>
              <a:rPr lang="en-US" sz="1400" dirty="0"/>
              <a:t>.</a:t>
            </a:r>
            <a:endParaRPr lang="en-US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Sorting: 2-Way (a </a:t>
            </a:r>
            <a:r>
              <a:rPr lang="en-US" sz="4000" dirty="0" err="1"/>
              <a:t>strawman</a:t>
            </a:r>
            <a:r>
              <a:rPr lang="en-US" sz="4000" dirty="0"/>
              <a:t>)</a:t>
            </a: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2743200" y="5256213"/>
            <a:ext cx="37338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2971800" y="5865813"/>
            <a:ext cx="762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5638800" y="6170613"/>
            <a:ext cx="8691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Helvetica Neue"/>
              </a:rPr>
              <a:t>RAM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017838" y="5307013"/>
            <a:ext cx="744537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I/O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Helvetica Neue"/>
              </a:rPr>
              <a:t>Buffer</a:t>
            </a:r>
          </a:p>
        </p:txBody>
      </p:sp>
      <p:cxnSp>
        <p:nvCxnSpPr>
          <p:cNvPr id="48" name="AutoShape 19"/>
          <p:cNvCxnSpPr>
            <a:cxnSpLocks noChangeShapeType="1"/>
            <a:endCxn id="42" idx="1"/>
          </p:cNvCxnSpPr>
          <p:nvPr/>
        </p:nvCxnSpPr>
        <p:spPr bwMode="auto">
          <a:xfrm>
            <a:off x="1828800" y="5722938"/>
            <a:ext cx="1143000" cy="2952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51" name="AutoShape 22"/>
          <p:cNvCxnSpPr>
            <a:cxnSpLocks noChangeShapeType="1"/>
            <a:stCxn id="42" idx="3"/>
          </p:cNvCxnSpPr>
          <p:nvPr/>
        </p:nvCxnSpPr>
        <p:spPr bwMode="auto">
          <a:xfrm flipV="1">
            <a:off x="3733800" y="5748440"/>
            <a:ext cx="3658173" cy="269773"/>
          </a:xfrm>
          <a:prstGeom prst="curvedConnector3">
            <a:avLst>
              <a:gd name="adj1" fmla="val 942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7620000" y="5713413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OUTPUT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762000" y="5637213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</a:rPr>
              <a:t>INPUT</a:t>
            </a:r>
          </a:p>
        </p:txBody>
      </p:sp>
      <p:sp>
        <p:nvSpPr>
          <p:cNvPr id="4" name="Oval Callout 3"/>
          <p:cNvSpPr/>
          <p:nvPr/>
        </p:nvSpPr>
        <p:spPr bwMode="auto">
          <a:xfrm>
            <a:off x="3705390" y="4740040"/>
            <a:ext cx="1741403" cy="432102"/>
          </a:xfrm>
          <a:prstGeom prst="wedgeEllipseCallout">
            <a:avLst>
              <a:gd name="adj1" fmla="val -48652"/>
              <a:gd name="adj2" fmla="val 213186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Sort in place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912317"/>
            <a:ext cx="7772400" cy="2300577"/>
          </a:xfrm>
        </p:spPr>
        <p:txBody>
          <a:bodyPr anchor="t"/>
          <a:lstStyle/>
          <a:p>
            <a:r>
              <a:rPr lang="en-US" sz="2400" dirty="0"/>
              <a:t>Pass 0 (</a:t>
            </a:r>
            <a:r>
              <a:rPr lang="en-US" sz="2400" dirty="0" smtClean="0"/>
              <a:t>conquer a batch): </a:t>
            </a:r>
            <a:endParaRPr lang="en-US" sz="2400" dirty="0"/>
          </a:p>
          <a:p>
            <a:pPr lvl="1"/>
            <a:r>
              <a:rPr lang="en-US" sz="2000" dirty="0"/>
              <a:t>read a page, sort it, write it.</a:t>
            </a:r>
          </a:p>
          <a:p>
            <a:pPr lvl="1"/>
            <a:r>
              <a:rPr lang="en-US" sz="2000" dirty="0"/>
              <a:t>only one buffer page is </a:t>
            </a:r>
            <a:r>
              <a:rPr lang="en-US" sz="2000" dirty="0" smtClean="0"/>
              <a:t>used</a:t>
            </a:r>
          </a:p>
          <a:p>
            <a:pPr lvl="1"/>
            <a:r>
              <a:rPr lang="en-US" sz="2000" dirty="0"/>
              <a:t>a repeated </a:t>
            </a:r>
            <a:r>
              <a:rPr lang="ja-JP" altLang="en-US" sz="2000" dirty="0"/>
              <a:t>“</a:t>
            </a:r>
            <a:r>
              <a:rPr lang="en-US" sz="2000" dirty="0"/>
              <a:t>batch job</a:t>
            </a:r>
            <a:r>
              <a:rPr lang="ja-JP" altLang="en-US" sz="2000" dirty="0" smtClean="0"/>
              <a:t>”</a:t>
            </a:r>
            <a:endParaRPr lang="en-US" sz="2000" dirty="0"/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595605" y="5172143"/>
            <a:ext cx="1212850" cy="1100922"/>
          </a:xfrm>
          <a:prstGeom prst="can">
            <a:avLst>
              <a:gd name="adj" fmla="val 46041"/>
            </a:avLst>
          </a:prstGeom>
          <a:solidFill>
            <a:srgbClr val="F0A80E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7371393" y="5237613"/>
            <a:ext cx="1212850" cy="1107261"/>
          </a:xfrm>
          <a:prstGeom prst="can">
            <a:avLst>
              <a:gd name="adj" fmla="val 4604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lecture1.key">
  <a:themeElements>
    <a:clrScheme name="Custom 6">
      <a:dk1>
        <a:srgbClr val="002789"/>
      </a:dk1>
      <a:lt1>
        <a:srgbClr val="FFFFFF"/>
      </a:lt1>
      <a:dk2>
        <a:srgbClr val="14405C"/>
      </a:dk2>
      <a:lt2>
        <a:srgbClr val="F2F2F2"/>
      </a:lt2>
      <a:accent1>
        <a:srgbClr val="2980B9"/>
      </a:accent1>
      <a:accent2>
        <a:srgbClr val="043D89"/>
      </a:accent2>
      <a:accent3>
        <a:srgbClr val="2A80B7"/>
      </a:accent3>
      <a:accent4>
        <a:srgbClr val="74B5DE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>
            <a:solidFill>
              <a:schemeClr val="tx2"/>
            </a:solidFill>
            <a:latin typeface="Helvetica Neue" charset="0"/>
            <a:ea typeface="Helvetica Neue" charset="0"/>
            <a:cs typeface="Helvetica Neue" charset="0"/>
          </a:defRPr>
        </a:defPPr>
      </a:lstStyle>
    </a:tx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1490439609</TotalTime>
  <Pages>12</Pages>
  <Words>1797</Words>
  <Application>Microsoft Macintosh PowerPoint</Application>
  <PresentationFormat>Letter Paper (8.5x11 in)</PresentationFormat>
  <Paragraphs>503</Paragraphs>
  <Slides>39</Slides>
  <Notes>18</Notes>
  <HiddenSlides>2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6" baseType="lpstr">
      <vt:lpstr>Book Antiqua</vt:lpstr>
      <vt:lpstr>Courier New</vt:lpstr>
      <vt:lpstr>Helvetica Neue</vt:lpstr>
      <vt:lpstr>Helvetica Neue Light</vt:lpstr>
      <vt:lpstr>ＭＳ Ｐゴシック</vt:lpstr>
      <vt:lpstr>Osaka</vt:lpstr>
      <vt:lpstr>Tahoma</vt:lpstr>
      <vt:lpstr>Times</vt:lpstr>
      <vt:lpstr>Times New Roman</vt:lpstr>
      <vt:lpstr>Wingdings</vt:lpstr>
      <vt:lpstr>ヒラギノ角ゴ Pro W3</vt:lpstr>
      <vt:lpstr>Arial</vt:lpstr>
      <vt:lpstr>lecture1.key</vt:lpstr>
      <vt:lpstr>Equation</vt:lpstr>
      <vt:lpstr>Microsoft Equation 3.0</vt:lpstr>
      <vt:lpstr>Document</vt:lpstr>
      <vt:lpstr>Clip</vt:lpstr>
      <vt:lpstr>Sorting and Hashing</vt:lpstr>
      <vt:lpstr>Why Sort?</vt:lpstr>
      <vt:lpstr>Out-of-Core Algorithms</vt:lpstr>
      <vt:lpstr>Single-pass Streaming</vt:lpstr>
      <vt:lpstr>Better: Double Buffering</vt:lpstr>
      <vt:lpstr>Better: Double Buffering</vt:lpstr>
      <vt:lpstr>Quick Check</vt:lpstr>
      <vt:lpstr>Sorting &amp; Hashing: Formal Specs</vt:lpstr>
      <vt:lpstr>Sorting: 2-Way (a strawman)</vt:lpstr>
      <vt:lpstr>Sorting: 2-Way (a strawman)</vt:lpstr>
      <vt:lpstr>Two-Way External Merge Sort</vt:lpstr>
      <vt:lpstr>General External Merge Sort</vt:lpstr>
      <vt:lpstr>Cost of External Merge Sort</vt:lpstr>
      <vt:lpstr># of Passes of External Sort</vt:lpstr>
      <vt:lpstr>Memory Requirement for External Sorting</vt:lpstr>
      <vt:lpstr>Internal Sort</vt:lpstr>
      <vt:lpstr>More on Heapsort</vt:lpstr>
      <vt:lpstr>Quick Check</vt:lpstr>
      <vt:lpstr>Alternative: Hashing</vt:lpstr>
      <vt:lpstr>Alternative: Hashing</vt:lpstr>
      <vt:lpstr>Divide</vt:lpstr>
      <vt:lpstr>Divide &amp; Conquer</vt:lpstr>
      <vt:lpstr>Two Phases</vt:lpstr>
      <vt:lpstr>Two Phases</vt:lpstr>
      <vt:lpstr>Cost of External Hashing</vt:lpstr>
      <vt:lpstr>Memory Requirement</vt:lpstr>
      <vt:lpstr>Recursive Partitioning</vt:lpstr>
      <vt:lpstr>Recursive Partitioning</vt:lpstr>
      <vt:lpstr>Recursive Partitioning</vt:lpstr>
      <vt:lpstr>A Wrinkle: Duplicates</vt:lpstr>
      <vt:lpstr>Quick Check</vt:lpstr>
      <vt:lpstr>How does external hashing compare with external sorting?</vt:lpstr>
      <vt:lpstr>Cost of External Hashing</vt:lpstr>
      <vt:lpstr>Parallelize me!  Hashing</vt:lpstr>
      <vt:lpstr>Parallelize me!  Hashing</vt:lpstr>
      <vt:lpstr>Parallelize me!  Sorting</vt:lpstr>
      <vt:lpstr>Parallelize me!  Sorting</vt:lpstr>
      <vt:lpstr>So which is better ??</vt:lpstr>
      <vt:lpstr>Summary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subject>Database Management Systems</dc:subject>
  <dc:creator/>
  <cp:keywords/>
  <dc:description/>
  <cp:lastModifiedBy>Joseph Hellerstein</cp:lastModifiedBy>
  <cp:revision>446</cp:revision>
  <cp:lastPrinted>2017-09-26T23:29:24Z</cp:lastPrinted>
  <dcterms:created xsi:type="dcterms:W3CDTF">2010-03-16T04:14:43Z</dcterms:created>
  <dcterms:modified xsi:type="dcterms:W3CDTF">2017-09-26T23:37:52Z</dcterms:modified>
  <cp:category/>
</cp:coreProperties>
</file>