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71" r:id="rId1"/>
  </p:sldMasterIdLst>
  <p:notesMasterIdLst>
    <p:notesMasterId r:id="rId32"/>
  </p:notesMasterIdLst>
  <p:handoutMasterIdLst>
    <p:handoutMasterId r:id="rId33"/>
  </p:handoutMasterIdLst>
  <p:sldIdLst>
    <p:sldId id="282" r:id="rId2"/>
    <p:sldId id="283" r:id="rId3"/>
    <p:sldId id="284" r:id="rId4"/>
    <p:sldId id="285" r:id="rId5"/>
    <p:sldId id="286" r:id="rId6"/>
    <p:sldId id="256" r:id="rId7"/>
    <p:sldId id="257" r:id="rId8"/>
    <p:sldId id="260" r:id="rId9"/>
    <p:sldId id="261" r:id="rId10"/>
    <p:sldId id="262" r:id="rId11"/>
    <p:sldId id="263" r:id="rId12"/>
    <p:sldId id="264" r:id="rId13"/>
    <p:sldId id="287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9144000" cy="6858000" type="letter"/>
  <p:notesSz cx="6908800" cy="9410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rgbClr val="CF0E30"/>
        </a:solidFill>
        <a:latin typeface="Book Antiqu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CF0E30"/>
        </a:solidFill>
        <a:latin typeface="Book Antiqu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CF0E30"/>
        </a:solidFill>
        <a:latin typeface="Book Antiqu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CF0E30"/>
        </a:solidFill>
        <a:latin typeface="Book Antiqu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CF0E30"/>
        </a:solidFill>
        <a:latin typeface="Book Antiqu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3600" kern="1200">
        <a:solidFill>
          <a:srgbClr val="CF0E30"/>
        </a:solidFill>
        <a:latin typeface="Book Antiqu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3600" kern="1200">
        <a:solidFill>
          <a:srgbClr val="CF0E30"/>
        </a:solidFill>
        <a:latin typeface="Book Antiqu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3600" kern="1200">
        <a:solidFill>
          <a:srgbClr val="CF0E30"/>
        </a:solidFill>
        <a:latin typeface="Book Antiqu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3600" kern="1200">
        <a:solidFill>
          <a:srgbClr val="CF0E30"/>
        </a:solidFill>
        <a:latin typeface="Book Antiqu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1010C"/>
    <a:srgbClr val="FFFF00"/>
    <a:srgbClr val="7F7F7F"/>
    <a:srgbClr val="F7B210"/>
    <a:srgbClr val="AD0001"/>
    <a:srgbClr val="74B5DE"/>
    <a:srgbClr val="BDBC02"/>
    <a:srgbClr val="FF3300"/>
    <a:srgbClr val="D9D9D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4"/>
    <p:restoredTop sz="86878"/>
  </p:normalViewPr>
  <p:slideViewPr>
    <p:cSldViewPr>
      <p:cViewPr>
        <p:scale>
          <a:sx n="100" d="100"/>
          <a:sy n="100" d="100"/>
        </p:scale>
        <p:origin x="2152" y="3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9" d="100"/>
        <a:sy n="49" d="100"/>
      </p:scale>
      <p:origin x="0" y="27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defTabSz="928688">
              <a:defRPr sz="1000" i="1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Helvetica Neue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6363" y="0"/>
            <a:ext cx="29924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000" i="1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Helvetica Neue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40800"/>
            <a:ext cx="29924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defTabSz="928688">
              <a:defRPr sz="1000" i="1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Helvetica Neue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6363" y="8940800"/>
            <a:ext cx="29924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000" i="1" smtClean="0"/>
            </a:lvl1pPr>
          </a:lstStyle>
          <a:p>
            <a:pPr>
              <a:defRPr/>
            </a:pPr>
            <a:fld id="{C0DE0504-414D-0B4B-9393-4AE5CA231FD6}" type="slidenum">
              <a:rPr lang="en-US">
                <a:latin typeface="Helvetica Neue"/>
              </a:rPr>
              <a:pPr>
                <a:defRPr/>
              </a:pPr>
              <a:t>‹#›</a:t>
            </a:fld>
            <a:endParaRPr lang="en-US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33098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defTabSz="928688">
              <a:defRPr sz="1000" i="1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6363" y="0"/>
            <a:ext cx="29924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000" i="1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40800"/>
            <a:ext cx="29924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defTabSz="928688">
              <a:defRPr sz="1000" i="1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6363" y="8940800"/>
            <a:ext cx="29924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000" i="1" smtClean="0">
                <a:solidFill>
                  <a:schemeClr val="tx1"/>
                </a:solidFill>
                <a:latin typeface="Helvetica Neue"/>
              </a:defRPr>
            </a:lvl1pPr>
          </a:lstStyle>
          <a:p>
            <a:pPr>
              <a:defRPr/>
            </a:pPr>
            <a:fld id="{C19BCC6B-5E9B-304F-981F-FAC9971AEC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470400"/>
            <a:ext cx="5064125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27" tIns="46764" rIns="93527" bIns="467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notes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0138" y="704850"/>
            <a:ext cx="4710112" cy="35321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051909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9D20C9FA-EDB0-D340-97B4-9D2A1C295789}" type="slidenum">
              <a:rPr lang="en-US" sz="1000">
                <a:solidFill>
                  <a:schemeClr val="tx1"/>
                </a:solidFill>
                <a:latin typeface="Helvetica Neue"/>
              </a:rPr>
              <a:pPr/>
              <a:t>1</a:t>
            </a:fld>
            <a:endParaRPr lang="en-US" sz="1000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729740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9D20C9FA-EDB0-D340-97B4-9D2A1C295789}" type="slidenum">
              <a:rPr lang="en-US" sz="1000">
                <a:solidFill>
                  <a:schemeClr val="tx1"/>
                </a:solidFill>
                <a:latin typeface="Helvetica Neue"/>
              </a:rPr>
              <a:pPr/>
              <a:t>6</a:t>
            </a:fld>
            <a:endParaRPr lang="en-US" sz="1000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859330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9BCC6B-5E9B-304F-981F-FAC9971AEC6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861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skitched-3-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3911600"/>
            <a:ext cx="3132137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5566"/>
            <a:ext cx="7620000" cy="1143000"/>
          </a:xfrm>
        </p:spPr>
        <p:txBody>
          <a:bodyPr/>
          <a:lstStyle>
            <a:lvl1pPr algn="l">
              <a:defRPr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4000"/>
            <a:ext cx="4572000" cy="1397000"/>
          </a:xfrm>
        </p:spPr>
        <p:txBody>
          <a:bodyPr anchor="b" anchorCtr="0"/>
          <a:lstStyle>
            <a:lvl1pPr marL="0" indent="0" algn="r">
              <a:buFontTx/>
              <a:buNone/>
              <a:defRPr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>
              <a:defRPr/>
            </a:pPr>
            <a:fld id="{59B8027A-901F-8D4B-BEEB-5E526ED1FF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5" descr="skitched-3-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3911600"/>
            <a:ext cx="3132137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05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EF0D7-8F6A-F444-8D54-DBEB129520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4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9E81A-DF76-B24F-BDEF-FC980135A7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49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16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447800"/>
            <a:ext cx="3810000" cy="5105400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27B3C-CC12-9E42-A89A-C8F69554E8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8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84267-D271-3C43-A608-FB4A870ECE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22405-2E08-4242-8FD0-A2A778523D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3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EDD31-F2F6-5042-B286-B8710D0FDD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0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965FB-FFF8-BC45-B748-FC3BC7DBDD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3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16741-C967-C146-8EB6-8155210A4C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5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53C55-16AE-2F46-B7EB-EE6C9FC1DF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6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BA64B-8095-9341-B303-1CD0FB5217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54B56-9263-5646-802E-F6763A76E2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7867" y="0"/>
            <a:ext cx="7770333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tx1"/>
                </a:solidFill>
                <a:latin typeface="Helvetica Neue"/>
              </a:defRPr>
            </a:lvl1pPr>
          </a:lstStyle>
          <a:p>
            <a:pPr>
              <a:defRPr/>
            </a:pPr>
            <a:fld id="{44798169-6469-8046-85CA-7AC08D25D65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9" name="Picture 9" descr="skitched-3-4-1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887" y="310093"/>
            <a:ext cx="101441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0" i="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  <a:cs typeface="Osaka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  <a:cs typeface="Osaka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  <a:cs typeface="Osaka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  <a:cs typeface="Osaka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484848"/>
          </a:solidFill>
          <a:latin typeface="Helvetica Neue" charset="0"/>
          <a:ea typeface="Helvetica Neue" charset="0"/>
          <a:cs typeface="Helvetica Neue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484848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484848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84848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484848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Page_replacement_algorithm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Helvetica Neue"/>
                <a:ea typeface="ＭＳ Ｐゴシック" charset="0"/>
                <a:cs typeface="ＭＳ Ｐゴシック" charset="0"/>
              </a:rPr>
              <a:t>Buffer Management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latin typeface="Helvetica Neue"/>
                <a:ea typeface="ＭＳ Ｐゴシック" charset="0"/>
                <a:cs typeface="ＭＳ Ｐゴシック" charset="0"/>
              </a:rPr>
              <a:t>R &amp; G - Chapter 9.4</a:t>
            </a:r>
          </a:p>
        </p:txBody>
      </p:sp>
    </p:spTree>
    <p:extLst>
      <p:ext uri="{BB962C8B-B14F-4D97-AF65-F5344CB8AC3E}">
        <p14:creationId xmlns:p14="http://schemas.microsoft.com/office/powerpoint/2010/main" val="12102425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Suffix Key Compression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9"/>
            <a:ext cx="7633720" cy="4093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/>
                </a:solidFill>
                <a:latin typeface="Helvetica Neue"/>
              </a:rPr>
              <a:t>All keys have large common prefix</a:t>
            </a:r>
          </a:p>
          <a:p>
            <a:endParaRPr lang="en-US" sz="2000" b="1" dirty="0">
              <a:solidFill>
                <a:schemeClr val="tx2"/>
              </a:solidFill>
              <a:latin typeface="Helvetica Neue"/>
            </a:endParaRPr>
          </a:p>
          <a:p>
            <a:endParaRPr lang="en-US" sz="2000" b="1" dirty="0">
              <a:solidFill>
                <a:schemeClr val="tx2"/>
              </a:solidFill>
              <a:latin typeface="Helvetica Neue"/>
            </a:endParaRPr>
          </a:p>
          <a:p>
            <a:endParaRPr lang="en-US" sz="2000" dirty="0">
              <a:solidFill>
                <a:schemeClr val="tx2"/>
              </a:solidFill>
              <a:latin typeface="Helvetica Neue"/>
            </a:endParaRPr>
          </a:p>
          <a:p>
            <a:r>
              <a:rPr lang="en-US" sz="2000" dirty="0">
                <a:solidFill>
                  <a:schemeClr val="tx2"/>
                </a:solidFill>
                <a:latin typeface="Helvetica Neue"/>
              </a:rPr>
              <a:t>Move common prefix to header</a:t>
            </a:r>
            <a:endParaRPr lang="en-US" sz="2000" b="1" dirty="0">
              <a:solidFill>
                <a:schemeClr val="tx2"/>
              </a:solidFill>
              <a:latin typeface="Helvetica Neue"/>
            </a:endParaRPr>
          </a:p>
          <a:p>
            <a:pPr lvl="1"/>
            <a:endParaRPr lang="en-US" sz="1800" dirty="0">
              <a:solidFill>
                <a:schemeClr val="tx2"/>
              </a:solidFill>
              <a:latin typeface="Helvetica Neue"/>
            </a:endParaRPr>
          </a:p>
          <a:p>
            <a:pPr lvl="1"/>
            <a:endParaRPr lang="en-US" sz="1800" dirty="0">
              <a:solidFill>
                <a:schemeClr val="tx2"/>
              </a:solidFill>
              <a:latin typeface="Helvetica Neue"/>
            </a:endParaRPr>
          </a:p>
          <a:p>
            <a:pPr lvl="1"/>
            <a:endParaRPr lang="en-US" sz="1800" dirty="0">
              <a:solidFill>
                <a:schemeClr val="tx2"/>
              </a:solidFill>
              <a:latin typeface="Helvetica Neue"/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  <a:latin typeface="Helvetica Neue"/>
              </a:rPr>
              <a:t>Still use full prefix in comparisons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latin typeface="Helvetica Neue"/>
              </a:rPr>
              <a:t>When might this be especially useful?</a:t>
            </a:r>
          </a:p>
          <a:p>
            <a:pPr lvl="2"/>
            <a:r>
              <a:rPr lang="en-US" sz="1600" dirty="0">
                <a:solidFill>
                  <a:schemeClr val="tx2"/>
                </a:solidFill>
                <a:latin typeface="Helvetica Neue"/>
              </a:rPr>
              <a:t>Composite Keys. Example?</a:t>
            </a:r>
          </a:p>
          <a:p>
            <a:pPr lvl="3"/>
            <a:r>
              <a:rPr lang="en-US" sz="1500" dirty="0">
                <a:solidFill>
                  <a:schemeClr val="tx2"/>
                </a:solidFill>
                <a:latin typeface="Helvetica Neue"/>
              </a:rPr>
              <a:t>&lt;Zip code, Last Name, First Name&gt;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486387" y="2142471"/>
            <a:ext cx="8110290" cy="436414"/>
            <a:chOff x="667804" y="5850670"/>
            <a:chExt cx="8110290" cy="436414"/>
          </a:xfrm>
        </p:grpSpPr>
        <p:grpSp>
          <p:nvGrpSpPr>
            <p:cNvPr id="55" name="Group 54"/>
            <p:cNvGrpSpPr/>
            <p:nvPr/>
          </p:nvGrpSpPr>
          <p:grpSpPr>
            <a:xfrm>
              <a:off x="7183712" y="5850670"/>
              <a:ext cx="1594382" cy="436414"/>
              <a:chOff x="2028146" y="3836401"/>
              <a:chExt cx="1594382" cy="436414"/>
            </a:xfrm>
          </p:grpSpPr>
          <p:sp>
            <p:nvSpPr>
              <p:cNvPr id="76" name="Rectangle 75"/>
              <p:cNvSpPr/>
              <p:nvPr/>
            </p:nvSpPr>
            <p:spPr bwMode="auto">
              <a:xfrm>
                <a:off x="2028146" y="3836401"/>
                <a:ext cx="1421966" cy="43641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lang="en-US" sz="1800" dirty="0">
                    <a:solidFill>
                      <a:srgbClr val="FFFFFF"/>
                    </a:solidFill>
                    <a:latin typeface="Helvetica Neue"/>
                  </a:rPr>
                  <a:t>George W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 bwMode="auto">
              <a:xfrm>
                <a:off x="3451351" y="3836401"/>
                <a:ext cx="171177" cy="43641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2000" dirty="0">
                  <a:solidFill>
                    <a:srgbClr val="FFFFFF"/>
                  </a:solidFill>
                  <a:latin typeface="Helvetica Neue"/>
                </a:endParaRPr>
              </a:p>
            </p:txBody>
          </p:sp>
          <p:sp>
            <p:nvSpPr>
              <p:cNvPr id="78" name="Oval 77"/>
              <p:cNvSpPr/>
              <p:nvPr/>
            </p:nvSpPr>
            <p:spPr bwMode="auto">
              <a:xfrm>
                <a:off x="3489794" y="4007191"/>
                <a:ext cx="94290" cy="94836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830782" y="5850670"/>
              <a:ext cx="1594382" cy="436414"/>
              <a:chOff x="2028146" y="3836401"/>
              <a:chExt cx="1594382" cy="436414"/>
            </a:xfrm>
          </p:grpSpPr>
          <p:sp>
            <p:nvSpPr>
              <p:cNvPr id="73" name="Rectangle 72"/>
              <p:cNvSpPr/>
              <p:nvPr/>
            </p:nvSpPr>
            <p:spPr bwMode="auto">
              <a:xfrm>
                <a:off x="2028146" y="3836401"/>
                <a:ext cx="1421966" cy="43641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lang="en-US" sz="1800" dirty="0">
                    <a:solidFill>
                      <a:srgbClr val="FFFFFF"/>
                    </a:solidFill>
                    <a:latin typeface="Helvetica Neue"/>
                  </a:rPr>
                  <a:t>George A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 bwMode="auto">
              <a:xfrm>
                <a:off x="3451351" y="3836401"/>
                <a:ext cx="171177" cy="43641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2000" dirty="0">
                  <a:solidFill>
                    <a:srgbClr val="FFFFFF"/>
                  </a:solidFill>
                  <a:latin typeface="Helvetica Neue"/>
                </a:endParaRPr>
              </a:p>
            </p:txBody>
          </p:sp>
          <p:sp>
            <p:nvSpPr>
              <p:cNvPr id="75" name="Oval 74"/>
              <p:cNvSpPr/>
              <p:nvPr/>
            </p:nvSpPr>
            <p:spPr bwMode="auto">
              <a:xfrm>
                <a:off x="3489794" y="4007191"/>
                <a:ext cx="94290" cy="94836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2418204" y="5850670"/>
              <a:ext cx="1594382" cy="436414"/>
              <a:chOff x="2028146" y="3836401"/>
              <a:chExt cx="1594382" cy="436414"/>
            </a:xfrm>
          </p:grpSpPr>
          <p:sp>
            <p:nvSpPr>
              <p:cNvPr id="70" name="Rectangle 69"/>
              <p:cNvSpPr/>
              <p:nvPr/>
            </p:nvSpPr>
            <p:spPr bwMode="auto">
              <a:xfrm>
                <a:off x="2028146" y="3836401"/>
                <a:ext cx="1421966" cy="43641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lang="en-US" sz="1800" dirty="0">
                    <a:solidFill>
                      <a:srgbClr val="FFFFFF"/>
                    </a:solidFill>
                    <a:latin typeface="Helvetica Neue"/>
                  </a:rPr>
                  <a:t>George B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 bwMode="auto">
              <a:xfrm>
                <a:off x="3451351" y="3836401"/>
                <a:ext cx="171177" cy="43641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2000" dirty="0">
                  <a:solidFill>
                    <a:srgbClr val="FFFFFF"/>
                  </a:solidFill>
                  <a:latin typeface="Helvetica Neue"/>
                </a:endParaRPr>
              </a:p>
            </p:txBody>
          </p:sp>
          <p:sp>
            <p:nvSpPr>
              <p:cNvPr id="72" name="Oval 71"/>
              <p:cNvSpPr/>
              <p:nvPr/>
            </p:nvSpPr>
            <p:spPr bwMode="auto">
              <a:xfrm>
                <a:off x="3489794" y="4007191"/>
                <a:ext cx="94290" cy="94836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004387" y="5850670"/>
              <a:ext cx="1594382" cy="436414"/>
              <a:chOff x="2028146" y="3836401"/>
              <a:chExt cx="1594382" cy="436414"/>
            </a:xfrm>
          </p:grpSpPr>
          <p:sp>
            <p:nvSpPr>
              <p:cNvPr id="67" name="Rectangle 66"/>
              <p:cNvSpPr/>
              <p:nvPr/>
            </p:nvSpPr>
            <p:spPr bwMode="auto">
              <a:xfrm>
                <a:off x="2028146" y="3836401"/>
                <a:ext cx="1421966" cy="43641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lang="en-US" sz="1800" dirty="0">
                    <a:solidFill>
                      <a:srgbClr val="FFFFFF"/>
                    </a:solidFill>
                    <a:latin typeface="Helvetica Neue"/>
                  </a:rPr>
                  <a:t>George S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 bwMode="auto">
              <a:xfrm>
                <a:off x="3451351" y="3836401"/>
                <a:ext cx="171177" cy="43641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2000" dirty="0">
                  <a:solidFill>
                    <a:srgbClr val="FFFFFF"/>
                  </a:solidFill>
                  <a:latin typeface="Helvetica Neue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 bwMode="auto">
              <a:xfrm>
                <a:off x="3489794" y="4007191"/>
                <a:ext cx="94290" cy="94836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5589331" y="5850670"/>
              <a:ext cx="1594382" cy="436414"/>
              <a:chOff x="2028146" y="3836401"/>
              <a:chExt cx="1594382" cy="436414"/>
            </a:xfrm>
          </p:grpSpPr>
          <p:sp>
            <p:nvSpPr>
              <p:cNvPr id="63" name="Rectangle 62"/>
              <p:cNvSpPr/>
              <p:nvPr/>
            </p:nvSpPr>
            <p:spPr bwMode="auto">
              <a:xfrm>
                <a:off x="2028146" y="3836401"/>
                <a:ext cx="1421966" cy="43641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lang="en-US" sz="1800" dirty="0">
                    <a:solidFill>
                      <a:srgbClr val="FFFFFF"/>
                    </a:solidFill>
                    <a:latin typeface="Helvetica Neue"/>
                  </a:rPr>
                  <a:t>George Sm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3451351" y="3836401"/>
                <a:ext cx="171177" cy="43641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2000" dirty="0">
                  <a:solidFill>
                    <a:srgbClr val="FFFFFF"/>
                  </a:solidFill>
                  <a:latin typeface="Helvetica Neue"/>
                </a:endParaRPr>
              </a:p>
            </p:txBody>
          </p:sp>
          <p:sp>
            <p:nvSpPr>
              <p:cNvPr id="66" name="Oval 65"/>
              <p:cNvSpPr/>
              <p:nvPr/>
            </p:nvSpPr>
            <p:spPr bwMode="auto">
              <a:xfrm>
                <a:off x="3489794" y="4007191"/>
                <a:ext cx="94290" cy="94836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667804" y="5850670"/>
              <a:ext cx="171177" cy="436414"/>
              <a:chOff x="2406387" y="6002334"/>
              <a:chExt cx="171177" cy="436414"/>
            </a:xfrm>
          </p:grpSpPr>
          <p:sp>
            <p:nvSpPr>
              <p:cNvPr id="61" name="Rectangle 60"/>
              <p:cNvSpPr/>
              <p:nvPr/>
            </p:nvSpPr>
            <p:spPr bwMode="auto">
              <a:xfrm>
                <a:off x="2406387" y="6002334"/>
                <a:ext cx="171177" cy="43641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2000" dirty="0">
                  <a:solidFill>
                    <a:srgbClr val="FFFFFF"/>
                  </a:solidFill>
                  <a:latin typeface="Helvetica Neue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 bwMode="auto">
              <a:xfrm>
                <a:off x="2444830" y="6173124"/>
                <a:ext cx="94290" cy="94836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grpSp>
        <p:nvGrpSpPr>
          <p:cNvPr id="79" name="Group 78"/>
          <p:cNvGrpSpPr/>
          <p:nvPr/>
        </p:nvGrpSpPr>
        <p:grpSpPr>
          <a:xfrm>
            <a:off x="524830" y="3525502"/>
            <a:ext cx="7936270" cy="783447"/>
            <a:chOff x="434293" y="3585233"/>
            <a:chExt cx="7936270" cy="783447"/>
          </a:xfrm>
        </p:grpSpPr>
        <p:sp>
          <p:nvSpPr>
            <p:cNvPr id="80" name="Rectangle 79"/>
            <p:cNvSpPr/>
            <p:nvPr/>
          </p:nvSpPr>
          <p:spPr bwMode="auto">
            <a:xfrm>
              <a:off x="434293" y="3585233"/>
              <a:ext cx="1282895" cy="35100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dirty="0">
                  <a:solidFill>
                    <a:srgbClr val="FFFFFF"/>
                  </a:solidFill>
                  <a:latin typeface="Helvetica Neue"/>
                </a:rPr>
                <a:t>“George ”</a:t>
              </a: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434293" y="3932266"/>
              <a:ext cx="7936270" cy="436414"/>
              <a:chOff x="572440" y="4228300"/>
              <a:chExt cx="7936270" cy="436414"/>
            </a:xfrm>
          </p:grpSpPr>
          <p:sp>
            <p:nvSpPr>
              <p:cNvPr id="82" name="Rectangle 81"/>
              <p:cNvSpPr/>
              <p:nvPr/>
            </p:nvSpPr>
            <p:spPr bwMode="auto">
              <a:xfrm>
                <a:off x="735418" y="4228300"/>
                <a:ext cx="398254" cy="43641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lang="en-US" sz="1800" dirty="0">
                    <a:solidFill>
                      <a:srgbClr val="FFFFFF"/>
                    </a:solidFill>
                    <a:latin typeface="Helvetica Neue"/>
                  </a:rPr>
                  <a:t>A</a:t>
                </a:r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572440" y="4228300"/>
                <a:ext cx="171177" cy="436414"/>
                <a:chOff x="2406387" y="6002334"/>
                <a:chExt cx="171177" cy="436414"/>
              </a:xfrm>
            </p:grpSpPr>
            <p:sp>
              <p:nvSpPr>
                <p:cNvPr id="143" name="Rectangle 142"/>
                <p:cNvSpPr/>
                <p:nvPr/>
              </p:nvSpPr>
              <p:spPr bwMode="auto">
                <a:xfrm>
                  <a:off x="2406387" y="6002334"/>
                  <a:ext cx="171177" cy="436414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rgbClr val="00206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</a:pPr>
                  <a:endParaRPr lang="en-US" sz="2000" dirty="0">
                    <a:solidFill>
                      <a:srgbClr val="FFFFFF"/>
                    </a:solidFill>
                    <a:latin typeface="Helvetica Neue"/>
                  </a:endParaRPr>
                </a:p>
              </p:txBody>
            </p:sp>
            <p:sp>
              <p:nvSpPr>
                <p:cNvPr id="146" name="Oval 145"/>
                <p:cNvSpPr/>
                <p:nvPr/>
              </p:nvSpPr>
              <p:spPr bwMode="auto">
                <a:xfrm>
                  <a:off x="2444830" y="6173124"/>
                  <a:ext cx="94290" cy="9483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45720" rIns="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</a:pPr>
                  <a:endParaRPr lang="en-US" dirty="0">
                    <a:solidFill>
                      <a:srgbClr val="000000"/>
                    </a:solidFill>
                    <a:latin typeface="Helvetica Neue"/>
                  </a:endParaRPr>
                </a:p>
              </p:txBody>
            </p:sp>
          </p:grpSp>
          <p:sp>
            <p:nvSpPr>
              <p:cNvPr id="84" name="Rectangle 83"/>
              <p:cNvSpPr/>
              <p:nvPr/>
            </p:nvSpPr>
            <p:spPr bwMode="auto">
              <a:xfrm>
                <a:off x="1296650" y="4228300"/>
                <a:ext cx="398254" cy="43641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lang="en-US" sz="1800" dirty="0">
                    <a:solidFill>
                      <a:srgbClr val="FFFFFF"/>
                    </a:solidFill>
                    <a:latin typeface="Helvetica Neue"/>
                  </a:rPr>
                  <a:t>B</a:t>
                </a:r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1133672" y="4228300"/>
                <a:ext cx="171177" cy="436414"/>
                <a:chOff x="2406387" y="6002334"/>
                <a:chExt cx="171177" cy="436414"/>
              </a:xfrm>
            </p:grpSpPr>
            <p:sp>
              <p:nvSpPr>
                <p:cNvPr id="139" name="Rectangle 138"/>
                <p:cNvSpPr/>
                <p:nvPr/>
              </p:nvSpPr>
              <p:spPr bwMode="auto">
                <a:xfrm>
                  <a:off x="2406387" y="6002334"/>
                  <a:ext cx="171177" cy="436414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rgbClr val="00206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</a:pPr>
                  <a:endParaRPr lang="en-US" sz="2000" dirty="0">
                    <a:solidFill>
                      <a:srgbClr val="FFFFFF"/>
                    </a:solidFill>
                    <a:latin typeface="Helvetica Neue"/>
                  </a:endParaRPr>
                </a:p>
              </p:txBody>
            </p:sp>
            <p:sp>
              <p:nvSpPr>
                <p:cNvPr id="140" name="Oval 139"/>
                <p:cNvSpPr/>
                <p:nvPr/>
              </p:nvSpPr>
              <p:spPr bwMode="auto">
                <a:xfrm>
                  <a:off x="2444830" y="6173124"/>
                  <a:ext cx="94290" cy="9483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45720" rIns="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</a:pPr>
                  <a:endParaRPr lang="en-US" dirty="0">
                    <a:solidFill>
                      <a:srgbClr val="000000"/>
                    </a:solidFill>
                    <a:latin typeface="Helvetica Neue"/>
                  </a:endParaRPr>
                </a:p>
              </p:txBody>
            </p:sp>
          </p:grpSp>
          <p:sp>
            <p:nvSpPr>
              <p:cNvPr id="86" name="Rectangle 85"/>
              <p:cNvSpPr/>
              <p:nvPr/>
            </p:nvSpPr>
            <p:spPr bwMode="auto">
              <a:xfrm>
                <a:off x="1861138" y="4228300"/>
                <a:ext cx="398254" cy="43641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lang="en-US" sz="1800" dirty="0">
                    <a:solidFill>
                      <a:srgbClr val="FFFFFF"/>
                    </a:solidFill>
                    <a:latin typeface="Helvetica Neue"/>
                  </a:rPr>
                  <a:t>S</a:t>
                </a:r>
              </a:p>
            </p:txBody>
          </p:sp>
          <p:grpSp>
            <p:nvGrpSpPr>
              <p:cNvPr id="87" name="Group 86"/>
              <p:cNvGrpSpPr/>
              <p:nvPr/>
            </p:nvGrpSpPr>
            <p:grpSpPr>
              <a:xfrm>
                <a:off x="1698160" y="4228300"/>
                <a:ext cx="171177" cy="436414"/>
                <a:chOff x="2406387" y="6002334"/>
                <a:chExt cx="171177" cy="436414"/>
              </a:xfrm>
            </p:grpSpPr>
            <p:sp>
              <p:nvSpPr>
                <p:cNvPr id="137" name="Rectangle 136"/>
                <p:cNvSpPr/>
                <p:nvPr/>
              </p:nvSpPr>
              <p:spPr bwMode="auto">
                <a:xfrm>
                  <a:off x="2406387" y="6002334"/>
                  <a:ext cx="171177" cy="436414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rgbClr val="00206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</a:pPr>
                  <a:endParaRPr lang="en-US" sz="2000" dirty="0">
                    <a:solidFill>
                      <a:srgbClr val="FFFFFF"/>
                    </a:solidFill>
                    <a:latin typeface="Helvetica Neue"/>
                  </a:endParaRPr>
                </a:p>
              </p:txBody>
            </p:sp>
            <p:sp>
              <p:nvSpPr>
                <p:cNvPr id="138" name="Oval 137"/>
                <p:cNvSpPr/>
                <p:nvPr/>
              </p:nvSpPr>
              <p:spPr bwMode="auto">
                <a:xfrm>
                  <a:off x="2444830" y="6173124"/>
                  <a:ext cx="94290" cy="9483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45720" rIns="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</a:pPr>
                  <a:endParaRPr lang="en-US" dirty="0">
                    <a:solidFill>
                      <a:srgbClr val="000000"/>
                    </a:solidFill>
                    <a:latin typeface="Helvetica Neue"/>
                  </a:endParaRP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2255042" y="4228300"/>
                <a:ext cx="685510" cy="436414"/>
                <a:chOff x="1286072" y="4404409"/>
                <a:chExt cx="685510" cy="436414"/>
              </a:xfrm>
            </p:grpSpPr>
            <p:sp>
              <p:nvSpPr>
                <p:cNvPr id="127" name="Rectangle 126"/>
                <p:cNvSpPr/>
                <p:nvPr/>
              </p:nvSpPr>
              <p:spPr bwMode="auto">
                <a:xfrm>
                  <a:off x="1449049" y="4404409"/>
                  <a:ext cx="522533" cy="436414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rgbClr val="00206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</a:pPr>
                  <a:r>
                    <a:rPr lang="en-US" sz="1800" dirty="0">
                      <a:solidFill>
                        <a:srgbClr val="FFFFFF"/>
                      </a:solidFill>
                      <a:latin typeface="Helvetica Neue"/>
                    </a:rPr>
                    <a:t>Sm</a:t>
                  </a:r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1286072" y="4404409"/>
                  <a:ext cx="171177" cy="436414"/>
                  <a:chOff x="2406387" y="6002334"/>
                  <a:chExt cx="171177" cy="436414"/>
                </a:xfrm>
              </p:grpSpPr>
              <p:sp>
                <p:nvSpPr>
                  <p:cNvPr id="129" name="Rectangle 128"/>
                  <p:cNvSpPr/>
                  <p:nvPr/>
                </p:nvSpPr>
                <p:spPr bwMode="auto">
                  <a:xfrm>
                    <a:off x="2406387" y="6002334"/>
                    <a:ext cx="171177" cy="436414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</a:pPr>
                    <a:endParaRPr lang="en-US" sz="2000" dirty="0">
                      <a:solidFill>
                        <a:srgbClr val="FFFFFF"/>
                      </a:solidFill>
                      <a:latin typeface="Helvetica Neue"/>
                    </a:endParaRPr>
                  </a:p>
                </p:txBody>
              </p:sp>
              <p:sp>
                <p:nvSpPr>
                  <p:cNvPr id="130" name="Oval 129"/>
                  <p:cNvSpPr/>
                  <p:nvPr/>
                </p:nvSpPr>
                <p:spPr bwMode="auto">
                  <a:xfrm>
                    <a:off x="2444830" y="6173124"/>
                    <a:ext cx="94290" cy="9483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45720" rIns="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</a:pPr>
                    <a:endParaRPr lang="en-US" dirty="0">
                      <a:solidFill>
                        <a:srgbClr val="000000"/>
                      </a:solidFill>
                      <a:latin typeface="Helvetica Neue"/>
                    </a:endParaRPr>
                  </a:p>
                </p:txBody>
              </p:sp>
            </p:grpSp>
          </p:grpSp>
          <p:grpSp>
            <p:nvGrpSpPr>
              <p:cNvPr id="89" name="Group 88"/>
              <p:cNvGrpSpPr/>
              <p:nvPr/>
            </p:nvGrpSpPr>
            <p:grpSpPr>
              <a:xfrm>
                <a:off x="2940552" y="4228300"/>
                <a:ext cx="561232" cy="436414"/>
                <a:chOff x="1286072" y="4404409"/>
                <a:chExt cx="561232" cy="436414"/>
              </a:xfrm>
            </p:grpSpPr>
            <p:sp>
              <p:nvSpPr>
                <p:cNvPr id="123" name="Rectangle 122"/>
                <p:cNvSpPr/>
                <p:nvPr/>
              </p:nvSpPr>
              <p:spPr bwMode="auto">
                <a:xfrm>
                  <a:off x="1449050" y="4404409"/>
                  <a:ext cx="398254" cy="436414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rgbClr val="00206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</a:pPr>
                  <a:r>
                    <a:rPr lang="en-US" sz="1800" dirty="0">
                      <a:solidFill>
                        <a:srgbClr val="FFFFFF"/>
                      </a:solidFill>
                      <a:latin typeface="Helvetica Neue"/>
                    </a:rPr>
                    <a:t>W</a:t>
                  </a:r>
                </a:p>
              </p:txBody>
            </p:sp>
            <p:grpSp>
              <p:nvGrpSpPr>
                <p:cNvPr id="124" name="Group 123"/>
                <p:cNvGrpSpPr/>
                <p:nvPr/>
              </p:nvGrpSpPr>
              <p:grpSpPr>
                <a:xfrm>
                  <a:off x="1286072" y="4404409"/>
                  <a:ext cx="171177" cy="436414"/>
                  <a:chOff x="2406387" y="6002334"/>
                  <a:chExt cx="171177" cy="436414"/>
                </a:xfrm>
              </p:grpSpPr>
              <p:sp>
                <p:nvSpPr>
                  <p:cNvPr id="125" name="Rectangle 124"/>
                  <p:cNvSpPr/>
                  <p:nvPr/>
                </p:nvSpPr>
                <p:spPr bwMode="auto">
                  <a:xfrm>
                    <a:off x="2406387" y="6002334"/>
                    <a:ext cx="171177" cy="436414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</a:pPr>
                    <a:endParaRPr lang="en-US" sz="2000" dirty="0">
                      <a:solidFill>
                        <a:srgbClr val="FFFFFF"/>
                      </a:solidFill>
                      <a:latin typeface="Helvetica Neue"/>
                    </a:endParaRPr>
                  </a:p>
                </p:txBody>
              </p:sp>
              <p:sp>
                <p:nvSpPr>
                  <p:cNvPr id="126" name="Oval 125"/>
                  <p:cNvSpPr/>
                  <p:nvPr/>
                </p:nvSpPr>
                <p:spPr bwMode="auto">
                  <a:xfrm>
                    <a:off x="2444830" y="6173124"/>
                    <a:ext cx="94290" cy="9483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45720" rIns="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</a:pPr>
                    <a:endParaRPr lang="en-US" dirty="0">
                      <a:solidFill>
                        <a:srgbClr val="000000"/>
                      </a:solidFill>
                      <a:latin typeface="Helvetica Neue"/>
                    </a:endParaRPr>
                  </a:p>
                </p:txBody>
              </p:sp>
            </p:grpSp>
          </p:grpSp>
          <p:grpSp>
            <p:nvGrpSpPr>
              <p:cNvPr id="90" name="Group 89"/>
              <p:cNvGrpSpPr/>
              <p:nvPr/>
            </p:nvGrpSpPr>
            <p:grpSpPr>
              <a:xfrm>
                <a:off x="3497294" y="4228300"/>
                <a:ext cx="785256" cy="436414"/>
                <a:chOff x="1286072" y="4404409"/>
                <a:chExt cx="785256" cy="436414"/>
              </a:xfrm>
            </p:grpSpPr>
            <p:sp>
              <p:nvSpPr>
                <p:cNvPr id="119" name="Rectangle 118"/>
                <p:cNvSpPr/>
                <p:nvPr/>
              </p:nvSpPr>
              <p:spPr bwMode="auto">
                <a:xfrm>
                  <a:off x="1449050" y="4404409"/>
                  <a:ext cx="622278" cy="436414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rgbClr val="00206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</a:pPr>
                  <a:endParaRPr lang="en-US" sz="1800" dirty="0">
                    <a:solidFill>
                      <a:srgbClr val="FFFFFF"/>
                    </a:solidFill>
                    <a:latin typeface="Helvetica Neue"/>
                  </a:endParaRPr>
                </a:p>
              </p:txBody>
            </p:sp>
            <p:grpSp>
              <p:nvGrpSpPr>
                <p:cNvPr id="120" name="Group 119"/>
                <p:cNvGrpSpPr/>
                <p:nvPr/>
              </p:nvGrpSpPr>
              <p:grpSpPr>
                <a:xfrm>
                  <a:off x="1286072" y="4404409"/>
                  <a:ext cx="171177" cy="436414"/>
                  <a:chOff x="2406387" y="6002334"/>
                  <a:chExt cx="171177" cy="436414"/>
                </a:xfrm>
              </p:grpSpPr>
              <p:sp>
                <p:nvSpPr>
                  <p:cNvPr id="121" name="Rectangle 120"/>
                  <p:cNvSpPr/>
                  <p:nvPr/>
                </p:nvSpPr>
                <p:spPr bwMode="auto">
                  <a:xfrm>
                    <a:off x="2406387" y="6002334"/>
                    <a:ext cx="171177" cy="436414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</a:pPr>
                    <a:endParaRPr lang="en-US" sz="2000" dirty="0">
                      <a:solidFill>
                        <a:srgbClr val="FFFFFF"/>
                      </a:solidFill>
                      <a:latin typeface="Helvetica Neue"/>
                    </a:endParaRPr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 bwMode="auto">
                  <a:xfrm>
                    <a:off x="2444830" y="6173124"/>
                    <a:ext cx="94290" cy="9483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45720" rIns="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</a:pPr>
                    <a:endParaRPr lang="en-US" dirty="0">
                      <a:solidFill>
                        <a:srgbClr val="000000"/>
                      </a:solidFill>
                      <a:latin typeface="Helvetica Neue"/>
                    </a:endParaRPr>
                  </a:p>
                </p:txBody>
              </p:sp>
            </p:grpSp>
          </p:grpSp>
          <p:grpSp>
            <p:nvGrpSpPr>
              <p:cNvPr id="91" name="Group 90"/>
              <p:cNvGrpSpPr/>
              <p:nvPr/>
            </p:nvGrpSpPr>
            <p:grpSpPr>
              <a:xfrm>
                <a:off x="4282550" y="4228300"/>
                <a:ext cx="785256" cy="436414"/>
                <a:chOff x="1286072" y="4404409"/>
                <a:chExt cx="785256" cy="436414"/>
              </a:xfrm>
            </p:grpSpPr>
            <p:sp>
              <p:nvSpPr>
                <p:cNvPr id="115" name="Rectangle 114"/>
                <p:cNvSpPr/>
                <p:nvPr/>
              </p:nvSpPr>
              <p:spPr bwMode="auto">
                <a:xfrm>
                  <a:off x="1449050" y="4404409"/>
                  <a:ext cx="622278" cy="436414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rgbClr val="00206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</a:pPr>
                  <a:endParaRPr lang="en-US" sz="1800" dirty="0">
                    <a:solidFill>
                      <a:srgbClr val="FFFFFF"/>
                    </a:solidFill>
                    <a:latin typeface="Helvetica Neue"/>
                  </a:endParaRPr>
                </a:p>
              </p:txBody>
            </p:sp>
            <p:grpSp>
              <p:nvGrpSpPr>
                <p:cNvPr id="116" name="Group 115"/>
                <p:cNvGrpSpPr/>
                <p:nvPr/>
              </p:nvGrpSpPr>
              <p:grpSpPr>
                <a:xfrm>
                  <a:off x="1286072" y="4404409"/>
                  <a:ext cx="171177" cy="436414"/>
                  <a:chOff x="2406387" y="6002334"/>
                  <a:chExt cx="171177" cy="436414"/>
                </a:xfrm>
              </p:grpSpPr>
              <p:sp>
                <p:nvSpPr>
                  <p:cNvPr id="117" name="Rectangle 116"/>
                  <p:cNvSpPr/>
                  <p:nvPr/>
                </p:nvSpPr>
                <p:spPr bwMode="auto">
                  <a:xfrm>
                    <a:off x="2406387" y="6002334"/>
                    <a:ext cx="171177" cy="436414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</a:pPr>
                    <a:endParaRPr lang="en-US" sz="2000" dirty="0">
                      <a:solidFill>
                        <a:srgbClr val="FFFFFF"/>
                      </a:solidFill>
                      <a:latin typeface="Helvetica Neue"/>
                    </a:endParaRPr>
                  </a:p>
                </p:txBody>
              </p:sp>
              <p:sp>
                <p:nvSpPr>
                  <p:cNvPr id="118" name="Oval 117"/>
                  <p:cNvSpPr/>
                  <p:nvPr/>
                </p:nvSpPr>
                <p:spPr bwMode="auto">
                  <a:xfrm>
                    <a:off x="2444830" y="6173124"/>
                    <a:ext cx="94290" cy="9483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45720" rIns="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</a:pPr>
                    <a:endParaRPr lang="en-US" dirty="0">
                      <a:solidFill>
                        <a:srgbClr val="000000"/>
                      </a:solidFill>
                      <a:latin typeface="Helvetica Neue"/>
                    </a:endParaRPr>
                  </a:p>
                </p:txBody>
              </p:sp>
            </p:grpSp>
          </p:grpSp>
          <p:grpSp>
            <p:nvGrpSpPr>
              <p:cNvPr id="92" name="Group 91"/>
              <p:cNvGrpSpPr/>
              <p:nvPr/>
            </p:nvGrpSpPr>
            <p:grpSpPr>
              <a:xfrm>
                <a:off x="5067806" y="4228300"/>
                <a:ext cx="785256" cy="436414"/>
                <a:chOff x="1286072" y="4404409"/>
                <a:chExt cx="785256" cy="436414"/>
              </a:xfrm>
            </p:grpSpPr>
            <p:sp>
              <p:nvSpPr>
                <p:cNvPr id="111" name="Rectangle 110"/>
                <p:cNvSpPr/>
                <p:nvPr/>
              </p:nvSpPr>
              <p:spPr bwMode="auto">
                <a:xfrm>
                  <a:off x="1449050" y="4404409"/>
                  <a:ext cx="622278" cy="436414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rgbClr val="00206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</a:pPr>
                  <a:endParaRPr lang="en-US" sz="1800" dirty="0">
                    <a:solidFill>
                      <a:srgbClr val="FFFFFF"/>
                    </a:solidFill>
                    <a:latin typeface="Helvetica Neue"/>
                  </a:endParaRPr>
                </a:p>
              </p:txBody>
            </p:sp>
            <p:grpSp>
              <p:nvGrpSpPr>
                <p:cNvPr id="112" name="Group 111"/>
                <p:cNvGrpSpPr/>
                <p:nvPr/>
              </p:nvGrpSpPr>
              <p:grpSpPr>
                <a:xfrm>
                  <a:off x="1286072" y="4404409"/>
                  <a:ext cx="171177" cy="436414"/>
                  <a:chOff x="2406387" y="6002334"/>
                  <a:chExt cx="171177" cy="436414"/>
                </a:xfrm>
              </p:grpSpPr>
              <p:sp>
                <p:nvSpPr>
                  <p:cNvPr id="113" name="Rectangle 112"/>
                  <p:cNvSpPr/>
                  <p:nvPr/>
                </p:nvSpPr>
                <p:spPr bwMode="auto">
                  <a:xfrm>
                    <a:off x="2406387" y="6002334"/>
                    <a:ext cx="171177" cy="436414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</a:pPr>
                    <a:endParaRPr lang="en-US" sz="2000" dirty="0">
                      <a:solidFill>
                        <a:srgbClr val="FFFFFF"/>
                      </a:solidFill>
                      <a:latin typeface="Helvetica Neue"/>
                    </a:endParaRPr>
                  </a:p>
                </p:txBody>
              </p:sp>
              <p:sp>
                <p:nvSpPr>
                  <p:cNvPr id="114" name="Oval 113"/>
                  <p:cNvSpPr/>
                  <p:nvPr/>
                </p:nvSpPr>
                <p:spPr bwMode="auto">
                  <a:xfrm>
                    <a:off x="2444830" y="6173124"/>
                    <a:ext cx="94290" cy="9483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45720" rIns="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</a:pPr>
                    <a:endParaRPr lang="en-US" dirty="0">
                      <a:solidFill>
                        <a:srgbClr val="000000"/>
                      </a:solidFill>
                      <a:latin typeface="Helvetica Neue"/>
                    </a:endParaRPr>
                  </a:p>
                </p:txBody>
              </p:sp>
            </p:grpSp>
          </p:grpSp>
          <p:grpSp>
            <p:nvGrpSpPr>
              <p:cNvPr id="93" name="Group 92"/>
              <p:cNvGrpSpPr/>
              <p:nvPr/>
            </p:nvGrpSpPr>
            <p:grpSpPr>
              <a:xfrm>
                <a:off x="5853062" y="4228300"/>
                <a:ext cx="785256" cy="436414"/>
                <a:chOff x="1286072" y="4404409"/>
                <a:chExt cx="785256" cy="436414"/>
              </a:xfrm>
            </p:grpSpPr>
            <p:sp>
              <p:nvSpPr>
                <p:cNvPr id="107" name="Rectangle 106"/>
                <p:cNvSpPr/>
                <p:nvPr/>
              </p:nvSpPr>
              <p:spPr bwMode="auto">
                <a:xfrm>
                  <a:off x="1449050" y="4404409"/>
                  <a:ext cx="622278" cy="436414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rgbClr val="00206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</a:pPr>
                  <a:endParaRPr lang="en-US" sz="1800" dirty="0">
                    <a:solidFill>
                      <a:srgbClr val="FFFFFF"/>
                    </a:solidFill>
                    <a:latin typeface="Helvetica Neue"/>
                  </a:endParaRPr>
                </a:p>
              </p:txBody>
            </p:sp>
            <p:grpSp>
              <p:nvGrpSpPr>
                <p:cNvPr id="108" name="Group 107"/>
                <p:cNvGrpSpPr/>
                <p:nvPr/>
              </p:nvGrpSpPr>
              <p:grpSpPr>
                <a:xfrm>
                  <a:off x="1286072" y="4404409"/>
                  <a:ext cx="171177" cy="436414"/>
                  <a:chOff x="2406387" y="6002334"/>
                  <a:chExt cx="171177" cy="436414"/>
                </a:xfrm>
              </p:grpSpPr>
              <p:sp>
                <p:nvSpPr>
                  <p:cNvPr id="109" name="Rectangle 108"/>
                  <p:cNvSpPr/>
                  <p:nvPr/>
                </p:nvSpPr>
                <p:spPr bwMode="auto">
                  <a:xfrm>
                    <a:off x="2406387" y="6002334"/>
                    <a:ext cx="171177" cy="436414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</a:pPr>
                    <a:endParaRPr lang="en-US" sz="2000" dirty="0">
                      <a:solidFill>
                        <a:srgbClr val="FFFFFF"/>
                      </a:solidFill>
                      <a:latin typeface="Helvetica Neue"/>
                    </a:endParaRPr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 bwMode="auto">
                  <a:xfrm>
                    <a:off x="2444830" y="6173124"/>
                    <a:ext cx="94290" cy="9483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45720" rIns="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</a:pPr>
                    <a:endParaRPr lang="en-US" dirty="0">
                      <a:solidFill>
                        <a:srgbClr val="000000"/>
                      </a:solidFill>
                      <a:latin typeface="Helvetica Neue"/>
                    </a:endParaRPr>
                  </a:p>
                </p:txBody>
              </p:sp>
            </p:grpSp>
          </p:grpSp>
          <p:grpSp>
            <p:nvGrpSpPr>
              <p:cNvPr id="94" name="Group 93"/>
              <p:cNvGrpSpPr/>
              <p:nvPr/>
            </p:nvGrpSpPr>
            <p:grpSpPr>
              <a:xfrm>
                <a:off x="6644121" y="4228300"/>
                <a:ext cx="908156" cy="436414"/>
                <a:chOff x="1286072" y="4404409"/>
                <a:chExt cx="785256" cy="436414"/>
              </a:xfrm>
            </p:grpSpPr>
            <p:sp>
              <p:nvSpPr>
                <p:cNvPr id="103" name="Rectangle 102"/>
                <p:cNvSpPr/>
                <p:nvPr/>
              </p:nvSpPr>
              <p:spPr bwMode="auto">
                <a:xfrm>
                  <a:off x="1449050" y="4404409"/>
                  <a:ext cx="622278" cy="436414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rgbClr val="00206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</a:pPr>
                  <a:endParaRPr lang="en-US" sz="1800" dirty="0">
                    <a:solidFill>
                      <a:srgbClr val="FFFFFF"/>
                    </a:solidFill>
                    <a:latin typeface="Helvetica Neue"/>
                  </a:endParaRPr>
                </a:p>
              </p:txBody>
            </p:sp>
            <p:grpSp>
              <p:nvGrpSpPr>
                <p:cNvPr id="104" name="Group 103"/>
                <p:cNvGrpSpPr/>
                <p:nvPr/>
              </p:nvGrpSpPr>
              <p:grpSpPr>
                <a:xfrm>
                  <a:off x="1286072" y="4404409"/>
                  <a:ext cx="171177" cy="436414"/>
                  <a:chOff x="2406387" y="6002334"/>
                  <a:chExt cx="171177" cy="436414"/>
                </a:xfrm>
              </p:grpSpPr>
              <p:sp>
                <p:nvSpPr>
                  <p:cNvPr id="105" name="Rectangle 104"/>
                  <p:cNvSpPr/>
                  <p:nvPr/>
                </p:nvSpPr>
                <p:spPr bwMode="auto">
                  <a:xfrm>
                    <a:off x="2406387" y="6002334"/>
                    <a:ext cx="171177" cy="436414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</a:pPr>
                    <a:endParaRPr lang="en-US" sz="2000" dirty="0">
                      <a:solidFill>
                        <a:srgbClr val="FFFFFF"/>
                      </a:solidFill>
                      <a:latin typeface="Helvetica Neue"/>
                    </a:endParaRPr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 bwMode="auto">
                  <a:xfrm>
                    <a:off x="2444830" y="6173124"/>
                    <a:ext cx="94290" cy="9483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45720" rIns="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</a:pPr>
                    <a:endParaRPr lang="en-US" dirty="0">
                      <a:solidFill>
                        <a:srgbClr val="000000"/>
                      </a:solidFill>
                      <a:latin typeface="Helvetica Neue"/>
                    </a:endParaRPr>
                  </a:p>
                </p:txBody>
              </p:sp>
            </p:grpSp>
          </p:grpSp>
          <p:grpSp>
            <p:nvGrpSpPr>
              <p:cNvPr id="95" name="Group 94"/>
              <p:cNvGrpSpPr/>
              <p:nvPr/>
            </p:nvGrpSpPr>
            <p:grpSpPr>
              <a:xfrm>
                <a:off x="7552277" y="4228300"/>
                <a:ext cx="785256" cy="436414"/>
                <a:chOff x="1286072" y="4404409"/>
                <a:chExt cx="785256" cy="436414"/>
              </a:xfrm>
            </p:grpSpPr>
            <p:sp>
              <p:nvSpPr>
                <p:cNvPr id="99" name="Rectangle 98"/>
                <p:cNvSpPr/>
                <p:nvPr/>
              </p:nvSpPr>
              <p:spPr bwMode="auto">
                <a:xfrm>
                  <a:off x="1449050" y="4404409"/>
                  <a:ext cx="622278" cy="436414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rgbClr val="00206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</a:pPr>
                  <a:endParaRPr lang="en-US" sz="1800" dirty="0">
                    <a:solidFill>
                      <a:srgbClr val="FFFFFF"/>
                    </a:solidFill>
                    <a:latin typeface="Helvetica Neue"/>
                  </a:endParaRPr>
                </a:p>
              </p:txBody>
            </p:sp>
            <p:grpSp>
              <p:nvGrpSpPr>
                <p:cNvPr id="100" name="Group 99"/>
                <p:cNvGrpSpPr/>
                <p:nvPr/>
              </p:nvGrpSpPr>
              <p:grpSpPr>
                <a:xfrm>
                  <a:off x="1286072" y="4404409"/>
                  <a:ext cx="171177" cy="436414"/>
                  <a:chOff x="2406387" y="6002334"/>
                  <a:chExt cx="171177" cy="436414"/>
                </a:xfrm>
              </p:grpSpPr>
              <p:sp>
                <p:nvSpPr>
                  <p:cNvPr id="101" name="Rectangle 100"/>
                  <p:cNvSpPr/>
                  <p:nvPr/>
                </p:nvSpPr>
                <p:spPr bwMode="auto">
                  <a:xfrm>
                    <a:off x="2406387" y="6002334"/>
                    <a:ext cx="171177" cy="436414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</a:pPr>
                    <a:endParaRPr lang="en-US" sz="2000" dirty="0">
                      <a:solidFill>
                        <a:srgbClr val="FFFFFF"/>
                      </a:solidFill>
                      <a:latin typeface="Helvetica Neue"/>
                    </a:endParaRPr>
                  </a:p>
                </p:txBody>
              </p:sp>
              <p:sp>
                <p:nvSpPr>
                  <p:cNvPr id="102" name="Oval 101"/>
                  <p:cNvSpPr/>
                  <p:nvPr/>
                </p:nvSpPr>
                <p:spPr bwMode="auto">
                  <a:xfrm>
                    <a:off x="2444830" y="6173124"/>
                    <a:ext cx="94290" cy="9483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45720" rIns="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</a:pPr>
                    <a:endParaRPr lang="en-US" dirty="0">
                      <a:solidFill>
                        <a:srgbClr val="000000"/>
                      </a:solidFill>
                      <a:latin typeface="Helvetica Neue"/>
                    </a:endParaRPr>
                  </a:p>
                </p:txBody>
              </p:sp>
            </p:grpSp>
          </p:grpSp>
          <p:grpSp>
            <p:nvGrpSpPr>
              <p:cNvPr id="96" name="Group 95"/>
              <p:cNvGrpSpPr/>
              <p:nvPr/>
            </p:nvGrpSpPr>
            <p:grpSpPr>
              <a:xfrm>
                <a:off x="8337533" y="4228300"/>
                <a:ext cx="171177" cy="436414"/>
                <a:chOff x="2406387" y="6002334"/>
                <a:chExt cx="171177" cy="436414"/>
              </a:xfrm>
            </p:grpSpPr>
            <p:sp>
              <p:nvSpPr>
                <p:cNvPr id="97" name="Rectangle 96"/>
                <p:cNvSpPr/>
                <p:nvPr/>
              </p:nvSpPr>
              <p:spPr bwMode="auto">
                <a:xfrm>
                  <a:off x="2406387" y="6002334"/>
                  <a:ext cx="171177" cy="436414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rgbClr val="00206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</a:pPr>
                  <a:endParaRPr lang="en-US" sz="2000" dirty="0">
                    <a:solidFill>
                      <a:srgbClr val="FFFFFF"/>
                    </a:solidFill>
                    <a:latin typeface="Helvetica Neue"/>
                  </a:endParaRPr>
                </a:p>
              </p:txBody>
            </p:sp>
            <p:sp>
              <p:nvSpPr>
                <p:cNvPr id="98" name="Oval 97"/>
                <p:cNvSpPr/>
                <p:nvPr/>
              </p:nvSpPr>
              <p:spPr bwMode="auto">
                <a:xfrm>
                  <a:off x="2444830" y="6173124"/>
                  <a:ext cx="94290" cy="9483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45720" rIns="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</a:pPr>
                  <a:endParaRPr lang="en-US" dirty="0">
                    <a:solidFill>
                      <a:srgbClr val="000000"/>
                    </a:solidFill>
                    <a:latin typeface="Helvetica Neue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5518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6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B+-TREE COSTS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5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Recall: Cost of Operations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05481" y="5445290"/>
            <a:ext cx="7633720" cy="1069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B: </a:t>
            </a:r>
            <a:r>
              <a:rPr lang="en-US" sz="20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The number of data blocks</a:t>
            </a:r>
          </a:p>
          <a:p>
            <a:r>
              <a:rPr lang="en-US" sz="2000" b="1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R: </a:t>
            </a:r>
            <a:r>
              <a:rPr lang="en-US" sz="20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Number of records per block</a:t>
            </a:r>
          </a:p>
          <a:p>
            <a:r>
              <a:rPr lang="en-US" sz="2000" b="1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D: </a:t>
            </a:r>
            <a:r>
              <a:rPr lang="en-US" sz="20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Average time to read/write disk block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295400" y="1675226"/>
          <a:ext cx="6096000" cy="324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520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Heap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Sorted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 anchor="ctr"/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Scan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 all records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Equality Search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0.5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*B*D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(log</a:t>
                      </a:r>
                      <a:r>
                        <a:rPr lang="en-US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B) * 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Range Search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((log</a:t>
                      </a:r>
                      <a:r>
                        <a:rPr lang="en-US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B)+pages)*D</a:t>
                      </a:r>
                    </a:p>
                  </a:txBody>
                  <a:tcPr anchor="ctr"/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Insert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((log</a:t>
                      </a:r>
                      <a:r>
                        <a:rPr lang="en-US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B)+B)*D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Delete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(0.5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*B+1)*D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((log</a:t>
                      </a:r>
                      <a:r>
                        <a:rPr lang="en-US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B)+B)*D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895600" y="4966072"/>
            <a:ext cx="5580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Can we do better with indexes?</a:t>
            </a:r>
            <a:endParaRPr lang="en-US" sz="2800" b="1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92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Some of the following slides are “hidden”</a:t>
            </a:r>
          </a:p>
          <a:p>
            <a:r>
              <a:rPr lang="en-US" sz="2800" dirty="0" smtClean="0"/>
              <a:t>They are explanatory</a:t>
            </a:r>
          </a:p>
          <a:p>
            <a:r>
              <a:rPr lang="en-US" sz="2800" dirty="0" smtClean="0"/>
              <a:t>You </a:t>
            </a:r>
            <a:r>
              <a:rPr lang="en-US" sz="2800" i="1" dirty="0" smtClean="0"/>
              <a:t>are</a:t>
            </a:r>
            <a:r>
              <a:rPr lang="en-US" sz="2800" dirty="0" smtClean="0"/>
              <a:t> responsible for them</a:t>
            </a:r>
          </a:p>
          <a:p>
            <a:pPr lvl="1"/>
            <a:r>
              <a:rPr lang="en-US" sz="2400" dirty="0" smtClean="0"/>
              <a:t>Either by reading/remembering them</a:t>
            </a:r>
          </a:p>
          <a:p>
            <a:pPr lvl="1"/>
            <a:r>
              <a:rPr lang="en-US" sz="2400" dirty="0" smtClean="0"/>
              <a:t>Or by deriving them from what you know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Cost of Operations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05481" y="5445290"/>
            <a:ext cx="7633720" cy="1069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chemeClr val="tx2"/>
                </a:solidFill>
              </a:rPr>
              <a:t>B: </a:t>
            </a:r>
            <a:r>
              <a:rPr lang="en-US" sz="2000" dirty="0" smtClean="0">
                <a:solidFill>
                  <a:schemeClr val="tx2"/>
                </a:solidFill>
              </a:rPr>
              <a:t>The number of data blocks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R: </a:t>
            </a:r>
            <a:r>
              <a:rPr lang="en-US" sz="2000" dirty="0" smtClean="0">
                <a:solidFill>
                  <a:schemeClr val="tx2"/>
                </a:solidFill>
              </a:rPr>
              <a:t>Number of records per block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D: </a:t>
            </a:r>
            <a:r>
              <a:rPr lang="en-US" sz="2000" dirty="0" smtClean="0">
                <a:solidFill>
                  <a:schemeClr val="tx2"/>
                </a:solidFill>
              </a:rPr>
              <a:t>Average time to read/write disk block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69347"/>
              </p:ext>
            </p:extLst>
          </p:nvPr>
        </p:nvGraphicFramePr>
        <p:xfrm>
          <a:off x="685796" y="1675226"/>
          <a:ext cx="8153404" cy="3125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1"/>
                <a:gridCol w="1924053"/>
                <a:gridCol w="2057400"/>
                <a:gridCol w="2133600"/>
              </a:tblGrid>
              <a:tr h="520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Heap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Sorted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Clustered Index</a:t>
                      </a:r>
                      <a:endParaRPr lang="en-US" dirty="0"/>
                    </a:p>
                  </a:txBody>
                  <a:tcPr anchor="ctr"/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Scan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 all records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Equality Search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0.5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*B*D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(log</a:t>
                      </a:r>
                      <a:r>
                        <a:rPr lang="en-US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B)*D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Range Search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((log</a:t>
                      </a:r>
                      <a:r>
                        <a:rPr lang="en-US" sz="1600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B)+pages))*D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Insert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((log</a:t>
                      </a:r>
                      <a:r>
                        <a:rPr lang="en-US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B)+B)*D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Delete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(0.5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*B+1) * 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((log</a:t>
                      </a:r>
                      <a:r>
                        <a:rPr lang="en-US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B)+B)*D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1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Clustered vs. </a:t>
            </a:r>
            <a:r>
              <a:rPr lang="en-US" dirty="0" err="1" smtClean="0">
                <a:solidFill>
                  <a:schemeClr val="tx2"/>
                </a:solidFill>
              </a:rPr>
              <a:t>Unclustered</a:t>
            </a:r>
            <a:r>
              <a:rPr lang="en-US" dirty="0" smtClean="0">
                <a:solidFill>
                  <a:schemeClr val="tx2"/>
                </a:solidFill>
              </a:rPr>
              <a:t> Index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1" name="Triangle 170"/>
          <p:cNvSpPr/>
          <p:nvPr/>
        </p:nvSpPr>
        <p:spPr>
          <a:xfrm>
            <a:off x="3581400" y="3648945"/>
            <a:ext cx="1741488" cy="1218277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Index</a:t>
            </a:r>
            <a:endParaRPr lang="en-US" sz="2000" dirty="0"/>
          </a:p>
        </p:txBody>
      </p:sp>
      <p:sp>
        <p:nvSpPr>
          <p:cNvPr id="224" name="Content Placeholder 2"/>
          <p:cNvSpPr txBox="1">
            <a:spLocks/>
          </p:cNvSpPr>
          <p:nvPr/>
        </p:nvSpPr>
        <p:spPr>
          <a:xfrm>
            <a:off x="777081" y="1743945"/>
            <a:ext cx="7633720" cy="190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Store data by reference (Alternative 2)</a:t>
            </a:r>
          </a:p>
          <a:p>
            <a:r>
              <a:rPr lang="en-US" sz="18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Clustered index with 2/3 full heap file pages</a:t>
            </a:r>
          </a:p>
          <a:p>
            <a:pPr lvl="1"/>
            <a:r>
              <a:rPr lang="en-US" sz="16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Clustered </a:t>
            </a:r>
            <a:r>
              <a:rPr lang="en-US" sz="16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  <a:sym typeface="Wingdings"/>
              </a:rPr>
              <a:t> Heap file is initially sorted</a:t>
            </a:r>
            <a:endParaRPr lang="en-US" sz="1600" dirty="0" smtClean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lvl="1"/>
            <a:r>
              <a:rPr lang="en-US" sz="1600" b="1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Fan-out</a:t>
            </a:r>
            <a:r>
              <a:rPr lang="en-US" sz="16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 (F): relatively large. Why?</a:t>
            </a:r>
          </a:p>
          <a:p>
            <a:pPr lvl="2"/>
            <a:r>
              <a:rPr lang="en-US" sz="14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Page of &lt;key, pointer&gt; pairs ~ O(R)</a:t>
            </a:r>
          </a:p>
          <a:p>
            <a:pPr lvl="1"/>
            <a:r>
              <a:rPr lang="en-US" sz="16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Assume static index</a:t>
            </a:r>
            <a:endParaRPr lang="en-US" sz="1600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777081" y="1417264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Assumptions:</a:t>
            </a:r>
            <a:endParaRPr lang="en-US" sz="1800" b="1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226" name="Group 225"/>
          <p:cNvGrpSpPr/>
          <p:nvPr/>
        </p:nvGrpSpPr>
        <p:grpSpPr>
          <a:xfrm>
            <a:off x="1378677" y="5502424"/>
            <a:ext cx="7016924" cy="1089358"/>
            <a:chOff x="1128456" y="2280027"/>
            <a:chExt cx="7016924" cy="1089358"/>
          </a:xfrm>
        </p:grpSpPr>
        <p:sp>
          <p:nvSpPr>
            <p:cNvPr id="227" name="Rectangle 226"/>
            <p:cNvSpPr/>
            <p:nvPr/>
          </p:nvSpPr>
          <p:spPr bwMode="auto">
            <a:xfrm>
              <a:off x="1128456" y="2280027"/>
              <a:ext cx="7016924" cy="10893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endParaRPr lang="en-US" sz="1800" kern="0">
                <a:ea typeface=""/>
              </a:endParaRPr>
            </a:p>
          </p:txBody>
        </p:sp>
        <p:sp>
          <p:nvSpPr>
            <p:cNvPr id="228" name="Folded Corner 227"/>
            <p:cNvSpPr/>
            <p:nvPr/>
          </p:nvSpPr>
          <p:spPr bwMode="auto">
            <a:xfrm>
              <a:off x="1350842" y="2447041"/>
              <a:ext cx="1151563" cy="755330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ea typeface=""/>
                </a:rPr>
                <a:t>1</a:t>
              </a:r>
              <a:r>
                <a:rPr lang="en-US" sz="2000" kern="0" dirty="0" smtClean="0">
                  <a:ea typeface=""/>
                </a:rPr>
                <a:t>, 2, _</a:t>
              </a:r>
              <a:endParaRPr lang="en-US" sz="2000" kern="0" dirty="0">
                <a:ea typeface=""/>
              </a:endParaRPr>
            </a:p>
          </p:txBody>
        </p:sp>
        <p:sp>
          <p:nvSpPr>
            <p:cNvPr id="229" name="Folded Corner 228"/>
            <p:cNvSpPr/>
            <p:nvPr/>
          </p:nvSpPr>
          <p:spPr bwMode="auto">
            <a:xfrm>
              <a:off x="2703083" y="2447041"/>
              <a:ext cx="1151563" cy="755330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 smtClean="0">
                  <a:ea typeface=""/>
                </a:rPr>
                <a:t>3, 4, _</a:t>
              </a:r>
              <a:endParaRPr lang="en-US" sz="2000" kern="0" dirty="0">
                <a:ea typeface=""/>
              </a:endParaRPr>
            </a:p>
          </p:txBody>
        </p:sp>
        <p:sp>
          <p:nvSpPr>
            <p:cNvPr id="230" name="Folded Corner 229"/>
            <p:cNvSpPr/>
            <p:nvPr/>
          </p:nvSpPr>
          <p:spPr bwMode="auto">
            <a:xfrm>
              <a:off x="4055324" y="2447041"/>
              <a:ext cx="1151563" cy="755330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 smtClean="0">
                  <a:ea typeface=""/>
                </a:rPr>
                <a:t>5, 6, _</a:t>
              </a:r>
              <a:endParaRPr lang="en-US" sz="2000" kern="0" dirty="0">
                <a:ea typeface=""/>
              </a:endParaRPr>
            </a:p>
          </p:txBody>
        </p:sp>
        <p:sp>
          <p:nvSpPr>
            <p:cNvPr id="231" name="Folded Corner 230"/>
            <p:cNvSpPr/>
            <p:nvPr/>
          </p:nvSpPr>
          <p:spPr bwMode="auto">
            <a:xfrm>
              <a:off x="5407565" y="2447041"/>
              <a:ext cx="1151563" cy="755330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 smtClean="0">
                  <a:ea typeface=""/>
                </a:rPr>
                <a:t>7, 8, _</a:t>
              </a:r>
              <a:endParaRPr lang="en-US" sz="2000" kern="0" dirty="0">
                <a:ea typeface=""/>
              </a:endParaRPr>
            </a:p>
          </p:txBody>
        </p:sp>
        <p:sp>
          <p:nvSpPr>
            <p:cNvPr id="232" name="Folded Corner 231"/>
            <p:cNvSpPr/>
            <p:nvPr/>
          </p:nvSpPr>
          <p:spPr bwMode="auto">
            <a:xfrm>
              <a:off x="6759807" y="2447041"/>
              <a:ext cx="1151563" cy="755330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 smtClean="0">
                  <a:ea typeface=""/>
                </a:rPr>
                <a:t>9, 10, _</a:t>
              </a:r>
              <a:endParaRPr lang="en-US" sz="2000" kern="0" dirty="0">
                <a:ea typeface=""/>
              </a:endParaRPr>
            </a:p>
          </p:txBody>
        </p:sp>
      </p:grpSp>
      <p:cxnSp>
        <p:nvCxnSpPr>
          <p:cNvPr id="173" name="Straight Arrow Connector 172"/>
          <p:cNvCxnSpPr>
            <a:endCxn id="228" idx="0"/>
          </p:cNvCxnSpPr>
          <p:nvPr/>
        </p:nvCxnSpPr>
        <p:spPr>
          <a:xfrm flipH="1">
            <a:off x="2176845" y="4877959"/>
            <a:ext cx="1661128" cy="7914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3575178" y="4877959"/>
            <a:ext cx="572099" cy="8293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232" idx="0"/>
          </p:cNvCxnSpPr>
          <p:nvPr/>
        </p:nvCxnSpPr>
        <p:spPr>
          <a:xfrm>
            <a:off x="5232093" y="4877959"/>
            <a:ext cx="2353717" cy="7914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>
            <a:stCxn id="171" idx="3"/>
            <a:endCxn id="230" idx="0"/>
          </p:cNvCxnSpPr>
          <p:nvPr/>
        </p:nvCxnSpPr>
        <p:spPr>
          <a:xfrm>
            <a:off x="4452144" y="4867222"/>
            <a:ext cx="429183" cy="8022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endCxn id="231" idx="0"/>
          </p:cNvCxnSpPr>
          <p:nvPr/>
        </p:nvCxnSpPr>
        <p:spPr>
          <a:xfrm>
            <a:off x="4957068" y="4905120"/>
            <a:ext cx="1276500" cy="7643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196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Cost of Operations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05481" y="5445290"/>
            <a:ext cx="7633720" cy="1069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chemeClr val="tx2"/>
                </a:solidFill>
              </a:rPr>
              <a:t>B: </a:t>
            </a:r>
            <a:r>
              <a:rPr lang="en-US" sz="2000" dirty="0" smtClean="0">
                <a:solidFill>
                  <a:schemeClr val="tx2"/>
                </a:solidFill>
              </a:rPr>
              <a:t>The number of data blocks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R: </a:t>
            </a:r>
            <a:r>
              <a:rPr lang="en-US" sz="2000" dirty="0" smtClean="0">
                <a:solidFill>
                  <a:schemeClr val="tx2"/>
                </a:solidFill>
              </a:rPr>
              <a:t>Number of records per block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D: </a:t>
            </a:r>
            <a:r>
              <a:rPr lang="en-US" sz="2000" dirty="0" smtClean="0">
                <a:solidFill>
                  <a:schemeClr val="tx2"/>
                </a:solidFill>
              </a:rPr>
              <a:t>Average time to read/write disk block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85798" y="1675226"/>
          <a:ext cx="7892016" cy="324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004"/>
                <a:gridCol w="1973004"/>
                <a:gridCol w="1973004"/>
                <a:gridCol w="1973004"/>
              </a:tblGrid>
              <a:tr h="520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Heap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Sorted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Clustered Index</a:t>
                      </a:r>
                      <a:endParaRPr lang="en-US" dirty="0"/>
                    </a:p>
                  </a:txBody>
                  <a:tcPr anchor="ctr"/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Scan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 all records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Equality Search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0.5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*B*D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(log</a:t>
                      </a:r>
                      <a:r>
                        <a:rPr lang="en-US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B)*D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Range Search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((log</a:t>
                      </a:r>
                      <a:r>
                        <a:rPr lang="en-US" sz="1600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B)+pages))*D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Insert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((log</a:t>
                      </a:r>
                      <a:r>
                        <a:rPr lang="en-US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B) + B)*D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Delete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(0.5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*B+1)*D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((log</a:t>
                      </a:r>
                      <a:r>
                        <a:rPr lang="en-US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B) + B)*D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077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Scan all the Records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1" name="Triangle 170"/>
          <p:cNvSpPr/>
          <p:nvPr/>
        </p:nvSpPr>
        <p:spPr>
          <a:xfrm>
            <a:off x="3581400" y="3648945"/>
            <a:ext cx="1741488" cy="1218277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Index</a:t>
            </a:r>
            <a:endParaRPr lang="en-US" sz="2000" dirty="0"/>
          </a:p>
        </p:txBody>
      </p:sp>
      <p:sp>
        <p:nvSpPr>
          <p:cNvPr id="224" name="Content Placeholder 2"/>
          <p:cNvSpPr txBox="1">
            <a:spLocks/>
          </p:cNvSpPr>
          <p:nvPr/>
        </p:nvSpPr>
        <p:spPr>
          <a:xfrm>
            <a:off x="777081" y="1743945"/>
            <a:ext cx="7633720" cy="190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Store data by reference (Alternative 2)</a:t>
            </a:r>
          </a:p>
          <a:p>
            <a:r>
              <a:rPr lang="en-US" sz="18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Clustered index with 2/3 full heap file pages</a:t>
            </a:r>
          </a:p>
          <a:p>
            <a:pPr lvl="1"/>
            <a:r>
              <a:rPr lang="en-US" sz="16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Clustered </a:t>
            </a:r>
            <a:r>
              <a:rPr lang="en-US" sz="16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  <a:sym typeface="Wingdings"/>
              </a:rPr>
              <a:t> Heap file is initially sorted</a:t>
            </a:r>
            <a:endParaRPr lang="en-US" sz="1600" dirty="0" smtClean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lvl="1"/>
            <a:r>
              <a:rPr lang="en-US" sz="1600" b="1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Fan-out</a:t>
            </a:r>
            <a:r>
              <a:rPr lang="en-US" sz="16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 (F): relatively large. Why?</a:t>
            </a:r>
          </a:p>
          <a:p>
            <a:pPr lvl="2"/>
            <a:r>
              <a:rPr lang="en-US" sz="14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Page of &lt;key, pointer&gt; pairs ~ O(R)</a:t>
            </a:r>
          </a:p>
          <a:p>
            <a:pPr lvl="1"/>
            <a:r>
              <a:rPr lang="en-US" sz="16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Assume static index</a:t>
            </a:r>
            <a:endParaRPr lang="en-US" sz="1600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777081" y="1417264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Assumptions:</a:t>
            </a:r>
            <a:endParaRPr lang="en-US" sz="2000" b="1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226" name="Group 225"/>
          <p:cNvGrpSpPr/>
          <p:nvPr/>
        </p:nvGrpSpPr>
        <p:grpSpPr>
          <a:xfrm>
            <a:off x="1378677" y="5502424"/>
            <a:ext cx="7016924" cy="1089358"/>
            <a:chOff x="1128456" y="2280027"/>
            <a:chExt cx="7016924" cy="1089358"/>
          </a:xfrm>
        </p:grpSpPr>
        <p:sp>
          <p:nvSpPr>
            <p:cNvPr id="227" name="Rectangle 226"/>
            <p:cNvSpPr/>
            <p:nvPr/>
          </p:nvSpPr>
          <p:spPr bwMode="auto">
            <a:xfrm>
              <a:off x="1128456" y="2280027"/>
              <a:ext cx="7016924" cy="10893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endParaRPr lang="en-US" sz="1600" kern="0">
                <a:ea typeface=""/>
              </a:endParaRPr>
            </a:p>
          </p:txBody>
        </p:sp>
        <p:sp>
          <p:nvSpPr>
            <p:cNvPr id="228" name="Folded Corner 227"/>
            <p:cNvSpPr/>
            <p:nvPr/>
          </p:nvSpPr>
          <p:spPr bwMode="auto">
            <a:xfrm>
              <a:off x="1350842" y="2447041"/>
              <a:ext cx="1151563" cy="755330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ea typeface=""/>
                </a:rPr>
                <a:t>1</a:t>
              </a:r>
              <a:r>
                <a:rPr lang="en-US" sz="2000" kern="0" dirty="0" smtClean="0">
                  <a:ea typeface=""/>
                </a:rPr>
                <a:t>, 2, _</a:t>
              </a:r>
              <a:endParaRPr lang="en-US" sz="2000" kern="0" dirty="0">
                <a:ea typeface=""/>
              </a:endParaRPr>
            </a:p>
          </p:txBody>
        </p:sp>
        <p:sp>
          <p:nvSpPr>
            <p:cNvPr id="229" name="Folded Corner 228"/>
            <p:cNvSpPr/>
            <p:nvPr/>
          </p:nvSpPr>
          <p:spPr bwMode="auto">
            <a:xfrm>
              <a:off x="2703083" y="2447041"/>
              <a:ext cx="1151563" cy="755330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 smtClean="0">
                  <a:ea typeface=""/>
                </a:rPr>
                <a:t>3, 4, _</a:t>
              </a:r>
              <a:endParaRPr lang="en-US" sz="2000" kern="0" dirty="0">
                <a:ea typeface=""/>
              </a:endParaRPr>
            </a:p>
          </p:txBody>
        </p:sp>
        <p:sp>
          <p:nvSpPr>
            <p:cNvPr id="230" name="Folded Corner 229"/>
            <p:cNvSpPr/>
            <p:nvPr/>
          </p:nvSpPr>
          <p:spPr bwMode="auto">
            <a:xfrm>
              <a:off x="4055324" y="2447041"/>
              <a:ext cx="1151563" cy="755330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 smtClean="0">
                  <a:ea typeface=""/>
                </a:rPr>
                <a:t>5, 6, _</a:t>
              </a:r>
              <a:endParaRPr lang="en-US" sz="2000" kern="0" dirty="0">
                <a:ea typeface=""/>
              </a:endParaRPr>
            </a:p>
          </p:txBody>
        </p:sp>
        <p:sp>
          <p:nvSpPr>
            <p:cNvPr id="231" name="Folded Corner 230"/>
            <p:cNvSpPr/>
            <p:nvPr/>
          </p:nvSpPr>
          <p:spPr bwMode="auto">
            <a:xfrm>
              <a:off x="5407565" y="2447041"/>
              <a:ext cx="1151563" cy="755330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 smtClean="0">
                  <a:ea typeface=""/>
                </a:rPr>
                <a:t>7, 8, _</a:t>
              </a:r>
              <a:endParaRPr lang="en-US" sz="2000" kern="0" dirty="0">
                <a:ea typeface=""/>
              </a:endParaRPr>
            </a:p>
          </p:txBody>
        </p:sp>
        <p:sp>
          <p:nvSpPr>
            <p:cNvPr id="232" name="Folded Corner 231"/>
            <p:cNvSpPr/>
            <p:nvPr/>
          </p:nvSpPr>
          <p:spPr bwMode="auto">
            <a:xfrm>
              <a:off x="6759807" y="2447041"/>
              <a:ext cx="1151563" cy="755330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 smtClean="0">
                  <a:ea typeface=""/>
                </a:rPr>
                <a:t>9, 10, _</a:t>
              </a:r>
              <a:endParaRPr lang="en-US" sz="2000" kern="0" dirty="0">
                <a:ea typeface=""/>
              </a:endParaRPr>
            </a:p>
          </p:txBody>
        </p:sp>
      </p:grpSp>
      <p:cxnSp>
        <p:nvCxnSpPr>
          <p:cNvPr id="173" name="Straight Arrow Connector 172"/>
          <p:cNvCxnSpPr>
            <a:endCxn id="228" idx="0"/>
          </p:cNvCxnSpPr>
          <p:nvPr/>
        </p:nvCxnSpPr>
        <p:spPr>
          <a:xfrm flipH="1">
            <a:off x="2176845" y="4877959"/>
            <a:ext cx="1661128" cy="7914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3575178" y="4877959"/>
            <a:ext cx="572099" cy="8293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232" idx="0"/>
          </p:cNvCxnSpPr>
          <p:nvPr/>
        </p:nvCxnSpPr>
        <p:spPr>
          <a:xfrm>
            <a:off x="5232093" y="4877959"/>
            <a:ext cx="2353717" cy="7914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>
            <a:stCxn id="171" idx="3"/>
            <a:endCxn id="230" idx="0"/>
          </p:cNvCxnSpPr>
          <p:nvPr/>
        </p:nvCxnSpPr>
        <p:spPr>
          <a:xfrm>
            <a:off x="4452144" y="4867222"/>
            <a:ext cx="429183" cy="8022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endCxn id="231" idx="0"/>
          </p:cNvCxnSpPr>
          <p:nvPr/>
        </p:nvCxnSpPr>
        <p:spPr>
          <a:xfrm>
            <a:off x="4957068" y="4905120"/>
            <a:ext cx="1276500" cy="7643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66800" y="4025193"/>
            <a:ext cx="16273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Do we need </a:t>
            </a:r>
          </a:p>
          <a:p>
            <a:r>
              <a:rPr lang="en-US" sz="20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the index?</a:t>
            </a:r>
            <a:endParaRPr lang="en-US" sz="2000" b="1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048872" y="5383340"/>
            <a:ext cx="222386" cy="13275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24268" y="4176552"/>
            <a:ext cx="532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No</a:t>
            </a:r>
            <a:endParaRPr lang="en-US" sz="2000" b="1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71071" y="3983734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Cost?</a:t>
            </a:r>
            <a:endParaRPr lang="en-US" sz="2000" b="1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20924" y="3972087"/>
            <a:ext cx="1584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= 1.5 * B * D</a:t>
            </a:r>
            <a:endParaRPr lang="en-US" sz="2000" b="1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27134" y="3963358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Why?</a:t>
            </a:r>
            <a:endParaRPr lang="en-US" sz="2000" b="1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30622" y="4341419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= (3/2) * B * D</a:t>
            </a:r>
            <a:endParaRPr lang="en-US" sz="2000" b="1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11398" y="2148321"/>
            <a:ext cx="434985" cy="280138"/>
          </a:xfrm>
          <a:prstGeom prst="rect">
            <a:avLst/>
          </a:prstGeom>
          <a:solidFill>
            <a:srgbClr val="FFC000">
              <a:alpha val="58000"/>
            </a:srgbClr>
          </a:solidFill>
          <a:ln>
            <a:solidFill>
              <a:srgbClr val="F7B21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819400" y="2456515"/>
            <a:ext cx="822552" cy="270086"/>
          </a:xfrm>
          <a:prstGeom prst="rect">
            <a:avLst/>
          </a:prstGeom>
          <a:solidFill>
            <a:srgbClr val="FFC000">
              <a:alpha val="58000"/>
            </a:srgbClr>
          </a:solidFill>
          <a:ln>
            <a:solidFill>
              <a:srgbClr val="F7B21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97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3 -2.96296E-6 L 0.81997 -2.96296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" grpId="0"/>
      <p:bldP spid="25" grpId="0"/>
      <p:bldP spid="26" grpId="0"/>
      <p:bldP spid="27" grpId="0"/>
      <p:bldP spid="28" grpId="0"/>
      <p:bldP spid="3" grpId="0" animBg="1"/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Cost of Operations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05481" y="5445290"/>
            <a:ext cx="7633720" cy="1069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chemeClr val="tx2"/>
                </a:solidFill>
              </a:rPr>
              <a:t>B: </a:t>
            </a:r>
            <a:r>
              <a:rPr lang="en-US" sz="2000" dirty="0" smtClean="0">
                <a:solidFill>
                  <a:schemeClr val="tx2"/>
                </a:solidFill>
              </a:rPr>
              <a:t>The number of data blocks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R: </a:t>
            </a:r>
            <a:r>
              <a:rPr lang="en-US" sz="2000" dirty="0" smtClean="0">
                <a:solidFill>
                  <a:schemeClr val="tx2"/>
                </a:solidFill>
              </a:rPr>
              <a:t>Number of records per block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D: </a:t>
            </a:r>
            <a:r>
              <a:rPr lang="en-US" sz="2000" dirty="0" smtClean="0">
                <a:solidFill>
                  <a:schemeClr val="tx2"/>
                </a:solidFill>
              </a:rPr>
              <a:t>Average time to read/write disk block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85798" y="1675226"/>
          <a:ext cx="7892016" cy="324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004"/>
                <a:gridCol w="1973004"/>
                <a:gridCol w="1973004"/>
                <a:gridCol w="1973004"/>
              </a:tblGrid>
              <a:tr h="520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Heap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Sorted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Clustered Index</a:t>
                      </a:r>
                      <a:endParaRPr lang="en-US" dirty="0"/>
                    </a:p>
                  </a:txBody>
                  <a:tcPr anchor="ctr"/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Scan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 all records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1.5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*B*D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Equality Search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0.5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*B*D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(log</a:t>
                      </a:r>
                      <a:r>
                        <a:rPr lang="en-US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B)*D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Range Search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((log</a:t>
                      </a:r>
                      <a:r>
                        <a:rPr lang="en-US" sz="1600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B)+pages))*D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Insert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((log</a:t>
                      </a:r>
                      <a:r>
                        <a:rPr lang="en-US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B) + B)*D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Delete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(0.5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*B+1)*D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((log</a:t>
                      </a:r>
                      <a:r>
                        <a:rPr lang="en-US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B) + B)*D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361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Cost of Operations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05481" y="5445290"/>
            <a:ext cx="7633720" cy="1069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chemeClr val="tx2"/>
                </a:solidFill>
              </a:rPr>
              <a:t>B: </a:t>
            </a:r>
            <a:r>
              <a:rPr lang="en-US" sz="2000" dirty="0" smtClean="0">
                <a:solidFill>
                  <a:schemeClr val="tx2"/>
                </a:solidFill>
              </a:rPr>
              <a:t>The number of data blocks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R: </a:t>
            </a:r>
            <a:r>
              <a:rPr lang="en-US" sz="2000" dirty="0" smtClean="0">
                <a:solidFill>
                  <a:schemeClr val="tx2"/>
                </a:solidFill>
              </a:rPr>
              <a:t>Number of records per block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D: </a:t>
            </a:r>
            <a:r>
              <a:rPr lang="en-US" sz="2000" dirty="0" smtClean="0">
                <a:solidFill>
                  <a:schemeClr val="tx2"/>
                </a:solidFill>
              </a:rPr>
              <a:t>Average time to read/write disk block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85798" y="1675226"/>
          <a:ext cx="7892016" cy="324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004"/>
                <a:gridCol w="1973004"/>
                <a:gridCol w="1973004"/>
                <a:gridCol w="1973004"/>
              </a:tblGrid>
              <a:tr h="520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Heap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Sorted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Clustered Index</a:t>
                      </a:r>
                      <a:endParaRPr lang="en-US" dirty="0"/>
                    </a:p>
                  </a:txBody>
                  <a:tcPr anchor="ctr"/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Scan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 all records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1.5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*B*D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Equality Search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0.5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*B*D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(log</a:t>
                      </a:r>
                      <a:r>
                        <a:rPr lang="en-US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B)*D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Range Search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((log</a:t>
                      </a:r>
                      <a:r>
                        <a:rPr lang="en-US" sz="1600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B)+pages))*D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Insert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((log</a:t>
                      </a:r>
                      <a:r>
                        <a:rPr lang="en-US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B) + B)*D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Delete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(0.5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*B+1)*D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((log</a:t>
                      </a:r>
                      <a:r>
                        <a:rPr lang="en-US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B) + B)*D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521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We seem to need a hybrid!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LRU wins for random access (hot vs. cold)</a:t>
            </a:r>
          </a:p>
          <a:p>
            <a:pPr lvl="1"/>
            <a:r>
              <a:rPr lang="en-US" sz="2400" dirty="0" smtClean="0"/>
              <a:t>When might we see that behavior?</a:t>
            </a:r>
          </a:p>
          <a:p>
            <a:r>
              <a:rPr lang="en-US" sz="2800" dirty="0" smtClean="0"/>
              <a:t>MRU wins for repeated sequential</a:t>
            </a:r>
          </a:p>
          <a:p>
            <a:pPr lvl="1"/>
            <a:r>
              <a:rPr lang="en-US" sz="2400" dirty="0" smtClean="0"/>
              <a:t>E.g. for certain joins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507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2"/>
            <a:ext cx="8229600" cy="523220"/>
          </a:xfrm>
        </p:spPr>
        <p:txBody>
          <a:bodyPr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Find the record with key 3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71" name="Triangle 170"/>
          <p:cNvSpPr/>
          <p:nvPr/>
        </p:nvSpPr>
        <p:spPr>
          <a:xfrm>
            <a:off x="3581400" y="3648945"/>
            <a:ext cx="1741488" cy="1218277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 charset="0"/>
                <a:ea typeface="Helvetica Neue" charset="0"/>
                <a:cs typeface="Helvetica Neue" charset="0"/>
              </a:rPr>
              <a:t>Index</a:t>
            </a:r>
            <a:endParaRPr lang="en-US"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24" name="Content Placeholder 2"/>
          <p:cNvSpPr txBox="1">
            <a:spLocks/>
          </p:cNvSpPr>
          <p:nvPr/>
        </p:nvSpPr>
        <p:spPr>
          <a:xfrm>
            <a:off x="777081" y="1743945"/>
            <a:ext cx="7633720" cy="16280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Each page load narrows search by </a:t>
            </a:r>
            <a:r>
              <a:rPr lang="en-US" sz="2000" b="1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factor of F</a:t>
            </a:r>
          </a:p>
          <a:p>
            <a:endParaRPr lang="en-US" sz="2000" dirty="0" smtClean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0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Lookup record in heap file by record-id</a:t>
            </a:r>
          </a:p>
          <a:p>
            <a:pPr lvl="1"/>
            <a:r>
              <a:rPr lang="en-US" sz="18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Recall record-id = &lt;page, slot #&gt;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777081" y="1417264"/>
            <a:ext cx="2183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Search the index:</a:t>
            </a:r>
            <a:endParaRPr lang="en-US" sz="2000" b="1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27" name="Rectangle 226"/>
          <p:cNvSpPr/>
          <p:nvPr/>
        </p:nvSpPr>
        <p:spPr bwMode="auto">
          <a:xfrm>
            <a:off x="1378677" y="5502424"/>
            <a:ext cx="7016924" cy="10893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lang="en-US" sz="1200" ker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28" name="Folded Corner 227"/>
          <p:cNvSpPr/>
          <p:nvPr/>
        </p:nvSpPr>
        <p:spPr bwMode="auto">
          <a:xfrm>
            <a:off x="1601063" y="5669438"/>
            <a:ext cx="1151563" cy="7553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latin typeface="Helvetica Neue" charset="0"/>
                <a:ea typeface="Helvetica Neue" charset="0"/>
                <a:cs typeface="Helvetica Neue" charset="0"/>
              </a:rPr>
              <a:t>1</a:t>
            </a:r>
            <a:r>
              <a:rPr lang="en-US" sz="2000" kern="0" dirty="0" smtClean="0">
                <a:latin typeface="Helvetica Neue" charset="0"/>
                <a:ea typeface="Helvetica Neue" charset="0"/>
                <a:cs typeface="Helvetica Neue" charset="0"/>
              </a:rPr>
              <a:t>, 2, _</a:t>
            </a:r>
            <a:endParaRPr lang="en-US" sz="2000" kern="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29" name="Folded Corner 228"/>
          <p:cNvSpPr/>
          <p:nvPr/>
        </p:nvSpPr>
        <p:spPr bwMode="auto">
          <a:xfrm>
            <a:off x="2953304" y="5669438"/>
            <a:ext cx="1151563" cy="7553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 smtClean="0">
                <a:latin typeface="Helvetica Neue" charset="0"/>
                <a:ea typeface="Helvetica Neue" charset="0"/>
                <a:cs typeface="Helvetica Neue" charset="0"/>
              </a:rPr>
              <a:t>3, 4, _</a:t>
            </a:r>
            <a:endParaRPr lang="en-US" sz="2000" kern="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30" name="Folded Corner 229"/>
          <p:cNvSpPr/>
          <p:nvPr/>
        </p:nvSpPr>
        <p:spPr bwMode="auto">
          <a:xfrm>
            <a:off x="4305545" y="5669438"/>
            <a:ext cx="1151563" cy="7553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 smtClean="0">
                <a:latin typeface="Helvetica Neue" charset="0"/>
                <a:ea typeface="Helvetica Neue" charset="0"/>
                <a:cs typeface="Helvetica Neue" charset="0"/>
              </a:rPr>
              <a:t>5, 6, _</a:t>
            </a:r>
            <a:endParaRPr lang="en-US" sz="2000" kern="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31" name="Folded Corner 230"/>
          <p:cNvSpPr/>
          <p:nvPr/>
        </p:nvSpPr>
        <p:spPr bwMode="auto">
          <a:xfrm>
            <a:off x="5657786" y="5669438"/>
            <a:ext cx="1151563" cy="7553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 smtClean="0">
                <a:latin typeface="Helvetica Neue" charset="0"/>
                <a:ea typeface="Helvetica Neue" charset="0"/>
                <a:cs typeface="Helvetica Neue" charset="0"/>
              </a:rPr>
              <a:t>7, 8, _</a:t>
            </a:r>
            <a:endParaRPr lang="en-US" sz="2000" kern="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32" name="Folded Corner 231"/>
          <p:cNvSpPr/>
          <p:nvPr/>
        </p:nvSpPr>
        <p:spPr bwMode="auto">
          <a:xfrm>
            <a:off x="7010028" y="5669438"/>
            <a:ext cx="1151563" cy="7553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 smtClean="0">
                <a:latin typeface="Helvetica Neue" charset="0"/>
                <a:ea typeface="Helvetica Neue" charset="0"/>
                <a:cs typeface="Helvetica Neue" charset="0"/>
              </a:rPr>
              <a:t>9, 10, _</a:t>
            </a:r>
            <a:endParaRPr lang="en-US" sz="2000" kern="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173" name="Straight Arrow Connector 172"/>
          <p:cNvCxnSpPr>
            <a:endCxn id="228" idx="0"/>
          </p:cNvCxnSpPr>
          <p:nvPr/>
        </p:nvCxnSpPr>
        <p:spPr>
          <a:xfrm flipH="1">
            <a:off x="2176845" y="4877959"/>
            <a:ext cx="1661128" cy="7914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3575178" y="4877959"/>
            <a:ext cx="572099" cy="8293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232" idx="0"/>
          </p:cNvCxnSpPr>
          <p:nvPr/>
        </p:nvCxnSpPr>
        <p:spPr>
          <a:xfrm>
            <a:off x="5232093" y="4877959"/>
            <a:ext cx="2353717" cy="7914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>
            <a:stCxn id="171" idx="3"/>
            <a:endCxn id="230" idx="0"/>
          </p:cNvCxnSpPr>
          <p:nvPr/>
        </p:nvCxnSpPr>
        <p:spPr>
          <a:xfrm>
            <a:off x="4452144" y="4867222"/>
            <a:ext cx="429183" cy="8022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endCxn id="231" idx="0"/>
          </p:cNvCxnSpPr>
          <p:nvPr/>
        </p:nvCxnSpPr>
        <p:spPr>
          <a:xfrm>
            <a:off x="4957068" y="4905120"/>
            <a:ext cx="1276500" cy="7643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78677" y="4088948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Cost?</a:t>
            </a:r>
            <a:endParaRPr lang="en-US" sz="2000" b="1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53761" y="1417264"/>
            <a:ext cx="2214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= </a:t>
            </a:r>
            <a:r>
              <a:rPr lang="en-US" sz="2000" dirty="0" err="1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log</a:t>
            </a:r>
            <a:r>
              <a:rPr lang="en-US" sz="2000" baseline="-25000" dirty="0" err="1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F</a:t>
            </a:r>
            <a:r>
              <a:rPr lang="en-US" sz="2000" baseline="-250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(1.5 * B) * D</a:t>
            </a:r>
            <a:endParaRPr lang="en-US" sz="2000" b="1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04775" y="251589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= 1*D</a:t>
            </a:r>
            <a:endParaRPr lang="en-US" sz="1800" b="1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155697" y="3648945"/>
            <a:ext cx="438244" cy="1229014"/>
            <a:chOff x="4155697" y="3648945"/>
            <a:chExt cx="438244" cy="1229014"/>
          </a:xfrm>
        </p:grpSpPr>
        <p:cxnSp>
          <p:nvCxnSpPr>
            <p:cNvPr id="16" name="Straight Connector 15"/>
            <p:cNvCxnSpPr>
              <a:stCxn id="171" idx="0"/>
            </p:cNvCxnSpPr>
            <p:nvPr/>
          </p:nvCxnSpPr>
          <p:spPr>
            <a:xfrm flipH="1">
              <a:off x="4305545" y="3648945"/>
              <a:ext cx="146599" cy="542055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4155697" y="4358014"/>
              <a:ext cx="416303" cy="519945"/>
            </a:xfrm>
            <a:prstGeom prst="straightConnector1">
              <a:avLst/>
            </a:prstGeom>
            <a:ln w="254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305545" y="4174577"/>
              <a:ext cx="288396" cy="183437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167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1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1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/>
      <p:bldP spid="25" grpId="0"/>
      <p:bldP spid="26" grpId="0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Cost of Operations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05481" y="5445290"/>
            <a:ext cx="7633720" cy="1069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chemeClr val="tx2"/>
                </a:solidFill>
              </a:rPr>
              <a:t>B: </a:t>
            </a:r>
            <a:r>
              <a:rPr lang="en-US" sz="2000" dirty="0" smtClean="0">
                <a:solidFill>
                  <a:schemeClr val="tx2"/>
                </a:solidFill>
              </a:rPr>
              <a:t>The number of data blocks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R: </a:t>
            </a:r>
            <a:r>
              <a:rPr lang="en-US" sz="2000" dirty="0" smtClean="0">
                <a:solidFill>
                  <a:schemeClr val="tx2"/>
                </a:solidFill>
              </a:rPr>
              <a:t>Number of records per block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D: </a:t>
            </a:r>
            <a:r>
              <a:rPr lang="en-US" sz="2000" dirty="0" smtClean="0">
                <a:solidFill>
                  <a:schemeClr val="tx2"/>
                </a:solidFill>
              </a:rPr>
              <a:t>Average time to read/write disk block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85798" y="1675226"/>
          <a:ext cx="7892016" cy="336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004"/>
                <a:gridCol w="1973004"/>
                <a:gridCol w="1973004"/>
                <a:gridCol w="1973004"/>
              </a:tblGrid>
              <a:tr h="520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Heap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Sorted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Clustered Index</a:t>
                      </a:r>
                      <a:endParaRPr lang="en-US" dirty="0"/>
                    </a:p>
                  </a:txBody>
                  <a:tcPr anchor="ctr"/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Scan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 all records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1.5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*B*D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Equality Search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0.5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*B*D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(log</a:t>
                      </a:r>
                      <a:r>
                        <a:rPr lang="en-US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B)*D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log</a:t>
                      </a:r>
                      <a:r>
                        <a:rPr lang="en-US" baseline="-25000" dirty="0" err="1" smtClean="0">
                          <a:solidFill>
                            <a:schemeClr val="tx2"/>
                          </a:solidFill>
                        </a:rPr>
                        <a:t>F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(1.5*B)+1)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*D</a:t>
                      </a:r>
                    </a:p>
                  </a:txBody>
                  <a:tcPr anchor="ctr"/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Range Search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((log</a:t>
                      </a:r>
                      <a:r>
                        <a:rPr lang="en-US" sz="1600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B)+pages))*D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Insert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((log</a:t>
                      </a:r>
                      <a:r>
                        <a:rPr lang="en-US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B) + B)*D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Delete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(0.5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*B+1)*D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((log</a:t>
                      </a:r>
                      <a:r>
                        <a:rPr lang="en-US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B) + B)*D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211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Cost of Operations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05481" y="5445290"/>
            <a:ext cx="7633720" cy="1069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chemeClr val="tx2"/>
                </a:solidFill>
              </a:rPr>
              <a:t>B: </a:t>
            </a:r>
            <a:r>
              <a:rPr lang="en-US" sz="2000" dirty="0" smtClean="0">
                <a:solidFill>
                  <a:schemeClr val="tx2"/>
                </a:solidFill>
              </a:rPr>
              <a:t>The number of data blocks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R: </a:t>
            </a:r>
            <a:r>
              <a:rPr lang="en-US" sz="2000" dirty="0" smtClean="0">
                <a:solidFill>
                  <a:schemeClr val="tx2"/>
                </a:solidFill>
              </a:rPr>
              <a:t>Number of records per block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D: </a:t>
            </a:r>
            <a:r>
              <a:rPr lang="en-US" sz="2000" dirty="0" smtClean="0">
                <a:solidFill>
                  <a:schemeClr val="tx2"/>
                </a:solidFill>
              </a:rPr>
              <a:t>Average time to read/write disk block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85798" y="1675226"/>
          <a:ext cx="7892016" cy="336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004"/>
                <a:gridCol w="1973004"/>
                <a:gridCol w="1973004"/>
                <a:gridCol w="1973004"/>
              </a:tblGrid>
              <a:tr h="520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Heap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Sorted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Clustered Index</a:t>
                      </a:r>
                      <a:endParaRPr lang="en-US" dirty="0"/>
                    </a:p>
                  </a:txBody>
                  <a:tcPr anchor="ctr"/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Scan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 all records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1.5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*B*D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Equality Search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0.5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*B*D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(log</a:t>
                      </a:r>
                      <a:r>
                        <a:rPr lang="en-US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B)*D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log</a:t>
                      </a:r>
                      <a:r>
                        <a:rPr lang="en-US" baseline="-25000" dirty="0" err="1" smtClean="0">
                          <a:solidFill>
                            <a:schemeClr val="tx2"/>
                          </a:solidFill>
                        </a:rPr>
                        <a:t>F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(1.5*B)+1)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*D</a:t>
                      </a:r>
                    </a:p>
                  </a:txBody>
                  <a:tcPr anchor="ctr"/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Range Search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((log</a:t>
                      </a:r>
                      <a:r>
                        <a:rPr lang="en-US" sz="1600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B)+pages))*D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Insert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((log</a:t>
                      </a:r>
                      <a:r>
                        <a:rPr lang="en-US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B)+B)*D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Delete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(0.5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*B+1)*D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((log</a:t>
                      </a:r>
                      <a:r>
                        <a:rPr lang="en-US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B)+B)*D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054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702179"/>
            <a:ext cx="8229600" cy="461665"/>
          </a:xfr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Find keys between 3 and 7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71" name="Triangle 170"/>
          <p:cNvSpPr/>
          <p:nvPr/>
        </p:nvSpPr>
        <p:spPr>
          <a:xfrm>
            <a:off x="3581400" y="3648945"/>
            <a:ext cx="1741488" cy="1218277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 charset="0"/>
                <a:ea typeface="Helvetica Neue" charset="0"/>
                <a:cs typeface="Helvetica Neue" charset="0"/>
              </a:rPr>
              <a:t>Index</a:t>
            </a:r>
            <a:endParaRPr lang="en-US"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24" name="Content Placeholder 2"/>
          <p:cNvSpPr txBox="1">
            <a:spLocks/>
          </p:cNvSpPr>
          <p:nvPr/>
        </p:nvSpPr>
        <p:spPr>
          <a:xfrm>
            <a:off x="777081" y="1743945"/>
            <a:ext cx="7633720" cy="16280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Each page load narrows search by </a:t>
            </a:r>
            <a:r>
              <a:rPr lang="en-US" sz="2000" b="1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factor of F</a:t>
            </a:r>
          </a:p>
          <a:p>
            <a:r>
              <a:rPr lang="en-US" sz="20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Lookup record in heap file by record-id</a:t>
            </a:r>
          </a:p>
          <a:p>
            <a:pPr lvl="1"/>
            <a:r>
              <a:rPr lang="en-US" sz="18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Recall record-id = &lt;page, slot #&gt;</a:t>
            </a:r>
          </a:p>
          <a:p>
            <a:r>
              <a:rPr lang="en-US" sz="20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Scan the data pages until the end of range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777081" y="1417264"/>
            <a:ext cx="2183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Search the index:</a:t>
            </a:r>
            <a:endParaRPr lang="en-US" sz="2000" b="1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27" name="Rectangle 226"/>
          <p:cNvSpPr/>
          <p:nvPr/>
        </p:nvSpPr>
        <p:spPr bwMode="auto">
          <a:xfrm>
            <a:off x="1378677" y="5502424"/>
            <a:ext cx="7016924" cy="10893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lang="en-US" sz="1800" ker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28" name="Folded Corner 227"/>
          <p:cNvSpPr/>
          <p:nvPr/>
        </p:nvSpPr>
        <p:spPr bwMode="auto">
          <a:xfrm>
            <a:off x="1601063" y="5669438"/>
            <a:ext cx="1151563" cy="7553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latin typeface="Helvetica Neue" charset="0"/>
                <a:ea typeface="Helvetica Neue" charset="0"/>
                <a:cs typeface="Helvetica Neue" charset="0"/>
              </a:rPr>
              <a:t>1</a:t>
            </a:r>
            <a:r>
              <a:rPr lang="en-US" sz="2000" kern="0" dirty="0" smtClean="0">
                <a:latin typeface="Helvetica Neue" charset="0"/>
                <a:ea typeface="Helvetica Neue" charset="0"/>
                <a:cs typeface="Helvetica Neue" charset="0"/>
              </a:rPr>
              <a:t>, 2, _</a:t>
            </a:r>
            <a:endParaRPr lang="en-US" sz="2000" kern="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29" name="Folded Corner 228"/>
          <p:cNvSpPr/>
          <p:nvPr/>
        </p:nvSpPr>
        <p:spPr bwMode="auto">
          <a:xfrm>
            <a:off x="2953304" y="5669438"/>
            <a:ext cx="1151563" cy="7553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 smtClean="0">
                <a:latin typeface="Helvetica Neue" charset="0"/>
                <a:ea typeface="Helvetica Neue" charset="0"/>
                <a:cs typeface="Helvetica Neue" charset="0"/>
              </a:rPr>
              <a:t>3, 4, _</a:t>
            </a:r>
            <a:endParaRPr lang="en-US" sz="2000" kern="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30" name="Folded Corner 229"/>
          <p:cNvSpPr/>
          <p:nvPr/>
        </p:nvSpPr>
        <p:spPr bwMode="auto">
          <a:xfrm>
            <a:off x="4305545" y="5669438"/>
            <a:ext cx="1151563" cy="7553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 smtClean="0">
                <a:latin typeface="Helvetica Neue" charset="0"/>
                <a:ea typeface="Helvetica Neue" charset="0"/>
                <a:cs typeface="Helvetica Neue" charset="0"/>
              </a:rPr>
              <a:t>5, 6, _</a:t>
            </a:r>
            <a:endParaRPr lang="en-US" sz="2000" kern="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31" name="Folded Corner 230"/>
          <p:cNvSpPr/>
          <p:nvPr/>
        </p:nvSpPr>
        <p:spPr bwMode="auto">
          <a:xfrm>
            <a:off x="5657786" y="5669438"/>
            <a:ext cx="1151563" cy="7553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 smtClean="0">
                <a:latin typeface="Helvetica Neue" charset="0"/>
                <a:ea typeface="Helvetica Neue" charset="0"/>
                <a:cs typeface="Helvetica Neue" charset="0"/>
              </a:rPr>
              <a:t>7, 8, _</a:t>
            </a:r>
            <a:endParaRPr lang="en-US" sz="2000" kern="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32" name="Folded Corner 231"/>
          <p:cNvSpPr/>
          <p:nvPr/>
        </p:nvSpPr>
        <p:spPr bwMode="auto">
          <a:xfrm>
            <a:off x="7010028" y="5669438"/>
            <a:ext cx="1151563" cy="7553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 smtClean="0">
                <a:latin typeface="Helvetica Neue" charset="0"/>
                <a:ea typeface="Helvetica Neue" charset="0"/>
                <a:cs typeface="Helvetica Neue" charset="0"/>
              </a:rPr>
              <a:t>9, 10, _</a:t>
            </a:r>
            <a:endParaRPr lang="en-US" sz="2000" kern="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173" name="Straight Arrow Connector 172"/>
          <p:cNvCxnSpPr>
            <a:endCxn id="228" idx="0"/>
          </p:cNvCxnSpPr>
          <p:nvPr/>
        </p:nvCxnSpPr>
        <p:spPr>
          <a:xfrm flipH="1">
            <a:off x="2176845" y="4877959"/>
            <a:ext cx="1661128" cy="7914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3575178" y="4877959"/>
            <a:ext cx="572099" cy="8293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232" idx="0"/>
          </p:cNvCxnSpPr>
          <p:nvPr/>
        </p:nvCxnSpPr>
        <p:spPr>
          <a:xfrm>
            <a:off x="5232093" y="4877959"/>
            <a:ext cx="2353717" cy="7914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>
            <a:stCxn id="171" idx="3"/>
            <a:endCxn id="230" idx="0"/>
          </p:cNvCxnSpPr>
          <p:nvPr/>
        </p:nvCxnSpPr>
        <p:spPr>
          <a:xfrm>
            <a:off x="4452144" y="4867222"/>
            <a:ext cx="429183" cy="8022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endCxn id="231" idx="0"/>
          </p:cNvCxnSpPr>
          <p:nvPr/>
        </p:nvCxnSpPr>
        <p:spPr>
          <a:xfrm>
            <a:off x="4957068" y="4905120"/>
            <a:ext cx="1276500" cy="7643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78677" y="4088948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Cost?</a:t>
            </a:r>
            <a:endParaRPr lang="en-US" sz="2000" b="1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53761" y="1419200"/>
            <a:ext cx="2214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= </a:t>
            </a:r>
            <a:r>
              <a:rPr lang="en-US" sz="2000" dirty="0" err="1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log</a:t>
            </a:r>
            <a:r>
              <a:rPr lang="en-US" sz="2000" baseline="-25000" dirty="0" err="1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F</a:t>
            </a:r>
            <a:r>
              <a:rPr lang="en-US" sz="2000" baseline="-250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(1.5 * B) * D</a:t>
            </a:r>
            <a:endParaRPr lang="en-US" sz="2000" b="1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155697" y="3648945"/>
            <a:ext cx="438244" cy="1229014"/>
            <a:chOff x="4155697" y="3648945"/>
            <a:chExt cx="438244" cy="1229014"/>
          </a:xfrm>
        </p:grpSpPr>
        <p:cxnSp>
          <p:nvCxnSpPr>
            <p:cNvPr id="16" name="Straight Connector 15"/>
            <p:cNvCxnSpPr>
              <a:stCxn id="171" idx="0"/>
            </p:cNvCxnSpPr>
            <p:nvPr/>
          </p:nvCxnSpPr>
          <p:spPr>
            <a:xfrm flipH="1">
              <a:off x="4305545" y="3648945"/>
              <a:ext cx="146599" cy="542055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4155697" y="4358014"/>
              <a:ext cx="416303" cy="519945"/>
            </a:xfrm>
            <a:prstGeom prst="straightConnector1">
              <a:avLst/>
            </a:prstGeom>
            <a:ln w="254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305545" y="4174577"/>
              <a:ext cx="288396" cy="183437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5539969" y="3055416"/>
            <a:ext cx="2933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= (#matching pages) * D</a:t>
            </a:r>
            <a:endParaRPr lang="en-US" sz="2000" b="1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141260" y="5397196"/>
            <a:ext cx="222386" cy="13275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dirty="0" smtClean="0">
              <a:solidFill>
                <a:srgbClr val="00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858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1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1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955 0 " pathEditMode="relative" ptsTypes="AA">
                                      <p:cBhvr>
                                        <p:cTn id="5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/>
      <p:bldP spid="25" grpId="0"/>
      <p:bldP spid="26" grpId="0"/>
      <p:bldP spid="28" grpId="0"/>
      <p:bldP spid="29" grpId="0" animBg="1"/>
      <p:bldP spid="29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Cost of Operations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05481" y="5445290"/>
            <a:ext cx="7633720" cy="1069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chemeClr val="tx2"/>
                </a:solidFill>
              </a:rPr>
              <a:t>B: </a:t>
            </a:r>
            <a:r>
              <a:rPr lang="en-US" sz="2000" dirty="0" smtClean="0">
                <a:solidFill>
                  <a:schemeClr val="tx2"/>
                </a:solidFill>
              </a:rPr>
              <a:t>The number of data blocks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R: </a:t>
            </a:r>
            <a:r>
              <a:rPr lang="en-US" sz="2000" dirty="0" smtClean="0">
                <a:solidFill>
                  <a:schemeClr val="tx2"/>
                </a:solidFill>
              </a:rPr>
              <a:t>Number of records per block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D: </a:t>
            </a:r>
            <a:r>
              <a:rPr lang="en-US" sz="2000" dirty="0" smtClean="0">
                <a:solidFill>
                  <a:schemeClr val="tx2"/>
                </a:solidFill>
              </a:rPr>
              <a:t>Average time to read/write disk block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85798" y="1675226"/>
          <a:ext cx="7892016" cy="3391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004"/>
                <a:gridCol w="1973004"/>
                <a:gridCol w="1973004"/>
                <a:gridCol w="1973004"/>
              </a:tblGrid>
              <a:tr h="520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Heap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Sorted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Clustered Index</a:t>
                      </a:r>
                      <a:endParaRPr lang="en-US" dirty="0"/>
                    </a:p>
                  </a:txBody>
                  <a:tcPr anchor="ctr"/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Scan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 all records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1.5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*B*D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Equality Search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0.5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*B*D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(log</a:t>
                      </a:r>
                      <a:r>
                        <a:rPr lang="en-US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B)*D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log</a:t>
                      </a:r>
                      <a:r>
                        <a:rPr lang="en-US" baseline="-25000" dirty="0" err="1" smtClean="0">
                          <a:solidFill>
                            <a:schemeClr val="tx2"/>
                          </a:solidFill>
                        </a:rPr>
                        <a:t>F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(1.5*B)+1)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*D</a:t>
                      </a:r>
                    </a:p>
                  </a:txBody>
                  <a:tcPr anchor="ctr"/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Range Search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((log</a:t>
                      </a:r>
                      <a:r>
                        <a:rPr lang="en-US" sz="1600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B)+pages))*D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chemeClr val="tx2"/>
                          </a:solidFill>
                        </a:rPr>
                        <a:t>(</a:t>
                      </a:r>
                      <a:r>
                        <a:rPr lang="en-US" sz="1500" dirty="0" err="1" smtClean="0">
                          <a:solidFill>
                            <a:schemeClr val="tx2"/>
                          </a:solidFill>
                        </a:rPr>
                        <a:t>log</a:t>
                      </a:r>
                      <a:r>
                        <a:rPr lang="en-US" sz="1500" baseline="-25000" dirty="0" err="1" smtClean="0">
                          <a:solidFill>
                            <a:schemeClr val="tx2"/>
                          </a:solidFill>
                        </a:rPr>
                        <a:t>F</a:t>
                      </a:r>
                      <a:r>
                        <a:rPr lang="en-US" sz="1500" baseline="0" dirty="0" smtClean="0">
                          <a:solidFill>
                            <a:schemeClr val="tx2"/>
                          </a:solidFill>
                        </a:rPr>
                        <a:t>(1.5*B)+pages)*</a:t>
                      </a:r>
                      <a:r>
                        <a:rPr lang="en-US" sz="1500" dirty="0" smtClean="0">
                          <a:solidFill>
                            <a:schemeClr val="tx2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Insert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((log</a:t>
                      </a:r>
                      <a:r>
                        <a:rPr lang="en-US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B)+B)*D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Delete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(0.5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*B + 1)*D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((log</a:t>
                      </a:r>
                      <a:r>
                        <a:rPr lang="en-US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B)+B)*D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343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Cost of Operations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05481" y="5445290"/>
            <a:ext cx="7633720" cy="1069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chemeClr val="tx2"/>
                </a:solidFill>
              </a:rPr>
              <a:t>B: </a:t>
            </a:r>
            <a:r>
              <a:rPr lang="en-US" sz="2000" dirty="0" smtClean="0">
                <a:solidFill>
                  <a:schemeClr val="tx2"/>
                </a:solidFill>
              </a:rPr>
              <a:t>The number of data blocks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R: </a:t>
            </a:r>
            <a:r>
              <a:rPr lang="en-US" sz="2000" dirty="0" smtClean="0">
                <a:solidFill>
                  <a:schemeClr val="tx2"/>
                </a:solidFill>
              </a:rPr>
              <a:t>Number of records per block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D: </a:t>
            </a:r>
            <a:r>
              <a:rPr lang="en-US" sz="2000" dirty="0" smtClean="0">
                <a:solidFill>
                  <a:schemeClr val="tx2"/>
                </a:solidFill>
              </a:rPr>
              <a:t>Average time to read/write disk block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85798" y="1675226"/>
          <a:ext cx="7892016" cy="3391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004"/>
                <a:gridCol w="1973004"/>
                <a:gridCol w="1973004"/>
                <a:gridCol w="1973004"/>
              </a:tblGrid>
              <a:tr h="520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Heap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Sorted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Clustered Index</a:t>
                      </a:r>
                      <a:endParaRPr lang="en-US" dirty="0"/>
                    </a:p>
                  </a:txBody>
                  <a:tcPr anchor="ctr"/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Scan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 all records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1.5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*B*D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Equality Search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0.5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*B*D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(log</a:t>
                      </a:r>
                      <a:r>
                        <a:rPr lang="en-US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B)*D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log</a:t>
                      </a:r>
                      <a:r>
                        <a:rPr lang="en-US" baseline="-25000" dirty="0" err="1" smtClean="0">
                          <a:solidFill>
                            <a:schemeClr val="tx2"/>
                          </a:solidFill>
                        </a:rPr>
                        <a:t>F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(1.5*B)+1)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*D</a:t>
                      </a:r>
                    </a:p>
                  </a:txBody>
                  <a:tcPr anchor="ctr"/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Range Search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((log</a:t>
                      </a:r>
                      <a:r>
                        <a:rPr lang="en-US" sz="1600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B)+pages))*D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chemeClr val="tx2"/>
                          </a:solidFill>
                        </a:rPr>
                        <a:t>(</a:t>
                      </a:r>
                      <a:r>
                        <a:rPr lang="en-US" sz="1500" dirty="0" err="1" smtClean="0">
                          <a:solidFill>
                            <a:schemeClr val="tx2"/>
                          </a:solidFill>
                        </a:rPr>
                        <a:t>log</a:t>
                      </a:r>
                      <a:r>
                        <a:rPr lang="en-US" sz="1500" baseline="-25000" dirty="0" err="1" smtClean="0">
                          <a:solidFill>
                            <a:schemeClr val="tx2"/>
                          </a:solidFill>
                        </a:rPr>
                        <a:t>F</a:t>
                      </a:r>
                      <a:r>
                        <a:rPr lang="en-US" sz="1500" baseline="0" dirty="0" smtClean="0">
                          <a:solidFill>
                            <a:schemeClr val="tx2"/>
                          </a:solidFill>
                        </a:rPr>
                        <a:t>(1.5*B)+pages)*</a:t>
                      </a:r>
                      <a:r>
                        <a:rPr lang="en-US" sz="1500" dirty="0" smtClean="0">
                          <a:solidFill>
                            <a:schemeClr val="tx2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Insert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((log</a:t>
                      </a:r>
                      <a:r>
                        <a:rPr lang="en-US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B)+B)*D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Delete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(0.5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*B+1)*D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((log</a:t>
                      </a:r>
                      <a:r>
                        <a:rPr lang="en-US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B)+B)*D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241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Cost of Operations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05481" y="5445290"/>
            <a:ext cx="7633720" cy="1069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chemeClr val="tx2"/>
                </a:solidFill>
              </a:rPr>
              <a:t>B: </a:t>
            </a:r>
            <a:r>
              <a:rPr lang="en-US" sz="2000" dirty="0" smtClean="0">
                <a:solidFill>
                  <a:schemeClr val="tx2"/>
                </a:solidFill>
              </a:rPr>
              <a:t>The number of data blocks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R: </a:t>
            </a:r>
            <a:r>
              <a:rPr lang="en-US" sz="2000" dirty="0" smtClean="0">
                <a:solidFill>
                  <a:schemeClr val="tx2"/>
                </a:solidFill>
              </a:rPr>
              <a:t>Number of records per block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D: </a:t>
            </a:r>
            <a:r>
              <a:rPr lang="en-US" sz="2000" dirty="0" smtClean="0">
                <a:solidFill>
                  <a:schemeClr val="tx2"/>
                </a:solidFill>
              </a:rPr>
              <a:t>Average time to read/write disk block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85798" y="1675226"/>
          <a:ext cx="7892016" cy="3510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004"/>
                <a:gridCol w="1973004"/>
                <a:gridCol w="1973004"/>
                <a:gridCol w="1973004"/>
              </a:tblGrid>
              <a:tr h="520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Heap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Sorted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Clustered Index</a:t>
                      </a:r>
                      <a:endParaRPr lang="en-US" dirty="0"/>
                    </a:p>
                  </a:txBody>
                  <a:tcPr anchor="ctr"/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Scan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 all records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1.5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*B*D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Equality Search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0.5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*B*D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(log</a:t>
                      </a:r>
                      <a:r>
                        <a:rPr lang="en-US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B)*D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(log</a:t>
                      </a:r>
                      <a:r>
                        <a:rPr lang="en-US" baseline="-25000" dirty="0" smtClean="0">
                          <a:solidFill>
                            <a:schemeClr val="tx2"/>
                          </a:solidFill>
                        </a:rPr>
                        <a:t>F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1.5*B + 1)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*D</a:t>
                      </a:r>
                    </a:p>
                  </a:txBody>
                  <a:tcPr anchor="ctr"/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Range Search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((log</a:t>
                      </a:r>
                      <a:r>
                        <a:rPr lang="en-US" sz="1600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B)+pages))*D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chemeClr val="tx2"/>
                          </a:solidFill>
                        </a:rPr>
                        <a:t>((log</a:t>
                      </a:r>
                      <a:r>
                        <a:rPr lang="en-US" sz="1500" baseline="-25000" dirty="0" smtClean="0">
                          <a:solidFill>
                            <a:schemeClr val="tx2"/>
                          </a:solidFill>
                        </a:rPr>
                        <a:t>F</a:t>
                      </a:r>
                      <a:r>
                        <a:rPr lang="en-US" sz="1500" baseline="0" dirty="0" smtClean="0">
                          <a:solidFill>
                            <a:schemeClr val="tx2"/>
                          </a:solidFill>
                        </a:rPr>
                        <a:t>1.5*B)+pages)*</a:t>
                      </a:r>
                      <a:r>
                        <a:rPr lang="en-US" sz="1500" dirty="0" smtClean="0">
                          <a:solidFill>
                            <a:schemeClr val="tx2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Insert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((log</a:t>
                      </a:r>
                      <a:r>
                        <a:rPr lang="en-US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B)+B)*D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((log</a:t>
                      </a:r>
                      <a:r>
                        <a:rPr lang="en-US" baseline="-25000" dirty="0" smtClean="0">
                          <a:solidFill>
                            <a:schemeClr val="tx2"/>
                          </a:solidFill>
                        </a:rPr>
                        <a:t>F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1.5*B)+2)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*D</a:t>
                      </a:r>
                    </a:p>
                  </a:txBody>
                  <a:tcPr anchor="ctr"/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Delete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(0.5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*B+1)*D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((log</a:t>
                      </a:r>
                      <a:r>
                        <a:rPr lang="en-US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B)+B)*D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456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Cost of Operations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05481" y="5445290"/>
            <a:ext cx="7633720" cy="1069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chemeClr val="tx2"/>
                </a:solidFill>
              </a:rPr>
              <a:t>B: </a:t>
            </a:r>
            <a:r>
              <a:rPr lang="en-US" sz="2000" dirty="0" smtClean="0">
                <a:solidFill>
                  <a:schemeClr val="tx2"/>
                </a:solidFill>
              </a:rPr>
              <a:t>The number of data blocks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R: </a:t>
            </a:r>
            <a:r>
              <a:rPr lang="en-US" sz="2000" dirty="0" smtClean="0">
                <a:solidFill>
                  <a:schemeClr val="tx2"/>
                </a:solidFill>
              </a:rPr>
              <a:t>Number of records per block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D: </a:t>
            </a:r>
            <a:r>
              <a:rPr lang="en-US" sz="2000" dirty="0" smtClean="0">
                <a:solidFill>
                  <a:schemeClr val="tx2"/>
                </a:solidFill>
              </a:rPr>
              <a:t>Average time to read/write disk block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838966"/>
              </p:ext>
            </p:extLst>
          </p:nvPr>
        </p:nvGraphicFramePr>
        <p:xfrm>
          <a:off x="685796" y="1675226"/>
          <a:ext cx="8153404" cy="3125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1"/>
                <a:gridCol w="1924053"/>
                <a:gridCol w="2057400"/>
                <a:gridCol w="2133600"/>
              </a:tblGrid>
              <a:tr h="520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Heap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Sorted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Clustered Index</a:t>
                      </a:r>
                      <a:endParaRPr lang="en-US" dirty="0"/>
                    </a:p>
                  </a:txBody>
                  <a:tcPr anchor="ctr"/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Scan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 all records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1.5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*B*D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Equality Search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0.5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*B*D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(log</a:t>
                      </a:r>
                      <a:r>
                        <a:rPr lang="en-US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B)*D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(log</a:t>
                      </a:r>
                      <a:r>
                        <a:rPr lang="en-US" sz="1600" baseline="-25000" dirty="0" smtClean="0">
                          <a:solidFill>
                            <a:schemeClr val="tx2"/>
                          </a:solidFill>
                        </a:rPr>
                        <a:t>F</a:t>
                      </a:r>
                      <a:r>
                        <a:rPr lang="en-US" sz="1600" baseline="0" dirty="0" smtClean="0">
                          <a:solidFill>
                            <a:schemeClr val="tx2"/>
                          </a:solidFill>
                        </a:rPr>
                        <a:t>1.5*B + 1)</a:t>
                      </a:r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*D</a:t>
                      </a:r>
                    </a:p>
                  </a:txBody>
                  <a:tcPr anchor="ctr"/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Range Search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((log</a:t>
                      </a:r>
                      <a:r>
                        <a:rPr lang="en-US" sz="1600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B)+pages))*D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((log</a:t>
                      </a:r>
                      <a:r>
                        <a:rPr lang="en-US" sz="1400" baseline="-25000" dirty="0" smtClean="0">
                          <a:solidFill>
                            <a:schemeClr val="tx2"/>
                          </a:solidFill>
                        </a:rPr>
                        <a:t>F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1.5*B)+pages)*</a:t>
                      </a: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Insert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((log</a:t>
                      </a:r>
                      <a:r>
                        <a:rPr lang="en-US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B)+B)*D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((log</a:t>
                      </a:r>
                      <a:r>
                        <a:rPr lang="en-US" sz="1600" baseline="-25000" dirty="0" smtClean="0">
                          <a:solidFill>
                            <a:schemeClr val="tx2"/>
                          </a:solidFill>
                        </a:rPr>
                        <a:t>F</a:t>
                      </a:r>
                      <a:r>
                        <a:rPr lang="en-US" sz="1600" baseline="0" dirty="0" smtClean="0">
                          <a:solidFill>
                            <a:schemeClr val="tx2"/>
                          </a:solidFill>
                        </a:rPr>
                        <a:t>1.5*B)+2)</a:t>
                      </a:r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*D</a:t>
                      </a:r>
                    </a:p>
                  </a:txBody>
                  <a:tcPr anchor="ctr"/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Delete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(0.5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*B+1) * 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((log</a:t>
                      </a:r>
                      <a:r>
                        <a:rPr lang="en-US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B)+B)*D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((log</a:t>
                      </a:r>
                      <a:r>
                        <a:rPr lang="en-US" sz="1600" baseline="-25000" dirty="0" smtClean="0">
                          <a:solidFill>
                            <a:schemeClr val="tx2"/>
                          </a:solidFill>
                        </a:rPr>
                        <a:t>F</a:t>
                      </a:r>
                      <a:r>
                        <a:rPr lang="en-US" sz="1600" baseline="0" dirty="0" smtClean="0">
                          <a:solidFill>
                            <a:schemeClr val="tx2"/>
                          </a:solidFill>
                        </a:rPr>
                        <a:t>1.5*B)+2)</a:t>
                      </a:r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*D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88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09848"/>
            <a:ext cx="8229600" cy="646331"/>
          </a:xfrm>
        </p:spPr>
        <p:txBody>
          <a:bodyPr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Cost of </a:t>
            </a:r>
            <a:r>
              <a:rPr lang="en-US" sz="3600" smtClean="0">
                <a:solidFill>
                  <a:schemeClr val="tx2"/>
                </a:solidFill>
              </a:rPr>
              <a:t>Operations (in Big-O Notation)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05481" y="5445290"/>
            <a:ext cx="7633720" cy="1069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chemeClr val="tx2"/>
                </a:solidFill>
              </a:rPr>
              <a:t>B: </a:t>
            </a:r>
            <a:r>
              <a:rPr lang="en-US" sz="2000" dirty="0" smtClean="0">
                <a:solidFill>
                  <a:schemeClr val="tx2"/>
                </a:solidFill>
              </a:rPr>
              <a:t>The number of data blocks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R: </a:t>
            </a:r>
            <a:r>
              <a:rPr lang="en-US" sz="2000" dirty="0" smtClean="0">
                <a:solidFill>
                  <a:schemeClr val="tx2"/>
                </a:solidFill>
              </a:rPr>
              <a:t>Number of records per block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D: </a:t>
            </a:r>
            <a:r>
              <a:rPr lang="en-US" sz="2000" dirty="0" smtClean="0">
                <a:solidFill>
                  <a:schemeClr val="tx2"/>
                </a:solidFill>
              </a:rPr>
              <a:t>Average time to read/write disk block (fixed)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599946"/>
              </p:ext>
            </p:extLst>
          </p:nvPr>
        </p:nvGraphicFramePr>
        <p:xfrm>
          <a:off x="685796" y="1675226"/>
          <a:ext cx="8153404" cy="3125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1"/>
                <a:gridCol w="1924053"/>
                <a:gridCol w="2057400"/>
                <a:gridCol w="2133600"/>
              </a:tblGrid>
              <a:tr h="520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Heap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Sorted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Clustered Index</a:t>
                      </a:r>
                      <a:endParaRPr lang="en-US" dirty="0"/>
                    </a:p>
                  </a:txBody>
                  <a:tcPr anchor="ctr"/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Scan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 all records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O(B)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O(B)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O(B)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Equality Search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O(B)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O(log</a:t>
                      </a:r>
                      <a:r>
                        <a:rPr lang="en-US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B)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O(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log</a:t>
                      </a:r>
                      <a:r>
                        <a:rPr lang="en-US" baseline="-25000" dirty="0" err="1" smtClean="0">
                          <a:solidFill>
                            <a:schemeClr val="tx2"/>
                          </a:solidFill>
                        </a:rPr>
                        <a:t>F</a:t>
                      </a:r>
                      <a:r>
                        <a:rPr lang="en-US" baseline="0" dirty="0" err="1" smtClean="0">
                          <a:solidFill>
                            <a:schemeClr val="tx2"/>
                          </a:solidFill>
                        </a:rPr>
                        <a:t>B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)</a:t>
                      </a:r>
                      <a:endParaRPr lang="en-US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Range Search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O(B)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O(log</a:t>
                      </a:r>
                      <a:r>
                        <a:rPr lang="en-US" sz="1600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B+pages)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chemeClr val="tx2"/>
                          </a:solidFill>
                        </a:rPr>
                        <a:t>O(</a:t>
                      </a:r>
                      <a:r>
                        <a:rPr lang="en-US" sz="1500" dirty="0" err="1" smtClean="0">
                          <a:solidFill>
                            <a:schemeClr val="tx2"/>
                          </a:solidFill>
                        </a:rPr>
                        <a:t>log</a:t>
                      </a:r>
                      <a:r>
                        <a:rPr lang="en-US" sz="1500" baseline="-25000" dirty="0" err="1" smtClean="0">
                          <a:solidFill>
                            <a:schemeClr val="tx2"/>
                          </a:solidFill>
                        </a:rPr>
                        <a:t>F</a:t>
                      </a:r>
                      <a:r>
                        <a:rPr lang="en-US" sz="1500" baseline="0" dirty="0" err="1" smtClean="0">
                          <a:solidFill>
                            <a:schemeClr val="tx2"/>
                          </a:solidFill>
                        </a:rPr>
                        <a:t>B+pages</a:t>
                      </a:r>
                      <a:r>
                        <a:rPr lang="en-US" sz="1500" baseline="0" dirty="0" smtClean="0">
                          <a:solidFill>
                            <a:schemeClr val="tx2"/>
                          </a:solidFill>
                        </a:rPr>
                        <a:t>)</a:t>
                      </a:r>
                      <a:endParaRPr lang="en-US" sz="1500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Insert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O(1)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O(B)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O(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log</a:t>
                      </a:r>
                      <a:r>
                        <a:rPr lang="en-US" baseline="-25000" dirty="0" err="1" smtClean="0">
                          <a:solidFill>
                            <a:schemeClr val="tx2"/>
                          </a:solidFill>
                        </a:rPr>
                        <a:t>F</a:t>
                      </a:r>
                      <a:r>
                        <a:rPr lang="en-US" baseline="0" dirty="0" err="1" smtClean="0">
                          <a:solidFill>
                            <a:schemeClr val="tx2"/>
                          </a:solidFill>
                        </a:rPr>
                        <a:t>B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)</a:t>
                      </a:r>
                      <a:endParaRPr lang="en-US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</a:tr>
              <a:tr h="5208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Delete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O(B)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O(B)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O(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log</a:t>
                      </a:r>
                      <a:r>
                        <a:rPr lang="en-US" baseline="-25000" dirty="0" err="1" smtClean="0">
                          <a:solidFill>
                            <a:schemeClr val="tx2"/>
                          </a:solidFill>
                        </a:rPr>
                        <a:t>F</a:t>
                      </a:r>
                      <a:r>
                        <a:rPr lang="en-US" baseline="0" dirty="0" err="1" smtClean="0">
                          <a:solidFill>
                            <a:schemeClr val="tx2"/>
                          </a:solidFill>
                        </a:rPr>
                        <a:t>B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)</a:t>
                      </a:r>
                      <a:endParaRPr lang="en-US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96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Constant factors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Assume you can do 100 sequential I/</a:t>
            </a:r>
            <a:r>
              <a:rPr lang="en-US" sz="2400" dirty="0" err="1" smtClean="0"/>
              <a:t>Os</a:t>
            </a:r>
            <a:r>
              <a:rPr lang="en-US" sz="2400" dirty="0" smtClean="0"/>
              <a:t> in the time of 1 random I/O</a:t>
            </a:r>
          </a:p>
          <a:p>
            <a:endParaRPr lang="en-US" sz="2400" dirty="0" smtClean="0"/>
          </a:p>
          <a:p>
            <a:r>
              <a:rPr lang="en-US" sz="2400" dirty="0" smtClean="0"/>
              <a:t>For a particular lookup, is a B+-tree better than a full-table scan?</a:t>
            </a:r>
          </a:p>
          <a:p>
            <a:pPr lvl="1"/>
            <a:r>
              <a:rPr lang="en-US" sz="2000" dirty="0" smtClean="0"/>
              <a:t>Had better be very “selective”</a:t>
            </a:r>
          </a:p>
          <a:p>
            <a:pPr lvl="2"/>
            <a:r>
              <a:rPr lang="en-US" sz="1800" dirty="0" smtClean="0"/>
              <a:t>Visit &lt; ~1% of pages!</a:t>
            </a:r>
          </a:p>
          <a:p>
            <a:pPr lvl="1"/>
            <a:r>
              <a:rPr lang="en-US" sz="2000" dirty="0" smtClean="0"/>
              <a:t>Or do mostly sequential I/O at leaf level</a:t>
            </a:r>
          </a:p>
          <a:p>
            <a:pPr lvl="2"/>
            <a:r>
              <a:rPr lang="en-US" sz="1600" dirty="0" smtClean="0"/>
              <a:t>Clustered </a:t>
            </a:r>
            <a:r>
              <a:rPr lang="en-US" sz="1600" dirty="0" smtClean="0"/>
              <a:t>index</a:t>
            </a:r>
          </a:p>
          <a:p>
            <a:pPr lvl="2"/>
            <a:r>
              <a:rPr lang="en-US" sz="1600" dirty="0" smtClean="0"/>
              <a:t>Cost of </a:t>
            </a:r>
            <a:r>
              <a:rPr lang="en-US" sz="1600" i="1" dirty="0" err="1" smtClean="0"/>
              <a:t>unclustered</a:t>
            </a:r>
            <a:r>
              <a:rPr lang="en-US" sz="1600" i="1" dirty="0" smtClean="0"/>
              <a:t>: </a:t>
            </a:r>
            <a:r>
              <a:rPr lang="en-US" sz="1600" dirty="0" smtClean="0"/>
              <a:t>~1</a:t>
            </a:r>
            <a:r>
              <a:rPr lang="en-US" sz="1600" i="1" dirty="0" smtClean="0"/>
              <a:t> </a:t>
            </a:r>
            <a:r>
              <a:rPr lang="en-US" sz="1600" dirty="0" smtClean="0"/>
              <a:t>random I/O per matching </a:t>
            </a:r>
            <a:r>
              <a:rPr lang="en-US" sz="1600" b="1" i="1" dirty="0" smtClean="0"/>
              <a:t>output row</a:t>
            </a:r>
            <a:endParaRPr lang="en-US" sz="1600" b="1" i="1" dirty="0" smtClean="0"/>
          </a:p>
          <a:p>
            <a:pPr lvl="1"/>
            <a:r>
              <a:rPr lang="en-US" sz="2000" dirty="0" smtClean="0"/>
              <a:t>Or use SSD</a:t>
            </a:r>
          </a:p>
          <a:p>
            <a:pPr lvl="2"/>
            <a:r>
              <a:rPr lang="en-US" sz="1600" dirty="0" smtClean="0"/>
              <a:t>SSDs make indexes attractive, </a:t>
            </a:r>
            <a:r>
              <a:rPr lang="en-US" sz="1600" dirty="0" err="1" smtClean="0"/>
              <a:t>esp</a:t>
            </a:r>
            <a:r>
              <a:rPr lang="en-US" sz="1600" dirty="0" smtClean="0"/>
              <a:t> for read-mostly workloads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1659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Two General Approaches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Use DBMS information to hint to </a:t>
            </a:r>
            <a:r>
              <a:rPr lang="en-US" sz="2400" dirty="0" err="1" smtClean="0"/>
              <a:t>BufMgr</a:t>
            </a:r>
            <a:endParaRPr lang="en-US" sz="2400" dirty="0" smtClean="0"/>
          </a:p>
          <a:p>
            <a:pPr lvl="1"/>
            <a:r>
              <a:rPr lang="en-US" sz="2000" dirty="0" smtClean="0"/>
              <a:t>For big queries: we can predict I/O patterns from the handful of query processing algorithms we’ll learn shortly</a:t>
            </a:r>
          </a:p>
          <a:p>
            <a:pPr lvl="1"/>
            <a:r>
              <a:rPr lang="en-US" sz="2000" dirty="0" smtClean="0"/>
              <a:t>For simple lookups: LRU often does well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Find fancier stochastic policies</a:t>
            </a:r>
          </a:p>
          <a:p>
            <a:pPr lvl="1"/>
            <a:r>
              <a:rPr lang="en-US" sz="2000" dirty="0" smtClean="0"/>
              <a:t>E.g. 2Q, LRU-2, ARC. </a:t>
            </a:r>
          </a:p>
          <a:p>
            <a:pPr lvl="1"/>
            <a:r>
              <a:rPr lang="en-US" sz="2000" dirty="0" smtClean="0"/>
              <a:t>See </a:t>
            </a: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en.wikipedia.org/wiki/Page_replacement_algorithm</a:t>
            </a:r>
            <a:r>
              <a:rPr lang="en-US" sz="1800" dirty="0" smtClean="0"/>
              <a:t> </a:t>
            </a:r>
            <a:r>
              <a:rPr lang="en-US" sz="2000" dirty="0" smtClean="0"/>
              <a:t>but beware the OS-centric history discussion</a:t>
            </a:r>
          </a:p>
          <a:p>
            <a:endParaRPr lang="en-US" sz="2400" dirty="0" smtClean="0"/>
          </a:p>
          <a:p>
            <a:r>
              <a:rPr lang="en-US" sz="2400" dirty="0" smtClean="0"/>
              <a:t>Hybrids are not uncommon in modern DBMSs</a:t>
            </a:r>
          </a:p>
          <a:p>
            <a:pPr lvl="1"/>
            <a:r>
              <a:rPr lang="en-US" sz="2000" dirty="0" smtClean="0"/>
              <a:t>E.g. special-case indexes, use LRU-2 otherwise</a:t>
            </a:r>
          </a:p>
          <a:p>
            <a:pPr lvl="1"/>
            <a:r>
              <a:rPr lang="en-US" sz="2000" dirty="0" smtClean="0"/>
              <a:t>FWIW, PostgreSQL currently uses CLOCK</a:t>
            </a:r>
          </a:p>
          <a:p>
            <a:pPr lvl="1"/>
            <a:r>
              <a:rPr lang="en-US" sz="2000" dirty="0" smtClean="0"/>
              <a:t>Imagine workloads for a big cloud DBMS like AWS Aurora!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 bwMode="auto">
          <a:xfrm rot="19945696">
            <a:off x="1197991" y="3173186"/>
            <a:ext cx="6748018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  <a:t>Will not be on exams!</a:t>
            </a:r>
          </a:p>
        </p:txBody>
      </p:sp>
    </p:spTree>
    <p:extLst>
      <p:ext uri="{BB962C8B-B14F-4D97-AF65-F5344CB8AC3E}">
        <p14:creationId xmlns:p14="http://schemas.microsoft.com/office/powerpoint/2010/main" val="204343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Summary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chemeClr val="tx2"/>
              </a:solidFill>
              <a:latin typeface="Helvetica Neue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Indexes beyond B+-trees for more complex searches</a:t>
            </a:r>
          </a:p>
          <a:p>
            <a:r>
              <a:rPr lang="en-US" sz="2000" dirty="0" smtClean="0"/>
              <a:t>Understand composite search keys</a:t>
            </a:r>
          </a:p>
          <a:p>
            <a:pPr lvl="1"/>
            <a:r>
              <a:rPr lang="en-US" sz="1800" dirty="0" smtClean="0"/>
              <a:t>Lexicographic order and </a:t>
            </a:r>
            <a:r>
              <a:rPr lang="en-US" sz="1800" dirty="0" err="1" smtClean="0"/>
              <a:t>seach</a:t>
            </a:r>
            <a:r>
              <a:rPr lang="en-US" sz="1800" dirty="0" smtClean="0"/>
              <a:t> key prefixes</a:t>
            </a:r>
          </a:p>
          <a:p>
            <a:r>
              <a:rPr lang="en-US" sz="2000" dirty="0" smtClean="0"/>
              <a:t>General choices for index structures</a:t>
            </a:r>
          </a:p>
          <a:p>
            <a:pPr lvl="1"/>
            <a:r>
              <a:rPr lang="en-US" sz="1800" dirty="0" smtClean="0"/>
              <a:t>Data Entries: Alt 1 (tuples), Alt 2 (</a:t>
            </a:r>
            <a:r>
              <a:rPr lang="en-US" sz="1800" dirty="0" err="1" smtClean="0"/>
              <a:t>recordIds</a:t>
            </a:r>
            <a:r>
              <a:rPr lang="en-US" sz="1800" dirty="0" smtClean="0"/>
              <a:t>), Alt 3 (lists of </a:t>
            </a:r>
            <a:r>
              <a:rPr lang="en-US" sz="1800" dirty="0" err="1" smtClean="0"/>
              <a:t>recordIds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Clustered vs. </a:t>
            </a:r>
            <a:r>
              <a:rPr lang="en-US" sz="1800" dirty="0" err="1" smtClean="0"/>
              <a:t>Unclustered</a:t>
            </a:r>
            <a:endParaRPr lang="en-US" sz="1800" dirty="0" smtClean="0"/>
          </a:p>
          <a:p>
            <a:pPr lvl="2"/>
            <a:r>
              <a:rPr lang="en-US" sz="1600" dirty="0" smtClean="0"/>
              <a:t>Only Alt 2 &amp; 3!</a:t>
            </a:r>
          </a:p>
          <a:p>
            <a:r>
              <a:rPr lang="en-US" sz="2200" dirty="0" smtClean="0"/>
              <a:t>B+-tree refinements</a:t>
            </a:r>
          </a:p>
          <a:p>
            <a:pPr lvl="1"/>
            <a:r>
              <a:rPr lang="en-US" sz="1800" dirty="0" smtClean="0"/>
              <a:t>Fill factors for variable-length keys</a:t>
            </a:r>
          </a:p>
          <a:p>
            <a:pPr lvl="1"/>
            <a:r>
              <a:rPr lang="en-US" sz="1800" dirty="0" smtClean="0"/>
              <a:t>Prefix and suffix key compression</a:t>
            </a:r>
          </a:p>
          <a:p>
            <a:r>
              <a:rPr lang="en-US" sz="2200" dirty="0" smtClean="0"/>
              <a:t>B+-tree costs</a:t>
            </a:r>
          </a:p>
          <a:p>
            <a:pPr lvl="1"/>
            <a:r>
              <a:rPr lang="en-US" sz="1800" dirty="0" smtClean="0"/>
              <a:t>Attractive big-O</a:t>
            </a:r>
          </a:p>
          <a:p>
            <a:pPr lvl="1"/>
            <a:r>
              <a:rPr lang="en-US" sz="1800" dirty="0" smtClean="0"/>
              <a:t>Don’t forget constant factors of random I/O</a:t>
            </a:r>
          </a:p>
          <a:p>
            <a:pPr lvl="2"/>
            <a:r>
              <a:rPr lang="en-US" sz="1400" dirty="0" smtClean="0"/>
              <a:t>Hard to beat sequential I/O of scans unless very selective</a:t>
            </a:r>
          </a:p>
        </p:txBody>
      </p:sp>
    </p:spTree>
    <p:extLst>
      <p:ext uri="{BB962C8B-B14F-4D97-AF65-F5344CB8AC3E}">
        <p14:creationId xmlns:p14="http://schemas.microsoft.com/office/powerpoint/2010/main" val="87736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DBMS vs OS Buffer Cache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55140" y="1713326"/>
            <a:ext cx="7633720" cy="3428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tx2"/>
                </a:solidFill>
                <a:latin typeface="Helvetica Neue"/>
              </a:rPr>
              <a:t>Doesn’t the filesystem (OS) manage buffers and pages too?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2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2"/>
                </a:solidFill>
                <a:latin typeface="Helvetica Neue"/>
              </a:rPr>
              <a:t>Issues:</a:t>
            </a:r>
          </a:p>
          <a:p>
            <a:r>
              <a:rPr lang="en-US" sz="2000" dirty="0" smtClean="0">
                <a:solidFill>
                  <a:schemeClr val="tx2"/>
                </a:solidFill>
                <a:latin typeface="Helvetica Neue"/>
              </a:rPr>
              <a:t>Portability: different FS, different behavior</a:t>
            </a:r>
          </a:p>
          <a:p>
            <a:r>
              <a:rPr lang="en-US" sz="2000" dirty="0" smtClean="0">
                <a:solidFill>
                  <a:schemeClr val="tx2"/>
                </a:solidFill>
                <a:latin typeface="Helvetica Neue"/>
              </a:rPr>
              <a:t>OS limitations: DB files span multiple disks</a:t>
            </a:r>
          </a:p>
          <a:p>
            <a:r>
              <a:rPr lang="en-US" sz="2000" dirty="0" smtClean="0">
                <a:solidFill>
                  <a:schemeClr val="tx2"/>
                </a:solidFill>
                <a:latin typeface="Helvetica Neue"/>
              </a:rPr>
              <a:t>OS limitations: DBMS requires ability to </a:t>
            </a:r>
            <a:r>
              <a:rPr lang="en-US" sz="2000" i="1" dirty="0" smtClean="0">
                <a:solidFill>
                  <a:schemeClr val="tx2"/>
                </a:solidFill>
                <a:latin typeface="Helvetica Neue"/>
              </a:rPr>
              <a:t>force</a:t>
            </a:r>
            <a:r>
              <a:rPr lang="en-US" sz="2000" dirty="0" smtClean="0">
                <a:solidFill>
                  <a:schemeClr val="tx2"/>
                </a:solidFill>
                <a:latin typeface="Helvetica Neue"/>
              </a:rPr>
              <a:t> pages to disk</a:t>
            </a:r>
          </a:p>
          <a:p>
            <a:pPr lvl="1"/>
            <a:r>
              <a:rPr lang="en-US" sz="1600" dirty="0" smtClean="0">
                <a:solidFill>
                  <a:schemeClr val="tx2"/>
                </a:solidFill>
                <a:latin typeface="Helvetica Neue"/>
              </a:rPr>
              <a:t>Required for recovery, as we’ll see</a:t>
            </a:r>
          </a:p>
          <a:p>
            <a:r>
              <a:rPr lang="en-US" sz="2000" dirty="0" smtClean="0">
                <a:solidFill>
                  <a:schemeClr val="tx2"/>
                </a:solidFill>
                <a:latin typeface="Helvetica Neue"/>
              </a:rPr>
              <a:t>OS limitations: DBMS can predict its own page reference patterns</a:t>
            </a:r>
          </a:p>
          <a:p>
            <a:pPr lvl="1"/>
            <a:r>
              <a:rPr lang="en-US" sz="1600" dirty="0" smtClean="0">
                <a:solidFill>
                  <a:schemeClr val="tx2"/>
                </a:solidFill>
                <a:latin typeface="Helvetica Neue"/>
              </a:rPr>
              <a:t>E.g. consider scanning the leaves of a B+-tree</a:t>
            </a:r>
          </a:p>
          <a:p>
            <a:pPr lvl="1"/>
            <a:r>
              <a:rPr lang="en-US" sz="1600" dirty="0" smtClean="0">
                <a:solidFill>
                  <a:schemeClr val="tx2"/>
                </a:solidFill>
                <a:latin typeface="Helvetica Neue"/>
              </a:rPr>
              <a:t>Affects both page replacement and prefetching</a:t>
            </a:r>
          </a:p>
        </p:txBody>
      </p:sp>
    </p:spTree>
    <p:extLst>
      <p:ext uri="{BB962C8B-B14F-4D97-AF65-F5344CB8AC3E}">
        <p14:creationId xmlns:p14="http://schemas.microsoft.com/office/powerpoint/2010/main" val="148332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Summing Up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Buffer Manager provides </a:t>
            </a:r>
            <a:r>
              <a:rPr lang="en-US" sz="2400" dirty="0"/>
              <a:t>a level of </a:t>
            </a:r>
            <a:r>
              <a:rPr lang="en-US" sz="2400" dirty="0" smtClean="0"/>
              <a:t>indirection</a:t>
            </a:r>
          </a:p>
          <a:p>
            <a:pPr lvl="1"/>
            <a:r>
              <a:rPr lang="en-US" sz="2000" dirty="0" smtClean="0"/>
              <a:t>Maps disk page Ids to RAM addresses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Ensures that each requested page is “pinned” in RAM</a:t>
            </a:r>
          </a:p>
          <a:p>
            <a:pPr lvl="1"/>
            <a:r>
              <a:rPr lang="en-US" sz="2000" dirty="0" smtClean="0"/>
              <a:t>To be (briefly) manipulated in-memory </a:t>
            </a:r>
          </a:p>
          <a:p>
            <a:pPr lvl="1"/>
            <a:r>
              <a:rPr lang="en-US" sz="2000" dirty="0" smtClean="0"/>
              <a:t>And then unpinned by the caller!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Attempts to minimize “cache misses”</a:t>
            </a:r>
          </a:p>
          <a:p>
            <a:pPr lvl="1"/>
            <a:r>
              <a:rPr lang="en-US" sz="2000" dirty="0" smtClean="0"/>
              <a:t>By replacing pages unlikely to be referenced</a:t>
            </a:r>
          </a:p>
          <a:p>
            <a:pPr lvl="1"/>
            <a:r>
              <a:rPr lang="en-US" sz="2000" dirty="0" smtClean="0"/>
              <a:t>By prefetching pages likely to be referenced</a:t>
            </a:r>
          </a:p>
        </p:txBody>
      </p:sp>
    </p:spTree>
    <p:extLst>
      <p:ext uri="{BB962C8B-B14F-4D97-AF65-F5344CB8AC3E}">
        <p14:creationId xmlns:p14="http://schemas.microsoft.com/office/powerpoint/2010/main" val="14549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Helvetica Neue"/>
                <a:ea typeface="ＭＳ Ｐゴシック" charset="0"/>
                <a:cs typeface="ＭＳ Ｐゴシック" charset="0"/>
              </a:rPr>
              <a:t>Index Files and </a:t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  <a:latin typeface="Helvetica Neue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Helvetica Neue"/>
                <a:ea typeface="ＭＳ Ｐゴシック" charset="0"/>
                <a:cs typeface="ＭＳ Ｐゴシック" charset="0"/>
              </a:rPr>
              <a:t>B+-Tree Refinements</a:t>
            </a:r>
            <a:endParaRPr lang="en-US" dirty="0">
              <a:solidFill>
                <a:schemeClr val="bg2">
                  <a:lumMod val="10000"/>
                </a:schemeClr>
              </a:solidFill>
              <a:latin typeface="Helvetica Neue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latin typeface="Helvetica Neue"/>
                <a:ea typeface="ＭＳ Ｐゴシック" charset="0"/>
                <a:cs typeface="ＭＳ Ｐゴシック" charset="0"/>
              </a:rPr>
              <a:t>R &amp; G - Chapter </a:t>
            </a:r>
            <a:r>
              <a:rPr lang="en-US" dirty="0" smtClean="0">
                <a:latin typeface="Helvetica Neue"/>
                <a:ea typeface="ＭＳ Ｐゴシック" charset="0"/>
                <a:cs typeface="ＭＳ Ｐゴシック" charset="0"/>
              </a:rPr>
              <a:t>9-10</a:t>
            </a:r>
            <a:endParaRPr lang="en-US" dirty="0">
              <a:latin typeface="Helvetica Neue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701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B+Tree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Refinement:</a:t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Variable-Length Keys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6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 Compress Keys?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/>
                </a:solidFill>
                <a:latin typeface="Helvetica Neue"/>
              </a:rPr>
              <a:t>How can we get more keys on a page?</a:t>
            </a:r>
          </a:p>
          <a:p>
            <a:endParaRPr lang="en-US" sz="2000" b="1" dirty="0">
              <a:solidFill>
                <a:schemeClr val="tx2"/>
              </a:solidFill>
              <a:latin typeface="Helvetica Neue"/>
            </a:endParaRPr>
          </a:p>
          <a:p>
            <a:endParaRPr lang="en-US" sz="2000" b="1" dirty="0">
              <a:solidFill>
                <a:schemeClr val="tx2"/>
              </a:solidFill>
              <a:latin typeface="Helvetica Neue"/>
            </a:endParaRPr>
          </a:p>
          <a:p>
            <a:endParaRPr lang="en-US" sz="2000" b="1" dirty="0">
              <a:solidFill>
                <a:schemeClr val="tx2"/>
              </a:solidFill>
              <a:latin typeface="Helvetica Neue"/>
            </a:endParaRPr>
          </a:p>
          <a:p>
            <a:r>
              <a:rPr lang="en-US" sz="2000" dirty="0">
                <a:solidFill>
                  <a:schemeClr val="tx2"/>
                </a:solidFill>
                <a:latin typeface="Helvetica Neue"/>
              </a:rPr>
              <a:t>What if we compress the keys?</a:t>
            </a:r>
          </a:p>
          <a:p>
            <a:pPr lvl="1"/>
            <a:endParaRPr lang="en-US" sz="1800" dirty="0">
              <a:solidFill>
                <a:schemeClr val="tx2"/>
              </a:solidFill>
              <a:latin typeface="Helvetica Neue"/>
            </a:endParaRPr>
          </a:p>
          <a:p>
            <a:pPr lvl="1"/>
            <a:endParaRPr lang="en-US" sz="1800" dirty="0">
              <a:solidFill>
                <a:schemeClr val="tx2"/>
              </a:solidFill>
              <a:latin typeface="Helvetica Neue"/>
            </a:endParaRPr>
          </a:p>
          <a:p>
            <a:pPr lvl="1"/>
            <a:endParaRPr lang="en-US" sz="1800" dirty="0">
              <a:solidFill>
                <a:schemeClr val="tx2"/>
              </a:solidFill>
              <a:latin typeface="Helvetica Neue"/>
            </a:endParaRPr>
          </a:p>
          <a:p>
            <a:r>
              <a:rPr lang="en-US" sz="2000" dirty="0">
                <a:solidFill>
                  <a:schemeClr val="tx2"/>
                </a:solidFill>
                <a:latin typeface="Helvetica Neue"/>
              </a:rPr>
              <a:t>Are these the same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latin typeface="Helvetica Neue"/>
              </a:rPr>
              <a:t>David Jones?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latin typeface="Helvetica Neue"/>
              </a:rPr>
              <a:t>Not </a:t>
            </a:r>
            <a:r>
              <a:rPr lang="en-US" sz="1800" dirty="0" smtClean="0">
                <a:solidFill>
                  <a:schemeClr val="tx2"/>
                </a:solidFill>
                <a:latin typeface="Helvetica Neue"/>
              </a:rPr>
              <a:t>identical in structure</a:t>
            </a:r>
            <a:endParaRPr lang="en-US" sz="1800" dirty="0">
              <a:solidFill>
                <a:schemeClr val="tx2"/>
              </a:solidFill>
              <a:latin typeface="Helvetica Neue"/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  <a:latin typeface="Helvetica Neue"/>
              </a:rPr>
              <a:t>But maybe we </a:t>
            </a:r>
            <a:r>
              <a:rPr lang="en-US" sz="1800" dirty="0" smtClean="0">
                <a:solidFill>
                  <a:schemeClr val="tx2"/>
                </a:solidFill>
                <a:latin typeface="Helvetica Neue"/>
              </a:rPr>
              <a:t>don’t mind?</a:t>
            </a:r>
            <a:endParaRPr lang="en-US" sz="1800" dirty="0">
              <a:solidFill>
                <a:schemeClr val="tx2"/>
              </a:solidFill>
              <a:latin typeface="Helvetica Neue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90156" y="2296682"/>
            <a:ext cx="8842183" cy="436414"/>
            <a:chOff x="1313565" y="4918046"/>
            <a:chExt cx="8842183" cy="436414"/>
          </a:xfrm>
        </p:grpSpPr>
        <p:sp>
          <p:nvSpPr>
            <p:cNvPr id="63" name="Rectangle 62"/>
            <p:cNvSpPr/>
            <p:nvPr/>
          </p:nvSpPr>
          <p:spPr bwMode="auto">
            <a:xfrm>
              <a:off x="1481649" y="4918046"/>
              <a:ext cx="1002121" cy="436414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600" dirty="0">
                  <a:solidFill>
                    <a:srgbClr val="FFFFFF"/>
                  </a:solidFill>
                  <a:latin typeface="Helvetica Neue"/>
                </a:rPr>
                <a:t>Dan Ha</a:t>
              </a: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1313565" y="4918046"/>
              <a:ext cx="171177" cy="436414"/>
              <a:chOff x="2279483" y="4893022"/>
              <a:chExt cx="171177" cy="436414"/>
            </a:xfrm>
          </p:grpSpPr>
          <p:sp>
            <p:nvSpPr>
              <p:cNvPr id="85" name="Rectangle 84"/>
              <p:cNvSpPr/>
              <p:nvPr/>
            </p:nvSpPr>
            <p:spPr bwMode="auto">
              <a:xfrm>
                <a:off x="2279483" y="4893022"/>
                <a:ext cx="171177" cy="43641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2000" dirty="0">
                  <a:solidFill>
                    <a:srgbClr val="FFFFFF"/>
                  </a:solidFill>
                  <a:latin typeface="Helvetica Neue"/>
                </a:endParaRPr>
              </a:p>
            </p:txBody>
          </p:sp>
          <p:sp>
            <p:nvSpPr>
              <p:cNvPr id="86" name="Oval 85"/>
              <p:cNvSpPr/>
              <p:nvPr/>
            </p:nvSpPr>
            <p:spPr bwMode="auto">
              <a:xfrm>
                <a:off x="2317926" y="5063812"/>
                <a:ext cx="94290" cy="94836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  <p:sp>
          <p:nvSpPr>
            <p:cNvPr id="66" name="Rectangle 65"/>
            <p:cNvSpPr/>
            <p:nvPr/>
          </p:nvSpPr>
          <p:spPr bwMode="auto">
            <a:xfrm>
              <a:off x="2648761" y="4918046"/>
              <a:ext cx="1861194" cy="436414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600" dirty="0" err="1">
                  <a:solidFill>
                    <a:srgbClr val="FFFFFF"/>
                  </a:solidFill>
                  <a:latin typeface="Helvetica Neue"/>
                </a:rPr>
                <a:t>Dannon</a:t>
              </a:r>
              <a:r>
                <a:rPr lang="en-US" sz="1600" dirty="0">
                  <a:solidFill>
                    <a:srgbClr val="FFFFFF"/>
                  </a:solidFill>
                  <a:latin typeface="Helvetica Neue"/>
                </a:rPr>
                <a:t> Yogurt</a:t>
              </a: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4674946" y="4918046"/>
              <a:ext cx="1516519" cy="436414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600" dirty="0">
                  <a:solidFill>
                    <a:srgbClr val="FFFFFF"/>
                  </a:solidFill>
                  <a:latin typeface="Helvetica Neue"/>
                </a:rPr>
                <a:t>Davey Jones</a:t>
              </a: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6356456" y="4918046"/>
              <a:ext cx="1105345" cy="436414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600" dirty="0">
                  <a:solidFill>
                    <a:srgbClr val="FFFFFF"/>
                  </a:solidFill>
                  <a:latin typeface="Helvetica Neue"/>
                </a:rPr>
                <a:t>David Yu</a:t>
              </a: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7626792" y="4918046"/>
              <a:ext cx="2360873" cy="436414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600" dirty="0" err="1">
                  <a:solidFill>
                    <a:srgbClr val="FFFFFF"/>
                  </a:solidFill>
                  <a:latin typeface="Helvetica Neue"/>
                </a:rPr>
                <a:t>Devarakonda</a:t>
              </a:r>
              <a:r>
                <a:rPr lang="en-US" sz="1600" dirty="0">
                  <a:solidFill>
                    <a:srgbClr val="FFFFFF"/>
                  </a:solidFill>
                  <a:latin typeface="Helvetica Neue"/>
                </a:rPr>
                <a:t> Murthy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2480677" y="4918046"/>
              <a:ext cx="171177" cy="436414"/>
              <a:chOff x="2279483" y="4893022"/>
              <a:chExt cx="171177" cy="436414"/>
            </a:xfrm>
          </p:grpSpPr>
          <p:sp>
            <p:nvSpPr>
              <p:cNvPr id="83" name="Rectangle 82"/>
              <p:cNvSpPr/>
              <p:nvPr/>
            </p:nvSpPr>
            <p:spPr bwMode="auto">
              <a:xfrm>
                <a:off x="2279483" y="4893022"/>
                <a:ext cx="171177" cy="43641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2000" dirty="0">
                  <a:solidFill>
                    <a:srgbClr val="FFFFFF"/>
                  </a:solidFill>
                  <a:latin typeface="Helvetica Neue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 bwMode="auto">
              <a:xfrm>
                <a:off x="2317926" y="5063812"/>
                <a:ext cx="94290" cy="94836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4506862" y="4918046"/>
              <a:ext cx="171177" cy="436414"/>
              <a:chOff x="2279483" y="4893022"/>
              <a:chExt cx="171177" cy="436414"/>
            </a:xfrm>
          </p:grpSpPr>
          <p:sp>
            <p:nvSpPr>
              <p:cNvPr id="81" name="Rectangle 80"/>
              <p:cNvSpPr/>
              <p:nvPr/>
            </p:nvSpPr>
            <p:spPr bwMode="auto">
              <a:xfrm>
                <a:off x="2279483" y="4893022"/>
                <a:ext cx="171177" cy="43641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2000" dirty="0">
                  <a:solidFill>
                    <a:srgbClr val="FFFFFF"/>
                  </a:solidFill>
                  <a:latin typeface="Helvetica Neue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 bwMode="auto">
              <a:xfrm>
                <a:off x="2317926" y="5063812"/>
                <a:ext cx="94290" cy="94836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6188372" y="4918046"/>
              <a:ext cx="171177" cy="436414"/>
              <a:chOff x="2279483" y="4893022"/>
              <a:chExt cx="171177" cy="436414"/>
            </a:xfrm>
          </p:grpSpPr>
          <p:sp>
            <p:nvSpPr>
              <p:cNvPr id="79" name="Rectangle 78"/>
              <p:cNvSpPr/>
              <p:nvPr/>
            </p:nvSpPr>
            <p:spPr bwMode="auto">
              <a:xfrm>
                <a:off x="2279483" y="4893022"/>
                <a:ext cx="171177" cy="43641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2000" dirty="0">
                  <a:solidFill>
                    <a:srgbClr val="FFFFFF"/>
                  </a:solidFill>
                  <a:latin typeface="Helvetica Neue"/>
                </a:endParaRPr>
              </a:p>
            </p:txBody>
          </p:sp>
          <p:sp>
            <p:nvSpPr>
              <p:cNvPr id="80" name="Oval 79"/>
              <p:cNvSpPr/>
              <p:nvPr/>
            </p:nvSpPr>
            <p:spPr bwMode="auto">
              <a:xfrm>
                <a:off x="2317926" y="5063812"/>
                <a:ext cx="94290" cy="94836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7458708" y="4918046"/>
              <a:ext cx="171177" cy="436414"/>
              <a:chOff x="2279483" y="4893022"/>
              <a:chExt cx="171177" cy="436414"/>
            </a:xfrm>
          </p:grpSpPr>
          <p:sp>
            <p:nvSpPr>
              <p:cNvPr id="77" name="Rectangle 76"/>
              <p:cNvSpPr/>
              <p:nvPr/>
            </p:nvSpPr>
            <p:spPr bwMode="auto">
              <a:xfrm>
                <a:off x="2279483" y="4893022"/>
                <a:ext cx="171177" cy="43641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2000" dirty="0">
                  <a:solidFill>
                    <a:srgbClr val="FFFFFF"/>
                  </a:solidFill>
                  <a:latin typeface="Helvetica Neue"/>
                </a:endParaRPr>
              </a:p>
            </p:txBody>
          </p:sp>
          <p:sp>
            <p:nvSpPr>
              <p:cNvPr id="78" name="Oval 77"/>
              <p:cNvSpPr/>
              <p:nvPr/>
            </p:nvSpPr>
            <p:spPr bwMode="auto">
              <a:xfrm>
                <a:off x="2317926" y="5063812"/>
                <a:ext cx="94290" cy="94836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9984571" y="4918046"/>
              <a:ext cx="171177" cy="436414"/>
              <a:chOff x="2279483" y="4893022"/>
              <a:chExt cx="171177" cy="436414"/>
            </a:xfrm>
          </p:grpSpPr>
          <p:sp>
            <p:nvSpPr>
              <p:cNvPr id="75" name="Rectangle 74"/>
              <p:cNvSpPr/>
              <p:nvPr/>
            </p:nvSpPr>
            <p:spPr bwMode="auto">
              <a:xfrm>
                <a:off x="2279483" y="4893022"/>
                <a:ext cx="171177" cy="43641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2000" dirty="0">
                  <a:solidFill>
                    <a:srgbClr val="FFFFFF"/>
                  </a:solidFill>
                  <a:latin typeface="Helvetica Neue"/>
                </a:endParaRPr>
              </a:p>
            </p:txBody>
          </p:sp>
          <p:sp>
            <p:nvSpPr>
              <p:cNvPr id="76" name="Oval 75"/>
              <p:cNvSpPr/>
              <p:nvPr/>
            </p:nvSpPr>
            <p:spPr bwMode="auto">
              <a:xfrm>
                <a:off x="2317926" y="5063812"/>
                <a:ext cx="94290" cy="94836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216597" y="3628388"/>
            <a:ext cx="8639836" cy="436414"/>
            <a:chOff x="216597" y="3628388"/>
            <a:chExt cx="8639836" cy="43641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383827" y="3628388"/>
              <a:ext cx="594725" cy="436414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dirty="0">
                  <a:solidFill>
                    <a:srgbClr val="FFFFFF"/>
                  </a:solidFill>
                  <a:latin typeface="Helvetica Neue"/>
                </a:rPr>
                <a:t>Dan</a:t>
              </a: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216597" y="3628388"/>
              <a:ext cx="171177" cy="436414"/>
              <a:chOff x="2279483" y="4893022"/>
              <a:chExt cx="171177" cy="436414"/>
            </a:xfrm>
          </p:grpSpPr>
          <p:sp>
            <p:nvSpPr>
              <p:cNvPr id="129" name="Rectangle 128"/>
              <p:cNvSpPr/>
              <p:nvPr/>
            </p:nvSpPr>
            <p:spPr bwMode="auto">
              <a:xfrm>
                <a:off x="2279483" y="4893022"/>
                <a:ext cx="171177" cy="43641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2000" dirty="0">
                  <a:solidFill>
                    <a:srgbClr val="FFFFFF"/>
                  </a:solidFill>
                  <a:latin typeface="Helvetica Neue"/>
                </a:endParaRPr>
              </a:p>
            </p:txBody>
          </p:sp>
          <p:sp>
            <p:nvSpPr>
              <p:cNvPr id="130" name="Oval 129"/>
              <p:cNvSpPr/>
              <p:nvPr/>
            </p:nvSpPr>
            <p:spPr bwMode="auto">
              <a:xfrm>
                <a:off x="2317926" y="5063812"/>
                <a:ext cx="94290" cy="94836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  <p:sp>
          <p:nvSpPr>
            <p:cNvPr id="90" name="Rectangle 89"/>
            <p:cNvSpPr/>
            <p:nvPr/>
          </p:nvSpPr>
          <p:spPr bwMode="auto">
            <a:xfrm>
              <a:off x="1141835" y="3628388"/>
              <a:ext cx="755043" cy="436414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dirty="0">
                  <a:solidFill>
                    <a:srgbClr val="FFFFFF"/>
                  </a:solidFill>
                  <a:latin typeface="Helvetica Neue"/>
                </a:rPr>
                <a:t>Dann</a:t>
              </a: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2060161" y="3628388"/>
              <a:ext cx="671799" cy="436414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dirty="0">
                  <a:solidFill>
                    <a:srgbClr val="FFFFFF"/>
                  </a:solidFill>
                  <a:latin typeface="Helvetica Neue"/>
                </a:rPr>
                <a:t>Dave</a:t>
              </a: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974605" y="3628388"/>
              <a:ext cx="171177" cy="436414"/>
              <a:chOff x="2279483" y="4893022"/>
              <a:chExt cx="171177" cy="436414"/>
            </a:xfrm>
          </p:grpSpPr>
          <p:sp>
            <p:nvSpPr>
              <p:cNvPr id="127" name="Rectangle 126"/>
              <p:cNvSpPr/>
              <p:nvPr/>
            </p:nvSpPr>
            <p:spPr bwMode="auto">
              <a:xfrm>
                <a:off x="2279483" y="4893022"/>
                <a:ext cx="171177" cy="43641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2000" dirty="0">
                  <a:solidFill>
                    <a:srgbClr val="FFFFFF"/>
                  </a:solidFill>
                  <a:latin typeface="Helvetica Neue"/>
                </a:endParaRPr>
              </a:p>
            </p:txBody>
          </p:sp>
          <p:sp>
            <p:nvSpPr>
              <p:cNvPr id="128" name="Oval 127"/>
              <p:cNvSpPr/>
              <p:nvPr/>
            </p:nvSpPr>
            <p:spPr bwMode="auto">
              <a:xfrm>
                <a:off x="2317926" y="5063812"/>
                <a:ext cx="94290" cy="94836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892931" y="3628388"/>
              <a:ext cx="171177" cy="436414"/>
              <a:chOff x="2279483" y="4893022"/>
              <a:chExt cx="171177" cy="436414"/>
            </a:xfrm>
          </p:grpSpPr>
          <p:sp>
            <p:nvSpPr>
              <p:cNvPr id="125" name="Rectangle 124"/>
              <p:cNvSpPr/>
              <p:nvPr/>
            </p:nvSpPr>
            <p:spPr bwMode="auto">
              <a:xfrm>
                <a:off x="2279483" y="4893022"/>
                <a:ext cx="171177" cy="43641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2000" dirty="0">
                  <a:solidFill>
                    <a:srgbClr val="FFFFFF"/>
                  </a:solidFill>
                  <a:latin typeface="Helvetica Neue"/>
                </a:endParaRPr>
              </a:p>
            </p:txBody>
          </p:sp>
          <p:sp>
            <p:nvSpPr>
              <p:cNvPr id="126" name="Oval 125"/>
              <p:cNvSpPr/>
              <p:nvPr/>
            </p:nvSpPr>
            <p:spPr bwMode="auto">
              <a:xfrm>
                <a:off x="2317926" y="5063812"/>
                <a:ext cx="94290" cy="94836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2728013" y="3628388"/>
              <a:ext cx="171177" cy="436414"/>
              <a:chOff x="2279483" y="4893022"/>
              <a:chExt cx="171177" cy="436414"/>
            </a:xfrm>
          </p:grpSpPr>
          <p:sp>
            <p:nvSpPr>
              <p:cNvPr id="123" name="Rectangle 122"/>
              <p:cNvSpPr/>
              <p:nvPr/>
            </p:nvSpPr>
            <p:spPr bwMode="auto">
              <a:xfrm>
                <a:off x="2279483" y="4893022"/>
                <a:ext cx="171177" cy="43641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2000" dirty="0">
                  <a:solidFill>
                    <a:srgbClr val="FFFFFF"/>
                  </a:solidFill>
                  <a:latin typeface="Helvetica Neue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 bwMode="auto">
              <a:xfrm>
                <a:off x="2317926" y="5063812"/>
                <a:ext cx="94290" cy="94836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  <p:sp>
          <p:nvSpPr>
            <p:cNvPr id="95" name="Rectangle 94"/>
            <p:cNvSpPr/>
            <p:nvPr/>
          </p:nvSpPr>
          <p:spPr bwMode="auto">
            <a:xfrm>
              <a:off x="2895243" y="3628388"/>
              <a:ext cx="671799" cy="436414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dirty="0" err="1">
                  <a:solidFill>
                    <a:srgbClr val="FFFFFF"/>
                  </a:solidFill>
                  <a:latin typeface="Helvetica Neue"/>
                </a:rPr>
                <a:t>Davi</a:t>
              </a:r>
              <a:endParaRPr lang="en-US" sz="1800" dirty="0">
                <a:solidFill>
                  <a:srgbClr val="FFFFFF"/>
                </a:solidFill>
                <a:latin typeface="Helvetica Neue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730325" y="3628388"/>
              <a:ext cx="671799" cy="436414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dirty="0">
                  <a:solidFill>
                    <a:srgbClr val="FFFFFF"/>
                  </a:solidFill>
                  <a:latin typeface="Helvetica Neue"/>
                </a:rPr>
                <a:t>De</a:t>
              </a:r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3563095" y="3628388"/>
              <a:ext cx="171177" cy="436414"/>
              <a:chOff x="2279483" y="4893022"/>
              <a:chExt cx="171177" cy="436414"/>
            </a:xfrm>
          </p:grpSpPr>
          <p:sp>
            <p:nvSpPr>
              <p:cNvPr id="121" name="Rectangle 120"/>
              <p:cNvSpPr/>
              <p:nvPr/>
            </p:nvSpPr>
            <p:spPr bwMode="auto">
              <a:xfrm>
                <a:off x="2279483" y="4893022"/>
                <a:ext cx="171177" cy="43641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2000" dirty="0">
                  <a:solidFill>
                    <a:srgbClr val="FFFFFF"/>
                  </a:solidFill>
                  <a:latin typeface="Helvetica Neue"/>
                </a:endParaRPr>
              </a:p>
            </p:txBody>
          </p:sp>
          <p:sp>
            <p:nvSpPr>
              <p:cNvPr id="122" name="Oval 121"/>
              <p:cNvSpPr/>
              <p:nvPr/>
            </p:nvSpPr>
            <p:spPr bwMode="auto">
              <a:xfrm>
                <a:off x="2317926" y="5063812"/>
                <a:ext cx="94290" cy="94836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  <p:sp>
          <p:nvSpPr>
            <p:cNvPr id="98" name="Rectangle 97"/>
            <p:cNvSpPr/>
            <p:nvPr/>
          </p:nvSpPr>
          <p:spPr bwMode="auto">
            <a:xfrm>
              <a:off x="4565407" y="3628388"/>
              <a:ext cx="671799" cy="436414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lang="en-US" sz="1800" dirty="0">
                <a:solidFill>
                  <a:srgbClr val="FFFFFF"/>
                </a:solidFill>
                <a:latin typeface="Helvetica Neue"/>
              </a:endParaRP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4398177" y="3628388"/>
              <a:ext cx="171177" cy="436414"/>
              <a:chOff x="2279483" y="4893022"/>
              <a:chExt cx="171177" cy="436414"/>
            </a:xfrm>
          </p:grpSpPr>
          <p:sp>
            <p:nvSpPr>
              <p:cNvPr id="119" name="Rectangle 118"/>
              <p:cNvSpPr/>
              <p:nvPr/>
            </p:nvSpPr>
            <p:spPr bwMode="auto">
              <a:xfrm>
                <a:off x="2279483" y="4893022"/>
                <a:ext cx="171177" cy="43641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2000" dirty="0">
                  <a:solidFill>
                    <a:srgbClr val="FFFFFF"/>
                  </a:solidFill>
                  <a:latin typeface="Helvetica Neue"/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 bwMode="auto">
              <a:xfrm>
                <a:off x="2317926" y="5063812"/>
                <a:ext cx="94290" cy="94836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  <p:sp>
          <p:nvSpPr>
            <p:cNvPr id="100" name="Rectangle 99"/>
            <p:cNvSpPr/>
            <p:nvPr/>
          </p:nvSpPr>
          <p:spPr bwMode="auto">
            <a:xfrm>
              <a:off x="5400489" y="3628388"/>
              <a:ext cx="671799" cy="436414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lang="en-US" sz="1800" dirty="0">
                <a:solidFill>
                  <a:srgbClr val="FFFFFF"/>
                </a:solidFill>
                <a:latin typeface="Helvetica Neue"/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5233259" y="3628388"/>
              <a:ext cx="171177" cy="436414"/>
              <a:chOff x="2279483" y="4893022"/>
              <a:chExt cx="171177" cy="436414"/>
            </a:xfrm>
          </p:grpSpPr>
          <p:sp>
            <p:nvSpPr>
              <p:cNvPr id="117" name="Rectangle 116"/>
              <p:cNvSpPr/>
              <p:nvPr/>
            </p:nvSpPr>
            <p:spPr bwMode="auto">
              <a:xfrm>
                <a:off x="2279483" y="4893022"/>
                <a:ext cx="171177" cy="43641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2000" dirty="0">
                  <a:solidFill>
                    <a:srgbClr val="FFFFFF"/>
                  </a:solidFill>
                  <a:latin typeface="Helvetica Neue"/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 bwMode="auto">
              <a:xfrm>
                <a:off x="2317926" y="5063812"/>
                <a:ext cx="94290" cy="94836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  <p:sp>
          <p:nvSpPr>
            <p:cNvPr id="102" name="Rectangle 101"/>
            <p:cNvSpPr/>
            <p:nvPr/>
          </p:nvSpPr>
          <p:spPr bwMode="auto">
            <a:xfrm>
              <a:off x="6235571" y="3628388"/>
              <a:ext cx="671799" cy="436414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lang="en-US" sz="1800" dirty="0">
                <a:solidFill>
                  <a:srgbClr val="FFFFFF"/>
                </a:solidFill>
                <a:latin typeface="Helvetica Neue"/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6068341" y="3628388"/>
              <a:ext cx="171177" cy="436414"/>
              <a:chOff x="2279483" y="4893022"/>
              <a:chExt cx="171177" cy="436414"/>
            </a:xfrm>
          </p:grpSpPr>
          <p:sp>
            <p:nvSpPr>
              <p:cNvPr id="115" name="Rectangle 114"/>
              <p:cNvSpPr/>
              <p:nvPr/>
            </p:nvSpPr>
            <p:spPr bwMode="auto">
              <a:xfrm>
                <a:off x="2279483" y="4893022"/>
                <a:ext cx="171177" cy="43641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2000" dirty="0">
                  <a:solidFill>
                    <a:srgbClr val="FFFFFF"/>
                  </a:solidFill>
                  <a:latin typeface="Helvetica Neue"/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 bwMode="auto">
              <a:xfrm>
                <a:off x="2317926" y="5063812"/>
                <a:ext cx="94290" cy="94836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  <p:sp>
          <p:nvSpPr>
            <p:cNvPr id="104" name="Rectangle 103"/>
            <p:cNvSpPr/>
            <p:nvPr/>
          </p:nvSpPr>
          <p:spPr bwMode="auto">
            <a:xfrm>
              <a:off x="7070653" y="3628388"/>
              <a:ext cx="671799" cy="436414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lang="en-US" sz="1800" dirty="0">
                <a:solidFill>
                  <a:srgbClr val="FFFFFF"/>
                </a:solidFill>
                <a:latin typeface="Helvetica Neue"/>
              </a:endParaRPr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6903423" y="3628388"/>
              <a:ext cx="171177" cy="436414"/>
              <a:chOff x="2279483" y="4893022"/>
              <a:chExt cx="171177" cy="436414"/>
            </a:xfrm>
          </p:grpSpPr>
          <p:sp>
            <p:nvSpPr>
              <p:cNvPr id="113" name="Rectangle 112"/>
              <p:cNvSpPr/>
              <p:nvPr/>
            </p:nvSpPr>
            <p:spPr bwMode="auto">
              <a:xfrm>
                <a:off x="2279483" y="4893022"/>
                <a:ext cx="171177" cy="43641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2000" dirty="0">
                  <a:solidFill>
                    <a:srgbClr val="FFFFFF"/>
                  </a:solidFill>
                  <a:latin typeface="Helvetica Neue"/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 bwMode="auto">
              <a:xfrm>
                <a:off x="2317926" y="5063812"/>
                <a:ext cx="94290" cy="94836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  <p:sp>
          <p:nvSpPr>
            <p:cNvPr id="106" name="Rectangle 105"/>
            <p:cNvSpPr/>
            <p:nvPr/>
          </p:nvSpPr>
          <p:spPr bwMode="auto">
            <a:xfrm>
              <a:off x="7905735" y="3628388"/>
              <a:ext cx="783472" cy="436414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lang="en-US" sz="1800" dirty="0">
                <a:solidFill>
                  <a:srgbClr val="FFFFFF"/>
                </a:solidFill>
                <a:latin typeface="Helvetica Neue"/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7738505" y="3628388"/>
              <a:ext cx="171177" cy="436414"/>
              <a:chOff x="2279483" y="4893022"/>
              <a:chExt cx="171177" cy="436414"/>
            </a:xfrm>
          </p:grpSpPr>
          <p:sp>
            <p:nvSpPr>
              <p:cNvPr id="111" name="Rectangle 110"/>
              <p:cNvSpPr/>
              <p:nvPr/>
            </p:nvSpPr>
            <p:spPr bwMode="auto">
              <a:xfrm>
                <a:off x="2279483" y="4893022"/>
                <a:ext cx="171177" cy="43641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2000" dirty="0">
                  <a:solidFill>
                    <a:srgbClr val="FFFFFF"/>
                  </a:solidFill>
                  <a:latin typeface="Helvetica Neue"/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 bwMode="auto">
              <a:xfrm>
                <a:off x="2317926" y="5063812"/>
                <a:ext cx="94290" cy="94836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8685256" y="3628388"/>
              <a:ext cx="171177" cy="436414"/>
              <a:chOff x="2279483" y="4893022"/>
              <a:chExt cx="171177" cy="436414"/>
            </a:xfrm>
          </p:grpSpPr>
          <p:sp>
            <p:nvSpPr>
              <p:cNvPr id="109" name="Rectangle 108"/>
              <p:cNvSpPr/>
              <p:nvPr/>
            </p:nvSpPr>
            <p:spPr bwMode="auto">
              <a:xfrm>
                <a:off x="2279483" y="4893022"/>
                <a:ext cx="171177" cy="43641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2000" dirty="0">
                  <a:solidFill>
                    <a:srgbClr val="FFFFFF"/>
                  </a:solidFill>
                  <a:latin typeface="Helvetica Neue"/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 bwMode="auto">
              <a:xfrm>
                <a:off x="2317926" y="5063812"/>
                <a:ext cx="94290" cy="94836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sp>
        <p:nvSpPr>
          <p:cNvPr id="137" name="Rectangle 136"/>
          <p:cNvSpPr/>
          <p:nvPr/>
        </p:nvSpPr>
        <p:spPr bwMode="auto">
          <a:xfrm>
            <a:off x="5082637" y="2296682"/>
            <a:ext cx="171177" cy="436414"/>
          </a:xfrm>
          <a:prstGeom prst="rect">
            <a:avLst/>
          </a:prstGeom>
          <a:solidFill>
            <a:srgbClr val="FFC000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000" dirty="0">
              <a:solidFill>
                <a:srgbClr val="FFFFFF"/>
              </a:solidFill>
              <a:latin typeface="Helvetica Neue"/>
            </a:endParaRPr>
          </a:p>
        </p:txBody>
      </p:sp>
      <p:sp>
        <p:nvSpPr>
          <p:cNvPr id="138" name="Oval 137"/>
          <p:cNvSpPr/>
          <p:nvPr/>
        </p:nvSpPr>
        <p:spPr bwMode="auto">
          <a:xfrm>
            <a:off x="5121081" y="2479250"/>
            <a:ext cx="94290" cy="94836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3580341" y="3618963"/>
            <a:ext cx="171177" cy="436414"/>
          </a:xfrm>
          <a:prstGeom prst="rect">
            <a:avLst/>
          </a:prstGeom>
          <a:solidFill>
            <a:srgbClr val="FFC000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000" dirty="0">
              <a:solidFill>
                <a:srgbClr val="FFFFFF"/>
              </a:solidFill>
              <a:latin typeface="Helvetica Neue"/>
            </a:endParaRPr>
          </a:p>
        </p:txBody>
      </p:sp>
      <p:sp>
        <p:nvSpPr>
          <p:cNvPr id="140" name="Oval 139"/>
          <p:cNvSpPr/>
          <p:nvPr/>
        </p:nvSpPr>
        <p:spPr bwMode="auto">
          <a:xfrm>
            <a:off x="3618785" y="3801531"/>
            <a:ext cx="94290" cy="94836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dirty="0">
              <a:solidFill>
                <a:srgbClr val="000000"/>
              </a:solidFill>
              <a:latin typeface="Helvetica Neue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 flipH="1">
            <a:off x="5168225" y="2647660"/>
            <a:ext cx="8438" cy="47654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3665929" y="3987897"/>
            <a:ext cx="8438" cy="47654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3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64" grpId="0" build="p"/>
      <p:bldP spid="137" grpId="0" animBg="1"/>
      <p:bldP spid="138" grpId="0" animBg="1"/>
      <p:bldP spid="139" grpId="0" animBg="1"/>
      <p:bldP spid="1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 Key Compression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9"/>
            <a:ext cx="7633720" cy="4093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/>
                </a:solidFill>
                <a:latin typeface="Helvetica Neue"/>
              </a:rPr>
              <a:t>What if we compress starting at leaf:</a:t>
            </a:r>
          </a:p>
          <a:p>
            <a:endParaRPr lang="en-US" sz="2000" b="1" dirty="0">
              <a:solidFill>
                <a:schemeClr val="tx2"/>
              </a:solidFill>
              <a:latin typeface="Helvetica Neue"/>
            </a:endParaRPr>
          </a:p>
          <a:p>
            <a:endParaRPr lang="en-US" sz="2000" b="1" dirty="0">
              <a:solidFill>
                <a:schemeClr val="tx2"/>
              </a:solidFill>
              <a:latin typeface="Helvetica Neue"/>
            </a:endParaRPr>
          </a:p>
          <a:p>
            <a:r>
              <a:rPr lang="en-US" sz="2000" dirty="0">
                <a:solidFill>
                  <a:schemeClr val="tx2"/>
                </a:solidFill>
                <a:latin typeface="Helvetica Neue"/>
              </a:rPr>
              <a:t>On split, determine minimum splitting prefix and </a:t>
            </a:r>
            <a:r>
              <a:rPr lang="en-US" sz="2000" b="1" dirty="0">
                <a:solidFill>
                  <a:schemeClr val="tx2"/>
                </a:solidFill>
                <a:latin typeface="Helvetica Neue"/>
              </a:rPr>
              <a:t>copy up</a:t>
            </a:r>
          </a:p>
          <a:p>
            <a:pPr lvl="1"/>
            <a:endParaRPr lang="en-US" sz="1800" dirty="0">
              <a:solidFill>
                <a:schemeClr val="tx2"/>
              </a:solidFill>
              <a:latin typeface="Helvetica Neue"/>
            </a:endParaRPr>
          </a:p>
          <a:p>
            <a:pPr lvl="1"/>
            <a:endParaRPr lang="en-US" sz="1800" dirty="0">
              <a:solidFill>
                <a:schemeClr val="tx2"/>
              </a:solidFill>
              <a:latin typeface="Helvetica Neue"/>
            </a:endParaRPr>
          </a:p>
          <a:p>
            <a:pPr lvl="1"/>
            <a:endParaRPr lang="en-US" sz="1800" dirty="0">
              <a:solidFill>
                <a:schemeClr val="tx2"/>
              </a:solidFill>
              <a:latin typeface="Helvetica Neue"/>
            </a:endParaRPr>
          </a:p>
          <a:p>
            <a:pPr lvl="1"/>
            <a:endParaRPr lang="en-US" sz="1800" dirty="0">
              <a:solidFill>
                <a:schemeClr val="tx2"/>
              </a:solidFill>
              <a:latin typeface="Helvetica Neue"/>
            </a:endParaRPr>
          </a:p>
          <a:p>
            <a:endParaRPr lang="en-US" sz="2000" dirty="0">
              <a:solidFill>
                <a:schemeClr val="tx2"/>
              </a:solidFill>
              <a:latin typeface="Helvetica Neue"/>
            </a:endParaRPr>
          </a:p>
          <a:p>
            <a:r>
              <a:rPr lang="en-US" sz="2000" dirty="0">
                <a:solidFill>
                  <a:schemeClr val="tx2"/>
                </a:solidFill>
                <a:latin typeface="Helvetica Neue"/>
              </a:rPr>
              <a:t>Correct?</a:t>
            </a:r>
          </a:p>
          <a:p>
            <a:r>
              <a:rPr lang="en-US" sz="2000" dirty="0">
                <a:solidFill>
                  <a:schemeClr val="tx2"/>
                </a:solidFill>
                <a:latin typeface="Helvetica Neue"/>
              </a:rPr>
              <a:t>Can we compress further?</a:t>
            </a:r>
          </a:p>
        </p:txBody>
      </p:sp>
      <p:sp>
        <p:nvSpPr>
          <p:cNvPr id="131" name="Rectangle 130"/>
          <p:cNvSpPr/>
          <p:nvPr/>
        </p:nvSpPr>
        <p:spPr bwMode="auto">
          <a:xfrm>
            <a:off x="349330" y="2210262"/>
            <a:ext cx="1282268" cy="4132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solidFill>
                  <a:srgbClr val="000000"/>
                </a:solidFill>
                <a:latin typeface="Helvetica Neue"/>
              </a:rPr>
              <a:t>George Bush*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2484710" y="2224949"/>
            <a:ext cx="6120360" cy="413284"/>
            <a:chOff x="1584352" y="2379135"/>
            <a:chExt cx="6120360" cy="413284"/>
          </a:xfrm>
        </p:grpSpPr>
        <p:sp>
          <p:nvSpPr>
            <p:cNvPr id="133" name="Rectangle 132"/>
            <p:cNvSpPr/>
            <p:nvPr/>
          </p:nvSpPr>
          <p:spPr bwMode="auto">
            <a:xfrm>
              <a:off x="1584352" y="2379135"/>
              <a:ext cx="1782676" cy="4132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Helvetica Neue"/>
                </a:rPr>
                <a:t>George Gershwin*</a:t>
              </a: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3367028" y="2379135"/>
              <a:ext cx="1782676" cy="4132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Helvetica Neue"/>
                </a:rPr>
                <a:t>George Washington*</a:t>
              </a: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5149704" y="2379135"/>
              <a:ext cx="1277504" cy="4132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Helvetica Neue"/>
                </a:rPr>
                <a:t>George Zhang*</a:t>
              </a: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6427208" y="2379135"/>
              <a:ext cx="1277504" cy="4132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Helvetica Neue"/>
                </a:rPr>
                <a:t>George Zhu*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537825" y="3743345"/>
            <a:ext cx="4055970" cy="413284"/>
            <a:chOff x="895263" y="3427689"/>
            <a:chExt cx="4055970" cy="413284"/>
          </a:xfrm>
        </p:grpSpPr>
        <p:sp>
          <p:nvSpPr>
            <p:cNvPr id="142" name="Rectangle 141"/>
            <p:cNvSpPr/>
            <p:nvPr/>
          </p:nvSpPr>
          <p:spPr bwMode="auto">
            <a:xfrm>
              <a:off x="895263" y="3427689"/>
              <a:ext cx="1282268" cy="4132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Helvetica Neue"/>
                </a:rPr>
                <a:t>George Bush*</a:t>
              </a:r>
            </a:p>
          </p:txBody>
        </p:sp>
        <p:sp>
          <p:nvSpPr>
            <p:cNvPr id="144" name="Rectangle 143"/>
            <p:cNvSpPr/>
            <p:nvPr/>
          </p:nvSpPr>
          <p:spPr bwMode="auto">
            <a:xfrm>
              <a:off x="4453735" y="3427689"/>
              <a:ext cx="497498" cy="4132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lang="en-US" sz="1400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3956237" y="3427689"/>
              <a:ext cx="497498" cy="4132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lang="en-US" sz="1400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2177531" y="3427689"/>
              <a:ext cx="1782676" cy="4132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Helvetica Neue"/>
                </a:rPr>
                <a:t>George Gershwin*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3847548" y="4518689"/>
            <a:ext cx="4835182" cy="413284"/>
            <a:chOff x="4958911" y="3427689"/>
            <a:chExt cx="4835182" cy="413284"/>
          </a:xfrm>
        </p:grpSpPr>
        <p:sp>
          <p:nvSpPr>
            <p:cNvPr id="154" name="Rectangle 153"/>
            <p:cNvSpPr/>
            <p:nvPr/>
          </p:nvSpPr>
          <p:spPr bwMode="auto">
            <a:xfrm>
              <a:off x="4958911" y="3427689"/>
              <a:ext cx="1782676" cy="4132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Helvetica Neue"/>
                </a:rPr>
                <a:t>George Washington*</a:t>
              </a:r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6741587" y="3427689"/>
              <a:ext cx="1277504" cy="4132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Helvetica Neue"/>
                </a:rPr>
                <a:t>George Zhang*</a:t>
              </a: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8019091" y="3427689"/>
              <a:ext cx="1277504" cy="4132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Helvetica Neue"/>
                </a:rPr>
                <a:t>George Zhu*</a:t>
              </a: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9296595" y="3427689"/>
              <a:ext cx="497498" cy="4132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lang="en-US" sz="14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5114647" y="3342760"/>
            <a:ext cx="1594382" cy="436414"/>
            <a:chOff x="2028146" y="3836401"/>
            <a:chExt cx="1594382" cy="436414"/>
          </a:xfrm>
        </p:grpSpPr>
        <p:sp>
          <p:nvSpPr>
            <p:cNvPr id="159" name="Rectangle 158"/>
            <p:cNvSpPr/>
            <p:nvPr/>
          </p:nvSpPr>
          <p:spPr bwMode="auto">
            <a:xfrm>
              <a:off x="2028146" y="3836401"/>
              <a:ext cx="1421966" cy="436414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dirty="0">
                  <a:solidFill>
                    <a:srgbClr val="FFFFFF"/>
                  </a:solidFill>
                  <a:latin typeface="Helvetica Neue"/>
                </a:rPr>
                <a:t>George W</a:t>
              </a: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3451351" y="3836401"/>
              <a:ext cx="171177" cy="436414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lang="en-US" sz="2000" dirty="0">
                <a:solidFill>
                  <a:srgbClr val="FFFFFF"/>
                </a:solidFill>
                <a:latin typeface="Helvetica Neue"/>
              </a:endParaRPr>
            </a:p>
          </p:txBody>
        </p:sp>
        <p:sp>
          <p:nvSpPr>
            <p:cNvPr id="161" name="Oval 160"/>
            <p:cNvSpPr/>
            <p:nvPr/>
          </p:nvSpPr>
          <p:spPr bwMode="auto">
            <a:xfrm>
              <a:off x="3489794" y="4007191"/>
              <a:ext cx="94290" cy="94836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lang="en-US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cxnSp>
        <p:nvCxnSpPr>
          <p:cNvPr id="162" name="Straight Arrow Connector 161"/>
          <p:cNvCxnSpPr/>
          <p:nvPr/>
        </p:nvCxnSpPr>
        <p:spPr bwMode="auto">
          <a:xfrm flipH="1">
            <a:off x="4738886" y="3608386"/>
            <a:ext cx="1884554" cy="910303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683741" y="5623801"/>
            <a:ext cx="8110290" cy="436414"/>
            <a:chOff x="667804" y="5850670"/>
            <a:chExt cx="8110290" cy="436414"/>
          </a:xfrm>
        </p:grpSpPr>
        <p:grpSp>
          <p:nvGrpSpPr>
            <p:cNvPr id="164" name="Group 163"/>
            <p:cNvGrpSpPr/>
            <p:nvPr/>
          </p:nvGrpSpPr>
          <p:grpSpPr>
            <a:xfrm>
              <a:off x="7183712" y="5850670"/>
              <a:ext cx="1594382" cy="436414"/>
              <a:chOff x="2028146" y="3836401"/>
              <a:chExt cx="1594382" cy="436414"/>
            </a:xfrm>
          </p:grpSpPr>
          <p:sp>
            <p:nvSpPr>
              <p:cNvPr id="184" name="Rectangle 183"/>
              <p:cNvSpPr/>
              <p:nvPr/>
            </p:nvSpPr>
            <p:spPr bwMode="auto">
              <a:xfrm>
                <a:off x="2028146" y="3836401"/>
                <a:ext cx="1421966" cy="43641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lang="en-US" sz="1800" dirty="0">
                    <a:solidFill>
                      <a:srgbClr val="FFFFFF"/>
                    </a:solidFill>
                    <a:latin typeface="Helvetica Neue"/>
                  </a:rPr>
                  <a:t>George W</a:t>
                </a:r>
              </a:p>
            </p:txBody>
          </p:sp>
          <p:sp>
            <p:nvSpPr>
              <p:cNvPr id="185" name="Rectangle 184"/>
              <p:cNvSpPr/>
              <p:nvPr/>
            </p:nvSpPr>
            <p:spPr bwMode="auto">
              <a:xfrm>
                <a:off x="3451351" y="3836401"/>
                <a:ext cx="171177" cy="43641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2000" dirty="0">
                  <a:solidFill>
                    <a:srgbClr val="FFFFFF"/>
                  </a:solidFill>
                  <a:latin typeface="Helvetica Neue"/>
                </a:endParaRPr>
              </a:p>
            </p:txBody>
          </p:sp>
          <p:sp>
            <p:nvSpPr>
              <p:cNvPr id="186" name="Oval 185"/>
              <p:cNvSpPr/>
              <p:nvPr/>
            </p:nvSpPr>
            <p:spPr bwMode="auto">
              <a:xfrm>
                <a:off x="3489794" y="4007191"/>
                <a:ext cx="94290" cy="94836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830782" y="5850670"/>
              <a:ext cx="1594382" cy="436414"/>
              <a:chOff x="2028146" y="3836401"/>
              <a:chExt cx="1594382" cy="436414"/>
            </a:xfrm>
          </p:grpSpPr>
          <p:sp>
            <p:nvSpPr>
              <p:cNvPr id="181" name="Rectangle 180"/>
              <p:cNvSpPr/>
              <p:nvPr/>
            </p:nvSpPr>
            <p:spPr bwMode="auto">
              <a:xfrm>
                <a:off x="2028146" y="3836401"/>
                <a:ext cx="1421966" cy="43641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lang="en-US" sz="1800" dirty="0">
                    <a:solidFill>
                      <a:srgbClr val="FFFFFF"/>
                    </a:solidFill>
                    <a:latin typeface="Helvetica Neue"/>
                  </a:rPr>
                  <a:t>George A</a:t>
                </a:r>
              </a:p>
            </p:txBody>
          </p:sp>
          <p:sp>
            <p:nvSpPr>
              <p:cNvPr id="182" name="Rectangle 181"/>
              <p:cNvSpPr/>
              <p:nvPr/>
            </p:nvSpPr>
            <p:spPr bwMode="auto">
              <a:xfrm>
                <a:off x="3451351" y="3836401"/>
                <a:ext cx="171177" cy="43641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2000" dirty="0">
                  <a:solidFill>
                    <a:srgbClr val="FFFFFF"/>
                  </a:solidFill>
                  <a:latin typeface="Helvetica Neue"/>
                </a:endParaRPr>
              </a:p>
            </p:txBody>
          </p:sp>
          <p:sp>
            <p:nvSpPr>
              <p:cNvPr id="183" name="Oval 182"/>
              <p:cNvSpPr/>
              <p:nvPr/>
            </p:nvSpPr>
            <p:spPr bwMode="auto">
              <a:xfrm>
                <a:off x="3489794" y="4007191"/>
                <a:ext cx="94290" cy="94836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2418204" y="5850670"/>
              <a:ext cx="1594382" cy="436414"/>
              <a:chOff x="2028146" y="3836401"/>
              <a:chExt cx="1594382" cy="436414"/>
            </a:xfrm>
          </p:grpSpPr>
          <p:sp>
            <p:nvSpPr>
              <p:cNvPr id="178" name="Rectangle 177"/>
              <p:cNvSpPr/>
              <p:nvPr/>
            </p:nvSpPr>
            <p:spPr bwMode="auto">
              <a:xfrm>
                <a:off x="2028146" y="3836401"/>
                <a:ext cx="1421966" cy="43641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lang="en-US" sz="1800" dirty="0">
                    <a:solidFill>
                      <a:srgbClr val="FFFFFF"/>
                    </a:solidFill>
                    <a:latin typeface="Helvetica Neue"/>
                  </a:rPr>
                  <a:t>George B</a:t>
                </a:r>
              </a:p>
            </p:txBody>
          </p:sp>
          <p:sp>
            <p:nvSpPr>
              <p:cNvPr id="179" name="Rectangle 178"/>
              <p:cNvSpPr/>
              <p:nvPr/>
            </p:nvSpPr>
            <p:spPr bwMode="auto">
              <a:xfrm>
                <a:off x="3451351" y="3836401"/>
                <a:ext cx="171177" cy="43641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2000" dirty="0">
                  <a:solidFill>
                    <a:srgbClr val="FFFFFF"/>
                  </a:solidFill>
                  <a:latin typeface="Helvetica Neue"/>
                </a:endParaRPr>
              </a:p>
            </p:txBody>
          </p:sp>
          <p:sp>
            <p:nvSpPr>
              <p:cNvPr id="180" name="Oval 179"/>
              <p:cNvSpPr/>
              <p:nvPr/>
            </p:nvSpPr>
            <p:spPr bwMode="auto">
              <a:xfrm>
                <a:off x="3489794" y="4007191"/>
                <a:ext cx="94290" cy="94836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4004387" y="5850670"/>
              <a:ext cx="1594382" cy="436414"/>
              <a:chOff x="2028146" y="3836401"/>
              <a:chExt cx="1594382" cy="436414"/>
            </a:xfrm>
          </p:grpSpPr>
          <p:sp>
            <p:nvSpPr>
              <p:cNvPr id="175" name="Rectangle 174"/>
              <p:cNvSpPr/>
              <p:nvPr/>
            </p:nvSpPr>
            <p:spPr bwMode="auto">
              <a:xfrm>
                <a:off x="2028146" y="3836401"/>
                <a:ext cx="1421966" cy="43641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lang="en-US" sz="1800" dirty="0">
                    <a:solidFill>
                      <a:srgbClr val="FFFFFF"/>
                    </a:solidFill>
                    <a:latin typeface="Helvetica Neue"/>
                  </a:rPr>
                  <a:t>George S</a:t>
                </a:r>
              </a:p>
            </p:txBody>
          </p:sp>
          <p:sp>
            <p:nvSpPr>
              <p:cNvPr id="176" name="Rectangle 175"/>
              <p:cNvSpPr/>
              <p:nvPr/>
            </p:nvSpPr>
            <p:spPr bwMode="auto">
              <a:xfrm>
                <a:off x="3451351" y="3836401"/>
                <a:ext cx="171177" cy="43641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2000" dirty="0">
                  <a:solidFill>
                    <a:srgbClr val="FFFFFF"/>
                  </a:solidFill>
                  <a:latin typeface="Helvetica Neue"/>
                </a:endParaRPr>
              </a:p>
            </p:txBody>
          </p:sp>
          <p:sp>
            <p:nvSpPr>
              <p:cNvPr id="177" name="Oval 176"/>
              <p:cNvSpPr/>
              <p:nvPr/>
            </p:nvSpPr>
            <p:spPr bwMode="auto">
              <a:xfrm>
                <a:off x="3489794" y="4007191"/>
                <a:ext cx="94290" cy="94836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5589331" y="5850670"/>
              <a:ext cx="1594382" cy="436414"/>
              <a:chOff x="2028146" y="3836401"/>
              <a:chExt cx="1594382" cy="436414"/>
            </a:xfrm>
          </p:grpSpPr>
          <p:sp>
            <p:nvSpPr>
              <p:cNvPr id="172" name="Rectangle 171"/>
              <p:cNvSpPr/>
              <p:nvPr/>
            </p:nvSpPr>
            <p:spPr bwMode="auto">
              <a:xfrm>
                <a:off x="2028146" y="3836401"/>
                <a:ext cx="1421966" cy="43641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lang="en-US" sz="1800" dirty="0">
                    <a:solidFill>
                      <a:srgbClr val="FFFFFF"/>
                    </a:solidFill>
                    <a:latin typeface="Helvetica Neue"/>
                  </a:rPr>
                  <a:t>George Sm</a:t>
                </a:r>
              </a:p>
            </p:txBody>
          </p:sp>
          <p:sp>
            <p:nvSpPr>
              <p:cNvPr id="173" name="Rectangle 172"/>
              <p:cNvSpPr/>
              <p:nvPr/>
            </p:nvSpPr>
            <p:spPr bwMode="auto">
              <a:xfrm>
                <a:off x="3451351" y="3836401"/>
                <a:ext cx="171177" cy="43641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2000" dirty="0">
                  <a:solidFill>
                    <a:srgbClr val="FFFFFF"/>
                  </a:solidFill>
                  <a:latin typeface="Helvetica Neue"/>
                </a:endParaRPr>
              </a:p>
            </p:txBody>
          </p:sp>
          <p:sp>
            <p:nvSpPr>
              <p:cNvPr id="174" name="Oval 173"/>
              <p:cNvSpPr/>
              <p:nvPr/>
            </p:nvSpPr>
            <p:spPr bwMode="auto">
              <a:xfrm>
                <a:off x="3489794" y="4007191"/>
                <a:ext cx="94290" cy="94836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667804" y="5850670"/>
              <a:ext cx="171177" cy="436414"/>
              <a:chOff x="2406387" y="6002334"/>
              <a:chExt cx="171177" cy="436414"/>
            </a:xfrm>
          </p:grpSpPr>
          <p:sp>
            <p:nvSpPr>
              <p:cNvPr id="170" name="Rectangle 169"/>
              <p:cNvSpPr/>
              <p:nvPr/>
            </p:nvSpPr>
            <p:spPr bwMode="auto">
              <a:xfrm>
                <a:off x="2406387" y="6002334"/>
                <a:ext cx="171177" cy="43641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2000" dirty="0">
                  <a:solidFill>
                    <a:srgbClr val="FFFFFF"/>
                  </a:solidFill>
                  <a:latin typeface="Helvetica Neue"/>
                </a:endParaRPr>
              </a:p>
            </p:txBody>
          </p:sp>
          <p:sp>
            <p:nvSpPr>
              <p:cNvPr id="171" name="Oval 170"/>
              <p:cNvSpPr/>
              <p:nvPr/>
            </p:nvSpPr>
            <p:spPr bwMode="auto">
              <a:xfrm>
                <a:off x="2444830" y="6173124"/>
                <a:ext cx="94290" cy="94836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085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64" grpId="0" build="p"/>
    </p:bldLst>
  </p:timing>
</p:sld>
</file>

<file path=ppt/theme/theme1.xml><?xml version="1.0" encoding="utf-8"?>
<a:theme xmlns:a="http://schemas.openxmlformats.org/drawingml/2006/main" name="lecture1.key">
  <a:themeElements>
    <a:clrScheme name="Custom 6">
      <a:dk1>
        <a:srgbClr val="002789"/>
      </a:dk1>
      <a:lt1>
        <a:srgbClr val="FFFFFF"/>
      </a:lt1>
      <a:dk2>
        <a:srgbClr val="14405C"/>
      </a:dk2>
      <a:lt2>
        <a:srgbClr val="F2F2F2"/>
      </a:lt2>
      <a:accent1>
        <a:srgbClr val="2980B9"/>
      </a:accent1>
      <a:accent2>
        <a:srgbClr val="043D89"/>
      </a:accent2>
      <a:accent3>
        <a:srgbClr val="2A80B7"/>
      </a:accent3>
      <a:accent4>
        <a:srgbClr val="74B5DE"/>
      </a:accent4>
      <a:accent5>
        <a:srgbClr val="ABD2EB"/>
      </a:accent5>
      <a:accent6>
        <a:srgbClr val="0070C0"/>
      </a:accent6>
      <a:hlink>
        <a:srgbClr val="0000FF"/>
      </a:hlink>
      <a:folHlink>
        <a:srgbClr val="800080"/>
      </a:folHlink>
    </a:clrScheme>
    <a:fontScheme name="lecture1.key">
      <a:majorFont>
        <a:latin typeface="Tahoma"/>
        <a:ea typeface="Osaka"/>
        <a:cs typeface=""/>
      </a:majorFont>
      <a:minorFont>
        <a:latin typeface="Tahoma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400" dirty="0">
            <a:solidFill>
              <a:schemeClr val="tx2"/>
            </a:solidFill>
            <a:latin typeface="Helvetica Neue" charset="0"/>
            <a:ea typeface="Helvetica Neue" charset="0"/>
            <a:cs typeface="Helvetica Neue" charset="0"/>
          </a:defRPr>
        </a:defPPr>
      </a:lstStyle>
    </a:txDef>
  </a:objectDefaults>
  <a:extraClrSchemeLst>
    <a:extraClrScheme>
      <a:clrScheme name="lecture1.ke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1490439487</TotalTime>
  <Pages>12</Pages>
  <Words>2010</Words>
  <Application>Microsoft Macintosh PowerPoint</Application>
  <PresentationFormat>Letter Paper (8.5x11 in)</PresentationFormat>
  <Paragraphs>528</Paragraphs>
  <Slides>30</Slides>
  <Notes>3</Notes>
  <HiddenSlides>12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Book Antiqua</vt:lpstr>
      <vt:lpstr>Helvetica Neue</vt:lpstr>
      <vt:lpstr>ＭＳ Ｐゴシック</vt:lpstr>
      <vt:lpstr>Osaka</vt:lpstr>
      <vt:lpstr>Tahoma</vt:lpstr>
      <vt:lpstr>Wingdings</vt:lpstr>
      <vt:lpstr>Arial</vt:lpstr>
      <vt:lpstr>lecture1.key</vt:lpstr>
      <vt:lpstr>Buffer Management</vt:lpstr>
      <vt:lpstr>We seem to need a hybrid!</vt:lpstr>
      <vt:lpstr>Two General Approaches</vt:lpstr>
      <vt:lpstr>DBMS vs OS Buffer Cache</vt:lpstr>
      <vt:lpstr>Summing Up</vt:lpstr>
      <vt:lpstr>Index Files and  B+-Tree Refinements</vt:lpstr>
      <vt:lpstr>B+Tree Refinement: Variable-Length Keys</vt:lpstr>
      <vt:lpstr>Prefix Compress Keys?</vt:lpstr>
      <vt:lpstr>Prefix Key Compression</vt:lpstr>
      <vt:lpstr>Suffix Key Compression</vt:lpstr>
      <vt:lpstr>B+-TREE COSTS</vt:lpstr>
      <vt:lpstr>Recall: Cost of Operations</vt:lpstr>
      <vt:lpstr>Note</vt:lpstr>
      <vt:lpstr>Cost of Operations</vt:lpstr>
      <vt:lpstr>Clustered vs. Unclustered Index</vt:lpstr>
      <vt:lpstr>Cost of Operations</vt:lpstr>
      <vt:lpstr>Scan all the Records</vt:lpstr>
      <vt:lpstr>Cost of Operations</vt:lpstr>
      <vt:lpstr>Cost of Operations</vt:lpstr>
      <vt:lpstr>Find the record with key 3</vt:lpstr>
      <vt:lpstr>Cost of Operations</vt:lpstr>
      <vt:lpstr>Cost of Operations</vt:lpstr>
      <vt:lpstr>Find keys between 3 and 7</vt:lpstr>
      <vt:lpstr>Cost of Operations</vt:lpstr>
      <vt:lpstr>Cost of Operations</vt:lpstr>
      <vt:lpstr>Cost of Operations</vt:lpstr>
      <vt:lpstr>Cost of Operations</vt:lpstr>
      <vt:lpstr>Cost of Operations (in Big-O Notation)</vt:lpstr>
      <vt:lpstr>Constant factors</vt:lpstr>
      <vt:lpstr>Summary</vt:lpstr>
    </vt:vector>
  </TitlesOfParts>
  <Manager/>
  <Company/>
  <LinksUpToDate>false</LinksUpToDate>
  <SharedDoc>false</SharedDoc>
  <HyperlinkBase/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Calculus</dc:title>
  <dc:subject>Database Management Systems</dc:subject>
  <dc:creator/>
  <cp:keywords/>
  <dc:description/>
  <cp:lastModifiedBy>Joseph Hellerstein</cp:lastModifiedBy>
  <cp:revision>441</cp:revision>
  <cp:lastPrinted>2017-09-26T13:50:05Z</cp:lastPrinted>
  <dcterms:created xsi:type="dcterms:W3CDTF">2010-03-16T04:14:43Z</dcterms:created>
  <dcterms:modified xsi:type="dcterms:W3CDTF">2017-09-26T17:44:03Z</dcterms:modified>
  <cp:category/>
</cp:coreProperties>
</file>