
<file path=[Content_Types].xml><?xml version="1.0" encoding="utf-8"?>
<Types xmlns="http://schemas.openxmlformats.org/package/2006/content-types">
  <Default Extension="xml" ContentType="application/xml"/>
  <Default Extension="jpeg" ContentType="image/jpeg"/>
  <Default Extension="wmf" ContentType="image/x-wmf"/>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 strictFirstAndLastChars="0" saveSubsetFonts="1">
  <p:sldMasterIdLst>
    <p:sldMasterId id="2147484026" r:id="rId1"/>
    <p:sldMasterId id="2147484052" r:id="rId2"/>
  </p:sldMasterIdLst>
  <p:notesMasterIdLst>
    <p:notesMasterId r:id="rId51"/>
  </p:notesMasterIdLst>
  <p:handoutMasterIdLst>
    <p:handoutMasterId r:id="rId52"/>
  </p:handoutMasterIdLst>
  <p:sldIdLst>
    <p:sldId id="316" r:id="rId3"/>
    <p:sldId id="358" r:id="rId4"/>
    <p:sldId id="367" r:id="rId5"/>
    <p:sldId id="429" r:id="rId6"/>
    <p:sldId id="360" r:id="rId7"/>
    <p:sldId id="361" r:id="rId8"/>
    <p:sldId id="366" r:id="rId9"/>
    <p:sldId id="374" r:id="rId10"/>
    <p:sldId id="434" r:id="rId11"/>
    <p:sldId id="381" r:id="rId12"/>
    <p:sldId id="323" r:id="rId13"/>
    <p:sldId id="435" r:id="rId14"/>
    <p:sldId id="325" r:id="rId15"/>
    <p:sldId id="369" r:id="rId16"/>
    <p:sldId id="370" r:id="rId17"/>
    <p:sldId id="373" r:id="rId18"/>
    <p:sldId id="430" r:id="rId19"/>
    <p:sldId id="329" r:id="rId20"/>
    <p:sldId id="377" r:id="rId21"/>
    <p:sldId id="372" r:id="rId22"/>
    <p:sldId id="376" r:id="rId23"/>
    <p:sldId id="389" r:id="rId24"/>
    <p:sldId id="388" r:id="rId25"/>
    <p:sldId id="433" r:id="rId26"/>
    <p:sldId id="436" r:id="rId27"/>
    <p:sldId id="437" r:id="rId28"/>
    <p:sldId id="438" r:id="rId29"/>
    <p:sldId id="439" r:id="rId30"/>
    <p:sldId id="440" r:id="rId31"/>
    <p:sldId id="393" r:id="rId32"/>
    <p:sldId id="415" r:id="rId33"/>
    <p:sldId id="414" r:id="rId34"/>
    <p:sldId id="395" r:id="rId35"/>
    <p:sldId id="397" r:id="rId36"/>
    <p:sldId id="398" r:id="rId37"/>
    <p:sldId id="399" r:id="rId38"/>
    <p:sldId id="400" r:id="rId39"/>
    <p:sldId id="404" r:id="rId40"/>
    <p:sldId id="423" r:id="rId41"/>
    <p:sldId id="402" r:id="rId42"/>
    <p:sldId id="409" r:id="rId43"/>
    <p:sldId id="412" r:id="rId44"/>
    <p:sldId id="413" r:id="rId45"/>
    <p:sldId id="411" r:id="rId46"/>
    <p:sldId id="424" r:id="rId47"/>
    <p:sldId id="427" r:id="rId48"/>
    <p:sldId id="426" r:id="rId49"/>
    <p:sldId id="347" r:id="rId50"/>
  </p:sldIdLst>
  <p:sldSz cx="9144000" cy="6858000" type="screen4x3"/>
  <p:notesSz cx="6858000" cy="9144000"/>
  <p:defaultTextStyle>
    <a:defPPr>
      <a:defRPr lang="en-US"/>
    </a:defPPr>
    <a:lvl1pPr algn="l" rtl="0" fontAlgn="base">
      <a:spcBef>
        <a:spcPct val="0"/>
      </a:spcBef>
      <a:spcAft>
        <a:spcPct val="0"/>
      </a:spcAft>
      <a:defRPr sz="1200" kern="1200">
        <a:solidFill>
          <a:srgbClr val="000000"/>
        </a:solidFill>
        <a:latin typeface="Helvetica Neue" charset="0"/>
        <a:ea typeface="Osaka" charset="0"/>
        <a:cs typeface="Osaka" charset="0"/>
      </a:defRPr>
    </a:lvl1pPr>
    <a:lvl2pPr marL="457200" algn="l" rtl="0" fontAlgn="base">
      <a:spcBef>
        <a:spcPct val="0"/>
      </a:spcBef>
      <a:spcAft>
        <a:spcPct val="0"/>
      </a:spcAft>
      <a:defRPr sz="1200" kern="1200">
        <a:solidFill>
          <a:srgbClr val="000000"/>
        </a:solidFill>
        <a:latin typeface="Helvetica Neue" charset="0"/>
        <a:ea typeface="Osaka" charset="0"/>
        <a:cs typeface="Osaka" charset="0"/>
      </a:defRPr>
    </a:lvl2pPr>
    <a:lvl3pPr marL="914400" algn="l" rtl="0" fontAlgn="base">
      <a:spcBef>
        <a:spcPct val="0"/>
      </a:spcBef>
      <a:spcAft>
        <a:spcPct val="0"/>
      </a:spcAft>
      <a:defRPr sz="1200" kern="1200">
        <a:solidFill>
          <a:srgbClr val="000000"/>
        </a:solidFill>
        <a:latin typeface="Helvetica Neue" charset="0"/>
        <a:ea typeface="Osaka" charset="0"/>
        <a:cs typeface="Osaka" charset="0"/>
      </a:defRPr>
    </a:lvl3pPr>
    <a:lvl4pPr marL="1371600" algn="l" rtl="0" fontAlgn="base">
      <a:spcBef>
        <a:spcPct val="0"/>
      </a:spcBef>
      <a:spcAft>
        <a:spcPct val="0"/>
      </a:spcAft>
      <a:defRPr sz="1200" kern="1200">
        <a:solidFill>
          <a:srgbClr val="000000"/>
        </a:solidFill>
        <a:latin typeface="Helvetica Neue" charset="0"/>
        <a:ea typeface="Osaka" charset="0"/>
        <a:cs typeface="Osaka" charset="0"/>
      </a:defRPr>
    </a:lvl4pPr>
    <a:lvl5pPr marL="1828800" algn="l" rtl="0" fontAlgn="base">
      <a:spcBef>
        <a:spcPct val="0"/>
      </a:spcBef>
      <a:spcAft>
        <a:spcPct val="0"/>
      </a:spcAft>
      <a:defRPr sz="1200" kern="1200">
        <a:solidFill>
          <a:srgbClr val="000000"/>
        </a:solidFill>
        <a:latin typeface="Helvetica Neue" charset="0"/>
        <a:ea typeface="Osaka" charset="0"/>
        <a:cs typeface="Osaka" charset="0"/>
      </a:defRPr>
    </a:lvl5pPr>
    <a:lvl6pPr marL="2286000" algn="l" defTabSz="457200" rtl="0" eaLnBrk="1" latinLnBrk="0" hangingPunct="1">
      <a:defRPr sz="1200" kern="1200">
        <a:solidFill>
          <a:srgbClr val="000000"/>
        </a:solidFill>
        <a:latin typeface="Helvetica Neue" charset="0"/>
        <a:ea typeface="Osaka" charset="0"/>
        <a:cs typeface="Osaka" charset="0"/>
      </a:defRPr>
    </a:lvl6pPr>
    <a:lvl7pPr marL="2743200" algn="l" defTabSz="457200" rtl="0" eaLnBrk="1" latinLnBrk="0" hangingPunct="1">
      <a:defRPr sz="1200" kern="1200">
        <a:solidFill>
          <a:srgbClr val="000000"/>
        </a:solidFill>
        <a:latin typeface="Helvetica Neue" charset="0"/>
        <a:ea typeface="Osaka" charset="0"/>
        <a:cs typeface="Osaka" charset="0"/>
      </a:defRPr>
    </a:lvl7pPr>
    <a:lvl8pPr marL="3200400" algn="l" defTabSz="457200" rtl="0" eaLnBrk="1" latinLnBrk="0" hangingPunct="1">
      <a:defRPr sz="1200" kern="1200">
        <a:solidFill>
          <a:srgbClr val="000000"/>
        </a:solidFill>
        <a:latin typeface="Helvetica Neue" charset="0"/>
        <a:ea typeface="Osaka" charset="0"/>
        <a:cs typeface="Osaka" charset="0"/>
      </a:defRPr>
    </a:lvl8pPr>
    <a:lvl9pPr marL="3657600" algn="l" defTabSz="457200" rtl="0" eaLnBrk="1" latinLnBrk="0" hangingPunct="1">
      <a:defRPr sz="1200" kern="1200">
        <a:solidFill>
          <a:srgbClr val="000000"/>
        </a:solidFill>
        <a:latin typeface="Helvetica Neue" charset="0"/>
        <a:ea typeface="Osaka" charset="0"/>
        <a:cs typeface="Osaka" charset="0"/>
      </a:defRPr>
    </a:lvl9pPr>
  </p:defaultTextStyle>
  <p:extLst>
    <p:ext uri="{521415D9-36F7-43E2-AB2F-B90AF26B5E84}">
      <p14:sectionLst xmlns:p14="http://schemas.microsoft.com/office/powerpoint/2010/main">
        <p14:section name="Default Section" id="{957360F7-EF2B-3E41-829F-7004F9D9676B}">
          <p14:sldIdLst>
            <p14:sldId id="316"/>
            <p14:sldId id="358"/>
            <p14:sldId id="367"/>
            <p14:sldId id="429"/>
          </p14:sldIdLst>
        </p14:section>
        <p14:section name="Relational Calculus" id="{F708E640-C034-B94D-9863-5257A15C81FC}">
          <p14:sldIdLst>
            <p14:sldId id="360"/>
            <p14:sldId id="361"/>
            <p14:sldId id="366"/>
          </p14:sldIdLst>
        </p14:section>
        <p14:section name="Relational Algebra" id="{866720EE-429A-0F41-9CCC-25183E1AA5C1}">
          <p14:sldIdLst>
            <p14:sldId id="374"/>
            <p14:sldId id="434"/>
            <p14:sldId id="381"/>
            <p14:sldId id="323"/>
            <p14:sldId id="435"/>
            <p14:sldId id="325"/>
            <p14:sldId id="369"/>
            <p14:sldId id="370"/>
            <p14:sldId id="373"/>
            <p14:sldId id="430"/>
            <p14:sldId id="329"/>
            <p14:sldId id="377"/>
            <p14:sldId id="372"/>
            <p14:sldId id="376"/>
            <p14:sldId id="389"/>
            <p14:sldId id="388"/>
            <p14:sldId id="433"/>
            <p14:sldId id="436"/>
            <p14:sldId id="437"/>
            <p14:sldId id="438"/>
            <p14:sldId id="439"/>
            <p14:sldId id="440"/>
            <p14:sldId id="393"/>
            <p14:sldId id="415"/>
            <p14:sldId id="414"/>
            <p14:sldId id="395"/>
            <p14:sldId id="397"/>
            <p14:sldId id="398"/>
            <p14:sldId id="399"/>
            <p14:sldId id="400"/>
            <p14:sldId id="404"/>
            <p14:sldId id="423"/>
            <p14:sldId id="402"/>
            <p14:sldId id="409"/>
            <p14:sldId id="412"/>
            <p14:sldId id="413"/>
            <p14:sldId id="411"/>
            <p14:sldId id="424"/>
            <p14:sldId id="427"/>
            <p14:sldId id="426"/>
            <p14:sldId id="34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2C5"/>
    <a:srgbClr val="FF40FF"/>
    <a:srgbClr val="F7F7F7"/>
    <a:srgbClr val="C6C6EA"/>
    <a:srgbClr val="B77373"/>
    <a:srgbClr val="CE2B4F"/>
    <a:srgbClr val="E81F11"/>
    <a:srgbClr val="4BCC00"/>
    <a:srgbClr val="A36500"/>
    <a:srgbClr val="1115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86"/>
    <p:restoredTop sz="88971"/>
  </p:normalViewPr>
  <p:slideViewPr>
    <p:cSldViewPr snapToGrid="0">
      <p:cViewPr>
        <p:scale>
          <a:sx n="95" d="100"/>
          <a:sy n="95" d="100"/>
        </p:scale>
        <p:origin x="2016" y="536"/>
      </p:cViewPr>
      <p:guideLst>
        <p:guide orient="horz" pos="2160"/>
        <p:guide pos="2880"/>
      </p:guideLst>
    </p:cSldViewPr>
  </p:slideViewPr>
  <p:outlineViewPr>
    <p:cViewPr>
      <p:scale>
        <a:sx n="33" d="100"/>
        <a:sy n="33" d="100"/>
      </p:scale>
      <p:origin x="0" y="-6883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a:latin typeface="Helvetica Neue" pitchFamily="-106" charset="0"/>
                <a:ea typeface="Osaka" pitchFamily="-106" charset="-128"/>
                <a:cs typeface="Osaka" pitchFamily="-106"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mtClean="0"/>
            </a:lvl1pPr>
          </a:lstStyle>
          <a:p>
            <a:pPr>
              <a:defRPr/>
            </a:pPr>
            <a:fld id="{784099A4-F1E1-924F-A8C5-F2082E3310A6}" type="datetime1">
              <a:rPr lang="en-US"/>
              <a:pPr>
                <a:defRPr/>
              </a:pPr>
              <a:t>10/3/17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a:latin typeface="Helvetica Neue" pitchFamily="-106" charset="0"/>
                <a:ea typeface="Osaka" pitchFamily="-106" charset="-128"/>
                <a:cs typeface="Osaka" pitchFamily="-106"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mtClean="0"/>
            </a:lvl1pPr>
          </a:lstStyle>
          <a:p>
            <a:pPr>
              <a:defRPr/>
            </a:pPr>
            <a:fld id="{9E6034DE-8F2D-B349-9D8D-D71717BA6C53}" type="slidenum">
              <a:rPr lang="en-US"/>
              <a:pPr>
                <a:defRPr/>
              </a:pPr>
              <a:t>‹#›</a:t>
            </a:fld>
            <a:endParaRPr lang="en-US"/>
          </a:p>
        </p:txBody>
      </p:sp>
    </p:spTree>
    <p:extLst>
      <p:ext uri="{BB962C8B-B14F-4D97-AF65-F5344CB8AC3E}">
        <p14:creationId xmlns:p14="http://schemas.microsoft.com/office/powerpoint/2010/main" val="36051012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a:latin typeface="Helvetica Neue" pitchFamily="-106" charset="0"/>
                <a:ea typeface="Osaka" pitchFamily="-106" charset="-128"/>
                <a:cs typeface="Osaka" pitchFamily="-106" charset="-128"/>
              </a:defRPr>
            </a:lvl1pPr>
          </a:lstStyle>
          <a:p>
            <a:pPr>
              <a:defRPr/>
            </a:pPr>
            <a:endParaRPr lang="en-US"/>
          </a:p>
        </p:txBody>
      </p:sp>
      <p:sp>
        <p:nvSpPr>
          <p:cNvPr id="1027"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a:latin typeface="Helvetica Neue" pitchFamily="-106" charset="0"/>
                <a:ea typeface="Osaka" pitchFamily="-106" charset="-128"/>
                <a:cs typeface="Osaka" pitchFamily="-106" charset="-128"/>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1029"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a:latin typeface="Helvetica Neue" pitchFamily="-106" charset="0"/>
                <a:ea typeface="Osaka" pitchFamily="-106" charset="-128"/>
                <a:cs typeface="Osaka" pitchFamily="-106" charset="-128"/>
              </a:defRPr>
            </a:lvl1pPr>
          </a:lstStyle>
          <a:p>
            <a:pPr>
              <a:defRPr/>
            </a:pPr>
            <a:endParaRPr lang="en-US"/>
          </a:p>
        </p:txBody>
      </p:sp>
      <p:sp>
        <p:nvSpPr>
          <p:cNvPr id="1031"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mtClean="0"/>
            </a:lvl1pPr>
          </a:lstStyle>
          <a:p>
            <a:pPr>
              <a:defRPr/>
            </a:pPr>
            <a:fld id="{4D52302A-B9A6-C548-AF4B-B6B3AA7A6CDF}" type="slidenum">
              <a:rPr lang="en-US"/>
              <a:pPr>
                <a:defRPr/>
              </a:pPr>
              <a:t>‹#›</a:t>
            </a:fld>
            <a:endParaRPr lang="en-US"/>
          </a:p>
        </p:txBody>
      </p:sp>
    </p:spTree>
    <p:extLst>
      <p:ext uri="{BB962C8B-B14F-4D97-AF65-F5344CB8AC3E}">
        <p14:creationId xmlns:p14="http://schemas.microsoft.com/office/powerpoint/2010/main" val="2216801039"/>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Helvetica Neue"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Helvetica Neue"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Helvetica Neue"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Helvetica Neue"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Helvetica Neue"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4E305C05-8CDE-4F46-B6EA-513B13D64410}" type="slidenum">
              <a:rPr lang="en-US"/>
              <a:pPr eaLnBrk="1" hangingPunct="1"/>
              <a:t>1</a:t>
            </a:fld>
            <a:endParaRPr lang="en-US" dirty="0"/>
          </a:p>
        </p:txBody>
      </p:sp>
      <p:sp>
        <p:nvSpPr>
          <p:cNvPr id="28675" name="Rectangle 2"/>
          <p:cNvSpPr>
            <a:spLocks noGrp="1" noRot="1" noChangeAspect="1" noChangeArrowheads="1" noTextEdit="1"/>
          </p:cNvSpPr>
          <p:nvPr>
            <p:ph type="sldImg"/>
          </p:nvPr>
        </p:nvSpPr>
        <p:spPr>
          <a:xfrm>
            <a:off x="1152525" y="692150"/>
            <a:ext cx="4552950" cy="3414713"/>
          </a:xfrm>
          <a:solidFill>
            <a:srgbClr val="FFFFFF"/>
          </a:solidFill>
          <a:ln/>
        </p:spPr>
      </p:sp>
      <p:sp>
        <p:nvSpPr>
          <p:cNvPr id="28676" name="Rectangle 3"/>
          <p:cNvSpPr>
            <a:spLocks noGrp="1" noChangeArrowheads="1"/>
          </p:cNvSpPr>
          <p:nvPr>
            <p:ph type="body" idx="1"/>
          </p:nvPr>
        </p:nvSpPr>
        <p:spPr>
          <a:xfrm>
            <a:off x="915988" y="4343400"/>
            <a:ext cx="5026025" cy="4114800"/>
          </a:xfrm>
          <a:solidFill>
            <a:srgbClr val="FFFFFF"/>
          </a:solidFill>
          <a:ln>
            <a:solidFill>
              <a:srgbClr val="000000"/>
            </a:solidFill>
          </a:ln>
          <a:extLst>
            <a:ext uri="{FAA26D3D-D897-4be2-8F04-BA451C77F1D7}">
              <ma14:placeholderFlag xmlns:ma14="http://schemas.microsoft.com/office/mac/drawingml/2011/main" val="1"/>
            </a:ext>
          </a:extLst>
        </p:spPr>
        <p:txBody>
          <a:bodyPr lIns="86621" tIns="43311" rIns="86621" bIns="43311"/>
          <a:lstStyle/>
          <a:p>
            <a:pPr eaLnBrk="1" hangingPunct="1"/>
            <a:endParaRPr lang="en-US" dirty="0">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724868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D52302A-B9A6-C548-AF4B-B6B3AA7A6CDF}" type="slidenum">
              <a:rPr lang="en-US" smtClean="0"/>
              <a:pPr>
                <a:defRPr/>
              </a:pPr>
              <a:t>16</a:t>
            </a:fld>
            <a:endParaRPr lang="en-US"/>
          </a:p>
        </p:txBody>
      </p:sp>
    </p:spTree>
    <p:extLst>
      <p:ext uri="{BB962C8B-B14F-4D97-AF65-F5344CB8AC3E}">
        <p14:creationId xmlns:p14="http://schemas.microsoft.com/office/powerpoint/2010/main" val="1528075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18</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latin typeface="Helvetica Neue" charset="0"/>
                <a:ea typeface="ＭＳ Ｐゴシック" charset="0"/>
                <a:cs typeface="ＭＳ Ｐゴシック" charset="0"/>
              </a:rPr>
              <a:t>Default of Union is to apply set semantics.</a:t>
            </a:r>
            <a:r>
              <a:rPr lang="en-US" baseline="0" dirty="0" smtClean="0">
                <a:latin typeface="Helvetica Neue" charset="0"/>
                <a:ea typeface="ＭＳ Ｐゴシック" charset="0"/>
                <a:cs typeface="ＭＳ Ｐゴシック" charset="0"/>
              </a:rPr>
              <a:t>  </a:t>
            </a:r>
            <a:endParaRPr lang="en-US" baseline="0" dirty="0">
              <a:latin typeface="Helvetica Neue" charset="0"/>
              <a:ea typeface="ＭＳ Ｐゴシック" charset="0"/>
              <a:cs typeface="ＭＳ Ｐゴシック" charset="0"/>
            </a:endParaRPr>
          </a:p>
          <a:p>
            <a:pPr eaLnBrk="1" hangingPunct="1"/>
            <a:r>
              <a:rPr lang="en-US" baseline="0" dirty="0" smtClean="0">
                <a:latin typeface="Helvetica Neue" charset="0"/>
                <a:ea typeface="ＭＳ Ｐゴシック" charset="0"/>
                <a:cs typeface="ＭＳ Ｐゴシック" charset="0"/>
              </a:rPr>
              <a:t>Recall that Union All is required to keep duplicates. </a:t>
            </a:r>
          </a:p>
        </p:txBody>
      </p:sp>
    </p:spTree>
    <p:extLst>
      <p:ext uri="{BB962C8B-B14F-4D97-AF65-F5344CB8AC3E}">
        <p14:creationId xmlns:p14="http://schemas.microsoft.com/office/powerpoint/2010/main" val="1177456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19</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latin typeface="Helvetica Neue" charset="0"/>
                <a:ea typeface="ＭＳ Ｐゴシック" charset="0"/>
                <a:cs typeface="ＭＳ Ｐゴシック" charset="0"/>
              </a:rPr>
              <a:t>Default of Union is to apply set semantics.</a:t>
            </a:r>
            <a:r>
              <a:rPr lang="en-US" baseline="0" dirty="0" smtClean="0">
                <a:latin typeface="Helvetica Neue" charset="0"/>
                <a:ea typeface="ＭＳ Ｐゴシック" charset="0"/>
                <a:cs typeface="ＭＳ Ｐゴシック" charset="0"/>
              </a:rPr>
              <a:t>  </a:t>
            </a:r>
            <a:endParaRPr lang="en-US" baseline="0" dirty="0">
              <a:latin typeface="Helvetica Neue" charset="0"/>
              <a:ea typeface="ＭＳ Ｐゴシック" charset="0"/>
              <a:cs typeface="ＭＳ Ｐゴシック" charset="0"/>
            </a:endParaRPr>
          </a:p>
          <a:p>
            <a:pPr eaLnBrk="1" hangingPunct="1"/>
            <a:r>
              <a:rPr lang="en-US" baseline="0" dirty="0" smtClean="0">
                <a:latin typeface="Helvetica Neue" charset="0"/>
                <a:ea typeface="ＭＳ Ｐゴシック" charset="0"/>
                <a:cs typeface="ＭＳ Ｐゴシック" charset="0"/>
              </a:rPr>
              <a:t>Recall that Union All is required to keep duplicates. </a:t>
            </a:r>
          </a:p>
        </p:txBody>
      </p:sp>
    </p:spTree>
    <p:extLst>
      <p:ext uri="{BB962C8B-B14F-4D97-AF65-F5344CB8AC3E}">
        <p14:creationId xmlns:p14="http://schemas.microsoft.com/office/powerpoint/2010/main" val="916447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20</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659663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21</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latin typeface="Helvetica Neue" charset="0"/>
                <a:ea typeface="ＭＳ Ｐゴシック" charset="0"/>
                <a:cs typeface="ＭＳ Ｐゴシック" charset="0"/>
              </a:rPr>
              <a:t>SQL</a:t>
            </a:r>
            <a:r>
              <a:rPr lang="en-US" baseline="0" dirty="0" smtClean="0">
                <a:latin typeface="Helvetica Neue" charset="0"/>
                <a:ea typeface="ＭＳ Ｐゴシック" charset="0"/>
                <a:cs typeface="ＭＳ Ｐゴシック" charset="0"/>
              </a:rPr>
              <a:t> treats EXCEPT like UNION and applies duplicate elimination afterwards.  This could remove duplicates if the left relation had duplicates to begin with.  This is not an issue in relational algebra where duplicates are not possible in inputs. </a:t>
            </a:r>
            <a:endParaRPr lang="en-US" dirty="0">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413922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22</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latin typeface="Helvetica Neue" charset="0"/>
                <a:ea typeface="ＭＳ Ｐゴシック" charset="0"/>
                <a:cs typeface="ＭＳ Ｐゴシック" charset="0"/>
              </a:rPr>
              <a:t>Default of Union is to apply set semantics.</a:t>
            </a:r>
            <a:r>
              <a:rPr lang="en-US" baseline="0" dirty="0" smtClean="0">
                <a:latin typeface="Helvetica Neue" charset="0"/>
                <a:ea typeface="ＭＳ Ｐゴシック" charset="0"/>
                <a:cs typeface="ＭＳ Ｐゴシック" charset="0"/>
              </a:rPr>
              <a:t>  </a:t>
            </a:r>
            <a:endParaRPr lang="en-US" baseline="0" dirty="0">
              <a:latin typeface="Helvetica Neue" charset="0"/>
              <a:ea typeface="ＭＳ Ｐゴシック" charset="0"/>
              <a:cs typeface="ＭＳ Ｐゴシック" charset="0"/>
            </a:endParaRPr>
          </a:p>
          <a:p>
            <a:pPr eaLnBrk="1" hangingPunct="1"/>
            <a:r>
              <a:rPr lang="en-US" baseline="0" dirty="0" smtClean="0">
                <a:latin typeface="Helvetica Neue" charset="0"/>
                <a:ea typeface="ＭＳ Ｐゴシック" charset="0"/>
                <a:cs typeface="ＭＳ Ｐゴシック" charset="0"/>
              </a:rPr>
              <a:t>Recall that Union All is required to keep duplicates. </a:t>
            </a:r>
          </a:p>
        </p:txBody>
      </p:sp>
    </p:spTree>
    <p:extLst>
      <p:ext uri="{BB962C8B-B14F-4D97-AF65-F5344CB8AC3E}">
        <p14:creationId xmlns:p14="http://schemas.microsoft.com/office/powerpoint/2010/main" val="1067802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132697DE-260E-E540-AD99-A48BEEA4963B}" type="slidenum">
              <a:rPr lang="en-US"/>
              <a:pPr eaLnBrk="1" hangingPunct="1"/>
              <a:t>23</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1933137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25</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latin typeface="Helvetica Neue" charset="0"/>
                <a:ea typeface="ＭＳ Ｐゴシック" charset="0"/>
                <a:cs typeface="ＭＳ Ｐゴシック" charset="0"/>
              </a:rPr>
              <a:t>Default of Union is to apply set semantics.</a:t>
            </a:r>
            <a:r>
              <a:rPr lang="en-US" baseline="0" dirty="0" smtClean="0">
                <a:latin typeface="Helvetica Neue" charset="0"/>
                <a:ea typeface="ＭＳ Ｐゴシック" charset="0"/>
                <a:cs typeface="ＭＳ Ｐゴシック" charset="0"/>
              </a:rPr>
              <a:t>  </a:t>
            </a:r>
            <a:endParaRPr lang="en-US" baseline="0" dirty="0">
              <a:latin typeface="Helvetica Neue" charset="0"/>
              <a:ea typeface="ＭＳ Ｐゴシック" charset="0"/>
              <a:cs typeface="ＭＳ Ｐゴシック" charset="0"/>
            </a:endParaRPr>
          </a:p>
          <a:p>
            <a:pPr eaLnBrk="1" hangingPunct="1"/>
            <a:r>
              <a:rPr lang="en-US" baseline="0" dirty="0" smtClean="0">
                <a:latin typeface="Helvetica Neue" charset="0"/>
                <a:ea typeface="ＭＳ Ｐゴシック" charset="0"/>
                <a:cs typeface="ＭＳ Ｐゴシック" charset="0"/>
              </a:rPr>
              <a:t>Recall that Union All is required to keep duplicates. </a:t>
            </a:r>
          </a:p>
        </p:txBody>
      </p:sp>
    </p:spTree>
    <p:extLst>
      <p:ext uri="{BB962C8B-B14F-4D97-AF65-F5344CB8AC3E}">
        <p14:creationId xmlns:p14="http://schemas.microsoft.com/office/powerpoint/2010/main" val="1955452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26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200" kern="1200" dirty="0" smtClean="0">
                <a:solidFill>
                  <a:schemeClr val="tx1"/>
                </a:solidFill>
                <a:latin typeface="Helvetica Neue" charset="0"/>
                <a:ea typeface="ＭＳ Ｐゴシック" charset="-128"/>
                <a:cs typeface="ＭＳ Ｐゴシック" charset="-128"/>
              </a:rPr>
              <a:t>VALUES ('Bob'), ('Bob'), ('Popeye') INTERSECT VALUES ('Bob'), ('Bob'), ('Popeye');</a:t>
            </a:r>
          </a:p>
          <a:p>
            <a:pPr eaLnBrk="1" hangingPunct="1"/>
            <a:r>
              <a:rPr lang="en-US" sz="1200" kern="1200" dirty="0" smtClean="0">
                <a:solidFill>
                  <a:schemeClr val="tx1"/>
                </a:solidFill>
                <a:latin typeface="Helvetica Neue" charset="0"/>
                <a:ea typeface="ＭＳ Ｐゴシック" charset="-128"/>
                <a:cs typeface="ＭＳ Ｐゴシック" charset="-128"/>
              </a:rPr>
              <a:t>VALUES ('Bob'), ('Bob'), ('Popeye') INTERSECT ALL VALUES ('Bob'), ('Bob'), ('Popeye'); </a:t>
            </a:r>
            <a:endParaRPr lang="en-US" baseline="0" dirty="0" smtClean="0">
              <a:latin typeface="Helvetica Neue" charset="0"/>
              <a:ea typeface="ＭＳ Ｐゴシック" charset="0"/>
              <a:cs typeface="ＭＳ Ｐゴシック"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en-US" sz="1200" kern="1200" dirty="0" smtClean="0">
                <a:solidFill>
                  <a:schemeClr val="tx1"/>
                </a:solidFill>
                <a:latin typeface="Helvetica Neue" charset="0"/>
                <a:ea typeface="ＭＳ Ｐゴシック" charset="-128"/>
                <a:cs typeface="ＭＳ Ｐゴシック" charset="-128"/>
              </a:rPr>
              <a:t>VALUES ('Bob'), ('Popeye') INTERSECT ALL VALUES ('Bob'), ('Bob'), ('Popeye'); </a:t>
            </a:r>
            <a:endParaRPr lang="en-US" baseline="0" dirty="0" smtClean="0">
              <a:latin typeface="Helvetica Neue" charset="0"/>
              <a:ea typeface="ＭＳ Ｐゴシック" charset="0"/>
              <a:cs typeface="ＭＳ Ｐゴシック" charset="0"/>
            </a:endParaRPr>
          </a:p>
          <a:p>
            <a:pPr eaLnBrk="1" hangingPunct="1"/>
            <a:endParaRPr lang="en-US" baseline="0" dirty="0" smtClean="0">
              <a:latin typeface="Helvetica Neue" charset="0"/>
              <a:ea typeface="ＭＳ Ｐゴシック" charset="0"/>
              <a:cs typeface="ＭＳ Ｐゴシック" charset="0"/>
            </a:endParaRPr>
          </a:p>
          <a:p>
            <a:pPr eaLnBrk="1" hangingPunct="1"/>
            <a:endParaRPr lang="en-US" baseline="0" dirty="0" smtClean="0">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269132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27</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latin typeface="Helvetica Neue" charset="0"/>
                <a:ea typeface="ＭＳ Ｐゴシック" charset="0"/>
                <a:cs typeface="ＭＳ Ｐゴシック" charset="0"/>
              </a:rPr>
              <a:t>Default of Union is to apply set semantics.</a:t>
            </a:r>
            <a:r>
              <a:rPr lang="en-US" baseline="0" dirty="0" smtClean="0">
                <a:latin typeface="Helvetica Neue" charset="0"/>
                <a:ea typeface="ＭＳ Ｐゴシック" charset="0"/>
                <a:cs typeface="ＭＳ Ｐゴシック" charset="0"/>
              </a:rPr>
              <a:t>  </a:t>
            </a:r>
            <a:endParaRPr lang="en-US" baseline="0" dirty="0">
              <a:latin typeface="Helvetica Neue" charset="0"/>
              <a:ea typeface="ＭＳ Ｐゴシック" charset="0"/>
              <a:cs typeface="ＭＳ Ｐゴシック" charset="0"/>
            </a:endParaRPr>
          </a:p>
          <a:p>
            <a:pPr eaLnBrk="1" hangingPunct="1"/>
            <a:r>
              <a:rPr lang="en-US" baseline="0" dirty="0" smtClean="0">
                <a:latin typeface="Helvetica Neue" charset="0"/>
                <a:ea typeface="ＭＳ Ｐゴシック" charset="0"/>
                <a:cs typeface="ＭＳ Ｐゴシック" charset="0"/>
              </a:rPr>
              <a:t>Recall that Union All is required to keep duplicates. </a:t>
            </a:r>
          </a:p>
        </p:txBody>
      </p:sp>
    </p:spTree>
    <p:extLst>
      <p:ext uri="{BB962C8B-B14F-4D97-AF65-F5344CB8AC3E}">
        <p14:creationId xmlns:p14="http://schemas.microsoft.com/office/powerpoint/2010/main" val="1219685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D56980A8-C8A3-7541-A999-ABD94BDA9207}" type="slidenum">
              <a:rPr lang="en-US"/>
              <a:pPr eaLnBrk="1" hangingPunct="1"/>
              <a:t>6</a:t>
            </a:fld>
            <a:endParaRPr lang="en-US" dirty="0"/>
          </a:p>
        </p:txBody>
      </p:sp>
      <p:sp>
        <p:nvSpPr>
          <p:cNvPr id="32771" name="Rectangle 2"/>
          <p:cNvSpPr>
            <a:spLocks noGrp="1" noRot="1" noChangeAspect="1" noChangeArrowheads="1" noTextEdit="1"/>
          </p:cNvSpPr>
          <p:nvPr>
            <p:ph type="sldImg"/>
          </p:nvPr>
        </p:nvSpPr>
        <p:spPr>
          <a:ln/>
        </p:spPr>
      </p:sp>
      <p:sp>
        <p:nvSpPr>
          <p:cNvPr id="32772"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11530474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28</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latin typeface="Helvetica Neue" charset="0"/>
                <a:ea typeface="ＭＳ Ｐゴシック" charset="0"/>
                <a:cs typeface="ＭＳ Ｐゴシック" charset="0"/>
              </a:rPr>
              <a:t>Default of Union is to apply set semantics.</a:t>
            </a:r>
            <a:r>
              <a:rPr lang="en-US" baseline="0" dirty="0" smtClean="0">
                <a:latin typeface="Helvetica Neue" charset="0"/>
                <a:ea typeface="ＭＳ Ｐゴシック" charset="0"/>
                <a:cs typeface="ＭＳ Ｐゴシック" charset="0"/>
              </a:rPr>
              <a:t>  </a:t>
            </a:r>
            <a:endParaRPr lang="en-US" baseline="0" dirty="0">
              <a:latin typeface="Helvetica Neue" charset="0"/>
              <a:ea typeface="ＭＳ Ｐゴシック" charset="0"/>
              <a:cs typeface="ＭＳ Ｐゴシック" charset="0"/>
            </a:endParaRPr>
          </a:p>
          <a:p>
            <a:pPr eaLnBrk="1" hangingPunct="1"/>
            <a:r>
              <a:rPr lang="en-US" baseline="0" dirty="0" smtClean="0">
                <a:latin typeface="Helvetica Neue" charset="0"/>
                <a:ea typeface="ＭＳ Ｐゴシック" charset="0"/>
                <a:cs typeface="ＭＳ Ｐゴシック" charset="0"/>
              </a:rPr>
              <a:t>Recall that Union All is required to keep duplicates. </a:t>
            </a:r>
          </a:p>
        </p:txBody>
      </p:sp>
    </p:spTree>
    <p:extLst>
      <p:ext uri="{BB962C8B-B14F-4D97-AF65-F5344CB8AC3E}">
        <p14:creationId xmlns:p14="http://schemas.microsoft.com/office/powerpoint/2010/main" val="16945506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29</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latin typeface="Helvetica Neue" charset="0"/>
                <a:ea typeface="ＭＳ Ｐゴシック" charset="0"/>
                <a:cs typeface="ＭＳ Ｐゴシック" charset="0"/>
              </a:rPr>
              <a:t>Default of Union is to apply set semantics.</a:t>
            </a:r>
            <a:r>
              <a:rPr lang="en-US" baseline="0" dirty="0" smtClean="0">
                <a:latin typeface="Helvetica Neue" charset="0"/>
                <a:ea typeface="ＭＳ Ｐゴシック" charset="0"/>
                <a:cs typeface="ＭＳ Ｐゴシック" charset="0"/>
              </a:rPr>
              <a:t>  </a:t>
            </a:r>
            <a:endParaRPr lang="en-US" baseline="0" dirty="0">
              <a:latin typeface="Helvetica Neue" charset="0"/>
              <a:ea typeface="ＭＳ Ｐゴシック" charset="0"/>
              <a:cs typeface="ＭＳ Ｐゴシック" charset="0"/>
            </a:endParaRPr>
          </a:p>
          <a:p>
            <a:pPr eaLnBrk="1" hangingPunct="1"/>
            <a:r>
              <a:rPr lang="en-US" baseline="0" dirty="0" smtClean="0">
                <a:latin typeface="Helvetica Neue" charset="0"/>
                <a:ea typeface="ＭＳ Ｐゴシック" charset="0"/>
                <a:cs typeface="ＭＳ Ｐゴシック" charset="0"/>
              </a:rPr>
              <a:t>Recall that Union All is required to keep duplicates. </a:t>
            </a:r>
          </a:p>
        </p:txBody>
      </p:sp>
    </p:spTree>
    <p:extLst>
      <p:ext uri="{BB962C8B-B14F-4D97-AF65-F5344CB8AC3E}">
        <p14:creationId xmlns:p14="http://schemas.microsoft.com/office/powerpoint/2010/main" val="9627231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869AEA03-B9BD-0246-A7F0-EF215BC92F13}" type="slidenum">
              <a:rPr lang="en-US"/>
              <a:pPr eaLnBrk="1" hangingPunct="1"/>
              <a:t>30</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1834674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31</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latin typeface="Helvetica Neue" charset="0"/>
                <a:ea typeface="ＭＳ Ｐゴシック" charset="0"/>
                <a:cs typeface="ＭＳ Ｐゴシック" charset="0"/>
              </a:rPr>
              <a:t>Default of Union is to apply set semantics.</a:t>
            </a:r>
            <a:r>
              <a:rPr lang="en-US" baseline="0" dirty="0" smtClean="0">
                <a:latin typeface="Helvetica Neue" charset="0"/>
                <a:ea typeface="ＭＳ Ｐゴシック" charset="0"/>
                <a:cs typeface="ＭＳ Ｐゴシック" charset="0"/>
              </a:rPr>
              <a:t>  </a:t>
            </a:r>
            <a:endParaRPr lang="en-US" baseline="0" dirty="0">
              <a:latin typeface="Helvetica Neue" charset="0"/>
              <a:ea typeface="ＭＳ Ｐゴシック" charset="0"/>
              <a:cs typeface="ＭＳ Ｐゴシック" charset="0"/>
            </a:endParaRPr>
          </a:p>
          <a:p>
            <a:pPr eaLnBrk="1" hangingPunct="1"/>
            <a:r>
              <a:rPr lang="en-US" baseline="0" dirty="0" smtClean="0">
                <a:latin typeface="Helvetica Neue" charset="0"/>
                <a:ea typeface="ＭＳ Ｐゴシック" charset="0"/>
                <a:cs typeface="ＭＳ Ｐゴシック" charset="0"/>
              </a:rPr>
              <a:t>Recall that Union All is required to keep duplicates. </a:t>
            </a:r>
          </a:p>
        </p:txBody>
      </p:sp>
    </p:spTree>
    <p:extLst>
      <p:ext uri="{BB962C8B-B14F-4D97-AF65-F5344CB8AC3E}">
        <p14:creationId xmlns:p14="http://schemas.microsoft.com/office/powerpoint/2010/main" val="53270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32</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baseline="0" dirty="0" smtClean="0">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5937159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33</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baseline="0" dirty="0" smtClean="0">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11714810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34</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baseline="0" dirty="0" smtClean="0">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2285314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35</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baseline="0" dirty="0" smtClean="0">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1962853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36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baseline="0" dirty="0" smtClean="0">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5787845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37</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baseline="0" dirty="0" smtClean="0">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1495965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1972</a:t>
            </a:r>
            <a:endParaRPr lang="en-US" dirty="0"/>
          </a:p>
        </p:txBody>
      </p:sp>
      <p:sp>
        <p:nvSpPr>
          <p:cNvPr id="4" name="Slide Number Placeholder 3"/>
          <p:cNvSpPr>
            <a:spLocks noGrp="1"/>
          </p:cNvSpPr>
          <p:nvPr>
            <p:ph type="sldNum" sz="quarter" idx="10"/>
          </p:nvPr>
        </p:nvSpPr>
        <p:spPr/>
        <p:txBody>
          <a:bodyPr/>
          <a:lstStyle/>
          <a:p>
            <a:pPr>
              <a:defRPr/>
            </a:pPr>
            <a:fld id="{4D52302A-B9A6-C548-AF4B-B6B3AA7A6CDF}" type="slidenum">
              <a:rPr lang="en-US" smtClean="0"/>
              <a:pPr>
                <a:defRPr/>
              </a:pPr>
              <a:t>7</a:t>
            </a:fld>
            <a:endParaRPr lang="en-US"/>
          </a:p>
        </p:txBody>
      </p:sp>
    </p:spTree>
    <p:extLst>
      <p:ext uri="{BB962C8B-B14F-4D97-AF65-F5344CB8AC3E}">
        <p14:creationId xmlns:p14="http://schemas.microsoft.com/office/powerpoint/2010/main" val="716315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42CAA894-FC50-D545-BBF2-F2B72EA1A6C0}" type="slidenum">
              <a:rPr lang="en-US"/>
              <a:pPr eaLnBrk="1" hangingPunct="1"/>
              <a:t>38</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1467568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42CAA894-FC50-D545-BBF2-F2B72EA1A6C0}" type="slidenum">
              <a:rPr lang="en-US"/>
              <a:pPr eaLnBrk="1" hangingPunct="1"/>
              <a:t>39</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3078470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40</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baseline="0" dirty="0" smtClean="0">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5564795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41</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baseline="0" dirty="0" smtClean="0">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4661958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42</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baseline="0" dirty="0" smtClean="0">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14567594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43</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baseline="0" dirty="0" smtClean="0">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18489551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44</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baseline="0" dirty="0" smtClean="0">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14659257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2B0D0797-8BED-8F47-86ED-4CD29DCC65EC}" type="slidenum">
              <a:rPr lang="en-US"/>
              <a:pPr eaLnBrk="1" hangingPunct="1"/>
              <a:t>48</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818844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2A5BF13B-AE27-5348-A92B-66A8E523BBE8}" type="slidenum">
              <a:rPr lang="en-US"/>
              <a:pPr eaLnBrk="1" hangingPunct="1"/>
              <a:t>10</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latin typeface="Helvetica Neue" charset="0"/>
                <a:ea typeface="ＭＳ Ｐゴシック" charset="0"/>
                <a:cs typeface="ＭＳ Ｐゴシック" charset="0"/>
              </a:rPr>
              <a:t>Why is typing important? Relations</a:t>
            </a:r>
            <a:r>
              <a:rPr lang="en-US" baseline="0" dirty="0" smtClean="0">
                <a:latin typeface="Helvetica Neue" charset="0"/>
                <a:ea typeface="ＭＳ Ｐゴシック" charset="0"/>
                <a:cs typeface="ＭＳ Ｐゴシック" charset="0"/>
              </a:rPr>
              <a:t> must all have schemas.  Schema information is important for composition and also for system optimization.  </a:t>
            </a:r>
          </a:p>
          <a:p>
            <a:pPr eaLnBrk="1" hangingPunct="1"/>
            <a:r>
              <a:rPr lang="en-US" baseline="0" dirty="0" smtClean="0">
                <a:latin typeface="Helvetica Neue" charset="0"/>
                <a:ea typeface="ＭＳ Ｐゴシック" charset="0"/>
                <a:cs typeface="ＭＳ Ｐゴシック" charset="0"/>
              </a:rPr>
              <a:t>This is something that map-reduce systems have struggled with.</a:t>
            </a:r>
          </a:p>
        </p:txBody>
      </p:sp>
    </p:spTree>
    <p:extLst>
      <p:ext uri="{BB962C8B-B14F-4D97-AF65-F5344CB8AC3E}">
        <p14:creationId xmlns:p14="http://schemas.microsoft.com/office/powerpoint/2010/main" val="669778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19173744-1F82-8B48-AC42-C53AEA8D76A4}" type="slidenum">
              <a:rPr lang="en-US"/>
              <a:pPr eaLnBrk="1" hangingPunct="1"/>
              <a:t>11</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1753749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19173744-1F82-8B48-AC42-C53AEA8D76A4}" type="slidenum">
              <a:rPr lang="en-US"/>
              <a:pPr eaLnBrk="1" hangingPunct="1"/>
              <a:t>12</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962857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132697DE-260E-E540-AD99-A48BEEA4963B}" type="slidenum">
              <a:rPr lang="en-US"/>
              <a:pPr eaLnBrk="1" hangingPunct="1"/>
              <a:t>13</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1314651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132697DE-260E-E540-AD99-A48BEEA4963B}" type="slidenum">
              <a:rPr lang="en-US"/>
              <a:pPr eaLnBrk="1" hangingPunct="1"/>
              <a:t>14</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latin typeface="Helvetica Neue" charset="0"/>
                <a:ea typeface="ＭＳ Ｐゴシック" charset="0"/>
                <a:cs typeface="ＭＳ Ｐゴシック" charset="0"/>
              </a:rPr>
              <a:t>Costly and SQL</a:t>
            </a:r>
            <a:r>
              <a:rPr lang="en-US" baseline="0" dirty="0" smtClean="0">
                <a:latin typeface="Helvetica Neue" charset="0"/>
                <a:ea typeface="ＭＳ Ｐゴシック" charset="0"/>
                <a:cs typeface="ＭＳ Ｐゴシック" charset="0"/>
              </a:rPr>
              <a:t> doesn’t enforce set semantics.  </a:t>
            </a:r>
          </a:p>
          <a:p>
            <a:pPr eaLnBrk="1" hangingPunct="1"/>
            <a:r>
              <a:rPr lang="en-US" baseline="0" dirty="0" smtClean="0">
                <a:latin typeface="Helvetica Neue" charset="0"/>
                <a:ea typeface="ＭＳ Ｐゴシック" charset="0"/>
                <a:cs typeface="ＭＳ Ｐゴシック" charset="0"/>
              </a:rPr>
              <a:t>Size of output is </a:t>
            </a:r>
            <a:endParaRPr lang="en-US" dirty="0">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1303033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132697DE-260E-E540-AD99-A48BEEA4963B}" type="slidenum">
              <a:rPr lang="en-US"/>
              <a:pPr eaLnBrk="1" hangingPunct="1"/>
              <a:t>15</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latin typeface="Helvetica Neue" charset="0"/>
                <a:ea typeface="ＭＳ Ｐゴシック" charset="0"/>
                <a:cs typeface="ＭＳ Ｐゴシック" charset="0"/>
              </a:rPr>
              <a:t>Don’t need to worry about duplicate elimination</a:t>
            </a:r>
            <a:r>
              <a:rPr lang="en-US" baseline="0" dirty="0" smtClean="0">
                <a:latin typeface="Helvetica Neue" charset="0"/>
                <a:ea typeface="ＭＳ Ｐゴシック" charset="0"/>
                <a:cs typeface="ＭＳ Ｐゴシック" charset="0"/>
              </a:rPr>
              <a:t> because we don’t change schema and only remove additional elements from set. </a:t>
            </a:r>
            <a:endParaRPr lang="en-US" dirty="0">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1883833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skitched-3-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3911600"/>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5" descr="skitched-3-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11863" y="3911600"/>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1618" name="Rectangle 2"/>
          <p:cNvSpPr>
            <a:spLocks noGrp="1" noChangeArrowheads="1"/>
          </p:cNvSpPr>
          <p:nvPr>
            <p:ph type="ctrTitle"/>
          </p:nvPr>
        </p:nvSpPr>
        <p:spPr>
          <a:xfrm>
            <a:off x="685800" y="1915566"/>
            <a:ext cx="5257800" cy="1143000"/>
          </a:xfrm>
        </p:spPr>
        <p:txBody>
          <a:bodyPr/>
          <a:lstStyle>
            <a:lvl1pPr algn="l">
              <a:defRPr/>
            </a:lvl1pPr>
          </a:lstStyle>
          <a:p>
            <a:r>
              <a:rPr lang="en-US" smtClean="0"/>
              <a:t>Click to edit Master title style</a:t>
            </a:r>
            <a:endParaRPr lang="en-US" dirty="0"/>
          </a:p>
        </p:txBody>
      </p:sp>
      <p:sp>
        <p:nvSpPr>
          <p:cNvPr id="111619" name="Rectangle 3"/>
          <p:cNvSpPr>
            <a:spLocks noGrp="1" noChangeArrowheads="1"/>
          </p:cNvSpPr>
          <p:nvPr>
            <p:ph type="subTitle" idx="1"/>
          </p:nvPr>
        </p:nvSpPr>
        <p:spPr>
          <a:xfrm>
            <a:off x="1371600" y="4064000"/>
            <a:ext cx="4572000" cy="1397000"/>
          </a:xfrm>
        </p:spPr>
        <p:txBody>
          <a:bodyPr anchor="b"/>
          <a:lstStyle>
            <a:lvl1pPr marL="0" indent="0" algn="r">
              <a:buFontTx/>
              <a:buNone/>
              <a:defRPr/>
            </a:lvl1pPr>
          </a:lstStyle>
          <a:p>
            <a:r>
              <a:rPr lang="en-US" smtClean="0"/>
              <a:t>Click to edit Master subtitle style</a:t>
            </a:r>
            <a:endParaRPr lang="en-US" dirty="0"/>
          </a:p>
        </p:txBody>
      </p:sp>
      <p:sp>
        <p:nvSpPr>
          <p:cNvPr id="6" name="Date Placeholder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400">
                <a:solidFill>
                  <a:schemeClr val="tx1"/>
                </a:solidFill>
                <a:ea typeface="Osaka" charset="-128"/>
                <a:cs typeface="Osaka" charset="-128"/>
              </a:defRPr>
            </a:lvl1pPr>
          </a:lstStyle>
          <a:p>
            <a:pPr>
              <a:defRPr/>
            </a:pPr>
            <a:endParaRPr lang="en-US"/>
          </a:p>
        </p:txBody>
      </p:sp>
      <p:sp>
        <p:nvSpPr>
          <p:cNvPr id="7" name="Footer Placeholder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solidFill>
                  <a:schemeClr val="tx1"/>
                </a:solidFill>
                <a:ea typeface="Osaka" charset="-128"/>
                <a:cs typeface="Osaka" charset="-128"/>
              </a:defRPr>
            </a:lvl1pPr>
          </a:lstStyle>
          <a:p>
            <a:pPr>
              <a:defRPr/>
            </a:pPr>
            <a:endParaRPr lang="en-US"/>
          </a:p>
        </p:txBody>
      </p:sp>
      <p:sp>
        <p:nvSpPr>
          <p:cNvPr id="8" name="Rectangle 7"/>
          <p:cNvSpPr>
            <a:spLocks noGrp="1" noChangeArrowheads="1"/>
          </p:cNvSpPr>
          <p:nvPr>
            <p:ph type="sldNum" sz="quarter" idx="12"/>
          </p:nvPr>
        </p:nvSpPr>
        <p:spPr>
          <a:xfrm>
            <a:off x="6553200" y="6248400"/>
            <a:ext cx="1905000" cy="457200"/>
          </a:xfrm>
        </p:spPr>
        <p:txBody>
          <a:bodyPr/>
          <a:lstStyle>
            <a:lvl1pPr>
              <a:defRPr smtClean="0"/>
            </a:lvl1pPr>
          </a:lstStyle>
          <a:p>
            <a:pPr>
              <a:defRPr/>
            </a:pPr>
            <a:fld id="{7D39BD94-4031-9E42-86E9-A89E81579D0C}" type="slidenum">
              <a:rPr lang="en-US"/>
              <a:pPr>
                <a:defRPr/>
              </a:pPr>
              <a:t>‹#›</a:t>
            </a:fld>
            <a:endParaRPr lang="en-US"/>
          </a:p>
        </p:txBody>
      </p:sp>
    </p:spTree>
    <p:extLst>
      <p:ext uri="{BB962C8B-B14F-4D97-AF65-F5344CB8AC3E}">
        <p14:creationId xmlns:p14="http://schemas.microsoft.com/office/powerpoint/2010/main" val="34111462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1941B550-793A-EB44-9E01-BC9D6BA8F01A}" type="slidenum">
              <a:rPr lang="en-US"/>
              <a:pPr>
                <a:defRPr/>
              </a:pPr>
              <a:t>‹#›</a:t>
            </a:fld>
            <a:endParaRPr lang="en-US"/>
          </a:p>
        </p:txBody>
      </p:sp>
    </p:spTree>
    <p:extLst>
      <p:ext uri="{BB962C8B-B14F-4D97-AF65-F5344CB8AC3E}">
        <p14:creationId xmlns:p14="http://schemas.microsoft.com/office/powerpoint/2010/main" val="1588200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1943100" cy="6553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0"/>
            <a:ext cx="5676900" cy="6553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DF761690-B220-A54D-A6EB-62D489876C4E}" type="slidenum">
              <a:rPr lang="en-US"/>
              <a:pPr>
                <a:defRPr/>
              </a:pPr>
              <a:t>‹#›</a:t>
            </a:fld>
            <a:endParaRPr lang="en-US"/>
          </a:p>
        </p:txBody>
      </p:sp>
    </p:spTree>
    <p:extLst>
      <p:ext uri="{BB962C8B-B14F-4D97-AF65-F5344CB8AC3E}">
        <p14:creationId xmlns:p14="http://schemas.microsoft.com/office/powerpoint/2010/main" val="3532921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16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447800"/>
            <a:ext cx="38100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447800"/>
            <a:ext cx="3810000" cy="5105400"/>
          </a:xfrm>
        </p:spPr>
        <p:txBody>
          <a:bodyPr/>
          <a:lstStyle/>
          <a:p>
            <a:pPr lvl="0"/>
            <a:r>
              <a:rPr lang="en-US" noProof="0" smtClean="0"/>
              <a:t>Click icon to add clip art</a:t>
            </a:r>
            <a:endParaRPr lang="en-US" noProof="0" dirty="0" smtClean="0"/>
          </a:p>
        </p:txBody>
      </p:sp>
      <p:sp>
        <p:nvSpPr>
          <p:cNvPr id="5" name="Rectangle 4"/>
          <p:cNvSpPr>
            <a:spLocks noGrp="1" noChangeArrowheads="1"/>
          </p:cNvSpPr>
          <p:nvPr>
            <p:ph type="sldNum" sz="quarter" idx="10"/>
          </p:nvPr>
        </p:nvSpPr>
        <p:spPr>
          <a:ln/>
        </p:spPr>
        <p:txBody>
          <a:bodyPr/>
          <a:lstStyle>
            <a:lvl1pPr>
              <a:defRPr/>
            </a:lvl1pPr>
          </a:lstStyle>
          <a:p>
            <a:pPr>
              <a:defRPr/>
            </a:pPr>
            <a:fld id="{0E73746C-ADF0-A04A-88AC-60B61E3EC759}" type="slidenum">
              <a:rPr lang="en-US"/>
              <a:pPr>
                <a:defRPr/>
              </a:pPr>
              <a:t>‹#›</a:t>
            </a:fld>
            <a:endParaRPr lang="en-US"/>
          </a:p>
        </p:txBody>
      </p:sp>
    </p:spTree>
    <p:extLst>
      <p:ext uri="{BB962C8B-B14F-4D97-AF65-F5344CB8AC3E}">
        <p14:creationId xmlns:p14="http://schemas.microsoft.com/office/powerpoint/2010/main" val="3348368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skitched-3-4.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011863" y="3911600"/>
            <a:ext cx="3132137"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18" name="Rectangle 2"/>
          <p:cNvSpPr>
            <a:spLocks noGrp="1" noChangeArrowheads="1"/>
          </p:cNvSpPr>
          <p:nvPr>
            <p:ph type="ctrTitle"/>
          </p:nvPr>
        </p:nvSpPr>
        <p:spPr>
          <a:xfrm>
            <a:off x="685800" y="2286000"/>
            <a:ext cx="5257800" cy="1143000"/>
          </a:xfrm>
        </p:spPr>
        <p:txBody>
          <a:bodyPr/>
          <a:lstStyle>
            <a:lvl1pPr algn="r">
              <a:defRPr/>
            </a:lvl1pPr>
          </a:lstStyle>
          <a:p>
            <a:r>
              <a:rPr lang="en-US"/>
              <a:t>Click to edit Master title style</a:t>
            </a:r>
          </a:p>
        </p:txBody>
      </p:sp>
      <p:sp>
        <p:nvSpPr>
          <p:cNvPr id="111619" name="Rectangle 3"/>
          <p:cNvSpPr>
            <a:spLocks noGrp="1" noChangeArrowheads="1"/>
          </p:cNvSpPr>
          <p:nvPr>
            <p:ph type="subTitle" idx="1"/>
          </p:nvPr>
        </p:nvSpPr>
        <p:spPr>
          <a:xfrm>
            <a:off x="1371600" y="4064000"/>
            <a:ext cx="4572000" cy="1397000"/>
          </a:xfrm>
        </p:spPr>
        <p:txBody>
          <a:bodyPr/>
          <a:lstStyle>
            <a:lvl1pPr marL="0" indent="0" algn="r">
              <a:buFontTx/>
              <a:buNone/>
              <a:defRPr/>
            </a:lvl1pPr>
          </a:lstStyle>
          <a:p>
            <a:r>
              <a:rPr lang="en-US" dirty="0"/>
              <a:t>Click to edit Master subtitle style</a:t>
            </a:r>
          </a:p>
        </p:txBody>
      </p:sp>
      <p:sp>
        <p:nvSpPr>
          <p:cNvPr id="5" name="Date Placeholder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400">
                <a:solidFill>
                  <a:schemeClr val="tx1"/>
                </a:solidFill>
                <a:ea typeface="Osaka" charset="-128"/>
                <a:cs typeface="+mn-cs"/>
              </a:defRPr>
            </a:lvl1pPr>
          </a:lstStyle>
          <a:p>
            <a:pPr>
              <a:defRPr/>
            </a:pPr>
            <a:endParaRPr lang="en-US">
              <a:solidFill>
                <a:srgbClr val="000000"/>
              </a:solidFill>
            </a:endParaRPr>
          </a:p>
        </p:txBody>
      </p:sp>
      <p:sp>
        <p:nvSpPr>
          <p:cNvPr id="6" name="Footer Placeholder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solidFill>
                  <a:schemeClr val="tx1"/>
                </a:solidFill>
                <a:ea typeface="Osaka" charset="-128"/>
                <a:cs typeface="+mn-cs"/>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4E3758A0-0551-924F-B73F-91760AEE91B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814124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11618" name="Rectangle 2"/>
          <p:cNvSpPr>
            <a:spLocks noGrp="1" noChangeArrowheads="1"/>
          </p:cNvSpPr>
          <p:nvPr>
            <p:ph type="ctrTitle"/>
          </p:nvPr>
        </p:nvSpPr>
        <p:spPr>
          <a:xfrm>
            <a:off x="685800" y="2286000"/>
            <a:ext cx="7772400" cy="1143000"/>
          </a:xfrm>
        </p:spPr>
        <p:txBody>
          <a:bodyPr/>
          <a:lstStyle>
            <a:lvl1pPr algn="ctr">
              <a:defRPr/>
            </a:lvl1pPr>
          </a:lstStyle>
          <a:p>
            <a:r>
              <a:rPr lang="en-US" dirty="0"/>
              <a:t>Click to edit Master title style</a:t>
            </a:r>
          </a:p>
        </p:txBody>
      </p:sp>
      <p:sp>
        <p:nvSpPr>
          <p:cNvPr id="111619" name="Rectangle 3"/>
          <p:cNvSpPr>
            <a:spLocks noGrp="1" noChangeArrowheads="1"/>
          </p:cNvSpPr>
          <p:nvPr>
            <p:ph type="subTitle" idx="1"/>
          </p:nvPr>
        </p:nvSpPr>
        <p:spPr>
          <a:xfrm>
            <a:off x="685800" y="4064000"/>
            <a:ext cx="7772400" cy="1397000"/>
          </a:xfrm>
        </p:spPr>
        <p:txBody>
          <a:bodyPr/>
          <a:lstStyle>
            <a:lvl1pPr marL="0" indent="0" algn="ctr">
              <a:buFontTx/>
              <a:buNone/>
              <a:defRPr/>
            </a:lvl1pPr>
          </a:lstStyle>
          <a:p>
            <a:r>
              <a:rPr lang="en-US" dirty="0"/>
              <a:t>Click to edit Master subtitle style</a:t>
            </a:r>
          </a:p>
        </p:txBody>
      </p:sp>
      <p:sp>
        <p:nvSpPr>
          <p:cNvPr id="4" name="Date Placeholder 3"/>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400">
                <a:solidFill>
                  <a:schemeClr val="tx1"/>
                </a:solidFill>
                <a:ea typeface="Osaka" charset="-128"/>
                <a:cs typeface="+mn-cs"/>
              </a:defRPr>
            </a:lvl1pPr>
          </a:lstStyle>
          <a:p>
            <a:pPr>
              <a:defRPr/>
            </a:pPr>
            <a:endParaRPr lang="en-US">
              <a:solidFill>
                <a:srgbClr val="000000"/>
              </a:solidFill>
            </a:endParaRPr>
          </a:p>
        </p:txBody>
      </p:sp>
      <p:sp>
        <p:nvSpPr>
          <p:cNvPr id="5" name="Footer Placeholder 4"/>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solidFill>
                  <a:schemeClr val="tx1"/>
                </a:solidFill>
                <a:ea typeface="Osaka" charset="-128"/>
                <a:cs typeface="+mn-cs"/>
              </a:defRPr>
            </a:lvl1pPr>
          </a:lstStyle>
          <a:p>
            <a:pPr>
              <a:defRPr/>
            </a:pPr>
            <a:endParaRPr lang="en-US">
              <a:solidFill>
                <a:srgbClr val="000000"/>
              </a:solidFill>
            </a:endParaRPr>
          </a:p>
        </p:txBody>
      </p:sp>
      <p:sp>
        <p:nvSpPr>
          <p:cNvPr id="6" name="Rectangle 5"/>
          <p:cNvSpPr>
            <a:spLocks noGrp="1" noChangeArrowheads="1"/>
          </p:cNvSpPr>
          <p:nvPr>
            <p:ph type="sldNum" sz="quarter" idx="12"/>
          </p:nvPr>
        </p:nvSpPr>
        <p:spPr>
          <a:xfrm>
            <a:off x="6553200" y="6248400"/>
            <a:ext cx="1905000" cy="457200"/>
          </a:xfrm>
        </p:spPr>
        <p:txBody>
          <a:bodyPr/>
          <a:lstStyle>
            <a:lvl1pPr>
              <a:defRPr/>
            </a:lvl1pPr>
          </a:lstStyle>
          <a:p>
            <a:pPr>
              <a:defRPr/>
            </a:pPr>
            <a:fld id="{CCBCE8B2-EB38-D441-BA3E-66A3DD91837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30701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7CC3F405-C283-F14A-966E-FC47AE42878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17948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B6FCF8F2-CE40-4840-A664-073C150A7E5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235848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4478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75C0526A-8CE8-914F-9175-B9E5F1C3709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0600306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848CC29B-6D32-E642-93FC-A5462F3E78D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6749491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8FC9E736-42D2-064A-8D20-78CC8BBA55F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641122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F37442A9-7484-3049-BCD2-7379BE6BDC57}" type="slidenum">
              <a:rPr lang="en-US"/>
              <a:pPr>
                <a:defRPr/>
              </a:pPr>
              <a:t>‹#›</a:t>
            </a:fld>
            <a:endParaRPr lang="en-US"/>
          </a:p>
        </p:txBody>
      </p:sp>
    </p:spTree>
    <p:extLst>
      <p:ext uri="{BB962C8B-B14F-4D97-AF65-F5344CB8AC3E}">
        <p14:creationId xmlns:p14="http://schemas.microsoft.com/office/powerpoint/2010/main" val="92561974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8D38F513-877C-5545-A6E5-C9CB4C2447F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530272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fld id="{169DC189-F263-9144-BBF8-70A6A2D5C75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7119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A815320B-09F5-6C42-A37F-0C40A945672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8850247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902793AA-C30C-AA40-8F90-B0E51FC320D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105907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099A27BB-83AC-9E4E-855F-CE96F779ACB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2051072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1943100" cy="6553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0"/>
            <a:ext cx="5676900" cy="6553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5CC7B11D-D90E-AC4E-9B73-AA830CADFE6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927710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16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447800"/>
            <a:ext cx="38100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447800"/>
            <a:ext cx="3810000" cy="5105400"/>
          </a:xfrm>
        </p:spPr>
        <p:txBody>
          <a:bodyPr/>
          <a:lstStyle/>
          <a:p>
            <a:pPr lvl="0"/>
            <a:endParaRPr lang="en-US" noProof="0" dirty="0" smtClean="0"/>
          </a:p>
        </p:txBody>
      </p:sp>
      <p:sp>
        <p:nvSpPr>
          <p:cNvPr id="5" name="Rectangle 4"/>
          <p:cNvSpPr>
            <a:spLocks noGrp="1" noChangeArrowheads="1"/>
          </p:cNvSpPr>
          <p:nvPr>
            <p:ph type="sldNum" sz="quarter" idx="10"/>
          </p:nvPr>
        </p:nvSpPr>
        <p:spPr>
          <a:ln/>
        </p:spPr>
        <p:txBody>
          <a:bodyPr/>
          <a:lstStyle>
            <a:lvl1pPr>
              <a:defRPr/>
            </a:lvl1pPr>
          </a:lstStyle>
          <a:p>
            <a:pPr>
              <a:defRPr/>
            </a:pPr>
            <a:fld id="{414A7908-6090-6443-99FC-9CAF5930717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805329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F7D910B8-4CB5-7C43-8EB1-D3D1633B797C}" type="slidenum">
              <a:rPr lang="en-US"/>
              <a:pPr>
                <a:defRPr/>
              </a:pPr>
              <a:t>‹#›</a:t>
            </a:fld>
            <a:endParaRPr lang="en-US"/>
          </a:p>
        </p:txBody>
      </p:sp>
    </p:spTree>
    <p:extLst>
      <p:ext uri="{BB962C8B-B14F-4D97-AF65-F5344CB8AC3E}">
        <p14:creationId xmlns:p14="http://schemas.microsoft.com/office/powerpoint/2010/main" val="2674119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4478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FAA735A3-D240-DD49-8661-580625AF7217}" type="slidenum">
              <a:rPr lang="en-US"/>
              <a:pPr>
                <a:defRPr/>
              </a:pPr>
              <a:t>‹#›</a:t>
            </a:fld>
            <a:endParaRPr lang="en-US"/>
          </a:p>
        </p:txBody>
      </p:sp>
    </p:spTree>
    <p:extLst>
      <p:ext uri="{BB962C8B-B14F-4D97-AF65-F5344CB8AC3E}">
        <p14:creationId xmlns:p14="http://schemas.microsoft.com/office/powerpoint/2010/main" val="2828658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F389086E-4701-1F41-9B34-E3FA329EF43C}" type="slidenum">
              <a:rPr lang="en-US"/>
              <a:pPr>
                <a:defRPr/>
              </a:pPr>
              <a:t>‹#›</a:t>
            </a:fld>
            <a:endParaRPr lang="en-US"/>
          </a:p>
        </p:txBody>
      </p:sp>
    </p:spTree>
    <p:extLst>
      <p:ext uri="{BB962C8B-B14F-4D97-AF65-F5344CB8AC3E}">
        <p14:creationId xmlns:p14="http://schemas.microsoft.com/office/powerpoint/2010/main" val="2762632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58C439BA-0101-5E4B-B015-9378103C67D4}" type="slidenum">
              <a:rPr lang="en-US"/>
              <a:pPr>
                <a:defRPr/>
              </a:pPr>
              <a:t>‹#›</a:t>
            </a:fld>
            <a:endParaRPr lang="en-US"/>
          </a:p>
        </p:txBody>
      </p:sp>
    </p:spTree>
    <p:extLst>
      <p:ext uri="{BB962C8B-B14F-4D97-AF65-F5344CB8AC3E}">
        <p14:creationId xmlns:p14="http://schemas.microsoft.com/office/powerpoint/2010/main" val="1430031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2650FDBC-3632-4349-BC08-5DEF9296415E}" type="slidenum">
              <a:rPr lang="en-US"/>
              <a:pPr>
                <a:defRPr/>
              </a:pPr>
              <a:t>‹#›</a:t>
            </a:fld>
            <a:endParaRPr lang="en-US"/>
          </a:p>
        </p:txBody>
      </p:sp>
    </p:spTree>
    <p:extLst>
      <p:ext uri="{BB962C8B-B14F-4D97-AF65-F5344CB8AC3E}">
        <p14:creationId xmlns:p14="http://schemas.microsoft.com/office/powerpoint/2010/main" val="1597865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3F1CEC1A-D9E5-5843-B6EC-05896AD62A9C}" type="slidenum">
              <a:rPr lang="en-US"/>
              <a:pPr>
                <a:defRPr/>
              </a:pPr>
              <a:t>‹#›</a:t>
            </a:fld>
            <a:endParaRPr lang="en-US"/>
          </a:p>
        </p:txBody>
      </p:sp>
    </p:spTree>
    <p:extLst>
      <p:ext uri="{BB962C8B-B14F-4D97-AF65-F5344CB8AC3E}">
        <p14:creationId xmlns:p14="http://schemas.microsoft.com/office/powerpoint/2010/main" val="2592902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27DEF1C7-2D6E-9344-9C28-38588C578013}" type="slidenum">
              <a:rPr lang="en-US"/>
              <a:pPr>
                <a:defRPr/>
              </a:pPr>
              <a:t>‹#›</a:t>
            </a:fld>
            <a:endParaRPr lang="en-US"/>
          </a:p>
        </p:txBody>
      </p:sp>
    </p:spTree>
    <p:extLst>
      <p:ext uri="{BB962C8B-B14F-4D97-AF65-F5344CB8AC3E}">
        <p14:creationId xmlns:p14="http://schemas.microsoft.com/office/powerpoint/2010/main" val="27969661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slideLayout" Target="../slideLayouts/slideLayout25.xml"/><Relationship Id="rId14" Type="http://schemas.openxmlformats.org/officeDocument/2006/relationships/slideLayout" Target="../slideLayouts/slideLayout26.xml"/><Relationship Id="rId15" Type="http://schemas.openxmlformats.org/officeDocument/2006/relationships/theme" Target="../theme/theme2.xml"/><Relationship Id="rId16" Type="http://schemas.openxmlformats.org/officeDocument/2006/relationships/image" Target="../media/image2.jpe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7388" y="0"/>
            <a:ext cx="7770812" cy="11430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447800"/>
            <a:ext cx="7772400" cy="51054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596" name="Rectangle 4"/>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smtClean="0">
                <a:solidFill>
                  <a:schemeClr val="tx1"/>
                </a:solidFill>
              </a:defRPr>
            </a:lvl1pPr>
          </a:lstStyle>
          <a:p>
            <a:pPr>
              <a:defRPr/>
            </a:pPr>
            <a:fld id="{0252D840-487B-7648-98C8-3A8277C47FFC}" type="slidenum">
              <a:rPr lang="en-US"/>
              <a:pPr>
                <a:defRPr/>
              </a:pPr>
              <a:t>‹#›</a:t>
            </a:fld>
            <a:endParaRPr lang="en-US"/>
          </a:p>
        </p:txBody>
      </p:sp>
      <p:pic>
        <p:nvPicPr>
          <p:cNvPr id="1029" name="Picture 9" descr="skitched-3-4-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918450" y="309563"/>
            <a:ext cx="1014413" cy="55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1"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Lst>
  <p:timing>
    <p:tnLst>
      <p:par>
        <p:cTn id="1" dur="indefinite" restart="never" nodeType="tmRoot"/>
      </p:par>
    </p:tnLst>
  </p:timing>
  <p:txStyles>
    <p:titleStyle>
      <a:lvl1pPr algn="l" rtl="0" fontAlgn="base">
        <a:spcBef>
          <a:spcPct val="0"/>
        </a:spcBef>
        <a:spcAft>
          <a:spcPct val="0"/>
        </a:spcAft>
        <a:defRPr sz="4400">
          <a:solidFill>
            <a:schemeClr val="tx1"/>
          </a:solidFill>
          <a:latin typeface="Helvetica Neue Light"/>
          <a:ea typeface="+mj-ea"/>
          <a:cs typeface="Osaka" charset="-128"/>
        </a:defRPr>
      </a:lvl1pPr>
      <a:lvl2pPr algn="l" rtl="0" fontAlgn="base">
        <a:spcBef>
          <a:spcPct val="0"/>
        </a:spcBef>
        <a:spcAft>
          <a:spcPct val="0"/>
        </a:spcAft>
        <a:defRPr sz="4400">
          <a:solidFill>
            <a:schemeClr val="tx1"/>
          </a:solidFill>
          <a:latin typeface="Helvetica Neue Light" charset="0"/>
          <a:ea typeface="Osaka" pitchFamily="1" charset="-128"/>
          <a:cs typeface="Osaka" charset="-128"/>
        </a:defRPr>
      </a:lvl2pPr>
      <a:lvl3pPr algn="l" rtl="0" fontAlgn="base">
        <a:spcBef>
          <a:spcPct val="0"/>
        </a:spcBef>
        <a:spcAft>
          <a:spcPct val="0"/>
        </a:spcAft>
        <a:defRPr sz="4400">
          <a:solidFill>
            <a:schemeClr val="tx1"/>
          </a:solidFill>
          <a:latin typeface="Helvetica Neue Light" charset="0"/>
          <a:ea typeface="Osaka" pitchFamily="1" charset="-128"/>
          <a:cs typeface="Osaka" charset="-128"/>
        </a:defRPr>
      </a:lvl3pPr>
      <a:lvl4pPr algn="l" rtl="0" fontAlgn="base">
        <a:spcBef>
          <a:spcPct val="0"/>
        </a:spcBef>
        <a:spcAft>
          <a:spcPct val="0"/>
        </a:spcAft>
        <a:defRPr sz="4400">
          <a:solidFill>
            <a:schemeClr val="tx1"/>
          </a:solidFill>
          <a:latin typeface="Helvetica Neue Light" charset="0"/>
          <a:ea typeface="Osaka" pitchFamily="1" charset="-128"/>
          <a:cs typeface="Osaka" charset="-128"/>
        </a:defRPr>
      </a:lvl4pPr>
      <a:lvl5pPr algn="l" rtl="0" fontAlgn="base">
        <a:spcBef>
          <a:spcPct val="0"/>
        </a:spcBef>
        <a:spcAft>
          <a:spcPct val="0"/>
        </a:spcAft>
        <a:defRPr sz="4400">
          <a:solidFill>
            <a:schemeClr val="tx1"/>
          </a:solidFill>
          <a:latin typeface="Helvetica Neue Light" charset="0"/>
          <a:ea typeface="Osaka" pitchFamily="1" charset="-128"/>
          <a:cs typeface="Osaka" charset="-128"/>
        </a:defRPr>
      </a:lvl5pPr>
      <a:lvl6pPr marL="457200" algn="l" rtl="0" eaLnBrk="1" fontAlgn="base" hangingPunct="1">
        <a:spcBef>
          <a:spcPct val="0"/>
        </a:spcBef>
        <a:spcAft>
          <a:spcPct val="0"/>
        </a:spcAft>
        <a:defRPr sz="3600">
          <a:solidFill>
            <a:srgbClr val="0000FF"/>
          </a:solidFill>
          <a:latin typeface="Tahoma" pitchFamily="1" charset="0"/>
          <a:ea typeface="Osaka" pitchFamily="1" charset="-128"/>
        </a:defRPr>
      </a:lvl6pPr>
      <a:lvl7pPr marL="914400" algn="l" rtl="0" eaLnBrk="1" fontAlgn="base" hangingPunct="1">
        <a:spcBef>
          <a:spcPct val="0"/>
        </a:spcBef>
        <a:spcAft>
          <a:spcPct val="0"/>
        </a:spcAft>
        <a:defRPr sz="3600">
          <a:solidFill>
            <a:srgbClr val="0000FF"/>
          </a:solidFill>
          <a:latin typeface="Tahoma" pitchFamily="1" charset="0"/>
          <a:ea typeface="Osaka" pitchFamily="1" charset="-128"/>
        </a:defRPr>
      </a:lvl7pPr>
      <a:lvl8pPr marL="1371600" algn="l" rtl="0" eaLnBrk="1" fontAlgn="base" hangingPunct="1">
        <a:spcBef>
          <a:spcPct val="0"/>
        </a:spcBef>
        <a:spcAft>
          <a:spcPct val="0"/>
        </a:spcAft>
        <a:defRPr sz="3600">
          <a:solidFill>
            <a:srgbClr val="0000FF"/>
          </a:solidFill>
          <a:latin typeface="Tahoma" pitchFamily="1" charset="0"/>
          <a:ea typeface="Osaka" pitchFamily="1" charset="-128"/>
        </a:defRPr>
      </a:lvl8pPr>
      <a:lvl9pPr marL="1828800" algn="l" rtl="0" eaLnBrk="1" fontAlgn="base" hangingPunct="1">
        <a:spcBef>
          <a:spcPct val="0"/>
        </a:spcBef>
        <a:spcAft>
          <a:spcPct val="0"/>
        </a:spcAft>
        <a:defRPr sz="3600">
          <a:solidFill>
            <a:srgbClr val="0000FF"/>
          </a:solidFill>
          <a:latin typeface="Tahoma" pitchFamily="1" charset="0"/>
          <a:ea typeface="Osaka" pitchFamily="1" charset="-128"/>
        </a:defRPr>
      </a:lvl9pPr>
    </p:titleStyle>
    <p:bodyStyle>
      <a:lvl1pPr marL="342900" indent="-342900" algn="l" rtl="0" fontAlgn="base">
        <a:spcBef>
          <a:spcPct val="20000"/>
        </a:spcBef>
        <a:spcAft>
          <a:spcPct val="0"/>
        </a:spcAft>
        <a:buChar char="•"/>
        <a:defRPr sz="3200">
          <a:solidFill>
            <a:srgbClr val="484848"/>
          </a:solidFill>
          <a:latin typeface="Helvetica Neue"/>
          <a:ea typeface="+mn-ea"/>
          <a:cs typeface="Osaka" charset="-128"/>
        </a:defRPr>
      </a:lvl1pPr>
      <a:lvl2pPr marL="742950" indent="-285750" algn="l" rtl="0" fontAlgn="base">
        <a:spcBef>
          <a:spcPct val="20000"/>
        </a:spcBef>
        <a:spcAft>
          <a:spcPct val="0"/>
        </a:spcAft>
        <a:buChar char="–"/>
        <a:defRPr sz="2800">
          <a:solidFill>
            <a:srgbClr val="484848"/>
          </a:solidFill>
          <a:latin typeface="Helvetica Neue"/>
          <a:ea typeface="+mn-ea"/>
          <a:cs typeface="Osaka" charset="-128"/>
        </a:defRPr>
      </a:lvl2pPr>
      <a:lvl3pPr marL="1143000" indent="-228600" algn="l" rtl="0" fontAlgn="base">
        <a:spcBef>
          <a:spcPct val="20000"/>
        </a:spcBef>
        <a:spcAft>
          <a:spcPct val="0"/>
        </a:spcAft>
        <a:buChar char="•"/>
        <a:defRPr sz="2400">
          <a:solidFill>
            <a:srgbClr val="484848"/>
          </a:solidFill>
          <a:latin typeface="Helvetica Neue"/>
          <a:ea typeface="+mn-ea"/>
          <a:cs typeface="Osaka" charset="-128"/>
        </a:defRPr>
      </a:lvl3pPr>
      <a:lvl4pPr marL="1600200" indent="-228600" algn="l" rtl="0" fontAlgn="base">
        <a:spcBef>
          <a:spcPct val="20000"/>
        </a:spcBef>
        <a:spcAft>
          <a:spcPct val="0"/>
        </a:spcAft>
        <a:buChar char="–"/>
        <a:defRPr sz="2000">
          <a:solidFill>
            <a:srgbClr val="484848"/>
          </a:solidFill>
          <a:latin typeface="Helvetica Neue"/>
          <a:ea typeface="+mn-ea"/>
          <a:cs typeface="Osaka" charset="-128"/>
        </a:defRPr>
      </a:lvl4pPr>
      <a:lvl5pPr marL="2057400" indent="-228600" algn="l" rtl="0" fontAlgn="base">
        <a:spcBef>
          <a:spcPct val="20000"/>
        </a:spcBef>
        <a:spcAft>
          <a:spcPct val="0"/>
        </a:spcAft>
        <a:buChar char="»"/>
        <a:defRPr sz="2000">
          <a:solidFill>
            <a:srgbClr val="484848"/>
          </a:solidFill>
          <a:latin typeface="Helvetica Neue"/>
          <a:ea typeface="+mn-ea"/>
          <a:cs typeface="Osaka" charset="-128"/>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95400" y="0"/>
            <a:ext cx="716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447800"/>
            <a:ext cx="7772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0596" name="Rectangle 4"/>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chemeClr val="tx1"/>
                </a:solidFill>
              </a:defRPr>
            </a:lvl1pPr>
          </a:lstStyle>
          <a:p>
            <a:pPr>
              <a:defRPr/>
            </a:pPr>
            <a:fld id="{0A8333CB-1AA3-2E4B-A4D9-83624A84B1B2}" type="slidenum">
              <a:rPr lang="en-US" altLang="en-US">
                <a:solidFill>
                  <a:srgbClr val="000000"/>
                </a:solidFill>
                <a:ea typeface="Osaka" charset="-128"/>
                <a:cs typeface=""/>
              </a:rPr>
              <a:pPr>
                <a:defRPr/>
              </a:pPr>
              <a:t>‹#›</a:t>
            </a:fld>
            <a:endParaRPr lang="en-US" altLang="en-US">
              <a:solidFill>
                <a:srgbClr val="000000"/>
              </a:solidFill>
              <a:ea typeface="Osaka" charset="-128"/>
              <a:cs typeface=""/>
            </a:endParaRPr>
          </a:p>
        </p:txBody>
      </p:sp>
      <p:pic>
        <p:nvPicPr>
          <p:cNvPr id="1029" name="Picture 9" descr="skitched-3-4-1.jpg"/>
          <p:cNvPicPr>
            <a:picLocks noChangeAspect="1"/>
          </p:cNvPicPr>
          <p:nvPr userDrawn="1"/>
        </p:nvPicPr>
        <p:blipFill>
          <a:blip r:embed="rId16" cstate="screen">
            <a:extLst>
              <a:ext uri="{28A0092B-C50C-407E-A947-70E740481C1C}">
                <a14:useLocalDpi xmlns:a14="http://schemas.microsoft.com/office/drawing/2010/main"/>
              </a:ext>
            </a:extLst>
          </a:blip>
          <a:srcRect/>
          <a:stretch>
            <a:fillRect/>
          </a:stretch>
        </p:blipFill>
        <p:spPr bwMode="auto">
          <a:xfrm>
            <a:off x="139700" y="296863"/>
            <a:ext cx="101441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4975114"/>
      </p:ext>
    </p:extLst>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Lst>
  <p:timing>
    <p:tnLst>
      <p:par>
        <p:cTn id="1" dur="indefinite" restart="never" nodeType="tmRoot"/>
      </p:par>
    </p:tnLst>
  </p:timing>
  <p:txStyles>
    <p:titleStyle>
      <a:lvl1pPr algn="l" rtl="0" eaLnBrk="0" fontAlgn="base" hangingPunct="0">
        <a:spcBef>
          <a:spcPct val="0"/>
        </a:spcBef>
        <a:spcAft>
          <a:spcPct val="0"/>
        </a:spcAft>
        <a:defRPr sz="3600">
          <a:solidFill>
            <a:srgbClr val="0000FF"/>
          </a:solidFill>
          <a:latin typeface="+mj-lt"/>
          <a:ea typeface="Osaka" charset="-128"/>
          <a:cs typeface="Osaka" charset="-128"/>
        </a:defRPr>
      </a:lvl1pPr>
      <a:lvl2pPr algn="l" rtl="0" eaLnBrk="0" fontAlgn="base" hangingPunct="0">
        <a:spcBef>
          <a:spcPct val="0"/>
        </a:spcBef>
        <a:spcAft>
          <a:spcPct val="0"/>
        </a:spcAft>
        <a:defRPr sz="3600">
          <a:solidFill>
            <a:srgbClr val="0000FF"/>
          </a:solidFill>
          <a:latin typeface="Helvetica Neue" charset="0"/>
          <a:ea typeface="Osaka" pitchFamily="1" charset="-128"/>
          <a:cs typeface="Osaka" charset="-128"/>
        </a:defRPr>
      </a:lvl2pPr>
      <a:lvl3pPr algn="l" rtl="0" eaLnBrk="0" fontAlgn="base" hangingPunct="0">
        <a:spcBef>
          <a:spcPct val="0"/>
        </a:spcBef>
        <a:spcAft>
          <a:spcPct val="0"/>
        </a:spcAft>
        <a:defRPr sz="3600">
          <a:solidFill>
            <a:srgbClr val="0000FF"/>
          </a:solidFill>
          <a:latin typeface="Helvetica Neue" charset="0"/>
          <a:ea typeface="Osaka" pitchFamily="1" charset="-128"/>
          <a:cs typeface="Osaka" charset="-128"/>
        </a:defRPr>
      </a:lvl3pPr>
      <a:lvl4pPr algn="l" rtl="0" eaLnBrk="0" fontAlgn="base" hangingPunct="0">
        <a:spcBef>
          <a:spcPct val="0"/>
        </a:spcBef>
        <a:spcAft>
          <a:spcPct val="0"/>
        </a:spcAft>
        <a:defRPr sz="3600">
          <a:solidFill>
            <a:srgbClr val="0000FF"/>
          </a:solidFill>
          <a:latin typeface="Helvetica Neue" charset="0"/>
          <a:ea typeface="Osaka" pitchFamily="1" charset="-128"/>
          <a:cs typeface="Osaka" charset="-128"/>
        </a:defRPr>
      </a:lvl4pPr>
      <a:lvl5pPr algn="l" rtl="0" eaLnBrk="0" fontAlgn="base" hangingPunct="0">
        <a:spcBef>
          <a:spcPct val="0"/>
        </a:spcBef>
        <a:spcAft>
          <a:spcPct val="0"/>
        </a:spcAft>
        <a:defRPr sz="3600">
          <a:solidFill>
            <a:srgbClr val="0000FF"/>
          </a:solidFill>
          <a:latin typeface="Helvetica Neue" charset="0"/>
          <a:ea typeface="Osaka" pitchFamily="1" charset="-128"/>
          <a:cs typeface="Osaka" charset="-128"/>
        </a:defRPr>
      </a:lvl5pPr>
      <a:lvl6pPr marL="457200" algn="l" rtl="0" fontAlgn="base">
        <a:spcBef>
          <a:spcPct val="0"/>
        </a:spcBef>
        <a:spcAft>
          <a:spcPct val="0"/>
        </a:spcAft>
        <a:defRPr sz="3600">
          <a:solidFill>
            <a:srgbClr val="0000FF"/>
          </a:solidFill>
          <a:latin typeface="Tahoma" pitchFamily="1" charset="0"/>
          <a:ea typeface="Osaka" pitchFamily="1" charset="-128"/>
        </a:defRPr>
      </a:lvl6pPr>
      <a:lvl7pPr marL="914400" algn="l" rtl="0" fontAlgn="base">
        <a:spcBef>
          <a:spcPct val="0"/>
        </a:spcBef>
        <a:spcAft>
          <a:spcPct val="0"/>
        </a:spcAft>
        <a:defRPr sz="3600">
          <a:solidFill>
            <a:srgbClr val="0000FF"/>
          </a:solidFill>
          <a:latin typeface="Tahoma" pitchFamily="1" charset="0"/>
          <a:ea typeface="Osaka" pitchFamily="1" charset="-128"/>
        </a:defRPr>
      </a:lvl7pPr>
      <a:lvl8pPr marL="1371600" algn="l" rtl="0" fontAlgn="base">
        <a:spcBef>
          <a:spcPct val="0"/>
        </a:spcBef>
        <a:spcAft>
          <a:spcPct val="0"/>
        </a:spcAft>
        <a:defRPr sz="3600">
          <a:solidFill>
            <a:srgbClr val="0000FF"/>
          </a:solidFill>
          <a:latin typeface="Tahoma" pitchFamily="1" charset="0"/>
          <a:ea typeface="Osaka" pitchFamily="1" charset="-128"/>
        </a:defRPr>
      </a:lvl8pPr>
      <a:lvl9pPr marL="1828800" algn="l" rtl="0" fontAlgn="base">
        <a:spcBef>
          <a:spcPct val="0"/>
        </a:spcBef>
        <a:spcAft>
          <a:spcPct val="0"/>
        </a:spcAft>
        <a:defRPr sz="3600">
          <a:solidFill>
            <a:srgbClr val="0000FF"/>
          </a:solidFill>
          <a:latin typeface="Tahoma" pitchFamily="1" charset="0"/>
          <a:ea typeface="Osaka" pitchFamily="1"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Osaka" charset="-128"/>
          <a:cs typeface="Osaka" charset="-128"/>
        </a:defRPr>
      </a:lvl1pPr>
      <a:lvl2pPr marL="742950" indent="-285750" algn="l" rtl="0" eaLnBrk="0" fontAlgn="base" hangingPunct="0">
        <a:spcBef>
          <a:spcPct val="20000"/>
        </a:spcBef>
        <a:spcAft>
          <a:spcPct val="0"/>
        </a:spcAft>
        <a:buChar char="–"/>
        <a:defRPr sz="2800">
          <a:solidFill>
            <a:schemeClr val="tx1"/>
          </a:solidFill>
          <a:latin typeface="+mn-lt"/>
          <a:ea typeface="Osaka" charset="-128"/>
          <a:cs typeface="Osaka" charset="-128"/>
        </a:defRPr>
      </a:lvl2pPr>
      <a:lvl3pPr marL="1143000" indent="-228600" algn="l" rtl="0" eaLnBrk="0" fontAlgn="base" hangingPunct="0">
        <a:spcBef>
          <a:spcPct val="20000"/>
        </a:spcBef>
        <a:spcAft>
          <a:spcPct val="0"/>
        </a:spcAft>
        <a:buChar char="•"/>
        <a:defRPr sz="2400">
          <a:solidFill>
            <a:schemeClr val="tx1"/>
          </a:solidFill>
          <a:latin typeface="+mn-lt"/>
          <a:ea typeface="Osaka" charset="-128"/>
          <a:cs typeface="Osaka" charset="-128"/>
        </a:defRPr>
      </a:lvl3pPr>
      <a:lvl4pPr marL="1600200" indent="-228600" algn="l" rtl="0" eaLnBrk="0" fontAlgn="base" hangingPunct="0">
        <a:spcBef>
          <a:spcPct val="20000"/>
        </a:spcBef>
        <a:spcAft>
          <a:spcPct val="0"/>
        </a:spcAft>
        <a:buChar char="–"/>
        <a:defRPr sz="2000">
          <a:solidFill>
            <a:schemeClr val="tx1"/>
          </a:solidFill>
          <a:latin typeface="+mn-lt"/>
          <a:ea typeface="Osaka" charset="-128"/>
          <a:cs typeface="Osaka" charset="-128"/>
        </a:defRPr>
      </a:lvl4pPr>
      <a:lvl5pPr marL="2057400" indent="-228600" algn="l" rtl="0" eaLnBrk="0" fontAlgn="base" hangingPunct="0">
        <a:spcBef>
          <a:spcPct val="20000"/>
        </a:spcBef>
        <a:spcAft>
          <a:spcPct val="0"/>
        </a:spcAft>
        <a:buChar char="»"/>
        <a:defRPr sz="2000">
          <a:solidFill>
            <a:schemeClr val="tx1"/>
          </a:solidFill>
          <a:latin typeface="+mn-lt"/>
          <a:ea typeface="Osaka" charset="-128"/>
          <a:cs typeface="Osaka"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2765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27652" name="Rectangle 5"/>
          <p:cNvSpPr>
            <a:spLocks noGrp="1" noChangeArrowheads="1"/>
          </p:cNvSpPr>
          <p:nvPr>
            <p:ph type="ctrTitle"/>
          </p:nvPr>
        </p:nvSpPr>
        <p:spPr>
          <a:xfrm>
            <a:off x="420756" y="1180166"/>
            <a:ext cx="8209645" cy="1847850"/>
          </a:xfrm>
        </p:spPr>
        <p:txBody>
          <a:bodyPr/>
          <a:lstStyle/>
          <a:p>
            <a:r>
              <a:rPr lang="en-US" dirty="0">
                <a:ea typeface="ＭＳ Ｐゴシック" charset="0"/>
                <a:cs typeface="Helvetica Neue Light"/>
              </a:rPr>
              <a:t>Relational </a:t>
            </a:r>
            <a:r>
              <a:rPr lang="en-US" dirty="0" smtClean="0">
                <a:ea typeface="ＭＳ Ｐゴシック" charset="0"/>
                <a:cs typeface="Helvetica Neue Light"/>
              </a:rPr>
              <a:t>Algebra</a:t>
            </a:r>
            <a:endParaRPr lang="en-US" dirty="0">
              <a:ea typeface="ＭＳ Ｐゴシック" charset="0"/>
              <a:cs typeface="Helvetica Neue Light"/>
            </a:endParaRPr>
          </a:p>
        </p:txBody>
      </p:sp>
      <p:sp>
        <p:nvSpPr>
          <p:cNvPr id="27653" name="Rectangle 6"/>
          <p:cNvSpPr>
            <a:spLocks noGrp="1" noChangeArrowheads="1"/>
          </p:cNvSpPr>
          <p:nvPr>
            <p:ph type="subTitle" idx="1"/>
          </p:nvPr>
        </p:nvSpPr>
        <p:spPr>
          <a:xfrm>
            <a:off x="420756" y="3378890"/>
            <a:ext cx="5681870" cy="3326710"/>
          </a:xfrm>
        </p:spPr>
        <p:txBody>
          <a:bodyPr anchor="t"/>
          <a:lstStyle/>
          <a:p>
            <a:pPr algn="l"/>
            <a:r>
              <a:rPr lang="en-US" sz="2000" dirty="0">
                <a:ea typeface="ＭＳ Ｐゴシック" charset="0"/>
                <a:cs typeface="Helvetica Neue"/>
              </a:rPr>
              <a:t>R &amp; G, </a:t>
            </a:r>
            <a:r>
              <a:rPr lang="en-US" sz="2000" dirty="0" smtClean="0">
                <a:ea typeface="ＭＳ Ｐゴシック" charset="0"/>
                <a:cs typeface="Helvetica Neue"/>
              </a:rPr>
              <a:t>Chapters 4.1 - 4.2</a:t>
            </a:r>
          </a:p>
        </p:txBody>
      </p:sp>
    </p:spTree>
    <p:extLst>
      <p:ext uri="{BB962C8B-B14F-4D97-AF65-F5344CB8AC3E}">
        <p14:creationId xmlns:p14="http://schemas.microsoft.com/office/powerpoint/2010/main" val="65960822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4"/>
          <p:cNvSpPr>
            <a:spLocks noGrp="1" noChangeArrowheads="1"/>
          </p:cNvSpPr>
          <p:nvPr>
            <p:ph type="title"/>
          </p:nvPr>
        </p:nvSpPr>
        <p:spPr>
          <a:xfrm>
            <a:off x="1295400" y="147084"/>
            <a:ext cx="7162800" cy="1143000"/>
          </a:xfrm>
        </p:spPr>
        <p:txBody>
          <a:bodyPr/>
          <a:lstStyle/>
          <a:p>
            <a:r>
              <a:rPr lang="en-US" dirty="0" smtClean="0"/>
              <a:t>Relational Algebra Preliminaries</a:t>
            </a:r>
            <a:endParaRPr lang="en-US" dirty="0"/>
          </a:p>
        </p:txBody>
      </p:sp>
      <p:sp>
        <p:nvSpPr>
          <p:cNvPr id="33798" name="Rectangle 5"/>
          <p:cNvSpPr>
            <a:spLocks noGrp="1" noChangeArrowheads="1"/>
          </p:cNvSpPr>
          <p:nvPr>
            <p:ph idx="1"/>
          </p:nvPr>
        </p:nvSpPr>
        <p:spPr>
          <a:xfrm>
            <a:off x="473149" y="1178442"/>
            <a:ext cx="8117958" cy="5105400"/>
          </a:xfrm>
        </p:spPr>
        <p:txBody>
          <a:bodyPr/>
          <a:lstStyle/>
          <a:p>
            <a:r>
              <a:rPr lang="en-US" sz="2800" dirty="0" smtClean="0"/>
              <a:t>Algebra of </a:t>
            </a:r>
            <a:r>
              <a:rPr lang="en-US" sz="2800" i="1" dirty="0" smtClean="0">
                <a:solidFill>
                  <a:schemeClr val="accent4"/>
                </a:solidFill>
              </a:rPr>
              <a:t>operators</a:t>
            </a:r>
            <a:r>
              <a:rPr lang="en-US" sz="2800" dirty="0" smtClean="0"/>
              <a:t> on </a:t>
            </a:r>
            <a:r>
              <a:rPr lang="en-US" sz="2800" i="1" dirty="0" smtClean="0">
                <a:solidFill>
                  <a:schemeClr val="accent5"/>
                </a:solidFill>
              </a:rPr>
              <a:t>relational instances</a:t>
            </a:r>
          </a:p>
          <a:p>
            <a:pPr lvl="1"/>
            <a:endParaRPr lang="en-US" sz="2400" b="1" dirty="0" smtClean="0"/>
          </a:p>
          <a:p>
            <a:pPr lvl="1"/>
            <a:endParaRPr lang="en-US" sz="2400" b="1" dirty="0" smtClean="0"/>
          </a:p>
          <a:p>
            <a:pPr lvl="1"/>
            <a:r>
              <a:rPr lang="en-US" sz="2400" b="1" dirty="0" smtClean="0"/>
              <a:t>Closed</a:t>
            </a:r>
            <a:r>
              <a:rPr lang="en-US" sz="2400" dirty="0"/>
              <a:t>: result is also a </a:t>
            </a:r>
            <a:r>
              <a:rPr lang="en-US" sz="2400" dirty="0" smtClean="0"/>
              <a:t>relational </a:t>
            </a:r>
            <a:r>
              <a:rPr lang="en-US" sz="2400" dirty="0"/>
              <a:t>instance</a:t>
            </a:r>
          </a:p>
          <a:p>
            <a:pPr lvl="2"/>
            <a:r>
              <a:rPr lang="en-US" sz="2000" dirty="0"/>
              <a:t>Enables rich composition</a:t>
            </a:r>
            <a:r>
              <a:rPr lang="en-US" sz="2000" dirty="0" smtClean="0"/>
              <a:t>!</a:t>
            </a:r>
          </a:p>
          <a:p>
            <a:pPr lvl="1"/>
            <a:r>
              <a:rPr lang="en-US" sz="2400" b="1" dirty="0"/>
              <a:t>T</a:t>
            </a:r>
            <a:r>
              <a:rPr lang="en-US" sz="2400" b="1" dirty="0" smtClean="0"/>
              <a:t>yped</a:t>
            </a:r>
            <a:r>
              <a:rPr lang="en-US" sz="2400" dirty="0"/>
              <a:t>: input schema determines </a:t>
            </a:r>
            <a:r>
              <a:rPr lang="en-US" sz="2400" dirty="0" smtClean="0"/>
              <a:t>output</a:t>
            </a:r>
          </a:p>
          <a:p>
            <a:pPr lvl="2"/>
            <a:r>
              <a:rPr lang="en-US" sz="2000" dirty="0" smtClean="0"/>
              <a:t>Can statically check whether queries are legal.</a:t>
            </a:r>
          </a:p>
          <a:p>
            <a:pPr lvl="1"/>
            <a:endParaRPr lang="en-US" sz="2800" dirty="0" smtClean="0"/>
          </a:p>
          <a:p>
            <a:r>
              <a:rPr lang="en-US" sz="2800" dirty="0" smtClean="0"/>
              <a:t>Pure </a:t>
            </a:r>
            <a:r>
              <a:rPr lang="en-US" sz="2800" dirty="0"/>
              <a:t>relational algebra has </a:t>
            </a:r>
            <a:r>
              <a:rPr lang="en-US" sz="2800" b="1" i="1" dirty="0"/>
              <a:t>set </a:t>
            </a:r>
            <a:r>
              <a:rPr lang="en-US" sz="2800" b="1" dirty="0"/>
              <a:t>semantics</a:t>
            </a:r>
          </a:p>
          <a:p>
            <a:pPr lvl="1"/>
            <a:r>
              <a:rPr lang="en-US" sz="2400" b="1" dirty="0"/>
              <a:t>No duplicate </a:t>
            </a:r>
            <a:r>
              <a:rPr lang="en-US" sz="2400" dirty="0"/>
              <a:t>tuples in a </a:t>
            </a:r>
            <a:r>
              <a:rPr lang="en-US" sz="2400" dirty="0" smtClean="0"/>
              <a:t>relation instance</a:t>
            </a:r>
            <a:endParaRPr lang="en-US" sz="2400" dirty="0"/>
          </a:p>
          <a:p>
            <a:pPr lvl="1"/>
            <a:r>
              <a:rPr lang="en-US" sz="2400" dirty="0"/>
              <a:t>vs. SQL, which has </a:t>
            </a:r>
            <a:r>
              <a:rPr lang="en-US" sz="2400" i="1" dirty="0"/>
              <a:t>multiset </a:t>
            </a:r>
            <a:r>
              <a:rPr lang="en-US" sz="2400" dirty="0"/>
              <a:t>(bag) semantics</a:t>
            </a:r>
          </a:p>
          <a:p>
            <a:pPr lvl="1"/>
            <a:r>
              <a:rPr lang="en-US" sz="2400" dirty="0"/>
              <a:t>We will relax this in the system </a:t>
            </a:r>
            <a:r>
              <a:rPr lang="en-US" sz="2400" dirty="0" smtClean="0"/>
              <a:t>discussion</a:t>
            </a:r>
            <a:endParaRPr lang="en-US" i="1" dirty="0" smtClean="0"/>
          </a:p>
        </p:txBody>
      </p:sp>
      <p:sp>
        <p:nvSpPr>
          <p:cNvPr id="33794" name="Footer Placeholder 3"/>
          <p:cNvSpPr>
            <a:spLocks noGrp="1"/>
          </p:cNvSpPr>
          <p:nvPr>
            <p:ph type="ftr" sz="quarter" idx="4294967295"/>
          </p:nvPr>
        </p:nvSpPr>
        <p:spPr>
          <a:xfrm>
            <a:off x="0" y="6453188"/>
            <a:ext cx="2895600" cy="4032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endParaRPr lang="en-US">
              <a:solidFill>
                <a:schemeClr val="tx1"/>
              </a:solidFill>
              <a:latin typeface="Times New Roman" charset="0"/>
            </a:endParaRPr>
          </a:p>
          <a:p>
            <a:endParaRPr lang="en-US">
              <a:solidFill>
                <a:schemeClr val="tx2"/>
              </a:solidFill>
              <a:latin typeface="Times New Roman" charset="0"/>
            </a:endParaRPr>
          </a:p>
        </p:txBody>
      </p:sp>
      <p:sp>
        <p:nvSpPr>
          <p:cNvPr id="33795"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33796"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2" name="Rectangle 1"/>
          <p:cNvSpPr/>
          <p:nvPr/>
        </p:nvSpPr>
        <p:spPr>
          <a:xfrm>
            <a:off x="1295400" y="1675111"/>
            <a:ext cx="6719776" cy="646331"/>
          </a:xfrm>
          <a:prstGeom prst="rect">
            <a:avLst/>
          </a:prstGeom>
        </p:spPr>
        <p:txBody>
          <a:bodyPr wrap="square" anchor="ctr">
            <a:spAutoFit/>
          </a:bodyPr>
          <a:lstStyle/>
          <a:p>
            <a:pPr algn="ctr"/>
            <a:r>
              <a:rPr lang="en-US" sz="3200" dirty="0">
                <a:solidFill>
                  <a:schemeClr val="accent4"/>
                </a:solidFill>
              </a:rPr>
              <a:t>𝜋</a:t>
            </a:r>
            <a:r>
              <a:rPr lang="en-US" sz="2400" baseline="-25000" dirty="0" err="1"/>
              <a:t>S.name</a:t>
            </a:r>
            <a:r>
              <a:rPr lang="en-US" sz="2400" dirty="0"/>
              <a:t>(</a:t>
            </a:r>
            <a:r>
              <a:rPr lang="en-US" sz="3200" dirty="0" smtClean="0">
                <a:solidFill>
                  <a:schemeClr val="accent4"/>
                </a:solidFill>
              </a:rPr>
              <a:t>𝜎</a:t>
            </a:r>
            <a:r>
              <a:rPr lang="en-US" sz="2400" baseline="-25000" dirty="0" err="1" smtClean="0"/>
              <a:t>R.bid</a:t>
            </a:r>
            <a:r>
              <a:rPr lang="en-US" sz="2400" baseline="-25000" dirty="0" smtClean="0"/>
              <a:t>=100 ⋀ </a:t>
            </a:r>
            <a:r>
              <a:rPr lang="en-US" sz="2400" baseline="-25000" dirty="0" err="1" smtClean="0"/>
              <a:t>S.rating</a:t>
            </a:r>
            <a:r>
              <a:rPr lang="en-US" sz="2400" baseline="-25000" dirty="0" smtClean="0"/>
              <a:t>&gt;5</a:t>
            </a:r>
            <a:r>
              <a:rPr lang="en-US" sz="2400" dirty="0" smtClean="0"/>
              <a:t>(</a:t>
            </a:r>
            <a:r>
              <a:rPr lang="en-US" sz="2400" dirty="0" smtClean="0">
                <a:solidFill>
                  <a:schemeClr val="accent5"/>
                </a:solidFill>
              </a:rPr>
              <a:t>R</a:t>
            </a:r>
            <a:r>
              <a:rPr lang="en-US" sz="2400" dirty="0" smtClean="0"/>
              <a:t> </a:t>
            </a:r>
            <a:r>
              <a:rPr lang="en-US" sz="3600" dirty="0">
                <a:solidFill>
                  <a:schemeClr val="accent4"/>
                </a:solidFill>
              </a:rPr>
              <a:t>⋈</a:t>
            </a:r>
            <a:r>
              <a:rPr lang="en-US" sz="2400" baseline="-25000" dirty="0" err="1"/>
              <a:t>R.sid</a:t>
            </a:r>
            <a:r>
              <a:rPr lang="en-US" sz="2400" baseline="-25000" dirty="0"/>
              <a:t>=</a:t>
            </a:r>
            <a:r>
              <a:rPr lang="en-US" sz="2400" baseline="-25000" dirty="0" err="1"/>
              <a:t>S.sid</a:t>
            </a:r>
            <a:r>
              <a:rPr lang="en-US" sz="2400" baseline="-25000" dirty="0"/>
              <a:t> </a:t>
            </a:r>
            <a:r>
              <a:rPr lang="en-US" sz="2400" dirty="0">
                <a:solidFill>
                  <a:schemeClr val="accent5"/>
                </a:solidFill>
              </a:rPr>
              <a:t>S</a:t>
            </a:r>
            <a:r>
              <a:rPr lang="en-US" sz="2400" dirty="0" smtClean="0"/>
              <a:t>))</a:t>
            </a:r>
            <a:endParaRPr lang="en-US" sz="2400" dirty="0"/>
          </a:p>
        </p:txBody>
      </p:sp>
    </p:spTree>
    <p:extLst>
      <p:ext uri="{BB962C8B-B14F-4D97-AF65-F5344CB8AC3E}">
        <p14:creationId xmlns:p14="http://schemas.microsoft.com/office/powerpoint/2010/main" val="7904446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798">
                                            <p:txEl>
                                              <p:pRg st="3" end="3"/>
                                            </p:txEl>
                                          </p:spTgt>
                                        </p:tgtEl>
                                        <p:attrNameLst>
                                          <p:attrName>style.visibility</p:attrName>
                                        </p:attrNameLst>
                                      </p:cBhvr>
                                      <p:to>
                                        <p:strVal val="visible"/>
                                      </p:to>
                                    </p:set>
                                    <p:animEffect transition="in" filter="fade">
                                      <p:cBhvr>
                                        <p:cTn id="7" dur="500"/>
                                        <p:tgtEl>
                                          <p:spTgt spid="33798">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798">
                                            <p:txEl>
                                              <p:pRg st="4" end="4"/>
                                            </p:txEl>
                                          </p:spTgt>
                                        </p:tgtEl>
                                        <p:attrNameLst>
                                          <p:attrName>style.visibility</p:attrName>
                                        </p:attrNameLst>
                                      </p:cBhvr>
                                      <p:to>
                                        <p:strVal val="visible"/>
                                      </p:to>
                                    </p:set>
                                    <p:animEffect transition="in" filter="fade">
                                      <p:cBhvr>
                                        <p:cTn id="10" dur="500"/>
                                        <p:tgtEl>
                                          <p:spTgt spid="33798">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3798">
                                            <p:txEl>
                                              <p:pRg st="5" end="5"/>
                                            </p:txEl>
                                          </p:spTgt>
                                        </p:tgtEl>
                                        <p:attrNameLst>
                                          <p:attrName>style.visibility</p:attrName>
                                        </p:attrNameLst>
                                      </p:cBhvr>
                                      <p:to>
                                        <p:strVal val="visible"/>
                                      </p:to>
                                    </p:set>
                                    <p:animEffect transition="in" filter="fade">
                                      <p:cBhvr>
                                        <p:cTn id="15" dur="500"/>
                                        <p:tgtEl>
                                          <p:spTgt spid="33798">
                                            <p:txEl>
                                              <p:pRg st="5" end="5"/>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3798">
                                            <p:txEl>
                                              <p:pRg st="6" end="6"/>
                                            </p:txEl>
                                          </p:spTgt>
                                        </p:tgtEl>
                                        <p:attrNameLst>
                                          <p:attrName>style.visibility</p:attrName>
                                        </p:attrNameLst>
                                      </p:cBhvr>
                                      <p:to>
                                        <p:strVal val="visible"/>
                                      </p:to>
                                    </p:set>
                                    <p:animEffect transition="in" filter="fade">
                                      <p:cBhvr>
                                        <p:cTn id="18" dur="500"/>
                                        <p:tgtEl>
                                          <p:spTgt spid="33798">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3798">
                                            <p:txEl>
                                              <p:pRg st="8" end="8"/>
                                            </p:txEl>
                                          </p:spTgt>
                                        </p:tgtEl>
                                        <p:attrNameLst>
                                          <p:attrName>style.visibility</p:attrName>
                                        </p:attrNameLst>
                                      </p:cBhvr>
                                      <p:to>
                                        <p:strVal val="visible"/>
                                      </p:to>
                                    </p:set>
                                    <p:animEffect transition="in" filter="fade">
                                      <p:cBhvr>
                                        <p:cTn id="23" dur="500"/>
                                        <p:tgtEl>
                                          <p:spTgt spid="33798">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3798">
                                            <p:txEl>
                                              <p:pRg st="9" end="9"/>
                                            </p:txEl>
                                          </p:spTgt>
                                        </p:tgtEl>
                                        <p:attrNameLst>
                                          <p:attrName>style.visibility</p:attrName>
                                        </p:attrNameLst>
                                      </p:cBhvr>
                                      <p:to>
                                        <p:strVal val="visible"/>
                                      </p:to>
                                    </p:set>
                                    <p:animEffect transition="in" filter="fade">
                                      <p:cBhvr>
                                        <p:cTn id="28" dur="500"/>
                                        <p:tgtEl>
                                          <p:spTgt spid="33798">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3798">
                                            <p:txEl>
                                              <p:pRg st="10" end="10"/>
                                            </p:txEl>
                                          </p:spTgt>
                                        </p:tgtEl>
                                        <p:attrNameLst>
                                          <p:attrName>style.visibility</p:attrName>
                                        </p:attrNameLst>
                                      </p:cBhvr>
                                      <p:to>
                                        <p:strVal val="visible"/>
                                      </p:to>
                                    </p:set>
                                    <p:animEffect transition="in" filter="fade">
                                      <p:cBhvr>
                                        <p:cTn id="33" dur="500"/>
                                        <p:tgtEl>
                                          <p:spTgt spid="33798">
                                            <p:txEl>
                                              <p:pRg st="10" end="1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3798">
                                            <p:txEl>
                                              <p:pRg st="11" end="11"/>
                                            </p:txEl>
                                          </p:spTgt>
                                        </p:tgtEl>
                                        <p:attrNameLst>
                                          <p:attrName>style.visibility</p:attrName>
                                        </p:attrNameLst>
                                      </p:cBhvr>
                                      <p:to>
                                        <p:strVal val="visible"/>
                                      </p:to>
                                    </p:set>
                                    <p:animEffect transition="in" filter="fade">
                                      <p:cBhvr>
                                        <p:cTn id="38" dur="500"/>
                                        <p:tgtEl>
                                          <p:spTgt spid="3379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uiExpand="1"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4"/>
          <p:cNvSpPr>
            <a:spLocks noGrp="1" noChangeArrowheads="1"/>
          </p:cNvSpPr>
          <p:nvPr>
            <p:ph type="title"/>
          </p:nvPr>
        </p:nvSpPr>
        <p:spPr>
          <a:xfrm>
            <a:off x="343694" y="0"/>
            <a:ext cx="7770812" cy="1143000"/>
          </a:xfrm>
        </p:spPr>
        <p:txBody>
          <a:bodyPr/>
          <a:lstStyle/>
          <a:p>
            <a:r>
              <a:rPr lang="en-US" dirty="0" smtClean="0"/>
              <a:t>Relational Algebra Operators</a:t>
            </a:r>
            <a:endParaRPr lang="en-US" dirty="0"/>
          </a:p>
        </p:txBody>
      </p:sp>
      <p:sp>
        <p:nvSpPr>
          <p:cNvPr id="35846" name="Rectangle 5"/>
          <p:cNvSpPr>
            <a:spLocks noGrp="1" noChangeArrowheads="1"/>
          </p:cNvSpPr>
          <p:nvPr>
            <p:ph idx="1"/>
          </p:nvPr>
        </p:nvSpPr>
        <p:spPr>
          <a:xfrm>
            <a:off x="343694" y="935666"/>
            <a:ext cx="8458200" cy="5635256"/>
          </a:xfrm>
        </p:spPr>
        <p:txBody>
          <a:bodyPr/>
          <a:lstStyle/>
          <a:p>
            <a:pPr marL="0" indent="0">
              <a:spcBef>
                <a:spcPts val="800"/>
              </a:spcBef>
              <a:buNone/>
            </a:pPr>
            <a:r>
              <a:rPr lang="en-US" sz="2400" u="sng" dirty="0" smtClean="0">
                <a:solidFill>
                  <a:schemeClr val="tx1"/>
                </a:solidFill>
              </a:rPr>
              <a:t>Unary Operators:</a:t>
            </a:r>
            <a:r>
              <a:rPr lang="en-US" sz="2400" dirty="0" smtClean="0">
                <a:solidFill>
                  <a:schemeClr val="tx1"/>
                </a:solidFill>
              </a:rPr>
              <a:t> </a:t>
            </a:r>
            <a:r>
              <a:rPr lang="en-US" sz="2400" i="1" dirty="0" smtClean="0">
                <a:solidFill>
                  <a:schemeClr val="tx1"/>
                </a:solidFill>
              </a:rPr>
              <a:t>on </a:t>
            </a:r>
            <a:r>
              <a:rPr lang="en-US" sz="2400" b="1" i="1" dirty="0" smtClean="0">
                <a:solidFill>
                  <a:schemeClr val="tx1"/>
                </a:solidFill>
              </a:rPr>
              <a:t>single</a:t>
            </a:r>
            <a:r>
              <a:rPr lang="en-US" sz="2400" i="1" dirty="0" smtClean="0">
                <a:solidFill>
                  <a:schemeClr val="tx1"/>
                </a:solidFill>
              </a:rPr>
              <a:t> relation</a:t>
            </a:r>
            <a:endParaRPr lang="en-US" sz="2400" u="sng" dirty="0" smtClean="0">
              <a:solidFill>
                <a:schemeClr val="tx1"/>
              </a:solidFill>
            </a:endParaRPr>
          </a:p>
          <a:p>
            <a:pPr>
              <a:spcBef>
                <a:spcPts val="800"/>
              </a:spcBef>
            </a:pPr>
            <a:r>
              <a:rPr lang="en-US" sz="2000" b="1" dirty="0" smtClean="0"/>
              <a:t>Projection  ( </a:t>
            </a:r>
            <a:r>
              <a:rPr lang="en-US" sz="2400" b="1" i="1" dirty="0" smtClean="0">
                <a:latin typeface="Symbol" charset="2"/>
                <a:cs typeface="Symbol" charset="2"/>
              </a:rPr>
              <a:t>p</a:t>
            </a:r>
            <a:r>
              <a:rPr lang="en-US" sz="2000" b="1" dirty="0" smtClean="0"/>
              <a:t> ): </a:t>
            </a:r>
            <a:r>
              <a:rPr lang="en-US" sz="2000" b="1" i="1" dirty="0" smtClean="0"/>
              <a:t> </a:t>
            </a:r>
            <a:r>
              <a:rPr lang="en-US" sz="2000" i="1" dirty="0" smtClean="0"/>
              <a:t>Retains only desired columns </a:t>
            </a:r>
            <a:r>
              <a:rPr lang="en-US" sz="2000" dirty="0" smtClean="0"/>
              <a:t>(vertical)</a:t>
            </a:r>
            <a:endParaRPr lang="en-US" sz="2000" b="1" dirty="0" smtClean="0"/>
          </a:p>
          <a:p>
            <a:pPr>
              <a:spcBef>
                <a:spcPts val="800"/>
              </a:spcBef>
            </a:pPr>
            <a:r>
              <a:rPr lang="en-US" sz="2000" b="1" dirty="0" smtClean="0"/>
              <a:t>Selection  ( </a:t>
            </a:r>
            <a:r>
              <a:rPr lang="en-US" sz="2400" b="1" i="1" dirty="0" smtClean="0">
                <a:latin typeface="Symbol" charset="2"/>
                <a:cs typeface="Symbol" charset="2"/>
              </a:rPr>
              <a:t>s</a:t>
            </a:r>
            <a:r>
              <a:rPr lang="en-US" sz="2000" b="1" dirty="0" smtClean="0"/>
              <a:t> ): </a:t>
            </a:r>
            <a:r>
              <a:rPr lang="en-US" sz="2000" i="1" dirty="0" smtClean="0"/>
              <a:t>Selects a subset of rows (horizontal)</a:t>
            </a:r>
          </a:p>
          <a:p>
            <a:pPr>
              <a:spcBef>
                <a:spcPts val="800"/>
              </a:spcBef>
            </a:pPr>
            <a:r>
              <a:rPr lang="en-US" sz="2000" b="1" dirty="0"/>
              <a:t>Renaming ( 𝜌 ): </a:t>
            </a:r>
            <a:r>
              <a:rPr lang="en-US" sz="2000" dirty="0"/>
              <a:t> </a:t>
            </a:r>
            <a:r>
              <a:rPr lang="en-US" sz="2000" i="1" dirty="0"/>
              <a:t>Rename attributes and relations</a:t>
            </a:r>
            <a:r>
              <a:rPr lang="en-US" sz="2000" i="1" dirty="0" smtClean="0"/>
              <a:t>.</a:t>
            </a:r>
            <a:endParaRPr lang="en-US" sz="2400" u="sng" dirty="0" smtClean="0"/>
          </a:p>
          <a:p>
            <a:pPr marL="0" indent="0">
              <a:spcBef>
                <a:spcPts val="1400"/>
              </a:spcBef>
              <a:buNone/>
            </a:pPr>
            <a:r>
              <a:rPr lang="en-US" sz="2400" u="sng" dirty="0" smtClean="0">
                <a:solidFill>
                  <a:schemeClr val="tx1"/>
                </a:solidFill>
              </a:rPr>
              <a:t>Binary Operators:</a:t>
            </a:r>
            <a:r>
              <a:rPr lang="en-US" sz="2400" i="1" dirty="0" smtClean="0">
                <a:solidFill>
                  <a:schemeClr val="tx1"/>
                </a:solidFill>
              </a:rPr>
              <a:t> on </a:t>
            </a:r>
            <a:r>
              <a:rPr lang="en-US" sz="2400" b="1" i="1" dirty="0" smtClean="0">
                <a:solidFill>
                  <a:schemeClr val="tx1"/>
                </a:solidFill>
              </a:rPr>
              <a:t>pairs</a:t>
            </a:r>
            <a:r>
              <a:rPr lang="en-US" sz="2400" i="1" dirty="0" smtClean="0">
                <a:solidFill>
                  <a:schemeClr val="tx1"/>
                </a:solidFill>
              </a:rPr>
              <a:t> of relations</a:t>
            </a:r>
            <a:endParaRPr lang="en-US" sz="2400" u="sng" dirty="0" smtClean="0">
              <a:solidFill>
                <a:schemeClr val="tx1"/>
              </a:solidFill>
            </a:endParaRPr>
          </a:p>
          <a:p>
            <a:pPr>
              <a:spcBef>
                <a:spcPts val="800"/>
              </a:spcBef>
            </a:pPr>
            <a:r>
              <a:rPr lang="en-US" sz="2000" b="1" dirty="0" smtClean="0"/>
              <a:t>Union  </a:t>
            </a:r>
            <a:r>
              <a:rPr lang="en-US" sz="2000" b="1" dirty="0"/>
              <a:t>( </a:t>
            </a:r>
            <a:r>
              <a:rPr lang="en-US" sz="2000" b="1" dirty="0">
                <a:sym typeface="Symbol" charset="0"/>
              </a:rPr>
              <a:t> </a:t>
            </a:r>
            <a:r>
              <a:rPr lang="en-US" sz="2000" b="1" dirty="0"/>
              <a:t>):  </a:t>
            </a:r>
            <a:r>
              <a:rPr lang="en-US" sz="2000" i="1" dirty="0"/>
              <a:t>Tuples in r1 or in r2</a:t>
            </a:r>
            <a:r>
              <a:rPr lang="en-US" sz="2000" i="1" dirty="0" smtClean="0"/>
              <a:t>.</a:t>
            </a:r>
            <a:endParaRPr lang="en-US" sz="2000" b="1" dirty="0" smtClean="0"/>
          </a:p>
          <a:p>
            <a:pPr>
              <a:spcBef>
                <a:spcPts val="800"/>
              </a:spcBef>
            </a:pPr>
            <a:r>
              <a:rPr lang="en-US" sz="2000" b="1" dirty="0" smtClean="0"/>
              <a:t>Set-difference  ( — ):</a:t>
            </a:r>
            <a:r>
              <a:rPr lang="en-US" sz="2000" dirty="0" smtClean="0"/>
              <a:t> </a:t>
            </a:r>
            <a:r>
              <a:rPr lang="en-US" sz="2000" i="1" dirty="0" smtClean="0"/>
              <a:t>Tuples in r1, but not in r2.</a:t>
            </a:r>
          </a:p>
          <a:p>
            <a:pPr>
              <a:spcBef>
                <a:spcPts val="800"/>
              </a:spcBef>
            </a:pPr>
            <a:r>
              <a:rPr lang="en-US" sz="2000" b="1" dirty="0" smtClean="0"/>
              <a:t>Cross-product  </a:t>
            </a:r>
            <a:r>
              <a:rPr lang="en-US" sz="2000" b="1" dirty="0"/>
              <a:t>( </a:t>
            </a:r>
            <a:r>
              <a:rPr lang="en-US" sz="2400" b="1" dirty="0">
                <a:sym typeface="Symbol" charset="0"/>
              </a:rPr>
              <a:t></a:t>
            </a:r>
            <a:r>
              <a:rPr lang="en-US" sz="2000" b="1" dirty="0">
                <a:sym typeface="Symbol" charset="0"/>
              </a:rPr>
              <a:t> </a:t>
            </a:r>
            <a:r>
              <a:rPr lang="en-US" sz="2000" b="1" dirty="0"/>
              <a:t>): </a:t>
            </a:r>
            <a:r>
              <a:rPr lang="en-US" sz="2000" i="1" dirty="0"/>
              <a:t>Allows us to combine two relations</a:t>
            </a:r>
            <a:r>
              <a:rPr lang="en-US" sz="2000" i="1" dirty="0" smtClean="0"/>
              <a:t>.</a:t>
            </a:r>
          </a:p>
          <a:p>
            <a:pPr marL="0" lvl="0" indent="0">
              <a:spcBef>
                <a:spcPts val="1400"/>
              </a:spcBef>
              <a:buNone/>
            </a:pPr>
            <a:r>
              <a:rPr lang="en-US" sz="2400" u="sng" dirty="0" smtClean="0">
                <a:solidFill>
                  <a:schemeClr val="tx1"/>
                </a:solidFill>
              </a:rPr>
              <a:t>Compound Operators:</a:t>
            </a:r>
            <a:r>
              <a:rPr lang="en-US" sz="2400" dirty="0" smtClean="0">
                <a:solidFill>
                  <a:schemeClr val="tx1"/>
                </a:solidFill>
              </a:rPr>
              <a:t> common </a:t>
            </a:r>
            <a:r>
              <a:rPr lang="en-US" sz="2400" i="1" dirty="0" smtClean="0">
                <a:solidFill>
                  <a:schemeClr val="tx1"/>
                </a:solidFill>
              </a:rPr>
              <a:t>“macros” for the above</a:t>
            </a:r>
          </a:p>
          <a:p>
            <a:pPr>
              <a:spcBef>
                <a:spcPts val="800"/>
              </a:spcBef>
            </a:pPr>
            <a:r>
              <a:rPr lang="en-US" sz="2000" b="1" dirty="0"/>
              <a:t>Intersection ( </a:t>
            </a:r>
            <a:r>
              <a:rPr lang="en-US" sz="2000" b="1" dirty="0">
                <a:sym typeface="Symbol" charset="0"/>
              </a:rPr>
              <a:t>∩ </a:t>
            </a:r>
            <a:r>
              <a:rPr lang="en-US" sz="2000" b="1" dirty="0"/>
              <a:t>):  </a:t>
            </a:r>
            <a:r>
              <a:rPr lang="en-US" sz="2000" i="1" dirty="0"/>
              <a:t>Tuples in r1 and in r2</a:t>
            </a:r>
            <a:r>
              <a:rPr lang="en-US" sz="2000" i="1" dirty="0" smtClean="0"/>
              <a:t>.</a:t>
            </a:r>
            <a:endParaRPr lang="en-US" sz="2000" b="1" dirty="0" smtClean="0"/>
          </a:p>
          <a:p>
            <a:pPr>
              <a:spcBef>
                <a:spcPts val="800"/>
              </a:spcBef>
            </a:pPr>
            <a:r>
              <a:rPr lang="en-US" sz="2000" b="1" dirty="0" smtClean="0"/>
              <a:t>Joins </a:t>
            </a:r>
            <a:r>
              <a:rPr lang="en-US" sz="2000" b="1" dirty="0"/>
              <a:t>( ⋈</a:t>
            </a:r>
            <a:r>
              <a:rPr lang="en-US" sz="2000" b="1" baseline="-25000" dirty="0"/>
              <a:t>𝜃</a:t>
            </a:r>
            <a:r>
              <a:rPr lang="en-US" sz="2000" b="1" dirty="0"/>
              <a:t> ,  ⋈ ): </a:t>
            </a:r>
            <a:r>
              <a:rPr lang="en-US" sz="2000" i="1" dirty="0"/>
              <a:t>Combine relations that satisfy </a:t>
            </a:r>
            <a:r>
              <a:rPr lang="en-US" sz="2000" i="1" dirty="0" smtClean="0"/>
              <a:t>predicates</a:t>
            </a:r>
            <a:endParaRPr lang="en-US" sz="2000" i="1" dirty="0"/>
          </a:p>
        </p:txBody>
      </p:sp>
    </p:spTree>
    <p:extLst>
      <p:ext uri="{BB962C8B-B14F-4D97-AF65-F5344CB8AC3E}">
        <p14:creationId xmlns:p14="http://schemas.microsoft.com/office/powerpoint/2010/main" val="15786140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846">
                                            <p:txEl>
                                              <p:pRg st="0" end="0"/>
                                            </p:txEl>
                                          </p:spTgt>
                                        </p:tgtEl>
                                        <p:attrNameLst>
                                          <p:attrName>style.visibility</p:attrName>
                                        </p:attrNameLst>
                                      </p:cBhvr>
                                      <p:to>
                                        <p:strVal val="visible"/>
                                      </p:to>
                                    </p:set>
                                    <p:animEffect transition="in" filter="fade">
                                      <p:cBhvr>
                                        <p:cTn id="7" dur="500"/>
                                        <p:tgtEl>
                                          <p:spTgt spid="358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846">
                                            <p:txEl>
                                              <p:pRg st="1" end="1"/>
                                            </p:txEl>
                                          </p:spTgt>
                                        </p:tgtEl>
                                        <p:attrNameLst>
                                          <p:attrName>style.visibility</p:attrName>
                                        </p:attrNameLst>
                                      </p:cBhvr>
                                      <p:to>
                                        <p:strVal val="visible"/>
                                      </p:to>
                                    </p:set>
                                    <p:animEffect transition="in" filter="fade">
                                      <p:cBhvr>
                                        <p:cTn id="12" dur="500"/>
                                        <p:tgtEl>
                                          <p:spTgt spid="358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846">
                                            <p:txEl>
                                              <p:pRg st="2" end="2"/>
                                            </p:txEl>
                                          </p:spTgt>
                                        </p:tgtEl>
                                        <p:attrNameLst>
                                          <p:attrName>style.visibility</p:attrName>
                                        </p:attrNameLst>
                                      </p:cBhvr>
                                      <p:to>
                                        <p:strVal val="visible"/>
                                      </p:to>
                                    </p:set>
                                    <p:animEffect transition="in" filter="fade">
                                      <p:cBhvr>
                                        <p:cTn id="17" dur="500"/>
                                        <p:tgtEl>
                                          <p:spTgt spid="358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846">
                                            <p:txEl>
                                              <p:pRg st="3" end="3"/>
                                            </p:txEl>
                                          </p:spTgt>
                                        </p:tgtEl>
                                        <p:attrNameLst>
                                          <p:attrName>style.visibility</p:attrName>
                                        </p:attrNameLst>
                                      </p:cBhvr>
                                      <p:to>
                                        <p:strVal val="visible"/>
                                      </p:to>
                                    </p:set>
                                    <p:animEffect transition="in" filter="fade">
                                      <p:cBhvr>
                                        <p:cTn id="22" dur="500"/>
                                        <p:tgtEl>
                                          <p:spTgt spid="3584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846">
                                            <p:txEl>
                                              <p:pRg st="4" end="4"/>
                                            </p:txEl>
                                          </p:spTgt>
                                        </p:tgtEl>
                                        <p:attrNameLst>
                                          <p:attrName>style.visibility</p:attrName>
                                        </p:attrNameLst>
                                      </p:cBhvr>
                                      <p:to>
                                        <p:strVal val="visible"/>
                                      </p:to>
                                    </p:set>
                                    <p:animEffect transition="in" filter="fade">
                                      <p:cBhvr>
                                        <p:cTn id="27" dur="500"/>
                                        <p:tgtEl>
                                          <p:spTgt spid="3584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5846">
                                            <p:txEl>
                                              <p:pRg st="5" end="5"/>
                                            </p:txEl>
                                          </p:spTgt>
                                        </p:tgtEl>
                                        <p:attrNameLst>
                                          <p:attrName>style.visibility</p:attrName>
                                        </p:attrNameLst>
                                      </p:cBhvr>
                                      <p:to>
                                        <p:strVal val="visible"/>
                                      </p:to>
                                    </p:set>
                                    <p:animEffect transition="in" filter="fade">
                                      <p:cBhvr>
                                        <p:cTn id="32" dur="500"/>
                                        <p:tgtEl>
                                          <p:spTgt spid="3584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5846">
                                            <p:txEl>
                                              <p:pRg st="6" end="6"/>
                                            </p:txEl>
                                          </p:spTgt>
                                        </p:tgtEl>
                                        <p:attrNameLst>
                                          <p:attrName>style.visibility</p:attrName>
                                        </p:attrNameLst>
                                      </p:cBhvr>
                                      <p:to>
                                        <p:strVal val="visible"/>
                                      </p:to>
                                    </p:set>
                                    <p:animEffect transition="in" filter="fade">
                                      <p:cBhvr>
                                        <p:cTn id="37" dur="500"/>
                                        <p:tgtEl>
                                          <p:spTgt spid="3584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5846">
                                            <p:txEl>
                                              <p:pRg st="7" end="7"/>
                                            </p:txEl>
                                          </p:spTgt>
                                        </p:tgtEl>
                                        <p:attrNameLst>
                                          <p:attrName>style.visibility</p:attrName>
                                        </p:attrNameLst>
                                      </p:cBhvr>
                                      <p:to>
                                        <p:strVal val="visible"/>
                                      </p:to>
                                    </p:set>
                                    <p:animEffect transition="in" filter="fade">
                                      <p:cBhvr>
                                        <p:cTn id="42" dur="500"/>
                                        <p:tgtEl>
                                          <p:spTgt spid="3584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5846">
                                            <p:txEl>
                                              <p:pRg st="8" end="8"/>
                                            </p:txEl>
                                          </p:spTgt>
                                        </p:tgtEl>
                                        <p:attrNameLst>
                                          <p:attrName>style.visibility</p:attrName>
                                        </p:attrNameLst>
                                      </p:cBhvr>
                                      <p:to>
                                        <p:strVal val="visible"/>
                                      </p:to>
                                    </p:set>
                                    <p:animEffect transition="in" filter="fade">
                                      <p:cBhvr>
                                        <p:cTn id="47" dur="500"/>
                                        <p:tgtEl>
                                          <p:spTgt spid="3584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5846">
                                            <p:txEl>
                                              <p:pRg st="9" end="9"/>
                                            </p:txEl>
                                          </p:spTgt>
                                        </p:tgtEl>
                                        <p:attrNameLst>
                                          <p:attrName>style.visibility</p:attrName>
                                        </p:attrNameLst>
                                      </p:cBhvr>
                                      <p:to>
                                        <p:strVal val="visible"/>
                                      </p:to>
                                    </p:set>
                                    <p:animEffect transition="in" filter="fade">
                                      <p:cBhvr>
                                        <p:cTn id="52" dur="500"/>
                                        <p:tgtEl>
                                          <p:spTgt spid="3584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5846">
                                            <p:txEl>
                                              <p:pRg st="10" end="10"/>
                                            </p:txEl>
                                          </p:spTgt>
                                        </p:tgtEl>
                                        <p:attrNameLst>
                                          <p:attrName>style.visibility</p:attrName>
                                        </p:attrNameLst>
                                      </p:cBhvr>
                                      <p:to>
                                        <p:strVal val="visible"/>
                                      </p:to>
                                    </p:set>
                                    <p:animEffect transition="in" filter="fade">
                                      <p:cBhvr>
                                        <p:cTn id="57" dur="500"/>
                                        <p:tgtEl>
                                          <p:spTgt spid="3584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4"/>
          <p:cNvSpPr>
            <a:spLocks noGrp="1" noChangeArrowheads="1"/>
          </p:cNvSpPr>
          <p:nvPr>
            <p:ph type="title"/>
          </p:nvPr>
        </p:nvSpPr>
        <p:spPr>
          <a:xfrm>
            <a:off x="343694" y="0"/>
            <a:ext cx="7770812" cy="1143000"/>
          </a:xfrm>
        </p:spPr>
        <p:txBody>
          <a:bodyPr/>
          <a:lstStyle/>
          <a:p>
            <a:r>
              <a:rPr lang="en-US" dirty="0" smtClean="0"/>
              <a:t>Relational Algebra Operators</a:t>
            </a:r>
            <a:endParaRPr lang="en-US" dirty="0"/>
          </a:p>
        </p:txBody>
      </p:sp>
      <p:sp>
        <p:nvSpPr>
          <p:cNvPr id="35846" name="Rectangle 5"/>
          <p:cNvSpPr>
            <a:spLocks noGrp="1" noChangeArrowheads="1"/>
          </p:cNvSpPr>
          <p:nvPr>
            <p:ph idx="1"/>
          </p:nvPr>
        </p:nvSpPr>
        <p:spPr>
          <a:xfrm>
            <a:off x="343694" y="935666"/>
            <a:ext cx="8458200" cy="5635256"/>
          </a:xfrm>
        </p:spPr>
        <p:txBody>
          <a:bodyPr/>
          <a:lstStyle/>
          <a:p>
            <a:pPr marL="0" indent="0">
              <a:spcBef>
                <a:spcPts val="800"/>
              </a:spcBef>
              <a:buNone/>
            </a:pPr>
            <a:r>
              <a:rPr lang="en-US" sz="2400" u="sng" dirty="0" smtClean="0">
                <a:solidFill>
                  <a:schemeClr val="tx1"/>
                </a:solidFill>
              </a:rPr>
              <a:t>Unary Operators:</a:t>
            </a:r>
            <a:r>
              <a:rPr lang="en-US" sz="2400" dirty="0" smtClean="0">
                <a:solidFill>
                  <a:schemeClr val="tx1"/>
                </a:solidFill>
              </a:rPr>
              <a:t> </a:t>
            </a:r>
            <a:r>
              <a:rPr lang="en-US" sz="2400" i="1" dirty="0" smtClean="0">
                <a:solidFill>
                  <a:schemeClr val="tx1"/>
                </a:solidFill>
              </a:rPr>
              <a:t>on </a:t>
            </a:r>
            <a:r>
              <a:rPr lang="en-US" sz="2400" b="1" i="1" dirty="0" smtClean="0">
                <a:solidFill>
                  <a:schemeClr val="tx1"/>
                </a:solidFill>
              </a:rPr>
              <a:t>single</a:t>
            </a:r>
            <a:r>
              <a:rPr lang="en-US" sz="2400" i="1" dirty="0" smtClean="0">
                <a:solidFill>
                  <a:schemeClr val="tx1"/>
                </a:solidFill>
              </a:rPr>
              <a:t> relation</a:t>
            </a:r>
            <a:endParaRPr lang="en-US" sz="2400" u="sng" dirty="0" smtClean="0">
              <a:solidFill>
                <a:schemeClr val="tx1"/>
              </a:solidFill>
            </a:endParaRPr>
          </a:p>
          <a:p>
            <a:pPr>
              <a:spcBef>
                <a:spcPts val="800"/>
              </a:spcBef>
            </a:pPr>
            <a:r>
              <a:rPr lang="en-US" sz="2000" b="1" dirty="0" smtClean="0"/>
              <a:t>Projection  ( </a:t>
            </a:r>
            <a:r>
              <a:rPr lang="en-US" sz="2400" b="1" i="1" dirty="0" smtClean="0">
                <a:latin typeface="Symbol" charset="2"/>
                <a:cs typeface="Symbol" charset="2"/>
              </a:rPr>
              <a:t>p</a:t>
            </a:r>
            <a:r>
              <a:rPr lang="en-US" sz="2000" b="1" dirty="0" smtClean="0"/>
              <a:t> ): </a:t>
            </a:r>
            <a:r>
              <a:rPr lang="en-US" sz="2000" b="1" i="1" dirty="0" smtClean="0"/>
              <a:t> </a:t>
            </a:r>
            <a:r>
              <a:rPr lang="en-US" sz="2000" i="1" dirty="0" smtClean="0"/>
              <a:t>Retains only desired columns </a:t>
            </a:r>
            <a:r>
              <a:rPr lang="en-US" sz="2000" dirty="0" smtClean="0"/>
              <a:t>(vertical)</a:t>
            </a:r>
            <a:endParaRPr lang="en-US" sz="2000" b="1" dirty="0" smtClean="0"/>
          </a:p>
          <a:p>
            <a:pPr>
              <a:spcBef>
                <a:spcPts val="800"/>
              </a:spcBef>
            </a:pPr>
            <a:r>
              <a:rPr lang="en-US" sz="2000" b="1" dirty="0" smtClean="0"/>
              <a:t>Selection  ( </a:t>
            </a:r>
            <a:r>
              <a:rPr lang="en-US" sz="2400" b="1" i="1" dirty="0" smtClean="0">
                <a:latin typeface="Symbol" charset="2"/>
                <a:cs typeface="Symbol" charset="2"/>
              </a:rPr>
              <a:t>s</a:t>
            </a:r>
            <a:r>
              <a:rPr lang="en-US" sz="2000" b="1" dirty="0" smtClean="0"/>
              <a:t> ): </a:t>
            </a:r>
            <a:r>
              <a:rPr lang="en-US" sz="2000" i="1" dirty="0" smtClean="0"/>
              <a:t>Selects a subset of rows (horizontal)</a:t>
            </a:r>
          </a:p>
          <a:p>
            <a:pPr>
              <a:spcBef>
                <a:spcPts val="800"/>
              </a:spcBef>
            </a:pPr>
            <a:r>
              <a:rPr lang="en-US" sz="2000" b="1" dirty="0">
                <a:solidFill>
                  <a:schemeClr val="bg1">
                    <a:lumMod val="85000"/>
                  </a:schemeClr>
                </a:solidFill>
              </a:rPr>
              <a:t>Renaming ( 𝜌 ): </a:t>
            </a:r>
            <a:r>
              <a:rPr lang="en-US" sz="2000" dirty="0">
                <a:solidFill>
                  <a:schemeClr val="bg1">
                    <a:lumMod val="85000"/>
                  </a:schemeClr>
                </a:solidFill>
              </a:rPr>
              <a:t> </a:t>
            </a:r>
            <a:r>
              <a:rPr lang="en-US" sz="2000" i="1" dirty="0">
                <a:solidFill>
                  <a:schemeClr val="bg1">
                    <a:lumMod val="85000"/>
                  </a:schemeClr>
                </a:solidFill>
              </a:rPr>
              <a:t>Rename attributes and relations</a:t>
            </a:r>
            <a:r>
              <a:rPr lang="en-US" sz="2000" i="1" dirty="0" smtClean="0">
                <a:solidFill>
                  <a:schemeClr val="bg1">
                    <a:lumMod val="85000"/>
                  </a:schemeClr>
                </a:solidFill>
              </a:rPr>
              <a:t>.</a:t>
            </a:r>
            <a:endParaRPr lang="en-US" sz="2400" u="sng" dirty="0" smtClean="0">
              <a:solidFill>
                <a:schemeClr val="bg1">
                  <a:lumMod val="85000"/>
                </a:schemeClr>
              </a:solidFill>
            </a:endParaRPr>
          </a:p>
          <a:p>
            <a:pPr marL="0" indent="0">
              <a:spcBef>
                <a:spcPts val="1400"/>
              </a:spcBef>
              <a:buNone/>
            </a:pPr>
            <a:r>
              <a:rPr lang="en-US" sz="2400" u="sng" dirty="0" smtClean="0">
                <a:solidFill>
                  <a:schemeClr val="tx1"/>
                </a:solidFill>
              </a:rPr>
              <a:t>Binary Operators:</a:t>
            </a:r>
            <a:r>
              <a:rPr lang="en-US" sz="2400" i="1" dirty="0" smtClean="0">
                <a:solidFill>
                  <a:schemeClr val="tx1"/>
                </a:solidFill>
              </a:rPr>
              <a:t> on </a:t>
            </a:r>
            <a:r>
              <a:rPr lang="en-US" sz="2400" b="1" i="1" dirty="0" smtClean="0">
                <a:solidFill>
                  <a:schemeClr val="tx1"/>
                </a:solidFill>
              </a:rPr>
              <a:t>pairs</a:t>
            </a:r>
            <a:r>
              <a:rPr lang="en-US" sz="2400" i="1" dirty="0" smtClean="0">
                <a:solidFill>
                  <a:schemeClr val="tx1"/>
                </a:solidFill>
              </a:rPr>
              <a:t> of relations</a:t>
            </a:r>
            <a:endParaRPr lang="en-US" sz="2400" u="sng" dirty="0" smtClean="0">
              <a:solidFill>
                <a:schemeClr val="tx1"/>
              </a:solidFill>
            </a:endParaRPr>
          </a:p>
          <a:p>
            <a:pPr>
              <a:spcBef>
                <a:spcPts val="800"/>
              </a:spcBef>
            </a:pPr>
            <a:r>
              <a:rPr lang="en-US" sz="2000" b="1" dirty="0" smtClean="0"/>
              <a:t>Union  </a:t>
            </a:r>
            <a:r>
              <a:rPr lang="en-US" sz="2000" b="1" dirty="0"/>
              <a:t>( </a:t>
            </a:r>
            <a:r>
              <a:rPr lang="en-US" sz="2000" b="1" dirty="0">
                <a:sym typeface="Symbol" charset="0"/>
              </a:rPr>
              <a:t> </a:t>
            </a:r>
            <a:r>
              <a:rPr lang="en-US" sz="2000" b="1" dirty="0"/>
              <a:t>):  </a:t>
            </a:r>
            <a:r>
              <a:rPr lang="en-US" sz="2000" i="1" dirty="0"/>
              <a:t>Tuples in r1 or in r2</a:t>
            </a:r>
            <a:r>
              <a:rPr lang="en-US" sz="2000" i="1" dirty="0" smtClean="0"/>
              <a:t>.</a:t>
            </a:r>
            <a:endParaRPr lang="en-US" sz="2000" b="1" dirty="0" smtClean="0"/>
          </a:p>
          <a:p>
            <a:pPr>
              <a:spcBef>
                <a:spcPts val="800"/>
              </a:spcBef>
            </a:pPr>
            <a:r>
              <a:rPr lang="en-US" sz="2000" b="1" dirty="0" smtClean="0"/>
              <a:t>Set-difference  ( — ):</a:t>
            </a:r>
            <a:r>
              <a:rPr lang="en-US" sz="2000" dirty="0" smtClean="0"/>
              <a:t> </a:t>
            </a:r>
            <a:r>
              <a:rPr lang="en-US" sz="2000" i="1" dirty="0" smtClean="0"/>
              <a:t>Tuples in r1, but not in r2.</a:t>
            </a:r>
          </a:p>
          <a:p>
            <a:pPr>
              <a:spcBef>
                <a:spcPts val="800"/>
              </a:spcBef>
            </a:pPr>
            <a:r>
              <a:rPr lang="en-US" sz="2000" b="1" dirty="0" smtClean="0"/>
              <a:t>Cross-product  </a:t>
            </a:r>
            <a:r>
              <a:rPr lang="en-US" sz="2000" b="1" dirty="0"/>
              <a:t>( </a:t>
            </a:r>
            <a:r>
              <a:rPr lang="en-US" sz="2400" b="1" dirty="0">
                <a:sym typeface="Symbol" charset="0"/>
              </a:rPr>
              <a:t></a:t>
            </a:r>
            <a:r>
              <a:rPr lang="en-US" sz="2000" b="1" dirty="0">
                <a:sym typeface="Symbol" charset="0"/>
              </a:rPr>
              <a:t> </a:t>
            </a:r>
            <a:r>
              <a:rPr lang="en-US" sz="2000" b="1" dirty="0"/>
              <a:t>): </a:t>
            </a:r>
            <a:r>
              <a:rPr lang="en-US" sz="2000" i="1" dirty="0"/>
              <a:t>Allows us to combine two relations</a:t>
            </a:r>
            <a:r>
              <a:rPr lang="en-US" sz="2000" i="1" dirty="0" smtClean="0"/>
              <a:t>.</a:t>
            </a:r>
          </a:p>
          <a:p>
            <a:pPr marL="0" lvl="0" indent="0">
              <a:spcBef>
                <a:spcPts val="1400"/>
              </a:spcBef>
              <a:buNone/>
            </a:pPr>
            <a:r>
              <a:rPr lang="en-US" sz="2400" u="sng" dirty="0" smtClean="0">
                <a:solidFill>
                  <a:schemeClr val="bg1">
                    <a:lumMod val="85000"/>
                  </a:schemeClr>
                </a:solidFill>
              </a:rPr>
              <a:t>Compound Operators:</a:t>
            </a:r>
            <a:r>
              <a:rPr lang="en-US" sz="2400" dirty="0" smtClean="0">
                <a:solidFill>
                  <a:schemeClr val="bg1">
                    <a:lumMod val="85000"/>
                  </a:schemeClr>
                </a:solidFill>
              </a:rPr>
              <a:t> common </a:t>
            </a:r>
            <a:r>
              <a:rPr lang="en-US" sz="2400" i="1" dirty="0" smtClean="0">
                <a:solidFill>
                  <a:schemeClr val="bg1">
                    <a:lumMod val="85000"/>
                  </a:schemeClr>
                </a:solidFill>
              </a:rPr>
              <a:t>“macros” for the above</a:t>
            </a:r>
          </a:p>
          <a:p>
            <a:pPr>
              <a:spcBef>
                <a:spcPts val="800"/>
              </a:spcBef>
            </a:pPr>
            <a:r>
              <a:rPr lang="en-US" sz="2000" b="1" dirty="0">
                <a:solidFill>
                  <a:schemeClr val="bg1">
                    <a:lumMod val="85000"/>
                  </a:schemeClr>
                </a:solidFill>
              </a:rPr>
              <a:t>Intersection ( </a:t>
            </a:r>
            <a:r>
              <a:rPr lang="en-US" sz="2000" b="1" dirty="0">
                <a:solidFill>
                  <a:schemeClr val="bg1">
                    <a:lumMod val="85000"/>
                  </a:schemeClr>
                </a:solidFill>
                <a:sym typeface="Symbol" charset="0"/>
              </a:rPr>
              <a:t>∩ </a:t>
            </a:r>
            <a:r>
              <a:rPr lang="en-US" sz="2000" b="1" dirty="0">
                <a:solidFill>
                  <a:schemeClr val="bg1">
                    <a:lumMod val="85000"/>
                  </a:schemeClr>
                </a:solidFill>
              </a:rPr>
              <a:t>):  </a:t>
            </a:r>
            <a:r>
              <a:rPr lang="en-US" sz="2000" i="1" dirty="0">
                <a:solidFill>
                  <a:schemeClr val="bg1">
                    <a:lumMod val="85000"/>
                  </a:schemeClr>
                </a:solidFill>
              </a:rPr>
              <a:t>Tuples in r1 and in r2</a:t>
            </a:r>
            <a:r>
              <a:rPr lang="en-US" sz="2000" i="1" dirty="0" smtClean="0">
                <a:solidFill>
                  <a:schemeClr val="bg1">
                    <a:lumMod val="85000"/>
                  </a:schemeClr>
                </a:solidFill>
              </a:rPr>
              <a:t>.</a:t>
            </a:r>
            <a:endParaRPr lang="en-US" sz="2000" b="1" dirty="0" smtClean="0">
              <a:solidFill>
                <a:schemeClr val="bg1">
                  <a:lumMod val="85000"/>
                </a:schemeClr>
              </a:solidFill>
            </a:endParaRPr>
          </a:p>
          <a:p>
            <a:pPr>
              <a:spcBef>
                <a:spcPts val="800"/>
              </a:spcBef>
            </a:pPr>
            <a:r>
              <a:rPr lang="en-US" sz="2000" b="1" dirty="0" smtClean="0">
                <a:solidFill>
                  <a:schemeClr val="bg1">
                    <a:lumMod val="85000"/>
                  </a:schemeClr>
                </a:solidFill>
              </a:rPr>
              <a:t>Joins </a:t>
            </a:r>
            <a:r>
              <a:rPr lang="en-US" sz="2000" b="1" dirty="0">
                <a:solidFill>
                  <a:schemeClr val="bg1">
                    <a:lumMod val="85000"/>
                  </a:schemeClr>
                </a:solidFill>
              </a:rPr>
              <a:t>( ⋈</a:t>
            </a:r>
            <a:r>
              <a:rPr lang="en-US" sz="2000" b="1" baseline="-25000" dirty="0">
                <a:solidFill>
                  <a:schemeClr val="bg1">
                    <a:lumMod val="85000"/>
                  </a:schemeClr>
                </a:solidFill>
              </a:rPr>
              <a:t>𝜃</a:t>
            </a:r>
            <a:r>
              <a:rPr lang="en-US" sz="2000" b="1" dirty="0">
                <a:solidFill>
                  <a:schemeClr val="bg1">
                    <a:lumMod val="85000"/>
                  </a:schemeClr>
                </a:solidFill>
              </a:rPr>
              <a:t> ,  ⋈ ): </a:t>
            </a:r>
            <a:r>
              <a:rPr lang="en-US" sz="2000" i="1" dirty="0">
                <a:solidFill>
                  <a:schemeClr val="bg1">
                    <a:lumMod val="85000"/>
                  </a:schemeClr>
                </a:solidFill>
              </a:rPr>
              <a:t>Combine relations that satisfy </a:t>
            </a:r>
            <a:r>
              <a:rPr lang="en-US" sz="2000" i="1" dirty="0" smtClean="0">
                <a:solidFill>
                  <a:schemeClr val="bg1">
                    <a:lumMod val="85000"/>
                  </a:schemeClr>
                </a:solidFill>
              </a:rPr>
              <a:t>predicates</a:t>
            </a:r>
            <a:endParaRPr lang="en-US" sz="2000" i="1" dirty="0">
              <a:solidFill>
                <a:schemeClr val="bg1">
                  <a:lumMod val="85000"/>
                </a:schemeClr>
              </a:solidFill>
            </a:endParaRPr>
          </a:p>
        </p:txBody>
      </p:sp>
    </p:spTree>
    <p:extLst>
      <p:ext uri="{BB962C8B-B14F-4D97-AF65-F5344CB8AC3E}">
        <p14:creationId xmlns:p14="http://schemas.microsoft.com/office/powerpoint/2010/main" val="7337308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846">
                                            <p:txEl>
                                              <p:pRg st="0" end="0"/>
                                            </p:txEl>
                                          </p:spTgt>
                                        </p:tgtEl>
                                        <p:attrNameLst>
                                          <p:attrName>style.visibility</p:attrName>
                                        </p:attrNameLst>
                                      </p:cBhvr>
                                      <p:to>
                                        <p:strVal val="visible"/>
                                      </p:to>
                                    </p:set>
                                    <p:animEffect transition="in" filter="fade">
                                      <p:cBhvr>
                                        <p:cTn id="7" dur="500"/>
                                        <p:tgtEl>
                                          <p:spTgt spid="358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846">
                                            <p:txEl>
                                              <p:pRg st="1" end="1"/>
                                            </p:txEl>
                                          </p:spTgt>
                                        </p:tgtEl>
                                        <p:attrNameLst>
                                          <p:attrName>style.visibility</p:attrName>
                                        </p:attrNameLst>
                                      </p:cBhvr>
                                      <p:to>
                                        <p:strVal val="visible"/>
                                      </p:to>
                                    </p:set>
                                    <p:animEffect transition="in" filter="fade">
                                      <p:cBhvr>
                                        <p:cTn id="12" dur="500"/>
                                        <p:tgtEl>
                                          <p:spTgt spid="358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846">
                                            <p:txEl>
                                              <p:pRg st="2" end="2"/>
                                            </p:txEl>
                                          </p:spTgt>
                                        </p:tgtEl>
                                        <p:attrNameLst>
                                          <p:attrName>style.visibility</p:attrName>
                                        </p:attrNameLst>
                                      </p:cBhvr>
                                      <p:to>
                                        <p:strVal val="visible"/>
                                      </p:to>
                                    </p:set>
                                    <p:animEffect transition="in" filter="fade">
                                      <p:cBhvr>
                                        <p:cTn id="17" dur="500"/>
                                        <p:tgtEl>
                                          <p:spTgt spid="358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846">
                                            <p:txEl>
                                              <p:pRg st="3" end="3"/>
                                            </p:txEl>
                                          </p:spTgt>
                                        </p:tgtEl>
                                        <p:attrNameLst>
                                          <p:attrName>style.visibility</p:attrName>
                                        </p:attrNameLst>
                                      </p:cBhvr>
                                      <p:to>
                                        <p:strVal val="visible"/>
                                      </p:to>
                                    </p:set>
                                    <p:animEffect transition="in" filter="fade">
                                      <p:cBhvr>
                                        <p:cTn id="22" dur="500"/>
                                        <p:tgtEl>
                                          <p:spTgt spid="3584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846">
                                            <p:txEl>
                                              <p:pRg st="4" end="4"/>
                                            </p:txEl>
                                          </p:spTgt>
                                        </p:tgtEl>
                                        <p:attrNameLst>
                                          <p:attrName>style.visibility</p:attrName>
                                        </p:attrNameLst>
                                      </p:cBhvr>
                                      <p:to>
                                        <p:strVal val="visible"/>
                                      </p:to>
                                    </p:set>
                                    <p:animEffect transition="in" filter="fade">
                                      <p:cBhvr>
                                        <p:cTn id="27" dur="500"/>
                                        <p:tgtEl>
                                          <p:spTgt spid="3584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5846">
                                            <p:txEl>
                                              <p:pRg st="5" end="5"/>
                                            </p:txEl>
                                          </p:spTgt>
                                        </p:tgtEl>
                                        <p:attrNameLst>
                                          <p:attrName>style.visibility</p:attrName>
                                        </p:attrNameLst>
                                      </p:cBhvr>
                                      <p:to>
                                        <p:strVal val="visible"/>
                                      </p:to>
                                    </p:set>
                                    <p:animEffect transition="in" filter="fade">
                                      <p:cBhvr>
                                        <p:cTn id="32" dur="500"/>
                                        <p:tgtEl>
                                          <p:spTgt spid="3584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5846">
                                            <p:txEl>
                                              <p:pRg st="6" end="6"/>
                                            </p:txEl>
                                          </p:spTgt>
                                        </p:tgtEl>
                                        <p:attrNameLst>
                                          <p:attrName>style.visibility</p:attrName>
                                        </p:attrNameLst>
                                      </p:cBhvr>
                                      <p:to>
                                        <p:strVal val="visible"/>
                                      </p:to>
                                    </p:set>
                                    <p:animEffect transition="in" filter="fade">
                                      <p:cBhvr>
                                        <p:cTn id="37" dur="500"/>
                                        <p:tgtEl>
                                          <p:spTgt spid="3584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5846">
                                            <p:txEl>
                                              <p:pRg st="7" end="7"/>
                                            </p:txEl>
                                          </p:spTgt>
                                        </p:tgtEl>
                                        <p:attrNameLst>
                                          <p:attrName>style.visibility</p:attrName>
                                        </p:attrNameLst>
                                      </p:cBhvr>
                                      <p:to>
                                        <p:strVal val="visible"/>
                                      </p:to>
                                    </p:set>
                                    <p:animEffect transition="in" filter="fade">
                                      <p:cBhvr>
                                        <p:cTn id="42" dur="500"/>
                                        <p:tgtEl>
                                          <p:spTgt spid="3584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5846">
                                            <p:txEl>
                                              <p:pRg st="8" end="8"/>
                                            </p:txEl>
                                          </p:spTgt>
                                        </p:tgtEl>
                                        <p:attrNameLst>
                                          <p:attrName>style.visibility</p:attrName>
                                        </p:attrNameLst>
                                      </p:cBhvr>
                                      <p:to>
                                        <p:strVal val="visible"/>
                                      </p:to>
                                    </p:set>
                                    <p:animEffect transition="in" filter="fade">
                                      <p:cBhvr>
                                        <p:cTn id="47" dur="500"/>
                                        <p:tgtEl>
                                          <p:spTgt spid="3584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5846">
                                            <p:txEl>
                                              <p:pRg st="9" end="9"/>
                                            </p:txEl>
                                          </p:spTgt>
                                        </p:tgtEl>
                                        <p:attrNameLst>
                                          <p:attrName>style.visibility</p:attrName>
                                        </p:attrNameLst>
                                      </p:cBhvr>
                                      <p:to>
                                        <p:strVal val="visible"/>
                                      </p:to>
                                    </p:set>
                                    <p:animEffect transition="in" filter="fade">
                                      <p:cBhvr>
                                        <p:cTn id="52" dur="500"/>
                                        <p:tgtEl>
                                          <p:spTgt spid="3584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5846">
                                            <p:txEl>
                                              <p:pRg st="10" end="10"/>
                                            </p:txEl>
                                          </p:spTgt>
                                        </p:tgtEl>
                                        <p:attrNameLst>
                                          <p:attrName>style.visibility</p:attrName>
                                        </p:attrNameLst>
                                      </p:cBhvr>
                                      <p:to>
                                        <p:strVal val="visible"/>
                                      </p:to>
                                    </p:set>
                                    <p:animEffect transition="in" filter="fade">
                                      <p:cBhvr>
                                        <p:cTn id="57" dur="500"/>
                                        <p:tgtEl>
                                          <p:spTgt spid="3584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3" name="Rectangle 1028"/>
          <p:cNvSpPr>
            <a:spLocks noGrp="1" noChangeArrowheads="1"/>
          </p:cNvSpPr>
          <p:nvPr>
            <p:ph type="title"/>
          </p:nvPr>
        </p:nvSpPr>
        <p:spPr/>
        <p:txBody>
          <a:bodyPr/>
          <a:lstStyle/>
          <a:p>
            <a:r>
              <a:rPr lang="en-US" sz="4400" dirty="0" smtClean="0"/>
              <a:t>Projection (</a:t>
            </a:r>
            <a:r>
              <a:rPr lang="en-US" sz="4400" i="1" dirty="0" smtClean="0">
                <a:sym typeface="Symbol" charset="0"/>
              </a:rPr>
              <a:t></a:t>
            </a:r>
            <a:r>
              <a:rPr lang="en-US" sz="4400" dirty="0" smtClean="0"/>
              <a:t>)</a:t>
            </a:r>
            <a:endParaRPr lang="en-US" sz="4400" dirty="0"/>
          </a:p>
        </p:txBody>
      </p:sp>
      <p:sp>
        <p:nvSpPr>
          <p:cNvPr id="8" name="Content Placeholder 7"/>
          <p:cNvSpPr>
            <a:spLocks noGrp="1"/>
          </p:cNvSpPr>
          <p:nvPr>
            <p:ph idx="1"/>
          </p:nvPr>
        </p:nvSpPr>
        <p:spPr>
          <a:xfrm>
            <a:off x="339698" y="5182735"/>
            <a:ext cx="8107326" cy="1675957"/>
          </a:xfrm>
        </p:spPr>
        <p:txBody>
          <a:bodyPr/>
          <a:lstStyle/>
          <a:p>
            <a:r>
              <a:rPr lang="en-US" sz="2400" dirty="0" smtClean="0">
                <a:sym typeface="Wingdings"/>
              </a:rPr>
              <a:t>Corresponds to the </a:t>
            </a:r>
            <a:r>
              <a:rPr lang="en-US" sz="2400" b="1" dirty="0" smtClean="0">
                <a:sym typeface="Wingdings"/>
              </a:rPr>
              <a:t>SELECT </a:t>
            </a:r>
            <a:r>
              <a:rPr lang="en-US" sz="2400" dirty="0" smtClean="0">
                <a:sym typeface="Wingdings"/>
              </a:rPr>
              <a:t>list</a:t>
            </a:r>
          </a:p>
          <a:p>
            <a:r>
              <a:rPr lang="en-US" sz="2400" dirty="0" smtClean="0">
                <a:sym typeface="Wingdings"/>
              </a:rPr>
              <a:t>Schema determined by schema of attribute list</a:t>
            </a:r>
          </a:p>
          <a:p>
            <a:pPr lvl="1"/>
            <a:r>
              <a:rPr lang="en-US" sz="2000" dirty="0" smtClean="0">
                <a:sym typeface="Wingdings"/>
              </a:rPr>
              <a:t>Names and types correspond to input attributes</a:t>
            </a:r>
            <a:endParaRPr lang="en-US" sz="2000" dirty="0"/>
          </a:p>
        </p:txBody>
      </p:sp>
      <p:sp>
        <p:nvSpPr>
          <p:cNvPr id="2" name="Rectangle 1"/>
          <p:cNvSpPr/>
          <p:nvPr/>
        </p:nvSpPr>
        <p:spPr>
          <a:xfrm>
            <a:off x="1295400" y="965904"/>
            <a:ext cx="5283819" cy="461665"/>
          </a:xfrm>
          <a:prstGeom prst="rect">
            <a:avLst/>
          </a:prstGeom>
        </p:spPr>
        <p:txBody>
          <a:bodyPr wrap="none">
            <a:spAutoFit/>
          </a:bodyPr>
          <a:lstStyle/>
          <a:p>
            <a:r>
              <a:rPr lang="en-US" sz="2400" i="1" dirty="0"/>
              <a:t>Selects a subset of </a:t>
            </a:r>
            <a:r>
              <a:rPr lang="en-US" sz="2400" i="1" dirty="0" smtClean="0"/>
              <a:t>columns (vertical)</a:t>
            </a:r>
            <a:endParaRPr lang="en-US" sz="2400" i="1" dirty="0"/>
          </a:p>
        </p:txBody>
      </p:sp>
      <p:sp>
        <p:nvSpPr>
          <p:cNvPr id="4" name="Rectangle 3"/>
          <p:cNvSpPr/>
          <p:nvPr/>
        </p:nvSpPr>
        <p:spPr>
          <a:xfrm>
            <a:off x="2529395" y="1556459"/>
            <a:ext cx="3031599" cy="707886"/>
          </a:xfrm>
          <a:prstGeom prst="rect">
            <a:avLst/>
          </a:prstGeom>
        </p:spPr>
        <p:txBody>
          <a:bodyPr wrap="none">
            <a:spAutoFit/>
          </a:bodyPr>
          <a:lstStyle/>
          <a:p>
            <a:r>
              <a:rPr lang="en-US" sz="4000" i="1" dirty="0" err="1" smtClean="0">
                <a:latin typeface="Symbol" charset="2"/>
                <a:cs typeface="Symbol" charset="2"/>
              </a:rPr>
              <a:t>p</a:t>
            </a:r>
            <a:r>
              <a:rPr lang="en-US" sz="4000" baseline="-25000" dirty="0" err="1" smtClean="0">
                <a:solidFill>
                  <a:srgbClr val="FF0000"/>
                </a:solidFill>
              </a:rPr>
              <a:t>sname</a:t>
            </a:r>
            <a:r>
              <a:rPr lang="en-US" sz="4000" baseline="-25000" dirty="0" err="1" smtClean="0"/>
              <a:t>,</a:t>
            </a:r>
            <a:r>
              <a:rPr lang="en-US" sz="4000" baseline="-25000" dirty="0" err="1" smtClean="0">
                <a:solidFill>
                  <a:srgbClr val="FF0000"/>
                </a:solidFill>
              </a:rPr>
              <a:t>age</a:t>
            </a:r>
            <a:r>
              <a:rPr lang="en-US" sz="4000" dirty="0" smtClean="0"/>
              <a:t>(S2</a:t>
            </a:r>
            <a:r>
              <a:rPr lang="en-US" sz="4000" dirty="0"/>
              <a:t>)</a:t>
            </a:r>
          </a:p>
        </p:txBody>
      </p:sp>
      <p:graphicFrame>
        <p:nvGraphicFramePr>
          <p:cNvPr id="5" name="Table 4"/>
          <p:cNvGraphicFramePr>
            <a:graphicFrameLocks noGrp="1"/>
          </p:cNvGraphicFramePr>
          <p:nvPr>
            <p:extLst>
              <p:ext uri="{D42A27DB-BD31-4B8C-83A1-F6EECF244321}">
                <p14:modId xmlns:p14="http://schemas.microsoft.com/office/powerpoint/2010/main" val="1325474330"/>
              </p:ext>
            </p:extLst>
          </p:nvPr>
        </p:nvGraphicFramePr>
        <p:xfrm>
          <a:off x="895599" y="3203956"/>
          <a:ext cx="3252519" cy="1854200"/>
        </p:xfrm>
        <a:graphic>
          <a:graphicData uri="http://schemas.openxmlformats.org/drawingml/2006/table">
            <a:tbl>
              <a:tblPr firstRow="1" bandRow="1">
                <a:tableStyleId>{5C22544A-7EE6-4342-B048-85BDC9FD1C3A}</a:tableStyleId>
              </a:tblPr>
              <a:tblGrid>
                <a:gridCol w="516448"/>
                <a:gridCol w="1106789"/>
                <a:gridCol w="962433"/>
                <a:gridCol w="666849"/>
              </a:tblGrid>
              <a:tr h="370840">
                <a:tc>
                  <a:txBody>
                    <a:bodyPr/>
                    <a:lstStyle/>
                    <a:p>
                      <a:r>
                        <a:rPr lang="en-US" u="sng" dirty="0" err="1" smtClean="0"/>
                        <a:t>sid</a:t>
                      </a:r>
                      <a:endParaRPr lang="en-US" u="sng" dirty="0"/>
                    </a:p>
                  </a:txBody>
                  <a:tcPr/>
                </a:tc>
                <a:tc>
                  <a:txBody>
                    <a:bodyPr/>
                    <a:lstStyle/>
                    <a:p>
                      <a:r>
                        <a:rPr lang="en-US" dirty="0" err="1" smtClean="0"/>
                        <a:t>sname</a:t>
                      </a:r>
                      <a:endParaRPr lang="en-US" dirty="0"/>
                    </a:p>
                  </a:txBody>
                  <a:tcPr/>
                </a:tc>
                <a:tc>
                  <a:txBody>
                    <a:bodyPr/>
                    <a:lstStyle/>
                    <a:p>
                      <a:r>
                        <a:rPr lang="en-US" dirty="0" smtClean="0"/>
                        <a:t>rating</a:t>
                      </a:r>
                      <a:endParaRPr lang="en-US" dirty="0"/>
                    </a:p>
                  </a:txBody>
                  <a:tcPr/>
                </a:tc>
                <a:tc>
                  <a:txBody>
                    <a:bodyPr/>
                    <a:lstStyle/>
                    <a:p>
                      <a:r>
                        <a:rPr lang="en-US" dirty="0" smtClean="0"/>
                        <a:t>age</a:t>
                      </a:r>
                      <a:endParaRPr lang="en-US" dirty="0"/>
                    </a:p>
                  </a:txBody>
                  <a:tcPr/>
                </a:tc>
              </a:tr>
              <a:tr h="370840">
                <a:tc>
                  <a:txBody>
                    <a:bodyPr/>
                    <a:lstStyle/>
                    <a:p>
                      <a:r>
                        <a:rPr lang="en-US" dirty="0" smtClean="0"/>
                        <a:t>28</a:t>
                      </a:r>
                      <a:endParaRPr lang="en-US" dirty="0"/>
                    </a:p>
                  </a:txBody>
                  <a:tcPr/>
                </a:tc>
                <a:tc>
                  <a:txBody>
                    <a:bodyPr/>
                    <a:lstStyle/>
                    <a:p>
                      <a:r>
                        <a:rPr lang="en-US" dirty="0" err="1" smtClean="0"/>
                        <a:t>yuppy</a:t>
                      </a:r>
                      <a:endParaRPr lang="en-US" dirty="0"/>
                    </a:p>
                  </a:txBody>
                  <a:tcPr/>
                </a:tc>
                <a:tc>
                  <a:txBody>
                    <a:bodyPr/>
                    <a:lstStyle/>
                    <a:p>
                      <a:r>
                        <a:rPr lang="en-US" dirty="0" smtClean="0"/>
                        <a:t>9</a:t>
                      </a:r>
                      <a:endParaRPr lang="en-US" dirty="0"/>
                    </a:p>
                  </a:txBody>
                  <a:tcPr/>
                </a:tc>
                <a:tc>
                  <a:txBody>
                    <a:bodyPr/>
                    <a:lstStyle/>
                    <a:p>
                      <a:r>
                        <a:rPr lang="en-US" dirty="0" smtClean="0"/>
                        <a:t>35.0</a:t>
                      </a:r>
                    </a:p>
                  </a:txBody>
                  <a:tcPr/>
                </a:tc>
              </a:tr>
              <a:tr h="370840">
                <a:tc>
                  <a:txBody>
                    <a:bodyPr/>
                    <a:lstStyle/>
                    <a:p>
                      <a:r>
                        <a:rPr lang="en-US" dirty="0" smtClean="0"/>
                        <a:t>31</a:t>
                      </a:r>
                      <a:endParaRPr lang="en-US" dirty="0"/>
                    </a:p>
                  </a:txBody>
                  <a:tcPr/>
                </a:tc>
                <a:tc>
                  <a:txBody>
                    <a:bodyPr/>
                    <a:lstStyle/>
                    <a:p>
                      <a:r>
                        <a:rPr lang="en-US" dirty="0" smtClean="0"/>
                        <a:t>lubber</a:t>
                      </a:r>
                      <a:endParaRPr lang="en-US" dirty="0"/>
                    </a:p>
                  </a:txBody>
                  <a:tcPr/>
                </a:tc>
                <a:tc>
                  <a:txBody>
                    <a:bodyPr/>
                    <a:lstStyle/>
                    <a:p>
                      <a:r>
                        <a:rPr lang="en-US" dirty="0" smtClean="0"/>
                        <a:t>8</a:t>
                      </a:r>
                      <a:endParaRPr lang="en-US" dirty="0"/>
                    </a:p>
                  </a:txBody>
                  <a:tcPr/>
                </a:tc>
                <a:tc>
                  <a:txBody>
                    <a:bodyPr/>
                    <a:lstStyle/>
                    <a:p>
                      <a:r>
                        <a:rPr lang="en-US" dirty="0" smtClean="0"/>
                        <a:t>55.5</a:t>
                      </a:r>
                      <a:endParaRPr lang="en-US" dirty="0"/>
                    </a:p>
                  </a:txBody>
                  <a:tcPr/>
                </a:tc>
              </a:tr>
              <a:tr h="370840">
                <a:tc>
                  <a:txBody>
                    <a:bodyPr/>
                    <a:lstStyle/>
                    <a:p>
                      <a:r>
                        <a:rPr lang="en-US" dirty="0" smtClean="0"/>
                        <a:t>44</a:t>
                      </a:r>
                      <a:endParaRPr lang="en-US" dirty="0"/>
                    </a:p>
                  </a:txBody>
                  <a:tcPr/>
                </a:tc>
                <a:tc>
                  <a:txBody>
                    <a:bodyPr/>
                    <a:lstStyle/>
                    <a:p>
                      <a:r>
                        <a:rPr lang="en-US" dirty="0" smtClean="0"/>
                        <a:t>guppy</a:t>
                      </a:r>
                      <a:endParaRPr lang="en-US" dirty="0"/>
                    </a:p>
                  </a:txBody>
                  <a:tcPr/>
                </a:tc>
                <a:tc>
                  <a:txBody>
                    <a:bodyPr/>
                    <a:lstStyle/>
                    <a:p>
                      <a:r>
                        <a:rPr lang="en-US" dirty="0" smtClean="0"/>
                        <a:t>5</a:t>
                      </a:r>
                      <a:endParaRPr lang="en-US" dirty="0"/>
                    </a:p>
                  </a:txBody>
                  <a:tcPr/>
                </a:tc>
                <a:tc>
                  <a:txBody>
                    <a:bodyPr/>
                    <a:lstStyle/>
                    <a:p>
                      <a:r>
                        <a:rPr lang="en-US" dirty="0" smtClean="0"/>
                        <a:t>35.0</a:t>
                      </a:r>
                      <a:endParaRPr lang="en-US" dirty="0"/>
                    </a:p>
                  </a:txBody>
                  <a:tcPr/>
                </a:tc>
              </a:tr>
              <a:tr h="370840">
                <a:tc>
                  <a:txBody>
                    <a:bodyPr/>
                    <a:lstStyle/>
                    <a:p>
                      <a:r>
                        <a:rPr lang="en-US" dirty="0" smtClean="0"/>
                        <a:t>58</a:t>
                      </a:r>
                      <a:endParaRPr lang="en-US" dirty="0"/>
                    </a:p>
                  </a:txBody>
                  <a:tcPr/>
                </a:tc>
                <a:tc>
                  <a:txBody>
                    <a:bodyPr/>
                    <a:lstStyle/>
                    <a:p>
                      <a:r>
                        <a:rPr lang="en-US" dirty="0" smtClean="0"/>
                        <a:t>rusty</a:t>
                      </a:r>
                      <a:endParaRPr lang="en-US" dirty="0"/>
                    </a:p>
                  </a:txBody>
                  <a:tcPr/>
                </a:tc>
                <a:tc>
                  <a:txBody>
                    <a:bodyPr/>
                    <a:lstStyle/>
                    <a:p>
                      <a:r>
                        <a:rPr lang="en-US" dirty="0" smtClean="0"/>
                        <a:t>10</a:t>
                      </a:r>
                      <a:endParaRPr lang="en-US" dirty="0"/>
                    </a:p>
                  </a:txBody>
                  <a:tcPr/>
                </a:tc>
                <a:tc>
                  <a:txBody>
                    <a:bodyPr/>
                    <a:lstStyle/>
                    <a:p>
                      <a:r>
                        <a:rPr lang="en-US" dirty="0" smtClean="0"/>
                        <a:t>35.0</a:t>
                      </a:r>
                      <a:endParaRPr lang="en-US" dirty="0"/>
                    </a:p>
                  </a:txBody>
                  <a:tcPr/>
                </a:tc>
              </a:tr>
            </a:tbl>
          </a:graphicData>
        </a:graphic>
      </p:graphicFrame>
      <p:sp>
        <p:nvSpPr>
          <p:cNvPr id="17" name="Right Arrow 16"/>
          <p:cNvSpPr/>
          <p:nvPr/>
        </p:nvSpPr>
        <p:spPr bwMode="auto">
          <a:xfrm>
            <a:off x="4393361" y="3944661"/>
            <a:ext cx="675861" cy="516835"/>
          </a:xfrm>
          <a:prstGeom prst="righ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sz="1200" b="0" i="0" u="none" strike="noStrike" cap="none" normalizeH="0" baseline="0" dirty="0" smtClean="0">
              <a:ln>
                <a:noFill/>
              </a:ln>
              <a:solidFill>
                <a:srgbClr val="000000"/>
              </a:solidFill>
              <a:effectLst/>
              <a:latin typeface="Helvetica Neue" charset="0"/>
            </a:endParaRPr>
          </a:p>
        </p:txBody>
      </p:sp>
      <p:sp>
        <p:nvSpPr>
          <p:cNvPr id="23" name="TextBox 22"/>
          <p:cNvSpPr txBox="1"/>
          <p:nvPr/>
        </p:nvSpPr>
        <p:spPr>
          <a:xfrm>
            <a:off x="895599" y="2846699"/>
            <a:ext cx="2492990" cy="369332"/>
          </a:xfrm>
          <a:prstGeom prst="rect">
            <a:avLst/>
          </a:prstGeom>
          <a:noFill/>
        </p:spPr>
        <p:txBody>
          <a:bodyPr wrap="none" rtlCol="0">
            <a:spAutoFit/>
          </a:bodyPr>
          <a:lstStyle/>
          <a:p>
            <a:r>
              <a:rPr lang="en-US" sz="1800" dirty="0" smtClean="0"/>
              <a:t>Relational </a:t>
            </a:r>
            <a:r>
              <a:rPr lang="en-US" sz="1800" i="1" dirty="0" smtClean="0"/>
              <a:t>Instance</a:t>
            </a:r>
            <a:r>
              <a:rPr lang="en-US" sz="1800" dirty="0" smtClean="0"/>
              <a:t> </a:t>
            </a:r>
            <a:r>
              <a:rPr lang="en-US" sz="1800" b="1" dirty="0" smtClean="0"/>
              <a:t>S2</a:t>
            </a:r>
            <a:endParaRPr lang="en-US" sz="1800" b="1" dirty="0"/>
          </a:p>
        </p:txBody>
      </p:sp>
      <p:graphicFrame>
        <p:nvGraphicFramePr>
          <p:cNvPr id="26" name="Table 25"/>
          <p:cNvGraphicFramePr>
            <a:graphicFrameLocks noGrp="1"/>
          </p:cNvGraphicFramePr>
          <p:nvPr>
            <p:extLst>
              <p:ext uri="{D42A27DB-BD31-4B8C-83A1-F6EECF244321}">
                <p14:modId xmlns:p14="http://schemas.microsoft.com/office/powerpoint/2010/main" val="851165364"/>
              </p:ext>
            </p:extLst>
          </p:nvPr>
        </p:nvGraphicFramePr>
        <p:xfrm>
          <a:off x="5314466" y="3216031"/>
          <a:ext cx="1773638" cy="1854200"/>
        </p:xfrm>
        <a:graphic>
          <a:graphicData uri="http://schemas.openxmlformats.org/drawingml/2006/table">
            <a:tbl>
              <a:tblPr firstRow="1" bandRow="1">
                <a:tableStyleId>{5C22544A-7EE6-4342-B048-85BDC9FD1C3A}</a:tableStyleId>
              </a:tblPr>
              <a:tblGrid>
                <a:gridCol w="1106789"/>
                <a:gridCol w="666849"/>
              </a:tblGrid>
              <a:tr h="370840">
                <a:tc>
                  <a:txBody>
                    <a:bodyPr/>
                    <a:lstStyle/>
                    <a:p>
                      <a:r>
                        <a:rPr lang="en-US" dirty="0" err="1" smtClean="0"/>
                        <a:t>sname</a:t>
                      </a:r>
                      <a:endParaRPr lang="en-US" dirty="0"/>
                    </a:p>
                  </a:txBody>
                  <a:tcPr/>
                </a:tc>
                <a:tc>
                  <a:txBody>
                    <a:bodyPr/>
                    <a:lstStyle/>
                    <a:p>
                      <a:r>
                        <a:rPr lang="en-US" dirty="0" smtClean="0"/>
                        <a:t>age</a:t>
                      </a:r>
                      <a:endParaRPr lang="en-US" dirty="0"/>
                    </a:p>
                  </a:txBody>
                  <a:tcPr/>
                </a:tc>
              </a:tr>
              <a:tr h="370840">
                <a:tc>
                  <a:txBody>
                    <a:bodyPr/>
                    <a:lstStyle/>
                    <a:p>
                      <a:r>
                        <a:rPr lang="en-US" dirty="0" err="1" smtClean="0"/>
                        <a:t>yuppy</a:t>
                      </a:r>
                      <a:endParaRPr lang="en-US" dirty="0"/>
                    </a:p>
                  </a:txBody>
                  <a:tcPr/>
                </a:tc>
                <a:tc>
                  <a:txBody>
                    <a:bodyPr/>
                    <a:lstStyle/>
                    <a:p>
                      <a:r>
                        <a:rPr lang="en-US" dirty="0" smtClean="0"/>
                        <a:t>35.0</a:t>
                      </a:r>
                    </a:p>
                  </a:txBody>
                  <a:tcPr/>
                </a:tc>
              </a:tr>
              <a:tr h="370840">
                <a:tc>
                  <a:txBody>
                    <a:bodyPr/>
                    <a:lstStyle/>
                    <a:p>
                      <a:r>
                        <a:rPr lang="en-US" dirty="0" smtClean="0"/>
                        <a:t>lubber</a:t>
                      </a:r>
                      <a:endParaRPr lang="en-US" dirty="0"/>
                    </a:p>
                  </a:txBody>
                  <a:tcPr/>
                </a:tc>
                <a:tc>
                  <a:txBody>
                    <a:bodyPr/>
                    <a:lstStyle/>
                    <a:p>
                      <a:r>
                        <a:rPr lang="en-US" dirty="0" smtClean="0"/>
                        <a:t>55.5</a:t>
                      </a:r>
                      <a:endParaRPr lang="en-US" dirty="0"/>
                    </a:p>
                  </a:txBody>
                  <a:tcPr/>
                </a:tc>
              </a:tr>
              <a:tr h="370840">
                <a:tc>
                  <a:txBody>
                    <a:bodyPr/>
                    <a:lstStyle/>
                    <a:p>
                      <a:r>
                        <a:rPr lang="en-US" dirty="0" smtClean="0"/>
                        <a:t>guppy</a:t>
                      </a:r>
                      <a:endParaRPr lang="en-US" dirty="0"/>
                    </a:p>
                  </a:txBody>
                  <a:tcPr/>
                </a:tc>
                <a:tc>
                  <a:txBody>
                    <a:bodyPr/>
                    <a:lstStyle/>
                    <a:p>
                      <a:r>
                        <a:rPr lang="en-US" dirty="0" smtClean="0"/>
                        <a:t>35.0</a:t>
                      </a:r>
                      <a:endParaRPr lang="en-US" dirty="0"/>
                    </a:p>
                  </a:txBody>
                  <a:tcPr/>
                </a:tc>
              </a:tr>
              <a:tr h="370840">
                <a:tc>
                  <a:txBody>
                    <a:bodyPr/>
                    <a:lstStyle/>
                    <a:p>
                      <a:r>
                        <a:rPr lang="en-US" dirty="0" smtClean="0"/>
                        <a:t>rusty</a:t>
                      </a:r>
                      <a:endParaRPr lang="en-US" dirty="0"/>
                    </a:p>
                  </a:txBody>
                  <a:tcPr/>
                </a:tc>
                <a:tc>
                  <a:txBody>
                    <a:bodyPr/>
                    <a:lstStyle/>
                    <a:p>
                      <a:r>
                        <a:rPr lang="en-US" dirty="0" smtClean="0"/>
                        <a:t>35.0</a:t>
                      </a:r>
                      <a:endParaRPr lang="en-US" dirty="0"/>
                    </a:p>
                  </a:txBody>
                  <a:tcPr/>
                </a:tc>
              </a:tr>
            </a:tbl>
          </a:graphicData>
        </a:graphic>
      </p:graphicFrame>
      <p:grpSp>
        <p:nvGrpSpPr>
          <p:cNvPr id="24" name="Group 23"/>
          <p:cNvGrpSpPr/>
          <p:nvPr/>
        </p:nvGrpSpPr>
        <p:grpSpPr>
          <a:xfrm>
            <a:off x="2847037" y="2243627"/>
            <a:ext cx="2029763" cy="643786"/>
            <a:chOff x="2847037" y="2243627"/>
            <a:chExt cx="2029763" cy="643786"/>
          </a:xfrm>
        </p:grpSpPr>
        <p:sp>
          <p:nvSpPr>
            <p:cNvPr id="15" name="TextBox 14"/>
            <p:cNvSpPr txBox="1"/>
            <p:nvPr/>
          </p:nvSpPr>
          <p:spPr>
            <a:xfrm>
              <a:off x="3132519" y="2579636"/>
              <a:ext cx="1458797" cy="307777"/>
            </a:xfrm>
            <a:prstGeom prst="rect">
              <a:avLst/>
            </a:prstGeom>
            <a:noFill/>
          </p:spPr>
          <p:txBody>
            <a:bodyPr wrap="none" rtlCol="0">
              <a:spAutoFit/>
            </a:bodyPr>
            <a:lstStyle/>
            <a:p>
              <a:r>
                <a:rPr lang="en-US" sz="1400" smtClean="0"/>
                <a:t>List </a:t>
              </a:r>
              <a:r>
                <a:rPr lang="en-US" sz="1400" dirty="0" smtClean="0"/>
                <a:t>of Attributes</a:t>
              </a:r>
              <a:endParaRPr lang="en-US" sz="1400" dirty="0"/>
            </a:p>
          </p:txBody>
        </p:sp>
        <p:sp>
          <p:nvSpPr>
            <p:cNvPr id="21" name="Left Brace 20"/>
            <p:cNvSpPr/>
            <p:nvPr/>
          </p:nvSpPr>
          <p:spPr bwMode="auto">
            <a:xfrm rot="16200000">
              <a:off x="3719300" y="1371364"/>
              <a:ext cx="285237" cy="2029763"/>
            </a:xfrm>
            <a:prstGeom prst="leftBrac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sz="1200" b="0" i="0" u="none" strike="noStrike" cap="none" normalizeH="0" baseline="0" smtClean="0">
                <a:ln>
                  <a:noFill/>
                </a:ln>
                <a:solidFill>
                  <a:srgbClr val="000000"/>
                </a:solidFill>
                <a:effectLst/>
                <a:latin typeface="Helvetica Neue" charset="0"/>
              </a:endParaRPr>
            </a:p>
          </p:txBody>
        </p:sp>
      </p:grpSp>
    </p:spTree>
    <p:extLst>
      <p:ext uri="{BB962C8B-B14F-4D97-AF65-F5344CB8AC3E}">
        <p14:creationId xmlns:p14="http://schemas.microsoft.com/office/powerpoint/2010/main" val="17988688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500"/>
                                        <p:tgtEl>
                                          <p:spTgt spid="8">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Effect transition="in" filter="fade">
                                      <p:cBhvr>
                                        <p:cTn id="2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2"/>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3" name="Rectangle 1028"/>
          <p:cNvSpPr>
            <a:spLocks noGrp="1" noChangeArrowheads="1"/>
          </p:cNvSpPr>
          <p:nvPr>
            <p:ph type="title"/>
          </p:nvPr>
        </p:nvSpPr>
        <p:spPr/>
        <p:txBody>
          <a:bodyPr/>
          <a:lstStyle/>
          <a:p>
            <a:r>
              <a:rPr lang="en-US" sz="4400" dirty="0" smtClean="0"/>
              <a:t>Projection (</a:t>
            </a:r>
            <a:r>
              <a:rPr lang="en-US" sz="4400" i="1" dirty="0" smtClean="0">
                <a:sym typeface="Symbol" charset="0"/>
              </a:rPr>
              <a:t></a:t>
            </a:r>
            <a:r>
              <a:rPr lang="en-US" sz="4400" dirty="0" smtClean="0"/>
              <a:t>)</a:t>
            </a:r>
            <a:endParaRPr lang="en-US" sz="4400" dirty="0"/>
          </a:p>
        </p:txBody>
      </p:sp>
      <p:sp>
        <p:nvSpPr>
          <p:cNvPr id="8" name="Content Placeholder 7"/>
          <p:cNvSpPr>
            <a:spLocks noGrp="1"/>
          </p:cNvSpPr>
          <p:nvPr>
            <p:ph idx="1"/>
          </p:nvPr>
        </p:nvSpPr>
        <p:spPr>
          <a:xfrm>
            <a:off x="387326" y="5250473"/>
            <a:ext cx="8506555" cy="1368282"/>
          </a:xfrm>
        </p:spPr>
        <p:txBody>
          <a:bodyPr/>
          <a:lstStyle/>
          <a:p>
            <a:r>
              <a:rPr lang="en-US" sz="2800" dirty="0" smtClean="0">
                <a:sym typeface="Wingdings"/>
              </a:rPr>
              <a:t>Set semantics </a:t>
            </a:r>
            <a:r>
              <a:rPr lang="en-US" sz="2800" smtClean="0">
                <a:sym typeface="Wingdings"/>
              </a:rPr>
              <a:t> results </a:t>
            </a:r>
            <a:r>
              <a:rPr lang="en-US" sz="2800" dirty="0" smtClean="0">
                <a:sym typeface="Wingdings"/>
              </a:rPr>
              <a:t>in fewer rows</a:t>
            </a:r>
          </a:p>
          <a:p>
            <a:pPr lvl="1"/>
            <a:r>
              <a:rPr lang="en-US" sz="2000" dirty="0" smtClean="0">
                <a:sym typeface="Wingdings"/>
              </a:rPr>
              <a:t>Real systems don’t automatically remove duplicates</a:t>
            </a:r>
          </a:p>
          <a:p>
            <a:pPr lvl="1"/>
            <a:r>
              <a:rPr lang="en-US" sz="2000" dirty="0" smtClean="0">
                <a:sym typeface="Wingdings"/>
              </a:rPr>
              <a:t>why?</a:t>
            </a:r>
            <a:endParaRPr lang="en-US" sz="1200" dirty="0">
              <a:sym typeface="Wingdings"/>
            </a:endParaRPr>
          </a:p>
        </p:txBody>
      </p:sp>
      <p:sp>
        <p:nvSpPr>
          <p:cNvPr id="2" name="Rectangle 1"/>
          <p:cNvSpPr/>
          <p:nvPr/>
        </p:nvSpPr>
        <p:spPr>
          <a:xfrm>
            <a:off x="1295400" y="965904"/>
            <a:ext cx="5283819" cy="461665"/>
          </a:xfrm>
          <a:prstGeom prst="rect">
            <a:avLst/>
          </a:prstGeom>
        </p:spPr>
        <p:txBody>
          <a:bodyPr wrap="none">
            <a:spAutoFit/>
          </a:bodyPr>
          <a:lstStyle/>
          <a:p>
            <a:r>
              <a:rPr lang="en-US" sz="2400" i="1" dirty="0"/>
              <a:t>Selects a subset of </a:t>
            </a:r>
            <a:r>
              <a:rPr lang="en-US" sz="2400" i="1" dirty="0" smtClean="0"/>
              <a:t>columns (vertical)</a:t>
            </a:r>
            <a:endParaRPr lang="en-US" sz="2400" i="1" dirty="0"/>
          </a:p>
        </p:txBody>
      </p:sp>
      <p:sp>
        <p:nvSpPr>
          <p:cNvPr id="4" name="Rectangle 3"/>
          <p:cNvSpPr/>
          <p:nvPr/>
        </p:nvSpPr>
        <p:spPr>
          <a:xfrm>
            <a:off x="3372018" y="1676620"/>
            <a:ext cx="2151551" cy="707886"/>
          </a:xfrm>
          <a:prstGeom prst="rect">
            <a:avLst/>
          </a:prstGeom>
        </p:spPr>
        <p:txBody>
          <a:bodyPr wrap="none">
            <a:spAutoFit/>
          </a:bodyPr>
          <a:lstStyle/>
          <a:p>
            <a:r>
              <a:rPr lang="en-US" sz="4000" i="1" dirty="0">
                <a:latin typeface="Symbol" charset="2"/>
                <a:cs typeface="Symbol" charset="2"/>
              </a:rPr>
              <a:t>p</a:t>
            </a:r>
            <a:r>
              <a:rPr lang="en-US" sz="4000" baseline="-25000" dirty="0">
                <a:solidFill>
                  <a:srgbClr val="FF0000"/>
                </a:solidFill>
              </a:rPr>
              <a:t>age</a:t>
            </a:r>
            <a:r>
              <a:rPr lang="en-US" sz="4000" dirty="0"/>
              <a:t>(S2) </a:t>
            </a:r>
          </a:p>
        </p:txBody>
      </p:sp>
      <p:graphicFrame>
        <p:nvGraphicFramePr>
          <p:cNvPr id="16" name="Table 15"/>
          <p:cNvGraphicFramePr>
            <a:graphicFrameLocks noGrp="1"/>
          </p:cNvGraphicFramePr>
          <p:nvPr>
            <p:extLst>
              <p:ext uri="{D42A27DB-BD31-4B8C-83A1-F6EECF244321}">
                <p14:modId xmlns:p14="http://schemas.microsoft.com/office/powerpoint/2010/main" val="1328404682"/>
              </p:ext>
            </p:extLst>
          </p:nvPr>
        </p:nvGraphicFramePr>
        <p:xfrm>
          <a:off x="5285992" y="3177442"/>
          <a:ext cx="666849" cy="1854200"/>
        </p:xfrm>
        <a:graphic>
          <a:graphicData uri="http://schemas.openxmlformats.org/drawingml/2006/table">
            <a:tbl>
              <a:tblPr firstRow="1" bandRow="1">
                <a:tableStyleId>{5C22544A-7EE6-4342-B048-85BDC9FD1C3A}</a:tableStyleId>
              </a:tblPr>
              <a:tblGrid>
                <a:gridCol w="666849"/>
              </a:tblGrid>
              <a:tr h="370840">
                <a:tc>
                  <a:txBody>
                    <a:bodyPr/>
                    <a:lstStyle/>
                    <a:p>
                      <a:r>
                        <a:rPr lang="en-US" dirty="0" smtClean="0"/>
                        <a:t>age</a:t>
                      </a:r>
                      <a:endParaRPr lang="en-US" dirty="0"/>
                    </a:p>
                  </a:txBody>
                  <a:tcPr/>
                </a:tc>
              </a:tr>
              <a:tr h="370840">
                <a:tc>
                  <a:txBody>
                    <a:bodyPr/>
                    <a:lstStyle/>
                    <a:p>
                      <a:r>
                        <a:rPr lang="en-US" dirty="0" smtClean="0"/>
                        <a:t>35.0</a:t>
                      </a:r>
                    </a:p>
                  </a:txBody>
                  <a:tcPr/>
                </a:tc>
              </a:tr>
              <a:tr h="370840">
                <a:tc>
                  <a:txBody>
                    <a:bodyPr/>
                    <a:lstStyle/>
                    <a:p>
                      <a:r>
                        <a:rPr lang="en-US" dirty="0" smtClean="0"/>
                        <a:t>55.5</a:t>
                      </a:r>
                      <a:endParaRPr lang="en-US" dirty="0"/>
                    </a:p>
                  </a:txBody>
                  <a:tcPr/>
                </a:tc>
              </a:tr>
              <a:tr h="370840">
                <a:tc>
                  <a:txBody>
                    <a:bodyPr/>
                    <a:lstStyle/>
                    <a:p>
                      <a:r>
                        <a:rPr lang="en-US" dirty="0" smtClean="0"/>
                        <a:t>35.0</a:t>
                      </a:r>
                      <a:endParaRPr lang="en-US" dirty="0"/>
                    </a:p>
                  </a:txBody>
                  <a:tcPr/>
                </a:tc>
              </a:tr>
              <a:tr h="370840">
                <a:tc>
                  <a:txBody>
                    <a:bodyPr/>
                    <a:lstStyle/>
                    <a:p>
                      <a:r>
                        <a:rPr lang="en-US" dirty="0" smtClean="0"/>
                        <a:t>35.0</a:t>
                      </a:r>
                      <a:endParaRPr lang="en-US" dirty="0"/>
                    </a:p>
                  </a:txBody>
                  <a:tcPr/>
                </a:tc>
              </a:tr>
            </a:tbl>
          </a:graphicData>
        </a:graphic>
      </p:graphicFrame>
      <p:sp>
        <p:nvSpPr>
          <p:cNvPr id="17" name="Right Arrow 16"/>
          <p:cNvSpPr/>
          <p:nvPr/>
        </p:nvSpPr>
        <p:spPr bwMode="auto">
          <a:xfrm>
            <a:off x="4417320" y="3955353"/>
            <a:ext cx="675861" cy="516835"/>
          </a:xfrm>
          <a:prstGeom prst="righ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sz="1200" b="0" i="0" u="none" strike="noStrike" cap="none" normalizeH="0" baseline="0" dirty="0" smtClean="0">
              <a:ln>
                <a:noFill/>
              </a:ln>
              <a:solidFill>
                <a:srgbClr val="000000"/>
              </a:solidFill>
              <a:effectLst/>
              <a:latin typeface="Helvetica Neue" charset="0"/>
            </a:endParaRPr>
          </a:p>
        </p:txBody>
      </p:sp>
      <p:sp>
        <p:nvSpPr>
          <p:cNvPr id="19" name="Right Arrow 18"/>
          <p:cNvSpPr/>
          <p:nvPr/>
        </p:nvSpPr>
        <p:spPr bwMode="auto">
          <a:xfrm>
            <a:off x="6234871" y="3955353"/>
            <a:ext cx="675861" cy="516835"/>
          </a:xfrm>
          <a:prstGeom prst="righ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sz="1200" b="0" i="0" u="none" strike="noStrike" cap="none" normalizeH="0" baseline="0" dirty="0" smtClean="0">
              <a:ln>
                <a:noFill/>
              </a:ln>
              <a:solidFill>
                <a:srgbClr val="000000"/>
              </a:solidFill>
              <a:effectLst/>
              <a:latin typeface="Helvetica Neue" charset="0"/>
            </a:endParaRPr>
          </a:p>
        </p:txBody>
      </p:sp>
      <p:graphicFrame>
        <p:nvGraphicFramePr>
          <p:cNvPr id="20" name="Table 19"/>
          <p:cNvGraphicFramePr>
            <a:graphicFrameLocks noGrp="1"/>
          </p:cNvGraphicFramePr>
          <p:nvPr>
            <p:extLst>
              <p:ext uri="{D42A27DB-BD31-4B8C-83A1-F6EECF244321}">
                <p14:modId xmlns:p14="http://schemas.microsoft.com/office/powerpoint/2010/main" val="1257496162"/>
              </p:ext>
            </p:extLst>
          </p:nvPr>
        </p:nvGraphicFramePr>
        <p:xfrm>
          <a:off x="7192763" y="3657509"/>
          <a:ext cx="666849" cy="1112520"/>
        </p:xfrm>
        <a:graphic>
          <a:graphicData uri="http://schemas.openxmlformats.org/drawingml/2006/table">
            <a:tbl>
              <a:tblPr firstRow="1" bandRow="1">
                <a:tableStyleId>{5C22544A-7EE6-4342-B048-85BDC9FD1C3A}</a:tableStyleId>
              </a:tblPr>
              <a:tblGrid>
                <a:gridCol w="666849"/>
              </a:tblGrid>
              <a:tr h="370840">
                <a:tc>
                  <a:txBody>
                    <a:bodyPr/>
                    <a:lstStyle/>
                    <a:p>
                      <a:r>
                        <a:rPr lang="en-US" dirty="0" smtClean="0"/>
                        <a:t>age</a:t>
                      </a:r>
                      <a:endParaRPr lang="en-US" dirty="0"/>
                    </a:p>
                  </a:txBody>
                  <a:tcPr/>
                </a:tc>
              </a:tr>
              <a:tr h="370840">
                <a:tc>
                  <a:txBody>
                    <a:bodyPr/>
                    <a:lstStyle/>
                    <a:p>
                      <a:r>
                        <a:rPr lang="en-US" dirty="0" smtClean="0"/>
                        <a:t>35.0</a:t>
                      </a:r>
                    </a:p>
                  </a:txBody>
                  <a:tcPr/>
                </a:tc>
              </a:tr>
              <a:tr h="370840">
                <a:tc>
                  <a:txBody>
                    <a:bodyPr/>
                    <a:lstStyle/>
                    <a:p>
                      <a:r>
                        <a:rPr lang="en-US" dirty="0" smtClean="0"/>
                        <a:t>55.5</a:t>
                      </a:r>
                      <a:endParaRPr lang="en-US" dirty="0"/>
                    </a:p>
                  </a:txBody>
                  <a:tcPr/>
                </a:tc>
              </a:tr>
            </a:tbl>
          </a:graphicData>
        </a:graphic>
      </p:graphicFrame>
      <p:sp>
        <p:nvSpPr>
          <p:cNvPr id="7" name="TextBox 6"/>
          <p:cNvSpPr txBox="1"/>
          <p:nvPr/>
        </p:nvSpPr>
        <p:spPr>
          <a:xfrm>
            <a:off x="5093181" y="2848776"/>
            <a:ext cx="979755" cy="369332"/>
          </a:xfrm>
          <a:prstGeom prst="rect">
            <a:avLst/>
          </a:prstGeom>
          <a:noFill/>
        </p:spPr>
        <p:txBody>
          <a:bodyPr wrap="none" rtlCol="0">
            <a:spAutoFit/>
          </a:bodyPr>
          <a:lstStyle/>
          <a:p>
            <a:r>
              <a:rPr lang="en-US" sz="1800" smtClean="0"/>
              <a:t>Multiset</a:t>
            </a:r>
            <a:endParaRPr lang="en-US" sz="1800"/>
          </a:p>
        </p:txBody>
      </p:sp>
      <p:sp>
        <p:nvSpPr>
          <p:cNvPr id="22" name="TextBox 21"/>
          <p:cNvSpPr txBox="1"/>
          <p:nvPr/>
        </p:nvSpPr>
        <p:spPr>
          <a:xfrm>
            <a:off x="7265527" y="3306160"/>
            <a:ext cx="530915" cy="369332"/>
          </a:xfrm>
          <a:prstGeom prst="rect">
            <a:avLst/>
          </a:prstGeom>
          <a:noFill/>
        </p:spPr>
        <p:txBody>
          <a:bodyPr wrap="none" rtlCol="0">
            <a:spAutoFit/>
          </a:bodyPr>
          <a:lstStyle/>
          <a:p>
            <a:r>
              <a:rPr lang="en-US" sz="1800" smtClean="0"/>
              <a:t>Set</a:t>
            </a:r>
            <a:endParaRPr lang="en-US" sz="1800"/>
          </a:p>
        </p:txBody>
      </p:sp>
      <p:graphicFrame>
        <p:nvGraphicFramePr>
          <p:cNvPr id="14" name="Table 13"/>
          <p:cNvGraphicFramePr>
            <a:graphicFrameLocks noGrp="1"/>
          </p:cNvGraphicFramePr>
          <p:nvPr>
            <p:extLst>
              <p:ext uri="{D42A27DB-BD31-4B8C-83A1-F6EECF244321}">
                <p14:modId xmlns:p14="http://schemas.microsoft.com/office/powerpoint/2010/main" val="1009812460"/>
              </p:ext>
            </p:extLst>
          </p:nvPr>
        </p:nvGraphicFramePr>
        <p:xfrm>
          <a:off x="895599" y="3203956"/>
          <a:ext cx="3252519" cy="1854200"/>
        </p:xfrm>
        <a:graphic>
          <a:graphicData uri="http://schemas.openxmlformats.org/drawingml/2006/table">
            <a:tbl>
              <a:tblPr firstRow="1" bandRow="1">
                <a:tableStyleId>{5C22544A-7EE6-4342-B048-85BDC9FD1C3A}</a:tableStyleId>
              </a:tblPr>
              <a:tblGrid>
                <a:gridCol w="516448"/>
                <a:gridCol w="1106789"/>
                <a:gridCol w="962433"/>
                <a:gridCol w="666849"/>
              </a:tblGrid>
              <a:tr h="370840">
                <a:tc>
                  <a:txBody>
                    <a:bodyPr/>
                    <a:lstStyle/>
                    <a:p>
                      <a:r>
                        <a:rPr lang="en-US" u="sng" dirty="0" err="1" smtClean="0"/>
                        <a:t>sid</a:t>
                      </a:r>
                      <a:endParaRPr lang="en-US" u="sng" dirty="0"/>
                    </a:p>
                  </a:txBody>
                  <a:tcPr/>
                </a:tc>
                <a:tc>
                  <a:txBody>
                    <a:bodyPr/>
                    <a:lstStyle/>
                    <a:p>
                      <a:r>
                        <a:rPr lang="en-US" dirty="0" err="1" smtClean="0"/>
                        <a:t>sname</a:t>
                      </a:r>
                      <a:endParaRPr lang="en-US" dirty="0"/>
                    </a:p>
                  </a:txBody>
                  <a:tcPr/>
                </a:tc>
                <a:tc>
                  <a:txBody>
                    <a:bodyPr/>
                    <a:lstStyle/>
                    <a:p>
                      <a:r>
                        <a:rPr lang="en-US" dirty="0" smtClean="0"/>
                        <a:t>rating</a:t>
                      </a:r>
                      <a:endParaRPr lang="en-US" dirty="0"/>
                    </a:p>
                  </a:txBody>
                  <a:tcPr/>
                </a:tc>
                <a:tc>
                  <a:txBody>
                    <a:bodyPr/>
                    <a:lstStyle/>
                    <a:p>
                      <a:r>
                        <a:rPr lang="en-US" dirty="0" smtClean="0"/>
                        <a:t>age</a:t>
                      </a:r>
                      <a:endParaRPr lang="en-US" dirty="0"/>
                    </a:p>
                  </a:txBody>
                  <a:tcPr/>
                </a:tc>
              </a:tr>
              <a:tr h="370840">
                <a:tc>
                  <a:txBody>
                    <a:bodyPr/>
                    <a:lstStyle/>
                    <a:p>
                      <a:r>
                        <a:rPr lang="en-US" dirty="0" smtClean="0"/>
                        <a:t>28</a:t>
                      </a:r>
                      <a:endParaRPr lang="en-US" dirty="0"/>
                    </a:p>
                  </a:txBody>
                  <a:tcPr/>
                </a:tc>
                <a:tc>
                  <a:txBody>
                    <a:bodyPr/>
                    <a:lstStyle/>
                    <a:p>
                      <a:r>
                        <a:rPr lang="en-US" dirty="0" err="1" smtClean="0"/>
                        <a:t>yuppy</a:t>
                      </a:r>
                      <a:endParaRPr lang="en-US" dirty="0"/>
                    </a:p>
                  </a:txBody>
                  <a:tcPr/>
                </a:tc>
                <a:tc>
                  <a:txBody>
                    <a:bodyPr/>
                    <a:lstStyle/>
                    <a:p>
                      <a:r>
                        <a:rPr lang="en-US" dirty="0" smtClean="0"/>
                        <a:t>9</a:t>
                      </a:r>
                      <a:endParaRPr lang="en-US" dirty="0"/>
                    </a:p>
                  </a:txBody>
                  <a:tcPr/>
                </a:tc>
                <a:tc>
                  <a:txBody>
                    <a:bodyPr/>
                    <a:lstStyle/>
                    <a:p>
                      <a:r>
                        <a:rPr lang="en-US" dirty="0" smtClean="0"/>
                        <a:t>35.0</a:t>
                      </a:r>
                    </a:p>
                  </a:txBody>
                  <a:tcPr/>
                </a:tc>
              </a:tr>
              <a:tr h="370840">
                <a:tc>
                  <a:txBody>
                    <a:bodyPr/>
                    <a:lstStyle/>
                    <a:p>
                      <a:r>
                        <a:rPr lang="en-US" dirty="0" smtClean="0"/>
                        <a:t>31</a:t>
                      </a:r>
                      <a:endParaRPr lang="en-US" dirty="0"/>
                    </a:p>
                  </a:txBody>
                  <a:tcPr/>
                </a:tc>
                <a:tc>
                  <a:txBody>
                    <a:bodyPr/>
                    <a:lstStyle/>
                    <a:p>
                      <a:r>
                        <a:rPr lang="en-US" dirty="0" smtClean="0"/>
                        <a:t>lubber</a:t>
                      </a:r>
                      <a:endParaRPr lang="en-US" dirty="0"/>
                    </a:p>
                  </a:txBody>
                  <a:tcPr/>
                </a:tc>
                <a:tc>
                  <a:txBody>
                    <a:bodyPr/>
                    <a:lstStyle/>
                    <a:p>
                      <a:r>
                        <a:rPr lang="en-US" dirty="0" smtClean="0"/>
                        <a:t>8</a:t>
                      </a:r>
                      <a:endParaRPr lang="en-US" dirty="0"/>
                    </a:p>
                  </a:txBody>
                  <a:tcPr/>
                </a:tc>
                <a:tc>
                  <a:txBody>
                    <a:bodyPr/>
                    <a:lstStyle/>
                    <a:p>
                      <a:r>
                        <a:rPr lang="en-US" dirty="0" smtClean="0"/>
                        <a:t>55.5</a:t>
                      </a:r>
                      <a:endParaRPr lang="en-US" dirty="0"/>
                    </a:p>
                  </a:txBody>
                  <a:tcPr/>
                </a:tc>
              </a:tr>
              <a:tr h="370840">
                <a:tc>
                  <a:txBody>
                    <a:bodyPr/>
                    <a:lstStyle/>
                    <a:p>
                      <a:r>
                        <a:rPr lang="en-US" dirty="0" smtClean="0"/>
                        <a:t>44</a:t>
                      </a:r>
                      <a:endParaRPr lang="en-US" dirty="0"/>
                    </a:p>
                  </a:txBody>
                  <a:tcPr/>
                </a:tc>
                <a:tc>
                  <a:txBody>
                    <a:bodyPr/>
                    <a:lstStyle/>
                    <a:p>
                      <a:r>
                        <a:rPr lang="en-US" dirty="0" smtClean="0"/>
                        <a:t>guppy</a:t>
                      </a:r>
                      <a:endParaRPr lang="en-US" dirty="0"/>
                    </a:p>
                  </a:txBody>
                  <a:tcPr/>
                </a:tc>
                <a:tc>
                  <a:txBody>
                    <a:bodyPr/>
                    <a:lstStyle/>
                    <a:p>
                      <a:r>
                        <a:rPr lang="en-US" dirty="0" smtClean="0"/>
                        <a:t>5</a:t>
                      </a:r>
                      <a:endParaRPr lang="en-US" dirty="0"/>
                    </a:p>
                  </a:txBody>
                  <a:tcPr/>
                </a:tc>
                <a:tc>
                  <a:txBody>
                    <a:bodyPr/>
                    <a:lstStyle/>
                    <a:p>
                      <a:r>
                        <a:rPr lang="en-US" dirty="0" smtClean="0"/>
                        <a:t>35.0</a:t>
                      </a:r>
                      <a:endParaRPr lang="en-US" dirty="0"/>
                    </a:p>
                  </a:txBody>
                  <a:tcPr/>
                </a:tc>
              </a:tr>
              <a:tr h="370840">
                <a:tc>
                  <a:txBody>
                    <a:bodyPr/>
                    <a:lstStyle/>
                    <a:p>
                      <a:r>
                        <a:rPr lang="en-US" dirty="0" smtClean="0"/>
                        <a:t>58</a:t>
                      </a:r>
                      <a:endParaRPr lang="en-US" dirty="0"/>
                    </a:p>
                  </a:txBody>
                  <a:tcPr/>
                </a:tc>
                <a:tc>
                  <a:txBody>
                    <a:bodyPr/>
                    <a:lstStyle/>
                    <a:p>
                      <a:r>
                        <a:rPr lang="en-US" dirty="0" smtClean="0"/>
                        <a:t>rusty</a:t>
                      </a:r>
                      <a:endParaRPr lang="en-US" dirty="0"/>
                    </a:p>
                  </a:txBody>
                  <a:tcPr/>
                </a:tc>
                <a:tc>
                  <a:txBody>
                    <a:bodyPr/>
                    <a:lstStyle/>
                    <a:p>
                      <a:r>
                        <a:rPr lang="en-US" dirty="0" smtClean="0"/>
                        <a:t>10</a:t>
                      </a:r>
                      <a:endParaRPr lang="en-US" dirty="0"/>
                    </a:p>
                  </a:txBody>
                  <a:tcPr/>
                </a:tc>
                <a:tc>
                  <a:txBody>
                    <a:bodyPr/>
                    <a:lstStyle/>
                    <a:p>
                      <a:r>
                        <a:rPr lang="en-US" dirty="0" smtClean="0"/>
                        <a:t>35.0</a:t>
                      </a:r>
                      <a:endParaRPr lang="en-US" dirty="0"/>
                    </a:p>
                  </a:txBody>
                  <a:tcPr/>
                </a:tc>
              </a:tr>
            </a:tbl>
          </a:graphicData>
        </a:graphic>
      </p:graphicFrame>
      <p:sp>
        <p:nvSpPr>
          <p:cNvPr id="15" name="TextBox 14"/>
          <p:cNvSpPr txBox="1"/>
          <p:nvPr/>
        </p:nvSpPr>
        <p:spPr>
          <a:xfrm>
            <a:off x="895599" y="2846699"/>
            <a:ext cx="2492990" cy="369332"/>
          </a:xfrm>
          <a:prstGeom prst="rect">
            <a:avLst/>
          </a:prstGeom>
          <a:noFill/>
        </p:spPr>
        <p:txBody>
          <a:bodyPr wrap="none" rtlCol="0">
            <a:spAutoFit/>
          </a:bodyPr>
          <a:lstStyle/>
          <a:p>
            <a:r>
              <a:rPr lang="en-US" sz="1800" dirty="0" smtClean="0"/>
              <a:t>Relational </a:t>
            </a:r>
            <a:r>
              <a:rPr lang="en-US" sz="1800" i="1" dirty="0" smtClean="0"/>
              <a:t>Instance</a:t>
            </a:r>
            <a:r>
              <a:rPr lang="en-US" sz="1800" dirty="0" smtClean="0"/>
              <a:t> </a:t>
            </a:r>
            <a:r>
              <a:rPr lang="en-US" sz="1800" b="1" dirty="0" smtClean="0"/>
              <a:t>S2</a:t>
            </a:r>
            <a:endParaRPr lang="en-US" sz="1800" b="1" dirty="0"/>
          </a:p>
        </p:txBody>
      </p:sp>
    </p:spTree>
    <p:extLst>
      <p:ext uri="{BB962C8B-B14F-4D97-AF65-F5344CB8AC3E}">
        <p14:creationId xmlns:p14="http://schemas.microsoft.com/office/powerpoint/2010/main" val="2102712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Effect transition="in" filter="fade">
                                      <p:cBhvr>
                                        <p:cTn id="29" dur="500"/>
                                        <p:tgtEl>
                                          <p:spTgt spid="8">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txEl>
                                              <p:pRg st="1" end="1"/>
                                            </p:txEl>
                                          </p:spTgt>
                                        </p:tgtEl>
                                        <p:attrNameLst>
                                          <p:attrName>style.visibility</p:attrName>
                                        </p:attrNameLst>
                                      </p:cBhvr>
                                      <p:to>
                                        <p:strVal val="visible"/>
                                      </p:to>
                                    </p:set>
                                    <p:animEffect transition="in" filter="fade">
                                      <p:cBhvr>
                                        <p:cTn id="34" dur="500"/>
                                        <p:tgtEl>
                                          <p:spTgt spid="8">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animEffect transition="in" filter="fade">
                                      <p:cBhvr>
                                        <p:cTn id="39"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3"/>
      <p:bldP spid="17" grpId="0" animBg="1"/>
      <p:bldP spid="19" grpId="0" animBg="1"/>
      <p:bldP spid="7"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3" name="Rectangle 1028"/>
          <p:cNvSpPr>
            <a:spLocks noGrp="1" noChangeArrowheads="1"/>
          </p:cNvSpPr>
          <p:nvPr>
            <p:ph type="title"/>
          </p:nvPr>
        </p:nvSpPr>
        <p:spPr/>
        <p:txBody>
          <a:bodyPr/>
          <a:lstStyle/>
          <a:p>
            <a:r>
              <a:rPr lang="en-US" sz="4400" dirty="0" smtClean="0"/>
              <a:t>Selection(</a:t>
            </a:r>
            <a:r>
              <a:rPr lang="en-US" sz="4400" i="1" dirty="0" smtClean="0">
                <a:latin typeface="Tahoma" charset="0"/>
                <a:ea typeface="ＭＳ Ｐゴシック" charset="0"/>
                <a:cs typeface="ＭＳ Ｐゴシック" charset="0"/>
                <a:sym typeface="Symbol" charset="0"/>
              </a:rPr>
              <a:t>𝜎</a:t>
            </a:r>
            <a:r>
              <a:rPr lang="en-US" sz="4400" dirty="0" smtClean="0"/>
              <a:t>)</a:t>
            </a:r>
            <a:endParaRPr lang="en-US" sz="4400" dirty="0"/>
          </a:p>
        </p:txBody>
      </p:sp>
      <p:sp>
        <p:nvSpPr>
          <p:cNvPr id="8" name="Content Placeholder 7"/>
          <p:cNvSpPr>
            <a:spLocks noGrp="1"/>
          </p:cNvSpPr>
          <p:nvPr>
            <p:ph idx="1"/>
          </p:nvPr>
        </p:nvSpPr>
        <p:spPr>
          <a:xfrm>
            <a:off x="350874" y="5394042"/>
            <a:ext cx="8107326" cy="1077422"/>
          </a:xfrm>
        </p:spPr>
        <p:txBody>
          <a:bodyPr/>
          <a:lstStyle/>
          <a:p>
            <a:r>
              <a:rPr lang="en-US" sz="2400" dirty="0" smtClean="0">
                <a:sym typeface="Wingdings"/>
              </a:rPr>
              <a:t>Corresponds to the </a:t>
            </a:r>
            <a:r>
              <a:rPr lang="en-US" sz="2400" b="1" dirty="0" smtClean="0">
                <a:sym typeface="Wingdings"/>
              </a:rPr>
              <a:t>WHERE</a:t>
            </a:r>
            <a:r>
              <a:rPr lang="en-US" sz="2400" dirty="0" smtClean="0">
                <a:sym typeface="Wingdings"/>
              </a:rPr>
              <a:t> clause</a:t>
            </a:r>
          </a:p>
          <a:p>
            <a:r>
              <a:rPr lang="en-US" sz="2400" dirty="0" smtClean="0">
                <a:sym typeface="Wingdings"/>
              </a:rPr>
              <a:t>Output schema same as input</a:t>
            </a:r>
          </a:p>
          <a:p>
            <a:r>
              <a:rPr lang="en-US" sz="2400" dirty="0" smtClean="0">
                <a:sym typeface="Wingdings"/>
              </a:rPr>
              <a:t>Duplicate Elimination?</a:t>
            </a:r>
            <a:endParaRPr lang="en-US" sz="2400" dirty="0"/>
          </a:p>
        </p:txBody>
      </p:sp>
      <p:sp>
        <p:nvSpPr>
          <p:cNvPr id="2" name="Rectangle 1"/>
          <p:cNvSpPr/>
          <p:nvPr/>
        </p:nvSpPr>
        <p:spPr>
          <a:xfrm>
            <a:off x="1295400" y="965904"/>
            <a:ext cx="5147563" cy="461665"/>
          </a:xfrm>
          <a:prstGeom prst="rect">
            <a:avLst/>
          </a:prstGeom>
        </p:spPr>
        <p:txBody>
          <a:bodyPr wrap="none">
            <a:spAutoFit/>
          </a:bodyPr>
          <a:lstStyle/>
          <a:p>
            <a:r>
              <a:rPr lang="en-US" sz="2400" i="1" dirty="0"/>
              <a:t>Selects a subset of </a:t>
            </a:r>
            <a:r>
              <a:rPr lang="en-US" sz="2400" i="1" dirty="0" smtClean="0"/>
              <a:t>rows (horizontal)</a:t>
            </a:r>
            <a:endParaRPr lang="en-US" sz="2400" i="1" dirty="0"/>
          </a:p>
        </p:txBody>
      </p:sp>
      <p:sp>
        <p:nvSpPr>
          <p:cNvPr id="4" name="Rectangle 3"/>
          <p:cNvSpPr/>
          <p:nvPr/>
        </p:nvSpPr>
        <p:spPr>
          <a:xfrm>
            <a:off x="3388589" y="1537327"/>
            <a:ext cx="2701381" cy="707886"/>
          </a:xfrm>
          <a:prstGeom prst="rect">
            <a:avLst/>
          </a:prstGeom>
        </p:spPr>
        <p:txBody>
          <a:bodyPr wrap="none">
            <a:spAutoFit/>
          </a:bodyPr>
          <a:lstStyle/>
          <a:p>
            <a:r>
              <a:rPr lang="en-US" sz="4000" dirty="0" smtClean="0">
                <a:latin typeface="Symbol" charset="2"/>
                <a:cs typeface="Symbol" charset="2"/>
              </a:rPr>
              <a:t>𝜎</a:t>
            </a:r>
            <a:r>
              <a:rPr lang="en-US" sz="4000" baseline="-25000" dirty="0" smtClean="0">
                <a:solidFill>
                  <a:srgbClr val="FF0000"/>
                </a:solidFill>
              </a:rPr>
              <a:t>rating</a:t>
            </a:r>
            <a:r>
              <a:rPr lang="en-US" sz="4000" baseline="-25000" dirty="0" smtClean="0">
                <a:solidFill>
                  <a:schemeClr val="accent5"/>
                </a:solidFill>
              </a:rPr>
              <a:t>&gt;</a:t>
            </a:r>
            <a:r>
              <a:rPr lang="en-US" sz="4000" baseline="-25000" dirty="0" smtClean="0">
                <a:solidFill>
                  <a:srgbClr val="FF0000"/>
                </a:solidFill>
              </a:rPr>
              <a:t>8</a:t>
            </a:r>
            <a:r>
              <a:rPr lang="en-US" sz="4000" dirty="0" smtClean="0"/>
              <a:t>(S2</a:t>
            </a:r>
            <a:r>
              <a:rPr lang="en-US" sz="4000" dirty="0"/>
              <a:t>)</a:t>
            </a:r>
          </a:p>
        </p:txBody>
      </p:sp>
      <p:graphicFrame>
        <p:nvGraphicFramePr>
          <p:cNvPr id="5" name="Table 4"/>
          <p:cNvGraphicFramePr>
            <a:graphicFrameLocks noGrp="1"/>
          </p:cNvGraphicFramePr>
          <p:nvPr>
            <p:extLst>
              <p:ext uri="{D42A27DB-BD31-4B8C-83A1-F6EECF244321}">
                <p14:modId xmlns:p14="http://schemas.microsoft.com/office/powerpoint/2010/main" val="1712915146"/>
              </p:ext>
            </p:extLst>
          </p:nvPr>
        </p:nvGraphicFramePr>
        <p:xfrm>
          <a:off x="895599" y="3310286"/>
          <a:ext cx="3252519" cy="1854200"/>
        </p:xfrm>
        <a:graphic>
          <a:graphicData uri="http://schemas.openxmlformats.org/drawingml/2006/table">
            <a:tbl>
              <a:tblPr firstRow="1" bandRow="1">
                <a:tableStyleId>{5C22544A-7EE6-4342-B048-85BDC9FD1C3A}</a:tableStyleId>
              </a:tblPr>
              <a:tblGrid>
                <a:gridCol w="516448"/>
                <a:gridCol w="1106789"/>
                <a:gridCol w="962433"/>
                <a:gridCol w="666849"/>
              </a:tblGrid>
              <a:tr h="370840">
                <a:tc>
                  <a:txBody>
                    <a:bodyPr/>
                    <a:lstStyle/>
                    <a:p>
                      <a:r>
                        <a:rPr lang="en-US" u="sng" dirty="0" err="1" smtClean="0"/>
                        <a:t>sid</a:t>
                      </a:r>
                      <a:endParaRPr lang="en-US" u="sng" dirty="0"/>
                    </a:p>
                  </a:txBody>
                  <a:tcPr/>
                </a:tc>
                <a:tc>
                  <a:txBody>
                    <a:bodyPr/>
                    <a:lstStyle/>
                    <a:p>
                      <a:r>
                        <a:rPr lang="en-US" dirty="0" err="1" smtClean="0"/>
                        <a:t>sname</a:t>
                      </a:r>
                      <a:endParaRPr lang="en-US" dirty="0"/>
                    </a:p>
                  </a:txBody>
                  <a:tcPr/>
                </a:tc>
                <a:tc>
                  <a:txBody>
                    <a:bodyPr/>
                    <a:lstStyle/>
                    <a:p>
                      <a:r>
                        <a:rPr lang="en-US" dirty="0" smtClean="0"/>
                        <a:t>rating</a:t>
                      </a:r>
                      <a:endParaRPr lang="en-US" dirty="0"/>
                    </a:p>
                  </a:txBody>
                  <a:tcPr/>
                </a:tc>
                <a:tc>
                  <a:txBody>
                    <a:bodyPr/>
                    <a:lstStyle/>
                    <a:p>
                      <a:r>
                        <a:rPr lang="en-US" dirty="0" smtClean="0"/>
                        <a:t>age</a:t>
                      </a:r>
                      <a:endParaRPr lang="en-US" dirty="0"/>
                    </a:p>
                  </a:txBody>
                  <a:tcPr/>
                </a:tc>
              </a:tr>
              <a:tr h="370840">
                <a:tc>
                  <a:txBody>
                    <a:bodyPr/>
                    <a:lstStyle/>
                    <a:p>
                      <a:r>
                        <a:rPr lang="en-US" dirty="0" smtClean="0"/>
                        <a:t>28</a:t>
                      </a:r>
                      <a:endParaRPr lang="en-US" dirty="0"/>
                    </a:p>
                  </a:txBody>
                  <a:tcPr/>
                </a:tc>
                <a:tc>
                  <a:txBody>
                    <a:bodyPr/>
                    <a:lstStyle/>
                    <a:p>
                      <a:r>
                        <a:rPr lang="en-US" dirty="0" err="1" smtClean="0"/>
                        <a:t>yuppy</a:t>
                      </a:r>
                      <a:endParaRPr lang="en-US" dirty="0"/>
                    </a:p>
                  </a:txBody>
                  <a:tcPr/>
                </a:tc>
                <a:tc>
                  <a:txBody>
                    <a:bodyPr/>
                    <a:lstStyle/>
                    <a:p>
                      <a:r>
                        <a:rPr lang="en-US" dirty="0" smtClean="0"/>
                        <a:t>9</a:t>
                      </a:r>
                      <a:endParaRPr lang="en-US" dirty="0"/>
                    </a:p>
                  </a:txBody>
                  <a:tcPr/>
                </a:tc>
                <a:tc>
                  <a:txBody>
                    <a:bodyPr/>
                    <a:lstStyle/>
                    <a:p>
                      <a:r>
                        <a:rPr lang="en-US" dirty="0" smtClean="0"/>
                        <a:t>35.0</a:t>
                      </a:r>
                    </a:p>
                  </a:txBody>
                  <a:tcPr/>
                </a:tc>
              </a:tr>
              <a:tr h="370840">
                <a:tc>
                  <a:txBody>
                    <a:bodyPr/>
                    <a:lstStyle/>
                    <a:p>
                      <a:r>
                        <a:rPr lang="en-US" dirty="0" smtClean="0"/>
                        <a:t>31</a:t>
                      </a:r>
                      <a:endParaRPr lang="en-US" dirty="0"/>
                    </a:p>
                  </a:txBody>
                  <a:tcPr/>
                </a:tc>
                <a:tc>
                  <a:txBody>
                    <a:bodyPr/>
                    <a:lstStyle/>
                    <a:p>
                      <a:r>
                        <a:rPr lang="en-US" dirty="0" smtClean="0"/>
                        <a:t>lubber</a:t>
                      </a:r>
                      <a:endParaRPr lang="en-US" dirty="0"/>
                    </a:p>
                  </a:txBody>
                  <a:tcPr/>
                </a:tc>
                <a:tc>
                  <a:txBody>
                    <a:bodyPr/>
                    <a:lstStyle/>
                    <a:p>
                      <a:r>
                        <a:rPr lang="en-US" dirty="0" smtClean="0"/>
                        <a:t>8</a:t>
                      </a:r>
                      <a:endParaRPr lang="en-US" dirty="0"/>
                    </a:p>
                  </a:txBody>
                  <a:tcPr/>
                </a:tc>
                <a:tc>
                  <a:txBody>
                    <a:bodyPr/>
                    <a:lstStyle/>
                    <a:p>
                      <a:r>
                        <a:rPr lang="en-US" dirty="0" smtClean="0"/>
                        <a:t>55.5</a:t>
                      </a:r>
                      <a:endParaRPr lang="en-US" dirty="0"/>
                    </a:p>
                  </a:txBody>
                  <a:tcPr/>
                </a:tc>
              </a:tr>
              <a:tr h="370840">
                <a:tc>
                  <a:txBody>
                    <a:bodyPr/>
                    <a:lstStyle/>
                    <a:p>
                      <a:r>
                        <a:rPr lang="en-US" dirty="0" smtClean="0"/>
                        <a:t>44</a:t>
                      </a:r>
                      <a:endParaRPr lang="en-US" dirty="0"/>
                    </a:p>
                  </a:txBody>
                  <a:tcPr/>
                </a:tc>
                <a:tc>
                  <a:txBody>
                    <a:bodyPr/>
                    <a:lstStyle/>
                    <a:p>
                      <a:r>
                        <a:rPr lang="en-US" dirty="0" smtClean="0"/>
                        <a:t>guppy</a:t>
                      </a:r>
                      <a:endParaRPr lang="en-US" dirty="0"/>
                    </a:p>
                  </a:txBody>
                  <a:tcPr/>
                </a:tc>
                <a:tc>
                  <a:txBody>
                    <a:bodyPr/>
                    <a:lstStyle/>
                    <a:p>
                      <a:r>
                        <a:rPr lang="en-US" dirty="0" smtClean="0"/>
                        <a:t>5</a:t>
                      </a:r>
                      <a:endParaRPr lang="en-US" dirty="0"/>
                    </a:p>
                  </a:txBody>
                  <a:tcPr/>
                </a:tc>
                <a:tc>
                  <a:txBody>
                    <a:bodyPr/>
                    <a:lstStyle/>
                    <a:p>
                      <a:r>
                        <a:rPr lang="en-US" dirty="0" smtClean="0"/>
                        <a:t>35.0</a:t>
                      </a:r>
                      <a:endParaRPr lang="en-US" dirty="0"/>
                    </a:p>
                  </a:txBody>
                  <a:tcPr/>
                </a:tc>
              </a:tr>
              <a:tr h="370840">
                <a:tc>
                  <a:txBody>
                    <a:bodyPr/>
                    <a:lstStyle/>
                    <a:p>
                      <a:r>
                        <a:rPr lang="en-US" dirty="0" smtClean="0"/>
                        <a:t>58</a:t>
                      </a:r>
                      <a:endParaRPr lang="en-US" dirty="0"/>
                    </a:p>
                  </a:txBody>
                  <a:tcPr/>
                </a:tc>
                <a:tc>
                  <a:txBody>
                    <a:bodyPr/>
                    <a:lstStyle/>
                    <a:p>
                      <a:r>
                        <a:rPr lang="en-US" dirty="0" smtClean="0"/>
                        <a:t>rusty</a:t>
                      </a:r>
                      <a:endParaRPr lang="en-US" dirty="0"/>
                    </a:p>
                  </a:txBody>
                  <a:tcPr/>
                </a:tc>
                <a:tc>
                  <a:txBody>
                    <a:bodyPr/>
                    <a:lstStyle/>
                    <a:p>
                      <a:r>
                        <a:rPr lang="en-US" dirty="0" smtClean="0"/>
                        <a:t>10</a:t>
                      </a:r>
                      <a:endParaRPr lang="en-US" dirty="0"/>
                    </a:p>
                  </a:txBody>
                  <a:tcPr/>
                </a:tc>
                <a:tc>
                  <a:txBody>
                    <a:bodyPr/>
                    <a:lstStyle/>
                    <a:p>
                      <a:r>
                        <a:rPr lang="en-US" dirty="0" smtClean="0"/>
                        <a:t>35.0</a:t>
                      </a:r>
                      <a:endParaRPr lang="en-US" dirty="0"/>
                    </a:p>
                  </a:txBody>
                  <a:tcPr/>
                </a:tc>
              </a:tr>
            </a:tbl>
          </a:graphicData>
        </a:graphic>
      </p:graphicFrame>
      <p:sp>
        <p:nvSpPr>
          <p:cNvPr id="17" name="Right Arrow 16"/>
          <p:cNvSpPr/>
          <p:nvPr/>
        </p:nvSpPr>
        <p:spPr bwMode="auto">
          <a:xfrm>
            <a:off x="4393361" y="4050991"/>
            <a:ext cx="675861" cy="516835"/>
          </a:xfrm>
          <a:prstGeom prst="righ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sz="1200" b="0" i="0" u="none" strike="noStrike" cap="none" normalizeH="0" baseline="0" dirty="0" smtClean="0">
              <a:ln>
                <a:noFill/>
              </a:ln>
              <a:solidFill>
                <a:srgbClr val="000000"/>
              </a:solidFill>
              <a:effectLst/>
              <a:latin typeface="Helvetica Neue" charset="0"/>
            </a:endParaRPr>
          </a:p>
        </p:txBody>
      </p:sp>
      <p:sp>
        <p:nvSpPr>
          <p:cNvPr id="23" name="TextBox 22"/>
          <p:cNvSpPr txBox="1"/>
          <p:nvPr/>
        </p:nvSpPr>
        <p:spPr>
          <a:xfrm>
            <a:off x="895599" y="2953029"/>
            <a:ext cx="2492990" cy="369332"/>
          </a:xfrm>
          <a:prstGeom prst="rect">
            <a:avLst/>
          </a:prstGeom>
          <a:noFill/>
        </p:spPr>
        <p:txBody>
          <a:bodyPr wrap="none" rtlCol="0">
            <a:spAutoFit/>
          </a:bodyPr>
          <a:lstStyle/>
          <a:p>
            <a:r>
              <a:rPr lang="en-US" sz="1800" dirty="0" smtClean="0"/>
              <a:t>Relational </a:t>
            </a:r>
            <a:r>
              <a:rPr lang="en-US" sz="1800" i="1" dirty="0" smtClean="0"/>
              <a:t>Instance</a:t>
            </a:r>
            <a:r>
              <a:rPr lang="en-US" sz="1800" dirty="0" smtClean="0"/>
              <a:t> </a:t>
            </a:r>
            <a:r>
              <a:rPr lang="en-US" sz="1800" b="1" dirty="0" smtClean="0"/>
              <a:t>S2</a:t>
            </a:r>
            <a:endParaRPr lang="en-US" sz="1800" b="1" dirty="0"/>
          </a:p>
        </p:txBody>
      </p:sp>
      <p:grpSp>
        <p:nvGrpSpPr>
          <p:cNvPr id="24" name="Group 23"/>
          <p:cNvGrpSpPr/>
          <p:nvPr/>
        </p:nvGrpSpPr>
        <p:grpSpPr>
          <a:xfrm>
            <a:off x="2374497" y="2224494"/>
            <a:ext cx="3964547" cy="684070"/>
            <a:chOff x="1515303" y="2243626"/>
            <a:chExt cx="3964547" cy="684070"/>
          </a:xfrm>
        </p:grpSpPr>
        <p:sp>
          <p:nvSpPr>
            <p:cNvPr id="15" name="TextBox 14"/>
            <p:cNvSpPr txBox="1"/>
            <p:nvPr/>
          </p:nvSpPr>
          <p:spPr>
            <a:xfrm>
              <a:off x="1515303" y="2589142"/>
              <a:ext cx="3964547" cy="338554"/>
            </a:xfrm>
            <a:prstGeom prst="rect">
              <a:avLst/>
            </a:prstGeom>
            <a:noFill/>
          </p:spPr>
          <p:txBody>
            <a:bodyPr wrap="none" rtlCol="0">
              <a:spAutoFit/>
            </a:bodyPr>
            <a:lstStyle/>
            <a:p>
              <a:r>
                <a:rPr lang="en-US" sz="1600" smtClean="0"/>
                <a:t>Selection Condition (Boolean Expression)</a:t>
              </a:r>
              <a:endParaRPr lang="en-US" sz="1600" dirty="0"/>
            </a:p>
          </p:txBody>
        </p:sp>
        <p:sp>
          <p:nvSpPr>
            <p:cNvPr id="21" name="Left Brace 20"/>
            <p:cNvSpPr/>
            <p:nvPr/>
          </p:nvSpPr>
          <p:spPr bwMode="auto">
            <a:xfrm rot="16200000">
              <a:off x="3354959" y="1735704"/>
              <a:ext cx="285237" cy="1301081"/>
            </a:xfrm>
            <a:prstGeom prst="leftBrac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sz="1200" b="0" i="0" u="none" strike="noStrike" cap="none" normalizeH="0" baseline="0" smtClean="0">
                <a:ln>
                  <a:noFill/>
                </a:ln>
                <a:solidFill>
                  <a:srgbClr val="000000"/>
                </a:solidFill>
                <a:effectLst/>
                <a:latin typeface="Helvetica Neue" charset="0"/>
              </a:endParaRPr>
            </a:p>
          </p:txBody>
        </p:sp>
      </p:grpSp>
      <p:graphicFrame>
        <p:nvGraphicFramePr>
          <p:cNvPr id="13" name="Table 12"/>
          <p:cNvGraphicFramePr>
            <a:graphicFrameLocks noGrp="1"/>
          </p:cNvGraphicFramePr>
          <p:nvPr>
            <p:extLst>
              <p:ext uri="{D42A27DB-BD31-4B8C-83A1-F6EECF244321}">
                <p14:modId xmlns:p14="http://schemas.microsoft.com/office/powerpoint/2010/main" val="1249338711"/>
              </p:ext>
            </p:extLst>
          </p:nvPr>
        </p:nvGraphicFramePr>
        <p:xfrm>
          <a:off x="5314465" y="3689765"/>
          <a:ext cx="3252519" cy="1112520"/>
        </p:xfrm>
        <a:graphic>
          <a:graphicData uri="http://schemas.openxmlformats.org/drawingml/2006/table">
            <a:tbl>
              <a:tblPr firstRow="1" bandRow="1">
                <a:tableStyleId>{5C22544A-7EE6-4342-B048-85BDC9FD1C3A}</a:tableStyleId>
              </a:tblPr>
              <a:tblGrid>
                <a:gridCol w="516448"/>
                <a:gridCol w="1106789"/>
                <a:gridCol w="962433"/>
                <a:gridCol w="666849"/>
              </a:tblGrid>
              <a:tr h="370840">
                <a:tc>
                  <a:txBody>
                    <a:bodyPr/>
                    <a:lstStyle/>
                    <a:p>
                      <a:r>
                        <a:rPr lang="en-US" u="sng" dirty="0" err="1" smtClean="0"/>
                        <a:t>sid</a:t>
                      </a:r>
                      <a:endParaRPr lang="en-US" u="sng" dirty="0"/>
                    </a:p>
                  </a:txBody>
                  <a:tcPr/>
                </a:tc>
                <a:tc>
                  <a:txBody>
                    <a:bodyPr/>
                    <a:lstStyle/>
                    <a:p>
                      <a:r>
                        <a:rPr lang="en-US" dirty="0" err="1" smtClean="0"/>
                        <a:t>sname</a:t>
                      </a:r>
                      <a:endParaRPr lang="en-US" dirty="0"/>
                    </a:p>
                  </a:txBody>
                  <a:tcPr/>
                </a:tc>
                <a:tc>
                  <a:txBody>
                    <a:bodyPr/>
                    <a:lstStyle/>
                    <a:p>
                      <a:r>
                        <a:rPr lang="en-US" dirty="0" smtClean="0"/>
                        <a:t>rating</a:t>
                      </a:r>
                      <a:endParaRPr lang="en-US" dirty="0"/>
                    </a:p>
                  </a:txBody>
                  <a:tcPr/>
                </a:tc>
                <a:tc>
                  <a:txBody>
                    <a:bodyPr/>
                    <a:lstStyle/>
                    <a:p>
                      <a:r>
                        <a:rPr lang="en-US" dirty="0" smtClean="0"/>
                        <a:t>age</a:t>
                      </a:r>
                      <a:endParaRPr lang="en-US" dirty="0"/>
                    </a:p>
                  </a:txBody>
                  <a:tcPr/>
                </a:tc>
              </a:tr>
              <a:tr h="370840">
                <a:tc>
                  <a:txBody>
                    <a:bodyPr/>
                    <a:lstStyle/>
                    <a:p>
                      <a:r>
                        <a:rPr lang="en-US" dirty="0" smtClean="0"/>
                        <a:t>28</a:t>
                      </a:r>
                      <a:endParaRPr lang="en-US" dirty="0"/>
                    </a:p>
                  </a:txBody>
                  <a:tcPr/>
                </a:tc>
                <a:tc>
                  <a:txBody>
                    <a:bodyPr/>
                    <a:lstStyle/>
                    <a:p>
                      <a:r>
                        <a:rPr lang="en-US" dirty="0" err="1" smtClean="0"/>
                        <a:t>yuppy</a:t>
                      </a:r>
                      <a:endParaRPr lang="en-US" dirty="0"/>
                    </a:p>
                  </a:txBody>
                  <a:tcPr/>
                </a:tc>
                <a:tc>
                  <a:txBody>
                    <a:bodyPr/>
                    <a:lstStyle/>
                    <a:p>
                      <a:r>
                        <a:rPr lang="en-US" dirty="0" smtClean="0"/>
                        <a:t>9</a:t>
                      </a:r>
                      <a:endParaRPr lang="en-US" dirty="0"/>
                    </a:p>
                  </a:txBody>
                  <a:tcPr/>
                </a:tc>
                <a:tc>
                  <a:txBody>
                    <a:bodyPr/>
                    <a:lstStyle/>
                    <a:p>
                      <a:r>
                        <a:rPr lang="en-US" dirty="0" smtClean="0"/>
                        <a:t>35.0</a:t>
                      </a:r>
                    </a:p>
                  </a:txBody>
                  <a:tcPr/>
                </a:tc>
              </a:tr>
              <a:tr h="370840">
                <a:tc>
                  <a:txBody>
                    <a:bodyPr/>
                    <a:lstStyle/>
                    <a:p>
                      <a:r>
                        <a:rPr lang="en-US" dirty="0" smtClean="0"/>
                        <a:t>58</a:t>
                      </a:r>
                      <a:endParaRPr lang="en-US" dirty="0"/>
                    </a:p>
                  </a:txBody>
                  <a:tcPr/>
                </a:tc>
                <a:tc>
                  <a:txBody>
                    <a:bodyPr/>
                    <a:lstStyle/>
                    <a:p>
                      <a:r>
                        <a:rPr lang="en-US" dirty="0" smtClean="0"/>
                        <a:t>rusty</a:t>
                      </a:r>
                      <a:endParaRPr lang="en-US" dirty="0"/>
                    </a:p>
                  </a:txBody>
                  <a:tcPr/>
                </a:tc>
                <a:tc>
                  <a:txBody>
                    <a:bodyPr/>
                    <a:lstStyle/>
                    <a:p>
                      <a:r>
                        <a:rPr lang="en-US" dirty="0" smtClean="0"/>
                        <a:t>10</a:t>
                      </a:r>
                      <a:endParaRPr lang="en-US" dirty="0"/>
                    </a:p>
                  </a:txBody>
                  <a:tcPr/>
                </a:tc>
                <a:tc>
                  <a:txBody>
                    <a:bodyPr/>
                    <a:lstStyle/>
                    <a:p>
                      <a:r>
                        <a:rPr lang="en-US" dirty="0" smtClean="0"/>
                        <a:t>35.0</a:t>
                      </a:r>
                      <a:endParaRPr lang="en-US" dirty="0"/>
                    </a:p>
                  </a:txBody>
                  <a:tcPr/>
                </a:tc>
              </a:tr>
            </a:tbl>
          </a:graphicData>
        </a:graphic>
      </p:graphicFrame>
      <p:cxnSp>
        <p:nvCxnSpPr>
          <p:cNvPr id="6" name="Straight Connector 5"/>
          <p:cNvCxnSpPr/>
          <p:nvPr/>
        </p:nvCxnSpPr>
        <p:spPr bwMode="auto">
          <a:xfrm>
            <a:off x="539064" y="4263656"/>
            <a:ext cx="3712877" cy="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8" name="Straight Connector 17"/>
          <p:cNvCxnSpPr/>
          <p:nvPr/>
        </p:nvCxnSpPr>
        <p:spPr bwMode="auto">
          <a:xfrm>
            <a:off x="539064" y="4577829"/>
            <a:ext cx="3712877" cy="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5052800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fade">
                                      <p:cBhvr>
                                        <p:cTn id="25" dur="500"/>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Effect transition="in" filter="fade">
                                      <p:cBhvr>
                                        <p:cTn id="30" dur="500"/>
                                        <p:tgtEl>
                                          <p:spTgt spid="8">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animEffect transition="in" filter="fade">
                                      <p:cBhvr>
                                        <p:cTn id="3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Composing</a:t>
            </a:r>
            <a:r>
              <a:rPr lang="en-US" dirty="0" smtClean="0"/>
              <a:t> Select and Project</a:t>
            </a:r>
            <a:endParaRPr lang="en-US" dirty="0"/>
          </a:p>
        </p:txBody>
      </p:sp>
      <p:sp>
        <p:nvSpPr>
          <p:cNvPr id="3" name="Content Placeholder 2"/>
          <p:cNvSpPr>
            <a:spLocks noGrp="1"/>
          </p:cNvSpPr>
          <p:nvPr>
            <p:ph idx="1"/>
          </p:nvPr>
        </p:nvSpPr>
        <p:spPr>
          <a:xfrm>
            <a:off x="685800" y="1143000"/>
            <a:ext cx="7772400" cy="5105400"/>
          </a:xfrm>
        </p:spPr>
        <p:txBody>
          <a:bodyPr/>
          <a:lstStyle/>
          <a:p>
            <a:r>
              <a:rPr lang="en-US" dirty="0" smtClean="0"/>
              <a:t>Names of sailors with rating &gt; 8</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What about:</a:t>
            </a:r>
            <a:endParaRPr lang="en-US" dirty="0"/>
          </a:p>
        </p:txBody>
      </p:sp>
      <p:sp>
        <p:nvSpPr>
          <p:cNvPr id="4" name="Rectangle 3"/>
          <p:cNvSpPr/>
          <p:nvPr/>
        </p:nvSpPr>
        <p:spPr>
          <a:xfrm>
            <a:off x="2294545" y="1850039"/>
            <a:ext cx="4235455" cy="707886"/>
          </a:xfrm>
          <a:prstGeom prst="rect">
            <a:avLst/>
          </a:prstGeom>
        </p:spPr>
        <p:txBody>
          <a:bodyPr wrap="none">
            <a:spAutoFit/>
          </a:bodyPr>
          <a:lstStyle/>
          <a:p>
            <a:pPr algn="ctr"/>
            <a:r>
              <a:rPr lang="en-US" sz="4000" i="1" dirty="0" err="1" smtClean="0">
                <a:latin typeface="Symbol" charset="2"/>
                <a:cs typeface="Symbol" charset="2"/>
              </a:rPr>
              <a:t>p</a:t>
            </a:r>
            <a:r>
              <a:rPr lang="en-US" sz="4000" baseline="-25000" dirty="0" err="1" smtClean="0">
                <a:solidFill>
                  <a:schemeClr val="accent4"/>
                </a:solidFill>
              </a:rPr>
              <a:t>name</a:t>
            </a:r>
            <a:r>
              <a:rPr lang="en-US" sz="4000" dirty="0" smtClean="0"/>
              <a:t>(                  )</a:t>
            </a:r>
            <a:endParaRPr lang="en-US" sz="4000" dirty="0"/>
          </a:p>
        </p:txBody>
      </p:sp>
      <p:graphicFrame>
        <p:nvGraphicFramePr>
          <p:cNvPr id="5" name="Table 4"/>
          <p:cNvGraphicFramePr>
            <a:graphicFrameLocks noGrp="1"/>
          </p:cNvGraphicFramePr>
          <p:nvPr>
            <p:extLst>
              <p:ext uri="{D42A27DB-BD31-4B8C-83A1-F6EECF244321}">
                <p14:modId xmlns:p14="http://schemas.microsoft.com/office/powerpoint/2010/main" val="561327708"/>
              </p:ext>
            </p:extLst>
          </p:nvPr>
        </p:nvGraphicFramePr>
        <p:xfrm>
          <a:off x="236380" y="2840636"/>
          <a:ext cx="3111449" cy="2123440"/>
        </p:xfrm>
        <a:graphic>
          <a:graphicData uri="http://schemas.openxmlformats.org/drawingml/2006/table">
            <a:tbl>
              <a:tblPr firstRow="1" bandRow="1">
                <a:tableStyleId>{5C22544A-7EE6-4342-B048-85BDC9FD1C3A}</a:tableStyleId>
              </a:tblPr>
              <a:tblGrid>
                <a:gridCol w="494048"/>
                <a:gridCol w="1058785"/>
                <a:gridCol w="920690"/>
                <a:gridCol w="637926"/>
              </a:tblGrid>
              <a:tr h="370840">
                <a:tc>
                  <a:txBody>
                    <a:bodyPr/>
                    <a:lstStyle/>
                    <a:p>
                      <a:r>
                        <a:rPr lang="en-US" u="sng" dirty="0" err="1" smtClean="0"/>
                        <a:t>sid</a:t>
                      </a:r>
                      <a:endParaRPr lang="en-US" u="sng" dirty="0"/>
                    </a:p>
                  </a:txBody>
                  <a:tcPr/>
                </a:tc>
                <a:tc>
                  <a:txBody>
                    <a:bodyPr/>
                    <a:lstStyle/>
                    <a:p>
                      <a:r>
                        <a:rPr lang="en-US" dirty="0" err="1" smtClean="0"/>
                        <a:t>sname</a:t>
                      </a:r>
                      <a:endParaRPr lang="en-US" dirty="0"/>
                    </a:p>
                  </a:txBody>
                  <a:tcPr/>
                </a:tc>
                <a:tc>
                  <a:txBody>
                    <a:bodyPr/>
                    <a:lstStyle/>
                    <a:p>
                      <a:r>
                        <a:rPr lang="en-US" dirty="0" smtClean="0"/>
                        <a:t>rating</a:t>
                      </a:r>
                      <a:endParaRPr lang="en-US" dirty="0"/>
                    </a:p>
                  </a:txBody>
                  <a:tcPr/>
                </a:tc>
                <a:tc>
                  <a:txBody>
                    <a:bodyPr/>
                    <a:lstStyle/>
                    <a:p>
                      <a:r>
                        <a:rPr lang="en-US" dirty="0" smtClean="0"/>
                        <a:t>age</a:t>
                      </a:r>
                      <a:endParaRPr lang="en-US" dirty="0"/>
                    </a:p>
                  </a:txBody>
                  <a:tcPr/>
                </a:tc>
              </a:tr>
              <a:tr h="370840">
                <a:tc>
                  <a:txBody>
                    <a:bodyPr/>
                    <a:lstStyle/>
                    <a:p>
                      <a:r>
                        <a:rPr lang="en-US" dirty="0" smtClean="0"/>
                        <a:t>28</a:t>
                      </a:r>
                      <a:endParaRPr lang="en-US" dirty="0"/>
                    </a:p>
                  </a:txBody>
                  <a:tcPr/>
                </a:tc>
                <a:tc>
                  <a:txBody>
                    <a:bodyPr/>
                    <a:lstStyle/>
                    <a:p>
                      <a:r>
                        <a:rPr lang="en-US" dirty="0" err="1" smtClean="0"/>
                        <a:t>yuppy</a:t>
                      </a:r>
                      <a:endParaRPr lang="en-US" dirty="0"/>
                    </a:p>
                  </a:txBody>
                  <a:tcPr/>
                </a:tc>
                <a:tc>
                  <a:txBody>
                    <a:bodyPr/>
                    <a:lstStyle/>
                    <a:p>
                      <a:r>
                        <a:rPr lang="en-US" dirty="0" smtClean="0"/>
                        <a:t>9</a:t>
                      </a:r>
                      <a:endParaRPr lang="en-US" dirty="0"/>
                    </a:p>
                  </a:txBody>
                  <a:tcPr/>
                </a:tc>
                <a:tc>
                  <a:txBody>
                    <a:bodyPr/>
                    <a:lstStyle/>
                    <a:p>
                      <a:r>
                        <a:rPr lang="en-US" dirty="0" smtClean="0"/>
                        <a:t>35.0</a:t>
                      </a:r>
                    </a:p>
                  </a:txBody>
                  <a:tcPr/>
                </a:tc>
              </a:tr>
              <a:tr h="370840">
                <a:tc>
                  <a:txBody>
                    <a:bodyPr/>
                    <a:lstStyle/>
                    <a:p>
                      <a:r>
                        <a:rPr lang="en-US" dirty="0" smtClean="0"/>
                        <a:t>31</a:t>
                      </a:r>
                      <a:endParaRPr lang="en-US" dirty="0"/>
                    </a:p>
                  </a:txBody>
                  <a:tcPr/>
                </a:tc>
                <a:tc>
                  <a:txBody>
                    <a:bodyPr/>
                    <a:lstStyle/>
                    <a:p>
                      <a:r>
                        <a:rPr lang="en-US" dirty="0" smtClean="0"/>
                        <a:t>lubber</a:t>
                      </a:r>
                      <a:endParaRPr lang="en-US" dirty="0"/>
                    </a:p>
                  </a:txBody>
                  <a:tcPr/>
                </a:tc>
                <a:tc>
                  <a:txBody>
                    <a:bodyPr/>
                    <a:lstStyle/>
                    <a:p>
                      <a:r>
                        <a:rPr lang="en-US" dirty="0" smtClean="0"/>
                        <a:t>8</a:t>
                      </a:r>
                      <a:endParaRPr lang="en-US" dirty="0"/>
                    </a:p>
                  </a:txBody>
                  <a:tcPr/>
                </a:tc>
                <a:tc>
                  <a:txBody>
                    <a:bodyPr/>
                    <a:lstStyle/>
                    <a:p>
                      <a:r>
                        <a:rPr lang="en-US" dirty="0" smtClean="0"/>
                        <a:t>55.5</a:t>
                      </a:r>
                      <a:endParaRPr lang="en-US" dirty="0"/>
                    </a:p>
                  </a:txBody>
                  <a:tcPr/>
                </a:tc>
              </a:tr>
              <a:tr h="370840">
                <a:tc>
                  <a:txBody>
                    <a:bodyPr/>
                    <a:lstStyle/>
                    <a:p>
                      <a:r>
                        <a:rPr lang="en-US" dirty="0" smtClean="0"/>
                        <a:t>44</a:t>
                      </a:r>
                      <a:endParaRPr lang="en-US" dirty="0"/>
                    </a:p>
                  </a:txBody>
                  <a:tcPr/>
                </a:tc>
                <a:tc>
                  <a:txBody>
                    <a:bodyPr/>
                    <a:lstStyle/>
                    <a:p>
                      <a:r>
                        <a:rPr lang="en-US" dirty="0" smtClean="0"/>
                        <a:t>guppy</a:t>
                      </a:r>
                      <a:endParaRPr lang="en-US" dirty="0"/>
                    </a:p>
                  </a:txBody>
                  <a:tcPr/>
                </a:tc>
                <a:tc>
                  <a:txBody>
                    <a:bodyPr/>
                    <a:lstStyle/>
                    <a:p>
                      <a:r>
                        <a:rPr lang="en-US" dirty="0" smtClean="0"/>
                        <a:t>5</a:t>
                      </a:r>
                      <a:endParaRPr lang="en-US" dirty="0"/>
                    </a:p>
                  </a:txBody>
                  <a:tcPr/>
                </a:tc>
                <a:tc>
                  <a:txBody>
                    <a:bodyPr/>
                    <a:lstStyle/>
                    <a:p>
                      <a:r>
                        <a:rPr lang="en-US" dirty="0" smtClean="0"/>
                        <a:t>35.0</a:t>
                      </a:r>
                      <a:endParaRPr lang="en-US" dirty="0"/>
                    </a:p>
                  </a:txBody>
                  <a:tcPr/>
                </a:tc>
              </a:tr>
              <a:tr h="370840">
                <a:tc>
                  <a:txBody>
                    <a:bodyPr/>
                    <a:lstStyle/>
                    <a:p>
                      <a:r>
                        <a:rPr lang="en-US" dirty="0" smtClean="0"/>
                        <a:t>58</a:t>
                      </a:r>
                      <a:endParaRPr lang="en-US" dirty="0"/>
                    </a:p>
                  </a:txBody>
                  <a:tcPr/>
                </a:tc>
                <a:tc>
                  <a:txBody>
                    <a:bodyPr/>
                    <a:lstStyle/>
                    <a:p>
                      <a:r>
                        <a:rPr lang="en-US" dirty="0" smtClean="0"/>
                        <a:t>rusty</a:t>
                      </a:r>
                      <a:endParaRPr lang="en-US" dirty="0"/>
                    </a:p>
                  </a:txBody>
                  <a:tcPr/>
                </a:tc>
                <a:tc>
                  <a:txBody>
                    <a:bodyPr/>
                    <a:lstStyle/>
                    <a:p>
                      <a:r>
                        <a:rPr lang="en-US" dirty="0" smtClean="0"/>
                        <a:t>10</a:t>
                      </a:r>
                      <a:endParaRPr lang="en-US" dirty="0"/>
                    </a:p>
                  </a:txBody>
                  <a:tcPr/>
                </a:tc>
                <a:tc>
                  <a:txBody>
                    <a:bodyPr/>
                    <a:lstStyle/>
                    <a:p>
                      <a:r>
                        <a:rPr lang="en-US" dirty="0" smtClean="0"/>
                        <a:t>35.0</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9127085"/>
              </p:ext>
            </p:extLst>
          </p:nvPr>
        </p:nvGraphicFramePr>
        <p:xfrm>
          <a:off x="4022997" y="3211476"/>
          <a:ext cx="3005124" cy="1381760"/>
        </p:xfrm>
        <a:graphic>
          <a:graphicData uri="http://schemas.openxmlformats.org/drawingml/2006/table">
            <a:tbl>
              <a:tblPr firstRow="1" bandRow="1">
                <a:tableStyleId>{5C22544A-7EE6-4342-B048-85BDC9FD1C3A}</a:tableStyleId>
              </a:tblPr>
              <a:tblGrid>
                <a:gridCol w="495839"/>
                <a:gridCol w="979171"/>
                <a:gridCol w="821538"/>
                <a:gridCol w="708576"/>
              </a:tblGrid>
              <a:tr h="370840">
                <a:tc>
                  <a:txBody>
                    <a:bodyPr/>
                    <a:lstStyle/>
                    <a:p>
                      <a:r>
                        <a:rPr lang="en-US" u="sng" dirty="0" err="1" smtClean="0"/>
                        <a:t>sid</a:t>
                      </a:r>
                      <a:endParaRPr lang="en-US" u="sng" dirty="0"/>
                    </a:p>
                  </a:txBody>
                  <a:tcPr/>
                </a:tc>
                <a:tc>
                  <a:txBody>
                    <a:bodyPr/>
                    <a:lstStyle/>
                    <a:p>
                      <a:r>
                        <a:rPr lang="en-US" dirty="0" err="1" smtClean="0"/>
                        <a:t>sname</a:t>
                      </a:r>
                      <a:endParaRPr lang="en-US" dirty="0"/>
                    </a:p>
                  </a:txBody>
                  <a:tcPr/>
                </a:tc>
                <a:tc>
                  <a:txBody>
                    <a:bodyPr/>
                    <a:lstStyle/>
                    <a:p>
                      <a:r>
                        <a:rPr lang="en-US" dirty="0" smtClean="0"/>
                        <a:t>rating</a:t>
                      </a:r>
                      <a:endParaRPr lang="en-US" dirty="0"/>
                    </a:p>
                  </a:txBody>
                  <a:tcPr/>
                </a:tc>
                <a:tc>
                  <a:txBody>
                    <a:bodyPr/>
                    <a:lstStyle/>
                    <a:p>
                      <a:r>
                        <a:rPr lang="en-US" dirty="0" smtClean="0"/>
                        <a:t>age</a:t>
                      </a:r>
                      <a:endParaRPr lang="en-US" dirty="0"/>
                    </a:p>
                  </a:txBody>
                  <a:tcPr/>
                </a:tc>
              </a:tr>
              <a:tr h="370840">
                <a:tc>
                  <a:txBody>
                    <a:bodyPr/>
                    <a:lstStyle/>
                    <a:p>
                      <a:r>
                        <a:rPr lang="en-US" dirty="0" smtClean="0"/>
                        <a:t>28</a:t>
                      </a:r>
                      <a:endParaRPr lang="en-US" dirty="0"/>
                    </a:p>
                  </a:txBody>
                  <a:tcPr/>
                </a:tc>
                <a:tc>
                  <a:txBody>
                    <a:bodyPr/>
                    <a:lstStyle/>
                    <a:p>
                      <a:r>
                        <a:rPr lang="en-US" dirty="0" err="1" smtClean="0"/>
                        <a:t>yuppy</a:t>
                      </a:r>
                      <a:endParaRPr lang="en-US" dirty="0"/>
                    </a:p>
                  </a:txBody>
                  <a:tcPr/>
                </a:tc>
                <a:tc>
                  <a:txBody>
                    <a:bodyPr/>
                    <a:lstStyle/>
                    <a:p>
                      <a:r>
                        <a:rPr lang="en-US" dirty="0" smtClean="0"/>
                        <a:t>9</a:t>
                      </a:r>
                      <a:endParaRPr lang="en-US" dirty="0"/>
                    </a:p>
                  </a:txBody>
                  <a:tcPr/>
                </a:tc>
                <a:tc>
                  <a:txBody>
                    <a:bodyPr/>
                    <a:lstStyle/>
                    <a:p>
                      <a:r>
                        <a:rPr lang="en-US" dirty="0" smtClean="0"/>
                        <a:t>35.0</a:t>
                      </a:r>
                    </a:p>
                  </a:txBody>
                  <a:tcPr/>
                </a:tc>
              </a:tr>
              <a:tr h="370840">
                <a:tc>
                  <a:txBody>
                    <a:bodyPr/>
                    <a:lstStyle/>
                    <a:p>
                      <a:r>
                        <a:rPr lang="en-US" dirty="0" smtClean="0"/>
                        <a:t>58</a:t>
                      </a:r>
                      <a:endParaRPr lang="en-US" dirty="0"/>
                    </a:p>
                  </a:txBody>
                  <a:tcPr/>
                </a:tc>
                <a:tc>
                  <a:txBody>
                    <a:bodyPr/>
                    <a:lstStyle/>
                    <a:p>
                      <a:r>
                        <a:rPr lang="en-US" dirty="0" smtClean="0"/>
                        <a:t>rusty</a:t>
                      </a:r>
                      <a:endParaRPr lang="en-US" dirty="0"/>
                    </a:p>
                  </a:txBody>
                  <a:tcPr/>
                </a:tc>
                <a:tc>
                  <a:txBody>
                    <a:bodyPr/>
                    <a:lstStyle/>
                    <a:p>
                      <a:r>
                        <a:rPr lang="en-US" dirty="0" smtClean="0"/>
                        <a:t>10</a:t>
                      </a:r>
                      <a:endParaRPr lang="en-US" dirty="0"/>
                    </a:p>
                  </a:txBody>
                  <a:tcPr/>
                </a:tc>
                <a:tc>
                  <a:txBody>
                    <a:bodyPr/>
                    <a:lstStyle/>
                    <a:p>
                      <a:r>
                        <a:rPr lang="en-US" dirty="0" smtClean="0"/>
                        <a:t>35.0</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87318457"/>
              </p:ext>
            </p:extLst>
          </p:nvPr>
        </p:nvGraphicFramePr>
        <p:xfrm>
          <a:off x="7703290" y="3203104"/>
          <a:ext cx="1106789" cy="1112520"/>
        </p:xfrm>
        <a:graphic>
          <a:graphicData uri="http://schemas.openxmlformats.org/drawingml/2006/table">
            <a:tbl>
              <a:tblPr firstRow="1" bandRow="1">
                <a:tableStyleId>{5C22544A-7EE6-4342-B048-85BDC9FD1C3A}</a:tableStyleId>
              </a:tblPr>
              <a:tblGrid>
                <a:gridCol w="1106789"/>
              </a:tblGrid>
              <a:tr h="370840">
                <a:tc>
                  <a:txBody>
                    <a:bodyPr/>
                    <a:lstStyle/>
                    <a:p>
                      <a:r>
                        <a:rPr lang="en-US" dirty="0" err="1" smtClean="0"/>
                        <a:t>sname</a:t>
                      </a:r>
                      <a:endParaRPr lang="en-US" dirty="0"/>
                    </a:p>
                  </a:txBody>
                  <a:tcPr/>
                </a:tc>
              </a:tr>
              <a:tr h="370840">
                <a:tc>
                  <a:txBody>
                    <a:bodyPr/>
                    <a:lstStyle/>
                    <a:p>
                      <a:r>
                        <a:rPr lang="en-US" dirty="0" err="1" smtClean="0"/>
                        <a:t>yuppy</a:t>
                      </a:r>
                      <a:endParaRPr lang="en-US" dirty="0"/>
                    </a:p>
                  </a:txBody>
                  <a:tcPr/>
                </a:tc>
              </a:tr>
              <a:tr h="370840">
                <a:tc>
                  <a:txBody>
                    <a:bodyPr/>
                    <a:lstStyle/>
                    <a:p>
                      <a:r>
                        <a:rPr lang="en-US" dirty="0" smtClean="0"/>
                        <a:t>rusty</a:t>
                      </a:r>
                      <a:endParaRPr lang="en-US" dirty="0"/>
                    </a:p>
                  </a:txBody>
                  <a:tcPr/>
                </a:tc>
              </a:tr>
            </a:tbl>
          </a:graphicData>
        </a:graphic>
      </p:graphicFrame>
      <p:sp>
        <p:nvSpPr>
          <p:cNvPr id="10" name="Right Arrow 9"/>
          <p:cNvSpPr/>
          <p:nvPr/>
        </p:nvSpPr>
        <p:spPr bwMode="auto">
          <a:xfrm>
            <a:off x="3524941" y="3646081"/>
            <a:ext cx="320944" cy="516835"/>
          </a:xfrm>
          <a:prstGeom prst="righ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sz="1200" b="0" i="0" u="none" strike="noStrike" cap="none" normalizeH="0" baseline="0" dirty="0" smtClean="0">
              <a:ln>
                <a:noFill/>
              </a:ln>
              <a:solidFill>
                <a:srgbClr val="000000"/>
              </a:solidFill>
              <a:effectLst/>
              <a:latin typeface="Helvetica Neue" charset="0"/>
            </a:endParaRPr>
          </a:p>
        </p:txBody>
      </p:sp>
      <p:sp>
        <p:nvSpPr>
          <p:cNvPr id="11" name="Right Arrow 10"/>
          <p:cNvSpPr/>
          <p:nvPr/>
        </p:nvSpPr>
        <p:spPr bwMode="auto">
          <a:xfrm>
            <a:off x="7205233" y="3651086"/>
            <a:ext cx="320944" cy="516835"/>
          </a:xfrm>
          <a:prstGeom prst="righ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sz="1200" b="0" i="0" u="none" strike="noStrike" cap="none" normalizeH="0" baseline="0" dirty="0" smtClean="0">
              <a:ln>
                <a:noFill/>
              </a:ln>
              <a:solidFill>
                <a:srgbClr val="000000"/>
              </a:solidFill>
              <a:effectLst/>
              <a:latin typeface="Helvetica Neue" charset="0"/>
            </a:endParaRPr>
          </a:p>
        </p:txBody>
      </p:sp>
      <p:sp>
        <p:nvSpPr>
          <p:cNvPr id="12" name="Rectangle 11"/>
          <p:cNvSpPr/>
          <p:nvPr/>
        </p:nvSpPr>
        <p:spPr>
          <a:xfrm>
            <a:off x="6961588" y="4214966"/>
            <a:ext cx="808235" cy="523220"/>
          </a:xfrm>
          <a:prstGeom prst="rect">
            <a:avLst/>
          </a:prstGeom>
        </p:spPr>
        <p:txBody>
          <a:bodyPr wrap="none">
            <a:spAutoFit/>
          </a:bodyPr>
          <a:lstStyle/>
          <a:p>
            <a:r>
              <a:rPr lang="en-US" sz="2800" i="1" dirty="0" err="1">
                <a:latin typeface="Symbol" charset="2"/>
                <a:cs typeface="Symbol" charset="2"/>
              </a:rPr>
              <a:t>p</a:t>
            </a:r>
            <a:r>
              <a:rPr lang="en-US" sz="2000" baseline="-25000" dirty="0" err="1"/>
              <a:t>name</a:t>
            </a:r>
            <a:endParaRPr lang="en-US" sz="2000" dirty="0"/>
          </a:p>
        </p:txBody>
      </p:sp>
      <p:sp>
        <p:nvSpPr>
          <p:cNvPr id="13" name="Rectangle 12"/>
          <p:cNvSpPr/>
          <p:nvPr/>
        </p:nvSpPr>
        <p:spPr>
          <a:xfrm>
            <a:off x="3456041" y="4315624"/>
            <a:ext cx="922047" cy="461665"/>
          </a:xfrm>
          <a:prstGeom prst="rect">
            <a:avLst/>
          </a:prstGeom>
        </p:spPr>
        <p:txBody>
          <a:bodyPr wrap="none">
            <a:spAutoFit/>
          </a:bodyPr>
          <a:lstStyle/>
          <a:p>
            <a:r>
              <a:rPr lang="en-US" sz="2400" dirty="0">
                <a:latin typeface="Symbol" charset="2"/>
                <a:cs typeface="Symbol" charset="2"/>
              </a:rPr>
              <a:t>𝜎</a:t>
            </a:r>
            <a:r>
              <a:rPr lang="en-US" sz="1800" baseline="-25000" dirty="0"/>
              <a:t>rating&gt;8</a:t>
            </a:r>
            <a:endParaRPr lang="en-US" sz="1800" dirty="0"/>
          </a:p>
        </p:txBody>
      </p:sp>
      <p:sp>
        <p:nvSpPr>
          <p:cNvPr id="14" name="Rectangle 13"/>
          <p:cNvSpPr/>
          <p:nvPr/>
        </p:nvSpPr>
        <p:spPr>
          <a:xfrm>
            <a:off x="2408586" y="5798984"/>
            <a:ext cx="4326826" cy="707886"/>
          </a:xfrm>
          <a:prstGeom prst="rect">
            <a:avLst/>
          </a:prstGeom>
        </p:spPr>
        <p:txBody>
          <a:bodyPr wrap="none">
            <a:spAutoFit/>
          </a:bodyPr>
          <a:lstStyle/>
          <a:p>
            <a:pPr algn="ctr"/>
            <a:r>
              <a:rPr lang="en-US" sz="4000" dirty="0" smtClean="0">
                <a:latin typeface="Symbol" charset="2"/>
                <a:cs typeface="Symbol" charset="2"/>
              </a:rPr>
              <a:t>𝜎</a:t>
            </a:r>
            <a:r>
              <a:rPr lang="en-US" sz="4000" baseline="-25000" dirty="0" smtClean="0">
                <a:solidFill>
                  <a:schemeClr val="accent4"/>
                </a:solidFill>
              </a:rPr>
              <a:t>rating</a:t>
            </a:r>
            <a:r>
              <a:rPr lang="en-US" sz="4000" baseline="-25000" dirty="0" smtClean="0">
                <a:solidFill>
                  <a:schemeClr val="accent5"/>
                </a:solidFill>
              </a:rPr>
              <a:t>&gt;</a:t>
            </a:r>
            <a:r>
              <a:rPr lang="en-US" sz="4000" baseline="-25000" dirty="0" smtClean="0">
                <a:solidFill>
                  <a:schemeClr val="accent4"/>
                </a:solidFill>
              </a:rPr>
              <a:t>8</a:t>
            </a:r>
            <a:r>
              <a:rPr lang="en-US" sz="4000" dirty="0" smtClean="0"/>
              <a:t>(</a:t>
            </a:r>
            <a:r>
              <a:rPr lang="en-US" sz="4000" i="1" dirty="0" err="1" smtClean="0">
                <a:latin typeface="Symbol" charset="2"/>
                <a:cs typeface="Symbol" charset="2"/>
              </a:rPr>
              <a:t>p</a:t>
            </a:r>
            <a:r>
              <a:rPr lang="en-US" sz="4000" baseline="-25000" dirty="0" err="1" smtClean="0">
                <a:solidFill>
                  <a:schemeClr val="accent4"/>
                </a:solidFill>
              </a:rPr>
              <a:t>name</a:t>
            </a:r>
            <a:r>
              <a:rPr lang="en-US" sz="4000" dirty="0" smtClean="0"/>
              <a:t>(</a:t>
            </a:r>
            <a:r>
              <a:rPr lang="en-US" sz="4000" dirty="0" smtClean="0">
                <a:solidFill>
                  <a:schemeClr val="accent1"/>
                </a:solidFill>
              </a:rPr>
              <a:t>S2</a:t>
            </a:r>
            <a:r>
              <a:rPr lang="en-US" sz="4000" dirty="0" smtClean="0"/>
              <a:t>)) </a:t>
            </a:r>
            <a:endParaRPr lang="en-US" sz="4000" dirty="0"/>
          </a:p>
        </p:txBody>
      </p:sp>
      <p:sp>
        <p:nvSpPr>
          <p:cNvPr id="15" name="TextBox 14"/>
          <p:cNvSpPr txBox="1"/>
          <p:nvPr/>
        </p:nvSpPr>
        <p:spPr>
          <a:xfrm>
            <a:off x="6527927" y="5645095"/>
            <a:ext cx="2483791" cy="1015663"/>
          </a:xfrm>
          <a:prstGeom prst="rect">
            <a:avLst/>
          </a:prstGeom>
          <a:noFill/>
        </p:spPr>
        <p:txBody>
          <a:bodyPr wrap="square" rtlCol="0">
            <a:spAutoFit/>
          </a:bodyPr>
          <a:lstStyle/>
          <a:p>
            <a:r>
              <a:rPr lang="en-US" sz="2000" i="1" dirty="0" smtClean="0"/>
              <a:t>Invalid types.  Input to </a:t>
            </a:r>
            <a:r>
              <a:rPr lang="en-US" sz="2000" i="1" dirty="0">
                <a:latin typeface="Symbol" charset="2"/>
                <a:cs typeface="Symbol" charset="2"/>
              </a:rPr>
              <a:t>𝜎</a:t>
            </a:r>
            <a:r>
              <a:rPr lang="en-US" sz="2000" i="1" baseline="-25000" dirty="0">
                <a:solidFill>
                  <a:schemeClr val="accent4"/>
                </a:solidFill>
              </a:rPr>
              <a:t>rating</a:t>
            </a:r>
            <a:r>
              <a:rPr lang="en-US" sz="2000" i="1" baseline="-25000" dirty="0">
                <a:solidFill>
                  <a:schemeClr val="accent5"/>
                </a:solidFill>
              </a:rPr>
              <a:t>&gt;</a:t>
            </a:r>
            <a:r>
              <a:rPr lang="en-US" sz="2000" i="1" baseline="-25000" dirty="0">
                <a:solidFill>
                  <a:schemeClr val="accent4"/>
                </a:solidFill>
              </a:rPr>
              <a:t>8</a:t>
            </a:r>
            <a:r>
              <a:rPr lang="en-US" sz="2000" i="1" dirty="0" smtClean="0"/>
              <a:t> does not contain </a:t>
            </a:r>
            <a:r>
              <a:rPr lang="en-US" sz="2000" i="1" dirty="0" smtClean="0">
                <a:solidFill>
                  <a:schemeClr val="accent4"/>
                </a:solidFill>
              </a:rPr>
              <a:t>rating</a:t>
            </a:r>
            <a:r>
              <a:rPr lang="en-US" sz="2000" i="1" dirty="0" smtClean="0"/>
              <a:t>. </a:t>
            </a:r>
            <a:endParaRPr lang="en-US" sz="2000" i="1" dirty="0"/>
          </a:p>
        </p:txBody>
      </p:sp>
      <p:sp>
        <p:nvSpPr>
          <p:cNvPr id="6" name="Rectangle 5"/>
          <p:cNvSpPr/>
          <p:nvPr/>
        </p:nvSpPr>
        <p:spPr>
          <a:xfrm>
            <a:off x="3609319" y="1850039"/>
            <a:ext cx="2787943" cy="707886"/>
          </a:xfrm>
          <a:prstGeom prst="rect">
            <a:avLst/>
          </a:prstGeom>
        </p:spPr>
        <p:txBody>
          <a:bodyPr wrap="none">
            <a:spAutoFit/>
          </a:bodyPr>
          <a:lstStyle/>
          <a:p>
            <a:r>
              <a:rPr lang="en-US" sz="4000" dirty="0">
                <a:latin typeface="Symbol" charset="2"/>
                <a:cs typeface="Symbol" charset="2"/>
              </a:rPr>
              <a:t>𝜎</a:t>
            </a:r>
            <a:r>
              <a:rPr lang="en-US" sz="4000" baseline="-25000" dirty="0">
                <a:solidFill>
                  <a:srgbClr val="D9615F"/>
                </a:solidFill>
              </a:rPr>
              <a:t>rating</a:t>
            </a:r>
            <a:r>
              <a:rPr lang="en-US" sz="4000" baseline="-25000" dirty="0">
                <a:solidFill>
                  <a:srgbClr val="4472C4"/>
                </a:solidFill>
              </a:rPr>
              <a:t>&gt;</a:t>
            </a:r>
            <a:r>
              <a:rPr lang="en-US" sz="4000" baseline="-25000" dirty="0">
                <a:solidFill>
                  <a:srgbClr val="D9615F"/>
                </a:solidFill>
              </a:rPr>
              <a:t>8</a:t>
            </a:r>
            <a:r>
              <a:rPr lang="en-US" sz="4000" dirty="0" smtClean="0"/>
              <a:t>(     )</a:t>
            </a:r>
            <a:endParaRPr lang="en-US" dirty="0"/>
          </a:p>
        </p:txBody>
      </p:sp>
      <p:sp>
        <p:nvSpPr>
          <p:cNvPr id="7" name="Rectangle 6"/>
          <p:cNvSpPr/>
          <p:nvPr/>
        </p:nvSpPr>
        <p:spPr>
          <a:xfrm>
            <a:off x="5351662" y="1850039"/>
            <a:ext cx="811441" cy="707886"/>
          </a:xfrm>
          <a:prstGeom prst="rect">
            <a:avLst/>
          </a:prstGeom>
        </p:spPr>
        <p:txBody>
          <a:bodyPr wrap="none">
            <a:spAutoFit/>
          </a:bodyPr>
          <a:lstStyle/>
          <a:p>
            <a:r>
              <a:rPr lang="en-US" sz="4000" dirty="0">
                <a:solidFill>
                  <a:schemeClr val="accent1"/>
                </a:solidFill>
              </a:rPr>
              <a:t>S2</a:t>
            </a:r>
            <a:endParaRPr lang="en-US" dirty="0">
              <a:solidFill>
                <a:schemeClr val="accent1"/>
              </a:solidFill>
            </a:endParaRPr>
          </a:p>
        </p:txBody>
      </p:sp>
    </p:spTree>
    <p:extLst>
      <p:ext uri="{BB962C8B-B14F-4D97-AF65-F5344CB8AC3E}">
        <p14:creationId xmlns:p14="http://schemas.microsoft.com/office/powerpoint/2010/main" val="1907795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1" grpId="0" animBg="1"/>
      <p:bldP spid="12" grpId="0"/>
      <p:bldP spid="13" grpId="0"/>
      <p:bldP spid="14" grpId="0"/>
      <p:bldP spid="1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Check</a:t>
            </a:r>
            <a:endParaRPr lang="en-US" dirty="0"/>
          </a:p>
        </p:txBody>
      </p:sp>
      <p:sp>
        <p:nvSpPr>
          <p:cNvPr id="3" name="Content Placeholder 2"/>
          <p:cNvSpPr>
            <a:spLocks noGrp="1"/>
          </p:cNvSpPr>
          <p:nvPr>
            <p:ph idx="1"/>
          </p:nvPr>
        </p:nvSpPr>
        <p:spPr/>
        <p:txBody>
          <a:bodyPr/>
          <a:lstStyle/>
          <a:p>
            <a:pPr marL="0" indent="0">
              <a:buNone/>
            </a:pPr>
            <a:r>
              <a:rPr lang="en-US" sz="2400" dirty="0" smtClean="0"/>
              <a:t>Match the relational algebra and SQL constructs</a:t>
            </a:r>
          </a:p>
          <a:p>
            <a:pPr marL="0" indent="0">
              <a:buNone/>
            </a:pPr>
            <a:endParaRPr lang="en-US" sz="2400" dirty="0"/>
          </a:p>
          <a:p>
            <a:pPr marL="514350" indent="-514350">
              <a:buFont typeface="+mj-lt"/>
              <a:buAutoNum type="arabicPeriod"/>
            </a:pPr>
            <a:r>
              <a:rPr lang="en-US" sz="2400" dirty="0" smtClean="0">
                <a:latin typeface="Symbol" charset="2"/>
                <a:cs typeface="Symbol" charset="2"/>
              </a:rPr>
              <a:t>𝜎:</a:t>
            </a:r>
            <a:r>
              <a:rPr lang="en-US" sz="2400" dirty="0" smtClean="0">
                <a:latin typeface="Helvetica Neue" charset="0"/>
                <a:ea typeface="Helvetica Neue" charset="0"/>
                <a:cs typeface="Helvetica Neue" charset="0"/>
              </a:rPr>
              <a:t> </a:t>
            </a:r>
            <a:r>
              <a:rPr lang="en-US" sz="2000" dirty="0" smtClean="0">
                <a:latin typeface="Helvetica Neue" charset="0"/>
                <a:ea typeface="Helvetica Neue" charset="0"/>
                <a:cs typeface="Helvetica Neue" charset="0"/>
              </a:rPr>
              <a:t>selection</a:t>
            </a:r>
            <a:endParaRPr lang="en-US" sz="2400" dirty="0" smtClean="0">
              <a:latin typeface="Symbol" charset="2"/>
              <a:cs typeface="Symbol" charset="2"/>
            </a:endParaRPr>
          </a:p>
          <a:p>
            <a:pPr marL="514350" indent="-514350">
              <a:buFont typeface="+mj-lt"/>
              <a:buAutoNum type="arabicPeriod"/>
            </a:pPr>
            <a:r>
              <a:rPr lang="en-US" sz="2400" dirty="0" smtClean="0">
                <a:latin typeface="Symbol" charset="2"/>
                <a:cs typeface="Symbol" charset="2"/>
              </a:rPr>
              <a:t>p: </a:t>
            </a:r>
            <a:r>
              <a:rPr lang="en-US" sz="2000" dirty="0" smtClean="0">
                <a:latin typeface="Helvetica Neue" charset="0"/>
                <a:ea typeface="Helvetica Neue" charset="0"/>
                <a:cs typeface="Helvetica Neue" charset="0"/>
              </a:rPr>
              <a:t>projection</a:t>
            </a:r>
          </a:p>
          <a:p>
            <a:pPr marL="514350" indent="-514350">
              <a:buFont typeface="+mj-lt"/>
              <a:buAutoNum type="arabicPeriod"/>
            </a:pPr>
            <a:endParaRPr lang="en-US" sz="2000" dirty="0" smtClean="0">
              <a:latin typeface="Helvetica Neue" charset="0"/>
              <a:ea typeface="Helvetica Neue" charset="0"/>
              <a:cs typeface="Helvetica Neue" charset="0"/>
            </a:endParaRPr>
          </a:p>
          <a:p>
            <a:pPr marL="0" indent="0">
              <a:buNone/>
            </a:pPr>
            <a:r>
              <a:rPr lang="en-US" sz="2000" dirty="0" err="1" smtClean="0">
                <a:latin typeface="Helvetica Neue" charset="0"/>
                <a:ea typeface="Helvetica Neue" charset="0"/>
                <a:cs typeface="Helvetica Neue" charset="0"/>
              </a:rPr>
              <a:t>Codd’s</a:t>
            </a:r>
            <a:r>
              <a:rPr lang="en-US" sz="2000" dirty="0" smtClean="0">
                <a:latin typeface="Helvetica Neue" charset="0"/>
                <a:ea typeface="Helvetica Neue" charset="0"/>
                <a:cs typeface="Helvetica Neue" charset="0"/>
              </a:rPr>
              <a:t> Theorem showed (T/F)</a:t>
            </a:r>
          </a:p>
          <a:p>
            <a:pPr marL="457200" indent="-457200">
              <a:buFont typeface="+mj-lt"/>
              <a:buAutoNum type="alphaUcPeriod"/>
            </a:pPr>
            <a:r>
              <a:rPr lang="en-US" sz="2000" dirty="0" smtClean="0">
                <a:latin typeface="Helvetica Neue" charset="0"/>
                <a:ea typeface="Helvetica Neue" charset="0"/>
                <a:cs typeface="Helvetica Neue" charset="0"/>
              </a:rPr>
              <a:t>Relational Algebra and Relational Calculus have equivalent expressive power</a:t>
            </a:r>
          </a:p>
          <a:p>
            <a:pPr marL="457200" indent="-457200">
              <a:buFont typeface="+mj-lt"/>
              <a:buAutoNum type="alphaUcPeriod"/>
            </a:pPr>
            <a:r>
              <a:rPr lang="en-US" sz="2000" dirty="0" smtClean="0">
                <a:latin typeface="Helvetica Neue" charset="0"/>
                <a:ea typeface="Helvetica Neue" charset="0"/>
                <a:cs typeface="Helvetica Neue" charset="0"/>
              </a:rPr>
              <a:t>Sets can be processed in any order</a:t>
            </a:r>
          </a:p>
          <a:p>
            <a:pPr marL="457200" indent="-457200">
              <a:buFont typeface="+mj-lt"/>
              <a:buAutoNum type="alphaUcPeriod"/>
            </a:pPr>
            <a:r>
              <a:rPr lang="en-US" sz="2000" dirty="0" smtClean="0">
                <a:latin typeface="Helvetica Neue" charset="0"/>
                <a:ea typeface="Helvetica Neue" charset="0"/>
                <a:cs typeface="Helvetica Neue" charset="0"/>
              </a:rPr>
              <a:t>It is possible to translate declarative queries to operational procedures</a:t>
            </a:r>
          </a:p>
          <a:p>
            <a:pPr marL="457200" indent="-457200">
              <a:buFont typeface="+mj-lt"/>
              <a:buAutoNum type="alphaUcPeriod"/>
            </a:pPr>
            <a:endParaRPr lang="en-US" sz="2400" dirty="0" smtClean="0">
              <a:latin typeface="Symbol" charset="2"/>
              <a:cs typeface="Symbol" charset="2"/>
            </a:endParaRPr>
          </a:p>
          <a:p>
            <a:pPr marL="514350" indent="-514350">
              <a:buFont typeface="+mj-lt"/>
              <a:buAutoNum type="arabicPeriod"/>
            </a:pPr>
            <a:endParaRPr lang="en-US" sz="2400" dirty="0"/>
          </a:p>
        </p:txBody>
      </p:sp>
      <p:sp>
        <p:nvSpPr>
          <p:cNvPr id="4" name="TextBox 3"/>
          <p:cNvSpPr txBox="1"/>
          <p:nvPr/>
        </p:nvSpPr>
        <p:spPr>
          <a:xfrm>
            <a:off x="6158753" y="2433918"/>
            <a:ext cx="1313180" cy="923330"/>
          </a:xfrm>
          <a:prstGeom prst="rect">
            <a:avLst/>
          </a:prstGeom>
          <a:noFill/>
        </p:spPr>
        <p:txBody>
          <a:bodyPr wrap="none" rtlCol="0">
            <a:spAutoFit/>
          </a:bodyPr>
          <a:lstStyle/>
          <a:p>
            <a:pPr marL="228600" indent="-228600">
              <a:buAutoNum type="alphaUcPeriod"/>
            </a:pPr>
            <a:r>
              <a:rPr lang="en-US" sz="1800" dirty="0" smtClean="0"/>
              <a:t>SELECT</a:t>
            </a:r>
            <a:br>
              <a:rPr lang="en-US" sz="1800" dirty="0" smtClean="0"/>
            </a:br>
            <a:endParaRPr lang="en-US" sz="1800" dirty="0" smtClean="0"/>
          </a:p>
          <a:p>
            <a:pPr marL="228600" indent="-228600">
              <a:buAutoNum type="alphaUcPeriod"/>
            </a:pPr>
            <a:r>
              <a:rPr lang="en-US" sz="1800" dirty="0" smtClean="0"/>
              <a:t>WHERE</a:t>
            </a:r>
            <a:endParaRPr lang="en-US" sz="1800" dirty="0"/>
          </a:p>
        </p:txBody>
      </p:sp>
    </p:spTree>
    <p:extLst>
      <p:ext uri="{BB962C8B-B14F-4D97-AF65-F5344CB8AC3E}">
        <p14:creationId xmlns:p14="http://schemas.microsoft.com/office/powerpoint/2010/main" val="7608675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a:xfrm>
            <a:off x="414670" y="49516"/>
            <a:ext cx="4766930" cy="1468133"/>
          </a:xfrm>
          <a:noFill/>
        </p:spPr>
        <p:txBody>
          <a:bodyPr/>
          <a:lstStyle/>
          <a:p>
            <a:pPr eaLnBrk="1" hangingPunct="1">
              <a:spcAft>
                <a:spcPts val="13"/>
              </a:spcAft>
              <a:tabLst>
                <a:tab pos="0" algn="l"/>
                <a:tab pos="914400" algn="l"/>
                <a:tab pos="1828800" algn="l"/>
                <a:tab pos="2743200" algn="l"/>
                <a:tab pos="3657600" algn="l"/>
              </a:tabLst>
            </a:pPr>
            <a:r>
              <a:rPr lang="en-US" dirty="0" smtClean="0">
                <a:solidFill>
                  <a:srgbClr val="000000"/>
                </a:solidFill>
                <a:latin typeface="Helvetica Neue Light"/>
                <a:ea typeface="Osaka" charset="0"/>
                <a:cs typeface="Helvetica Neue Light"/>
              </a:rPr>
              <a:t>Union </a:t>
            </a:r>
            <a:r>
              <a:rPr lang="en-US" dirty="0" smtClean="0">
                <a:solidFill>
                  <a:srgbClr val="000000"/>
                </a:solidFill>
                <a:ea typeface="Osaka" charset="0"/>
                <a:cs typeface="Helvetica Neue Light"/>
              </a:rPr>
              <a:t>(</a:t>
            </a:r>
            <a:r>
              <a:rPr lang="en-US" dirty="0" smtClean="0"/>
              <a:t>∪)</a:t>
            </a:r>
            <a:endParaRPr lang="en-US" dirty="0">
              <a:solidFill>
                <a:srgbClr val="000000"/>
              </a:solidFill>
              <a:ea typeface="Osaka" charset="0"/>
              <a:cs typeface="Helvetica Neue Light"/>
            </a:endParaRPr>
          </a:p>
        </p:txBody>
      </p:sp>
      <p:pic>
        <p:nvPicPr>
          <p:cNvPr id="481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0738" y="4051300"/>
            <a:ext cx="0" cy="16254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grpSp>
        <p:nvGrpSpPr>
          <p:cNvPr id="23" name="Group 22"/>
          <p:cNvGrpSpPr/>
          <p:nvPr/>
        </p:nvGrpSpPr>
        <p:grpSpPr>
          <a:xfrm>
            <a:off x="414670" y="2242054"/>
            <a:ext cx="3519574" cy="2126512"/>
            <a:chOff x="653902" y="1626781"/>
            <a:chExt cx="7602279" cy="4593266"/>
          </a:xfrm>
        </p:grpSpPr>
        <p:sp>
          <p:nvSpPr>
            <p:cNvPr id="24" name="Rectangle 23"/>
            <p:cNvSpPr/>
            <p:nvPr/>
          </p:nvSpPr>
          <p:spPr bwMode="auto">
            <a:xfrm>
              <a:off x="653902" y="1626781"/>
              <a:ext cx="7602279" cy="459326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sz="1000" b="0" i="0" u="none" strike="noStrike" cap="none" normalizeH="0" baseline="0" smtClean="0">
                <a:ln>
                  <a:noFill/>
                </a:ln>
                <a:solidFill>
                  <a:srgbClr val="000000"/>
                </a:solidFill>
                <a:effectLst/>
                <a:latin typeface="Helvetica Neue" charset="0"/>
              </a:endParaRPr>
            </a:p>
          </p:txBody>
        </p:sp>
        <p:sp>
          <p:nvSpPr>
            <p:cNvPr id="25" name="Oval 24"/>
            <p:cNvSpPr/>
            <p:nvPr/>
          </p:nvSpPr>
          <p:spPr bwMode="auto">
            <a:xfrm>
              <a:off x="1245605" y="1981539"/>
              <a:ext cx="3902503" cy="390250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3600" b="0" i="0" u="none" strike="noStrike" cap="none" normalizeH="0" baseline="0" dirty="0" smtClean="0">
                  <a:ln>
                    <a:noFill/>
                  </a:ln>
                  <a:solidFill>
                    <a:schemeClr val="bg1"/>
                  </a:solidFill>
                  <a:effectLst/>
                  <a:latin typeface="Helvetica Neue" charset="0"/>
                </a:rPr>
                <a:t>S1</a:t>
              </a:r>
            </a:p>
          </p:txBody>
        </p:sp>
        <p:sp>
          <p:nvSpPr>
            <p:cNvPr id="26" name="Oval 25"/>
            <p:cNvSpPr/>
            <p:nvPr/>
          </p:nvSpPr>
          <p:spPr bwMode="auto">
            <a:xfrm>
              <a:off x="3824679" y="1981540"/>
              <a:ext cx="3902503" cy="39025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3600" b="0" i="0" u="none" strike="noStrike" cap="none" normalizeH="0" baseline="0" smtClean="0">
                  <a:ln>
                    <a:noFill/>
                  </a:ln>
                  <a:solidFill>
                    <a:schemeClr val="bg1"/>
                  </a:solidFill>
                  <a:effectLst/>
                  <a:latin typeface="Helvetica Neue" charset="0"/>
                </a:rPr>
                <a:t>S2</a:t>
              </a:r>
              <a:endParaRPr kumimoji="0" lang="en-US" sz="3600" b="0" i="0" u="none" strike="noStrike" cap="none" normalizeH="0" baseline="0" dirty="0" smtClean="0">
                <a:ln>
                  <a:noFill/>
                </a:ln>
                <a:solidFill>
                  <a:schemeClr val="bg1"/>
                </a:solidFill>
                <a:effectLst/>
                <a:latin typeface="Helvetica Neue" charset="0"/>
              </a:endParaRPr>
            </a:p>
          </p:txBody>
        </p:sp>
      </p:grpSp>
      <p:sp>
        <p:nvSpPr>
          <p:cNvPr id="30" name="Right Arrow 29"/>
          <p:cNvSpPr/>
          <p:nvPr/>
        </p:nvSpPr>
        <p:spPr bwMode="auto">
          <a:xfrm>
            <a:off x="4208181" y="3028864"/>
            <a:ext cx="757224" cy="659218"/>
          </a:xfrm>
          <a:prstGeom prst="righ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sz="1200" b="0" i="0" u="none" strike="noStrike" cap="none" normalizeH="0" baseline="0" smtClean="0">
              <a:ln>
                <a:noFill/>
              </a:ln>
              <a:solidFill>
                <a:srgbClr val="000000"/>
              </a:solidFill>
              <a:effectLst/>
              <a:latin typeface="Helvetica Neue" charset="0"/>
            </a:endParaRPr>
          </a:p>
        </p:txBody>
      </p:sp>
      <p:sp>
        <p:nvSpPr>
          <p:cNvPr id="32" name="TextBox 31"/>
          <p:cNvSpPr txBox="1"/>
          <p:nvPr/>
        </p:nvSpPr>
        <p:spPr>
          <a:xfrm>
            <a:off x="3622426" y="1262345"/>
            <a:ext cx="1928733" cy="707886"/>
          </a:xfrm>
          <a:prstGeom prst="rect">
            <a:avLst/>
          </a:prstGeom>
          <a:noFill/>
        </p:spPr>
        <p:txBody>
          <a:bodyPr wrap="none" rtlCol="0">
            <a:spAutoFit/>
          </a:bodyPr>
          <a:lstStyle/>
          <a:p>
            <a:r>
              <a:rPr lang="en-US" sz="3200" b="1" dirty="0" smtClean="0"/>
              <a:t>S1 </a:t>
            </a:r>
            <a:r>
              <a:rPr lang="en-US" sz="4000" b="1" dirty="0" smtClean="0"/>
              <a:t>∪</a:t>
            </a:r>
            <a:r>
              <a:rPr lang="en-US" sz="3200" dirty="0" smtClean="0"/>
              <a:t> </a:t>
            </a:r>
            <a:r>
              <a:rPr lang="en-US" sz="3200" b="1" dirty="0" smtClean="0"/>
              <a:t>S2</a:t>
            </a:r>
            <a:endParaRPr lang="en-US" sz="3200" b="1" dirty="0"/>
          </a:p>
        </p:txBody>
      </p:sp>
      <p:sp>
        <p:nvSpPr>
          <p:cNvPr id="34" name="Rectangle 33"/>
          <p:cNvSpPr/>
          <p:nvPr/>
        </p:nvSpPr>
        <p:spPr bwMode="auto">
          <a:xfrm>
            <a:off x="5239342" y="2242054"/>
            <a:ext cx="3519574" cy="212651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sz="1000" b="0" i="0" u="none" strike="noStrike" cap="none" normalizeH="0" baseline="0" smtClean="0">
              <a:ln>
                <a:noFill/>
              </a:ln>
              <a:solidFill>
                <a:srgbClr val="000000"/>
              </a:solidFill>
              <a:effectLst/>
              <a:latin typeface="Helvetica Neue" charset="0"/>
            </a:endParaRPr>
          </a:p>
        </p:txBody>
      </p:sp>
      <p:sp>
        <p:nvSpPr>
          <p:cNvPr id="37" name="Freeform 36"/>
          <p:cNvSpPr/>
          <p:nvPr/>
        </p:nvSpPr>
        <p:spPr bwMode="auto">
          <a:xfrm>
            <a:off x="5513279" y="2406294"/>
            <a:ext cx="3000731" cy="1806714"/>
          </a:xfrm>
          <a:custGeom>
            <a:avLst/>
            <a:gdLst>
              <a:gd name="connsiteX0" fmla="*/ 903358 w 3000731"/>
              <a:gd name="connsiteY0" fmla="*/ 0 h 1806714"/>
              <a:gd name="connsiteX1" fmla="*/ 1408434 w 3000731"/>
              <a:gd name="connsiteY1" fmla="*/ 154279 h 1806714"/>
              <a:gd name="connsiteX2" fmla="*/ 1500366 w 3000731"/>
              <a:gd name="connsiteY2" fmla="*/ 230130 h 1806714"/>
              <a:gd name="connsiteX3" fmla="*/ 1592297 w 3000731"/>
              <a:gd name="connsiteY3" fmla="*/ 154279 h 1806714"/>
              <a:gd name="connsiteX4" fmla="*/ 2097373 w 3000731"/>
              <a:gd name="connsiteY4" fmla="*/ 0 h 1806714"/>
              <a:gd name="connsiteX5" fmla="*/ 3000731 w 3000731"/>
              <a:gd name="connsiteY5" fmla="*/ 903357 h 1806714"/>
              <a:gd name="connsiteX6" fmla="*/ 2097373 w 3000731"/>
              <a:gd name="connsiteY6" fmla="*/ 1806714 h 1806714"/>
              <a:gd name="connsiteX7" fmla="*/ 1592297 w 3000731"/>
              <a:gd name="connsiteY7" fmla="*/ 1652435 h 1806714"/>
              <a:gd name="connsiteX8" fmla="*/ 1500366 w 3000731"/>
              <a:gd name="connsiteY8" fmla="*/ 1576585 h 1806714"/>
              <a:gd name="connsiteX9" fmla="*/ 1408434 w 3000731"/>
              <a:gd name="connsiteY9" fmla="*/ 1652435 h 1806714"/>
              <a:gd name="connsiteX10" fmla="*/ 903358 w 3000731"/>
              <a:gd name="connsiteY10" fmla="*/ 1806714 h 1806714"/>
              <a:gd name="connsiteX11" fmla="*/ 0 w 3000731"/>
              <a:gd name="connsiteY11" fmla="*/ 903357 h 1806714"/>
              <a:gd name="connsiteX12" fmla="*/ 903358 w 3000731"/>
              <a:gd name="connsiteY12" fmla="*/ 0 h 180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00731" h="1806714">
                <a:moveTo>
                  <a:pt x="903358" y="0"/>
                </a:moveTo>
                <a:cubicBezTo>
                  <a:pt x="1090449" y="0"/>
                  <a:pt x="1264258" y="56876"/>
                  <a:pt x="1408434" y="154279"/>
                </a:cubicBezTo>
                <a:lnTo>
                  <a:pt x="1500366" y="230130"/>
                </a:lnTo>
                <a:lnTo>
                  <a:pt x="1592297" y="154279"/>
                </a:lnTo>
                <a:cubicBezTo>
                  <a:pt x="1736474" y="56876"/>
                  <a:pt x="1910282" y="0"/>
                  <a:pt x="2097373" y="0"/>
                </a:cubicBezTo>
                <a:cubicBezTo>
                  <a:pt x="2596284" y="0"/>
                  <a:pt x="3000731" y="404447"/>
                  <a:pt x="3000731" y="903357"/>
                </a:cubicBezTo>
                <a:cubicBezTo>
                  <a:pt x="3000731" y="1402267"/>
                  <a:pt x="2596284" y="1806714"/>
                  <a:pt x="2097373" y="1806714"/>
                </a:cubicBezTo>
                <a:cubicBezTo>
                  <a:pt x="1910282" y="1806714"/>
                  <a:pt x="1736474" y="1749839"/>
                  <a:pt x="1592297" y="1652435"/>
                </a:cubicBezTo>
                <a:lnTo>
                  <a:pt x="1500366" y="1576585"/>
                </a:lnTo>
                <a:lnTo>
                  <a:pt x="1408434" y="1652435"/>
                </a:lnTo>
                <a:cubicBezTo>
                  <a:pt x="1264258" y="1749839"/>
                  <a:pt x="1090449" y="1806714"/>
                  <a:pt x="903358" y="1806714"/>
                </a:cubicBezTo>
                <a:cubicBezTo>
                  <a:pt x="404447" y="1806714"/>
                  <a:pt x="0" y="1402267"/>
                  <a:pt x="0" y="903357"/>
                </a:cubicBezTo>
                <a:cubicBezTo>
                  <a:pt x="0" y="404447"/>
                  <a:pt x="404447" y="0"/>
                  <a:pt x="903358" y="0"/>
                </a:cubicBezTo>
                <a:close/>
              </a:path>
            </a:pathLst>
          </a:cu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3600" dirty="0">
                <a:solidFill>
                  <a:schemeClr val="bg1"/>
                </a:solidFill>
                <a:latin typeface="Helvetica Neue" charset="0"/>
              </a:rPr>
              <a:t>S1 ∪ </a:t>
            </a:r>
            <a:r>
              <a:rPr lang="en-US" sz="3600" dirty="0" smtClean="0">
                <a:solidFill>
                  <a:schemeClr val="bg1"/>
                </a:solidFill>
                <a:latin typeface="Helvetica Neue" charset="0"/>
              </a:rPr>
              <a:t>S2</a:t>
            </a:r>
            <a:endParaRPr lang="en-US" sz="3600" dirty="0">
              <a:solidFill>
                <a:schemeClr val="bg1"/>
              </a:solidFill>
              <a:latin typeface="Helvetica Neue" charset="0"/>
            </a:endParaRPr>
          </a:p>
        </p:txBody>
      </p:sp>
      <p:sp>
        <p:nvSpPr>
          <p:cNvPr id="5" name="Rectangle 4"/>
          <p:cNvSpPr/>
          <p:nvPr/>
        </p:nvSpPr>
        <p:spPr>
          <a:xfrm>
            <a:off x="537122" y="4746715"/>
            <a:ext cx="8495560" cy="1815882"/>
          </a:xfrm>
          <a:prstGeom prst="rect">
            <a:avLst/>
          </a:prstGeom>
        </p:spPr>
        <p:txBody>
          <a:bodyPr wrap="square">
            <a:spAutoFit/>
          </a:bodyPr>
          <a:lstStyle/>
          <a:p>
            <a:r>
              <a:rPr lang="en-US" sz="2800" dirty="0"/>
              <a:t>Two input relations, must </a:t>
            </a:r>
            <a:r>
              <a:rPr lang="en-US" sz="2800" dirty="0" smtClean="0"/>
              <a:t>be </a:t>
            </a:r>
            <a:r>
              <a:rPr lang="en-US" sz="2800" i="1" dirty="0" smtClean="0"/>
              <a:t>compatible</a:t>
            </a:r>
            <a:r>
              <a:rPr lang="en-US" sz="2800" dirty="0" smtClean="0"/>
              <a:t>:</a:t>
            </a:r>
          </a:p>
          <a:p>
            <a:pPr marL="342900" indent="-342900">
              <a:buFont typeface="Helvetica Neue" charset="0"/>
              <a:buChar char="•"/>
            </a:pPr>
            <a:r>
              <a:rPr lang="en-US" sz="2800" dirty="0" smtClean="0"/>
              <a:t>Same </a:t>
            </a:r>
            <a:r>
              <a:rPr lang="en-US" sz="2800" dirty="0"/>
              <a:t>number of fields</a:t>
            </a:r>
            <a:r>
              <a:rPr lang="en-US" sz="2800" dirty="0" smtClean="0"/>
              <a:t>.</a:t>
            </a:r>
          </a:p>
          <a:p>
            <a:pPr marL="342900" indent="-342900">
              <a:buFont typeface="Helvetica Neue" charset="0"/>
              <a:buChar char="•"/>
            </a:pPr>
            <a:r>
              <a:rPr lang="en-US" sz="2800" dirty="0" smtClean="0"/>
              <a:t>“</a:t>
            </a:r>
            <a:r>
              <a:rPr lang="en-US" sz="2800" dirty="0"/>
              <a:t>Corresponding</a:t>
            </a:r>
            <a:r>
              <a:rPr lang="en-US" altLang="ja-JP" sz="2800" dirty="0"/>
              <a:t>”</a:t>
            </a:r>
            <a:r>
              <a:rPr lang="en-US" sz="2800" dirty="0"/>
              <a:t> fields have same </a:t>
            </a:r>
            <a:r>
              <a:rPr lang="en-US" sz="2800" b="1" dirty="0" smtClean="0"/>
              <a:t>type</a:t>
            </a:r>
            <a:r>
              <a:rPr lang="en-US" sz="2800" dirty="0" smtClean="0"/>
              <a:t> </a:t>
            </a:r>
          </a:p>
          <a:p>
            <a:pPr marL="342900" indent="-342900">
              <a:buFont typeface="Helvetica Neue" charset="0"/>
              <a:buChar char="•"/>
            </a:pPr>
            <a:r>
              <a:rPr lang="en-US" sz="2800" dirty="0" smtClean="0"/>
              <a:t>SQL Expression: UNION</a:t>
            </a:r>
            <a:endParaRPr lang="en-US" sz="2800" dirty="0"/>
          </a:p>
        </p:txBody>
      </p:sp>
    </p:spTree>
    <p:extLst>
      <p:ext uri="{BB962C8B-B14F-4D97-AF65-F5344CB8AC3E}">
        <p14:creationId xmlns:p14="http://schemas.microsoft.com/office/powerpoint/2010/main" val="14883719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3"/>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a:xfrm>
            <a:off x="414670" y="49516"/>
            <a:ext cx="4766930" cy="1468133"/>
          </a:xfrm>
          <a:noFill/>
        </p:spPr>
        <p:txBody>
          <a:bodyPr/>
          <a:lstStyle/>
          <a:p>
            <a:pPr eaLnBrk="1" hangingPunct="1">
              <a:spcAft>
                <a:spcPts val="13"/>
              </a:spcAft>
              <a:tabLst>
                <a:tab pos="0" algn="l"/>
                <a:tab pos="914400" algn="l"/>
                <a:tab pos="1828800" algn="l"/>
                <a:tab pos="2743200" algn="l"/>
                <a:tab pos="3657600" algn="l"/>
              </a:tabLst>
            </a:pPr>
            <a:r>
              <a:rPr lang="en-US" dirty="0" smtClean="0">
                <a:solidFill>
                  <a:srgbClr val="000000"/>
                </a:solidFill>
                <a:latin typeface="Helvetica Neue Light"/>
                <a:ea typeface="Osaka" charset="0"/>
                <a:cs typeface="Helvetica Neue Light"/>
              </a:rPr>
              <a:t>Union </a:t>
            </a:r>
            <a:r>
              <a:rPr lang="en-US" dirty="0" smtClean="0">
                <a:solidFill>
                  <a:srgbClr val="000000"/>
                </a:solidFill>
                <a:ea typeface="Osaka" charset="0"/>
                <a:cs typeface="Helvetica Neue Light"/>
              </a:rPr>
              <a:t>(</a:t>
            </a:r>
            <a:r>
              <a:rPr lang="en-US" dirty="0" smtClean="0"/>
              <a:t>∪)</a:t>
            </a:r>
            <a:endParaRPr lang="en-US" dirty="0">
              <a:solidFill>
                <a:srgbClr val="000000"/>
              </a:solidFill>
              <a:ea typeface="Osaka" charset="0"/>
              <a:cs typeface="Helvetica Neue Light"/>
            </a:endParaRPr>
          </a:p>
        </p:txBody>
      </p:sp>
      <p:pic>
        <p:nvPicPr>
          <p:cNvPr id="481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0738" y="4051300"/>
            <a:ext cx="0" cy="16254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graphicFrame>
        <p:nvGraphicFramePr>
          <p:cNvPr id="15" name="Table 14"/>
          <p:cNvGraphicFramePr>
            <a:graphicFrameLocks noGrp="1"/>
          </p:cNvGraphicFramePr>
          <p:nvPr/>
        </p:nvGraphicFramePr>
        <p:xfrm>
          <a:off x="738075" y="4051300"/>
          <a:ext cx="3252519" cy="1854200"/>
        </p:xfrm>
        <a:graphic>
          <a:graphicData uri="http://schemas.openxmlformats.org/drawingml/2006/table">
            <a:tbl>
              <a:tblPr firstRow="1" bandRow="1">
                <a:tableStyleId>{5C22544A-7EE6-4342-B048-85BDC9FD1C3A}</a:tableStyleId>
              </a:tblPr>
              <a:tblGrid>
                <a:gridCol w="516448"/>
                <a:gridCol w="1106789"/>
                <a:gridCol w="962433"/>
                <a:gridCol w="666849"/>
              </a:tblGrid>
              <a:tr h="370840">
                <a:tc>
                  <a:txBody>
                    <a:bodyPr/>
                    <a:lstStyle/>
                    <a:p>
                      <a:r>
                        <a:rPr lang="en-US" u="sng" dirty="0" err="1" smtClean="0"/>
                        <a:t>sid</a:t>
                      </a:r>
                      <a:endParaRPr lang="en-US" u="sng" dirty="0"/>
                    </a:p>
                  </a:txBody>
                  <a:tcPr/>
                </a:tc>
                <a:tc>
                  <a:txBody>
                    <a:bodyPr/>
                    <a:lstStyle/>
                    <a:p>
                      <a:r>
                        <a:rPr lang="en-US" dirty="0" err="1" smtClean="0"/>
                        <a:t>sname</a:t>
                      </a:r>
                      <a:endParaRPr lang="en-US" dirty="0"/>
                    </a:p>
                  </a:txBody>
                  <a:tcPr/>
                </a:tc>
                <a:tc>
                  <a:txBody>
                    <a:bodyPr/>
                    <a:lstStyle/>
                    <a:p>
                      <a:r>
                        <a:rPr lang="en-US" dirty="0" smtClean="0"/>
                        <a:t>rating</a:t>
                      </a:r>
                      <a:endParaRPr lang="en-US" dirty="0"/>
                    </a:p>
                  </a:txBody>
                  <a:tcPr/>
                </a:tc>
                <a:tc>
                  <a:txBody>
                    <a:bodyPr/>
                    <a:lstStyle/>
                    <a:p>
                      <a:r>
                        <a:rPr lang="en-US" dirty="0" smtClean="0"/>
                        <a:t>age</a:t>
                      </a:r>
                      <a:endParaRPr lang="en-US" dirty="0"/>
                    </a:p>
                  </a:txBody>
                  <a:tcPr/>
                </a:tc>
              </a:tr>
              <a:tr h="370840">
                <a:tc>
                  <a:txBody>
                    <a:bodyPr/>
                    <a:lstStyle/>
                    <a:p>
                      <a:r>
                        <a:rPr lang="en-US" dirty="0" smtClean="0"/>
                        <a:t>28</a:t>
                      </a:r>
                      <a:endParaRPr lang="en-US" dirty="0"/>
                    </a:p>
                  </a:txBody>
                  <a:tcPr/>
                </a:tc>
                <a:tc>
                  <a:txBody>
                    <a:bodyPr/>
                    <a:lstStyle/>
                    <a:p>
                      <a:r>
                        <a:rPr lang="en-US" dirty="0" err="1" smtClean="0"/>
                        <a:t>yuppy</a:t>
                      </a:r>
                      <a:endParaRPr lang="en-US" dirty="0"/>
                    </a:p>
                  </a:txBody>
                  <a:tcPr/>
                </a:tc>
                <a:tc>
                  <a:txBody>
                    <a:bodyPr/>
                    <a:lstStyle/>
                    <a:p>
                      <a:r>
                        <a:rPr lang="en-US" dirty="0" smtClean="0"/>
                        <a:t>9</a:t>
                      </a:r>
                      <a:endParaRPr lang="en-US" dirty="0"/>
                    </a:p>
                  </a:txBody>
                  <a:tcPr/>
                </a:tc>
                <a:tc>
                  <a:txBody>
                    <a:bodyPr/>
                    <a:lstStyle/>
                    <a:p>
                      <a:r>
                        <a:rPr lang="en-US" dirty="0" smtClean="0"/>
                        <a:t>35.0</a:t>
                      </a:r>
                    </a:p>
                  </a:txBody>
                  <a:tcPr/>
                </a:tc>
              </a:tr>
              <a:tr h="370840">
                <a:tc>
                  <a:txBody>
                    <a:bodyPr/>
                    <a:lstStyle/>
                    <a:p>
                      <a:r>
                        <a:rPr lang="en-US" dirty="0" smtClean="0"/>
                        <a:t>31</a:t>
                      </a:r>
                      <a:endParaRPr lang="en-US" dirty="0"/>
                    </a:p>
                  </a:txBody>
                  <a:tcPr/>
                </a:tc>
                <a:tc>
                  <a:txBody>
                    <a:bodyPr/>
                    <a:lstStyle/>
                    <a:p>
                      <a:r>
                        <a:rPr lang="en-US" dirty="0" smtClean="0"/>
                        <a:t>lubber</a:t>
                      </a:r>
                      <a:endParaRPr lang="en-US" dirty="0"/>
                    </a:p>
                  </a:txBody>
                  <a:tcPr/>
                </a:tc>
                <a:tc>
                  <a:txBody>
                    <a:bodyPr/>
                    <a:lstStyle/>
                    <a:p>
                      <a:r>
                        <a:rPr lang="en-US" dirty="0" smtClean="0"/>
                        <a:t>8</a:t>
                      </a:r>
                      <a:endParaRPr lang="en-US" dirty="0"/>
                    </a:p>
                  </a:txBody>
                  <a:tcPr/>
                </a:tc>
                <a:tc>
                  <a:txBody>
                    <a:bodyPr/>
                    <a:lstStyle/>
                    <a:p>
                      <a:r>
                        <a:rPr lang="en-US" dirty="0" smtClean="0"/>
                        <a:t>55.5</a:t>
                      </a:r>
                      <a:endParaRPr lang="en-US" dirty="0"/>
                    </a:p>
                  </a:txBody>
                  <a:tcPr/>
                </a:tc>
              </a:tr>
              <a:tr h="370840">
                <a:tc>
                  <a:txBody>
                    <a:bodyPr/>
                    <a:lstStyle/>
                    <a:p>
                      <a:r>
                        <a:rPr lang="en-US" dirty="0" smtClean="0"/>
                        <a:t>44</a:t>
                      </a:r>
                      <a:endParaRPr lang="en-US" dirty="0"/>
                    </a:p>
                  </a:txBody>
                  <a:tcPr/>
                </a:tc>
                <a:tc>
                  <a:txBody>
                    <a:bodyPr/>
                    <a:lstStyle/>
                    <a:p>
                      <a:r>
                        <a:rPr lang="en-US" dirty="0" smtClean="0"/>
                        <a:t>guppy</a:t>
                      </a:r>
                      <a:endParaRPr lang="en-US" dirty="0"/>
                    </a:p>
                  </a:txBody>
                  <a:tcPr/>
                </a:tc>
                <a:tc>
                  <a:txBody>
                    <a:bodyPr/>
                    <a:lstStyle/>
                    <a:p>
                      <a:r>
                        <a:rPr lang="en-US" dirty="0" smtClean="0"/>
                        <a:t>5</a:t>
                      </a:r>
                      <a:endParaRPr lang="en-US" dirty="0"/>
                    </a:p>
                  </a:txBody>
                  <a:tcPr/>
                </a:tc>
                <a:tc>
                  <a:txBody>
                    <a:bodyPr/>
                    <a:lstStyle/>
                    <a:p>
                      <a:r>
                        <a:rPr lang="en-US" dirty="0" smtClean="0"/>
                        <a:t>35.0</a:t>
                      </a:r>
                      <a:endParaRPr lang="en-US" dirty="0"/>
                    </a:p>
                  </a:txBody>
                  <a:tcPr/>
                </a:tc>
              </a:tr>
              <a:tr h="370840">
                <a:tc>
                  <a:txBody>
                    <a:bodyPr/>
                    <a:lstStyle/>
                    <a:p>
                      <a:r>
                        <a:rPr lang="en-US" dirty="0" smtClean="0"/>
                        <a:t>58</a:t>
                      </a:r>
                      <a:endParaRPr lang="en-US" dirty="0"/>
                    </a:p>
                  </a:txBody>
                  <a:tcPr/>
                </a:tc>
                <a:tc>
                  <a:txBody>
                    <a:bodyPr/>
                    <a:lstStyle/>
                    <a:p>
                      <a:r>
                        <a:rPr lang="en-US" dirty="0" smtClean="0"/>
                        <a:t>rusty</a:t>
                      </a:r>
                      <a:endParaRPr lang="en-US" dirty="0"/>
                    </a:p>
                  </a:txBody>
                  <a:tcPr/>
                </a:tc>
                <a:tc>
                  <a:txBody>
                    <a:bodyPr/>
                    <a:lstStyle/>
                    <a:p>
                      <a:r>
                        <a:rPr lang="en-US" dirty="0" smtClean="0"/>
                        <a:t>10</a:t>
                      </a:r>
                      <a:endParaRPr lang="en-US" dirty="0"/>
                    </a:p>
                  </a:txBody>
                  <a:tcPr/>
                </a:tc>
                <a:tc>
                  <a:txBody>
                    <a:bodyPr/>
                    <a:lstStyle/>
                    <a:p>
                      <a:r>
                        <a:rPr lang="en-US" dirty="0" smtClean="0"/>
                        <a:t>35.0</a:t>
                      </a:r>
                      <a:endParaRPr lang="en-US" dirty="0"/>
                    </a:p>
                  </a:txBody>
                  <a:tcPr/>
                </a:tc>
              </a:tr>
            </a:tbl>
          </a:graphicData>
        </a:graphic>
      </p:graphicFrame>
      <p:sp>
        <p:nvSpPr>
          <p:cNvPr id="16" name="TextBox 15"/>
          <p:cNvSpPr txBox="1"/>
          <p:nvPr/>
        </p:nvSpPr>
        <p:spPr>
          <a:xfrm>
            <a:off x="738075" y="3694043"/>
            <a:ext cx="2492990" cy="369332"/>
          </a:xfrm>
          <a:prstGeom prst="rect">
            <a:avLst/>
          </a:prstGeom>
          <a:noFill/>
        </p:spPr>
        <p:txBody>
          <a:bodyPr wrap="none" rtlCol="0">
            <a:spAutoFit/>
          </a:bodyPr>
          <a:lstStyle/>
          <a:p>
            <a:r>
              <a:rPr lang="en-US" sz="1800" dirty="0" smtClean="0"/>
              <a:t>Relational </a:t>
            </a:r>
            <a:r>
              <a:rPr lang="en-US" sz="1800" i="1" dirty="0" smtClean="0"/>
              <a:t>Instance</a:t>
            </a:r>
            <a:r>
              <a:rPr lang="en-US" sz="1800" dirty="0" smtClean="0"/>
              <a:t> </a:t>
            </a:r>
            <a:r>
              <a:rPr lang="en-US" sz="1800" b="1" dirty="0" smtClean="0"/>
              <a:t>S2</a:t>
            </a:r>
            <a:endParaRPr lang="en-US" sz="1800" b="1" dirty="0"/>
          </a:p>
        </p:txBody>
      </p:sp>
      <p:graphicFrame>
        <p:nvGraphicFramePr>
          <p:cNvPr id="17" name="Table 16"/>
          <p:cNvGraphicFramePr>
            <a:graphicFrameLocks noGrp="1"/>
          </p:cNvGraphicFramePr>
          <p:nvPr/>
        </p:nvGraphicFramePr>
        <p:xfrm>
          <a:off x="738074" y="1891642"/>
          <a:ext cx="3252519" cy="1483360"/>
        </p:xfrm>
        <a:graphic>
          <a:graphicData uri="http://schemas.openxmlformats.org/drawingml/2006/table">
            <a:tbl>
              <a:tblPr firstRow="1" bandRow="1">
                <a:tableStyleId>{5C22544A-7EE6-4342-B048-85BDC9FD1C3A}</a:tableStyleId>
              </a:tblPr>
              <a:tblGrid>
                <a:gridCol w="516448"/>
                <a:gridCol w="1106789"/>
                <a:gridCol w="962433"/>
                <a:gridCol w="666849"/>
              </a:tblGrid>
              <a:tr h="370840">
                <a:tc>
                  <a:txBody>
                    <a:bodyPr/>
                    <a:lstStyle/>
                    <a:p>
                      <a:r>
                        <a:rPr lang="en-US" u="sng" dirty="0" err="1" smtClean="0"/>
                        <a:t>sid</a:t>
                      </a:r>
                      <a:endParaRPr lang="en-US" u="sng" dirty="0"/>
                    </a:p>
                  </a:txBody>
                  <a:tcPr/>
                </a:tc>
                <a:tc>
                  <a:txBody>
                    <a:bodyPr/>
                    <a:lstStyle/>
                    <a:p>
                      <a:r>
                        <a:rPr lang="en-US" dirty="0" err="1" smtClean="0"/>
                        <a:t>sname</a:t>
                      </a:r>
                      <a:endParaRPr lang="en-US" dirty="0"/>
                    </a:p>
                  </a:txBody>
                  <a:tcPr/>
                </a:tc>
                <a:tc>
                  <a:txBody>
                    <a:bodyPr/>
                    <a:lstStyle/>
                    <a:p>
                      <a:r>
                        <a:rPr lang="en-US" dirty="0" smtClean="0"/>
                        <a:t>rating</a:t>
                      </a:r>
                      <a:endParaRPr lang="en-US" dirty="0"/>
                    </a:p>
                  </a:txBody>
                  <a:tcPr/>
                </a:tc>
                <a:tc>
                  <a:txBody>
                    <a:bodyPr/>
                    <a:lstStyle/>
                    <a:p>
                      <a:r>
                        <a:rPr lang="en-US" dirty="0" smtClean="0"/>
                        <a:t>age</a:t>
                      </a:r>
                      <a:endParaRPr lang="en-US" dirty="0"/>
                    </a:p>
                  </a:txBody>
                  <a:tcPr/>
                </a:tc>
              </a:tr>
              <a:tr h="370840">
                <a:tc>
                  <a:txBody>
                    <a:bodyPr/>
                    <a:lstStyle/>
                    <a:p>
                      <a:r>
                        <a:rPr lang="en-US" dirty="0" smtClean="0"/>
                        <a:t>22</a:t>
                      </a:r>
                      <a:endParaRPr lang="en-US" dirty="0"/>
                    </a:p>
                  </a:txBody>
                  <a:tcPr/>
                </a:tc>
                <a:tc>
                  <a:txBody>
                    <a:bodyPr/>
                    <a:lstStyle/>
                    <a:p>
                      <a:r>
                        <a:rPr lang="en-US" dirty="0" err="1" smtClean="0"/>
                        <a:t>dustin</a:t>
                      </a:r>
                      <a:endParaRPr lang="en-US" dirty="0"/>
                    </a:p>
                  </a:txBody>
                  <a:tcPr/>
                </a:tc>
                <a:tc>
                  <a:txBody>
                    <a:bodyPr/>
                    <a:lstStyle/>
                    <a:p>
                      <a:r>
                        <a:rPr lang="en-US" dirty="0" smtClean="0"/>
                        <a:t>7</a:t>
                      </a:r>
                      <a:endParaRPr lang="en-US" dirty="0"/>
                    </a:p>
                  </a:txBody>
                  <a:tcPr/>
                </a:tc>
                <a:tc>
                  <a:txBody>
                    <a:bodyPr/>
                    <a:lstStyle/>
                    <a:p>
                      <a:r>
                        <a:rPr lang="en-US" dirty="0" smtClean="0"/>
                        <a:t>45.0</a:t>
                      </a:r>
                    </a:p>
                  </a:txBody>
                  <a:tcPr/>
                </a:tc>
              </a:tr>
              <a:tr h="370840">
                <a:tc>
                  <a:txBody>
                    <a:bodyPr/>
                    <a:lstStyle/>
                    <a:p>
                      <a:r>
                        <a:rPr lang="en-US" dirty="0" smtClean="0"/>
                        <a:t>31</a:t>
                      </a:r>
                      <a:endParaRPr lang="en-US" dirty="0"/>
                    </a:p>
                  </a:txBody>
                  <a:tcPr/>
                </a:tc>
                <a:tc>
                  <a:txBody>
                    <a:bodyPr/>
                    <a:lstStyle/>
                    <a:p>
                      <a:r>
                        <a:rPr lang="en-US" dirty="0" smtClean="0"/>
                        <a:t>lubber</a:t>
                      </a:r>
                      <a:endParaRPr lang="en-US" dirty="0"/>
                    </a:p>
                  </a:txBody>
                  <a:tcPr/>
                </a:tc>
                <a:tc>
                  <a:txBody>
                    <a:bodyPr/>
                    <a:lstStyle/>
                    <a:p>
                      <a:r>
                        <a:rPr lang="en-US" dirty="0" smtClean="0"/>
                        <a:t>8</a:t>
                      </a:r>
                      <a:endParaRPr lang="en-US" dirty="0"/>
                    </a:p>
                  </a:txBody>
                  <a:tcPr/>
                </a:tc>
                <a:tc>
                  <a:txBody>
                    <a:bodyPr/>
                    <a:lstStyle/>
                    <a:p>
                      <a:r>
                        <a:rPr lang="en-US" dirty="0" smtClean="0"/>
                        <a:t>55.5</a:t>
                      </a:r>
                      <a:endParaRPr lang="en-US" dirty="0"/>
                    </a:p>
                  </a:txBody>
                  <a:tcPr/>
                </a:tc>
              </a:tr>
              <a:tr h="370840">
                <a:tc>
                  <a:txBody>
                    <a:bodyPr/>
                    <a:lstStyle/>
                    <a:p>
                      <a:r>
                        <a:rPr lang="en-US" dirty="0" smtClean="0"/>
                        <a:t>58</a:t>
                      </a:r>
                      <a:endParaRPr lang="en-US" dirty="0"/>
                    </a:p>
                  </a:txBody>
                  <a:tcPr/>
                </a:tc>
                <a:tc>
                  <a:txBody>
                    <a:bodyPr/>
                    <a:lstStyle/>
                    <a:p>
                      <a:r>
                        <a:rPr lang="en-US" dirty="0" smtClean="0"/>
                        <a:t>rusty</a:t>
                      </a:r>
                      <a:endParaRPr lang="en-US" dirty="0"/>
                    </a:p>
                  </a:txBody>
                  <a:tcPr/>
                </a:tc>
                <a:tc>
                  <a:txBody>
                    <a:bodyPr/>
                    <a:lstStyle/>
                    <a:p>
                      <a:r>
                        <a:rPr lang="en-US" dirty="0" smtClean="0"/>
                        <a:t>10</a:t>
                      </a:r>
                      <a:endParaRPr lang="en-US" dirty="0"/>
                    </a:p>
                  </a:txBody>
                  <a:tcPr/>
                </a:tc>
                <a:tc>
                  <a:txBody>
                    <a:bodyPr/>
                    <a:lstStyle/>
                    <a:p>
                      <a:r>
                        <a:rPr lang="en-US" dirty="0" smtClean="0"/>
                        <a:t>35.0</a:t>
                      </a:r>
                      <a:endParaRPr lang="en-US" dirty="0"/>
                    </a:p>
                  </a:txBody>
                  <a:tcPr/>
                </a:tc>
              </a:tr>
            </a:tbl>
          </a:graphicData>
        </a:graphic>
      </p:graphicFrame>
      <p:sp>
        <p:nvSpPr>
          <p:cNvPr id="18" name="TextBox 17"/>
          <p:cNvSpPr txBox="1"/>
          <p:nvPr/>
        </p:nvSpPr>
        <p:spPr>
          <a:xfrm>
            <a:off x="738075" y="1492505"/>
            <a:ext cx="2492990" cy="369332"/>
          </a:xfrm>
          <a:prstGeom prst="rect">
            <a:avLst/>
          </a:prstGeom>
          <a:noFill/>
        </p:spPr>
        <p:txBody>
          <a:bodyPr wrap="none" rtlCol="0">
            <a:spAutoFit/>
          </a:bodyPr>
          <a:lstStyle/>
          <a:p>
            <a:r>
              <a:rPr lang="en-US" sz="1800" dirty="0" smtClean="0"/>
              <a:t>Relational </a:t>
            </a:r>
            <a:r>
              <a:rPr lang="en-US" sz="1800" i="1" dirty="0" smtClean="0"/>
              <a:t>Instance</a:t>
            </a:r>
            <a:r>
              <a:rPr lang="en-US" sz="1800" dirty="0" smtClean="0"/>
              <a:t> </a:t>
            </a:r>
            <a:r>
              <a:rPr lang="en-US" sz="1800" b="1" dirty="0" smtClean="0"/>
              <a:t>S1</a:t>
            </a:r>
            <a:endParaRPr lang="en-US" sz="1800" b="1" dirty="0"/>
          </a:p>
        </p:txBody>
      </p:sp>
      <p:graphicFrame>
        <p:nvGraphicFramePr>
          <p:cNvPr id="19" name="Table 18"/>
          <p:cNvGraphicFramePr>
            <a:graphicFrameLocks noGrp="1"/>
          </p:cNvGraphicFramePr>
          <p:nvPr/>
        </p:nvGraphicFramePr>
        <p:xfrm>
          <a:off x="5015907" y="1891642"/>
          <a:ext cx="3252519" cy="2225040"/>
        </p:xfrm>
        <a:graphic>
          <a:graphicData uri="http://schemas.openxmlformats.org/drawingml/2006/table">
            <a:tbl>
              <a:tblPr firstRow="1" bandRow="1">
                <a:tableStyleId>{5C22544A-7EE6-4342-B048-85BDC9FD1C3A}</a:tableStyleId>
              </a:tblPr>
              <a:tblGrid>
                <a:gridCol w="516448"/>
                <a:gridCol w="1106789"/>
                <a:gridCol w="962433"/>
                <a:gridCol w="666849"/>
              </a:tblGrid>
              <a:tr h="370840">
                <a:tc>
                  <a:txBody>
                    <a:bodyPr/>
                    <a:lstStyle/>
                    <a:p>
                      <a:r>
                        <a:rPr lang="en-US" u="sng" dirty="0" err="1" smtClean="0"/>
                        <a:t>sid</a:t>
                      </a:r>
                      <a:endParaRPr lang="en-US" u="sng" dirty="0"/>
                    </a:p>
                  </a:txBody>
                  <a:tcPr/>
                </a:tc>
                <a:tc>
                  <a:txBody>
                    <a:bodyPr/>
                    <a:lstStyle/>
                    <a:p>
                      <a:r>
                        <a:rPr lang="en-US" dirty="0" err="1" smtClean="0"/>
                        <a:t>sname</a:t>
                      </a:r>
                      <a:endParaRPr lang="en-US" dirty="0"/>
                    </a:p>
                  </a:txBody>
                  <a:tcPr/>
                </a:tc>
                <a:tc>
                  <a:txBody>
                    <a:bodyPr/>
                    <a:lstStyle/>
                    <a:p>
                      <a:r>
                        <a:rPr lang="en-US" dirty="0" smtClean="0"/>
                        <a:t>rating</a:t>
                      </a:r>
                      <a:endParaRPr lang="en-US" dirty="0"/>
                    </a:p>
                  </a:txBody>
                  <a:tcPr/>
                </a:tc>
                <a:tc>
                  <a:txBody>
                    <a:bodyPr/>
                    <a:lstStyle/>
                    <a:p>
                      <a:r>
                        <a:rPr lang="en-US" dirty="0" smtClean="0"/>
                        <a:t>age</a:t>
                      </a:r>
                      <a:endParaRPr lang="en-US" dirty="0"/>
                    </a:p>
                  </a:txBody>
                  <a:tcPr/>
                </a:tc>
              </a:tr>
              <a:tr h="370840">
                <a:tc>
                  <a:txBody>
                    <a:bodyPr/>
                    <a:lstStyle/>
                    <a:p>
                      <a:r>
                        <a:rPr lang="en-US" dirty="0" smtClean="0"/>
                        <a:t>22</a:t>
                      </a:r>
                      <a:endParaRPr lang="en-US" dirty="0"/>
                    </a:p>
                  </a:txBody>
                  <a:tcPr/>
                </a:tc>
                <a:tc>
                  <a:txBody>
                    <a:bodyPr/>
                    <a:lstStyle/>
                    <a:p>
                      <a:r>
                        <a:rPr lang="en-US" dirty="0" err="1" smtClean="0"/>
                        <a:t>dustin</a:t>
                      </a:r>
                      <a:endParaRPr lang="en-US" dirty="0"/>
                    </a:p>
                  </a:txBody>
                  <a:tcPr/>
                </a:tc>
                <a:tc>
                  <a:txBody>
                    <a:bodyPr/>
                    <a:lstStyle/>
                    <a:p>
                      <a:r>
                        <a:rPr lang="en-US" dirty="0" smtClean="0"/>
                        <a:t>7</a:t>
                      </a:r>
                      <a:endParaRPr lang="en-US" dirty="0"/>
                    </a:p>
                  </a:txBody>
                  <a:tcPr/>
                </a:tc>
                <a:tc>
                  <a:txBody>
                    <a:bodyPr/>
                    <a:lstStyle/>
                    <a:p>
                      <a:r>
                        <a:rPr lang="en-US" dirty="0" smtClean="0"/>
                        <a:t>45</a:t>
                      </a:r>
                    </a:p>
                  </a:txBody>
                  <a:tcPr/>
                </a:tc>
              </a:tr>
              <a:tr h="370840">
                <a:tc>
                  <a:txBody>
                    <a:bodyPr/>
                    <a:lstStyle/>
                    <a:p>
                      <a:r>
                        <a:rPr lang="en-US" dirty="0" smtClean="0"/>
                        <a:t>28</a:t>
                      </a:r>
                      <a:endParaRPr lang="en-US" dirty="0"/>
                    </a:p>
                  </a:txBody>
                  <a:tcPr/>
                </a:tc>
                <a:tc>
                  <a:txBody>
                    <a:bodyPr/>
                    <a:lstStyle/>
                    <a:p>
                      <a:r>
                        <a:rPr lang="en-US" dirty="0" err="1" smtClean="0"/>
                        <a:t>yuppy</a:t>
                      </a:r>
                      <a:endParaRPr lang="en-US" dirty="0"/>
                    </a:p>
                  </a:txBody>
                  <a:tcPr/>
                </a:tc>
                <a:tc>
                  <a:txBody>
                    <a:bodyPr/>
                    <a:lstStyle/>
                    <a:p>
                      <a:r>
                        <a:rPr lang="en-US" dirty="0" smtClean="0"/>
                        <a:t>9</a:t>
                      </a:r>
                      <a:endParaRPr lang="en-US" dirty="0"/>
                    </a:p>
                  </a:txBody>
                  <a:tcPr/>
                </a:tc>
                <a:tc>
                  <a:txBody>
                    <a:bodyPr/>
                    <a:lstStyle/>
                    <a:p>
                      <a:r>
                        <a:rPr lang="en-US" dirty="0" smtClean="0"/>
                        <a:t>35.0</a:t>
                      </a:r>
                    </a:p>
                  </a:txBody>
                  <a:tcPr/>
                </a:tc>
              </a:tr>
              <a:tr h="370840">
                <a:tc>
                  <a:txBody>
                    <a:bodyPr/>
                    <a:lstStyle/>
                    <a:p>
                      <a:r>
                        <a:rPr lang="en-US" dirty="0" smtClean="0"/>
                        <a:t>31</a:t>
                      </a:r>
                      <a:endParaRPr lang="en-US" dirty="0"/>
                    </a:p>
                  </a:txBody>
                  <a:tcPr/>
                </a:tc>
                <a:tc>
                  <a:txBody>
                    <a:bodyPr/>
                    <a:lstStyle/>
                    <a:p>
                      <a:r>
                        <a:rPr lang="en-US" dirty="0" smtClean="0"/>
                        <a:t>lubber</a:t>
                      </a:r>
                      <a:endParaRPr lang="en-US" dirty="0"/>
                    </a:p>
                  </a:txBody>
                  <a:tcPr/>
                </a:tc>
                <a:tc>
                  <a:txBody>
                    <a:bodyPr/>
                    <a:lstStyle/>
                    <a:p>
                      <a:r>
                        <a:rPr lang="en-US" dirty="0" smtClean="0"/>
                        <a:t>8</a:t>
                      </a:r>
                      <a:endParaRPr lang="en-US" dirty="0"/>
                    </a:p>
                  </a:txBody>
                  <a:tcPr/>
                </a:tc>
                <a:tc>
                  <a:txBody>
                    <a:bodyPr/>
                    <a:lstStyle/>
                    <a:p>
                      <a:r>
                        <a:rPr lang="en-US" dirty="0" smtClean="0"/>
                        <a:t>55.5</a:t>
                      </a:r>
                      <a:endParaRPr lang="en-US" dirty="0"/>
                    </a:p>
                  </a:txBody>
                  <a:tcPr/>
                </a:tc>
              </a:tr>
              <a:tr h="370840">
                <a:tc>
                  <a:txBody>
                    <a:bodyPr/>
                    <a:lstStyle/>
                    <a:p>
                      <a:r>
                        <a:rPr lang="en-US" dirty="0" smtClean="0"/>
                        <a:t>44</a:t>
                      </a:r>
                      <a:endParaRPr lang="en-US" dirty="0"/>
                    </a:p>
                  </a:txBody>
                  <a:tcPr/>
                </a:tc>
                <a:tc>
                  <a:txBody>
                    <a:bodyPr/>
                    <a:lstStyle/>
                    <a:p>
                      <a:r>
                        <a:rPr lang="en-US" dirty="0" smtClean="0"/>
                        <a:t>guppy</a:t>
                      </a:r>
                      <a:endParaRPr lang="en-US" dirty="0"/>
                    </a:p>
                  </a:txBody>
                  <a:tcPr/>
                </a:tc>
                <a:tc>
                  <a:txBody>
                    <a:bodyPr/>
                    <a:lstStyle/>
                    <a:p>
                      <a:r>
                        <a:rPr lang="en-US" dirty="0" smtClean="0"/>
                        <a:t>5</a:t>
                      </a:r>
                      <a:endParaRPr lang="en-US" dirty="0"/>
                    </a:p>
                  </a:txBody>
                  <a:tcPr/>
                </a:tc>
                <a:tc>
                  <a:txBody>
                    <a:bodyPr/>
                    <a:lstStyle/>
                    <a:p>
                      <a:r>
                        <a:rPr lang="en-US" dirty="0" smtClean="0"/>
                        <a:t>35.0</a:t>
                      </a:r>
                      <a:endParaRPr lang="en-US" dirty="0"/>
                    </a:p>
                  </a:txBody>
                  <a:tcPr/>
                </a:tc>
              </a:tr>
              <a:tr h="370840">
                <a:tc>
                  <a:txBody>
                    <a:bodyPr/>
                    <a:lstStyle/>
                    <a:p>
                      <a:r>
                        <a:rPr lang="en-US" dirty="0" smtClean="0"/>
                        <a:t>58</a:t>
                      </a:r>
                      <a:endParaRPr lang="en-US" dirty="0"/>
                    </a:p>
                  </a:txBody>
                  <a:tcPr/>
                </a:tc>
                <a:tc>
                  <a:txBody>
                    <a:bodyPr/>
                    <a:lstStyle/>
                    <a:p>
                      <a:r>
                        <a:rPr lang="en-US" dirty="0" smtClean="0"/>
                        <a:t>rusty</a:t>
                      </a:r>
                      <a:endParaRPr lang="en-US" dirty="0"/>
                    </a:p>
                  </a:txBody>
                  <a:tcPr/>
                </a:tc>
                <a:tc>
                  <a:txBody>
                    <a:bodyPr/>
                    <a:lstStyle/>
                    <a:p>
                      <a:r>
                        <a:rPr lang="en-US" dirty="0" smtClean="0"/>
                        <a:t>10</a:t>
                      </a:r>
                      <a:endParaRPr lang="en-US" dirty="0"/>
                    </a:p>
                  </a:txBody>
                  <a:tcPr/>
                </a:tc>
                <a:tc>
                  <a:txBody>
                    <a:bodyPr/>
                    <a:lstStyle/>
                    <a:p>
                      <a:r>
                        <a:rPr lang="en-US" dirty="0" smtClean="0"/>
                        <a:t>35.0</a:t>
                      </a:r>
                      <a:endParaRPr lang="en-US" dirty="0"/>
                    </a:p>
                  </a:txBody>
                  <a:tcPr/>
                </a:tc>
              </a:tr>
            </a:tbl>
          </a:graphicData>
        </a:graphic>
      </p:graphicFrame>
      <p:sp>
        <p:nvSpPr>
          <p:cNvPr id="20" name="TextBox 19"/>
          <p:cNvSpPr txBox="1"/>
          <p:nvPr/>
        </p:nvSpPr>
        <p:spPr>
          <a:xfrm>
            <a:off x="5677800" y="1183756"/>
            <a:ext cx="1928733" cy="707886"/>
          </a:xfrm>
          <a:prstGeom prst="rect">
            <a:avLst/>
          </a:prstGeom>
          <a:noFill/>
        </p:spPr>
        <p:txBody>
          <a:bodyPr wrap="none" rtlCol="0">
            <a:spAutoFit/>
          </a:bodyPr>
          <a:lstStyle/>
          <a:p>
            <a:r>
              <a:rPr lang="en-US" sz="3200" b="1" dirty="0" smtClean="0"/>
              <a:t>S1 </a:t>
            </a:r>
            <a:r>
              <a:rPr lang="en-US" sz="4000" b="1" dirty="0" smtClean="0"/>
              <a:t>∪</a:t>
            </a:r>
            <a:r>
              <a:rPr lang="en-US" sz="3200" dirty="0" smtClean="0"/>
              <a:t> </a:t>
            </a:r>
            <a:r>
              <a:rPr lang="en-US" sz="3200" b="1" dirty="0" smtClean="0"/>
              <a:t>S2</a:t>
            </a:r>
            <a:endParaRPr lang="en-US" sz="3200" b="1" dirty="0"/>
          </a:p>
        </p:txBody>
      </p:sp>
      <p:sp>
        <p:nvSpPr>
          <p:cNvPr id="4" name="Rectangle 3"/>
          <p:cNvSpPr/>
          <p:nvPr/>
        </p:nvSpPr>
        <p:spPr>
          <a:xfrm>
            <a:off x="4093535" y="4557439"/>
            <a:ext cx="4842656" cy="1348061"/>
          </a:xfrm>
          <a:prstGeom prst="rect">
            <a:avLst/>
          </a:prstGeom>
        </p:spPr>
        <p:txBody>
          <a:bodyPr wrap="square">
            <a:spAutoFit/>
          </a:bodyPr>
          <a:lstStyle/>
          <a:p>
            <a:pPr lvl="0">
              <a:spcBef>
                <a:spcPct val="20000"/>
              </a:spcBef>
            </a:pPr>
            <a:r>
              <a:rPr lang="en-US" sz="2400" kern="0" dirty="0" smtClean="0">
                <a:solidFill>
                  <a:srgbClr val="484848"/>
                </a:solidFill>
                <a:latin typeface="Helvetica Neue"/>
                <a:ea typeface="Osaka"/>
                <a:cs typeface="Osaka" charset="-128"/>
              </a:rPr>
              <a:t>Duplicate elimination in practice?</a:t>
            </a:r>
          </a:p>
          <a:p>
            <a:pPr marL="342900" indent="-342900">
              <a:spcBef>
                <a:spcPct val="20000"/>
              </a:spcBef>
              <a:buFontTx/>
              <a:buChar char="•"/>
            </a:pPr>
            <a:r>
              <a:rPr lang="en-US" sz="2400" kern="0" dirty="0" smtClean="0">
                <a:solidFill>
                  <a:srgbClr val="484848"/>
                </a:solidFill>
                <a:latin typeface="Helvetica Neue"/>
                <a:ea typeface="Osaka"/>
                <a:cs typeface="Osaka" charset="-128"/>
              </a:rPr>
              <a:t>UNION vs UNION ALL</a:t>
            </a:r>
            <a:endParaRPr lang="en-US" sz="2400" kern="0" dirty="0">
              <a:solidFill>
                <a:srgbClr val="484848"/>
              </a:solidFill>
              <a:latin typeface="Helvetica Neue"/>
              <a:ea typeface="Osaka"/>
              <a:cs typeface="Osaka" charset="-128"/>
            </a:endParaRPr>
          </a:p>
          <a:p>
            <a:pPr lvl="0">
              <a:spcBef>
                <a:spcPct val="20000"/>
              </a:spcBef>
            </a:pPr>
            <a:endParaRPr lang="en-US" sz="2400" kern="0" dirty="0" smtClean="0">
              <a:solidFill>
                <a:srgbClr val="484848"/>
              </a:solidFill>
              <a:latin typeface="Helvetica Neue"/>
              <a:ea typeface="Osaka"/>
              <a:cs typeface="Osaka" charset="-128"/>
            </a:endParaRPr>
          </a:p>
        </p:txBody>
      </p:sp>
    </p:spTree>
    <p:extLst>
      <p:ext uri="{BB962C8B-B14F-4D97-AF65-F5344CB8AC3E}">
        <p14:creationId xmlns:p14="http://schemas.microsoft.com/office/powerpoint/2010/main" val="2849886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Picture Overview</a:t>
            </a:r>
            <a:endParaRPr lang="en-US" dirty="0"/>
          </a:p>
        </p:txBody>
      </p:sp>
      <p:grpSp>
        <p:nvGrpSpPr>
          <p:cNvPr id="10" name="Group 9"/>
          <p:cNvGrpSpPr/>
          <p:nvPr/>
        </p:nvGrpSpPr>
        <p:grpSpPr>
          <a:xfrm>
            <a:off x="468896" y="1238703"/>
            <a:ext cx="2515432" cy="1446550"/>
            <a:chOff x="468896" y="1238703"/>
            <a:chExt cx="2515432" cy="1446550"/>
          </a:xfrm>
        </p:grpSpPr>
        <p:sp>
          <p:nvSpPr>
            <p:cNvPr id="7" name="TextBox 6"/>
            <p:cNvSpPr txBox="1"/>
            <p:nvPr/>
          </p:nvSpPr>
          <p:spPr>
            <a:xfrm>
              <a:off x="468896" y="1515702"/>
              <a:ext cx="2515432" cy="1169551"/>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none" rtlCol="0">
              <a:spAutoFit/>
            </a:bodyPr>
            <a:lstStyle/>
            <a:p>
              <a:r>
                <a:rPr lang="en-US" sz="1400" b="1" dirty="0" smtClean="0"/>
                <a:t>SELECT</a:t>
              </a:r>
              <a:r>
                <a:rPr lang="en-US" sz="1400" dirty="0" smtClean="0"/>
                <a:t> </a:t>
              </a:r>
              <a:r>
                <a:rPr lang="en-US" sz="1400" dirty="0" err="1" smtClean="0"/>
                <a:t>S.name</a:t>
              </a:r>
              <a:endParaRPr lang="en-US" sz="1400" dirty="0" smtClean="0"/>
            </a:p>
            <a:p>
              <a:r>
                <a:rPr lang="en-US" sz="1400" b="1" dirty="0" smtClean="0"/>
                <a:t>FROM</a:t>
              </a:r>
              <a:r>
                <a:rPr lang="en-US" sz="1400" dirty="0" smtClean="0"/>
                <a:t> Reserves R, Sailors S</a:t>
              </a:r>
            </a:p>
            <a:p>
              <a:r>
                <a:rPr lang="en-US" sz="1400" b="1" dirty="0" smtClean="0"/>
                <a:t>WHERE</a:t>
              </a:r>
              <a:r>
                <a:rPr lang="en-US" sz="1400" dirty="0" smtClean="0"/>
                <a:t> </a:t>
              </a:r>
              <a:r>
                <a:rPr lang="en-US" sz="1400" dirty="0" err="1" smtClean="0"/>
                <a:t>R.sid</a:t>
              </a:r>
              <a:r>
                <a:rPr lang="en-US" sz="1400" dirty="0" smtClean="0"/>
                <a:t> = </a:t>
              </a:r>
              <a:r>
                <a:rPr lang="en-US" sz="1400" dirty="0" err="1" smtClean="0"/>
                <a:t>S.sid</a:t>
              </a:r>
              <a:endParaRPr lang="en-US" sz="1400" dirty="0" smtClean="0"/>
            </a:p>
            <a:p>
              <a:r>
                <a:rPr lang="en-US" sz="1400" b="1" dirty="0" smtClean="0"/>
                <a:t>AND</a:t>
              </a:r>
              <a:r>
                <a:rPr lang="en-US" sz="1400" dirty="0" smtClean="0"/>
                <a:t> </a:t>
              </a:r>
              <a:r>
                <a:rPr lang="en-US" sz="1400" dirty="0" err="1" smtClean="0"/>
                <a:t>R.bid</a:t>
              </a:r>
              <a:r>
                <a:rPr lang="en-US" sz="1400" dirty="0" smtClean="0"/>
                <a:t> = 100 </a:t>
              </a:r>
            </a:p>
            <a:p>
              <a:r>
                <a:rPr lang="en-US" sz="1400" b="1" dirty="0" smtClean="0"/>
                <a:t>AND</a:t>
              </a:r>
              <a:r>
                <a:rPr lang="en-US" sz="1400" dirty="0" smtClean="0"/>
                <a:t> </a:t>
              </a:r>
              <a:r>
                <a:rPr lang="en-US" sz="1400" dirty="0" err="1" smtClean="0"/>
                <a:t>S.rating</a:t>
              </a:r>
              <a:r>
                <a:rPr lang="en-US" sz="1400" dirty="0" smtClean="0"/>
                <a:t> &gt; 5</a:t>
              </a:r>
              <a:endParaRPr lang="en-US" sz="1400" dirty="0"/>
            </a:p>
          </p:txBody>
        </p:sp>
        <p:sp>
          <p:nvSpPr>
            <p:cNvPr id="9" name="TextBox 8"/>
            <p:cNvSpPr txBox="1"/>
            <p:nvPr/>
          </p:nvSpPr>
          <p:spPr>
            <a:xfrm>
              <a:off x="468896" y="1238703"/>
              <a:ext cx="948401" cy="276999"/>
            </a:xfrm>
            <a:prstGeom prst="rect">
              <a:avLst/>
            </a:prstGeom>
            <a:noFill/>
          </p:spPr>
          <p:txBody>
            <a:bodyPr wrap="none" rtlCol="0">
              <a:spAutoFit/>
            </a:bodyPr>
            <a:lstStyle/>
            <a:p>
              <a:r>
                <a:rPr lang="en-US" smtClean="0"/>
                <a:t>SQL Query</a:t>
              </a:r>
              <a:endParaRPr lang="en-US"/>
            </a:p>
          </p:txBody>
        </p:sp>
      </p:grpSp>
      <p:grpSp>
        <p:nvGrpSpPr>
          <p:cNvPr id="3" name="Group 2"/>
          <p:cNvGrpSpPr/>
          <p:nvPr/>
        </p:nvGrpSpPr>
        <p:grpSpPr>
          <a:xfrm>
            <a:off x="3346174" y="1238703"/>
            <a:ext cx="5397667" cy="1451669"/>
            <a:chOff x="3346174" y="1238703"/>
            <a:chExt cx="5397667" cy="1451669"/>
          </a:xfrm>
        </p:grpSpPr>
        <p:sp>
          <p:nvSpPr>
            <p:cNvPr id="8" name="Right Arrow 7"/>
            <p:cNvSpPr/>
            <p:nvPr/>
          </p:nvSpPr>
          <p:spPr bwMode="auto">
            <a:xfrm>
              <a:off x="3346174" y="1527320"/>
              <a:ext cx="2087217" cy="1146313"/>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400" b="0" i="0" u="none" strike="noStrike" cap="none" normalizeH="0" baseline="0" dirty="0" smtClean="0">
                  <a:ln>
                    <a:noFill/>
                  </a:ln>
                  <a:solidFill>
                    <a:schemeClr val="bg1"/>
                  </a:solidFill>
                  <a:effectLst/>
                  <a:latin typeface="Helvetica Neue" charset="0"/>
                </a:rPr>
                <a:t>Query Parser</a:t>
              </a:r>
            </a:p>
          </p:txBody>
        </p:sp>
        <p:grpSp>
          <p:nvGrpSpPr>
            <p:cNvPr id="13" name="Group 12"/>
            <p:cNvGrpSpPr/>
            <p:nvPr/>
          </p:nvGrpSpPr>
          <p:grpSpPr>
            <a:xfrm>
              <a:off x="5701020" y="1238703"/>
              <a:ext cx="3042821" cy="1451669"/>
              <a:chOff x="5714273" y="1424054"/>
              <a:chExt cx="3042821" cy="1451669"/>
            </a:xfrm>
          </p:grpSpPr>
          <p:sp>
            <p:nvSpPr>
              <p:cNvPr id="11" name="TextBox 10"/>
              <p:cNvSpPr txBox="1"/>
              <p:nvPr/>
            </p:nvSpPr>
            <p:spPr>
              <a:xfrm>
                <a:off x="5714273" y="1701053"/>
                <a:ext cx="3042821" cy="117467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none" tIns="0" bIns="182880" rtlCol="0" anchor="ctr">
                <a:noAutofit/>
              </a:bodyPr>
              <a:lstStyle/>
              <a:p>
                <a:r>
                  <a:rPr lang="en-US" sz="2400" dirty="0" smtClean="0">
                    <a:solidFill>
                      <a:srgbClr val="FF0000"/>
                    </a:solidFill>
                  </a:rPr>
                  <a:t>𝜋</a:t>
                </a:r>
                <a:r>
                  <a:rPr lang="en-US" sz="1800" baseline="-25000" dirty="0" err="1" smtClean="0"/>
                  <a:t>S.name</a:t>
                </a:r>
                <a:r>
                  <a:rPr lang="en-US" sz="1800" dirty="0" smtClean="0"/>
                  <a:t>(</a:t>
                </a:r>
                <a:r>
                  <a:rPr lang="en-US" sz="2400" dirty="0" smtClean="0">
                    <a:solidFill>
                      <a:srgbClr val="FF0000"/>
                    </a:solidFill>
                  </a:rPr>
                  <a:t>𝜎</a:t>
                </a:r>
                <a:r>
                  <a:rPr lang="en-US" sz="1800" baseline="-25000" dirty="0" smtClean="0"/>
                  <a:t>bid=100⋀rating&gt;5</a:t>
                </a:r>
                <a:r>
                  <a:rPr lang="en-US" sz="1800" dirty="0" smtClean="0"/>
                  <a:t>(</a:t>
                </a:r>
              </a:p>
              <a:p>
                <a:r>
                  <a:rPr lang="en-US" sz="1400" dirty="0"/>
                  <a:t> </a:t>
                </a:r>
                <a:r>
                  <a:rPr lang="en-US" sz="1400" dirty="0" smtClean="0"/>
                  <a:t>      Reserves</a:t>
                </a:r>
                <a:r>
                  <a:rPr lang="en-US" sz="1800" dirty="0" smtClean="0"/>
                  <a:t> </a:t>
                </a:r>
                <a:r>
                  <a:rPr lang="en-US" sz="2800" dirty="0" smtClean="0">
                    <a:solidFill>
                      <a:srgbClr val="FF0000"/>
                    </a:solidFill>
                  </a:rPr>
                  <a:t>⋈</a:t>
                </a:r>
                <a:r>
                  <a:rPr lang="en-US" sz="1800" baseline="-25000" dirty="0" err="1" smtClean="0"/>
                  <a:t>R.sid</a:t>
                </a:r>
                <a:r>
                  <a:rPr lang="en-US" sz="1800" baseline="-25000" dirty="0" smtClean="0"/>
                  <a:t>=</a:t>
                </a:r>
                <a:r>
                  <a:rPr lang="en-US" sz="1800" baseline="-25000" dirty="0" err="1" smtClean="0"/>
                  <a:t>S.sid</a:t>
                </a:r>
                <a:r>
                  <a:rPr lang="en-US" sz="1800" baseline="-25000" dirty="0" smtClean="0"/>
                  <a:t> </a:t>
                </a:r>
                <a:r>
                  <a:rPr lang="en-US" sz="1400" dirty="0" smtClean="0"/>
                  <a:t>Sailors</a:t>
                </a:r>
                <a:r>
                  <a:rPr lang="en-US" sz="1800" dirty="0" smtClean="0"/>
                  <a:t>))</a:t>
                </a:r>
                <a:endParaRPr lang="en-US" sz="1800" dirty="0"/>
              </a:p>
            </p:txBody>
          </p:sp>
          <p:sp>
            <p:nvSpPr>
              <p:cNvPr id="12" name="TextBox 11"/>
              <p:cNvSpPr txBox="1"/>
              <p:nvPr/>
            </p:nvSpPr>
            <p:spPr>
              <a:xfrm>
                <a:off x="5714273" y="1424054"/>
                <a:ext cx="1554544" cy="276999"/>
              </a:xfrm>
              <a:prstGeom prst="rect">
                <a:avLst/>
              </a:prstGeom>
              <a:noFill/>
            </p:spPr>
            <p:txBody>
              <a:bodyPr wrap="square" rtlCol="0">
                <a:spAutoFit/>
              </a:bodyPr>
              <a:lstStyle/>
              <a:p>
                <a:r>
                  <a:rPr lang="en-US" dirty="0" smtClean="0"/>
                  <a:t>Relational Algebra</a:t>
                </a:r>
                <a:endParaRPr lang="en-US" dirty="0"/>
              </a:p>
            </p:txBody>
          </p:sp>
        </p:grpSp>
      </p:grpSp>
      <p:grpSp>
        <p:nvGrpSpPr>
          <p:cNvPr id="4" name="Group 3"/>
          <p:cNvGrpSpPr/>
          <p:nvPr/>
        </p:nvGrpSpPr>
        <p:grpSpPr>
          <a:xfrm>
            <a:off x="252403" y="3016207"/>
            <a:ext cx="5103009" cy="3132842"/>
            <a:chOff x="252403" y="3016207"/>
            <a:chExt cx="5103009" cy="3132842"/>
          </a:xfrm>
        </p:grpSpPr>
        <p:grpSp>
          <p:nvGrpSpPr>
            <p:cNvPr id="14" name="Group 13"/>
            <p:cNvGrpSpPr/>
            <p:nvPr/>
          </p:nvGrpSpPr>
          <p:grpSpPr>
            <a:xfrm>
              <a:off x="252403" y="3541483"/>
              <a:ext cx="2754431" cy="2607566"/>
              <a:chOff x="2494568" y="3623360"/>
              <a:chExt cx="2754431" cy="2607566"/>
            </a:xfrm>
          </p:grpSpPr>
          <p:grpSp>
            <p:nvGrpSpPr>
              <p:cNvPr id="15" name="Group 14"/>
              <p:cNvGrpSpPr/>
              <p:nvPr/>
            </p:nvGrpSpPr>
            <p:grpSpPr>
              <a:xfrm>
                <a:off x="2681368" y="3808025"/>
                <a:ext cx="2567631" cy="2422901"/>
                <a:chOff x="3074820" y="4073750"/>
                <a:chExt cx="2567631" cy="2422901"/>
              </a:xfrm>
            </p:grpSpPr>
            <p:sp>
              <p:nvSpPr>
                <p:cNvPr id="17" name="Rectangle 16"/>
                <p:cNvSpPr/>
                <p:nvPr/>
              </p:nvSpPr>
              <p:spPr>
                <a:xfrm>
                  <a:off x="3901669" y="4073750"/>
                  <a:ext cx="925254"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2000" kern="0" dirty="0" smtClean="0">
                      <a:solidFill>
                        <a:srgbClr val="FF0000"/>
                      </a:solidFill>
                      <a:ea typeface=""/>
                      <a:cs typeface=""/>
                    </a:rPr>
                    <a:t>𝜋</a:t>
                  </a:r>
                  <a:r>
                    <a:rPr lang="en-US" sz="2000" kern="0" baseline="-25000" dirty="0" err="1" smtClean="0">
                      <a:ea typeface=""/>
                      <a:cs typeface=""/>
                    </a:rPr>
                    <a:t>S.name</a:t>
                  </a:r>
                  <a:endParaRPr lang="en-US" sz="2000" kern="0" dirty="0">
                    <a:ea typeface=""/>
                    <a:cs typeface=""/>
                  </a:endParaRPr>
                </a:p>
              </p:txBody>
            </p:sp>
            <p:sp>
              <p:nvSpPr>
                <p:cNvPr id="18" name="Rectangle 17"/>
                <p:cNvSpPr/>
                <p:nvPr/>
              </p:nvSpPr>
              <p:spPr>
                <a:xfrm>
                  <a:off x="3274895" y="4717236"/>
                  <a:ext cx="2178803"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2000" kern="0" dirty="0" smtClean="0">
                      <a:solidFill>
                        <a:srgbClr val="FF0000"/>
                      </a:solidFill>
                      <a:ea typeface=""/>
                      <a:cs typeface=""/>
                    </a:rPr>
                    <a:t>𝜎</a:t>
                  </a:r>
                  <a:r>
                    <a:rPr lang="en-US" sz="2000" kern="0" baseline="-25000" dirty="0" err="1" smtClean="0">
                      <a:ea typeface=""/>
                      <a:cs typeface=""/>
                    </a:rPr>
                    <a:t>R.bid</a:t>
                  </a:r>
                  <a:r>
                    <a:rPr lang="en-US" sz="2000" kern="0" baseline="-25000" dirty="0" smtClean="0">
                      <a:ea typeface=""/>
                      <a:cs typeface=""/>
                    </a:rPr>
                    <a:t>=100 ⋀ </a:t>
                  </a:r>
                  <a:r>
                    <a:rPr lang="en-US" sz="2000" kern="0" baseline="-25000" dirty="0" err="1" smtClean="0">
                      <a:ea typeface=""/>
                      <a:cs typeface=""/>
                    </a:rPr>
                    <a:t>S.rating</a:t>
                  </a:r>
                  <a:r>
                    <a:rPr lang="en-US" sz="2000" kern="0" baseline="-25000" dirty="0" smtClean="0">
                      <a:ea typeface=""/>
                      <a:cs typeface=""/>
                    </a:rPr>
                    <a:t> &gt; 5</a:t>
                  </a:r>
                  <a:endParaRPr lang="en-US" sz="2000" kern="0" dirty="0">
                    <a:ea typeface=""/>
                    <a:cs typeface=""/>
                  </a:endParaRPr>
                </a:p>
              </p:txBody>
            </p:sp>
            <p:sp>
              <p:nvSpPr>
                <p:cNvPr id="19" name="Rectangle 18"/>
                <p:cNvSpPr/>
                <p:nvPr/>
              </p:nvSpPr>
              <p:spPr>
                <a:xfrm>
                  <a:off x="3734957" y="5360722"/>
                  <a:ext cx="1258678"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3200" kern="0" dirty="0" smtClean="0">
                      <a:solidFill>
                        <a:srgbClr val="FF0000"/>
                      </a:solidFill>
                      <a:ea typeface=""/>
                      <a:cs typeface=""/>
                    </a:rPr>
                    <a:t>⋈</a:t>
                  </a:r>
                  <a:r>
                    <a:rPr lang="en-US" sz="2000" kern="0" baseline="-25000" dirty="0" err="1" smtClean="0">
                      <a:ea typeface=""/>
                      <a:cs typeface=""/>
                    </a:rPr>
                    <a:t>R.sid</a:t>
                  </a:r>
                  <a:r>
                    <a:rPr lang="en-US" sz="2000" kern="0" baseline="-25000" dirty="0" smtClean="0">
                      <a:ea typeface=""/>
                      <a:cs typeface=""/>
                    </a:rPr>
                    <a:t>=</a:t>
                  </a:r>
                  <a:r>
                    <a:rPr lang="en-US" sz="2000" kern="0" baseline="-25000" dirty="0" err="1" smtClean="0">
                      <a:ea typeface=""/>
                      <a:cs typeface=""/>
                    </a:rPr>
                    <a:t>S.sid</a:t>
                  </a:r>
                  <a:endParaRPr lang="en-US" sz="2000" kern="0" baseline="-25000" dirty="0">
                    <a:ea typeface=""/>
                    <a:cs typeface=""/>
                  </a:endParaRPr>
                </a:p>
              </p:txBody>
            </p:sp>
            <p:grpSp>
              <p:nvGrpSpPr>
                <p:cNvPr id="20" name="Group 19"/>
                <p:cNvGrpSpPr/>
                <p:nvPr/>
              </p:nvGrpSpPr>
              <p:grpSpPr>
                <a:xfrm>
                  <a:off x="3074820" y="6188874"/>
                  <a:ext cx="2567631" cy="307777"/>
                  <a:chOff x="3074502" y="6016637"/>
                  <a:chExt cx="2567631" cy="307777"/>
                </a:xfrm>
              </p:grpSpPr>
              <p:sp>
                <p:nvSpPr>
                  <p:cNvPr id="25" name="TextBox 24"/>
                  <p:cNvSpPr txBox="1"/>
                  <p:nvPr/>
                </p:nvSpPr>
                <p:spPr>
                  <a:xfrm>
                    <a:off x="3074502" y="6016637"/>
                    <a:ext cx="941283" cy="307777"/>
                  </a:xfrm>
                  <a:prstGeom prst="rect">
                    <a:avLst/>
                  </a:prstGeom>
                  <a:noFill/>
                </p:spPr>
                <p:txBody>
                  <a:bodyPr wrap="none" rtlCol="0">
                    <a:spAutoFit/>
                  </a:bodyPr>
                  <a:lstStyle/>
                  <a:p>
                    <a:r>
                      <a:rPr lang="en-US" sz="1400" dirty="0" smtClean="0"/>
                      <a:t>Reserves</a:t>
                    </a:r>
                    <a:endParaRPr lang="en-US" sz="1400" dirty="0"/>
                  </a:p>
                </p:txBody>
              </p:sp>
              <p:sp>
                <p:nvSpPr>
                  <p:cNvPr id="26" name="TextBox 25"/>
                  <p:cNvSpPr txBox="1"/>
                  <p:nvPr/>
                </p:nvSpPr>
                <p:spPr>
                  <a:xfrm>
                    <a:off x="4909240" y="6016637"/>
                    <a:ext cx="732893" cy="307777"/>
                  </a:xfrm>
                  <a:prstGeom prst="rect">
                    <a:avLst/>
                  </a:prstGeom>
                  <a:noFill/>
                </p:spPr>
                <p:txBody>
                  <a:bodyPr wrap="none" rtlCol="0">
                    <a:spAutoFit/>
                  </a:bodyPr>
                  <a:lstStyle/>
                  <a:p>
                    <a:r>
                      <a:rPr lang="en-US" sz="1400" dirty="0" smtClean="0"/>
                      <a:t>Sailors</a:t>
                    </a:r>
                    <a:endParaRPr lang="en-US" sz="1400" dirty="0"/>
                  </a:p>
                </p:txBody>
              </p:sp>
            </p:grpSp>
            <p:cxnSp>
              <p:nvCxnSpPr>
                <p:cNvPr id="21" name="Straight Arrow Connector 20"/>
                <p:cNvCxnSpPr>
                  <a:stCxn id="19" idx="0"/>
                </p:cNvCxnSpPr>
                <p:nvPr/>
              </p:nvCxnSpPr>
              <p:spPr bwMode="auto">
                <a:xfrm flipV="1">
                  <a:off x="3545462" y="5945497"/>
                  <a:ext cx="818834" cy="24337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2" name="Straight Arrow Connector 21"/>
                <p:cNvCxnSpPr/>
                <p:nvPr/>
              </p:nvCxnSpPr>
              <p:spPr bwMode="auto">
                <a:xfrm flipH="1" flipV="1">
                  <a:off x="4364296" y="5945497"/>
                  <a:ext cx="911709" cy="24337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3" name="Straight Arrow Connector 22"/>
                <p:cNvCxnSpPr/>
                <p:nvPr/>
              </p:nvCxnSpPr>
              <p:spPr bwMode="auto">
                <a:xfrm flipV="1">
                  <a:off x="4364296" y="5117346"/>
                  <a:ext cx="1" cy="435315"/>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4" name="Straight Arrow Connector 23"/>
                <p:cNvCxnSpPr>
                  <a:endCxn id="17" idx="2"/>
                </p:cNvCxnSpPr>
                <p:nvPr/>
              </p:nvCxnSpPr>
              <p:spPr bwMode="auto">
                <a:xfrm flipV="1">
                  <a:off x="4364296" y="4528083"/>
                  <a:ext cx="0" cy="327625"/>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16" name="TextBox 15"/>
              <p:cNvSpPr txBox="1"/>
              <p:nvPr/>
            </p:nvSpPr>
            <p:spPr>
              <a:xfrm>
                <a:off x="2494568" y="3623360"/>
                <a:ext cx="1983235" cy="307777"/>
              </a:xfrm>
              <a:prstGeom prst="rect">
                <a:avLst/>
              </a:prstGeom>
              <a:noFill/>
            </p:spPr>
            <p:txBody>
              <a:bodyPr wrap="none" rtlCol="0">
                <a:spAutoFit/>
              </a:bodyPr>
              <a:lstStyle/>
              <a:p>
                <a:r>
                  <a:rPr lang="en-US" sz="1400" b="1" dirty="0" smtClean="0"/>
                  <a:t>(Logical) Query Plan:</a:t>
                </a:r>
                <a:endParaRPr lang="en-US" sz="1400" b="1" dirty="0"/>
              </a:p>
            </p:txBody>
          </p:sp>
        </p:grpSp>
        <p:sp>
          <p:nvSpPr>
            <p:cNvPr id="29" name="Left Arrow 28"/>
            <p:cNvSpPr/>
            <p:nvPr/>
          </p:nvSpPr>
          <p:spPr bwMode="auto">
            <a:xfrm rot="20418873">
              <a:off x="2903314" y="3016207"/>
              <a:ext cx="2452098" cy="405464"/>
            </a:xfrm>
            <a:prstGeom prst="lef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1400">
                <a:solidFill>
                  <a:schemeClr val="bg1"/>
                </a:solidFill>
                <a:ea typeface="+mn-ea"/>
                <a:cs typeface="+mn-cs"/>
              </a:endParaRPr>
            </a:p>
          </p:txBody>
        </p:sp>
      </p:grpSp>
      <p:grpSp>
        <p:nvGrpSpPr>
          <p:cNvPr id="28" name="Group 27"/>
          <p:cNvGrpSpPr/>
          <p:nvPr/>
        </p:nvGrpSpPr>
        <p:grpSpPr>
          <a:xfrm>
            <a:off x="3263803" y="3321343"/>
            <a:ext cx="4720366" cy="3094845"/>
            <a:chOff x="3263803" y="3321343"/>
            <a:chExt cx="4720366" cy="3094845"/>
          </a:xfrm>
        </p:grpSpPr>
        <p:sp>
          <p:nvSpPr>
            <p:cNvPr id="27" name="Right Arrow 26"/>
            <p:cNvSpPr/>
            <p:nvPr/>
          </p:nvSpPr>
          <p:spPr bwMode="auto">
            <a:xfrm>
              <a:off x="3263803" y="3988104"/>
              <a:ext cx="2164189" cy="1216955"/>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400" b="0" i="0" u="none" strike="noStrike" cap="none" normalizeH="0" baseline="0" dirty="0" smtClean="0">
                  <a:ln>
                    <a:noFill/>
                  </a:ln>
                  <a:solidFill>
                    <a:schemeClr val="bg1"/>
                  </a:solidFill>
                  <a:effectLst/>
                  <a:latin typeface="Helvetica Neue" charset="0"/>
                </a:rPr>
                <a:t>Query Optimizer</a:t>
              </a:r>
            </a:p>
          </p:txBody>
        </p:sp>
        <p:grpSp>
          <p:nvGrpSpPr>
            <p:cNvPr id="6" name="Group 5"/>
            <p:cNvGrpSpPr/>
            <p:nvPr/>
          </p:nvGrpSpPr>
          <p:grpSpPr>
            <a:xfrm>
              <a:off x="4984630" y="3321343"/>
              <a:ext cx="2999539" cy="3094845"/>
              <a:chOff x="4984630" y="3321343"/>
              <a:chExt cx="2999539" cy="3094845"/>
            </a:xfrm>
          </p:grpSpPr>
          <p:grpSp>
            <p:nvGrpSpPr>
              <p:cNvPr id="5" name="Group 4"/>
              <p:cNvGrpSpPr/>
              <p:nvPr/>
            </p:nvGrpSpPr>
            <p:grpSpPr>
              <a:xfrm>
                <a:off x="5560497" y="3654743"/>
                <a:ext cx="2132439" cy="2761445"/>
                <a:chOff x="5560497" y="3654743"/>
                <a:chExt cx="2132439" cy="2761445"/>
              </a:xfrm>
            </p:grpSpPr>
            <p:sp>
              <p:nvSpPr>
                <p:cNvPr id="35" name="Rectangle 34"/>
                <p:cNvSpPr/>
                <p:nvPr/>
              </p:nvSpPr>
              <p:spPr>
                <a:xfrm>
                  <a:off x="6091122" y="4549642"/>
                  <a:ext cx="1258678"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3200" kern="0" dirty="0" smtClean="0">
                      <a:solidFill>
                        <a:srgbClr val="FF0000"/>
                      </a:solidFill>
                      <a:ea typeface=""/>
                      <a:cs typeface=""/>
                    </a:rPr>
                    <a:t>⋈</a:t>
                  </a:r>
                  <a:r>
                    <a:rPr lang="en-US" sz="2000" kern="0" baseline="-25000" dirty="0" err="1" smtClean="0">
                      <a:ea typeface=""/>
                      <a:cs typeface=""/>
                    </a:rPr>
                    <a:t>R.sid</a:t>
                  </a:r>
                  <a:r>
                    <a:rPr lang="en-US" sz="2000" kern="0" baseline="-25000" dirty="0" smtClean="0">
                      <a:ea typeface=""/>
                      <a:cs typeface=""/>
                    </a:rPr>
                    <a:t>=</a:t>
                  </a:r>
                  <a:r>
                    <a:rPr lang="en-US" sz="2000" kern="0" baseline="-25000" dirty="0" err="1" smtClean="0">
                      <a:ea typeface=""/>
                      <a:cs typeface=""/>
                    </a:rPr>
                    <a:t>S.sid</a:t>
                  </a:r>
                  <a:endParaRPr lang="en-US" sz="2000" kern="0" baseline="-25000" dirty="0">
                    <a:ea typeface=""/>
                    <a:cs typeface=""/>
                  </a:endParaRPr>
                </a:p>
              </p:txBody>
            </p:sp>
            <p:cxnSp>
              <p:nvCxnSpPr>
                <p:cNvPr id="37" name="Straight Arrow Connector 36"/>
                <p:cNvCxnSpPr>
                  <a:endCxn id="35" idx="2"/>
                </p:cNvCxnSpPr>
                <p:nvPr/>
              </p:nvCxnSpPr>
              <p:spPr bwMode="auto">
                <a:xfrm flipV="1">
                  <a:off x="6185564" y="5134417"/>
                  <a:ext cx="534897" cy="44636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8" name="Straight Arrow Connector 37"/>
                <p:cNvCxnSpPr>
                  <a:endCxn id="35" idx="2"/>
                </p:cNvCxnSpPr>
                <p:nvPr/>
              </p:nvCxnSpPr>
              <p:spPr bwMode="auto">
                <a:xfrm flipH="1" flipV="1">
                  <a:off x="6720461" y="5134417"/>
                  <a:ext cx="582717" cy="401835"/>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nvGrpSpPr>
                <p:cNvPr id="62" name="Group 61"/>
                <p:cNvGrpSpPr/>
                <p:nvPr/>
              </p:nvGrpSpPr>
              <p:grpSpPr>
                <a:xfrm>
                  <a:off x="6257834" y="3654743"/>
                  <a:ext cx="925254" cy="700192"/>
                  <a:chOff x="5391662" y="3774653"/>
                  <a:chExt cx="925254" cy="700192"/>
                </a:xfrm>
              </p:grpSpPr>
              <p:sp>
                <p:nvSpPr>
                  <p:cNvPr id="33" name="Rectangle 32"/>
                  <p:cNvSpPr/>
                  <p:nvPr/>
                </p:nvSpPr>
                <p:spPr>
                  <a:xfrm>
                    <a:off x="5391662" y="3774653"/>
                    <a:ext cx="925254"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2000" kern="0" dirty="0" smtClean="0">
                        <a:solidFill>
                          <a:srgbClr val="FF0000"/>
                        </a:solidFill>
                        <a:ea typeface=""/>
                        <a:cs typeface=""/>
                      </a:rPr>
                      <a:t>𝜋</a:t>
                    </a:r>
                    <a:r>
                      <a:rPr lang="en-US" sz="2000" kern="0" baseline="-25000" dirty="0" err="1" smtClean="0">
                        <a:ea typeface=""/>
                        <a:cs typeface=""/>
                      </a:rPr>
                      <a:t>S.name</a:t>
                    </a:r>
                    <a:endParaRPr lang="en-US" sz="2000" kern="0" dirty="0">
                      <a:ea typeface=""/>
                      <a:cs typeface=""/>
                    </a:endParaRPr>
                  </a:p>
                </p:txBody>
              </p:sp>
              <p:cxnSp>
                <p:nvCxnSpPr>
                  <p:cNvPr id="40" name="Straight Arrow Connector 39"/>
                  <p:cNvCxnSpPr/>
                  <p:nvPr/>
                </p:nvCxnSpPr>
                <p:spPr bwMode="auto">
                  <a:xfrm flipV="1">
                    <a:off x="5854289" y="4231859"/>
                    <a:ext cx="0" cy="24298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grpSp>
              <p:nvGrpSpPr>
                <p:cNvPr id="45" name="Group 44"/>
                <p:cNvGrpSpPr/>
                <p:nvPr/>
              </p:nvGrpSpPr>
              <p:grpSpPr>
                <a:xfrm>
                  <a:off x="5560497" y="5441988"/>
                  <a:ext cx="1117614" cy="974200"/>
                  <a:chOff x="5297250" y="5364388"/>
                  <a:chExt cx="1117614" cy="974200"/>
                </a:xfrm>
              </p:grpSpPr>
              <p:sp>
                <p:nvSpPr>
                  <p:cNvPr id="34" name="Rectangle 33"/>
                  <p:cNvSpPr/>
                  <p:nvPr/>
                </p:nvSpPr>
                <p:spPr>
                  <a:xfrm>
                    <a:off x="5297250" y="5364388"/>
                    <a:ext cx="1117614"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2000" kern="0" dirty="0" smtClean="0">
                        <a:solidFill>
                          <a:srgbClr val="FF0000"/>
                        </a:solidFill>
                        <a:ea typeface=""/>
                        <a:cs typeface=""/>
                      </a:rPr>
                      <a:t>𝜎</a:t>
                    </a:r>
                    <a:r>
                      <a:rPr lang="en-US" sz="2000" kern="0" baseline="-25000" dirty="0" err="1" smtClean="0">
                        <a:ea typeface=""/>
                        <a:cs typeface=""/>
                      </a:rPr>
                      <a:t>R.bid</a:t>
                    </a:r>
                    <a:r>
                      <a:rPr lang="en-US" sz="2000" kern="0" baseline="-25000" dirty="0" smtClean="0">
                        <a:ea typeface=""/>
                        <a:cs typeface=""/>
                      </a:rPr>
                      <a:t>=100</a:t>
                    </a:r>
                    <a:endParaRPr lang="en-US" sz="2000" kern="0" dirty="0">
                      <a:ea typeface=""/>
                      <a:cs typeface=""/>
                    </a:endParaRPr>
                  </a:p>
                </p:txBody>
              </p:sp>
              <p:sp>
                <p:nvSpPr>
                  <p:cNvPr id="41" name="TextBox 40"/>
                  <p:cNvSpPr txBox="1"/>
                  <p:nvPr/>
                </p:nvSpPr>
                <p:spPr>
                  <a:xfrm>
                    <a:off x="5385416" y="6030811"/>
                    <a:ext cx="941283" cy="307777"/>
                  </a:xfrm>
                  <a:prstGeom prst="rect">
                    <a:avLst/>
                  </a:prstGeom>
                  <a:noFill/>
                </p:spPr>
                <p:txBody>
                  <a:bodyPr wrap="none" rtlCol="0">
                    <a:spAutoFit/>
                  </a:bodyPr>
                  <a:lstStyle/>
                  <a:p>
                    <a:r>
                      <a:rPr lang="en-US" sz="1400" dirty="0" smtClean="0"/>
                      <a:t>Reserves</a:t>
                    </a:r>
                    <a:endParaRPr lang="en-US" sz="1400" dirty="0"/>
                  </a:p>
                </p:txBody>
              </p:sp>
              <p:cxnSp>
                <p:nvCxnSpPr>
                  <p:cNvPr id="43" name="Straight Arrow Connector 42"/>
                  <p:cNvCxnSpPr/>
                  <p:nvPr/>
                </p:nvCxnSpPr>
                <p:spPr bwMode="auto">
                  <a:xfrm flipV="1">
                    <a:off x="5856057" y="5790120"/>
                    <a:ext cx="0" cy="28132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48" name="TextBox 47"/>
                <p:cNvSpPr txBox="1"/>
                <p:nvPr/>
              </p:nvSpPr>
              <p:spPr>
                <a:xfrm>
                  <a:off x="6960043" y="5529018"/>
                  <a:ext cx="732893" cy="307777"/>
                </a:xfrm>
                <a:prstGeom prst="rect">
                  <a:avLst/>
                </a:prstGeom>
                <a:noFill/>
              </p:spPr>
              <p:txBody>
                <a:bodyPr wrap="none" rtlCol="0">
                  <a:spAutoFit/>
                </a:bodyPr>
                <a:lstStyle/>
                <a:p>
                  <a:r>
                    <a:rPr lang="en-US" sz="1400" dirty="0" smtClean="0"/>
                    <a:t>Sailors</a:t>
                  </a:r>
                  <a:endParaRPr lang="en-US" sz="1400" dirty="0"/>
                </a:p>
              </p:txBody>
            </p:sp>
            <p:grpSp>
              <p:nvGrpSpPr>
                <p:cNvPr id="61" name="Group 60"/>
                <p:cNvGrpSpPr/>
                <p:nvPr/>
              </p:nvGrpSpPr>
              <p:grpSpPr>
                <a:xfrm>
                  <a:off x="6160852" y="4214051"/>
                  <a:ext cx="1119217" cy="675785"/>
                  <a:chOff x="5982999" y="5124204"/>
                  <a:chExt cx="1119217" cy="675785"/>
                </a:xfrm>
              </p:grpSpPr>
              <p:sp>
                <p:nvSpPr>
                  <p:cNvPr id="47" name="Rectangle 46"/>
                  <p:cNvSpPr/>
                  <p:nvPr/>
                </p:nvSpPr>
                <p:spPr>
                  <a:xfrm>
                    <a:off x="5982999" y="5124204"/>
                    <a:ext cx="1119217"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2000" kern="0" dirty="0" smtClean="0">
                        <a:solidFill>
                          <a:srgbClr val="FF0000"/>
                        </a:solidFill>
                        <a:ea typeface=""/>
                        <a:cs typeface=""/>
                      </a:rPr>
                      <a:t>𝜎</a:t>
                    </a:r>
                    <a:r>
                      <a:rPr lang="en-US" sz="2000" kern="0" baseline="-25000" dirty="0" err="1" smtClean="0">
                        <a:ea typeface=""/>
                        <a:cs typeface=""/>
                      </a:rPr>
                      <a:t>S.rating</a:t>
                    </a:r>
                    <a:r>
                      <a:rPr lang="en-US" sz="2000" kern="0" baseline="-25000" dirty="0" smtClean="0">
                        <a:ea typeface=""/>
                        <a:cs typeface=""/>
                      </a:rPr>
                      <a:t>&gt;5</a:t>
                    </a:r>
                    <a:endParaRPr lang="en-US" sz="2000" kern="0" dirty="0">
                      <a:ea typeface=""/>
                      <a:cs typeface=""/>
                    </a:endParaRPr>
                  </a:p>
                </p:txBody>
              </p:sp>
              <p:cxnSp>
                <p:nvCxnSpPr>
                  <p:cNvPr id="49" name="Straight Arrow Connector 48"/>
                  <p:cNvCxnSpPr/>
                  <p:nvPr/>
                </p:nvCxnSpPr>
                <p:spPr bwMode="auto">
                  <a:xfrm flipV="1">
                    <a:off x="6541806" y="5549937"/>
                    <a:ext cx="0" cy="25005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grpSp>
          <p:sp>
            <p:nvSpPr>
              <p:cNvPr id="69" name="TextBox 68"/>
              <p:cNvSpPr txBox="1"/>
              <p:nvPr/>
            </p:nvSpPr>
            <p:spPr>
              <a:xfrm>
                <a:off x="4984630" y="3321343"/>
                <a:ext cx="2999539" cy="307777"/>
              </a:xfrm>
              <a:prstGeom prst="rect">
                <a:avLst/>
              </a:prstGeom>
              <a:noFill/>
            </p:spPr>
            <p:txBody>
              <a:bodyPr wrap="none" rtlCol="0">
                <a:spAutoFit/>
              </a:bodyPr>
              <a:lstStyle/>
              <a:p>
                <a:r>
                  <a:rPr lang="en-US" sz="1400" b="1" smtClean="0"/>
                  <a:t>Optimized (Physical) </a:t>
                </a:r>
                <a:r>
                  <a:rPr lang="en-US" sz="1400" b="1" dirty="0" smtClean="0"/>
                  <a:t>Query Plan:</a:t>
                </a:r>
                <a:endParaRPr lang="en-US" sz="1400" b="1" dirty="0"/>
              </a:p>
            </p:txBody>
          </p:sp>
        </p:grpSp>
      </p:grpSp>
      <p:sp>
        <p:nvSpPr>
          <p:cNvPr id="59" name="Rounded Rectangle 58"/>
          <p:cNvSpPr/>
          <p:nvPr/>
        </p:nvSpPr>
        <p:spPr bwMode="auto">
          <a:xfrm>
            <a:off x="7462895" y="3654743"/>
            <a:ext cx="1467225" cy="467331"/>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200" b="0" i="0" u="none" strike="noStrike" cap="none" normalizeH="0" baseline="0" dirty="0" smtClean="0">
                <a:ln>
                  <a:noFill/>
                </a:ln>
                <a:solidFill>
                  <a:schemeClr val="bg1"/>
                </a:solidFill>
                <a:effectLst/>
                <a:latin typeface="Helvetica Neue" charset="0"/>
              </a:rPr>
              <a:t>On-the-fly</a:t>
            </a:r>
          </a:p>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chemeClr val="bg1"/>
                </a:solidFill>
              </a:rPr>
              <a:t>Project Iterator</a:t>
            </a:r>
            <a:endParaRPr kumimoji="0" lang="en-US" sz="1200" b="0" i="0" u="none" strike="noStrike" cap="none" normalizeH="0" baseline="0" dirty="0" smtClean="0">
              <a:ln>
                <a:noFill/>
              </a:ln>
              <a:solidFill>
                <a:schemeClr val="bg1"/>
              </a:solidFill>
              <a:effectLst/>
              <a:latin typeface="Helvetica Neue" charset="0"/>
            </a:endParaRPr>
          </a:p>
        </p:txBody>
      </p:sp>
      <p:sp>
        <p:nvSpPr>
          <p:cNvPr id="60" name="Rounded Rectangle 59"/>
          <p:cNvSpPr/>
          <p:nvPr/>
        </p:nvSpPr>
        <p:spPr bwMode="auto">
          <a:xfrm>
            <a:off x="7462895" y="4240402"/>
            <a:ext cx="1467225" cy="467331"/>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200" b="0" i="0" u="none" strike="noStrike" cap="none" normalizeH="0" baseline="0" dirty="0" smtClean="0">
                <a:ln>
                  <a:noFill/>
                </a:ln>
                <a:solidFill>
                  <a:schemeClr val="bg1"/>
                </a:solidFill>
                <a:effectLst/>
                <a:latin typeface="Helvetica Neue" charset="0"/>
              </a:rPr>
              <a:t>On-the-fly</a:t>
            </a:r>
          </a:p>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chemeClr val="bg1"/>
                </a:solidFill>
                <a:latin typeface="Helvetica Neue" charset="0"/>
              </a:rPr>
              <a:t>Select Iterator</a:t>
            </a:r>
            <a:endParaRPr kumimoji="0" lang="en-US" sz="1200" b="0" i="0" u="none" strike="noStrike" cap="none" normalizeH="0" baseline="0" dirty="0" smtClean="0">
              <a:ln>
                <a:noFill/>
              </a:ln>
              <a:solidFill>
                <a:schemeClr val="bg1"/>
              </a:solidFill>
              <a:effectLst/>
              <a:latin typeface="Helvetica Neue" charset="0"/>
            </a:endParaRPr>
          </a:p>
        </p:txBody>
      </p:sp>
      <p:sp>
        <p:nvSpPr>
          <p:cNvPr id="65" name="Rounded Rectangle 64"/>
          <p:cNvSpPr/>
          <p:nvPr/>
        </p:nvSpPr>
        <p:spPr bwMode="auto">
          <a:xfrm>
            <a:off x="7462895" y="4791154"/>
            <a:ext cx="1467225" cy="467331"/>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200" b="0" i="0" u="none" strike="noStrike" cap="none" normalizeH="0" baseline="0" dirty="0" smtClean="0">
                <a:ln>
                  <a:noFill/>
                </a:ln>
                <a:solidFill>
                  <a:schemeClr val="bg1"/>
                </a:solidFill>
                <a:effectLst/>
                <a:latin typeface="Helvetica Neue" charset="0"/>
              </a:rPr>
              <a:t>Indexed Nested Loop Join Iterator</a:t>
            </a:r>
          </a:p>
        </p:txBody>
      </p:sp>
      <p:sp>
        <p:nvSpPr>
          <p:cNvPr id="66" name="Rounded Rectangle 65"/>
          <p:cNvSpPr/>
          <p:nvPr/>
        </p:nvSpPr>
        <p:spPr bwMode="auto">
          <a:xfrm>
            <a:off x="7686381" y="5449240"/>
            <a:ext cx="1078088" cy="467331"/>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200" b="0" i="0" u="none" strike="noStrike" cap="none" normalizeH="0" baseline="0" dirty="0" smtClean="0">
                <a:ln>
                  <a:noFill/>
                </a:ln>
                <a:solidFill>
                  <a:schemeClr val="bg1"/>
                </a:solidFill>
                <a:effectLst/>
                <a:latin typeface="Helvetica Neue" charset="0"/>
              </a:rPr>
              <a:t>Heap </a:t>
            </a:r>
            <a:r>
              <a:rPr kumimoji="0" lang="en-US" sz="1200" b="0" i="0" u="none" strike="noStrike" cap="none" normalizeH="0" baseline="0" smtClean="0">
                <a:ln>
                  <a:noFill/>
                </a:ln>
                <a:solidFill>
                  <a:schemeClr val="bg1"/>
                </a:solidFill>
                <a:effectLst/>
                <a:latin typeface="Helvetica Neue" charset="0"/>
              </a:rPr>
              <a:t>Scan Iterator</a:t>
            </a:r>
            <a:endParaRPr kumimoji="0" lang="en-US" sz="1200" b="0" i="0" u="none" strike="noStrike" cap="none" normalizeH="0" baseline="0" dirty="0" smtClean="0">
              <a:ln>
                <a:noFill/>
              </a:ln>
              <a:solidFill>
                <a:schemeClr val="bg1"/>
              </a:solidFill>
              <a:effectLst/>
              <a:latin typeface="Helvetica Neue" charset="0"/>
            </a:endParaRPr>
          </a:p>
        </p:txBody>
      </p:sp>
      <p:grpSp>
        <p:nvGrpSpPr>
          <p:cNvPr id="71" name="Group 70"/>
          <p:cNvGrpSpPr/>
          <p:nvPr/>
        </p:nvGrpSpPr>
        <p:grpSpPr>
          <a:xfrm>
            <a:off x="4337726" y="5410188"/>
            <a:ext cx="1261027" cy="904547"/>
            <a:chOff x="4337726" y="5410188"/>
            <a:chExt cx="1261027" cy="904547"/>
          </a:xfrm>
        </p:grpSpPr>
        <p:sp>
          <p:nvSpPr>
            <p:cNvPr id="68" name="Rounded Rectangle 67"/>
            <p:cNvSpPr/>
            <p:nvPr/>
          </p:nvSpPr>
          <p:spPr bwMode="auto">
            <a:xfrm>
              <a:off x="4370508" y="5644096"/>
              <a:ext cx="1228245" cy="670639"/>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200" b="0" i="0" u="none" strike="noStrike" cap="none" normalizeH="0" baseline="0" dirty="0" smtClean="0">
                  <a:ln>
                    <a:noFill/>
                  </a:ln>
                  <a:solidFill>
                    <a:schemeClr val="bg1"/>
                  </a:solidFill>
                  <a:effectLst/>
                  <a:latin typeface="Helvetica Neue" charset="0"/>
                </a:rPr>
                <a:t>B+-Tree</a:t>
              </a:r>
            </a:p>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chemeClr val="bg1"/>
                  </a:solidFill>
                  <a:latin typeface="Helvetica Neue" charset="0"/>
                </a:rPr>
                <a:t>Indexed Scan Iterator</a:t>
              </a:r>
              <a:endParaRPr kumimoji="0" lang="en-US" sz="1200" b="0" i="0" u="none" strike="noStrike" cap="none" normalizeH="0" baseline="0" dirty="0" smtClean="0">
                <a:ln>
                  <a:noFill/>
                </a:ln>
                <a:solidFill>
                  <a:schemeClr val="bg1"/>
                </a:solidFill>
                <a:effectLst/>
                <a:latin typeface="Helvetica Neue" charset="0"/>
              </a:endParaRPr>
            </a:p>
          </p:txBody>
        </p:sp>
        <p:sp>
          <p:nvSpPr>
            <p:cNvPr id="70" name="TextBox 69"/>
            <p:cNvSpPr txBox="1"/>
            <p:nvPr/>
          </p:nvSpPr>
          <p:spPr>
            <a:xfrm>
              <a:off x="4337726" y="5410188"/>
              <a:ext cx="1242648" cy="276999"/>
            </a:xfrm>
            <a:prstGeom prst="rect">
              <a:avLst/>
            </a:prstGeom>
            <a:noFill/>
          </p:spPr>
          <p:txBody>
            <a:bodyPr wrap="none" rtlCol="0">
              <a:spAutoFit/>
            </a:bodyPr>
            <a:lstStyle/>
            <a:p>
              <a:r>
                <a:rPr lang="en-US" dirty="0" smtClean="0">
                  <a:solidFill>
                    <a:schemeClr val="accent2"/>
                  </a:solidFill>
                </a:rPr>
                <a:t>Operator Code </a:t>
              </a:r>
              <a:endParaRPr lang="en-US" dirty="0">
                <a:solidFill>
                  <a:schemeClr val="accent2"/>
                </a:solidFill>
              </a:endParaRPr>
            </a:p>
          </p:txBody>
        </p:sp>
      </p:grpSp>
    </p:spTree>
    <p:extLst>
      <p:ext uri="{BB962C8B-B14F-4D97-AF65-F5344CB8AC3E}">
        <p14:creationId xmlns:p14="http://schemas.microsoft.com/office/powerpoint/2010/main" val="153396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500"/>
                                        <p:tgtEl>
                                          <p:spTgt spid="71"/>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fade">
                                      <p:cBhvr>
                                        <p:cTn id="26" dur="500"/>
                                        <p:tgtEl>
                                          <p:spTgt spid="59"/>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fade">
                                      <p:cBhvr>
                                        <p:cTn id="30" dur="500"/>
                                        <p:tgtEl>
                                          <p:spTgt spid="60"/>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fade">
                                      <p:cBhvr>
                                        <p:cTn id="34" dur="500"/>
                                        <p:tgtEl>
                                          <p:spTgt spid="65"/>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fade">
                                      <p:cBhvr>
                                        <p:cTn id="38"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5" grpId="0" animBg="1"/>
      <p:bldP spid="6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a:xfrm>
            <a:off x="414670" y="49516"/>
            <a:ext cx="4766930" cy="1468133"/>
          </a:xfrm>
          <a:noFill/>
        </p:spPr>
        <p:txBody>
          <a:bodyPr/>
          <a:lstStyle/>
          <a:p>
            <a:pPr eaLnBrk="1" hangingPunct="1">
              <a:spcAft>
                <a:spcPts val="13"/>
              </a:spcAft>
              <a:tabLst>
                <a:tab pos="0" algn="l"/>
                <a:tab pos="914400" algn="l"/>
                <a:tab pos="1828800" algn="l"/>
                <a:tab pos="2743200" algn="l"/>
                <a:tab pos="3657600" algn="l"/>
              </a:tabLst>
            </a:pPr>
            <a:r>
              <a:rPr lang="en-US" dirty="0" smtClean="0">
                <a:solidFill>
                  <a:srgbClr val="000000"/>
                </a:solidFill>
                <a:latin typeface="Helvetica Neue Light"/>
                <a:ea typeface="Osaka" charset="0"/>
                <a:cs typeface="Helvetica Neue Light"/>
              </a:rPr>
              <a:t>Set Difference </a:t>
            </a:r>
            <a:r>
              <a:rPr lang="en-US" dirty="0" smtClean="0">
                <a:solidFill>
                  <a:srgbClr val="000000"/>
                </a:solidFill>
                <a:ea typeface="Osaka" charset="0"/>
                <a:cs typeface="Helvetica Neue Light"/>
              </a:rPr>
              <a:t>( </a:t>
            </a:r>
            <a:r>
              <a:rPr lang="en-US" b="1" dirty="0" smtClean="0"/>
              <a:t>−</a:t>
            </a:r>
            <a:r>
              <a:rPr lang="en-US" dirty="0" smtClean="0"/>
              <a:t> )</a:t>
            </a:r>
            <a:endParaRPr lang="en-US" dirty="0">
              <a:solidFill>
                <a:srgbClr val="000000"/>
              </a:solidFill>
              <a:ea typeface="Osaka" charset="0"/>
              <a:cs typeface="Helvetica Neue Light"/>
            </a:endParaRPr>
          </a:p>
        </p:txBody>
      </p:sp>
      <p:pic>
        <p:nvPicPr>
          <p:cNvPr id="481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0738" y="4051300"/>
            <a:ext cx="0" cy="16254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grpSp>
        <p:nvGrpSpPr>
          <p:cNvPr id="5" name="Group 4"/>
          <p:cNvGrpSpPr/>
          <p:nvPr/>
        </p:nvGrpSpPr>
        <p:grpSpPr>
          <a:xfrm>
            <a:off x="414670" y="2444077"/>
            <a:ext cx="3519574" cy="2126512"/>
            <a:chOff x="653902" y="1626781"/>
            <a:chExt cx="7602279" cy="4593266"/>
          </a:xfrm>
        </p:grpSpPr>
        <p:sp>
          <p:nvSpPr>
            <p:cNvPr id="2" name="Rectangle 1"/>
            <p:cNvSpPr/>
            <p:nvPr/>
          </p:nvSpPr>
          <p:spPr bwMode="auto">
            <a:xfrm>
              <a:off x="653902" y="1626781"/>
              <a:ext cx="7602279" cy="459326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sz="1000" b="0" i="0" u="none" strike="noStrike" cap="none" normalizeH="0" baseline="0" smtClean="0">
                <a:ln>
                  <a:noFill/>
                </a:ln>
                <a:solidFill>
                  <a:srgbClr val="000000"/>
                </a:solidFill>
                <a:effectLst/>
                <a:latin typeface="Helvetica Neue" charset="0"/>
              </a:endParaRPr>
            </a:p>
          </p:txBody>
        </p:sp>
        <p:sp>
          <p:nvSpPr>
            <p:cNvPr id="3" name="Oval 2"/>
            <p:cNvSpPr/>
            <p:nvPr/>
          </p:nvSpPr>
          <p:spPr bwMode="auto">
            <a:xfrm>
              <a:off x="1245605" y="1981539"/>
              <a:ext cx="3902503" cy="390250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3600" b="0" i="0" u="none" strike="noStrike" cap="none" normalizeH="0" baseline="0" dirty="0" smtClean="0">
                  <a:ln>
                    <a:noFill/>
                  </a:ln>
                  <a:solidFill>
                    <a:schemeClr val="bg1"/>
                  </a:solidFill>
                  <a:effectLst/>
                  <a:latin typeface="Helvetica Neue" charset="0"/>
                </a:rPr>
                <a:t>S1</a:t>
              </a:r>
            </a:p>
          </p:txBody>
        </p:sp>
        <p:sp>
          <p:nvSpPr>
            <p:cNvPr id="21" name="Oval 20"/>
            <p:cNvSpPr/>
            <p:nvPr/>
          </p:nvSpPr>
          <p:spPr bwMode="auto">
            <a:xfrm>
              <a:off x="3824679" y="1981540"/>
              <a:ext cx="3902503" cy="39025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3600" b="0" i="0" u="none" strike="noStrike" cap="none" normalizeH="0" baseline="0" smtClean="0">
                  <a:ln>
                    <a:noFill/>
                  </a:ln>
                  <a:solidFill>
                    <a:schemeClr val="bg1"/>
                  </a:solidFill>
                  <a:effectLst/>
                  <a:latin typeface="Helvetica Neue" charset="0"/>
                </a:rPr>
                <a:t>S2</a:t>
              </a:r>
              <a:endParaRPr kumimoji="0" lang="en-US" sz="3600" b="0" i="0" u="none" strike="noStrike" cap="none" normalizeH="0" baseline="0" dirty="0" smtClean="0">
                <a:ln>
                  <a:noFill/>
                </a:ln>
                <a:solidFill>
                  <a:schemeClr val="bg1"/>
                </a:solidFill>
                <a:effectLst/>
                <a:latin typeface="Helvetica Neue" charset="0"/>
              </a:endParaRPr>
            </a:p>
          </p:txBody>
        </p:sp>
      </p:grpSp>
      <p:grpSp>
        <p:nvGrpSpPr>
          <p:cNvPr id="6" name="Group 5"/>
          <p:cNvGrpSpPr/>
          <p:nvPr/>
        </p:nvGrpSpPr>
        <p:grpSpPr>
          <a:xfrm>
            <a:off x="5181600" y="2444077"/>
            <a:ext cx="3519574" cy="2126512"/>
            <a:chOff x="4638626" y="2371060"/>
            <a:chExt cx="4205891" cy="2541182"/>
          </a:xfrm>
        </p:grpSpPr>
        <p:sp>
          <p:nvSpPr>
            <p:cNvPr id="23" name="Rectangle 22"/>
            <p:cNvSpPr/>
            <p:nvPr/>
          </p:nvSpPr>
          <p:spPr bwMode="auto">
            <a:xfrm>
              <a:off x="4638626" y="2371060"/>
              <a:ext cx="4205891" cy="254118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sz="1000" b="0" i="0" u="none" strike="noStrike" cap="none" normalizeH="0" baseline="0" smtClean="0">
                <a:ln>
                  <a:noFill/>
                </a:ln>
                <a:solidFill>
                  <a:srgbClr val="000000"/>
                </a:solidFill>
                <a:effectLst/>
                <a:latin typeface="Helvetica Neue" charset="0"/>
              </a:endParaRPr>
            </a:p>
          </p:txBody>
        </p:sp>
        <p:sp>
          <p:nvSpPr>
            <p:cNvPr id="26" name="Freeform 25"/>
            <p:cNvSpPr/>
            <p:nvPr/>
          </p:nvSpPr>
          <p:spPr bwMode="auto">
            <a:xfrm>
              <a:off x="4965981" y="2567327"/>
              <a:ext cx="1792937" cy="2159024"/>
            </a:xfrm>
            <a:custGeom>
              <a:avLst/>
              <a:gdLst>
                <a:gd name="connsiteX0" fmla="*/ 1079512 w 1792937"/>
                <a:gd name="connsiteY0" fmla="*/ 0 h 2159024"/>
                <a:gd name="connsiteX1" fmla="*/ 1766182 w 1792937"/>
                <a:gd name="connsiteY1" fmla="*/ 246508 h 2159024"/>
                <a:gd name="connsiteX2" fmla="*/ 1792937 w 1792937"/>
                <a:gd name="connsiteY2" fmla="*/ 270824 h 2159024"/>
                <a:gd name="connsiteX3" fmla="*/ 1743031 w 1792937"/>
                <a:gd name="connsiteY3" fmla="*/ 316182 h 2159024"/>
                <a:gd name="connsiteX4" fmla="*/ 1426849 w 1792937"/>
                <a:gd name="connsiteY4" fmla="*/ 1079512 h 2159024"/>
                <a:gd name="connsiteX5" fmla="*/ 1743031 w 1792937"/>
                <a:gd name="connsiteY5" fmla="*/ 1842842 h 2159024"/>
                <a:gd name="connsiteX6" fmla="*/ 1792937 w 1792937"/>
                <a:gd name="connsiteY6" fmla="*/ 1888200 h 2159024"/>
                <a:gd name="connsiteX7" fmla="*/ 1766182 w 1792937"/>
                <a:gd name="connsiteY7" fmla="*/ 1912516 h 2159024"/>
                <a:gd name="connsiteX8" fmla="*/ 1079512 w 1792937"/>
                <a:gd name="connsiteY8" fmla="*/ 2159024 h 2159024"/>
                <a:gd name="connsiteX9" fmla="*/ 0 w 1792937"/>
                <a:gd name="connsiteY9" fmla="*/ 1079512 h 2159024"/>
                <a:gd name="connsiteX10" fmla="*/ 1079512 w 1792937"/>
                <a:gd name="connsiteY10" fmla="*/ 0 h 2159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92937" h="2159024">
                  <a:moveTo>
                    <a:pt x="1079512" y="0"/>
                  </a:moveTo>
                  <a:cubicBezTo>
                    <a:pt x="1340349" y="0"/>
                    <a:pt x="1579579" y="92509"/>
                    <a:pt x="1766182" y="246508"/>
                  </a:cubicBezTo>
                  <a:lnTo>
                    <a:pt x="1792937" y="270824"/>
                  </a:lnTo>
                  <a:lnTo>
                    <a:pt x="1743031" y="316182"/>
                  </a:lnTo>
                  <a:cubicBezTo>
                    <a:pt x="1547678" y="511535"/>
                    <a:pt x="1426849" y="781413"/>
                    <a:pt x="1426849" y="1079512"/>
                  </a:cubicBezTo>
                  <a:cubicBezTo>
                    <a:pt x="1426849" y="1377611"/>
                    <a:pt x="1547678" y="1647489"/>
                    <a:pt x="1743031" y="1842842"/>
                  </a:cubicBezTo>
                  <a:lnTo>
                    <a:pt x="1792937" y="1888200"/>
                  </a:lnTo>
                  <a:lnTo>
                    <a:pt x="1766182" y="1912516"/>
                  </a:lnTo>
                  <a:cubicBezTo>
                    <a:pt x="1579579" y="2066515"/>
                    <a:pt x="1340349" y="2159024"/>
                    <a:pt x="1079512" y="2159024"/>
                  </a:cubicBezTo>
                  <a:cubicBezTo>
                    <a:pt x="483314" y="2159024"/>
                    <a:pt x="0" y="1675710"/>
                    <a:pt x="0" y="1079512"/>
                  </a:cubicBezTo>
                  <a:cubicBezTo>
                    <a:pt x="0" y="483314"/>
                    <a:pt x="483314" y="0"/>
                    <a:pt x="1079512" y="0"/>
                  </a:cubicBezTo>
                  <a:close/>
                </a:path>
              </a:pathLst>
            </a:cu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400" dirty="0">
                  <a:solidFill>
                    <a:schemeClr val="bg1"/>
                  </a:solidFill>
                  <a:latin typeface="Helvetica Neue" charset="0"/>
                </a:rPr>
                <a:t>S1 − S2</a:t>
              </a:r>
            </a:p>
          </p:txBody>
        </p:sp>
      </p:grpSp>
      <p:sp>
        <p:nvSpPr>
          <p:cNvPr id="7" name="Right Arrow 6"/>
          <p:cNvSpPr/>
          <p:nvPr/>
        </p:nvSpPr>
        <p:spPr bwMode="auto">
          <a:xfrm>
            <a:off x="4208181" y="3230887"/>
            <a:ext cx="757224" cy="659218"/>
          </a:xfrm>
          <a:prstGeom prst="righ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sz="1200" b="0" i="0" u="none" strike="noStrike" cap="none" normalizeH="0" baseline="0" smtClean="0">
              <a:ln>
                <a:noFill/>
              </a:ln>
              <a:solidFill>
                <a:srgbClr val="000000"/>
              </a:solidFill>
              <a:effectLst/>
              <a:latin typeface="Helvetica Neue" charset="0"/>
            </a:endParaRPr>
          </a:p>
        </p:txBody>
      </p:sp>
      <p:sp>
        <p:nvSpPr>
          <p:cNvPr id="27" name="TextBox 26"/>
          <p:cNvSpPr txBox="1"/>
          <p:nvPr/>
        </p:nvSpPr>
        <p:spPr>
          <a:xfrm>
            <a:off x="3758681" y="1517649"/>
            <a:ext cx="1656223" cy="584775"/>
          </a:xfrm>
          <a:prstGeom prst="rect">
            <a:avLst/>
          </a:prstGeom>
          <a:noFill/>
        </p:spPr>
        <p:txBody>
          <a:bodyPr wrap="none" rtlCol="0">
            <a:spAutoFit/>
          </a:bodyPr>
          <a:lstStyle/>
          <a:p>
            <a:r>
              <a:rPr lang="en-US" sz="3200" b="1" dirty="0" smtClean="0"/>
              <a:t>S1 − S2</a:t>
            </a:r>
            <a:endParaRPr lang="en-US" sz="3200" b="1" dirty="0"/>
          </a:p>
        </p:txBody>
      </p:sp>
      <p:sp>
        <p:nvSpPr>
          <p:cNvPr id="28" name="Rectangle 27"/>
          <p:cNvSpPr/>
          <p:nvPr/>
        </p:nvSpPr>
        <p:spPr>
          <a:xfrm>
            <a:off x="537122" y="4903907"/>
            <a:ext cx="8099340" cy="1692771"/>
          </a:xfrm>
          <a:prstGeom prst="rect">
            <a:avLst/>
          </a:prstGeom>
        </p:spPr>
        <p:txBody>
          <a:bodyPr wrap="square">
            <a:spAutoFit/>
          </a:bodyPr>
          <a:lstStyle/>
          <a:p>
            <a:r>
              <a:rPr lang="en-US" sz="2800" dirty="0" smtClean="0"/>
              <a:t>Same as with union, both input relations </a:t>
            </a:r>
            <a:r>
              <a:rPr lang="en-US" sz="2800" dirty="0"/>
              <a:t>must </a:t>
            </a:r>
            <a:r>
              <a:rPr lang="en-US" sz="2800" dirty="0" smtClean="0"/>
              <a:t>be </a:t>
            </a:r>
            <a:r>
              <a:rPr lang="en-US" sz="2800" i="1" dirty="0" smtClean="0"/>
              <a:t>compatible</a:t>
            </a:r>
            <a:r>
              <a:rPr lang="en-US" sz="2800" dirty="0" smtClean="0"/>
              <a:t>.</a:t>
            </a:r>
          </a:p>
          <a:p>
            <a:endParaRPr lang="en-US" sz="1600" dirty="0" smtClean="0"/>
          </a:p>
          <a:p>
            <a:r>
              <a:rPr lang="en-US" sz="2800" dirty="0" smtClean="0"/>
              <a:t>SQL </a:t>
            </a:r>
            <a:r>
              <a:rPr lang="en-US" sz="2800" dirty="0"/>
              <a:t>Expression: </a:t>
            </a:r>
            <a:r>
              <a:rPr lang="en-US" sz="2800" dirty="0" smtClean="0"/>
              <a:t>EXCEPT</a:t>
            </a:r>
            <a:endParaRPr lang="en-US" sz="2800" dirty="0"/>
          </a:p>
        </p:txBody>
      </p:sp>
    </p:spTree>
    <p:extLst>
      <p:ext uri="{BB962C8B-B14F-4D97-AF65-F5344CB8AC3E}">
        <p14:creationId xmlns:p14="http://schemas.microsoft.com/office/powerpoint/2010/main" val="10084250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xEl>
                                              <p:pRg st="2" end="2"/>
                                            </p:txEl>
                                          </p:spTgt>
                                        </p:tgtEl>
                                        <p:attrNameLst>
                                          <p:attrName>style.visibility</p:attrName>
                                        </p:attrNameLst>
                                      </p:cBhvr>
                                      <p:to>
                                        <p:strVal val="visible"/>
                                      </p:to>
                                    </p:set>
                                    <p:animEffect transition="in" filter="fade">
                                      <p:cBhvr>
                                        <p:cTn id="7" dur="500"/>
                                        <p:tgtEl>
                                          <p:spTgt spid="2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uiExpand="1" build="p" bldLvl="3"/>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a:xfrm>
            <a:off x="414670" y="49516"/>
            <a:ext cx="4766930" cy="1468133"/>
          </a:xfrm>
          <a:noFill/>
        </p:spPr>
        <p:txBody>
          <a:bodyPr/>
          <a:lstStyle/>
          <a:p>
            <a:pPr eaLnBrk="1" hangingPunct="1">
              <a:spcAft>
                <a:spcPts val="13"/>
              </a:spcAft>
              <a:tabLst>
                <a:tab pos="0" algn="l"/>
                <a:tab pos="914400" algn="l"/>
                <a:tab pos="1828800" algn="l"/>
                <a:tab pos="2743200" algn="l"/>
                <a:tab pos="3657600" algn="l"/>
              </a:tabLst>
            </a:pPr>
            <a:r>
              <a:rPr lang="en-US" dirty="0" smtClean="0">
                <a:solidFill>
                  <a:srgbClr val="000000"/>
                </a:solidFill>
                <a:latin typeface="Helvetica Neue Light"/>
                <a:ea typeface="Osaka" charset="0"/>
                <a:cs typeface="Helvetica Neue Light"/>
              </a:rPr>
              <a:t>Set Difference </a:t>
            </a:r>
            <a:r>
              <a:rPr lang="en-US" dirty="0" smtClean="0">
                <a:solidFill>
                  <a:srgbClr val="000000"/>
                </a:solidFill>
                <a:ea typeface="Osaka" charset="0"/>
                <a:cs typeface="Helvetica Neue Light"/>
              </a:rPr>
              <a:t>( </a:t>
            </a:r>
            <a:r>
              <a:rPr lang="en-US" b="1" dirty="0" smtClean="0"/>
              <a:t>−</a:t>
            </a:r>
            <a:r>
              <a:rPr lang="en-US" dirty="0" smtClean="0"/>
              <a:t> )</a:t>
            </a:r>
            <a:endParaRPr lang="en-US" dirty="0">
              <a:solidFill>
                <a:srgbClr val="000000"/>
              </a:solidFill>
              <a:ea typeface="Osaka" charset="0"/>
              <a:cs typeface="Helvetica Neue Light"/>
            </a:endParaRPr>
          </a:p>
        </p:txBody>
      </p:sp>
      <p:pic>
        <p:nvPicPr>
          <p:cNvPr id="481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0738" y="4051300"/>
            <a:ext cx="0" cy="16254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graphicFrame>
        <p:nvGraphicFramePr>
          <p:cNvPr id="15" name="Table 14"/>
          <p:cNvGraphicFramePr>
            <a:graphicFrameLocks noGrp="1"/>
          </p:cNvGraphicFramePr>
          <p:nvPr/>
        </p:nvGraphicFramePr>
        <p:xfrm>
          <a:off x="738075" y="4051300"/>
          <a:ext cx="3252519" cy="1854200"/>
        </p:xfrm>
        <a:graphic>
          <a:graphicData uri="http://schemas.openxmlformats.org/drawingml/2006/table">
            <a:tbl>
              <a:tblPr firstRow="1" bandRow="1">
                <a:tableStyleId>{5C22544A-7EE6-4342-B048-85BDC9FD1C3A}</a:tableStyleId>
              </a:tblPr>
              <a:tblGrid>
                <a:gridCol w="516448"/>
                <a:gridCol w="1106789"/>
                <a:gridCol w="962433"/>
                <a:gridCol w="666849"/>
              </a:tblGrid>
              <a:tr h="370840">
                <a:tc>
                  <a:txBody>
                    <a:bodyPr/>
                    <a:lstStyle/>
                    <a:p>
                      <a:r>
                        <a:rPr lang="en-US" u="sng" dirty="0" err="1" smtClean="0"/>
                        <a:t>sid</a:t>
                      </a:r>
                      <a:endParaRPr lang="en-US" u="sng" dirty="0"/>
                    </a:p>
                  </a:txBody>
                  <a:tcPr/>
                </a:tc>
                <a:tc>
                  <a:txBody>
                    <a:bodyPr/>
                    <a:lstStyle/>
                    <a:p>
                      <a:r>
                        <a:rPr lang="en-US" dirty="0" err="1" smtClean="0"/>
                        <a:t>sname</a:t>
                      </a:r>
                      <a:endParaRPr lang="en-US" dirty="0"/>
                    </a:p>
                  </a:txBody>
                  <a:tcPr/>
                </a:tc>
                <a:tc>
                  <a:txBody>
                    <a:bodyPr/>
                    <a:lstStyle/>
                    <a:p>
                      <a:r>
                        <a:rPr lang="en-US" dirty="0" smtClean="0"/>
                        <a:t>rating</a:t>
                      </a:r>
                      <a:endParaRPr lang="en-US" dirty="0"/>
                    </a:p>
                  </a:txBody>
                  <a:tcPr/>
                </a:tc>
                <a:tc>
                  <a:txBody>
                    <a:bodyPr/>
                    <a:lstStyle/>
                    <a:p>
                      <a:r>
                        <a:rPr lang="en-US" dirty="0" smtClean="0"/>
                        <a:t>age</a:t>
                      </a:r>
                      <a:endParaRPr lang="en-US" dirty="0"/>
                    </a:p>
                  </a:txBody>
                  <a:tcPr/>
                </a:tc>
              </a:tr>
              <a:tr h="370840">
                <a:tc>
                  <a:txBody>
                    <a:bodyPr/>
                    <a:lstStyle/>
                    <a:p>
                      <a:r>
                        <a:rPr lang="en-US" dirty="0" smtClean="0"/>
                        <a:t>28</a:t>
                      </a:r>
                      <a:endParaRPr lang="en-US" dirty="0"/>
                    </a:p>
                  </a:txBody>
                  <a:tcPr/>
                </a:tc>
                <a:tc>
                  <a:txBody>
                    <a:bodyPr/>
                    <a:lstStyle/>
                    <a:p>
                      <a:r>
                        <a:rPr lang="en-US" dirty="0" err="1" smtClean="0"/>
                        <a:t>yuppy</a:t>
                      </a:r>
                      <a:endParaRPr lang="en-US" dirty="0"/>
                    </a:p>
                  </a:txBody>
                  <a:tcPr/>
                </a:tc>
                <a:tc>
                  <a:txBody>
                    <a:bodyPr/>
                    <a:lstStyle/>
                    <a:p>
                      <a:r>
                        <a:rPr lang="en-US" dirty="0" smtClean="0"/>
                        <a:t>9</a:t>
                      </a:r>
                      <a:endParaRPr lang="en-US" dirty="0"/>
                    </a:p>
                  </a:txBody>
                  <a:tcPr/>
                </a:tc>
                <a:tc>
                  <a:txBody>
                    <a:bodyPr/>
                    <a:lstStyle/>
                    <a:p>
                      <a:r>
                        <a:rPr lang="en-US" dirty="0" smtClean="0"/>
                        <a:t>35.0</a:t>
                      </a:r>
                    </a:p>
                  </a:txBody>
                  <a:tcPr/>
                </a:tc>
              </a:tr>
              <a:tr h="370840">
                <a:tc>
                  <a:txBody>
                    <a:bodyPr/>
                    <a:lstStyle/>
                    <a:p>
                      <a:r>
                        <a:rPr lang="en-US" dirty="0" smtClean="0"/>
                        <a:t>31</a:t>
                      </a:r>
                      <a:endParaRPr lang="en-US" dirty="0"/>
                    </a:p>
                  </a:txBody>
                  <a:tcPr/>
                </a:tc>
                <a:tc>
                  <a:txBody>
                    <a:bodyPr/>
                    <a:lstStyle/>
                    <a:p>
                      <a:r>
                        <a:rPr lang="en-US" dirty="0" smtClean="0"/>
                        <a:t>lubber</a:t>
                      </a:r>
                      <a:endParaRPr lang="en-US" dirty="0"/>
                    </a:p>
                  </a:txBody>
                  <a:tcPr/>
                </a:tc>
                <a:tc>
                  <a:txBody>
                    <a:bodyPr/>
                    <a:lstStyle/>
                    <a:p>
                      <a:r>
                        <a:rPr lang="en-US" dirty="0" smtClean="0"/>
                        <a:t>8</a:t>
                      </a:r>
                      <a:endParaRPr lang="en-US" dirty="0"/>
                    </a:p>
                  </a:txBody>
                  <a:tcPr/>
                </a:tc>
                <a:tc>
                  <a:txBody>
                    <a:bodyPr/>
                    <a:lstStyle/>
                    <a:p>
                      <a:r>
                        <a:rPr lang="en-US" dirty="0" smtClean="0"/>
                        <a:t>55.5</a:t>
                      </a:r>
                      <a:endParaRPr lang="en-US" dirty="0"/>
                    </a:p>
                  </a:txBody>
                  <a:tcPr/>
                </a:tc>
              </a:tr>
              <a:tr h="370840">
                <a:tc>
                  <a:txBody>
                    <a:bodyPr/>
                    <a:lstStyle/>
                    <a:p>
                      <a:r>
                        <a:rPr lang="en-US" dirty="0" smtClean="0"/>
                        <a:t>44</a:t>
                      </a:r>
                      <a:endParaRPr lang="en-US" dirty="0"/>
                    </a:p>
                  </a:txBody>
                  <a:tcPr/>
                </a:tc>
                <a:tc>
                  <a:txBody>
                    <a:bodyPr/>
                    <a:lstStyle/>
                    <a:p>
                      <a:r>
                        <a:rPr lang="en-US" dirty="0" smtClean="0"/>
                        <a:t>guppy</a:t>
                      </a:r>
                      <a:endParaRPr lang="en-US" dirty="0"/>
                    </a:p>
                  </a:txBody>
                  <a:tcPr/>
                </a:tc>
                <a:tc>
                  <a:txBody>
                    <a:bodyPr/>
                    <a:lstStyle/>
                    <a:p>
                      <a:r>
                        <a:rPr lang="en-US" dirty="0" smtClean="0"/>
                        <a:t>5</a:t>
                      </a:r>
                      <a:endParaRPr lang="en-US" dirty="0"/>
                    </a:p>
                  </a:txBody>
                  <a:tcPr/>
                </a:tc>
                <a:tc>
                  <a:txBody>
                    <a:bodyPr/>
                    <a:lstStyle/>
                    <a:p>
                      <a:r>
                        <a:rPr lang="en-US" dirty="0" smtClean="0"/>
                        <a:t>35.0</a:t>
                      </a:r>
                      <a:endParaRPr lang="en-US" dirty="0"/>
                    </a:p>
                  </a:txBody>
                  <a:tcPr/>
                </a:tc>
              </a:tr>
              <a:tr h="370840">
                <a:tc>
                  <a:txBody>
                    <a:bodyPr/>
                    <a:lstStyle/>
                    <a:p>
                      <a:r>
                        <a:rPr lang="en-US" dirty="0" smtClean="0"/>
                        <a:t>58</a:t>
                      </a:r>
                      <a:endParaRPr lang="en-US" dirty="0"/>
                    </a:p>
                  </a:txBody>
                  <a:tcPr/>
                </a:tc>
                <a:tc>
                  <a:txBody>
                    <a:bodyPr/>
                    <a:lstStyle/>
                    <a:p>
                      <a:r>
                        <a:rPr lang="en-US" dirty="0" smtClean="0"/>
                        <a:t>rusty</a:t>
                      </a:r>
                      <a:endParaRPr lang="en-US" dirty="0"/>
                    </a:p>
                  </a:txBody>
                  <a:tcPr/>
                </a:tc>
                <a:tc>
                  <a:txBody>
                    <a:bodyPr/>
                    <a:lstStyle/>
                    <a:p>
                      <a:r>
                        <a:rPr lang="en-US" dirty="0" smtClean="0"/>
                        <a:t>10</a:t>
                      </a:r>
                      <a:endParaRPr lang="en-US" dirty="0"/>
                    </a:p>
                  </a:txBody>
                  <a:tcPr/>
                </a:tc>
                <a:tc>
                  <a:txBody>
                    <a:bodyPr/>
                    <a:lstStyle/>
                    <a:p>
                      <a:r>
                        <a:rPr lang="en-US" dirty="0" smtClean="0"/>
                        <a:t>35.0</a:t>
                      </a:r>
                      <a:endParaRPr lang="en-US" dirty="0"/>
                    </a:p>
                  </a:txBody>
                  <a:tcPr/>
                </a:tc>
              </a:tr>
            </a:tbl>
          </a:graphicData>
        </a:graphic>
      </p:graphicFrame>
      <p:sp>
        <p:nvSpPr>
          <p:cNvPr id="16" name="TextBox 15"/>
          <p:cNvSpPr txBox="1"/>
          <p:nvPr/>
        </p:nvSpPr>
        <p:spPr>
          <a:xfrm>
            <a:off x="738075" y="3694043"/>
            <a:ext cx="2492990" cy="369332"/>
          </a:xfrm>
          <a:prstGeom prst="rect">
            <a:avLst/>
          </a:prstGeom>
          <a:noFill/>
        </p:spPr>
        <p:txBody>
          <a:bodyPr wrap="none" rtlCol="0">
            <a:spAutoFit/>
          </a:bodyPr>
          <a:lstStyle/>
          <a:p>
            <a:r>
              <a:rPr lang="en-US" sz="1800" dirty="0" smtClean="0"/>
              <a:t>Relational </a:t>
            </a:r>
            <a:r>
              <a:rPr lang="en-US" sz="1800" i="1" dirty="0" smtClean="0"/>
              <a:t>Instance</a:t>
            </a:r>
            <a:r>
              <a:rPr lang="en-US" sz="1800" dirty="0" smtClean="0"/>
              <a:t> </a:t>
            </a:r>
            <a:r>
              <a:rPr lang="en-US" sz="1800" b="1" dirty="0" smtClean="0"/>
              <a:t>S2</a:t>
            </a:r>
            <a:endParaRPr lang="en-US" sz="1800" b="1" dirty="0"/>
          </a:p>
        </p:txBody>
      </p:sp>
      <p:graphicFrame>
        <p:nvGraphicFramePr>
          <p:cNvPr id="17" name="Table 16"/>
          <p:cNvGraphicFramePr>
            <a:graphicFrameLocks noGrp="1"/>
          </p:cNvGraphicFramePr>
          <p:nvPr/>
        </p:nvGraphicFramePr>
        <p:xfrm>
          <a:off x="738074" y="1891642"/>
          <a:ext cx="3252519" cy="1483360"/>
        </p:xfrm>
        <a:graphic>
          <a:graphicData uri="http://schemas.openxmlformats.org/drawingml/2006/table">
            <a:tbl>
              <a:tblPr firstRow="1" bandRow="1">
                <a:tableStyleId>{5C22544A-7EE6-4342-B048-85BDC9FD1C3A}</a:tableStyleId>
              </a:tblPr>
              <a:tblGrid>
                <a:gridCol w="516448"/>
                <a:gridCol w="1106789"/>
                <a:gridCol w="962433"/>
                <a:gridCol w="666849"/>
              </a:tblGrid>
              <a:tr h="370840">
                <a:tc>
                  <a:txBody>
                    <a:bodyPr/>
                    <a:lstStyle/>
                    <a:p>
                      <a:r>
                        <a:rPr lang="en-US" u="sng" dirty="0" err="1" smtClean="0"/>
                        <a:t>sid</a:t>
                      </a:r>
                      <a:endParaRPr lang="en-US" u="sng" dirty="0"/>
                    </a:p>
                  </a:txBody>
                  <a:tcPr/>
                </a:tc>
                <a:tc>
                  <a:txBody>
                    <a:bodyPr/>
                    <a:lstStyle/>
                    <a:p>
                      <a:r>
                        <a:rPr lang="en-US" dirty="0" err="1" smtClean="0"/>
                        <a:t>sname</a:t>
                      </a:r>
                      <a:endParaRPr lang="en-US" dirty="0"/>
                    </a:p>
                  </a:txBody>
                  <a:tcPr/>
                </a:tc>
                <a:tc>
                  <a:txBody>
                    <a:bodyPr/>
                    <a:lstStyle/>
                    <a:p>
                      <a:r>
                        <a:rPr lang="en-US" dirty="0" smtClean="0"/>
                        <a:t>rating</a:t>
                      </a:r>
                      <a:endParaRPr lang="en-US" dirty="0"/>
                    </a:p>
                  </a:txBody>
                  <a:tcPr/>
                </a:tc>
                <a:tc>
                  <a:txBody>
                    <a:bodyPr/>
                    <a:lstStyle/>
                    <a:p>
                      <a:r>
                        <a:rPr lang="en-US" dirty="0" smtClean="0"/>
                        <a:t>age</a:t>
                      </a:r>
                      <a:endParaRPr lang="en-US" dirty="0"/>
                    </a:p>
                  </a:txBody>
                  <a:tcPr/>
                </a:tc>
              </a:tr>
              <a:tr h="370840">
                <a:tc>
                  <a:txBody>
                    <a:bodyPr/>
                    <a:lstStyle/>
                    <a:p>
                      <a:r>
                        <a:rPr lang="en-US" dirty="0" smtClean="0"/>
                        <a:t>22</a:t>
                      </a:r>
                      <a:endParaRPr lang="en-US" dirty="0"/>
                    </a:p>
                  </a:txBody>
                  <a:tcPr/>
                </a:tc>
                <a:tc>
                  <a:txBody>
                    <a:bodyPr/>
                    <a:lstStyle/>
                    <a:p>
                      <a:r>
                        <a:rPr lang="en-US" dirty="0" err="1" smtClean="0"/>
                        <a:t>dustin</a:t>
                      </a:r>
                      <a:endParaRPr lang="en-US" dirty="0"/>
                    </a:p>
                  </a:txBody>
                  <a:tcPr/>
                </a:tc>
                <a:tc>
                  <a:txBody>
                    <a:bodyPr/>
                    <a:lstStyle/>
                    <a:p>
                      <a:r>
                        <a:rPr lang="en-US" dirty="0" smtClean="0"/>
                        <a:t>7</a:t>
                      </a:r>
                      <a:endParaRPr lang="en-US" dirty="0"/>
                    </a:p>
                  </a:txBody>
                  <a:tcPr/>
                </a:tc>
                <a:tc>
                  <a:txBody>
                    <a:bodyPr/>
                    <a:lstStyle/>
                    <a:p>
                      <a:r>
                        <a:rPr lang="en-US" dirty="0" smtClean="0"/>
                        <a:t>45.0</a:t>
                      </a:r>
                    </a:p>
                  </a:txBody>
                  <a:tcPr/>
                </a:tc>
              </a:tr>
              <a:tr h="370840">
                <a:tc>
                  <a:txBody>
                    <a:bodyPr/>
                    <a:lstStyle/>
                    <a:p>
                      <a:r>
                        <a:rPr lang="en-US" dirty="0" smtClean="0"/>
                        <a:t>31</a:t>
                      </a:r>
                      <a:endParaRPr lang="en-US" dirty="0"/>
                    </a:p>
                  </a:txBody>
                  <a:tcPr/>
                </a:tc>
                <a:tc>
                  <a:txBody>
                    <a:bodyPr/>
                    <a:lstStyle/>
                    <a:p>
                      <a:r>
                        <a:rPr lang="en-US" dirty="0" smtClean="0"/>
                        <a:t>lubber</a:t>
                      </a:r>
                      <a:endParaRPr lang="en-US" dirty="0"/>
                    </a:p>
                  </a:txBody>
                  <a:tcPr/>
                </a:tc>
                <a:tc>
                  <a:txBody>
                    <a:bodyPr/>
                    <a:lstStyle/>
                    <a:p>
                      <a:r>
                        <a:rPr lang="en-US" dirty="0" smtClean="0"/>
                        <a:t>8</a:t>
                      </a:r>
                      <a:endParaRPr lang="en-US" dirty="0"/>
                    </a:p>
                  </a:txBody>
                  <a:tcPr/>
                </a:tc>
                <a:tc>
                  <a:txBody>
                    <a:bodyPr/>
                    <a:lstStyle/>
                    <a:p>
                      <a:r>
                        <a:rPr lang="en-US" dirty="0" smtClean="0"/>
                        <a:t>55.5</a:t>
                      </a:r>
                      <a:endParaRPr lang="en-US" dirty="0"/>
                    </a:p>
                  </a:txBody>
                  <a:tcPr/>
                </a:tc>
              </a:tr>
              <a:tr h="370840">
                <a:tc>
                  <a:txBody>
                    <a:bodyPr/>
                    <a:lstStyle/>
                    <a:p>
                      <a:r>
                        <a:rPr lang="en-US" dirty="0" smtClean="0"/>
                        <a:t>58</a:t>
                      </a:r>
                      <a:endParaRPr lang="en-US" dirty="0"/>
                    </a:p>
                  </a:txBody>
                  <a:tcPr/>
                </a:tc>
                <a:tc>
                  <a:txBody>
                    <a:bodyPr/>
                    <a:lstStyle/>
                    <a:p>
                      <a:r>
                        <a:rPr lang="en-US" dirty="0" smtClean="0"/>
                        <a:t>rusty</a:t>
                      </a:r>
                      <a:endParaRPr lang="en-US" dirty="0"/>
                    </a:p>
                  </a:txBody>
                  <a:tcPr/>
                </a:tc>
                <a:tc>
                  <a:txBody>
                    <a:bodyPr/>
                    <a:lstStyle/>
                    <a:p>
                      <a:r>
                        <a:rPr lang="en-US" dirty="0" smtClean="0"/>
                        <a:t>10</a:t>
                      </a:r>
                      <a:endParaRPr lang="en-US" dirty="0"/>
                    </a:p>
                  </a:txBody>
                  <a:tcPr/>
                </a:tc>
                <a:tc>
                  <a:txBody>
                    <a:bodyPr/>
                    <a:lstStyle/>
                    <a:p>
                      <a:r>
                        <a:rPr lang="en-US" dirty="0" smtClean="0"/>
                        <a:t>35.0</a:t>
                      </a:r>
                      <a:endParaRPr lang="en-US" dirty="0"/>
                    </a:p>
                  </a:txBody>
                  <a:tcPr/>
                </a:tc>
              </a:tr>
            </a:tbl>
          </a:graphicData>
        </a:graphic>
      </p:graphicFrame>
      <p:sp>
        <p:nvSpPr>
          <p:cNvPr id="18" name="TextBox 17"/>
          <p:cNvSpPr txBox="1"/>
          <p:nvPr/>
        </p:nvSpPr>
        <p:spPr>
          <a:xfrm>
            <a:off x="738075" y="1492505"/>
            <a:ext cx="2492990" cy="369332"/>
          </a:xfrm>
          <a:prstGeom prst="rect">
            <a:avLst/>
          </a:prstGeom>
          <a:noFill/>
        </p:spPr>
        <p:txBody>
          <a:bodyPr wrap="none" rtlCol="0">
            <a:spAutoFit/>
          </a:bodyPr>
          <a:lstStyle/>
          <a:p>
            <a:r>
              <a:rPr lang="en-US" sz="1800" dirty="0" smtClean="0"/>
              <a:t>Relational </a:t>
            </a:r>
            <a:r>
              <a:rPr lang="en-US" sz="1800" i="1" dirty="0" smtClean="0"/>
              <a:t>Instance</a:t>
            </a:r>
            <a:r>
              <a:rPr lang="en-US" sz="1800" dirty="0" smtClean="0"/>
              <a:t> </a:t>
            </a:r>
            <a:r>
              <a:rPr lang="en-US" sz="1800" b="1" dirty="0" smtClean="0"/>
              <a:t>S1</a:t>
            </a:r>
            <a:endParaRPr lang="en-US" sz="1800" b="1" dirty="0"/>
          </a:p>
        </p:txBody>
      </p:sp>
      <p:graphicFrame>
        <p:nvGraphicFramePr>
          <p:cNvPr id="19" name="Table 18"/>
          <p:cNvGraphicFramePr>
            <a:graphicFrameLocks noGrp="1"/>
          </p:cNvGraphicFramePr>
          <p:nvPr/>
        </p:nvGraphicFramePr>
        <p:xfrm>
          <a:off x="5015907" y="1891642"/>
          <a:ext cx="3252519" cy="741680"/>
        </p:xfrm>
        <a:graphic>
          <a:graphicData uri="http://schemas.openxmlformats.org/drawingml/2006/table">
            <a:tbl>
              <a:tblPr firstRow="1" bandRow="1">
                <a:tableStyleId>{5C22544A-7EE6-4342-B048-85BDC9FD1C3A}</a:tableStyleId>
              </a:tblPr>
              <a:tblGrid>
                <a:gridCol w="516448"/>
                <a:gridCol w="1106789"/>
                <a:gridCol w="962433"/>
                <a:gridCol w="666849"/>
              </a:tblGrid>
              <a:tr h="370840">
                <a:tc>
                  <a:txBody>
                    <a:bodyPr/>
                    <a:lstStyle/>
                    <a:p>
                      <a:r>
                        <a:rPr lang="en-US" u="sng" dirty="0" err="1" smtClean="0"/>
                        <a:t>sid</a:t>
                      </a:r>
                      <a:endParaRPr lang="en-US" u="sng" dirty="0"/>
                    </a:p>
                  </a:txBody>
                  <a:tcPr/>
                </a:tc>
                <a:tc>
                  <a:txBody>
                    <a:bodyPr/>
                    <a:lstStyle/>
                    <a:p>
                      <a:r>
                        <a:rPr lang="en-US" dirty="0" err="1" smtClean="0"/>
                        <a:t>sname</a:t>
                      </a:r>
                      <a:endParaRPr lang="en-US" dirty="0"/>
                    </a:p>
                  </a:txBody>
                  <a:tcPr/>
                </a:tc>
                <a:tc>
                  <a:txBody>
                    <a:bodyPr/>
                    <a:lstStyle/>
                    <a:p>
                      <a:r>
                        <a:rPr lang="en-US" dirty="0" smtClean="0"/>
                        <a:t>rating</a:t>
                      </a:r>
                      <a:endParaRPr lang="en-US" dirty="0"/>
                    </a:p>
                  </a:txBody>
                  <a:tcPr/>
                </a:tc>
                <a:tc>
                  <a:txBody>
                    <a:bodyPr/>
                    <a:lstStyle/>
                    <a:p>
                      <a:r>
                        <a:rPr lang="en-US" dirty="0" smtClean="0"/>
                        <a:t>age</a:t>
                      </a:r>
                      <a:endParaRPr lang="en-US" dirty="0"/>
                    </a:p>
                  </a:txBody>
                  <a:tcPr/>
                </a:tc>
              </a:tr>
              <a:tr h="370840">
                <a:tc>
                  <a:txBody>
                    <a:bodyPr/>
                    <a:lstStyle/>
                    <a:p>
                      <a:r>
                        <a:rPr lang="en-US" dirty="0" smtClean="0"/>
                        <a:t>22</a:t>
                      </a:r>
                      <a:endParaRPr lang="en-US" dirty="0"/>
                    </a:p>
                  </a:txBody>
                  <a:tcPr/>
                </a:tc>
                <a:tc>
                  <a:txBody>
                    <a:bodyPr/>
                    <a:lstStyle/>
                    <a:p>
                      <a:r>
                        <a:rPr lang="en-US" dirty="0" err="1" smtClean="0"/>
                        <a:t>dustin</a:t>
                      </a:r>
                      <a:endParaRPr lang="en-US" dirty="0"/>
                    </a:p>
                  </a:txBody>
                  <a:tcPr/>
                </a:tc>
                <a:tc>
                  <a:txBody>
                    <a:bodyPr/>
                    <a:lstStyle/>
                    <a:p>
                      <a:r>
                        <a:rPr lang="en-US" dirty="0" smtClean="0"/>
                        <a:t>7</a:t>
                      </a:r>
                      <a:endParaRPr lang="en-US" dirty="0"/>
                    </a:p>
                  </a:txBody>
                  <a:tcPr/>
                </a:tc>
                <a:tc>
                  <a:txBody>
                    <a:bodyPr/>
                    <a:lstStyle/>
                    <a:p>
                      <a:r>
                        <a:rPr lang="en-US" dirty="0" smtClean="0"/>
                        <a:t>45</a:t>
                      </a:r>
                    </a:p>
                  </a:txBody>
                  <a:tcPr/>
                </a:tc>
              </a:tr>
            </a:tbl>
          </a:graphicData>
        </a:graphic>
      </p:graphicFrame>
      <p:sp>
        <p:nvSpPr>
          <p:cNvPr id="20" name="TextBox 19"/>
          <p:cNvSpPr txBox="1"/>
          <p:nvPr/>
        </p:nvSpPr>
        <p:spPr>
          <a:xfrm>
            <a:off x="5814055" y="1183756"/>
            <a:ext cx="1656223" cy="584775"/>
          </a:xfrm>
          <a:prstGeom prst="rect">
            <a:avLst/>
          </a:prstGeom>
          <a:noFill/>
        </p:spPr>
        <p:txBody>
          <a:bodyPr wrap="none" rtlCol="0">
            <a:spAutoFit/>
          </a:bodyPr>
          <a:lstStyle/>
          <a:p>
            <a:r>
              <a:rPr lang="en-US" sz="3200" b="1" dirty="0" smtClean="0"/>
              <a:t>S1 − S2</a:t>
            </a:r>
            <a:endParaRPr lang="en-US" sz="3200" b="1" dirty="0"/>
          </a:p>
        </p:txBody>
      </p:sp>
      <p:graphicFrame>
        <p:nvGraphicFramePr>
          <p:cNvPr id="11" name="Table 10"/>
          <p:cNvGraphicFramePr>
            <a:graphicFrameLocks noGrp="1"/>
          </p:cNvGraphicFramePr>
          <p:nvPr>
            <p:extLst>
              <p:ext uri="{D42A27DB-BD31-4B8C-83A1-F6EECF244321}">
                <p14:modId xmlns:p14="http://schemas.microsoft.com/office/powerpoint/2010/main" val="1964173940"/>
              </p:ext>
            </p:extLst>
          </p:nvPr>
        </p:nvGraphicFramePr>
        <p:xfrm>
          <a:off x="5015907" y="3999577"/>
          <a:ext cx="3252519" cy="1112520"/>
        </p:xfrm>
        <a:graphic>
          <a:graphicData uri="http://schemas.openxmlformats.org/drawingml/2006/table">
            <a:tbl>
              <a:tblPr firstRow="1" bandRow="1">
                <a:tableStyleId>{5C22544A-7EE6-4342-B048-85BDC9FD1C3A}</a:tableStyleId>
              </a:tblPr>
              <a:tblGrid>
                <a:gridCol w="516448"/>
                <a:gridCol w="1106789"/>
                <a:gridCol w="962433"/>
                <a:gridCol w="666849"/>
              </a:tblGrid>
              <a:tr h="370840">
                <a:tc>
                  <a:txBody>
                    <a:bodyPr/>
                    <a:lstStyle/>
                    <a:p>
                      <a:r>
                        <a:rPr lang="en-US" u="sng" dirty="0" err="1" smtClean="0"/>
                        <a:t>sid</a:t>
                      </a:r>
                      <a:endParaRPr lang="en-US" u="sng" dirty="0"/>
                    </a:p>
                  </a:txBody>
                  <a:tcPr/>
                </a:tc>
                <a:tc>
                  <a:txBody>
                    <a:bodyPr/>
                    <a:lstStyle/>
                    <a:p>
                      <a:r>
                        <a:rPr lang="en-US" dirty="0" err="1" smtClean="0"/>
                        <a:t>sname</a:t>
                      </a:r>
                      <a:endParaRPr lang="en-US" dirty="0"/>
                    </a:p>
                  </a:txBody>
                  <a:tcPr/>
                </a:tc>
                <a:tc>
                  <a:txBody>
                    <a:bodyPr/>
                    <a:lstStyle/>
                    <a:p>
                      <a:r>
                        <a:rPr lang="en-US" dirty="0" smtClean="0"/>
                        <a:t>rating</a:t>
                      </a:r>
                      <a:endParaRPr lang="en-US" dirty="0"/>
                    </a:p>
                  </a:txBody>
                  <a:tcPr/>
                </a:tc>
                <a:tc>
                  <a:txBody>
                    <a:bodyPr/>
                    <a:lstStyle/>
                    <a:p>
                      <a:r>
                        <a:rPr lang="en-US" dirty="0" smtClean="0"/>
                        <a:t>age</a:t>
                      </a:r>
                      <a:endParaRPr lang="en-US" dirty="0"/>
                    </a:p>
                  </a:txBody>
                  <a:tcPr/>
                </a:tc>
              </a:tr>
              <a:tr h="370840">
                <a:tc>
                  <a:txBody>
                    <a:bodyPr/>
                    <a:lstStyle/>
                    <a:p>
                      <a:r>
                        <a:rPr lang="en-US" dirty="0" smtClean="0"/>
                        <a:t>28</a:t>
                      </a:r>
                      <a:endParaRPr lang="en-US" dirty="0"/>
                    </a:p>
                  </a:txBody>
                  <a:tcPr/>
                </a:tc>
                <a:tc>
                  <a:txBody>
                    <a:bodyPr/>
                    <a:lstStyle/>
                    <a:p>
                      <a:r>
                        <a:rPr lang="en-US" dirty="0" err="1" smtClean="0"/>
                        <a:t>yuppy</a:t>
                      </a:r>
                      <a:endParaRPr lang="en-US" dirty="0"/>
                    </a:p>
                  </a:txBody>
                  <a:tcPr/>
                </a:tc>
                <a:tc>
                  <a:txBody>
                    <a:bodyPr/>
                    <a:lstStyle/>
                    <a:p>
                      <a:r>
                        <a:rPr lang="en-US" dirty="0" smtClean="0"/>
                        <a:t>9</a:t>
                      </a:r>
                      <a:endParaRPr lang="en-US" dirty="0"/>
                    </a:p>
                  </a:txBody>
                  <a:tcPr/>
                </a:tc>
                <a:tc>
                  <a:txBody>
                    <a:bodyPr/>
                    <a:lstStyle/>
                    <a:p>
                      <a:r>
                        <a:rPr lang="en-US" dirty="0" smtClean="0"/>
                        <a:t>35.0</a:t>
                      </a:r>
                    </a:p>
                  </a:txBody>
                  <a:tcPr/>
                </a:tc>
              </a:tr>
              <a:tr h="370840">
                <a:tc>
                  <a:txBody>
                    <a:bodyPr/>
                    <a:lstStyle/>
                    <a:p>
                      <a:r>
                        <a:rPr lang="en-US" dirty="0" smtClean="0"/>
                        <a:t>44</a:t>
                      </a:r>
                      <a:endParaRPr lang="en-US" dirty="0"/>
                    </a:p>
                  </a:txBody>
                  <a:tcPr/>
                </a:tc>
                <a:tc>
                  <a:txBody>
                    <a:bodyPr/>
                    <a:lstStyle/>
                    <a:p>
                      <a:r>
                        <a:rPr lang="en-US" dirty="0" smtClean="0"/>
                        <a:t>guppy</a:t>
                      </a:r>
                      <a:endParaRPr lang="en-US" dirty="0"/>
                    </a:p>
                  </a:txBody>
                  <a:tcPr/>
                </a:tc>
                <a:tc>
                  <a:txBody>
                    <a:bodyPr/>
                    <a:lstStyle/>
                    <a:p>
                      <a:r>
                        <a:rPr lang="en-US" dirty="0" smtClean="0"/>
                        <a:t>5</a:t>
                      </a:r>
                      <a:endParaRPr lang="en-US" dirty="0"/>
                    </a:p>
                  </a:txBody>
                  <a:tcPr/>
                </a:tc>
                <a:tc>
                  <a:txBody>
                    <a:bodyPr/>
                    <a:lstStyle/>
                    <a:p>
                      <a:r>
                        <a:rPr lang="en-US" dirty="0" smtClean="0"/>
                        <a:t>35.0</a:t>
                      </a:r>
                    </a:p>
                  </a:txBody>
                  <a:tcPr/>
                </a:tc>
              </a:tr>
            </a:tbl>
          </a:graphicData>
        </a:graphic>
      </p:graphicFrame>
      <p:sp>
        <p:nvSpPr>
          <p:cNvPr id="12" name="TextBox 11"/>
          <p:cNvSpPr txBox="1"/>
          <p:nvPr/>
        </p:nvSpPr>
        <p:spPr>
          <a:xfrm>
            <a:off x="5814055" y="3382903"/>
            <a:ext cx="1656223" cy="584775"/>
          </a:xfrm>
          <a:prstGeom prst="rect">
            <a:avLst/>
          </a:prstGeom>
          <a:noFill/>
        </p:spPr>
        <p:txBody>
          <a:bodyPr wrap="none" rtlCol="0">
            <a:spAutoFit/>
          </a:bodyPr>
          <a:lstStyle/>
          <a:p>
            <a:r>
              <a:rPr lang="en-US" sz="3200" b="1" dirty="0" smtClean="0"/>
              <a:t>S2 − S1</a:t>
            </a:r>
            <a:endParaRPr lang="en-US" sz="3200" b="1" dirty="0"/>
          </a:p>
        </p:txBody>
      </p:sp>
      <p:sp>
        <p:nvSpPr>
          <p:cNvPr id="13" name="Rectangle 12"/>
          <p:cNvSpPr/>
          <p:nvPr/>
        </p:nvSpPr>
        <p:spPr>
          <a:xfrm>
            <a:off x="4614530" y="5328062"/>
            <a:ext cx="4369220" cy="1348061"/>
          </a:xfrm>
          <a:prstGeom prst="rect">
            <a:avLst/>
          </a:prstGeom>
        </p:spPr>
        <p:txBody>
          <a:bodyPr wrap="square">
            <a:spAutoFit/>
          </a:bodyPr>
          <a:lstStyle/>
          <a:p>
            <a:pPr lvl="0">
              <a:spcBef>
                <a:spcPct val="20000"/>
              </a:spcBef>
            </a:pPr>
            <a:r>
              <a:rPr lang="en-US" sz="2400" kern="0" dirty="0" smtClean="0">
                <a:solidFill>
                  <a:srgbClr val="484848"/>
                </a:solidFill>
                <a:latin typeface="Helvetica Neue"/>
                <a:ea typeface="Osaka"/>
                <a:cs typeface="Osaka" charset="-128"/>
              </a:rPr>
              <a:t>Duplicate elimination?</a:t>
            </a:r>
            <a:endParaRPr lang="en-US" sz="2400" kern="0" dirty="0">
              <a:solidFill>
                <a:srgbClr val="484848"/>
              </a:solidFill>
              <a:latin typeface="Helvetica Neue"/>
              <a:ea typeface="Osaka"/>
              <a:cs typeface="Osaka" charset="-128"/>
            </a:endParaRPr>
          </a:p>
          <a:p>
            <a:pPr marL="342900" lvl="0" indent="-342900">
              <a:spcBef>
                <a:spcPct val="20000"/>
              </a:spcBef>
              <a:buFont typeface="Helvetica Neue" charset="0"/>
              <a:buChar char="•"/>
            </a:pPr>
            <a:r>
              <a:rPr lang="en-US" sz="2400" kern="0" dirty="0" smtClean="0">
                <a:solidFill>
                  <a:srgbClr val="484848"/>
                </a:solidFill>
                <a:latin typeface="Helvetica Neue"/>
                <a:ea typeface="Osaka"/>
                <a:cs typeface="Osaka" charset="-128"/>
              </a:rPr>
              <a:t>Not required</a:t>
            </a:r>
          </a:p>
          <a:p>
            <a:pPr marL="342900" lvl="0" indent="-342900">
              <a:spcBef>
                <a:spcPct val="20000"/>
              </a:spcBef>
              <a:buFont typeface="Helvetica Neue" charset="0"/>
              <a:buChar char="•"/>
            </a:pPr>
            <a:r>
              <a:rPr lang="en-US" sz="2400" kern="0" dirty="0" smtClean="0">
                <a:solidFill>
                  <a:srgbClr val="484848"/>
                </a:solidFill>
                <a:latin typeface="Helvetica Neue"/>
                <a:ea typeface="Osaka"/>
                <a:cs typeface="Osaka" charset="-128"/>
              </a:rPr>
              <a:t>EXCEPT vs EXCEPT ALL</a:t>
            </a:r>
          </a:p>
        </p:txBody>
      </p:sp>
      <p:sp>
        <p:nvSpPr>
          <p:cNvPr id="14" name="Rectangle 13"/>
          <p:cNvSpPr/>
          <p:nvPr/>
        </p:nvSpPr>
        <p:spPr>
          <a:xfrm>
            <a:off x="4614530" y="2855158"/>
            <a:ext cx="4369220" cy="461665"/>
          </a:xfrm>
          <a:prstGeom prst="rect">
            <a:avLst/>
          </a:prstGeom>
        </p:spPr>
        <p:txBody>
          <a:bodyPr wrap="square">
            <a:spAutoFit/>
          </a:bodyPr>
          <a:lstStyle/>
          <a:p>
            <a:pPr lvl="0">
              <a:spcBef>
                <a:spcPct val="20000"/>
              </a:spcBef>
            </a:pPr>
            <a:r>
              <a:rPr lang="en-US" sz="2400" kern="0" smtClean="0">
                <a:solidFill>
                  <a:srgbClr val="484848"/>
                </a:solidFill>
                <a:latin typeface="Helvetica Neue"/>
                <a:ea typeface="Osaka"/>
                <a:cs typeface="Osaka" charset="-128"/>
              </a:rPr>
              <a:t>Symmetric?</a:t>
            </a:r>
            <a:endParaRPr lang="en-US" sz="2400" kern="0" dirty="0" smtClean="0">
              <a:solidFill>
                <a:srgbClr val="484848"/>
              </a:solidFill>
              <a:latin typeface="Helvetica Neue"/>
              <a:ea typeface="Osaka"/>
              <a:cs typeface="Osaka" charset="-128"/>
            </a:endParaRPr>
          </a:p>
        </p:txBody>
      </p:sp>
    </p:spTree>
    <p:extLst>
      <p:ext uri="{BB962C8B-B14F-4D97-AF65-F5344CB8AC3E}">
        <p14:creationId xmlns:p14="http://schemas.microsoft.com/office/powerpoint/2010/main" val="8935423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xEl>
                                              <p:pRg st="1" end="1"/>
                                            </p:txEl>
                                          </p:spTgt>
                                        </p:tgtEl>
                                        <p:attrNameLst>
                                          <p:attrName>style.visibility</p:attrName>
                                        </p:attrNameLst>
                                      </p:cBhvr>
                                      <p:to>
                                        <p:strVal val="visible"/>
                                      </p:to>
                                    </p:set>
                                    <p:animEffect transition="in" filter="fade">
                                      <p:cBhvr>
                                        <p:cTn id="25" dur="500"/>
                                        <p:tgtEl>
                                          <p:spTgt spid="1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xEl>
                                              <p:pRg st="2" end="2"/>
                                            </p:txEl>
                                          </p:spTgt>
                                        </p:tgtEl>
                                        <p:attrNameLst>
                                          <p:attrName>style.visibility</p:attrName>
                                        </p:attrNameLst>
                                      </p:cBhvr>
                                      <p:to>
                                        <p:strVal val="visible"/>
                                      </p:to>
                                    </p:set>
                                    <p:animEffect transition="in" filter="fade">
                                      <p:cBhvr>
                                        <p:cTn id="30"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bldLvl="3"/>
      <p:bldP spid="14" grpId="0" build="p" bldLvl="3"/>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a:xfrm>
            <a:off x="407196" y="6283"/>
            <a:ext cx="7770812" cy="1143000"/>
          </a:xfrm>
          <a:noFill/>
        </p:spPr>
        <p:txBody>
          <a:bodyPr/>
          <a:lstStyle/>
          <a:p>
            <a:pPr eaLnBrk="1" hangingPunct="1">
              <a:spcAft>
                <a:spcPts val="13"/>
              </a:spcAft>
              <a:tabLst>
                <a:tab pos="0" algn="l"/>
                <a:tab pos="914400" algn="l"/>
                <a:tab pos="1828800" algn="l"/>
                <a:tab pos="2743200" algn="l"/>
                <a:tab pos="3657600" algn="l"/>
              </a:tabLst>
            </a:pPr>
            <a:r>
              <a:rPr lang="en-US" dirty="0" smtClean="0">
                <a:solidFill>
                  <a:srgbClr val="000000"/>
                </a:solidFill>
                <a:ea typeface="Osaka" charset="0"/>
                <a:cs typeface="Helvetica Neue Light"/>
              </a:rPr>
              <a:t>Cross-Product (</a:t>
            </a:r>
            <a:r>
              <a:rPr lang="en-US" sz="4000" dirty="0" smtClean="0"/>
              <a:t>×</a:t>
            </a:r>
            <a:r>
              <a:rPr lang="en-US" dirty="0" smtClean="0"/>
              <a:t>)</a:t>
            </a:r>
            <a:endParaRPr lang="en-US" dirty="0">
              <a:solidFill>
                <a:srgbClr val="000000"/>
              </a:solidFill>
              <a:ea typeface="Osaka" charset="0"/>
              <a:cs typeface="Helvetica Neue Light"/>
            </a:endParaRPr>
          </a:p>
        </p:txBody>
      </p:sp>
      <p:sp>
        <p:nvSpPr>
          <p:cNvPr id="13" name="TextBox 12"/>
          <p:cNvSpPr txBox="1"/>
          <p:nvPr/>
        </p:nvSpPr>
        <p:spPr>
          <a:xfrm>
            <a:off x="407196" y="1000719"/>
            <a:ext cx="7917552" cy="584775"/>
          </a:xfrm>
          <a:prstGeom prst="rect">
            <a:avLst/>
          </a:prstGeom>
          <a:noFill/>
        </p:spPr>
        <p:txBody>
          <a:bodyPr wrap="none" rtlCol="0">
            <a:spAutoFit/>
          </a:bodyPr>
          <a:lstStyle/>
          <a:p>
            <a:r>
              <a:rPr lang="en-US" sz="3200" b="1" dirty="0" smtClean="0"/>
              <a:t>R1 </a:t>
            </a:r>
            <a:r>
              <a:rPr lang="en-US" sz="3200" dirty="0" smtClean="0"/>
              <a:t>×</a:t>
            </a:r>
            <a:r>
              <a:rPr lang="en-US" sz="3200" b="1" dirty="0" smtClean="0"/>
              <a:t> S1: </a:t>
            </a:r>
            <a:r>
              <a:rPr lang="en-US" sz="2400" i="1" dirty="0"/>
              <a:t>Each row of </a:t>
            </a:r>
            <a:r>
              <a:rPr lang="en-US" sz="2400" b="1" i="1" dirty="0"/>
              <a:t>R1</a:t>
            </a:r>
            <a:r>
              <a:rPr lang="en-US" sz="2400" i="1" dirty="0"/>
              <a:t> paired with each row of </a:t>
            </a:r>
            <a:r>
              <a:rPr lang="en-US" sz="2400" b="1" i="1" dirty="0" smtClean="0"/>
              <a:t>S1</a:t>
            </a:r>
            <a:endParaRPr lang="en-US" sz="2400" i="1" dirty="0"/>
          </a:p>
        </p:txBody>
      </p:sp>
      <p:graphicFrame>
        <p:nvGraphicFramePr>
          <p:cNvPr id="20" name="Table 19"/>
          <p:cNvGraphicFramePr>
            <a:graphicFrameLocks noGrp="1"/>
          </p:cNvGraphicFramePr>
          <p:nvPr>
            <p:extLst>
              <p:ext uri="{D42A27DB-BD31-4B8C-83A1-F6EECF244321}">
                <p14:modId xmlns:p14="http://schemas.microsoft.com/office/powerpoint/2010/main" val="1318255742"/>
              </p:ext>
            </p:extLst>
          </p:nvPr>
        </p:nvGraphicFramePr>
        <p:xfrm>
          <a:off x="982397" y="3622702"/>
          <a:ext cx="2610481" cy="1287036"/>
        </p:xfrm>
        <a:graphic>
          <a:graphicData uri="http://schemas.openxmlformats.org/drawingml/2006/table">
            <a:tbl>
              <a:tblPr firstRow="1" bandRow="1">
                <a:tableStyleId>{5C22544A-7EE6-4342-B048-85BDC9FD1C3A}</a:tableStyleId>
              </a:tblPr>
              <a:tblGrid>
                <a:gridCol w="505308"/>
                <a:gridCol w="793207"/>
                <a:gridCol w="747423"/>
                <a:gridCol w="564543"/>
              </a:tblGrid>
              <a:tr h="321759">
                <a:tc>
                  <a:txBody>
                    <a:bodyPr/>
                    <a:lstStyle/>
                    <a:p>
                      <a:r>
                        <a:rPr lang="en-US" sz="1400" u="sng" dirty="0" err="1" smtClean="0"/>
                        <a:t>sid</a:t>
                      </a:r>
                      <a:endParaRPr lang="en-US" sz="1400" u="sng" dirty="0"/>
                    </a:p>
                  </a:txBody>
                  <a:tcPr/>
                </a:tc>
                <a:tc>
                  <a:txBody>
                    <a:bodyPr/>
                    <a:lstStyle/>
                    <a:p>
                      <a:r>
                        <a:rPr lang="en-US" sz="1400" dirty="0" err="1" smtClean="0"/>
                        <a:t>sname</a:t>
                      </a:r>
                      <a:endParaRPr lang="en-US" sz="1400" dirty="0"/>
                    </a:p>
                  </a:txBody>
                  <a:tcPr/>
                </a:tc>
                <a:tc>
                  <a:txBody>
                    <a:bodyPr/>
                    <a:lstStyle/>
                    <a:p>
                      <a:r>
                        <a:rPr lang="en-US" sz="1400" dirty="0" smtClean="0"/>
                        <a:t>rating</a:t>
                      </a:r>
                      <a:endParaRPr lang="en-US" sz="1400" dirty="0"/>
                    </a:p>
                  </a:txBody>
                  <a:tcPr/>
                </a:tc>
                <a:tc>
                  <a:txBody>
                    <a:bodyPr/>
                    <a:lstStyle/>
                    <a:p>
                      <a:r>
                        <a:rPr lang="en-US" sz="1400" dirty="0" smtClean="0"/>
                        <a:t>age</a:t>
                      </a:r>
                      <a:endParaRPr lang="en-US" sz="1400" dirty="0"/>
                    </a:p>
                  </a:txBody>
                  <a:tcPr/>
                </a:tc>
              </a:tr>
              <a:tr h="321759">
                <a:tc>
                  <a:txBody>
                    <a:bodyPr/>
                    <a:lstStyle/>
                    <a:p>
                      <a:r>
                        <a:rPr lang="en-US" sz="1400" dirty="0" smtClean="0"/>
                        <a:t>22</a:t>
                      </a:r>
                      <a:endParaRPr lang="en-US" sz="1400" dirty="0"/>
                    </a:p>
                  </a:txBody>
                  <a:tcPr/>
                </a:tc>
                <a:tc>
                  <a:txBody>
                    <a:bodyPr/>
                    <a:lstStyle/>
                    <a:p>
                      <a:r>
                        <a:rPr lang="en-US" sz="1400" dirty="0" err="1" smtClean="0"/>
                        <a:t>dustin</a:t>
                      </a:r>
                      <a:endParaRPr lang="en-US" sz="1400" dirty="0"/>
                    </a:p>
                  </a:txBody>
                  <a:tcPr/>
                </a:tc>
                <a:tc>
                  <a:txBody>
                    <a:bodyPr/>
                    <a:lstStyle/>
                    <a:p>
                      <a:r>
                        <a:rPr lang="en-US" sz="1400" dirty="0" smtClean="0"/>
                        <a:t>7</a:t>
                      </a:r>
                      <a:endParaRPr lang="en-US" sz="1400" dirty="0"/>
                    </a:p>
                  </a:txBody>
                  <a:tcPr/>
                </a:tc>
                <a:tc>
                  <a:txBody>
                    <a:bodyPr/>
                    <a:lstStyle/>
                    <a:p>
                      <a:r>
                        <a:rPr lang="en-US" sz="1400" dirty="0" smtClean="0"/>
                        <a:t>45.0</a:t>
                      </a:r>
                    </a:p>
                  </a:txBody>
                  <a:tcPr/>
                </a:tc>
              </a:tr>
              <a:tr h="321759">
                <a:tc>
                  <a:txBody>
                    <a:bodyPr/>
                    <a:lstStyle/>
                    <a:p>
                      <a:r>
                        <a:rPr lang="en-US" sz="1400" dirty="0" smtClean="0"/>
                        <a:t>31</a:t>
                      </a:r>
                      <a:endParaRPr lang="en-US" sz="1400" dirty="0"/>
                    </a:p>
                  </a:txBody>
                  <a:tcPr/>
                </a:tc>
                <a:tc>
                  <a:txBody>
                    <a:bodyPr/>
                    <a:lstStyle/>
                    <a:p>
                      <a:r>
                        <a:rPr lang="en-US" sz="1400" dirty="0" smtClean="0"/>
                        <a:t>lubber</a:t>
                      </a:r>
                      <a:endParaRPr lang="en-US" sz="1400" dirty="0"/>
                    </a:p>
                  </a:txBody>
                  <a:tcPr/>
                </a:tc>
                <a:tc>
                  <a:txBody>
                    <a:bodyPr/>
                    <a:lstStyle/>
                    <a:p>
                      <a:r>
                        <a:rPr lang="en-US" sz="1400" dirty="0" smtClean="0"/>
                        <a:t>8</a:t>
                      </a:r>
                      <a:endParaRPr lang="en-US" sz="1400" dirty="0"/>
                    </a:p>
                  </a:txBody>
                  <a:tcPr/>
                </a:tc>
                <a:tc>
                  <a:txBody>
                    <a:bodyPr/>
                    <a:lstStyle/>
                    <a:p>
                      <a:r>
                        <a:rPr lang="en-US" sz="1400" dirty="0" smtClean="0"/>
                        <a:t>55.5</a:t>
                      </a:r>
                      <a:endParaRPr lang="en-US" sz="1400" dirty="0"/>
                    </a:p>
                  </a:txBody>
                  <a:tcPr/>
                </a:tc>
              </a:tr>
              <a:tr h="321759">
                <a:tc>
                  <a:txBody>
                    <a:bodyPr/>
                    <a:lstStyle/>
                    <a:p>
                      <a:r>
                        <a:rPr lang="en-US" sz="1400" dirty="0" smtClean="0"/>
                        <a:t>58</a:t>
                      </a:r>
                      <a:endParaRPr lang="en-US" sz="1400" dirty="0"/>
                    </a:p>
                  </a:txBody>
                  <a:tcPr/>
                </a:tc>
                <a:tc>
                  <a:txBody>
                    <a:bodyPr/>
                    <a:lstStyle/>
                    <a:p>
                      <a:r>
                        <a:rPr lang="en-US" sz="1400" dirty="0" smtClean="0"/>
                        <a:t>rusty</a:t>
                      </a:r>
                      <a:endParaRPr lang="en-US" sz="1400" dirty="0"/>
                    </a:p>
                  </a:txBody>
                  <a:tcPr/>
                </a:tc>
                <a:tc>
                  <a:txBody>
                    <a:bodyPr/>
                    <a:lstStyle/>
                    <a:p>
                      <a:r>
                        <a:rPr lang="en-US" sz="1400" dirty="0" smtClean="0"/>
                        <a:t>10</a:t>
                      </a:r>
                      <a:endParaRPr lang="en-US" sz="1400" dirty="0"/>
                    </a:p>
                  </a:txBody>
                  <a:tcPr/>
                </a:tc>
                <a:tc>
                  <a:txBody>
                    <a:bodyPr/>
                    <a:lstStyle/>
                    <a:p>
                      <a:r>
                        <a:rPr lang="en-US" sz="1400" dirty="0" smtClean="0"/>
                        <a:t>35.0</a:t>
                      </a:r>
                      <a:endParaRPr lang="en-US" sz="1400" dirty="0"/>
                    </a:p>
                  </a:txBody>
                  <a:tcPr/>
                </a:tc>
              </a:tr>
            </a:tbl>
          </a:graphicData>
        </a:graphic>
      </p:graphicFrame>
      <p:sp>
        <p:nvSpPr>
          <p:cNvPr id="21" name="TextBox 20"/>
          <p:cNvSpPr txBox="1"/>
          <p:nvPr/>
        </p:nvSpPr>
        <p:spPr>
          <a:xfrm>
            <a:off x="982398" y="3223565"/>
            <a:ext cx="543739" cy="369332"/>
          </a:xfrm>
          <a:prstGeom prst="rect">
            <a:avLst/>
          </a:prstGeom>
          <a:noFill/>
        </p:spPr>
        <p:txBody>
          <a:bodyPr wrap="none" rtlCol="0">
            <a:spAutoFit/>
          </a:bodyPr>
          <a:lstStyle/>
          <a:p>
            <a:r>
              <a:rPr lang="en-US" sz="1800" b="1" dirty="0" smtClean="0"/>
              <a:t>S1:</a:t>
            </a:r>
            <a:endParaRPr lang="en-US" sz="1800" b="1" dirty="0"/>
          </a:p>
        </p:txBody>
      </p:sp>
      <p:graphicFrame>
        <p:nvGraphicFramePr>
          <p:cNvPr id="23" name="Table 22"/>
          <p:cNvGraphicFramePr>
            <a:graphicFrameLocks noGrp="1"/>
          </p:cNvGraphicFramePr>
          <p:nvPr>
            <p:extLst>
              <p:ext uri="{D42A27DB-BD31-4B8C-83A1-F6EECF244321}">
                <p14:modId xmlns:p14="http://schemas.microsoft.com/office/powerpoint/2010/main" val="335469695"/>
              </p:ext>
            </p:extLst>
          </p:nvPr>
        </p:nvGraphicFramePr>
        <p:xfrm>
          <a:off x="303926" y="2104138"/>
          <a:ext cx="2040482" cy="944157"/>
        </p:xfrm>
        <a:graphic>
          <a:graphicData uri="http://schemas.openxmlformats.org/drawingml/2006/table">
            <a:tbl>
              <a:tblPr firstRow="1" bandRow="1">
                <a:tableStyleId>{F5AB1C69-6EDB-4FF4-983F-18BD219EF322}</a:tableStyleId>
              </a:tblPr>
              <a:tblGrid>
                <a:gridCol w="481696"/>
                <a:gridCol w="607319"/>
                <a:gridCol w="951467"/>
              </a:tblGrid>
              <a:tr h="314719">
                <a:tc>
                  <a:txBody>
                    <a:bodyPr/>
                    <a:lstStyle/>
                    <a:p>
                      <a:r>
                        <a:rPr lang="en-US" sz="1400" u="sng" dirty="0" err="1" smtClean="0"/>
                        <a:t>sid</a:t>
                      </a:r>
                      <a:endParaRPr lang="en-US" sz="1400" u="sng" dirty="0"/>
                    </a:p>
                  </a:txBody>
                  <a:tcPr marL="77602" marR="77602" marT="38801" marB="38801"/>
                </a:tc>
                <a:tc>
                  <a:txBody>
                    <a:bodyPr/>
                    <a:lstStyle/>
                    <a:p>
                      <a:r>
                        <a:rPr lang="en-US" sz="1400" u="sng" dirty="0" smtClean="0"/>
                        <a:t>bid</a:t>
                      </a:r>
                      <a:endParaRPr lang="en-US" sz="1400" u="sng" dirty="0"/>
                    </a:p>
                  </a:txBody>
                  <a:tcPr marL="77602" marR="77602" marT="38801" marB="38801"/>
                </a:tc>
                <a:tc>
                  <a:txBody>
                    <a:bodyPr/>
                    <a:lstStyle/>
                    <a:p>
                      <a:r>
                        <a:rPr lang="en-US" sz="1400" u="sng" dirty="0" smtClean="0"/>
                        <a:t>day</a:t>
                      </a:r>
                      <a:endParaRPr lang="en-US" sz="1400" u="sng" dirty="0"/>
                    </a:p>
                  </a:txBody>
                  <a:tcPr marL="77602" marR="77602" marT="38801" marB="38801"/>
                </a:tc>
              </a:tr>
              <a:tr h="314719">
                <a:tc>
                  <a:txBody>
                    <a:bodyPr/>
                    <a:lstStyle/>
                    <a:p>
                      <a:r>
                        <a:rPr lang="en-US" sz="1400" dirty="0" smtClean="0"/>
                        <a:t>22</a:t>
                      </a:r>
                      <a:endParaRPr lang="en-US" sz="1400" dirty="0"/>
                    </a:p>
                  </a:txBody>
                  <a:tcPr marL="77602" marR="77602" marT="38801" marB="38801"/>
                </a:tc>
                <a:tc>
                  <a:txBody>
                    <a:bodyPr/>
                    <a:lstStyle/>
                    <a:p>
                      <a:r>
                        <a:rPr lang="en-US" sz="1400" dirty="0" smtClean="0"/>
                        <a:t>101</a:t>
                      </a:r>
                      <a:endParaRPr lang="en-US" sz="1400" dirty="0"/>
                    </a:p>
                  </a:txBody>
                  <a:tcPr marL="77602" marR="77602" marT="38801" marB="38801"/>
                </a:tc>
                <a:tc>
                  <a:txBody>
                    <a:bodyPr/>
                    <a:lstStyle/>
                    <a:p>
                      <a:r>
                        <a:rPr lang="en-US" sz="1400" dirty="0" smtClean="0"/>
                        <a:t>10/10/96</a:t>
                      </a:r>
                      <a:endParaRPr lang="en-US" sz="1400" dirty="0"/>
                    </a:p>
                  </a:txBody>
                  <a:tcPr marL="77602" marR="77602" marT="38801" marB="38801"/>
                </a:tc>
              </a:tr>
              <a:tr h="314719">
                <a:tc>
                  <a:txBody>
                    <a:bodyPr/>
                    <a:lstStyle/>
                    <a:p>
                      <a:r>
                        <a:rPr lang="en-US" sz="1400" dirty="0" smtClean="0"/>
                        <a:t>58</a:t>
                      </a:r>
                      <a:endParaRPr lang="en-US" sz="1400" dirty="0"/>
                    </a:p>
                  </a:txBody>
                  <a:tcPr marL="77602" marR="77602" marT="38801" marB="38801">
                    <a:solidFill>
                      <a:schemeClr val="accent6">
                        <a:lumMod val="40000"/>
                        <a:lumOff val="60000"/>
                      </a:schemeClr>
                    </a:solidFill>
                  </a:tcPr>
                </a:tc>
                <a:tc>
                  <a:txBody>
                    <a:bodyPr/>
                    <a:lstStyle/>
                    <a:p>
                      <a:r>
                        <a:rPr lang="en-US" sz="1400" dirty="0" smtClean="0"/>
                        <a:t>103</a:t>
                      </a:r>
                      <a:endParaRPr lang="en-US" sz="1400" dirty="0"/>
                    </a:p>
                  </a:txBody>
                  <a:tcPr marL="77602" marR="77602" marT="38801" marB="38801">
                    <a:solidFill>
                      <a:schemeClr val="accent6">
                        <a:lumMod val="40000"/>
                        <a:lumOff val="60000"/>
                      </a:schemeClr>
                    </a:solidFill>
                  </a:tcPr>
                </a:tc>
                <a:tc>
                  <a:txBody>
                    <a:bodyPr/>
                    <a:lstStyle/>
                    <a:p>
                      <a:r>
                        <a:rPr lang="en-US" sz="1400" dirty="0" smtClean="0"/>
                        <a:t>11/12/96</a:t>
                      </a:r>
                      <a:endParaRPr lang="en-US" sz="1400" dirty="0"/>
                    </a:p>
                  </a:txBody>
                  <a:tcPr marL="77602" marR="77602" marT="38801" marB="38801">
                    <a:solidFill>
                      <a:schemeClr val="accent6">
                        <a:lumMod val="40000"/>
                        <a:lumOff val="60000"/>
                      </a:schemeClr>
                    </a:solidFill>
                  </a:tcPr>
                </a:tc>
              </a:tr>
            </a:tbl>
          </a:graphicData>
        </a:graphic>
      </p:graphicFrame>
      <p:sp>
        <p:nvSpPr>
          <p:cNvPr id="24" name="TextBox 23"/>
          <p:cNvSpPr txBox="1"/>
          <p:nvPr/>
        </p:nvSpPr>
        <p:spPr>
          <a:xfrm>
            <a:off x="224414" y="1710457"/>
            <a:ext cx="556563" cy="369332"/>
          </a:xfrm>
          <a:prstGeom prst="rect">
            <a:avLst/>
          </a:prstGeom>
          <a:noFill/>
        </p:spPr>
        <p:txBody>
          <a:bodyPr wrap="none" rtlCol="0">
            <a:spAutoFit/>
          </a:bodyPr>
          <a:lstStyle/>
          <a:p>
            <a:r>
              <a:rPr lang="en-US" sz="1800" b="1" dirty="0" smtClean="0"/>
              <a:t>R1:</a:t>
            </a:r>
            <a:endParaRPr lang="en-US" sz="1800" b="1" dirty="0"/>
          </a:p>
        </p:txBody>
      </p:sp>
      <p:sp>
        <p:nvSpPr>
          <p:cNvPr id="6" name="Rectangle 5"/>
          <p:cNvSpPr/>
          <p:nvPr/>
        </p:nvSpPr>
        <p:spPr>
          <a:xfrm>
            <a:off x="303926" y="3115843"/>
            <a:ext cx="595035" cy="584775"/>
          </a:xfrm>
          <a:prstGeom prst="rect">
            <a:avLst/>
          </a:prstGeom>
        </p:spPr>
        <p:txBody>
          <a:bodyPr wrap="none">
            <a:spAutoFit/>
          </a:bodyPr>
          <a:lstStyle/>
          <a:p>
            <a:r>
              <a:rPr lang="en-US" sz="3200"/>
              <a:t>×</a:t>
            </a:r>
            <a:endParaRPr lang="en-US"/>
          </a:p>
        </p:txBody>
      </p:sp>
      <p:graphicFrame>
        <p:nvGraphicFramePr>
          <p:cNvPr id="25" name="Table 24"/>
          <p:cNvGraphicFramePr>
            <a:graphicFrameLocks noGrp="1"/>
          </p:cNvGraphicFramePr>
          <p:nvPr>
            <p:extLst>
              <p:ext uri="{D42A27DB-BD31-4B8C-83A1-F6EECF244321}">
                <p14:modId xmlns:p14="http://schemas.microsoft.com/office/powerpoint/2010/main" val="1848990530"/>
              </p:ext>
            </p:extLst>
          </p:nvPr>
        </p:nvGraphicFramePr>
        <p:xfrm>
          <a:off x="4119570" y="2182102"/>
          <a:ext cx="4794634" cy="2252313"/>
        </p:xfrm>
        <a:graphic>
          <a:graphicData uri="http://schemas.openxmlformats.org/drawingml/2006/table">
            <a:tbl>
              <a:tblPr firstRow="1" bandRow="1">
                <a:tableStyleId>{5C22544A-7EE6-4342-B048-85BDC9FD1C3A}</a:tableStyleId>
              </a:tblPr>
              <a:tblGrid>
                <a:gridCol w="570385"/>
                <a:gridCol w="570385"/>
                <a:gridCol w="942471"/>
                <a:gridCol w="530584"/>
                <a:gridCol w="850280"/>
                <a:gridCol w="787296"/>
                <a:gridCol w="543233"/>
              </a:tblGrid>
              <a:tr h="321759">
                <a:tc>
                  <a:txBody>
                    <a:bodyPr/>
                    <a:lstStyle/>
                    <a:p>
                      <a:r>
                        <a:rPr lang="en-US" sz="1400" u="none" dirty="0" err="1" smtClean="0"/>
                        <a:t>sid</a:t>
                      </a:r>
                      <a:endParaRPr lang="en-US" sz="1400" u="none" dirty="0"/>
                    </a:p>
                  </a:txBody>
                  <a:tcPr/>
                </a:tc>
                <a:tc>
                  <a:txBody>
                    <a:bodyPr/>
                    <a:lstStyle/>
                    <a:p>
                      <a:r>
                        <a:rPr lang="en-US" sz="1400" u="none" dirty="0" smtClean="0"/>
                        <a:t>bid</a:t>
                      </a:r>
                      <a:endParaRPr lang="en-US" sz="1400" u="none" dirty="0"/>
                    </a:p>
                  </a:txBody>
                  <a:tcPr/>
                </a:tc>
                <a:tc>
                  <a:txBody>
                    <a:bodyPr/>
                    <a:lstStyle/>
                    <a:p>
                      <a:r>
                        <a:rPr lang="en-US" sz="1400" u="none" dirty="0" smtClean="0"/>
                        <a:t>day</a:t>
                      </a:r>
                      <a:endParaRPr lang="en-US" sz="1400" u="none" dirty="0"/>
                    </a:p>
                  </a:txBody>
                  <a:tcPr/>
                </a:tc>
                <a:tc>
                  <a:txBody>
                    <a:bodyPr/>
                    <a:lstStyle/>
                    <a:p>
                      <a:r>
                        <a:rPr lang="en-US" sz="1400" u="none" dirty="0" err="1" smtClean="0"/>
                        <a:t>sid</a:t>
                      </a:r>
                      <a:endParaRPr lang="en-US" sz="1400" u="none" dirty="0"/>
                    </a:p>
                  </a:txBody>
                  <a:tcPr/>
                </a:tc>
                <a:tc>
                  <a:txBody>
                    <a:bodyPr/>
                    <a:lstStyle/>
                    <a:p>
                      <a:r>
                        <a:rPr lang="en-US" sz="1400" dirty="0" err="1" smtClean="0"/>
                        <a:t>sname</a:t>
                      </a:r>
                      <a:endParaRPr lang="en-US" sz="1400" dirty="0"/>
                    </a:p>
                  </a:txBody>
                  <a:tcPr/>
                </a:tc>
                <a:tc>
                  <a:txBody>
                    <a:bodyPr/>
                    <a:lstStyle/>
                    <a:p>
                      <a:r>
                        <a:rPr lang="en-US" sz="1400" dirty="0" smtClean="0"/>
                        <a:t>rating</a:t>
                      </a:r>
                      <a:endParaRPr lang="en-US" sz="1400" dirty="0"/>
                    </a:p>
                  </a:txBody>
                  <a:tcPr/>
                </a:tc>
                <a:tc>
                  <a:txBody>
                    <a:bodyPr/>
                    <a:lstStyle/>
                    <a:p>
                      <a:r>
                        <a:rPr lang="en-US" sz="1400" dirty="0" smtClean="0"/>
                        <a:t>age</a:t>
                      </a:r>
                      <a:endParaRPr lang="en-US" sz="1400" dirty="0"/>
                    </a:p>
                  </a:txBody>
                  <a:tcPr/>
                </a:tc>
              </a:tr>
              <a:tr h="321759">
                <a:tc>
                  <a:txBody>
                    <a:bodyPr/>
                    <a:lstStyle/>
                    <a:p>
                      <a:r>
                        <a:rPr lang="en-US" sz="1400" dirty="0" smtClean="0"/>
                        <a:t>22</a:t>
                      </a:r>
                      <a:endParaRPr lang="en-US" sz="1400" dirty="0"/>
                    </a:p>
                  </a:txBody>
                  <a:tcPr>
                    <a:solidFill>
                      <a:schemeClr val="accent3">
                        <a:lumMod val="40000"/>
                        <a:lumOff val="60000"/>
                      </a:schemeClr>
                    </a:solidFill>
                  </a:tcPr>
                </a:tc>
                <a:tc>
                  <a:txBody>
                    <a:bodyPr/>
                    <a:lstStyle/>
                    <a:p>
                      <a:r>
                        <a:rPr lang="en-US" sz="1400" dirty="0" smtClean="0"/>
                        <a:t>101</a:t>
                      </a:r>
                      <a:endParaRPr lang="en-US" sz="1400" dirty="0"/>
                    </a:p>
                  </a:txBody>
                  <a:tcPr>
                    <a:solidFill>
                      <a:schemeClr val="accent3">
                        <a:lumMod val="40000"/>
                        <a:lumOff val="60000"/>
                      </a:schemeClr>
                    </a:solidFill>
                  </a:tcPr>
                </a:tc>
                <a:tc>
                  <a:txBody>
                    <a:bodyPr/>
                    <a:lstStyle/>
                    <a:p>
                      <a:r>
                        <a:rPr lang="en-US" sz="1400" dirty="0" smtClean="0"/>
                        <a:t>10/10/96</a:t>
                      </a:r>
                      <a:endParaRPr lang="en-US" sz="1400" dirty="0"/>
                    </a:p>
                  </a:txBody>
                  <a:tcPr>
                    <a:solidFill>
                      <a:schemeClr val="accent3">
                        <a:lumMod val="40000"/>
                        <a:lumOff val="60000"/>
                      </a:schemeClr>
                    </a:solidFill>
                  </a:tcPr>
                </a:tc>
                <a:tc>
                  <a:txBody>
                    <a:bodyPr/>
                    <a:lstStyle/>
                    <a:p>
                      <a:r>
                        <a:rPr lang="en-US" sz="1400" dirty="0" smtClean="0"/>
                        <a:t>22</a:t>
                      </a:r>
                      <a:endParaRPr lang="en-US" sz="1400" dirty="0"/>
                    </a:p>
                  </a:txBody>
                  <a:tcPr/>
                </a:tc>
                <a:tc>
                  <a:txBody>
                    <a:bodyPr/>
                    <a:lstStyle/>
                    <a:p>
                      <a:r>
                        <a:rPr lang="en-US" sz="1400" dirty="0" err="1" smtClean="0"/>
                        <a:t>dustin</a:t>
                      </a:r>
                      <a:endParaRPr lang="en-US" sz="1400" dirty="0"/>
                    </a:p>
                  </a:txBody>
                  <a:tcPr/>
                </a:tc>
                <a:tc>
                  <a:txBody>
                    <a:bodyPr/>
                    <a:lstStyle/>
                    <a:p>
                      <a:r>
                        <a:rPr lang="en-US" sz="1400" dirty="0" smtClean="0"/>
                        <a:t>7</a:t>
                      </a:r>
                      <a:endParaRPr lang="en-US" sz="1400" dirty="0"/>
                    </a:p>
                  </a:txBody>
                  <a:tcPr/>
                </a:tc>
                <a:tc>
                  <a:txBody>
                    <a:bodyPr/>
                    <a:lstStyle/>
                    <a:p>
                      <a:r>
                        <a:rPr lang="en-US" sz="1400" dirty="0" smtClean="0"/>
                        <a:t>45.0</a:t>
                      </a:r>
                    </a:p>
                  </a:txBody>
                  <a:tcPr/>
                </a:tc>
              </a:tr>
              <a:tr h="321759">
                <a:tc>
                  <a:txBody>
                    <a:bodyPr/>
                    <a:lstStyle/>
                    <a:p>
                      <a:r>
                        <a:rPr lang="en-US" sz="1400" dirty="0" smtClean="0"/>
                        <a:t>22</a:t>
                      </a:r>
                      <a:endParaRPr lang="en-US" sz="1400" dirty="0"/>
                    </a:p>
                  </a:txBody>
                  <a:tcPr>
                    <a:solidFill>
                      <a:schemeClr val="accent3">
                        <a:lumMod val="40000"/>
                        <a:lumOff val="60000"/>
                      </a:schemeClr>
                    </a:solidFill>
                  </a:tcPr>
                </a:tc>
                <a:tc>
                  <a:txBody>
                    <a:bodyPr/>
                    <a:lstStyle/>
                    <a:p>
                      <a:r>
                        <a:rPr lang="en-US" sz="1400" dirty="0" smtClean="0"/>
                        <a:t>101</a:t>
                      </a:r>
                      <a:endParaRPr lang="en-US" sz="1400" dirty="0"/>
                    </a:p>
                  </a:txBody>
                  <a:tcPr>
                    <a:solidFill>
                      <a:schemeClr val="accent3">
                        <a:lumMod val="40000"/>
                        <a:lumOff val="60000"/>
                      </a:schemeClr>
                    </a:solidFill>
                  </a:tcPr>
                </a:tc>
                <a:tc>
                  <a:txBody>
                    <a:bodyPr/>
                    <a:lstStyle/>
                    <a:p>
                      <a:r>
                        <a:rPr lang="en-US" sz="1400" dirty="0" smtClean="0"/>
                        <a:t>10/10/96</a:t>
                      </a:r>
                      <a:endParaRPr lang="en-US" sz="1400" dirty="0"/>
                    </a:p>
                  </a:txBody>
                  <a:tcPr>
                    <a:solidFill>
                      <a:schemeClr val="accent3">
                        <a:lumMod val="40000"/>
                        <a:lumOff val="60000"/>
                      </a:schemeClr>
                    </a:solidFill>
                  </a:tcPr>
                </a:tc>
                <a:tc>
                  <a:txBody>
                    <a:bodyPr/>
                    <a:lstStyle/>
                    <a:p>
                      <a:r>
                        <a:rPr lang="en-US" sz="1400" dirty="0" smtClean="0"/>
                        <a:t>31</a:t>
                      </a:r>
                      <a:endParaRPr lang="en-US" sz="1400" dirty="0"/>
                    </a:p>
                  </a:txBody>
                  <a:tcPr/>
                </a:tc>
                <a:tc>
                  <a:txBody>
                    <a:bodyPr/>
                    <a:lstStyle/>
                    <a:p>
                      <a:r>
                        <a:rPr lang="en-US" sz="1400" dirty="0" smtClean="0"/>
                        <a:t>lubber</a:t>
                      </a:r>
                      <a:endParaRPr lang="en-US" sz="1400" dirty="0"/>
                    </a:p>
                  </a:txBody>
                  <a:tcPr/>
                </a:tc>
                <a:tc>
                  <a:txBody>
                    <a:bodyPr/>
                    <a:lstStyle/>
                    <a:p>
                      <a:r>
                        <a:rPr lang="en-US" sz="1400" dirty="0" smtClean="0"/>
                        <a:t>8</a:t>
                      </a:r>
                      <a:endParaRPr lang="en-US" sz="1400" dirty="0"/>
                    </a:p>
                  </a:txBody>
                  <a:tcPr/>
                </a:tc>
                <a:tc>
                  <a:txBody>
                    <a:bodyPr/>
                    <a:lstStyle/>
                    <a:p>
                      <a:r>
                        <a:rPr lang="en-US" sz="1400" dirty="0" smtClean="0"/>
                        <a:t>55.5</a:t>
                      </a:r>
                      <a:endParaRPr lang="en-US" sz="1400" dirty="0"/>
                    </a:p>
                  </a:txBody>
                  <a:tcPr/>
                </a:tc>
              </a:tr>
              <a:tr h="321759">
                <a:tc>
                  <a:txBody>
                    <a:bodyPr/>
                    <a:lstStyle/>
                    <a:p>
                      <a:r>
                        <a:rPr lang="en-US" sz="1400" dirty="0" smtClean="0"/>
                        <a:t>22</a:t>
                      </a:r>
                      <a:endParaRPr lang="en-US" sz="1400" dirty="0"/>
                    </a:p>
                  </a:txBody>
                  <a:tcPr>
                    <a:solidFill>
                      <a:schemeClr val="accent3">
                        <a:lumMod val="40000"/>
                        <a:lumOff val="60000"/>
                      </a:schemeClr>
                    </a:solidFill>
                  </a:tcPr>
                </a:tc>
                <a:tc>
                  <a:txBody>
                    <a:bodyPr/>
                    <a:lstStyle/>
                    <a:p>
                      <a:r>
                        <a:rPr lang="en-US" sz="1400" dirty="0" smtClean="0"/>
                        <a:t>101</a:t>
                      </a:r>
                      <a:endParaRPr lang="en-US" sz="1400" dirty="0"/>
                    </a:p>
                  </a:txBody>
                  <a:tcPr>
                    <a:solidFill>
                      <a:schemeClr val="accent3">
                        <a:lumMod val="40000"/>
                        <a:lumOff val="60000"/>
                      </a:schemeClr>
                    </a:solidFill>
                  </a:tcPr>
                </a:tc>
                <a:tc>
                  <a:txBody>
                    <a:bodyPr/>
                    <a:lstStyle/>
                    <a:p>
                      <a:r>
                        <a:rPr lang="en-US" sz="1400" dirty="0" smtClean="0"/>
                        <a:t>10/10/96</a:t>
                      </a:r>
                      <a:endParaRPr lang="en-US" sz="1400" dirty="0"/>
                    </a:p>
                  </a:txBody>
                  <a:tcPr>
                    <a:solidFill>
                      <a:schemeClr val="accent3">
                        <a:lumMod val="40000"/>
                        <a:lumOff val="60000"/>
                      </a:schemeClr>
                    </a:solidFill>
                  </a:tcPr>
                </a:tc>
                <a:tc>
                  <a:txBody>
                    <a:bodyPr/>
                    <a:lstStyle/>
                    <a:p>
                      <a:r>
                        <a:rPr lang="en-US" sz="1400" dirty="0" smtClean="0"/>
                        <a:t>58</a:t>
                      </a:r>
                      <a:endParaRPr lang="en-US" sz="1400" dirty="0"/>
                    </a:p>
                  </a:txBody>
                  <a:tcPr/>
                </a:tc>
                <a:tc>
                  <a:txBody>
                    <a:bodyPr/>
                    <a:lstStyle/>
                    <a:p>
                      <a:r>
                        <a:rPr lang="en-US" sz="1400" dirty="0" smtClean="0"/>
                        <a:t>rusty</a:t>
                      </a:r>
                      <a:endParaRPr lang="en-US" sz="1400" dirty="0"/>
                    </a:p>
                  </a:txBody>
                  <a:tcPr/>
                </a:tc>
                <a:tc>
                  <a:txBody>
                    <a:bodyPr/>
                    <a:lstStyle/>
                    <a:p>
                      <a:r>
                        <a:rPr lang="en-US" sz="1400" dirty="0" smtClean="0"/>
                        <a:t>10</a:t>
                      </a:r>
                      <a:endParaRPr lang="en-US" sz="1400" dirty="0"/>
                    </a:p>
                  </a:txBody>
                  <a:tcPr/>
                </a:tc>
                <a:tc>
                  <a:txBody>
                    <a:bodyPr/>
                    <a:lstStyle/>
                    <a:p>
                      <a:r>
                        <a:rPr lang="en-US" sz="1400" dirty="0" smtClean="0"/>
                        <a:t>35.0</a:t>
                      </a:r>
                      <a:endParaRPr lang="en-US" sz="1400" dirty="0"/>
                    </a:p>
                  </a:txBody>
                  <a:tcPr/>
                </a:tc>
              </a:tr>
              <a:tr h="321759">
                <a:tc>
                  <a:txBody>
                    <a:bodyPr/>
                    <a:lstStyle/>
                    <a:p>
                      <a:r>
                        <a:rPr lang="en-US" sz="1400" dirty="0" smtClean="0"/>
                        <a:t>58</a:t>
                      </a:r>
                      <a:endParaRPr lang="en-US" sz="1400" dirty="0"/>
                    </a:p>
                  </a:txBody>
                  <a:tcPr marL="77602" marR="77602" marT="38801" marB="38801">
                    <a:solidFill>
                      <a:schemeClr val="accent6">
                        <a:lumMod val="40000"/>
                        <a:lumOff val="60000"/>
                      </a:schemeClr>
                    </a:solidFill>
                  </a:tcPr>
                </a:tc>
                <a:tc>
                  <a:txBody>
                    <a:bodyPr/>
                    <a:lstStyle/>
                    <a:p>
                      <a:r>
                        <a:rPr lang="en-US" sz="1400" dirty="0" smtClean="0"/>
                        <a:t>103</a:t>
                      </a:r>
                      <a:endParaRPr lang="en-US" sz="1400" dirty="0"/>
                    </a:p>
                  </a:txBody>
                  <a:tcPr marL="77602" marR="77602" marT="38801" marB="38801">
                    <a:solidFill>
                      <a:schemeClr val="accent6">
                        <a:lumMod val="40000"/>
                        <a:lumOff val="60000"/>
                      </a:schemeClr>
                    </a:solidFill>
                  </a:tcPr>
                </a:tc>
                <a:tc>
                  <a:txBody>
                    <a:bodyPr/>
                    <a:lstStyle/>
                    <a:p>
                      <a:r>
                        <a:rPr lang="en-US" sz="1400" dirty="0" smtClean="0"/>
                        <a:t>11/12/96</a:t>
                      </a:r>
                      <a:endParaRPr lang="en-US" sz="1400" dirty="0"/>
                    </a:p>
                  </a:txBody>
                  <a:tcPr marL="77602" marR="77602" marT="38801" marB="38801">
                    <a:solidFill>
                      <a:schemeClr val="accent6">
                        <a:lumMod val="40000"/>
                        <a:lumOff val="60000"/>
                      </a:schemeClr>
                    </a:solidFill>
                  </a:tcPr>
                </a:tc>
                <a:tc>
                  <a:txBody>
                    <a:bodyPr/>
                    <a:lstStyle/>
                    <a:p>
                      <a:r>
                        <a:rPr lang="en-US" sz="1400" dirty="0" smtClean="0"/>
                        <a:t>22</a:t>
                      </a:r>
                      <a:endParaRPr lang="en-US" sz="1400" dirty="0"/>
                    </a:p>
                  </a:txBody>
                  <a:tcPr/>
                </a:tc>
                <a:tc>
                  <a:txBody>
                    <a:bodyPr/>
                    <a:lstStyle/>
                    <a:p>
                      <a:r>
                        <a:rPr lang="en-US" sz="1400" dirty="0" err="1" smtClean="0"/>
                        <a:t>dustin</a:t>
                      </a:r>
                      <a:endParaRPr lang="en-US" sz="1400" dirty="0"/>
                    </a:p>
                  </a:txBody>
                  <a:tcPr/>
                </a:tc>
                <a:tc>
                  <a:txBody>
                    <a:bodyPr/>
                    <a:lstStyle/>
                    <a:p>
                      <a:r>
                        <a:rPr lang="en-US" sz="1400" dirty="0" smtClean="0"/>
                        <a:t>7</a:t>
                      </a:r>
                      <a:endParaRPr lang="en-US" sz="1400" dirty="0"/>
                    </a:p>
                  </a:txBody>
                  <a:tcPr/>
                </a:tc>
                <a:tc>
                  <a:txBody>
                    <a:bodyPr/>
                    <a:lstStyle/>
                    <a:p>
                      <a:r>
                        <a:rPr lang="en-US" sz="1400" dirty="0" smtClean="0"/>
                        <a:t>45.0</a:t>
                      </a:r>
                    </a:p>
                  </a:txBody>
                  <a:tcPr/>
                </a:tc>
              </a:tr>
              <a:tr h="321759">
                <a:tc>
                  <a:txBody>
                    <a:bodyPr/>
                    <a:lstStyle/>
                    <a:p>
                      <a:r>
                        <a:rPr lang="en-US" sz="1400" dirty="0" smtClean="0"/>
                        <a:t>58</a:t>
                      </a:r>
                      <a:endParaRPr lang="en-US" sz="1400" dirty="0"/>
                    </a:p>
                  </a:txBody>
                  <a:tcPr marL="77602" marR="77602" marT="38801" marB="38801">
                    <a:solidFill>
                      <a:schemeClr val="accent6">
                        <a:lumMod val="40000"/>
                        <a:lumOff val="60000"/>
                      </a:schemeClr>
                    </a:solidFill>
                  </a:tcPr>
                </a:tc>
                <a:tc>
                  <a:txBody>
                    <a:bodyPr/>
                    <a:lstStyle/>
                    <a:p>
                      <a:r>
                        <a:rPr lang="en-US" sz="1400" dirty="0" smtClean="0"/>
                        <a:t>103</a:t>
                      </a:r>
                      <a:endParaRPr lang="en-US" sz="1400" dirty="0"/>
                    </a:p>
                  </a:txBody>
                  <a:tcPr marL="77602" marR="77602" marT="38801" marB="38801">
                    <a:solidFill>
                      <a:schemeClr val="accent6">
                        <a:lumMod val="40000"/>
                        <a:lumOff val="60000"/>
                      </a:schemeClr>
                    </a:solidFill>
                  </a:tcPr>
                </a:tc>
                <a:tc>
                  <a:txBody>
                    <a:bodyPr/>
                    <a:lstStyle/>
                    <a:p>
                      <a:r>
                        <a:rPr lang="en-US" sz="1400" dirty="0" smtClean="0"/>
                        <a:t>11/12/96</a:t>
                      </a:r>
                      <a:endParaRPr lang="en-US" sz="1400" dirty="0"/>
                    </a:p>
                  </a:txBody>
                  <a:tcPr marL="77602" marR="77602" marT="38801" marB="38801">
                    <a:solidFill>
                      <a:schemeClr val="accent6">
                        <a:lumMod val="40000"/>
                        <a:lumOff val="60000"/>
                      </a:schemeClr>
                    </a:solidFill>
                  </a:tcPr>
                </a:tc>
                <a:tc>
                  <a:txBody>
                    <a:bodyPr/>
                    <a:lstStyle/>
                    <a:p>
                      <a:r>
                        <a:rPr lang="en-US" sz="1400" dirty="0" smtClean="0"/>
                        <a:t>31</a:t>
                      </a:r>
                      <a:endParaRPr lang="en-US" sz="1400" dirty="0"/>
                    </a:p>
                  </a:txBody>
                  <a:tcPr/>
                </a:tc>
                <a:tc>
                  <a:txBody>
                    <a:bodyPr/>
                    <a:lstStyle/>
                    <a:p>
                      <a:r>
                        <a:rPr lang="en-US" sz="1400" dirty="0" smtClean="0"/>
                        <a:t>lubber</a:t>
                      </a:r>
                      <a:endParaRPr lang="en-US" sz="1400" dirty="0"/>
                    </a:p>
                  </a:txBody>
                  <a:tcPr/>
                </a:tc>
                <a:tc>
                  <a:txBody>
                    <a:bodyPr/>
                    <a:lstStyle/>
                    <a:p>
                      <a:r>
                        <a:rPr lang="en-US" sz="1400" dirty="0" smtClean="0"/>
                        <a:t>8</a:t>
                      </a:r>
                      <a:endParaRPr lang="en-US" sz="1400" dirty="0"/>
                    </a:p>
                  </a:txBody>
                  <a:tcPr/>
                </a:tc>
                <a:tc>
                  <a:txBody>
                    <a:bodyPr/>
                    <a:lstStyle/>
                    <a:p>
                      <a:r>
                        <a:rPr lang="en-US" sz="1400" dirty="0" smtClean="0"/>
                        <a:t>55.5</a:t>
                      </a:r>
                      <a:endParaRPr lang="en-US" sz="1400" dirty="0"/>
                    </a:p>
                  </a:txBody>
                  <a:tcPr/>
                </a:tc>
              </a:tr>
              <a:tr h="321759">
                <a:tc>
                  <a:txBody>
                    <a:bodyPr/>
                    <a:lstStyle/>
                    <a:p>
                      <a:r>
                        <a:rPr lang="en-US" sz="1400" dirty="0" smtClean="0"/>
                        <a:t>58</a:t>
                      </a:r>
                      <a:endParaRPr lang="en-US" sz="1400" dirty="0"/>
                    </a:p>
                  </a:txBody>
                  <a:tcPr marL="77602" marR="77602" marT="38801" marB="38801">
                    <a:solidFill>
                      <a:schemeClr val="accent6">
                        <a:lumMod val="40000"/>
                        <a:lumOff val="60000"/>
                      </a:schemeClr>
                    </a:solidFill>
                  </a:tcPr>
                </a:tc>
                <a:tc>
                  <a:txBody>
                    <a:bodyPr/>
                    <a:lstStyle/>
                    <a:p>
                      <a:r>
                        <a:rPr lang="en-US" sz="1400" dirty="0" smtClean="0"/>
                        <a:t>103</a:t>
                      </a:r>
                      <a:endParaRPr lang="en-US" sz="1400" dirty="0"/>
                    </a:p>
                  </a:txBody>
                  <a:tcPr marL="77602" marR="77602" marT="38801" marB="38801">
                    <a:solidFill>
                      <a:schemeClr val="accent6">
                        <a:lumMod val="40000"/>
                        <a:lumOff val="60000"/>
                      </a:schemeClr>
                    </a:solidFill>
                  </a:tcPr>
                </a:tc>
                <a:tc>
                  <a:txBody>
                    <a:bodyPr/>
                    <a:lstStyle/>
                    <a:p>
                      <a:r>
                        <a:rPr lang="en-US" sz="1400" dirty="0" smtClean="0"/>
                        <a:t>11/12/96</a:t>
                      </a:r>
                      <a:endParaRPr lang="en-US" sz="1400" dirty="0"/>
                    </a:p>
                  </a:txBody>
                  <a:tcPr marL="77602" marR="77602" marT="38801" marB="38801">
                    <a:solidFill>
                      <a:schemeClr val="accent6">
                        <a:lumMod val="40000"/>
                        <a:lumOff val="60000"/>
                      </a:schemeClr>
                    </a:solidFill>
                  </a:tcPr>
                </a:tc>
                <a:tc>
                  <a:txBody>
                    <a:bodyPr/>
                    <a:lstStyle/>
                    <a:p>
                      <a:r>
                        <a:rPr lang="en-US" sz="1400" dirty="0" smtClean="0"/>
                        <a:t>58</a:t>
                      </a:r>
                      <a:endParaRPr lang="en-US" sz="1400" dirty="0"/>
                    </a:p>
                  </a:txBody>
                  <a:tcPr/>
                </a:tc>
                <a:tc>
                  <a:txBody>
                    <a:bodyPr/>
                    <a:lstStyle/>
                    <a:p>
                      <a:r>
                        <a:rPr lang="en-US" sz="1400" dirty="0" smtClean="0"/>
                        <a:t>rusty</a:t>
                      </a:r>
                      <a:endParaRPr lang="en-US" sz="1400" dirty="0"/>
                    </a:p>
                  </a:txBody>
                  <a:tcPr/>
                </a:tc>
                <a:tc>
                  <a:txBody>
                    <a:bodyPr/>
                    <a:lstStyle/>
                    <a:p>
                      <a:r>
                        <a:rPr lang="en-US" sz="1400" dirty="0" smtClean="0"/>
                        <a:t>10</a:t>
                      </a:r>
                      <a:endParaRPr lang="en-US" sz="1400" dirty="0"/>
                    </a:p>
                  </a:txBody>
                  <a:tcPr/>
                </a:tc>
                <a:tc>
                  <a:txBody>
                    <a:bodyPr/>
                    <a:lstStyle/>
                    <a:p>
                      <a:r>
                        <a:rPr lang="en-US" sz="1400" dirty="0" smtClean="0"/>
                        <a:t>35.0</a:t>
                      </a:r>
                      <a:endParaRPr lang="en-US" sz="1400" dirty="0"/>
                    </a:p>
                  </a:txBody>
                  <a:tcPr/>
                </a:tc>
              </a:tr>
            </a:tbl>
          </a:graphicData>
        </a:graphic>
      </p:graphicFrame>
      <p:sp>
        <p:nvSpPr>
          <p:cNvPr id="26" name="TextBox 25"/>
          <p:cNvSpPr txBox="1"/>
          <p:nvPr/>
        </p:nvSpPr>
        <p:spPr>
          <a:xfrm>
            <a:off x="5704883" y="1713815"/>
            <a:ext cx="1433406" cy="461665"/>
          </a:xfrm>
          <a:prstGeom prst="rect">
            <a:avLst/>
          </a:prstGeom>
          <a:noFill/>
        </p:spPr>
        <p:txBody>
          <a:bodyPr wrap="none" rtlCol="0">
            <a:spAutoFit/>
          </a:bodyPr>
          <a:lstStyle/>
          <a:p>
            <a:r>
              <a:rPr lang="en-US" sz="2400" b="1" dirty="0" smtClean="0"/>
              <a:t>R1 </a:t>
            </a:r>
            <a:r>
              <a:rPr lang="en-US" sz="2400" dirty="0" smtClean="0"/>
              <a:t>×</a:t>
            </a:r>
            <a:r>
              <a:rPr lang="en-US" sz="2400" b="1" dirty="0" smtClean="0"/>
              <a:t> S1</a:t>
            </a:r>
            <a:endParaRPr lang="en-US" sz="2400" b="1" dirty="0"/>
          </a:p>
        </p:txBody>
      </p:sp>
      <p:grpSp>
        <p:nvGrpSpPr>
          <p:cNvPr id="51" name="Group 50"/>
          <p:cNvGrpSpPr/>
          <p:nvPr/>
        </p:nvGrpSpPr>
        <p:grpSpPr>
          <a:xfrm>
            <a:off x="200667" y="5036249"/>
            <a:ext cx="3889872" cy="1711610"/>
            <a:chOff x="200667" y="5036249"/>
            <a:chExt cx="3889872" cy="1711610"/>
          </a:xfrm>
        </p:grpSpPr>
        <p:sp>
          <p:nvSpPr>
            <p:cNvPr id="7" name="TextBox 6"/>
            <p:cNvSpPr txBox="1"/>
            <p:nvPr/>
          </p:nvSpPr>
          <p:spPr>
            <a:xfrm>
              <a:off x="200667" y="5036249"/>
              <a:ext cx="2292615" cy="584775"/>
            </a:xfrm>
            <a:prstGeom prst="rect">
              <a:avLst/>
            </a:prstGeom>
            <a:noFill/>
          </p:spPr>
          <p:txBody>
            <a:bodyPr wrap="none" rtlCol="0">
              <a:spAutoFit/>
            </a:bodyPr>
            <a:lstStyle/>
            <a:p>
              <a:r>
                <a:rPr lang="en-US" sz="1600" dirty="0" smtClean="0"/>
                <a:t>Sometimes also called </a:t>
              </a:r>
            </a:p>
            <a:p>
              <a:r>
                <a:rPr lang="en-US" sz="1600" b="1" dirty="0" smtClean="0"/>
                <a:t>Cartesian Product:</a:t>
              </a:r>
              <a:endParaRPr lang="en-US" sz="1600" b="1" dirty="0"/>
            </a:p>
          </p:txBody>
        </p:sp>
        <p:grpSp>
          <p:nvGrpSpPr>
            <p:cNvPr id="38" name="Group 37"/>
            <p:cNvGrpSpPr/>
            <p:nvPr/>
          </p:nvGrpSpPr>
          <p:grpSpPr>
            <a:xfrm>
              <a:off x="2287637" y="5301983"/>
              <a:ext cx="1802902" cy="1445876"/>
              <a:chOff x="5105448" y="5279664"/>
              <a:chExt cx="1802902" cy="1445876"/>
            </a:xfrm>
          </p:grpSpPr>
          <p:cxnSp>
            <p:nvCxnSpPr>
              <p:cNvPr id="9" name="Straight Arrow Connector 8"/>
              <p:cNvCxnSpPr/>
              <p:nvPr/>
            </p:nvCxnSpPr>
            <p:spPr bwMode="auto">
              <a:xfrm flipV="1">
                <a:off x="5375073" y="5279664"/>
                <a:ext cx="0" cy="117679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7" name="Straight Arrow Connector 26"/>
              <p:cNvCxnSpPr/>
              <p:nvPr/>
            </p:nvCxnSpPr>
            <p:spPr bwMode="auto">
              <a:xfrm flipV="1">
                <a:off x="5375073" y="6456457"/>
                <a:ext cx="1533277" cy="132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12" name="TextBox 11"/>
              <p:cNvSpPr txBox="1"/>
              <p:nvPr/>
            </p:nvSpPr>
            <p:spPr>
              <a:xfrm>
                <a:off x="5105448" y="5306318"/>
                <a:ext cx="269625" cy="1200329"/>
              </a:xfrm>
              <a:prstGeom prst="rect">
                <a:avLst/>
              </a:prstGeom>
              <a:noFill/>
            </p:spPr>
            <p:txBody>
              <a:bodyPr wrap="none" rtlCol="0">
                <a:spAutoFit/>
              </a:bodyPr>
              <a:lstStyle/>
              <a:p>
                <a:pPr algn="r">
                  <a:lnSpc>
                    <a:spcPct val="150000"/>
                  </a:lnSpc>
                </a:pPr>
                <a:r>
                  <a:rPr lang="en-US" dirty="0" smtClean="0"/>
                  <a:t>4</a:t>
                </a:r>
              </a:p>
              <a:p>
                <a:pPr algn="r">
                  <a:lnSpc>
                    <a:spcPct val="150000"/>
                  </a:lnSpc>
                </a:pPr>
                <a:r>
                  <a:rPr lang="en-US" dirty="0" smtClean="0"/>
                  <a:t>3</a:t>
                </a:r>
              </a:p>
              <a:p>
                <a:pPr algn="r">
                  <a:lnSpc>
                    <a:spcPct val="150000"/>
                  </a:lnSpc>
                </a:pPr>
                <a:r>
                  <a:rPr lang="en-US" dirty="0" smtClean="0"/>
                  <a:t>2</a:t>
                </a:r>
              </a:p>
              <a:p>
                <a:pPr algn="r">
                  <a:lnSpc>
                    <a:spcPct val="150000"/>
                  </a:lnSpc>
                </a:pPr>
                <a:r>
                  <a:rPr lang="en-US" dirty="0"/>
                  <a:t>1</a:t>
                </a:r>
                <a:endParaRPr lang="en-US" dirty="0" smtClean="0"/>
              </a:p>
            </p:txBody>
          </p:sp>
          <p:sp>
            <p:nvSpPr>
              <p:cNvPr id="14" name="TextBox 13"/>
              <p:cNvSpPr txBox="1"/>
              <p:nvPr/>
            </p:nvSpPr>
            <p:spPr>
              <a:xfrm>
                <a:off x="5398926" y="6448541"/>
                <a:ext cx="1295547" cy="276999"/>
              </a:xfrm>
              <a:prstGeom prst="rect">
                <a:avLst/>
              </a:prstGeom>
              <a:noFill/>
            </p:spPr>
            <p:txBody>
              <a:bodyPr wrap="none" rtlCol="0">
                <a:spAutoFit/>
              </a:bodyPr>
              <a:lstStyle/>
              <a:p>
                <a:r>
                  <a:rPr lang="en-US" smtClean="0"/>
                  <a:t>a      b      c      d</a:t>
                </a:r>
                <a:endParaRPr lang="en-US"/>
              </a:p>
            </p:txBody>
          </p:sp>
          <p:grpSp>
            <p:nvGrpSpPr>
              <p:cNvPr id="30" name="Group 29"/>
              <p:cNvGrpSpPr/>
              <p:nvPr/>
            </p:nvGrpSpPr>
            <p:grpSpPr>
              <a:xfrm>
                <a:off x="5374805" y="6185891"/>
                <a:ext cx="1360513" cy="262964"/>
                <a:chOff x="5359059" y="6185891"/>
                <a:chExt cx="1360513" cy="262964"/>
              </a:xfrm>
            </p:grpSpPr>
            <p:sp>
              <p:nvSpPr>
                <p:cNvPr id="28" name="Rectangle 27"/>
                <p:cNvSpPr/>
                <p:nvPr/>
              </p:nvSpPr>
              <p:spPr bwMode="auto">
                <a:xfrm>
                  <a:off x="5359059" y="6185891"/>
                  <a:ext cx="352288" cy="26296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t>1,a</a:t>
                  </a:r>
                  <a:endParaRPr kumimoji="0" lang="en-US" sz="1200" b="0" i="0" u="none" strike="noStrike" cap="none" normalizeH="0" baseline="0" dirty="0" smtClean="0">
                    <a:ln>
                      <a:noFill/>
                    </a:ln>
                    <a:solidFill>
                      <a:srgbClr val="000000"/>
                    </a:solidFill>
                    <a:effectLst/>
                    <a:latin typeface="Helvetica Neue" charset="0"/>
                  </a:endParaRPr>
                </a:p>
              </p:txBody>
            </p:sp>
            <p:sp>
              <p:nvSpPr>
                <p:cNvPr id="31" name="Rectangle 30"/>
                <p:cNvSpPr/>
                <p:nvPr/>
              </p:nvSpPr>
              <p:spPr bwMode="auto">
                <a:xfrm>
                  <a:off x="5695134" y="6185891"/>
                  <a:ext cx="352288" cy="26296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t>1,b</a:t>
                  </a:r>
                  <a:endParaRPr kumimoji="0" lang="en-US" sz="1200" b="0" i="0" u="none" strike="noStrike" cap="none" normalizeH="0" baseline="0" dirty="0" smtClean="0">
                    <a:ln>
                      <a:noFill/>
                    </a:ln>
                    <a:solidFill>
                      <a:srgbClr val="000000"/>
                    </a:solidFill>
                    <a:effectLst/>
                    <a:latin typeface="Helvetica Neue" charset="0"/>
                  </a:endParaRPr>
                </a:p>
              </p:txBody>
            </p:sp>
            <p:sp>
              <p:nvSpPr>
                <p:cNvPr id="32" name="Rectangle 31"/>
                <p:cNvSpPr/>
                <p:nvPr/>
              </p:nvSpPr>
              <p:spPr bwMode="auto">
                <a:xfrm>
                  <a:off x="6031209" y="6185891"/>
                  <a:ext cx="352288" cy="26296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t>1,c</a:t>
                  </a:r>
                  <a:endParaRPr kumimoji="0" lang="en-US" sz="1200" b="0" i="0" u="none" strike="noStrike" cap="none" normalizeH="0" baseline="0" dirty="0" smtClean="0">
                    <a:ln>
                      <a:noFill/>
                    </a:ln>
                    <a:solidFill>
                      <a:srgbClr val="000000"/>
                    </a:solidFill>
                    <a:effectLst/>
                    <a:latin typeface="Helvetica Neue" charset="0"/>
                  </a:endParaRPr>
                </a:p>
              </p:txBody>
            </p:sp>
            <p:sp>
              <p:nvSpPr>
                <p:cNvPr id="33" name="Rectangle 32"/>
                <p:cNvSpPr/>
                <p:nvPr/>
              </p:nvSpPr>
              <p:spPr bwMode="auto">
                <a:xfrm>
                  <a:off x="6367284" y="6185891"/>
                  <a:ext cx="352288" cy="26296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t>1,d</a:t>
                  </a:r>
                  <a:endParaRPr kumimoji="0" lang="en-US" sz="1200" b="0" i="0" u="none" strike="noStrike" cap="none" normalizeH="0" baseline="0" dirty="0" smtClean="0">
                    <a:ln>
                      <a:noFill/>
                    </a:ln>
                    <a:solidFill>
                      <a:srgbClr val="000000"/>
                    </a:solidFill>
                    <a:effectLst/>
                    <a:latin typeface="Helvetica Neue" charset="0"/>
                  </a:endParaRPr>
                </a:p>
              </p:txBody>
            </p:sp>
          </p:grpSp>
          <p:grpSp>
            <p:nvGrpSpPr>
              <p:cNvPr id="29" name="Group 28"/>
              <p:cNvGrpSpPr/>
              <p:nvPr/>
            </p:nvGrpSpPr>
            <p:grpSpPr>
              <a:xfrm>
                <a:off x="5374805" y="5919822"/>
                <a:ext cx="1360513" cy="262964"/>
                <a:chOff x="5511459" y="6338291"/>
                <a:chExt cx="1360513" cy="262964"/>
              </a:xfrm>
            </p:grpSpPr>
            <p:sp>
              <p:nvSpPr>
                <p:cNvPr id="34" name="Rectangle 33"/>
                <p:cNvSpPr/>
                <p:nvPr/>
              </p:nvSpPr>
              <p:spPr bwMode="auto">
                <a:xfrm>
                  <a:off x="5511459" y="6338291"/>
                  <a:ext cx="352288" cy="26296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t>2,a</a:t>
                  </a:r>
                  <a:endParaRPr kumimoji="0" lang="en-US" sz="1200" b="0" i="0" u="none" strike="noStrike" cap="none" normalizeH="0" baseline="0" dirty="0" smtClean="0">
                    <a:ln>
                      <a:noFill/>
                    </a:ln>
                    <a:solidFill>
                      <a:srgbClr val="000000"/>
                    </a:solidFill>
                    <a:effectLst/>
                    <a:latin typeface="Helvetica Neue" charset="0"/>
                  </a:endParaRPr>
                </a:p>
              </p:txBody>
            </p:sp>
            <p:sp>
              <p:nvSpPr>
                <p:cNvPr id="35" name="Rectangle 34"/>
                <p:cNvSpPr/>
                <p:nvPr/>
              </p:nvSpPr>
              <p:spPr bwMode="auto">
                <a:xfrm>
                  <a:off x="5847534" y="6338291"/>
                  <a:ext cx="352288" cy="26296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t>2,b</a:t>
                  </a:r>
                  <a:endParaRPr kumimoji="0" lang="en-US" sz="1200" b="0" i="0" u="none" strike="noStrike" cap="none" normalizeH="0" baseline="0" dirty="0" smtClean="0">
                    <a:ln>
                      <a:noFill/>
                    </a:ln>
                    <a:solidFill>
                      <a:srgbClr val="000000"/>
                    </a:solidFill>
                    <a:effectLst/>
                    <a:latin typeface="Helvetica Neue" charset="0"/>
                  </a:endParaRPr>
                </a:p>
              </p:txBody>
            </p:sp>
            <p:sp>
              <p:nvSpPr>
                <p:cNvPr id="36" name="Rectangle 35"/>
                <p:cNvSpPr/>
                <p:nvPr/>
              </p:nvSpPr>
              <p:spPr bwMode="auto">
                <a:xfrm>
                  <a:off x="6183609" y="6338291"/>
                  <a:ext cx="352288" cy="26296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t>2,c</a:t>
                  </a:r>
                  <a:endParaRPr kumimoji="0" lang="en-US" sz="1200" b="0" i="0" u="none" strike="noStrike" cap="none" normalizeH="0" baseline="0" dirty="0" smtClean="0">
                    <a:ln>
                      <a:noFill/>
                    </a:ln>
                    <a:solidFill>
                      <a:srgbClr val="000000"/>
                    </a:solidFill>
                    <a:effectLst/>
                    <a:latin typeface="Helvetica Neue" charset="0"/>
                  </a:endParaRPr>
                </a:p>
              </p:txBody>
            </p:sp>
            <p:sp>
              <p:nvSpPr>
                <p:cNvPr id="37" name="Rectangle 36"/>
                <p:cNvSpPr/>
                <p:nvPr/>
              </p:nvSpPr>
              <p:spPr bwMode="auto">
                <a:xfrm>
                  <a:off x="6519684" y="6338291"/>
                  <a:ext cx="352288" cy="26296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t>2,d</a:t>
                  </a:r>
                  <a:endParaRPr kumimoji="0" lang="en-US" sz="1200" b="0" i="0" u="none" strike="noStrike" cap="none" normalizeH="0" baseline="0" dirty="0" smtClean="0">
                    <a:ln>
                      <a:noFill/>
                    </a:ln>
                    <a:solidFill>
                      <a:srgbClr val="000000"/>
                    </a:solidFill>
                    <a:effectLst/>
                    <a:latin typeface="Helvetica Neue" charset="0"/>
                  </a:endParaRPr>
                </a:p>
              </p:txBody>
            </p:sp>
          </p:grpSp>
          <p:grpSp>
            <p:nvGrpSpPr>
              <p:cNvPr id="40" name="Group 39"/>
              <p:cNvGrpSpPr/>
              <p:nvPr/>
            </p:nvGrpSpPr>
            <p:grpSpPr>
              <a:xfrm>
                <a:off x="5374805" y="5653754"/>
                <a:ext cx="1360513" cy="262964"/>
                <a:chOff x="5511459" y="6338291"/>
                <a:chExt cx="1360513" cy="262964"/>
              </a:xfrm>
            </p:grpSpPr>
            <p:sp>
              <p:nvSpPr>
                <p:cNvPr id="41" name="Rectangle 40"/>
                <p:cNvSpPr/>
                <p:nvPr/>
              </p:nvSpPr>
              <p:spPr bwMode="auto">
                <a:xfrm>
                  <a:off x="5511459" y="6338291"/>
                  <a:ext cx="352288" cy="26296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t>3,a</a:t>
                  </a:r>
                  <a:endParaRPr kumimoji="0" lang="en-US" sz="1200" b="0" i="0" u="none" strike="noStrike" cap="none" normalizeH="0" baseline="0" dirty="0" smtClean="0">
                    <a:ln>
                      <a:noFill/>
                    </a:ln>
                    <a:solidFill>
                      <a:srgbClr val="000000"/>
                    </a:solidFill>
                    <a:effectLst/>
                    <a:latin typeface="Helvetica Neue" charset="0"/>
                  </a:endParaRPr>
                </a:p>
              </p:txBody>
            </p:sp>
            <p:sp>
              <p:nvSpPr>
                <p:cNvPr id="42" name="Rectangle 41"/>
                <p:cNvSpPr/>
                <p:nvPr/>
              </p:nvSpPr>
              <p:spPr bwMode="auto">
                <a:xfrm>
                  <a:off x="5847534" y="6338291"/>
                  <a:ext cx="352288" cy="26296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t>3,b</a:t>
                  </a:r>
                  <a:endParaRPr kumimoji="0" lang="en-US" sz="1200" b="0" i="0" u="none" strike="noStrike" cap="none" normalizeH="0" baseline="0" dirty="0" smtClean="0">
                    <a:ln>
                      <a:noFill/>
                    </a:ln>
                    <a:solidFill>
                      <a:srgbClr val="000000"/>
                    </a:solidFill>
                    <a:effectLst/>
                    <a:latin typeface="Helvetica Neue" charset="0"/>
                  </a:endParaRPr>
                </a:p>
              </p:txBody>
            </p:sp>
            <p:sp>
              <p:nvSpPr>
                <p:cNvPr id="43" name="Rectangle 42"/>
                <p:cNvSpPr/>
                <p:nvPr/>
              </p:nvSpPr>
              <p:spPr bwMode="auto">
                <a:xfrm>
                  <a:off x="6183609" y="6338291"/>
                  <a:ext cx="352288" cy="26296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t>3,c</a:t>
                  </a:r>
                  <a:endParaRPr kumimoji="0" lang="en-US" sz="1200" b="0" i="0" u="none" strike="noStrike" cap="none" normalizeH="0" baseline="0" dirty="0" smtClean="0">
                    <a:ln>
                      <a:noFill/>
                    </a:ln>
                    <a:solidFill>
                      <a:srgbClr val="000000"/>
                    </a:solidFill>
                    <a:effectLst/>
                    <a:latin typeface="Helvetica Neue" charset="0"/>
                  </a:endParaRPr>
                </a:p>
              </p:txBody>
            </p:sp>
            <p:sp>
              <p:nvSpPr>
                <p:cNvPr id="44" name="Rectangle 43"/>
                <p:cNvSpPr/>
                <p:nvPr/>
              </p:nvSpPr>
              <p:spPr bwMode="auto">
                <a:xfrm>
                  <a:off x="6519684" y="6338291"/>
                  <a:ext cx="352288" cy="26296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t>3,d</a:t>
                  </a:r>
                  <a:endParaRPr kumimoji="0" lang="en-US" sz="1200" b="0" i="0" u="none" strike="noStrike" cap="none" normalizeH="0" baseline="0" dirty="0" smtClean="0">
                    <a:ln>
                      <a:noFill/>
                    </a:ln>
                    <a:solidFill>
                      <a:srgbClr val="000000"/>
                    </a:solidFill>
                    <a:effectLst/>
                    <a:latin typeface="Helvetica Neue" charset="0"/>
                  </a:endParaRPr>
                </a:p>
              </p:txBody>
            </p:sp>
          </p:grpSp>
          <p:grpSp>
            <p:nvGrpSpPr>
              <p:cNvPr id="45" name="Group 44"/>
              <p:cNvGrpSpPr/>
              <p:nvPr/>
            </p:nvGrpSpPr>
            <p:grpSpPr>
              <a:xfrm>
                <a:off x="5374805" y="5387686"/>
                <a:ext cx="1360513" cy="262964"/>
                <a:chOff x="5511459" y="6338291"/>
                <a:chExt cx="1360513" cy="262964"/>
              </a:xfrm>
            </p:grpSpPr>
            <p:sp>
              <p:nvSpPr>
                <p:cNvPr id="46" name="Rectangle 45"/>
                <p:cNvSpPr/>
                <p:nvPr/>
              </p:nvSpPr>
              <p:spPr bwMode="auto">
                <a:xfrm>
                  <a:off x="5511459" y="6338291"/>
                  <a:ext cx="352288" cy="26296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mtClean="0"/>
                    <a:t>4,a</a:t>
                  </a:r>
                  <a:endParaRPr kumimoji="0" lang="en-US" sz="1200" b="0" i="0" u="none" strike="noStrike" cap="none" normalizeH="0" baseline="0" dirty="0" smtClean="0">
                    <a:ln>
                      <a:noFill/>
                    </a:ln>
                    <a:solidFill>
                      <a:srgbClr val="000000"/>
                    </a:solidFill>
                    <a:effectLst/>
                    <a:latin typeface="Helvetica Neue" charset="0"/>
                  </a:endParaRPr>
                </a:p>
              </p:txBody>
            </p:sp>
            <p:sp>
              <p:nvSpPr>
                <p:cNvPr id="47" name="Rectangle 46"/>
                <p:cNvSpPr/>
                <p:nvPr/>
              </p:nvSpPr>
              <p:spPr bwMode="auto">
                <a:xfrm>
                  <a:off x="5847534" y="6338291"/>
                  <a:ext cx="352288" cy="26296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t>4,b</a:t>
                  </a:r>
                  <a:endParaRPr kumimoji="0" lang="en-US" sz="1200" b="0" i="0" u="none" strike="noStrike" cap="none" normalizeH="0" baseline="0" dirty="0" smtClean="0">
                    <a:ln>
                      <a:noFill/>
                    </a:ln>
                    <a:solidFill>
                      <a:srgbClr val="000000"/>
                    </a:solidFill>
                    <a:effectLst/>
                    <a:latin typeface="Helvetica Neue" charset="0"/>
                  </a:endParaRPr>
                </a:p>
              </p:txBody>
            </p:sp>
            <p:sp>
              <p:nvSpPr>
                <p:cNvPr id="48" name="Rectangle 47"/>
                <p:cNvSpPr/>
                <p:nvPr/>
              </p:nvSpPr>
              <p:spPr bwMode="auto">
                <a:xfrm>
                  <a:off x="6183609" y="6338291"/>
                  <a:ext cx="352288" cy="26296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t>4,c</a:t>
                  </a:r>
                  <a:endParaRPr kumimoji="0" lang="en-US" sz="1200" b="0" i="0" u="none" strike="noStrike" cap="none" normalizeH="0" baseline="0" dirty="0" smtClean="0">
                    <a:ln>
                      <a:noFill/>
                    </a:ln>
                    <a:solidFill>
                      <a:srgbClr val="000000"/>
                    </a:solidFill>
                    <a:effectLst/>
                    <a:latin typeface="Helvetica Neue" charset="0"/>
                  </a:endParaRPr>
                </a:p>
              </p:txBody>
            </p:sp>
            <p:sp>
              <p:nvSpPr>
                <p:cNvPr id="49" name="Rectangle 48"/>
                <p:cNvSpPr/>
                <p:nvPr/>
              </p:nvSpPr>
              <p:spPr bwMode="auto">
                <a:xfrm>
                  <a:off x="6519684" y="6338291"/>
                  <a:ext cx="352288" cy="26296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t>4</a:t>
                  </a:r>
                  <a:r>
                    <a:rPr lang="en-US" dirty="0" smtClean="0"/>
                    <a:t>,d</a:t>
                  </a:r>
                  <a:endParaRPr kumimoji="0" lang="en-US" sz="1200" b="0" i="0" u="none" strike="noStrike" cap="none" normalizeH="0" baseline="0" dirty="0" smtClean="0">
                    <a:ln>
                      <a:noFill/>
                    </a:ln>
                    <a:solidFill>
                      <a:srgbClr val="000000"/>
                    </a:solidFill>
                    <a:effectLst/>
                    <a:latin typeface="Helvetica Neue" charset="0"/>
                  </a:endParaRPr>
                </a:p>
              </p:txBody>
            </p:sp>
          </p:grpSp>
        </p:grpSp>
      </p:grpSp>
      <p:sp>
        <p:nvSpPr>
          <p:cNvPr id="39" name="TextBox 38"/>
          <p:cNvSpPr txBox="1"/>
          <p:nvPr/>
        </p:nvSpPr>
        <p:spPr>
          <a:xfrm>
            <a:off x="4292602" y="4686765"/>
            <a:ext cx="3218958"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800" dirty="0" smtClean="0"/>
              <a:t>How many rows in the result?</a:t>
            </a:r>
            <a:endParaRPr lang="en-US" sz="1800" dirty="0"/>
          </a:p>
        </p:txBody>
      </p:sp>
      <p:sp>
        <p:nvSpPr>
          <p:cNvPr id="52" name="TextBox 51"/>
          <p:cNvSpPr txBox="1"/>
          <p:nvPr/>
        </p:nvSpPr>
        <p:spPr>
          <a:xfrm>
            <a:off x="7551315" y="4686765"/>
            <a:ext cx="1346844"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pPr algn="r"/>
            <a:r>
              <a:rPr lang="en-US" sz="1800" dirty="0" smtClean="0"/>
              <a:t>|R1| * |R2|</a:t>
            </a:r>
            <a:endParaRPr lang="en-US" sz="1800" dirty="0"/>
          </a:p>
        </p:txBody>
      </p:sp>
      <p:sp>
        <p:nvSpPr>
          <p:cNvPr id="53" name="Rectangle 52"/>
          <p:cNvSpPr/>
          <p:nvPr/>
        </p:nvSpPr>
        <p:spPr>
          <a:xfrm>
            <a:off x="3607351" y="3151351"/>
            <a:ext cx="425116" cy="584775"/>
          </a:xfrm>
          <a:prstGeom prst="rect">
            <a:avLst/>
          </a:prstGeom>
        </p:spPr>
        <p:txBody>
          <a:bodyPr wrap="none">
            <a:spAutoFit/>
          </a:bodyPr>
          <a:lstStyle/>
          <a:p>
            <a:r>
              <a:rPr lang="en-US" sz="3200" smtClean="0"/>
              <a:t>=</a:t>
            </a:r>
            <a:endParaRPr lang="en-US" dirty="0"/>
          </a:p>
        </p:txBody>
      </p:sp>
      <p:sp>
        <p:nvSpPr>
          <p:cNvPr id="54" name="TextBox 53"/>
          <p:cNvSpPr txBox="1"/>
          <p:nvPr/>
        </p:nvSpPr>
        <p:spPr>
          <a:xfrm>
            <a:off x="4292602" y="5214434"/>
            <a:ext cx="2448171"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800" dirty="0" smtClean="0"/>
              <a:t>Schema compatibility?</a:t>
            </a:r>
            <a:endParaRPr lang="en-US" sz="1800" dirty="0"/>
          </a:p>
        </p:txBody>
      </p:sp>
      <p:sp>
        <p:nvSpPr>
          <p:cNvPr id="55" name="TextBox 54"/>
          <p:cNvSpPr txBox="1"/>
          <p:nvPr/>
        </p:nvSpPr>
        <p:spPr>
          <a:xfrm>
            <a:off x="6798365" y="5214434"/>
            <a:ext cx="2099794"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r"/>
            <a:r>
              <a:rPr lang="en-US" sz="1800" dirty="0" smtClean="0"/>
              <a:t>No requirements.</a:t>
            </a:r>
            <a:endParaRPr lang="en-US" sz="1800" dirty="0"/>
          </a:p>
        </p:txBody>
      </p:sp>
      <p:sp>
        <p:nvSpPr>
          <p:cNvPr id="57" name="TextBox 56"/>
          <p:cNvSpPr txBox="1"/>
          <p:nvPr/>
        </p:nvSpPr>
        <p:spPr>
          <a:xfrm>
            <a:off x="4791451" y="5639010"/>
            <a:ext cx="4106707"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r"/>
            <a:r>
              <a:rPr lang="en-US" sz="1800" dirty="0" smtClean="0"/>
              <a:t>One field per field in original schemas.</a:t>
            </a:r>
            <a:endParaRPr lang="en-US" sz="1800" dirty="0"/>
          </a:p>
        </p:txBody>
      </p:sp>
      <p:sp>
        <p:nvSpPr>
          <p:cNvPr id="58" name="TextBox 57"/>
          <p:cNvSpPr txBox="1"/>
          <p:nvPr/>
        </p:nvSpPr>
        <p:spPr>
          <a:xfrm>
            <a:off x="4292602" y="6151048"/>
            <a:ext cx="3211135"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800" dirty="0" smtClean="0"/>
              <a:t>What about duplicate names?</a:t>
            </a:r>
            <a:endParaRPr lang="en-US" sz="1800" dirty="0"/>
          </a:p>
        </p:txBody>
      </p:sp>
      <p:sp>
        <p:nvSpPr>
          <p:cNvPr id="59" name="TextBox 58"/>
          <p:cNvSpPr txBox="1"/>
          <p:nvPr/>
        </p:nvSpPr>
        <p:spPr>
          <a:xfrm>
            <a:off x="7551315" y="6155610"/>
            <a:ext cx="1346843"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r"/>
            <a:r>
              <a:rPr lang="en-US" sz="1800" dirty="0" smtClean="0"/>
              <a:t>Renaming operator</a:t>
            </a:r>
            <a:endParaRPr lang="en-US" sz="1800" dirty="0"/>
          </a:p>
        </p:txBody>
      </p:sp>
    </p:spTree>
    <p:extLst>
      <p:ext uri="{BB962C8B-B14F-4D97-AF65-F5344CB8AC3E}">
        <p14:creationId xmlns:p14="http://schemas.microsoft.com/office/powerpoint/2010/main" val="49895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fade">
                                      <p:cBhvr>
                                        <p:cTn id="33" dur="500"/>
                                        <p:tgtEl>
                                          <p:spTgt spid="5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fade">
                                      <p:cBhvr>
                                        <p:cTn id="38" dur="500"/>
                                        <p:tgtEl>
                                          <p:spTgt spid="5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fade">
                                      <p:cBhvr>
                                        <p:cTn id="48" dur="500"/>
                                        <p:tgtEl>
                                          <p:spTgt spid="5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fade">
                                      <p:cBhvr>
                                        <p:cTn id="5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9" grpId="0" animBg="1"/>
      <p:bldP spid="52" grpId="0" animBg="1"/>
      <p:bldP spid="53" grpId="0"/>
      <p:bldP spid="54" grpId="0" animBg="1"/>
      <p:bldP spid="55" grpId="0" animBg="1"/>
      <p:bldP spid="57" grpId="0" animBg="1"/>
      <p:bldP spid="58" grpId="0" animBg="1"/>
      <p:bldP spid="5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3" name="Rectangle 1028"/>
          <p:cNvSpPr>
            <a:spLocks noGrp="1" noChangeArrowheads="1"/>
          </p:cNvSpPr>
          <p:nvPr>
            <p:ph type="title"/>
          </p:nvPr>
        </p:nvSpPr>
        <p:spPr>
          <a:xfrm>
            <a:off x="287041" y="845"/>
            <a:ext cx="7770812" cy="1143000"/>
          </a:xfrm>
        </p:spPr>
        <p:txBody>
          <a:bodyPr/>
          <a:lstStyle/>
          <a:p>
            <a:r>
              <a:rPr lang="en-US" sz="4400" dirty="0" smtClean="0"/>
              <a:t>Renaming ( </a:t>
            </a:r>
            <a:r>
              <a:rPr lang="en-US" sz="4400" i="1" dirty="0" smtClean="0">
                <a:latin typeface="Tahoma" charset="0"/>
                <a:ea typeface="ＭＳ Ｐゴシック" charset="0"/>
                <a:cs typeface="ＭＳ Ｐゴシック" charset="0"/>
                <a:sym typeface="Symbol" charset="0"/>
              </a:rPr>
              <a:t>𝜌 = “rho” </a:t>
            </a:r>
            <a:r>
              <a:rPr lang="en-US" sz="4400" dirty="0" smtClean="0"/>
              <a:t>)</a:t>
            </a:r>
            <a:endParaRPr lang="en-US" sz="4400" dirty="0"/>
          </a:p>
        </p:txBody>
      </p:sp>
      <p:sp>
        <p:nvSpPr>
          <p:cNvPr id="2" name="Rectangle 1"/>
          <p:cNvSpPr/>
          <p:nvPr/>
        </p:nvSpPr>
        <p:spPr>
          <a:xfrm>
            <a:off x="287041" y="972254"/>
            <a:ext cx="5474576" cy="461665"/>
          </a:xfrm>
          <a:prstGeom prst="rect">
            <a:avLst/>
          </a:prstGeom>
        </p:spPr>
        <p:txBody>
          <a:bodyPr wrap="none">
            <a:spAutoFit/>
          </a:bodyPr>
          <a:lstStyle/>
          <a:p>
            <a:r>
              <a:rPr lang="en-US" sz="2400" i="1" dirty="0" smtClean="0"/>
              <a:t>Renames relations and their attributes:</a:t>
            </a:r>
            <a:endParaRPr lang="en-US" sz="2400" i="1" dirty="0"/>
          </a:p>
        </p:txBody>
      </p:sp>
      <p:graphicFrame>
        <p:nvGraphicFramePr>
          <p:cNvPr id="28" name="Table 27"/>
          <p:cNvGraphicFramePr>
            <a:graphicFrameLocks noGrp="1"/>
          </p:cNvGraphicFramePr>
          <p:nvPr>
            <p:extLst>
              <p:ext uri="{D42A27DB-BD31-4B8C-83A1-F6EECF244321}">
                <p14:modId xmlns:p14="http://schemas.microsoft.com/office/powerpoint/2010/main" val="1436030606"/>
              </p:ext>
            </p:extLst>
          </p:nvPr>
        </p:nvGraphicFramePr>
        <p:xfrm>
          <a:off x="438818" y="3774716"/>
          <a:ext cx="3720417" cy="1747690"/>
        </p:xfrm>
        <a:graphic>
          <a:graphicData uri="http://schemas.openxmlformats.org/drawingml/2006/table">
            <a:tbl>
              <a:tblPr firstRow="1" bandRow="1">
                <a:tableStyleId>{5C22544A-7EE6-4342-B048-85BDC9FD1C3A}</a:tableStyleId>
              </a:tblPr>
              <a:tblGrid>
                <a:gridCol w="442593"/>
                <a:gridCol w="442593"/>
                <a:gridCol w="731314"/>
                <a:gridCol w="411709"/>
                <a:gridCol w="659778"/>
                <a:gridCol w="610906"/>
                <a:gridCol w="421524"/>
              </a:tblGrid>
              <a:tr h="249670">
                <a:tc>
                  <a:txBody>
                    <a:bodyPr/>
                    <a:lstStyle/>
                    <a:p>
                      <a:r>
                        <a:rPr lang="en-US" sz="1100" u="none" dirty="0" err="1" smtClean="0"/>
                        <a:t>sid</a:t>
                      </a:r>
                      <a:endParaRPr lang="en-US" sz="1100" u="none" dirty="0"/>
                    </a:p>
                  </a:txBody>
                  <a:tcPr marL="70953" marR="70953" marT="35476" marB="35476">
                    <a:solidFill>
                      <a:schemeClr val="accent6">
                        <a:lumMod val="75000"/>
                      </a:schemeClr>
                    </a:solidFill>
                  </a:tcPr>
                </a:tc>
                <a:tc>
                  <a:txBody>
                    <a:bodyPr/>
                    <a:lstStyle/>
                    <a:p>
                      <a:r>
                        <a:rPr lang="en-US" sz="1100" u="none" dirty="0" smtClean="0"/>
                        <a:t>bid</a:t>
                      </a:r>
                      <a:endParaRPr lang="en-US" sz="1100" u="none" dirty="0"/>
                    </a:p>
                  </a:txBody>
                  <a:tcPr marL="70953" marR="70953" marT="35476" marB="35476"/>
                </a:tc>
                <a:tc>
                  <a:txBody>
                    <a:bodyPr/>
                    <a:lstStyle/>
                    <a:p>
                      <a:r>
                        <a:rPr lang="en-US" sz="1100" u="none" dirty="0" smtClean="0"/>
                        <a:t>day</a:t>
                      </a:r>
                      <a:endParaRPr lang="en-US" sz="1100" u="none" dirty="0"/>
                    </a:p>
                  </a:txBody>
                  <a:tcPr marL="70953" marR="70953" marT="35476" marB="35476"/>
                </a:tc>
                <a:tc>
                  <a:txBody>
                    <a:bodyPr/>
                    <a:lstStyle/>
                    <a:p>
                      <a:r>
                        <a:rPr lang="en-US" sz="1100" u="none" dirty="0" err="1" smtClean="0"/>
                        <a:t>sid</a:t>
                      </a:r>
                      <a:endParaRPr lang="en-US" sz="1100" u="none" dirty="0"/>
                    </a:p>
                  </a:txBody>
                  <a:tcPr marL="70953" marR="70953" marT="35476" marB="35476">
                    <a:solidFill>
                      <a:schemeClr val="accent6">
                        <a:lumMod val="75000"/>
                      </a:schemeClr>
                    </a:solidFill>
                  </a:tcPr>
                </a:tc>
                <a:tc>
                  <a:txBody>
                    <a:bodyPr/>
                    <a:lstStyle/>
                    <a:p>
                      <a:r>
                        <a:rPr lang="en-US" sz="1100" dirty="0" err="1" smtClean="0"/>
                        <a:t>sname</a:t>
                      </a:r>
                      <a:endParaRPr lang="en-US" sz="1100" dirty="0"/>
                    </a:p>
                  </a:txBody>
                  <a:tcPr marL="70953" marR="70953" marT="35476" marB="35476"/>
                </a:tc>
                <a:tc>
                  <a:txBody>
                    <a:bodyPr/>
                    <a:lstStyle/>
                    <a:p>
                      <a:r>
                        <a:rPr lang="en-US" sz="1100" dirty="0" smtClean="0"/>
                        <a:t>rating</a:t>
                      </a:r>
                      <a:endParaRPr lang="en-US" sz="1100" dirty="0"/>
                    </a:p>
                  </a:txBody>
                  <a:tcPr marL="70953" marR="70953" marT="35476" marB="35476"/>
                </a:tc>
                <a:tc>
                  <a:txBody>
                    <a:bodyPr/>
                    <a:lstStyle/>
                    <a:p>
                      <a:r>
                        <a:rPr lang="en-US" sz="1100" dirty="0" smtClean="0"/>
                        <a:t>age</a:t>
                      </a:r>
                      <a:endParaRPr lang="en-US" sz="1100" dirty="0"/>
                    </a:p>
                  </a:txBody>
                  <a:tcPr marL="70953" marR="70953" marT="35476" marB="35476"/>
                </a:tc>
              </a:tr>
              <a:tr h="249670">
                <a:tc>
                  <a:txBody>
                    <a:bodyPr/>
                    <a:lstStyle/>
                    <a:p>
                      <a:r>
                        <a:rPr lang="en-US" sz="1100" dirty="0" smtClean="0"/>
                        <a:t>22</a:t>
                      </a:r>
                      <a:endParaRPr lang="en-US" sz="1100" dirty="0"/>
                    </a:p>
                  </a:txBody>
                  <a:tcPr marL="70953" marR="70953" marT="35476" marB="35476">
                    <a:solidFill>
                      <a:schemeClr val="accent6">
                        <a:lumMod val="75000"/>
                      </a:schemeClr>
                    </a:solidFill>
                  </a:tcPr>
                </a:tc>
                <a:tc>
                  <a:txBody>
                    <a:bodyPr/>
                    <a:lstStyle/>
                    <a:p>
                      <a:r>
                        <a:rPr lang="en-US" sz="1100" dirty="0" smtClean="0"/>
                        <a:t>101</a:t>
                      </a:r>
                      <a:endParaRPr lang="en-US" sz="1100" dirty="0"/>
                    </a:p>
                  </a:txBody>
                  <a:tcPr marL="70953" marR="70953" marT="35476" marB="35476"/>
                </a:tc>
                <a:tc>
                  <a:txBody>
                    <a:bodyPr/>
                    <a:lstStyle/>
                    <a:p>
                      <a:r>
                        <a:rPr lang="en-US" sz="1100" dirty="0" smtClean="0"/>
                        <a:t>10/10/96</a:t>
                      </a:r>
                      <a:endParaRPr lang="en-US" sz="1100" dirty="0"/>
                    </a:p>
                  </a:txBody>
                  <a:tcPr marL="70953" marR="70953" marT="35476" marB="35476"/>
                </a:tc>
                <a:tc>
                  <a:txBody>
                    <a:bodyPr/>
                    <a:lstStyle/>
                    <a:p>
                      <a:r>
                        <a:rPr lang="en-US" sz="1100" dirty="0" smtClean="0"/>
                        <a:t>22</a:t>
                      </a:r>
                      <a:endParaRPr lang="en-US" sz="1100" dirty="0"/>
                    </a:p>
                  </a:txBody>
                  <a:tcPr marL="70953" marR="70953" marT="35476" marB="35476">
                    <a:solidFill>
                      <a:schemeClr val="accent6">
                        <a:lumMod val="75000"/>
                      </a:schemeClr>
                    </a:solidFill>
                  </a:tcPr>
                </a:tc>
                <a:tc>
                  <a:txBody>
                    <a:bodyPr/>
                    <a:lstStyle/>
                    <a:p>
                      <a:r>
                        <a:rPr lang="en-US" sz="1100" dirty="0" err="1" smtClean="0"/>
                        <a:t>dustin</a:t>
                      </a:r>
                      <a:endParaRPr lang="en-US" sz="1100" dirty="0"/>
                    </a:p>
                  </a:txBody>
                  <a:tcPr marL="70953" marR="70953" marT="35476" marB="35476"/>
                </a:tc>
                <a:tc>
                  <a:txBody>
                    <a:bodyPr/>
                    <a:lstStyle/>
                    <a:p>
                      <a:r>
                        <a:rPr lang="en-US" sz="1100" dirty="0" smtClean="0"/>
                        <a:t>7</a:t>
                      </a:r>
                      <a:endParaRPr lang="en-US" sz="1100" dirty="0"/>
                    </a:p>
                  </a:txBody>
                  <a:tcPr marL="70953" marR="70953" marT="35476" marB="35476"/>
                </a:tc>
                <a:tc>
                  <a:txBody>
                    <a:bodyPr/>
                    <a:lstStyle/>
                    <a:p>
                      <a:r>
                        <a:rPr lang="en-US" sz="1100" dirty="0" smtClean="0"/>
                        <a:t>45.0</a:t>
                      </a:r>
                    </a:p>
                  </a:txBody>
                  <a:tcPr marL="70953" marR="70953" marT="35476" marB="35476"/>
                </a:tc>
              </a:tr>
              <a:tr h="249670">
                <a:tc>
                  <a:txBody>
                    <a:bodyPr/>
                    <a:lstStyle/>
                    <a:p>
                      <a:r>
                        <a:rPr lang="en-US" sz="1100" dirty="0" smtClean="0"/>
                        <a:t>22</a:t>
                      </a:r>
                      <a:endParaRPr lang="en-US" sz="1100" dirty="0"/>
                    </a:p>
                  </a:txBody>
                  <a:tcPr marL="70953" marR="70953" marT="35476" marB="35476">
                    <a:solidFill>
                      <a:schemeClr val="accent6">
                        <a:lumMod val="75000"/>
                      </a:schemeClr>
                    </a:solidFill>
                  </a:tcPr>
                </a:tc>
                <a:tc>
                  <a:txBody>
                    <a:bodyPr/>
                    <a:lstStyle/>
                    <a:p>
                      <a:r>
                        <a:rPr lang="en-US" sz="1100" dirty="0" smtClean="0"/>
                        <a:t>101</a:t>
                      </a:r>
                      <a:endParaRPr lang="en-US" sz="1100" dirty="0"/>
                    </a:p>
                  </a:txBody>
                  <a:tcPr marL="70953" marR="70953" marT="35476" marB="35476"/>
                </a:tc>
                <a:tc>
                  <a:txBody>
                    <a:bodyPr/>
                    <a:lstStyle/>
                    <a:p>
                      <a:r>
                        <a:rPr lang="en-US" sz="1100" dirty="0" smtClean="0"/>
                        <a:t>10/10/96</a:t>
                      </a:r>
                      <a:endParaRPr lang="en-US" sz="1100" dirty="0"/>
                    </a:p>
                  </a:txBody>
                  <a:tcPr marL="70953" marR="70953" marT="35476" marB="35476"/>
                </a:tc>
                <a:tc>
                  <a:txBody>
                    <a:bodyPr/>
                    <a:lstStyle/>
                    <a:p>
                      <a:r>
                        <a:rPr lang="en-US" sz="1100" dirty="0" smtClean="0"/>
                        <a:t>31</a:t>
                      </a:r>
                      <a:endParaRPr lang="en-US" sz="1100" dirty="0"/>
                    </a:p>
                  </a:txBody>
                  <a:tcPr marL="70953" marR="70953" marT="35476" marB="35476">
                    <a:solidFill>
                      <a:schemeClr val="accent6">
                        <a:lumMod val="75000"/>
                      </a:schemeClr>
                    </a:solidFill>
                  </a:tcPr>
                </a:tc>
                <a:tc>
                  <a:txBody>
                    <a:bodyPr/>
                    <a:lstStyle/>
                    <a:p>
                      <a:r>
                        <a:rPr lang="en-US" sz="1100" dirty="0" smtClean="0"/>
                        <a:t>lubber</a:t>
                      </a:r>
                      <a:endParaRPr lang="en-US" sz="1100" dirty="0"/>
                    </a:p>
                  </a:txBody>
                  <a:tcPr marL="70953" marR="70953" marT="35476" marB="35476"/>
                </a:tc>
                <a:tc>
                  <a:txBody>
                    <a:bodyPr/>
                    <a:lstStyle/>
                    <a:p>
                      <a:r>
                        <a:rPr lang="en-US" sz="1100" dirty="0" smtClean="0"/>
                        <a:t>8</a:t>
                      </a:r>
                      <a:endParaRPr lang="en-US" sz="1100" dirty="0"/>
                    </a:p>
                  </a:txBody>
                  <a:tcPr marL="70953" marR="70953" marT="35476" marB="35476"/>
                </a:tc>
                <a:tc>
                  <a:txBody>
                    <a:bodyPr/>
                    <a:lstStyle/>
                    <a:p>
                      <a:r>
                        <a:rPr lang="en-US" sz="1100" dirty="0" smtClean="0"/>
                        <a:t>55.5</a:t>
                      </a:r>
                      <a:endParaRPr lang="en-US" sz="1100" dirty="0"/>
                    </a:p>
                  </a:txBody>
                  <a:tcPr marL="70953" marR="70953" marT="35476" marB="35476"/>
                </a:tc>
              </a:tr>
              <a:tr h="249670">
                <a:tc>
                  <a:txBody>
                    <a:bodyPr/>
                    <a:lstStyle/>
                    <a:p>
                      <a:r>
                        <a:rPr lang="en-US" sz="1100" dirty="0" smtClean="0"/>
                        <a:t>22</a:t>
                      </a:r>
                      <a:endParaRPr lang="en-US" sz="1100" dirty="0"/>
                    </a:p>
                  </a:txBody>
                  <a:tcPr marL="70953" marR="70953" marT="35476" marB="35476">
                    <a:solidFill>
                      <a:schemeClr val="accent6">
                        <a:lumMod val="75000"/>
                      </a:schemeClr>
                    </a:solidFill>
                  </a:tcPr>
                </a:tc>
                <a:tc>
                  <a:txBody>
                    <a:bodyPr/>
                    <a:lstStyle/>
                    <a:p>
                      <a:r>
                        <a:rPr lang="en-US" sz="1100" dirty="0" smtClean="0"/>
                        <a:t>101</a:t>
                      </a:r>
                      <a:endParaRPr lang="en-US" sz="1100" dirty="0"/>
                    </a:p>
                  </a:txBody>
                  <a:tcPr marL="70953" marR="70953" marT="35476" marB="35476"/>
                </a:tc>
                <a:tc>
                  <a:txBody>
                    <a:bodyPr/>
                    <a:lstStyle/>
                    <a:p>
                      <a:r>
                        <a:rPr lang="en-US" sz="1100" dirty="0" smtClean="0"/>
                        <a:t>10/10/96</a:t>
                      </a:r>
                      <a:endParaRPr lang="en-US" sz="1100" dirty="0"/>
                    </a:p>
                  </a:txBody>
                  <a:tcPr marL="70953" marR="70953" marT="35476" marB="35476"/>
                </a:tc>
                <a:tc>
                  <a:txBody>
                    <a:bodyPr/>
                    <a:lstStyle/>
                    <a:p>
                      <a:r>
                        <a:rPr lang="en-US" sz="1100" dirty="0" smtClean="0"/>
                        <a:t>58</a:t>
                      </a:r>
                      <a:endParaRPr lang="en-US" sz="1100" dirty="0"/>
                    </a:p>
                  </a:txBody>
                  <a:tcPr marL="70953" marR="70953" marT="35476" marB="35476">
                    <a:solidFill>
                      <a:schemeClr val="accent6">
                        <a:lumMod val="75000"/>
                      </a:schemeClr>
                    </a:solidFill>
                  </a:tcPr>
                </a:tc>
                <a:tc>
                  <a:txBody>
                    <a:bodyPr/>
                    <a:lstStyle/>
                    <a:p>
                      <a:r>
                        <a:rPr lang="en-US" sz="1100" dirty="0" smtClean="0"/>
                        <a:t>rusty</a:t>
                      </a:r>
                      <a:endParaRPr lang="en-US" sz="1100" dirty="0"/>
                    </a:p>
                  </a:txBody>
                  <a:tcPr marL="70953" marR="70953" marT="35476" marB="35476"/>
                </a:tc>
                <a:tc>
                  <a:txBody>
                    <a:bodyPr/>
                    <a:lstStyle/>
                    <a:p>
                      <a:r>
                        <a:rPr lang="en-US" sz="1100" dirty="0" smtClean="0"/>
                        <a:t>10</a:t>
                      </a:r>
                      <a:endParaRPr lang="en-US" sz="1100" dirty="0"/>
                    </a:p>
                  </a:txBody>
                  <a:tcPr marL="70953" marR="70953" marT="35476" marB="35476"/>
                </a:tc>
                <a:tc>
                  <a:txBody>
                    <a:bodyPr/>
                    <a:lstStyle/>
                    <a:p>
                      <a:r>
                        <a:rPr lang="en-US" sz="1100" dirty="0" smtClean="0"/>
                        <a:t>35.0</a:t>
                      </a:r>
                      <a:endParaRPr lang="en-US" sz="1100" dirty="0"/>
                    </a:p>
                  </a:txBody>
                  <a:tcPr marL="70953" marR="70953" marT="35476" marB="35476"/>
                </a:tc>
              </a:tr>
              <a:tr h="249670">
                <a:tc>
                  <a:txBody>
                    <a:bodyPr/>
                    <a:lstStyle/>
                    <a:p>
                      <a:r>
                        <a:rPr lang="en-US" sz="1100" dirty="0" smtClean="0"/>
                        <a:t>58</a:t>
                      </a:r>
                      <a:endParaRPr lang="en-US" sz="1100" dirty="0"/>
                    </a:p>
                  </a:txBody>
                  <a:tcPr marL="60216" marR="60216" marT="30108" marB="30108">
                    <a:solidFill>
                      <a:schemeClr val="accent6">
                        <a:lumMod val="75000"/>
                      </a:schemeClr>
                    </a:solidFill>
                  </a:tcPr>
                </a:tc>
                <a:tc>
                  <a:txBody>
                    <a:bodyPr/>
                    <a:lstStyle/>
                    <a:p>
                      <a:r>
                        <a:rPr lang="en-US" sz="1100" dirty="0" smtClean="0"/>
                        <a:t>103</a:t>
                      </a:r>
                      <a:endParaRPr lang="en-US" sz="1100" dirty="0"/>
                    </a:p>
                  </a:txBody>
                  <a:tcPr marL="60216" marR="60216" marT="30108" marB="30108"/>
                </a:tc>
                <a:tc>
                  <a:txBody>
                    <a:bodyPr/>
                    <a:lstStyle/>
                    <a:p>
                      <a:r>
                        <a:rPr lang="en-US" sz="1100" dirty="0" smtClean="0"/>
                        <a:t>11/12/96</a:t>
                      </a:r>
                      <a:endParaRPr lang="en-US" sz="1100" dirty="0"/>
                    </a:p>
                  </a:txBody>
                  <a:tcPr marL="60216" marR="60216" marT="30108" marB="30108"/>
                </a:tc>
                <a:tc>
                  <a:txBody>
                    <a:bodyPr/>
                    <a:lstStyle/>
                    <a:p>
                      <a:r>
                        <a:rPr lang="en-US" sz="1100" dirty="0" smtClean="0"/>
                        <a:t>22</a:t>
                      </a:r>
                      <a:endParaRPr lang="en-US" sz="1100" dirty="0"/>
                    </a:p>
                  </a:txBody>
                  <a:tcPr marL="70953" marR="70953" marT="35476" marB="35476">
                    <a:solidFill>
                      <a:schemeClr val="accent6">
                        <a:lumMod val="75000"/>
                      </a:schemeClr>
                    </a:solidFill>
                  </a:tcPr>
                </a:tc>
                <a:tc>
                  <a:txBody>
                    <a:bodyPr/>
                    <a:lstStyle/>
                    <a:p>
                      <a:r>
                        <a:rPr lang="en-US" sz="1100" dirty="0" err="1" smtClean="0"/>
                        <a:t>dustin</a:t>
                      </a:r>
                      <a:endParaRPr lang="en-US" sz="1100" dirty="0"/>
                    </a:p>
                  </a:txBody>
                  <a:tcPr marL="70953" marR="70953" marT="35476" marB="35476"/>
                </a:tc>
                <a:tc>
                  <a:txBody>
                    <a:bodyPr/>
                    <a:lstStyle/>
                    <a:p>
                      <a:r>
                        <a:rPr lang="en-US" sz="1100" dirty="0" smtClean="0"/>
                        <a:t>7</a:t>
                      </a:r>
                      <a:endParaRPr lang="en-US" sz="1100" dirty="0"/>
                    </a:p>
                  </a:txBody>
                  <a:tcPr marL="70953" marR="70953" marT="35476" marB="35476"/>
                </a:tc>
                <a:tc>
                  <a:txBody>
                    <a:bodyPr/>
                    <a:lstStyle/>
                    <a:p>
                      <a:r>
                        <a:rPr lang="en-US" sz="1100" dirty="0" smtClean="0"/>
                        <a:t>45.0</a:t>
                      </a:r>
                    </a:p>
                  </a:txBody>
                  <a:tcPr marL="70953" marR="70953" marT="35476" marB="35476"/>
                </a:tc>
              </a:tr>
              <a:tr h="249670">
                <a:tc>
                  <a:txBody>
                    <a:bodyPr/>
                    <a:lstStyle/>
                    <a:p>
                      <a:r>
                        <a:rPr lang="en-US" sz="1100" dirty="0" smtClean="0"/>
                        <a:t>58</a:t>
                      </a:r>
                      <a:endParaRPr lang="en-US" sz="1100" dirty="0"/>
                    </a:p>
                  </a:txBody>
                  <a:tcPr marL="60216" marR="60216" marT="30108" marB="30108">
                    <a:solidFill>
                      <a:schemeClr val="accent6">
                        <a:lumMod val="75000"/>
                      </a:schemeClr>
                    </a:solidFill>
                  </a:tcPr>
                </a:tc>
                <a:tc>
                  <a:txBody>
                    <a:bodyPr/>
                    <a:lstStyle/>
                    <a:p>
                      <a:r>
                        <a:rPr lang="en-US" sz="1100" dirty="0" smtClean="0"/>
                        <a:t>103</a:t>
                      </a:r>
                      <a:endParaRPr lang="en-US" sz="1100" dirty="0"/>
                    </a:p>
                  </a:txBody>
                  <a:tcPr marL="60216" marR="60216" marT="30108" marB="30108"/>
                </a:tc>
                <a:tc>
                  <a:txBody>
                    <a:bodyPr/>
                    <a:lstStyle/>
                    <a:p>
                      <a:r>
                        <a:rPr lang="en-US" sz="1100" dirty="0" smtClean="0"/>
                        <a:t>11/12/96</a:t>
                      </a:r>
                      <a:endParaRPr lang="en-US" sz="1100" dirty="0"/>
                    </a:p>
                  </a:txBody>
                  <a:tcPr marL="60216" marR="60216" marT="30108" marB="30108"/>
                </a:tc>
                <a:tc>
                  <a:txBody>
                    <a:bodyPr/>
                    <a:lstStyle/>
                    <a:p>
                      <a:r>
                        <a:rPr lang="en-US" sz="1100" dirty="0" smtClean="0"/>
                        <a:t>31</a:t>
                      </a:r>
                      <a:endParaRPr lang="en-US" sz="1100" dirty="0"/>
                    </a:p>
                  </a:txBody>
                  <a:tcPr marL="70953" marR="70953" marT="35476" marB="35476">
                    <a:solidFill>
                      <a:schemeClr val="accent6">
                        <a:lumMod val="75000"/>
                      </a:schemeClr>
                    </a:solidFill>
                  </a:tcPr>
                </a:tc>
                <a:tc>
                  <a:txBody>
                    <a:bodyPr/>
                    <a:lstStyle/>
                    <a:p>
                      <a:r>
                        <a:rPr lang="en-US" sz="1100" dirty="0" smtClean="0"/>
                        <a:t>lubber</a:t>
                      </a:r>
                      <a:endParaRPr lang="en-US" sz="1100" dirty="0"/>
                    </a:p>
                  </a:txBody>
                  <a:tcPr marL="70953" marR="70953" marT="35476" marB="35476"/>
                </a:tc>
                <a:tc>
                  <a:txBody>
                    <a:bodyPr/>
                    <a:lstStyle/>
                    <a:p>
                      <a:r>
                        <a:rPr lang="en-US" sz="1100" dirty="0" smtClean="0"/>
                        <a:t>8</a:t>
                      </a:r>
                      <a:endParaRPr lang="en-US" sz="1100" dirty="0"/>
                    </a:p>
                  </a:txBody>
                  <a:tcPr marL="70953" marR="70953" marT="35476" marB="35476"/>
                </a:tc>
                <a:tc>
                  <a:txBody>
                    <a:bodyPr/>
                    <a:lstStyle/>
                    <a:p>
                      <a:r>
                        <a:rPr lang="en-US" sz="1100" dirty="0" smtClean="0"/>
                        <a:t>55.5</a:t>
                      </a:r>
                      <a:endParaRPr lang="en-US" sz="1100" dirty="0"/>
                    </a:p>
                  </a:txBody>
                  <a:tcPr marL="70953" marR="70953" marT="35476" marB="35476"/>
                </a:tc>
              </a:tr>
              <a:tr h="249670">
                <a:tc>
                  <a:txBody>
                    <a:bodyPr/>
                    <a:lstStyle/>
                    <a:p>
                      <a:r>
                        <a:rPr lang="en-US" sz="1100" dirty="0" smtClean="0"/>
                        <a:t>58</a:t>
                      </a:r>
                      <a:endParaRPr lang="en-US" sz="1100" dirty="0"/>
                    </a:p>
                  </a:txBody>
                  <a:tcPr marL="60216" marR="60216" marT="30108" marB="30108">
                    <a:solidFill>
                      <a:schemeClr val="accent6">
                        <a:lumMod val="75000"/>
                      </a:schemeClr>
                    </a:solidFill>
                  </a:tcPr>
                </a:tc>
                <a:tc>
                  <a:txBody>
                    <a:bodyPr/>
                    <a:lstStyle/>
                    <a:p>
                      <a:r>
                        <a:rPr lang="en-US" sz="1100" dirty="0" smtClean="0"/>
                        <a:t>103</a:t>
                      </a:r>
                      <a:endParaRPr lang="en-US" sz="1100" dirty="0"/>
                    </a:p>
                  </a:txBody>
                  <a:tcPr marL="60216" marR="60216" marT="30108" marB="30108"/>
                </a:tc>
                <a:tc>
                  <a:txBody>
                    <a:bodyPr/>
                    <a:lstStyle/>
                    <a:p>
                      <a:r>
                        <a:rPr lang="en-US" sz="1100" dirty="0" smtClean="0"/>
                        <a:t>11/12/96</a:t>
                      </a:r>
                      <a:endParaRPr lang="en-US" sz="1100" dirty="0"/>
                    </a:p>
                  </a:txBody>
                  <a:tcPr marL="60216" marR="60216" marT="30108" marB="30108"/>
                </a:tc>
                <a:tc>
                  <a:txBody>
                    <a:bodyPr/>
                    <a:lstStyle/>
                    <a:p>
                      <a:r>
                        <a:rPr lang="en-US" sz="1100" dirty="0" smtClean="0"/>
                        <a:t>58</a:t>
                      </a:r>
                      <a:endParaRPr lang="en-US" sz="1100" dirty="0"/>
                    </a:p>
                  </a:txBody>
                  <a:tcPr marL="70953" marR="70953" marT="35476" marB="35476">
                    <a:solidFill>
                      <a:schemeClr val="accent6">
                        <a:lumMod val="75000"/>
                      </a:schemeClr>
                    </a:solidFill>
                  </a:tcPr>
                </a:tc>
                <a:tc>
                  <a:txBody>
                    <a:bodyPr/>
                    <a:lstStyle/>
                    <a:p>
                      <a:r>
                        <a:rPr lang="en-US" sz="1100" dirty="0" smtClean="0"/>
                        <a:t>rusty</a:t>
                      </a:r>
                      <a:endParaRPr lang="en-US" sz="1100" dirty="0"/>
                    </a:p>
                  </a:txBody>
                  <a:tcPr marL="70953" marR="70953" marT="35476" marB="35476"/>
                </a:tc>
                <a:tc>
                  <a:txBody>
                    <a:bodyPr/>
                    <a:lstStyle/>
                    <a:p>
                      <a:r>
                        <a:rPr lang="en-US" sz="1100" dirty="0" smtClean="0"/>
                        <a:t>10</a:t>
                      </a:r>
                      <a:endParaRPr lang="en-US" sz="1100" dirty="0"/>
                    </a:p>
                  </a:txBody>
                  <a:tcPr marL="70953" marR="70953" marT="35476" marB="35476"/>
                </a:tc>
                <a:tc>
                  <a:txBody>
                    <a:bodyPr/>
                    <a:lstStyle/>
                    <a:p>
                      <a:r>
                        <a:rPr lang="en-US" sz="1100" dirty="0" smtClean="0"/>
                        <a:t>35.0</a:t>
                      </a:r>
                      <a:endParaRPr lang="en-US" sz="1100" dirty="0"/>
                    </a:p>
                  </a:txBody>
                  <a:tcPr marL="70953" marR="70953" marT="35476" marB="35476"/>
                </a:tc>
              </a:tr>
            </a:tbl>
          </a:graphicData>
        </a:graphic>
      </p:graphicFrame>
      <p:sp>
        <p:nvSpPr>
          <p:cNvPr id="29" name="TextBox 28"/>
          <p:cNvSpPr txBox="1"/>
          <p:nvPr/>
        </p:nvSpPr>
        <p:spPr>
          <a:xfrm>
            <a:off x="1582323" y="3248345"/>
            <a:ext cx="1433406" cy="461665"/>
          </a:xfrm>
          <a:prstGeom prst="rect">
            <a:avLst/>
          </a:prstGeom>
          <a:noFill/>
        </p:spPr>
        <p:txBody>
          <a:bodyPr wrap="none" rtlCol="0">
            <a:spAutoFit/>
          </a:bodyPr>
          <a:lstStyle/>
          <a:p>
            <a:r>
              <a:rPr lang="en-US" sz="2400" b="1" dirty="0" smtClean="0">
                <a:solidFill>
                  <a:schemeClr val="accent3">
                    <a:lumMod val="75000"/>
                  </a:schemeClr>
                </a:solidFill>
              </a:rPr>
              <a:t>R1 </a:t>
            </a:r>
            <a:r>
              <a:rPr lang="en-US" sz="2400" dirty="0" smtClean="0">
                <a:solidFill>
                  <a:schemeClr val="accent3">
                    <a:lumMod val="75000"/>
                  </a:schemeClr>
                </a:solidFill>
              </a:rPr>
              <a:t>×</a:t>
            </a:r>
            <a:r>
              <a:rPr lang="en-US" sz="2400" b="1" dirty="0" smtClean="0">
                <a:solidFill>
                  <a:schemeClr val="accent3">
                    <a:lumMod val="75000"/>
                  </a:schemeClr>
                </a:solidFill>
              </a:rPr>
              <a:t> S1</a:t>
            </a:r>
            <a:endParaRPr lang="en-US" sz="2400" b="1" dirty="0">
              <a:solidFill>
                <a:schemeClr val="accent3">
                  <a:lumMod val="75000"/>
                </a:schemeClr>
              </a:solidFill>
            </a:endParaRPr>
          </a:p>
        </p:txBody>
      </p:sp>
      <p:sp>
        <p:nvSpPr>
          <p:cNvPr id="4" name="TextBox 3"/>
          <p:cNvSpPr txBox="1"/>
          <p:nvPr/>
        </p:nvSpPr>
        <p:spPr>
          <a:xfrm>
            <a:off x="687817" y="1674282"/>
            <a:ext cx="7367081" cy="584775"/>
          </a:xfrm>
          <a:prstGeom prst="rect">
            <a:avLst/>
          </a:prstGeom>
          <a:noFill/>
        </p:spPr>
        <p:txBody>
          <a:bodyPr wrap="none" rtlCol="0">
            <a:spAutoFit/>
          </a:bodyPr>
          <a:lstStyle/>
          <a:p>
            <a:r>
              <a:rPr lang="en-US" sz="3200" dirty="0" smtClean="0">
                <a:latin typeface="Helvetica Neue" charset="0"/>
                <a:ea typeface="Helvetica Neue" charset="0"/>
                <a:cs typeface="Helvetica Neue" charset="0"/>
              </a:rPr>
              <a:t>𝜌( </a:t>
            </a:r>
            <a:r>
              <a:rPr lang="en-US" sz="3200" dirty="0" smtClean="0">
                <a:solidFill>
                  <a:schemeClr val="accent1"/>
                </a:solidFill>
                <a:latin typeface="Helvetica Neue" charset="0"/>
                <a:ea typeface="Helvetica Neue" charset="0"/>
                <a:cs typeface="Helvetica Neue" charset="0"/>
              </a:rPr>
              <a:t>Temp1</a:t>
            </a:r>
            <a:r>
              <a:rPr lang="en-US" sz="3200" dirty="0" smtClean="0">
                <a:latin typeface="Helvetica Neue" charset="0"/>
                <a:ea typeface="Helvetica Neue" charset="0"/>
                <a:cs typeface="Helvetica Neue" charset="0"/>
              </a:rPr>
              <a:t>(</a:t>
            </a:r>
            <a:r>
              <a:rPr lang="en-US" sz="3200" dirty="0" smtClean="0">
                <a:solidFill>
                  <a:schemeClr val="accent6">
                    <a:lumMod val="75000"/>
                  </a:schemeClr>
                </a:solidFill>
                <a:latin typeface="Helvetica Neue" charset="0"/>
                <a:ea typeface="Helvetica Neue" charset="0"/>
                <a:cs typeface="Helvetica Neue" charset="0"/>
              </a:rPr>
              <a:t>1 </a:t>
            </a:r>
            <a:r>
              <a:rPr lang="en-US" sz="3200" dirty="0" smtClean="0">
                <a:solidFill>
                  <a:schemeClr val="accent6">
                    <a:lumMod val="75000"/>
                  </a:schemeClr>
                </a:solidFill>
                <a:latin typeface="Helvetica Neue" charset="0"/>
                <a:ea typeface="Helvetica Neue" charset="0"/>
                <a:cs typeface="Helvetica Neue" charset="0"/>
                <a:sym typeface="Wingdings"/>
              </a:rPr>
              <a:t> sid1, 4  sid2</a:t>
            </a:r>
            <a:r>
              <a:rPr lang="en-US" sz="3200" dirty="0" smtClean="0">
                <a:latin typeface="Helvetica Neue" charset="0"/>
                <a:ea typeface="Helvetica Neue" charset="0"/>
                <a:cs typeface="Helvetica Neue" charset="0"/>
                <a:sym typeface="Wingdings"/>
              </a:rPr>
              <a:t>), </a:t>
            </a:r>
            <a:r>
              <a:rPr lang="en-US" sz="3200" dirty="0" smtClean="0">
                <a:solidFill>
                  <a:schemeClr val="accent3">
                    <a:lumMod val="75000"/>
                  </a:schemeClr>
                </a:solidFill>
                <a:latin typeface="Helvetica Neue" charset="0"/>
                <a:ea typeface="Helvetica Neue" charset="0"/>
                <a:cs typeface="Helvetica Neue" charset="0"/>
                <a:sym typeface="Wingdings"/>
              </a:rPr>
              <a:t>R1 </a:t>
            </a:r>
            <a:r>
              <a:rPr lang="en-US" sz="3200" dirty="0" smtClean="0">
                <a:solidFill>
                  <a:schemeClr val="accent3">
                    <a:lumMod val="75000"/>
                  </a:schemeClr>
                </a:solidFill>
                <a:latin typeface="Helvetica Neue" charset="0"/>
                <a:ea typeface="Helvetica Neue" charset="0"/>
                <a:cs typeface="Helvetica Neue" charset="0"/>
              </a:rPr>
              <a:t>× S1</a:t>
            </a:r>
            <a:r>
              <a:rPr lang="en-US" sz="3200" dirty="0" smtClean="0">
                <a:latin typeface="Helvetica Neue" charset="0"/>
                <a:ea typeface="Helvetica Neue" charset="0"/>
                <a:cs typeface="Helvetica Neue" charset="0"/>
              </a:rPr>
              <a:t>)</a:t>
            </a:r>
            <a:endParaRPr lang="en-US" sz="3200" dirty="0">
              <a:latin typeface="Helvetica Neue" charset="0"/>
              <a:ea typeface="Helvetica Neue" charset="0"/>
              <a:cs typeface="Helvetica Neue" charset="0"/>
            </a:endParaRPr>
          </a:p>
        </p:txBody>
      </p:sp>
      <p:grpSp>
        <p:nvGrpSpPr>
          <p:cNvPr id="30" name="Group 29"/>
          <p:cNvGrpSpPr/>
          <p:nvPr/>
        </p:nvGrpSpPr>
        <p:grpSpPr>
          <a:xfrm>
            <a:off x="971154" y="2245732"/>
            <a:ext cx="1667444" cy="835235"/>
            <a:chOff x="2780982" y="2243625"/>
            <a:chExt cx="1433195" cy="835235"/>
          </a:xfrm>
        </p:grpSpPr>
        <p:sp>
          <p:nvSpPr>
            <p:cNvPr id="31" name="TextBox 30"/>
            <p:cNvSpPr txBox="1"/>
            <p:nvPr/>
          </p:nvSpPr>
          <p:spPr>
            <a:xfrm>
              <a:off x="2780982" y="2494085"/>
              <a:ext cx="1433195" cy="584775"/>
            </a:xfrm>
            <a:prstGeom prst="rect">
              <a:avLst/>
            </a:prstGeom>
            <a:noFill/>
          </p:spPr>
          <p:txBody>
            <a:bodyPr wrap="none" rtlCol="0">
              <a:spAutoFit/>
            </a:bodyPr>
            <a:lstStyle/>
            <a:p>
              <a:pPr algn="ctr"/>
              <a:r>
                <a:rPr lang="en-US" sz="1600" dirty="0" smtClean="0">
                  <a:solidFill>
                    <a:schemeClr val="accent1"/>
                  </a:solidFill>
                </a:rPr>
                <a:t>Output Relation </a:t>
              </a:r>
            </a:p>
            <a:p>
              <a:pPr algn="ctr"/>
              <a:r>
                <a:rPr lang="en-US" sz="1600" dirty="0" smtClean="0">
                  <a:solidFill>
                    <a:schemeClr val="accent1"/>
                  </a:solidFill>
                </a:rPr>
                <a:t>Name</a:t>
              </a:r>
              <a:endParaRPr lang="en-US" sz="1600" dirty="0">
                <a:solidFill>
                  <a:schemeClr val="accent1"/>
                </a:solidFill>
              </a:endParaRPr>
            </a:p>
          </p:txBody>
        </p:sp>
        <p:sp>
          <p:nvSpPr>
            <p:cNvPr id="32" name="Left Brace 31"/>
            <p:cNvSpPr/>
            <p:nvPr/>
          </p:nvSpPr>
          <p:spPr bwMode="auto">
            <a:xfrm rot="16200000">
              <a:off x="3354959" y="1941916"/>
              <a:ext cx="285237" cy="888656"/>
            </a:xfrm>
            <a:prstGeom prst="leftBrac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sz="1200" b="0" i="0" u="none" strike="noStrike" cap="none" normalizeH="0" baseline="0" smtClean="0">
                <a:ln>
                  <a:noFill/>
                </a:ln>
                <a:solidFill>
                  <a:srgbClr val="000000"/>
                </a:solidFill>
                <a:effectLst/>
                <a:latin typeface="Helvetica Neue" charset="0"/>
              </a:endParaRPr>
            </a:p>
          </p:txBody>
        </p:sp>
      </p:grpSp>
      <p:grpSp>
        <p:nvGrpSpPr>
          <p:cNvPr id="33" name="Group 32"/>
          <p:cNvGrpSpPr/>
          <p:nvPr/>
        </p:nvGrpSpPr>
        <p:grpSpPr>
          <a:xfrm>
            <a:off x="2634195" y="2245732"/>
            <a:ext cx="3298307" cy="835235"/>
            <a:chOff x="3053250" y="2243625"/>
            <a:chExt cx="888656" cy="835235"/>
          </a:xfrm>
        </p:grpSpPr>
        <p:sp>
          <p:nvSpPr>
            <p:cNvPr id="34" name="TextBox 33"/>
            <p:cNvSpPr txBox="1"/>
            <p:nvPr/>
          </p:nvSpPr>
          <p:spPr>
            <a:xfrm>
              <a:off x="3198667" y="2494085"/>
              <a:ext cx="597827" cy="584775"/>
            </a:xfrm>
            <a:prstGeom prst="rect">
              <a:avLst/>
            </a:prstGeom>
            <a:noFill/>
          </p:spPr>
          <p:txBody>
            <a:bodyPr wrap="none" rtlCol="0">
              <a:spAutoFit/>
            </a:bodyPr>
            <a:lstStyle/>
            <a:p>
              <a:pPr algn="ctr"/>
              <a:r>
                <a:rPr lang="en-US" sz="1600" dirty="0" smtClean="0">
                  <a:solidFill>
                    <a:schemeClr val="accent6">
                      <a:lumMod val="75000"/>
                    </a:schemeClr>
                  </a:solidFill>
                </a:rPr>
                <a:t>Renaming List</a:t>
              </a:r>
              <a:br>
                <a:rPr lang="en-US" sz="1600" dirty="0" smtClean="0">
                  <a:solidFill>
                    <a:schemeClr val="accent6">
                      <a:lumMod val="75000"/>
                    </a:schemeClr>
                  </a:solidFill>
                </a:rPr>
              </a:br>
              <a:r>
                <a:rPr lang="en-US" sz="1600" dirty="0" smtClean="0">
                  <a:solidFill>
                    <a:schemeClr val="accent6">
                      <a:lumMod val="75000"/>
                    </a:schemeClr>
                  </a:solidFill>
                </a:rPr>
                <a:t>position </a:t>
              </a:r>
              <a:r>
                <a:rPr lang="en-US" sz="1600" dirty="0" smtClean="0">
                  <a:solidFill>
                    <a:schemeClr val="accent6">
                      <a:lumMod val="75000"/>
                    </a:schemeClr>
                  </a:solidFill>
                  <a:sym typeface="Wingdings"/>
                </a:rPr>
                <a:t> New Name</a:t>
              </a:r>
              <a:endParaRPr lang="en-US" sz="1600" dirty="0">
                <a:solidFill>
                  <a:schemeClr val="accent6">
                    <a:lumMod val="75000"/>
                  </a:schemeClr>
                </a:solidFill>
              </a:endParaRPr>
            </a:p>
          </p:txBody>
        </p:sp>
        <p:sp>
          <p:nvSpPr>
            <p:cNvPr id="35" name="Left Brace 34"/>
            <p:cNvSpPr/>
            <p:nvPr/>
          </p:nvSpPr>
          <p:spPr bwMode="auto">
            <a:xfrm rot="16200000">
              <a:off x="3354959" y="1941916"/>
              <a:ext cx="285237" cy="888656"/>
            </a:xfrm>
            <a:prstGeom prst="leftBrac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sz="1200" b="0" i="0" u="none" strike="noStrike" cap="none" normalizeH="0" baseline="0" smtClean="0">
                <a:ln>
                  <a:noFill/>
                </a:ln>
                <a:solidFill>
                  <a:srgbClr val="000000"/>
                </a:solidFill>
                <a:effectLst/>
                <a:latin typeface="Helvetica Neue" charset="0"/>
              </a:endParaRPr>
            </a:p>
          </p:txBody>
        </p:sp>
      </p:grpSp>
      <p:grpSp>
        <p:nvGrpSpPr>
          <p:cNvPr id="36" name="Group 35"/>
          <p:cNvGrpSpPr/>
          <p:nvPr/>
        </p:nvGrpSpPr>
        <p:grpSpPr>
          <a:xfrm>
            <a:off x="6349475" y="2245732"/>
            <a:ext cx="1359738" cy="835235"/>
            <a:chOff x="3053250" y="2243625"/>
            <a:chExt cx="888656" cy="835235"/>
          </a:xfrm>
        </p:grpSpPr>
        <p:sp>
          <p:nvSpPr>
            <p:cNvPr id="37" name="TextBox 36"/>
            <p:cNvSpPr txBox="1"/>
            <p:nvPr/>
          </p:nvSpPr>
          <p:spPr>
            <a:xfrm>
              <a:off x="3192085" y="2494085"/>
              <a:ext cx="610984" cy="584775"/>
            </a:xfrm>
            <a:prstGeom prst="rect">
              <a:avLst/>
            </a:prstGeom>
            <a:noFill/>
          </p:spPr>
          <p:txBody>
            <a:bodyPr wrap="none" rtlCol="0">
              <a:spAutoFit/>
            </a:bodyPr>
            <a:lstStyle/>
            <a:p>
              <a:pPr algn="ctr"/>
              <a:r>
                <a:rPr lang="en-US" sz="1600" dirty="0" smtClean="0">
                  <a:solidFill>
                    <a:schemeClr val="accent3">
                      <a:lumMod val="75000"/>
                    </a:schemeClr>
                  </a:solidFill>
                </a:rPr>
                <a:t>Input</a:t>
              </a:r>
            </a:p>
            <a:p>
              <a:pPr algn="ctr"/>
              <a:r>
                <a:rPr lang="en-US" sz="1600" dirty="0" smtClean="0">
                  <a:solidFill>
                    <a:schemeClr val="accent3">
                      <a:lumMod val="75000"/>
                    </a:schemeClr>
                  </a:solidFill>
                </a:rPr>
                <a:t>Relation</a:t>
              </a:r>
              <a:endParaRPr lang="en-US" sz="1600" dirty="0">
                <a:solidFill>
                  <a:schemeClr val="accent3">
                    <a:lumMod val="75000"/>
                  </a:schemeClr>
                </a:solidFill>
              </a:endParaRPr>
            </a:p>
          </p:txBody>
        </p:sp>
        <p:sp>
          <p:nvSpPr>
            <p:cNvPr id="38" name="Left Brace 37"/>
            <p:cNvSpPr/>
            <p:nvPr/>
          </p:nvSpPr>
          <p:spPr bwMode="auto">
            <a:xfrm rot="16200000">
              <a:off x="3354959" y="1941916"/>
              <a:ext cx="285237" cy="888656"/>
            </a:xfrm>
            <a:prstGeom prst="leftBrac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sz="1200" b="0" i="0" u="none" strike="noStrike" cap="none" normalizeH="0" baseline="0" smtClean="0">
                <a:ln>
                  <a:noFill/>
                </a:ln>
                <a:solidFill>
                  <a:srgbClr val="000000"/>
                </a:solidFill>
                <a:effectLst/>
                <a:latin typeface="Helvetica Neue" charset="0"/>
              </a:endParaRPr>
            </a:p>
          </p:txBody>
        </p:sp>
      </p:grpSp>
      <p:graphicFrame>
        <p:nvGraphicFramePr>
          <p:cNvPr id="39" name="Table 38"/>
          <p:cNvGraphicFramePr>
            <a:graphicFrameLocks noGrp="1"/>
          </p:cNvGraphicFramePr>
          <p:nvPr>
            <p:extLst>
              <p:ext uri="{D42A27DB-BD31-4B8C-83A1-F6EECF244321}">
                <p14:modId xmlns:p14="http://schemas.microsoft.com/office/powerpoint/2010/main" val="1945170056"/>
              </p:ext>
            </p:extLst>
          </p:nvPr>
        </p:nvGraphicFramePr>
        <p:xfrm>
          <a:off x="4823301" y="3774716"/>
          <a:ext cx="3720417" cy="1747690"/>
        </p:xfrm>
        <a:graphic>
          <a:graphicData uri="http://schemas.openxmlformats.org/drawingml/2006/table">
            <a:tbl>
              <a:tblPr firstRow="1" bandRow="1">
                <a:tableStyleId>{5C22544A-7EE6-4342-B048-85BDC9FD1C3A}</a:tableStyleId>
              </a:tblPr>
              <a:tblGrid>
                <a:gridCol w="442593"/>
                <a:gridCol w="442593"/>
                <a:gridCol w="731314"/>
                <a:gridCol w="448719"/>
                <a:gridCol w="622768"/>
                <a:gridCol w="610906"/>
                <a:gridCol w="421524"/>
              </a:tblGrid>
              <a:tr h="249670">
                <a:tc>
                  <a:txBody>
                    <a:bodyPr/>
                    <a:lstStyle/>
                    <a:p>
                      <a:r>
                        <a:rPr lang="en-US" sz="1100" u="none" dirty="0" smtClean="0"/>
                        <a:t>sid1</a:t>
                      </a:r>
                      <a:endParaRPr lang="en-US" sz="1100" u="none" dirty="0"/>
                    </a:p>
                  </a:txBody>
                  <a:tcPr marL="70953" marR="70953" marT="35476" marB="35476">
                    <a:solidFill>
                      <a:schemeClr val="accent6">
                        <a:lumMod val="75000"/>
                      </a:schemeClr>
                    </a:solidFill>
                  </a:tcPr>
                </a:tc>
                <a:tc>
                  <a:txBody>
                    <a:bodyPr/>
                    <a:lstStyle/>
                    <a:p>
                      <a:r>
                        <a:rPr lang="en-US" sz="1100" u="none" dirty="0" smtClean="0"/>
                        <a:t>bid</a:t>
                      </a:r>
                      <a:endParaRPr lang="en-US" sz="1100" u="none" dirty="0"/>
                    </a:p>
                  </a:txBody>
                  <a:tcPr marL="70953" marR="70953" marT="35476" marB="35476"/>
                </a:tc>
                <a:tc>
                  <a:txBody>
                    <a:bodyPr/>
                    <a:lstStyle/>
                    <a:p>
                      <a:r>
                        <a:rPr lang="en-US" sz="1100" u="none" dirty="0" smtClean="0"/>
                        <a:t>day</a:t>
                      </a:r>
                      <a:endParaRPr lang="en-US" sz="1100" u="none" dirty="0"/>
                    </a:p>
                  </a:txBody>
                  <a:tcPr marL="70953" marR="70953" marT="35476" marB="35476"/>
                </a:tc>
                <a:tc>
                  <a:txBody>
                    <a:bodyPr/>
                    <a:lstStyle/>
                    <a:p>
                      <a:r>
                        <a:rPr lang="en-US" sz="1100" u="none" dirty="0" smtClean="0"/>
                        <a:t>sid2</a:t>
                      </a:r>
                      <a:endParaRPr lang="en-US" sz="1100" u="none" dirty="0"/>
                    </a:p>
                  </a:txBody>
                  <a:tcPr marL="70953" marR="70953" marT="35476" marB="35476">
                    <a:solidFill>
                      <a:schemeClr val="accent6">
                        <a:lumMod val="75000"/>
                      </a:schemeClr>
                    </a:solidFill>
                  </a:tcPr>
                </a:tc>
                <a:tc>
                  <a:txBody>
                    <a:bodyPr/>
                    <a:lstStyle/>
                    <a:p>
                      <a:r>
                        <a:rPr lang="en-US" sz="1100" dirty="0" err="1" smtClean="0"/>
                        <a:t>sname</a:t>
                      </a:r>
                      <a:endParaRPr lang="en-US" sz="1100" dirty="0"/>
                    </a:p>
                  </a:txBody>
                  <a:tcPr marL="70953" marR="70953" marT="35476" marB="35476"/>
                </a:tc>
                <a:tc>
                  <a:txBody>
                    <a:bodyPr/>
                    <a:lstStyle/>
                    <a:p>
                      <a:r>
                        <a:rPr lang="en-US" sz="1100" dirty="0" smtClean="0"/>
                        <a:t>rating</a:t>
                      </a:r>
                      <a:endParaRPr lang="en-US" sz="1100" dirty="0"/>
                    </a:p>
                  </a:txBody>
                  <a:tcPr marL="70953" marR="70953" marT="35476" marB="35476"/>
                </a:tc>
                <a:tc>
                  <a:txBody>
                    <a:bodyPr/>
                    <a:lstStyle/>
                    <a:p>
                      <a:r>
                        <a:rPr lang="en-US" sz="1100" dirty="0" smtClean="0"/>
                        <a:t>age</a:t>
                      </a:r>
                      <a:endParaRPr lang="en-US" sz="1100" dirty="0"/>
                    </a:p>
                  </a:txBody>
                  <a:tcPr marL="70953" marR="70953" marT="35476" marB="35476"/>
                </a:tc>
              </a:tr>
              <a:tr h="249670">
                <a:tc>
                  <a:txBody>
                    <a:bodyPr/>
                    <a:lstStyle/>
                    <a:p>
                      <a:r>
                        <a:rPr lang="en-US" sz="1100" dirty="0" smtClean="0"/>
                        <a:t>22</a:t>
                      </a:r>
                      <a:endParaRPr lang="en-US" sz="1100" dirty="0"/>
                    </a:p>
                  </a:txBody>
                  <a:tcPr marL="70953" marR="70953" marT="35476" marB="35476">
                    <a:solidFill>
                      <a:schemeClr val="accent6">
                        <a:lumMod val="75000"/>
                      </a:schemeClr>
                    </a:solidFill>
                  </a:tcPr>
                </a:tc>
                <a:tc>
                  <a:txBody>
                    <a:bodyPr/>
                    <a:lstStyle/>
                    <a:p>
                      <a:r>
                        <a:rPr lang="en-US" sz="1100" dirty="0" smtClean="0"/>
                        <a:t>101</a:t>
                      </a:r>
                      <a:endParaRPr lang="en-US" sz="1100" dirty="0"/>
                    </a:p>
                  </a:txBody>
                  <a:tcPr marL="70953" marR="70953" marT="35476" marB="35476"/>
                </a:tc>
                <a:tc>
                  <a:txBody>
                    <a:bodyPr/>
                    <a:lstStyle/>
                    <a:p>
                      <a:r>
                        <a:rPr lang="en-US" sz="1100" dirty="0" smtClean="0"/>
                        <a:t>10/10/96</a:t>
                      </a:r>
                      <a:endParaRPr lang="en-US" sz="1100" dirty="0"/>
                    </a:p>
                  </a:txBody>
                  <a:tcPr marL="70953" marR="70953" marT="35476" marB="35476"/>
                </a:tc>
                <a:tc>
                  <a:txBody>
                    <a:bodyPr/>
                    <a:lstStyle/>
                    <a:p>
                      <a:r>
                        <a:rPr lang="en-US" sz="1100" dirty="0" smtClean="0"/>
                        <a:t>22</a:t>
                      </a:r>
                      <a:endParaRPr lang="en-US" sz="1100" dirty="0"/>
                    </a:p>
                  </a:txBody>
                  <a:tcPr marL="70953" marR="70953" marT="35476" marB="35476">
                    <a:solidFill>
                      <a:schemeClr val="accent6">
                        <a:lumMod val="75000"/>
                      </a:schemeClr>
                    </a:solidFill>
                  </a:tcPr>
                </a:tc>
                <a:tc>
                  <a:txBody>
                    <a:bodyPr/>
                    <a:lstStyle/>
                    <a:p>
                      <a:r>
                        <a:rPr lang="en-US" sz="1100" dirty="0" err="1" smtClean="0"/>
                        <a:t>dustin</a:t>
                      </a:r>
                      <a:endParaRPr lang="en-US" sz="1100" dirty="0"/>
                    </a:p>
                  </a:txBody>
                  <a:tcPr marL="70953" marR="70953" marT="35476" marB="35476"/>
                </a:tc>
                <a:tc>
                  <a:txBody>
                    <a:bodyPr/>
                    <a:lstStyle/>
                    <a:p>
                      <a:r>
                        <a:rPr lang="en-US" sz="1100" dirty="0" smtClean="0"/>
                        <a:t>7</a:t>
                      </a:r>
                      <a:endParaRPr lang="en-US" sz="1100" dirty="0"/>
                    </a:p>
                  </a:txBody>
                  <a:tcPr marL="70953" marR="70953" marT="35476" marB="35476"/>
                </a:tc>
                <a:tc>
                  <a:txBody>
                    <a:bodyPr/>
                    <a:lstStyle/>
                    <a:p>
                      <a:r>
                        <a:rPr lang="en-US" sz="1100" dirty="0" smtClean="0"/>
                        <a:t>45.0</a:t>
                      </a:r>
                    </a:p>
                  </a:txBody>
                  <a:tcPr marL="70953" marR="70953" marT="35476" marB="35476"/>
                </a:tc>
              </a:tr>
              <a:tr h="249670">
                <a:tc>
                  <a:txBody>
                    <a:bodyPr/>
                    <a:lstStyle/>
                    <a:p>
                      <a:r>
                        <a:rPr lang="en-US" sz="1100" dirty="0" smtClean="0"/>
                        <a:t>22</a:t>
                      </a:r>
                      <a:endParaRPr lang="en-US" sz="1100" dirty="0"/>
                    </a:p>
                  </a:txBody>
                  <a:tcPr marL="70953" marR="70953" marT="35476" marB="35476">
                    <a:solidFill>
                      <a:schemeClr val="accent6">
                        <a:lumMod val="75000"/>
                      </a:schemeClr>
                    </a:solidFill>
                  </a:tcPr>
                </a:tc>
                <a:tc>
                  <a:txBody>
                    <a:bodyPr/>
                    <a:lstStyle/>
                    <a:p>
                      <a:r>
                        <a:rPr lang="en-US" sz="1100" dirty="0" smtClean="0"/>
                        <a:t>101</a:t>
                      </a:r>
                      <a:endParaRPr lang="en-US" sz="1100" dirty="0"/>
                    </a:p>
                  </a:txBody>
                  <a:tcPr marL="70953" marR="70953" marT="35476" marB="35476"/>
                </a:tc>
                <a:tc>
                  <a:txBody>
                    <a:bodyPr/>
                    <a:lstStyle/>
                    <a:p>
                      <a:r>
                        <a:rPr lang="en-US" sz="1100" dirty="0" smtClean="0"/>
                        <a:t>10/10/96</a:t>
                      </a:r>
                      <a:endParaRPr lang="en-US" sz="1100" dirty="0"/>
                    </a:p>
                  </a:txBody>
                  <a:tcPr marL="70953" marR="70953" marT="35476" marB="35476"/>
                </a:tc>
                <a:tc>
                  <a:txBody>
                    <a:bodyPr/>
                    <a:lstStyle/>
                    <a:p>
                      <a:r>
                        <a:rPr lang="en-US" sz="1100" dirty="0" smtClean="0"/>
                        <a:t>31</a:t>
                      </a:r>
                      <a:endParaRPr lang="en-US" sz="1100" dirty="0"/>
                    </a:p>
                  </a:txBody>
                  <a:tcPr marL="70953" marR="70953" marT="35476" marB="35476">
                    <a:solidFill>
                      <a:schemeClr val="accent6">
                        <a:lumMod val="75000"/>
                      </a:schemeClr>
                    </a:solidFill>
                  </a:tcPr>
                </a:tc>
                <a:tc>
                  <a:txBody>
                    <a:bodyPr/>
                    <a:lstStyle/>
                    <a:p>
                      <a:r>
                        <a:rPr lang="en-US" sz="1100" dirty="0" smtClean="0"/>
                        <a:t>lubber</a:t>
                      </a:r>
                      <a:endParaRPr lang="en-US" sz="1100" dirty="0"/>
                    </a:p>
                  </a:txBody>
                  <a:tcPr marL="70953" marR="70953" marT="35476" marB="35476"/>
                </a:tc>
                <a:tc>
                  <a:txBody>
                    <a:bodyPr/>
                    <a:lstStyle/>
                    <a:p>
                      <a:r>
                        <a:rPr lang="en-US" sz="1100" dirty="0" smtClean="0"/>
                        <a:t>8</a:t>
                      </a:r>
                      <a:endParaRPr lang="en-US" sz="1100" dirty="0"/>
                    </a:p>
                  </a:txBody>
                  <a:tcPr marL="70953" marR="70953" marT="35476" marB="35476"/>
                </a:tc>
                <a:tc>
                  <a:txBody>
                    <a:bodyPr/>
                    <a:lstStyle/>
                    <a:p>
                      <a:r>
                        <a:rPr lang="en-US" sz="1100" dirty="0" smtClean="0"/>
                        <a:t>55.5</a:t>
                      </a:r>
                      <a:endParaRPr lang="en-US" sz="1100" dirty="0"/>
                    </a:p>
                  </a:txBody>
                  <a:tcPr marL="70953" marR="70953" marT="35476" marB="35476"/>
                </a:tc>
              </a:tr>
              <a:tr h="249670">
                <a:tc>
                  <a:txBody>
                    <a:bodyPr/>
                    <a:lstStyle/>
                    <a:p>
                      <a:r>
                        <a:rPr lang="en-US" sz="1100" dirty="0" smtClean="0"/>
                        <a:t>22</a:t>
                      </a:r>
                      <a:endParaRPr lang="en-US" sz="1100" dirty="0"/>
                    </a:p>
                  </a:txBody>
                  <a:tcPr marL="70953" marR="70953" marT="35476" marB="35476">
                    <a:solidFill>
                      <a:schemeClr val="accent6">
                        <a:lumMod val="75000"/>
                      </a:schemeClr>
                    </a:solidFill>
                  </a:tcPr>
                </a:tc>
                <a:tc>
                  <a:txBody>
                    <a:bodyPr/>
                    <a:lstStyle/>
                    <a:p>
                      <a:r>
                        <a:rPr lang="en-US" sz="1100" dirty="0" smtClean="0"/>
                        <a:t>101</a:t>
                      </a:r>
                      <a:endParaRPr lang="en-US" sz="1100" dirty="0"/>
                    </a:p>
                  </a:txBody>
                  <a:tcPr marL="70953" marR="70953" marT="35476" marB="35476"/>
                </a:tc>
                <a:tc>
                  <a:txBody>
                    <a:bodyPr/>
                    <a:lstStyle/>
                    <a:p>
                      <a:r>
                        <a:rPr lang="en-US" sz="1100" dirty="0" smtClean="0"/>
                        <a:t>10/10/96</a:t>
                      </a:r>
                      <a:endParaRPr lang="en-US" sz="1100" dirty="0"/>
                    </a:p>
                  </a:txBody>
                  <a:tcPr marL="70953" marR="70953" marT="35476" marB="35476"/>
                </a:tc>
                <a:tc>
                  <a:txBody>
                    <a:bodyPr/>
                    <a:lstStyle/>
                    <a:p>
                      <a:r>
                        <a:rPr lang="en-US" sz="1100" dirty="0" smtClean="0"/>
                        <a:t>58</a:t>
                      </a:r>
                      <a:endParaRPr lang="en-US" sz="1100" dirty="0"/>
                    </a:p>
                  </a:txBody>
                  <a:tcPr marL="70953" marR="70953" marT="35476" marB="35476">
                    <a:solidFill>
                      <a:schemeClr val="accent6">
                        <a:lumMod val="75000"/>
                      </a:schemeClr>
                    </a:solidFill>
                  </a:tcPr>
                </a:tc>
                <a:tc>
                  <a:txBody>
                    <a:bodyPr/>
                    <a:lstStyle/>
                    <a:p>
                      <a:r>
                        <a:rPr lang="en-US" sz="1100" dirty="0" smtClean="0"/>
                        <a:t>rusty</a:t>
                      </a:r>
                      <a:endParaRPr lang="en-US" sz="1100" dirty="0"/>
                    </a:p>
                  </a:txBody>
                  <a:tcPr marL="70953" marR="70953" marT="35476" marB="35476"/>
                </a:tc>
                <a:tc>
                  <a:txBody>
                    <a:bodyPr/>
                    <a:lstStyle/>
                    <a:p>
                      <a:r>
                        <a:rPr lang="en-US" sz="1100" dirty="0" smtClean="0"/>
                        <a:t>10</a:t>
                      </a:r>
                      <a:endParaRPr lang="en-US" sz="1100" dirty="0"/>
                    </a:p>
                  </a:txBody>
                  <a:tcPr marL="70953" marR="70953" marT="35476" marB="35476"/>
                </a:tc>
                <a:tc>
                  <a:txBody>
                    <a:bodyPr/>
                    <a:lstStyle/>
                    <a:p>
                      <a:r>
                        <a:rPr lang="en-US" sz="1100" dirty="0" smtClean="0"/>
                        <a:t>35.0</a:t>
                      </a:r>
                      <a:endParaRPr lang="en-US" sz="1100" dirty="0"/>
                    </a:p>
                  </a:txBody>
                  <a:tcPr marL="70953" marR="70953" marT="35476" marB="35476"/>
                </a:tc>
              </a:tr>
              <a:tr h="249670">
                <a:tc>
                  <a:txBody>
                    <a:bodyPr/>
                    <a:lstStyle/>
                    <a:p>
                      <a:r>
                        <a:rPr lang="en-US" sz="1100" dirty="0" smtClean="0"/>
                        <a:t>58</a:t>
                      </a:r>
                      <a:endParaRPr lang="en-US" sz="1100" dirty="0"/>
                    </a:p>
                  </a:txBody>
                  <a:tcPr marL="60216" marR="60216" marT="30108" marB="30108">
                    <a:solidFill>
                      <a:schemeClr val="accent6">
                        <a:lumMod val="75000"/>
                      </a:schemeClr>
                    </a:solidFill>
                  </a:tcPr>
                </a:tc>
                <a:tc>
                  <a:txBody>
                    <a:bodyPr/>
                    <a:lstStyle/>
                    <a:p>
                      <a:r>
                        <a:rPr lang="en-US" sz="1100" dirty="0" smtClean="0"/>
                        <a:t>103</a:t>
                      </a:r>
                      <a:endParaRPr lang="en-US" sz="1100" dirty="0"/>
                    </a:p>
                  </a:txBody>
                  <a:tcPr marL="60216" marR="60216" marT="30108" marB="30108"/>
                </a:tc>
                <a:tc>
                  <a:txBody>
                    <a:bodyPr/>
                    <a:lstStyle/>
                    <a:p>
                      <a:r>
                        <a:rPr lang="en-US" sz="1100" dirty="0" smtClean="0"/>
                        <a:t>11/12/96</a:t>
                      </a:r>
                      <a:endParaRPr lang="en-US" sz="1100" dirty="0"/>
                    </a:p>
                  </a:txBody>
                  <a:tcPr marL="60216" marR="60216" marT="30108" marB="30108"/>
                </a:tc>
                <a:tc>
                  <a:txBody>
                    <a:bodyPr/>
                    <a:lstStyle/>
                    <a:p>
                      <a:r>
                        <a:rPr lang="en-US" sz="1100" dirty="0" smtClean="0"/>
                        <a:t>22</a:t>
                      </a:r>
                      <a:endParaRPr lang="en-US" sz="1100" dirty="0"/>
                    </a:p>
                  </a:txBody>
                  <a:tcPr marL="70953" marR="70953" marT="35476" marB="35476">
                    <a:solidFill>
                      <a:schemeClr val="accent6">
                        <a:lumMod val="75000"/>
                      </a:schemeClr>
                    </a:solidFill>
                  </a:tcPr>
                </a:tc>
                <a:tc>
                  <a:txBody>
                    <a:bodyPr/>
                    <a:lstStyle/>
                    <a:p>
                      <a:r>
                        <a:rPr lang="en-US" sz="1100" dirty="0" err="1" smtClean="0"/>
                        <a:t>dustin</a:t>
                      </a:r>
                      <a:endParaRPr lang="en-US" sz="1100" dirty="0"/>
                    </a:p>
                  </a:txBody>
                  <a:tcPr marL="70953" marR="70953" marT="35476" marB="35476"/>
                </a:tc>
                <a:tc>
                  <a:txBody>
                    <a:bodyPr/>
                    <a:lstStyle/>
                    <a:p>
                      <a:r>
                        <a:rPr lang="en-US" sz="1100" dirty="0" smtClean="0"/>
                        <a:t>7</a:t>
                      </a:r>
                      <a:endParaRPr lang="en-US" sz="1100" dirty="0"/>
                    </a:p>
                  </a:txBody>
                  <a:tcPr marL="70953" marR="70953" marT="35476" marB="35476"/>
                </a:tc>
                <a:tc>
                  <a:txBody>
                    <a:bodyPr/>
                    <a:lstStyle/>
                    <a:p>
                      <a:r>
                        <a:rPr lang="en-US" sz="1100" dirty="0" smtClean="0"/>
                        <a:t>45.0</a:t>
                      </a:r>
                    </a:p>
                  </a:txBody>
                  <a:tcPr marL="70953" marR="70953" marT="35476" marB="35476"/>
                </a:tc>
              </a:tr>
              <a:tr h="249670">
                <a:tc>
                  <a:txBody>
                    <a:bodyPr/>
                    <a:lstStyle/>
                    <a:p>
                      <a:r>
                        <a:rPr lang="en-US" sz="1100" dirty="0" smtClean="0"/>
                        <a:t>58</a:t>
                      </a:r>
                      <a:endParaRPr lang="en-US" sz="1100" dirty="0"/>
                    </a:p>
                  </a:txBody>
                  <a:tcPr marL="60216" marR="60216" marT="30108" marB="30108">
                    <a:solidFill>
                      <a:schemeClr val="accent6">
                        <a:lumMod val="75000"/>
                      </a:schemeClr>
                    </a:solidFill>
                  </a:tcPr>
                </a:tc>
                <a:tc>
                  <a:txBody>
                    <a:bodyPr/>
                    <a:lstStyle/>
                    <a:p>
                      <a:r>
                        <a:rPr lang="en-US" sz="1100" dirty="0" smtClean="0"/>
                        <a:t>103</a:t>
                      </a:r>
                      <a:endParaRPr lang="en-US" sz="1100" dirty="0"/>
                    </a:p>
                  </a:txBody>
                  <a:tcPr marL="60216" marR="60216" marT="30108" marB="30108"/>
                </a:tc>
                <a:tc>
                  <a:txBody>
                    <a:bodyPr/>
                    <a:lstStyle/>
                    <a:p>
                      <a:r>
                        <a:rPr lang="en-US" sz="1100" dirty="0" smtClean="0"/>
                        <a:t>11/12/96</a:t>
                      </a:r>
                      <a:endParaRPr lang="en-US" sz="1100" dirty="0"/>
                    </a:p>
                  </a:txBody>
                  <a:tcPr marL="60216" marR="60216" marT="30108" marB="30108"/>
                </a:tc>
                <a:tc>
                  <a:txBody>
                    <a:bodyPr/>
                    <a:lstStyle/>
                    <a:p>
                      <a:r>
                        <a:rPr lang="en-US" sz="1100" dirty="0" smtClean="0"/>
                        <a:t>31</a:t>
                      </a:r>
                      <a:endParaRPr lang="en-US" sz="1100" dirty="0"/>
                    </a:p>
                  </a:txBody>
                  <a:tcPr marL="70953" marR="70953" marT="35476" marB="35476">
                    <a:solidFill>
                      <a:schemeClr val="accent6">
                        <a:lumMod val="75000"/>
                      </a:schemeClr>
                    </a:solidFill>
                  </a:tcPr>
                </a:tc>
                <a:tc>
                  <a:txBody>
                    <a:bodyPr/>
                    <a:lstStyle/>
                    <a:p>
                      <a:r>
                        <a:rPr lang="en-US" sz="1100" dirty="0" smtClean="0"/>
                        <a:t>lubber</a:t>
                      </a:r>
                      <a:endParaRPr lang="en-US" sz="1100" dirty="0"/>
                    </a:p>
                  </a:txBody>
                  <a:tcPr marL="70953" marR="70953" marT="35476" marB="35476"/>
                </a:tc>
                <a:tc>
                  <a:txBody>
                    <a:bodyPr/>
                    <a:lstStyle/>
                    <a:p>
                      <a:r>
                        <a:rPr lang="en-US" sz="1100" dirty="0" smtClean="0"/>
                        <a:t>8</a:t>
                      </a:r>
                      <a:endParaRPr lang="en-US" sz="1100" dirty="0"/>
                    </a:p>
                  </a:txBody>
                  <a:tcPr marL="70953" marR="70953" marT="35476" marB="35476"/>
                </a:tc>
                <a:tc>
                  <a:txBody>
                    <a:bodyPr/>
                    <a:lstStyle/>
                    <a:p>
                      <a:r>
                        <a:rPr lang="en-US" sz="1100" dirty="0" smtClean="0"/>
                        <a:t>55.5</a:t>
                      </a:r>
                      <a:endParaRPr lang="en-US" sz="1100" dirty="0"/>
                    </a:p>
                  </a:txBody>
                  <a:tcPr marL="70953" marR="70953" marT="35476" marB="35476"/>
                </a:tc>
              </a:tr>
              <a:tr h="249670">
                <a:tc>
                  <a:txBody>
                    <a:bodyPr/>
                    <a:lstStyle/>
                    <a:p>
                      <a:r>
                        <a:rPr lang="en-US" sz="1100" dirty="0" smtClean="0"/>
                        <a:t>58</a:t>
                      </a:r>
                      <a:endParaRPr lang="en-US" sz="1100" dirty="0"/>
                    </a:p>
                  </a:txBody>
                  <a:tcPr marL="60216" marR="60216" marT="30108" marB="30108">
                    <a:solidFill>
                      <a:schemeClr val="accent6">
                        <a:lumMod val="75000"/>
                      </a:schemeClr>
                    </a:solidFill>
                  </a:tcPr>
                </a:tc>
                <a:tc>
                  <a:txBody>
                    <a:bodyPr/>
                    <a:lstStyle/>
                    <a:p>
                      <a:r>
                        <a:rPr lang="en-US" sz="1100" dirty="0" smtClean="0"/>
                        <a:t>103</a:t>
                      </a:r>
                      <a:endParaRPr lang="en-US" sz="1100" dirty="0"/>
                    </a:p>
                  </a:txBody>
                  <a:tcPr marL="60216" marR="60216" marT="30108" marB="30108"/>
                </a:tc>
                <a:tc>
                  <a:txBody>
                    <a:bodyPr/>
                    <a:lstStyle/>
                    <a:p>
                      <a:r>
                        <a:rPr lang="en-US" sz="1100" dirty="0" smtClean="0"/>
                        <a:t>11/12/96</a:t>
                      </a:r>
                      <a:endParaRPr lang="en-US" sz="1100" dirty="0"/>
                    </a:p>
                  </a:txBody>
                  <a:tcPr marL="60216" marR="60216" marT="30108" marB="30108"/>
                </a:tc>
                <a:tc>
                  <a:txBody>
                    <a:bodyPr/>
                    <a:lstStyle/>
                    <a:p>
                      <a:r>
                        <a:rPr lang="en-US" sz="1100" dirty="0" smtClean="0"/>
                        <a:t>58</a:t>
                      </a:r>
                      <a:endParaRPr lang="en-US" sz="1100" dirty="0"/>
                    </a:p>
                  </a:txBody>
                  <a:tcPr marL="70953" marR="70953" marT="35476" marB="35476">
                    <a:solidFill>
                      <a:schemeClr val="accent6">
                        <a:lumMod val="75000"/>
                      </a:schemeClr>
                    </a:solidFill>
                  </a:tcPr>
                </a:tc>
                <a:tc>
                  <a:txBody>
                    <a:bodyPr/>
                    <a:lstStyle/>
                    <a:p>
                      <a:r>
                        <a:rPr lang="en-US" sz="1100" dirty="0" smtClean="0"/>
                        <a:t>rusty</a:t>
                      </a:r>
                      <a:endParaRPr lang="en-US" sz="1100" dirty="0"/>
                    </a:p>
                  </a:txBody>
                  <a:tcPr marL="70953" marR="70953" marT="35476" marB="35476"/>
                </a:tc>
                <a:tc>
                  <a:txBody>
                    <a:bodyPr/>
                    <a:lstStyle/>
                    <a:p>
                      <a:r>
                        <a:rPr lang="en-US" sz="1100" dirty="0" smtClean="0"/>
                        <a:t>10</a:t>
                      </a:r>
                      <a:endParaRPr lang="en-US" sz="1100" dirty="0"/>
                    </a:p>
                  </a:txBody>
                  <a:tcPr marL="70953" marR="70953" marT="35476" marB="35476"/>
                </a:tc>
                <a:tc>
                  <a:txBody>
                    <a:bodyPr/>
                    <a:lstStyle/>
                    <a:p>
                      <a:r>
                        <a:rPr lang="en-US" sz="1100" dirty="0" smtClean="0"/>
                        <a:t>35.0</a:t>
                      </a:r>
                      <a:endParaRPr lang="en-US" sz="1100" dirty="0"/>
                    </a:p>
                  </a:txBody>
                  <a:tcPr marL="70953" marR="70953" marT="35476" marB="35476"/>
                </a:tc>
              </a:tr>
            </a:tbl>
          </a:graphicData>
        </a:graphic>
      </p:graphicFrame>
      <p:sp>
        <p:nvSpPr>
          <p:cNvPr id="40" name="TextBox 39"/>
          <p:cNvSpPr txBox="1"/>
          <p:nvPr/>
        </p:nvSpPr>
        <p:spPr>
          <a:xfrm>
            <a:off x="6106428" y="3248345"/>
            <a:ext cx="1154162" cy="461665"/>
          </a:xfrm>
          <a:prstGeom prst="rect">
            <a:avLst/>
          </a:prstGeom>
          <a:noFill/>
        </p:spPr>
        <p:txBody>
          <a:bodyPr wrap="none" rtlCol="0">
            <a:spAutoFit/>
          </a:bodyPr>
          <a:lstStyle/>
          <a:p>
            <a:r>
              <a:rPr lang="en-US" sz="2400" b="1" dirty="0" smtClean="0">
                <a:solidFill>
                  <a:schemeClr val="accent1"/>
                </a:solidFill>
              </a:rPr>
              <a:t>Temp1</a:t>
            </a:r>
            <a:endParaRPr lang="en-US" sz="2400" b="1" dirty="0">
              <a:solidFill>
                <a:schemeClr val="accent1"/>
              </a:solidFill>
            </a:endParaRPr>
          </a:p>
        </p:txBody>
      </p:sp>
      <p:sp>
        <p:nvSpPr>
          <p:cNvPr id="9" name="Right Arrow 8"/>
          <p:cNvSpPr/>
          <p:nvPr/>
        </p:nvSpPr>
        <p:spPr bwMode="auto">
          <a:xfrm>
            <a:off x="4256704" y="4516341"/>
            <a:ext cx="469127" cy="397565"/>
          </a:xfrm>
          <a:prstGeom prst="righ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sz="1200" b="0" i="0" u="none" strike="noStrike" cap="none" normalizeH="0" baseline="0" smtClean="0">
              <a:ln>
                <a:noFill/>
              </a:ln>
              <a:solidFill>
                <a:srgbClr val="000000"/>
              </a:solidFill>
              <a:effectLst/>
              <a:latin typeface="Helvetica Neue" charset="0"/>
            </a:endParaRPr>
          </a:p>
        </p:txBody>
      </p:sp>
      <p:sp>
        <p:nvSpPr>
          <p:cNvPr id="12" name="TextBox 11"/>
          <p:cNvSpPr txBox="1"/>
          <p:nvPr/>
        </p:nvSpPr>
        <p:spPr>
          <a:xfrm>
            <a:off x="435025" y="5711838"/>
            <a:ext cx="7448420" cy="1015663"/>
          </a:xfrm>
          <a:prstGeom prst="rect">
            <a:avLst/>
          </a:prstGeom>
          <a:noFill/>
        </p:spPr>
        <p:txBody>
          <a:bodyPr wrap="square" rtlCol="0">
            <a:spAutoFit/>
          </a:bodyPr>
          <a:lstStyle/>
          <a:p>
            <a:pPr marL="342900" indent="-342900">
              <a:buFont typeface="Helvetica Neue" charset="0"/>
              <a:buChar char="•"/>
            </a:pPr>
            <a:r>
              <a:rPr lang="en-US" sz="2000" dirty="0" smtClean="0"/>
              <a:t>Note that relational algebra doesn’t require names. </a:t>
            </a:r>
          </a:p>
          <a:p>
            <a:pPr marL="800100" lvl="1" indent="-342900">
              <a:buFont typeface="Helvetica Neue" charset="0"/>
              <a:buChar char="•"/>
            </a:pPr>
            <a:r>
              <a:rPr lang="en-US" sz="2000" dirty="0" smtClean="0"/>
              <a:t>We could just use positional arguments.</a:t>
            </a:r>
          </a:p>
          <a:p>
            <a:pPr marL="342900" indent="-342900">
              <a:buFont typeface="Helvetica Neue" charset="0"/>
              <a:buChar char="•"/>
            </a:pPr>
            <a:r>
              <a:rPr lang="en-US" sz="2000" dirty="0" smtClean="0"/>
              <a:t>Difficult to read </a:t>
            </a:r>
            <a:r>
              <a:rPr lang="is-IS" sz="2000" dirty="0" smtClean="0"/>
              <a:t>…</a:t>
            </a:r>
            <a:endParaRPr lang="en-US" sz="2000" dirty="0"/>
          </a:p>
        </p:txBody>
      </p:sp>
      <p:sp>
        <p:nvSpPr>
          <p:cNvPr id="43" name="Rectangle 42"/>
          <p:cNvSpPr/>
          <p:nvPr/>
        </p:nvSpPr>
        <p:spPr>
          <a:xfrm>
            <a:off x="5872615" y="5954545"/>
            <a:ext cx="2313454" cy="523220"/>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1" u="none" strike="noStrike" kern="0" cap="none" spc="0" normalizeH="0" baseline="0" noProof="0" dirty="0" smtClean="0">
                <a:ln>
                  <a:noFill/>
                </a:ln>
                <a:solidFill>
                  <a:sysClr val="windowText" lastClr="000000"/>
                </a:solidFill>
                <a:effectLst/>
                <a:uLnTx/>
                <a:uFillTx/>
                <a:latin typeface="Symbol" charset="2"/>
                <a:cs typeface="Symbol" charset="2"/>
              </a:rPr>
              <a:t>p</a:t>
            </a:r>
            <a:r>
              <a:rPr kumimoji="0" lang="en-US" sz="2800" b="0" i="0" u="none" strike="noStrike" kern="0" cap="none" spc="0" normalizeH="0" baseline="-25000" noProof="0" dirty="0" smtClean="0">
                <a:ln>
                  <a:noFill/>
                </a:ln>
                <a:solidFill>
                  <a:srgbClr val="D9615F"/>
                </a:solidFill>
                <a:effectLst/>
                <a:uLnTx/>
                <a:uFillTx/>
              </a:rPr>
              <a:t>f5</a:t>
            </a:r>
            <a:r>
              <a:rPr kumimoji="0" lang="en-US" sz="2800" b="0" i="0" u="none" strike="noStrike" kern="0" cap="none" spc="0" normalizeH="0" baseline="0" noProof="0" dirty="0" smtClean="0">
                <a:ln>
                  <a:noFill/>
                </a:ln>
                <a:solidFill>
                  <a:sysClr val="windowText" lastClr="000000"/>
                </a:solidFill>
                <a:effectLst/>
                <a:uLnTx/>
                <a:uFillTx/>
              </a:rPr>
              <a:t>(</a:t>
            </a:r>
            <a:r>
              <a:rPr kumimoji="0" lang="en-US" sz="2800" b="0" i="0" u="none" strike="noStrike" kern="0" cap="none" spc="0" normalizeH="0" baseline="0" noProof="0" dirty="0" smtClean="0">
                <a:ln>
                  <a:noFill/>
                </a:ln>
                <a:solidFill>
                  <a:sysClr val="windowText" lastClr="000000"/>
                </a:solidFill>
                <a:effectLst/>
                <a:uLnTx/>
                <a:uFillTx/>
                <a:latin typeface="Symbol" charset="2"/>
                <a:cs typeface="Symbol" charset="2"/>
              </a:rPr>
              <a:t>𝜎</a:t>
            </a:r>
            <a:r>
              <a:rPr kumimoji="0" lang="en-US" sz="2800" b="0" i="0" u="none" strike="noStrike" kern="0" cap="none" spc="0" normalizeH="0" baseline="-25000" noProof="0" dirty="0" smtClean="0">
                <a:ln>
                  <a:noFill/>
                </a:ln>
                <a:solidFill>
                  <a:srgbClr val="D9615F"/>
                </a:solidFill>
                <a:effectLst/>
                <a:uLnTx/>
                <a:uFillTx/>
              </a:rPr>
              <a:t>f6</a:t>
            </a:r>
            <a:r>
              <a:rPr kumimoji="0" lang="en-US" sz="2800" b="0" i="0" u="none" strike="noStrike" kern="0" cap="none" spc="0" normalizeH="0" baseline="-25000" noProof="0" dirty="0" smtClean="0">
                <a:ln>
                  <a:noFill/>
                </a:ln>
                <a:solidFill>
                  <a:srgbClr val="4472C4"/>
                </a:solidFill>
                <a:effectLst/>
                <a:uLnTx/>
                <a:uFillTx/>
              </a:rPr>
              <a:t>&gt;</a:t>
            </a:r>
            <a:r>
              <a:rPr kumimoji="0" lang="en-US" sz="2800" b="0" i="0" u="none" strike="noStrike" kern="0" cap="none" spc="0" normalizeH="0" baseline="-25000" noProof="0" dirty="0" smtClean="0">
                <a:ln>
                  <a:noFill/>
                </a:ln>
                <a:solidFill>
                  <a:srgbClr val="D9615F"/>
                </a:solidFill>
                <a:effectLst/>
                <a:uLnTx/>
                <a:uFillTx/>
              </a:rPr>
              <a:t>f8</a:t>
            </a:r>
            <a:r>
              <a:rPr kumimoji="0" lang="en-US" sz="2800" b="0" i="0" u="none" strike="noStrike" kern="0" cap="none" spc="0" normalizeH="0" baseline="0" noProof="0" dirty="0" smtClean="0">
                <a:ln>
                  <a:noFill/>
                </a:ln>
                <a:solidFill>
                  <a:sysClr val="windowText" lastClr="000000"/>
                </a:solidFill>
                <a:effectLst/>
                <a:uLnTx/>
                <a:uFillTx/>
              </a:rPr>
              <a:t>(S2))</a:t>
            </a:r>
          </a:p>
        </p:txBody>
      </p:sp>
    </p:spTree>
    <p:extLst>
      <p:ext uri="{BB962C8B-B14F-4D97-AF65-F5344CB8AC3E}">
        <p14:creationId xmlns:p14="http://schemas.microsoft.com/office/powerpoint/2010/main" val="20258308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fade">
                                      <p:cBhvr>
                                        <p:cTn id="22"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bldLvl="2"/>
      <p:bldP spid="4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Check</a:t>
            </a:r>
            <a:endParaRPr lang="en-US" dirty="0"/>
          </a:p>
        </p:txBody>
      </p:sp>
      <p:sp>
        <p:nvSpPr>
          <p:cNvPr id="3" name="Content Placeholder 2"/>
          <p:cNvSpPr>
            <a:spLocks noGrp="1"/>
          </p:cNvSpPr>
          <p:nvPr>
            <p:ph idx="1"/>
          </p:nvPr>
        </p:nvSpPr>
        <p:spPr>
          <a:xfrm>
            <a:off x="685800" y="1447800"/>
            <a:ext cx="4545106" cy="5105400"/>
          </a:xfrm>
        </p:spPr>
        <p:txBody>
          <a:bodyPr/>
          <a:lstStyle/>
          <a:p>
            <a:pPr marL="514350" indent="-514350">
              <a:buFont typeface="+mj-lt"/>
              <a:buAutoNum type="alphaUcPeriod"/>
            </a:pPr>
            <a:r>
              <a:rPr lang="en-US" sz="2000" dirty="0" smtClean="0"/>
              <a:t>The </a:t>
            </a:r>
            <a:r>
              <a:rPr lang="en-US" sz="2000" dirty="0" smtClean="0"/>
              <a:t>operators that always have at least as many rows in output as (smallest) input</a:t>
            </a:r>
          </a:p>
          <a:p>
            <a:pPr marL="514350" indent="-514350">
              <a:buFont typeface="+mj-lt"/>
              <a:buAutoNum type="alphaUcPeriod"/>
            </a:pPr>
            <a:r>
              <a:rPr lang="en-US" sz="2000" dirty="0" smtClean="0"/>
              <a:t>The operators whose output schema is different than (either) input schema</a:t>
            </a:r>
          </a:p>
          <a:p>
            <a:pPr marL="514350" indent="-514350">
              <a:buFont typeface="+mj-lt"/>
              <a:buAutoNum type="alphaUcPeriod"/>
            </a:pPr>
            <a:r>
              <a:rPr lang="en-US" sz="2000" dirty="0" smtClean="0"/>
              <a:t>The (only) operator whose output grows </a:t>
            </a:r>
            <a:r>
              <a:rPr lang="en-US" sz="2000" dirty="0" err="1" smtClean="0"/>
              <a:t>quadratically</a:t>
            </a:r>
            <a:r>
              <a:rPr lang="en-US" sz="2000" dirty="0" smtClean="0"/>
              <a:t> with the input</a:t>
            </a:r>
          </a:p>
          <a:p>
            <a:pPr marL="514350" indent="-514350">
              <a:buFont typeface="+mj-lt"/>
              <a:buAutoNum type="alphaUcPeriod"/>
            </a:pPr>
            <a:endParaRPr lang="en-US" sz="2000" dirty="0"/>
          </a:p>
        </p:txBody>
      </p:sp>
      <p:sp>
        <p:nvSpPr>
          <p:cNvPr id="4" name="Content Placeholder 2"/>
          <p:cNvSpPr txBox="1">
            <a:spLocks/>
          </p:cNvSpPr>
          <p:nvPr/>
        </p:nvSpPr>
        <p:spPr bwMode="auto">
          <a:xfrm>
            <a:off x="6696635" y="1447800"/>
            <a:ext cx="2182905" cy="51054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42900" indent="-342900" algn="l" rtl="0" fontAlgn="base">
              <a:spcBef>
                <a:spcPct val="20000"/>
              </a:spcBef>
              <a:spcAft>
                <a:spcPct val="0"/>
              </a:spcAft>
              <a:buChar char="•"/>
              <a:defRPr sz="3200">
                <a:solidFill>
                  <a:srgbClr val="484848"/>
                </a:solidFill>
                <a:latin typeface="Helvetica Neue"/>
                <a:ea typeface="+mn-ea"/>
                <a:cs typeface="Osaka" charset="-128"/>
              </a:defRPr>
            </a:lvl1pPr>
            <a:lvl2pPr marL="742950" indent="-285750" algn="l" rtl="0" fontAlgn="base">
              <a:spcBef>
                <a:spcPct val="20000"/>
              </a:spcBef>
              <a:spcAft>
                <a:spcPct val="0"/>
              </a:spcAft>
              <a:buChar char="–"/>
              <a:defRPr sz="2800">
                <a:solidFill>
                  <a:srgbClr val="484848"/>
                </a:solidFill>
                <a:latin typeface="Helvetica Neue"/>
                <a:ea typeface="+mn-ea"/>
                <a:cs typeface="Osaka" charset="-128"/>
              </a:defRPr>
            </a:lvl2pPr>
            <a:lvl3pPr marL="1143000" indent="-228600" algn="l" rtl="0" fontAlgn="base">
              <a:spcBef>
                <a:spcPct val="20000"/>
              </a:spcBef>
              <a:spcAft>
                <a:spcPct val="0"/>
              </a:spcAft>
              <a:buChar char="•"/>
              <a:defRPr sz="2400">
                <a:solidFill>
                  <a:srgbClr val="484848"/>
                </a:solidFill>
                <a:latin typeface="Helvetica Neue"/>
                <a:ea typeface="+mn-ea"/>
                <a:cs typeface="Osaka" charset="-128"/>
              </a:defRPr>
            </a:lvl3pPr>
            <a:lvl4pPr marL="1600200" indent="-228600" algn="l" rtl="0" fontAlgn="base">
              <a:spcBef>
                <a:spcPct val="20000"/>
              </a:spcBef>
              <a:spcAft>
                <a:spcPct val="0"/>
              </a:spcAft>
              <a:buChar char="–"/>
              <a:defRPr sz="2000">
                <a:solidFill>
                  <a:srgbClr val="484848"/>
                </a:solidFill>
                <a:latin typeface="Helvetica Neue"/>
                <a:ea typeface="+mn-ea"/>
                <a:cs typeface="Osaka" charset="-128"/>
              </a:defRPr>
            </a:lvl4pPr>
            <a:lvl5pPr marL="2057400" indent="-228600" algn="l" rtl="0" fontAlgn="base">
              <a:spcBef>
                <a:spcPct val="20000"/>
              </a:spcBef>
              <a:spcAft>
                <a:spcPct val="0"/>
              </a:spcAft>
              <a:buChar char="»"/>
              <a:defRPr sz="2000">
                <a:solidFill>
                  <a:srgbClr val="484848"/>
                </a:solidFill>
                <a:latin typeface="Helvetica Neue"/>
                <a:ea typeface="+mn-ea"/>
                <a:cs typeface="Osaka" charset="-128"/>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514350" indent="-514350">
              <a:buFont typeface="+mj-lt"/>
              <a:buAutoNum type="arabicPeriod"/>
            </a:pPr>
            <a:r>
              <a:rPr lang="en-US" sz="2400" kern="0" dirty="0" smtClean="0">
                <a:latin typeface="Symbol" charset="2"/>
                <a:ea typeface="Symbol" charset="2"/>
                <a:cs typeface="Symbol" charset="2"/>
              </a:rPr>
              <a:t>s</a:t>
            </a:r>
          </a:p>
          <a:p>
            <a:pPr marL="514350" indent="-514350">
              <a:buFont typeface="+mj-lt"/>
              <a:buAutoNum type="arabicPeriod"/>
            </a:pPr>
            <a:r>
              <a:rPr lang="en-US" sz="2400" kern="0" dirty="0" smtClean="0">
                <a:latin typeface="Symbol" charset="2"/>
                <a:ea typeface="Symbol" charset="2"/>
                <a:cs typeface="Symbol" charset="2"/>
              </a:rPr>
              <a:t>p</a:t>
            </a:r>
          </a:p>
          <a:p>
            <a:pPr marL="514350" indent="-514350">
              <a:buFont typeface="+mj-lt"/>
              <a:buAutoNum type="arabicPeriod"/>
            </a:pPr>
            <a:r>
              <a:rPr lang="en-US" sz="2400" kern="0" dirty="0">
                <a:latin typeface="Symbol" charset="2"/>
                <a:ea typeface="Symbol" charset="2"/>
                <a:cs typeface="Symbol" charset="2"/>
              </a:rPr>
              <a:t>r</a:t>
            </a:r>
            <a:endParaRPr lang="en-US" sz="2400" kern="0" dirty="0" smtClean="0">
              <a:latin typeface="Symbol" charset="2"/>
              <a:ea typeface="Symbol" charset="2"/>
              <a:cs typeface="Symbol" charset="2"/>
            </a:endParaRPr>
          </a:p>
          <a:p>
            <a:pPr marL="514350" indent="-514350">
              <a:buFont typeface="+mj-lt"/>
              <a:buAutoNum type="arabicPeriod"/>
            </a:pPr>
            <a:r>
              <a:rPr lang="en-US" sz="2400" kern="0" dirty="0" smtClean="0">
                <a:latin typeface="Helvetica Neue" charset="0"/>
                <a:ea typeface="Helvetica Neue" charset="0"/>
                <a:cs typeface="Helvetica Neue" charset="0"/>
              </a:rPr>
              <a:t>×</a:t>
            </a:r>
          </a:p>
          <a:p>
            <a:pPr marL="514350" indent="-514350">
              <a:buFont typeface="+mj-lt"/>
              <a:buAutoNum type="arabicPeriod"/>
            </a:pPr>
            <a:r>
              <a:rPr lang="en-US" sz="2400" kern="0" dirty="0" smtClean="0">
                <a:latin typeface="Symbol" charset="2"/>
                <a:ea typeface="Symbol" charset="2"/>
                <a:cs typeface="Symbol" charset="2"/>
              </a:rPr>
              <a:t>-</a:t>
            </a:r>
          </a:p>
          <a:p>
            <a:pPr marL="514350" indent="-514350">
              <a:buFont typeface="+mj-lt"/>
              <a:buAutoNum type="arabicPeriod"/>
            </a:pPr>
            <a:r>
              <a:rPr lang="en-US" sz="2400" kern="0" dirty="0">
                <a:latin typeface="Symbol" charset="2"/>
                <a:ea typeface="Symbol" charset="2"/>
                <a:cs typeface="Symbol" charset="2"/>
              </a:rPr>
              <a:t>∪</a:t>
            </a:r>
            <a:endParaRPr lang="en-US" sz="2400" kern="0" dirty="0" smtClean="0">
              <a:latin typeface="Symbol" charset="2"/>
              <a:ea typeface="Symbol" charset="2"/>
              <a:cs typeface="Symbol" charset="2"/>
            </a:endParaRPr>
          </a:p>
          <a:p>
            <a:pPr marL="514350" indent="-514350">
              <a:buFont typeface="+mj-lt"/>
              <a:buAutoNum type="arabicPeriod"/>
            </a:pPr>
            <a:endParaRPr lang="en-US" sz="2400" kern="0" dirty="0" smtClean="0">
              <a:latin typeface="Helvetica Neue" charset="0"/>
              <a:ea typeface="Helvetica Neue" charset="0"/>
              <a:cs typeface="Helvetica Neue" charset="0"/>
            </a:endParaRPr>
          </a:p>
          <a:p>
            <a:pPr marL="514350" indent="-514350">
              <a:buFont typeface="+mj-lt"/>
              <a:buAutoNum type="arabicPeriod"/>
            </a:pPr>
            <a:endParaRPr lang="en-US" sz="2400" kern="0" dirty="0">
              <a:latin typeface="Symbol" charset="2"/>
              <a:ea typeface="Symbol" charset="2"/>
              <a:cs typeface="Symbol" charset="2"/>
            </a:endParaRPr>
          </a:p>
        </p:txBody>
      </p:sp>
    </p:spTree>
    <p:extLst>
      <p:ext uri="{BB962C8B-B14F-4D97-AF65-F5344CB8AC3E}">
        <p14:creationId xmlns:p14="http://schemas.microsoft.com/office/powerpoint/2010/main" val="536274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a:xfrm>
            <a:off x="414669" y="49516"/>
            <a:ext cx="8362236" cy="1468133"/>
          </a:xfrm>
          <a:noFill/>
        </p:spPr>
        <p:txBody>
          <a:bodyPr/>
          <a:lstStyle/>
          <a:p>
            <a:pPr eaLnBrk="1" hangingPunct="1">
              <a:spcAft>
                <a:spcPts val="13"/>
              </a:spcAft>
              <a:tabLst>
                <a:tab pos="0" algn="l"/>
                <a:tab pos="914400" algn="l"/>
                <a:tab pos="1828800" algn="l"/>
                <a:tab pos="2743200" algn="l"/>
                <a:tab pos="3657600" algn="l"/>
              </a:tabLst>
            </a:pPr>
            <a:r>
              <a:rPr lang="en-US" smtClean="0">
                <a:solidFill>
                  <a:srgbClr val="000000"/>
                </a:solidFill>
                <a:latin typeface="Helvetica Neue Light"/>
                <a:ea typeface="Osaka" charset="0"/>
                <a:cs typeface="Helvetica Neue Light"/>
              </a:rPr>
              <a:t>Compound Operator: Intersection</a:t>
            </a:r>
            <a:endParaRPr lang="en-US" dirty="0">
              <a:solidFill>
                <a:srgbClr val="000000"/>
              </a:solidFill>
              <a:ea typeface="Osaka" charset="0"/>
              <a:cs typeface="Helvetica Neue Light"/>
            </a:endParaRPr>
          </a:p>
        </p:txBody>
      </p:sp>
      <p:pic>
        <p:nvPicPr>
          <p:cNvPr id="481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0738" y="4051300"/>
            <a:ext cx="0" cy="16254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grpSp>
        <p:nvGrpSpPr>
          <p:cNvPr id="23" name="Group 22"/>
          <p:cNvGrpSpPr/>
          <p:nvPr/>
        </p:nvGrpSpPr>
        <p:grpSpPr>
          <a:xfrm>
            <a:off x="414670" y="2242054"/>
            <a:ext cx="3519574" cy="2126512"/>
            <a:chOff x="653902" y="1626781"/>
            <a:chExt cx="7602279" cy="4593266"/>
          </a:xfrm>
        </p:grpSpPr>
        <p:sp>
          <p:nvSpPr>
            <p:cNvPr id="24" name="Rectangle 23"/>
            <p:cNvSpPr/>
            <p:nvPr/>
          </p:nvSpPr>
          <p:spPr bwMode="auto">
            <a:xfrm>
              <a:off x="653902" y="1626781"/>
              <a:ext cx="7602279" cy="459326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1000" smtClean="0">
                <a:solidFill>
                  <a:srgbClr val="000000"/>
                </a:solidFill>
                <a:latin typeface="Helvetica Neue" charset="0"/>
              </a:endParaRPr>
            </a:p>
          </p:txBody>
        </p:sp>
        <p:sp>
          <p:nvSpPr>
            <p:cNvPr id="25" name="Oval 24"/>
            <p:cNvSpPr/>
            <p:nvPr/>
          </p:nvSpPr>
          <p:spPr bwMode="auto">
            <a:xfrm>
              <a:off x="1245605" y="1981539"/>
              <a:ext cx="3902503" cy="390250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3600" dirty="0" smtClean="0">
                  <a:solidFill>
                    <a:srgbClr val="FFFFFF"/>
                  </a:solidFill>
                  <a:latin typeface="Helvetica Neue" charset="0"/>
                </a:rPr>
                <a:t>S1</a:t>
              </a:r>
            </a:p>
          </p:txBody>
        </p:sp>
        <p:sp>
          <p:nvSpPr>
            <p:cNvPr id="26" name="Oval 25"/>
            <p:cNvSpPr/>
            <p:nvPr/>
          </p:nvSpPr>
          <p:spPr bwMode="auto">
            <a:xfrm>
              <a:off x="3824679" y="1981540"/>
              <a:ext cx="3902503" cy="39025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3600" smtClean="0">
                  <a:solidFill>
                    <a:srgbClr val="FFFFFF"/>
                  </a:solidFill>
                  <a:latin typeface="Helvetica Neue" charset="0"/>
                </a:rPr>
                <a:t>S2</a:t>
              </a:r>
              <a:endParaRPr lang="en-US" sz="3600" dirty="0" smtClean="0">
                <a:solidFill>
                  <a:srgbClr val="FFFFFF"/>
                </a:solidFill>
                <a:latin typeface="Helvetica Neue" charset="0"/>
              </a:endParaRPr>
            </a:p>
          </p:txBody>
        </p:sp>
      </p:grpSp>
      <p:sp>
        <p:nvSpPr>
          <p:cNvPr id="30" name="Right Arrow 29"/>
          <p:cNvSpPr/>
          <p:nvPr/>
        </p:nvSpPr>
        <p:spPr bwMode="auto">
          <a:xfrm>
            <a:off x="4208181" y="3028864"/>
            <a:ext cx="757224" cy="659218"/>
          </a:xfrm>
          <a:prstGeom prst="righ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mtClean="0">
              <a:solidFill>
                <a:srgbClr val="000000"/>
              </a:solidFill>
              <a:latin typeface="Helvetica Neue" charset="0"/>
            </a:endParaRPr>
          </a:p>
        </p:txBody>
      </p:sp>
      <p:sp>
        <p:nvSpPr>
          <p:cNvPr id="32" name="TextBox 31"/>
          <p:cNvSpPr txBox="1"/>
          <p:nvPr/>
        </p:nvSpPr>
        <p:spPr>
          <a:xfrm>
            <a:off x="3622426" y="1262345"/>
            <a:ext cx="1784463" cy="707886"/>
          </a:xfrm>
          <a:prstGeom prst="rect">
            <a:avLst/>
          </a:prstGeom>
          <a:noFill/>
        </p:spPr>
        <p:txBody>
          <a:bodyPr wrap="none" rtlCol="0">
            <a:spAutoFit/>
          </a:bodyPr>
          <a:lstStyle/>
          <a:p>
            <a:r>
              <a:rPr lang="en-US" sz="3200" b="1" dirty="0" smtClean="0"/>
              <a:t>S1 </a:t>
            </a:r>
            <a:r>
              <a:rPr lang="en-US" sz="4000" dirty="0"/>
              <a:t>∩</a:t>
            </a:r>
            <a:r>
              <a:rPr lang="en-US" sz="3200" dirty="0" smtClean="0"/>
              <a:t> </a:t>
            </a:r>
            <a:r>
              <a:rPr lang="en-US" sz="3200" b="1" dirty="0" smtClean="0"/>
              <a:t>S2</a:t>
            </a:r>
            <a:endParaRPr lang="en-US" sz="3200" b="1" dirty="0"/>
          </a:p>
        </p:txBody>
      </p:sp>
      <p:sp>
        <p:nvSpPr>
          <p:cNvPr id="5" name="Rectangle 4"/>
          <p:cNvSpPr/>
          <p:nvPr/>
        </p:nvSpPr>
        <p:spPr>
          <a:xfrm>
            <a:off x="537122" y="4746715"/>
            <a:ext cx="8099340" cy="1815882"/>
          </a:xfrm>
          <a:prstGeom prst="rect">
            <a:avLst/>
          </a:prstGeom>
        </p:spPr>
        <p:txBody>
          <a:bodyPr wrap="square">
            <a:spAutoFit/>
          </a:bodyPr>
          <a:lstStyle/>
          <a:p>
            <a:r>
              <a:rPr lang="en-US" sz="2800" dirty="0"/>
              <a:t>Same as with union, both input relations must be </a:t>
            </a:r>
            <a:r>
              <a:rPr lang="en-US" sz="2800" i="1" dirty="0"/>
              <a:t>compatible</a:t>
            </a:r>
            <a:r>
              <a:rPr lang="en-US" sz="2800" dirty="0"/>
              <a:t>.</a:t>
            </a:r>
          </a:p>
          <a:p>
            <a:endParaRPr lang="en-US" sz="2800" dirty="0" smtClean="0"/>
          </a:p>
          <a:p>
            <a:r>
              <a:rPr lang="en-US" sz="2800" dirty="0" smtClean="0"/>
              <a:t>SQL Expression: INTERSECT</a:t>
            </a:r>
            <a:endParaRPr lang="en-US" sz="2800" dirty="0"/>
          </a:p>
        </p:txBody>
      </p:sp>
      <p:sp>
        <p:nvSpPr>
          <p:cNvPr id="14" name="Rectangle 13"/>
          <p:cNvSpPr/>
          <p:nvPr/>
        </p:nvSpPr>
        <p:spPr bwMode="auto">
          <a:xfrm>
            <a:off x="5257331" y="2242054"/>
            <a:ext cx="3519574" cy="212651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1000" dirty="0" smtClean="0">
              <a:solidFill>
                <a:srgbClr val="000000"/>
              </a:solidFill>
              <a:latin typeface="Helvetica Neue" charset="0"/>
            </a:endParaRPr>
          </a:p>
        </p:txBody>
      </p:sp>
      <p:sp>
        <p:nvSpPr>
          <p:cNvPr id="17" name="Freeform 16"/>
          <p:cNvSpPr/>
          <p:nvPr/>
        </p:nvSpPr>
        <p:spPr bwMode="auto">
          <a:xfrm>
            <a:off x="6725283" y="2636425"/>
            <a:ext cx="612701" cy="1346455"/>
          </a:xfrm>
          <a:custGeom>
            <a:avLst/>
            <a:gdLst>
              <a:gd name="connsiteX0" fmla="*/ 306351 w 612701"/>
              <a:gd name="connsiteY0" fmla="*/ 0 h 1346455"/>
              <a:gd name="connsiteX1" fmla="*/ 348114 w 612701"/>
              <a:gd name="connsiteY1" fmla="*/ 34457 h 1346455"/>
              <a:gd name="connsiteX2" fmla="*/ 612701 w 612701"/>
              <a:gd name="connsiteY2" fmla="*/ 673227 h 1346455"/>
              <a:gd name="connsiteX3" fmla="*/ 348114 w 612701"/>
              <a:gd name="connsiteY3" fmla="*/ 1311997 h 1346455"/>
              <a:gd name="connsiteX4" fmla="*/ 306351 w 612701"/>
              <a:gd name="connsiteY4" fmla="*/ 1346455 h 1346455"/>
              <a:gd name="connsiteX5" fmla="*/ 264588 w 612701"/>
              <a:gd name="connsiteY5" fmla="*/ 1311997 h 1346455"/>
              <a:gd name="connsiteX6" fmla="*/ 0 w 612701"/>
              <a:gd name="connsiteY6" fmla="*/ 673227 h 1346455"/>
              <a:gd name="connsiteX7" fmla="*/ 264588 w 612701"/>
              <a:gd name="connsiteY7" fmla="*/ 34457 h 134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701" h="1346455">
                <a:moveTo>
                  <a:pt x="306351" y="0"/>
                </a:moveTo>
                <a:lnTo>
                  <a:pt x="348114" y="34457"/>
                </a:lnTo>
                <a:cubicBezTo>
                  <a:pt x="511590" y="197933"/>
                  <a:pt x="612701" y="423772"/>
                  <a:pt x="612701" y="673227"/>
                </a:cubicBezTo>
                <a:cubicBezTo>
                  <a:pt x="612701" y="922682"/>
                  <a:pt x="511590" y="1148521"/>
                  <a:pt x="348114" y="1311997"/>
                </a:cubicBezTo>
                <a:lnTo>
                  <a:pt x="306351" y="1346455"/>
                </a:lnTo>
                <a:lnTo>
                  <a:pt x="264588" y="1311997"/>
                </a:lnTo>
                <a:cubicBezTo>
                  <a:pt x="101112" y="1148521"/>
                  <a:pt x="0" y="922682"/>
                  <a:pt x="0" y="673227"/>
                </a:cubicBezTo>
                <a:cubicBezTo>
                  <a:pt x="0" y="423772"/>
                  <a:pt x="101112" y="197933"/>
                  <a:pt x="264588" y="34457"/>
                </a:cubicBezTo>
                <a:close/>
              </a:path>
            </a:pathLst>
          </a:cu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3600" dirty="0" smtClean="0">
              <a:solidFill>
                <a:srgbClr val="FFFFFF"/>
              </a:solidFill>
              <a:latin typeface="Helvetica Neue" charset="0"/>
            </a:endParaRPr>
          </a:p>
        </p:txBody>
      </p:sp>
      <p:sp>
        <p:nvSpPr>
          <p:cNvPr id="18" name="TextBox 17"/>
          <p:cNvSpPr txBox="1"/>
          <p:nvPr/>
        </p:nvSpPr>
        <p:spPr>
          <a:xfrm>
            <a:off x="5969277" y="2887568"/>
            <a:ext cx="2165978" cy="830997"/>
          </a:xfrm>
          <a:prstGeom prst="rect">
            <a:avLst/>
          </a:prstGeom>
          <a:noFill/>
        </p:spPr>
        <p:txBody>
          <a:bodyPr wrap="none" rtlCol="0">
            <a:spAutoFit/>
          </a:bodyPr>
          <a:lstStyle/>
          <a:p>
            <a:r>
              <a:rPr lang="en-US" sz="4000" dirty="0" smtClean="0"/>
              <a:t>S1 </a:t>
            </a:r>
            <a:r>
              <a:rPr lang="en-US" sz="4800" dirty="0">
                <a:solidFill>
                  <a:schemeClr val="bg1"/>
                </a:solidFill>
              </a:rPr>
              <a:t>∩</a:t>
            </a:r>
            <a:r>
              <a:rPr lang="en-US" sz="4000" dirty="0" smtClean="0"/>
              <a:t> S2</a:t>
            </a:r>
            <a:endParaRPr lang="en-US" sz="4000" dirty="0"/>
          </a:p>
        </p:txBody>
      </p:sp>
    </p:spTree>
    <p:extLst>
      <p:ext uri="{BB962C8B-B14F-4D97-AF65-F5344CB8AC3E}">
        <p14:creationId xmlns:p14="http://schemas.microsoft.com/office/powerpoint/2010/main" val="10795440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3"/>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a:xfrm>
            <a:off x="414670" y="49516"/>
            <a:ext cx="4766930" cy="1468133"/>
          </a:xfrm>
          <a:noFill/>
        </p:spPr>
        <p:txBody>
          <a:bodyPr/>
          <a:lstStyle/>
          <a:p>
            <a:pPr eaLnBrk="1" hangingPunct="1">
              <a:spcAft>
                <a:spcPts val="13"/>
              </a:spcAft>
              <a:tabLst>
                <a:tab pos="0" algn="l"/>
                <a:tab pos="914400" algn="l"/>
                <a:tab pos="1828800" algn="l"/>
                <a:tab pos="2743200" algn="l"/>
                <a:tab pos="3657600" algn="l"/>
              </a:tabLst>
            </a:pPr>
            <a:r>
              <a:rPr lang="en-US" dirty="0">
                <a:solidFill>
                  <a:srgbClr val="000000"/>
                </a:solidFill>
                <a:ea typeface="Osaka" charset="0"/>
                <a:cs typeface="Helvetica Neue Light"/>
              </a:rPr>
              <a:t>Intersection (</a:t>
            </a:r>
            <a:r>
              <a:rPr lang="en-US" sz="6000" dirty="0"/>
              <a:t>∩</a:t>
            </a:r>
            <a:r>
              <a:rPr lang="en-US" dirty="0"/>
              <a:t>)</a:t>
            </a:r>
            <a:endParaRPr lang="en-US" dirty="0">
              <a:solidFill>
                <a:srgbClr val="000000"/>
              </a:solidFill>
              <a:ea typeface="Osaka" charset="0"/>
              <a:cs typeface="Helvetica Neue Light"/>
            </a:endParaRPr>
          </a:p>
        </p:txBody>
      </p:sp>
      <p:pic>
        <p:nvPicPr>
          <p:cNvPr id="481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0738" y="4051300"/>
            <a:ext cx="0" cy="16254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graphicFrame>
        <p:nvGraphicFramePr>
          <p:cNvPr id="15" name="Table 14"/>
          <p:cNvGraphicFramePr>
            <a:graphicFrameLocks noGrp="1"/>
          </p:cNvGraphicFramePr>
          <p:nvPr>
            <p:extLst/>
          </p:nvPr>
        </p:nvGraphicFramePr>
        <p:xfrm>
          <a:off x="361663" y="4076444"/>
          <a:ext cx="3252519" cy="1854200"/>
        </p:xfrm>
        <a:graphic>
          <a:graphicData uri="http://schemas.openxmlformats.org/drawingml/2006/table">
            <a:tbl>
              <a:tblPr firstRow="1" bandRow="1">
                <a:tableStyleId>{5C22544A-7EE6-4342-B048-85BDC9FD1C3A}</a:tableStyleId>
              </a:tblPr>
              <a:tblGrid>
                <a:gridCol w="516448"/>
                <a:gridCol w="1106789"/>
                <a:gridCol w="962433"/>
                <a:gridCol w="666849"/>
              </a:tblGrid>
              <a:tr h="370840">
                <a:tc>
                  <a:txBody>
                    <a:bodyPr/>
                    <a:lstStyle/>
                    <a:p>
                      <a:r>
                        <a:rPr lang="en-US" u="sng" dirty="0" err="1" smtClean="0"/>
                        <a:t>sid</a:t>
                      </a:r>
                      <a:endParaRPr lang="en-US" u="sng" dirty="0"/>
                    </a:p>
                  </a:txBody>
                  <a:tcPr/>
                </a:tc>
                <a:tc>
                  <a:txBody>
                    <a:bodyPr/>
                    <a:lstStyle/>
                    <a:p>
                      <a:r>
                        <a:rPr lang="en-US" dirty="0" err="1" smtClean="0"/>
                        <a:t>sname</a:t>
                      </a:r>
                      <a:endParaRPr lang="en-US" dirty="0"/>
                    </a:p>
                  </a:txBody>
                  <a:tcPr/>
                </a:tc>
                <a:tc>
                  <a:txBody>
                    <a:bodyPr/>
                    <a:lstStyle/>
                    <a:p>
                      <a:r>
                        <a:rPr lang="en-US" dirty="0" smtClean="0"/>
                        <a:t>rating</a:t>
                      </a:r>
                      <a:endParaRPr lang="en-US" dirty="0"/>
                    </a:p>
                  </a:txBody>
                  <a:tcPr/>
                </a:tc>
                <a:tc>
                  <a:txBody>
                    <a:bodyPr/>
                    <a:lstStyle/>
                    <a:p>
                      <a:r>
                        <a:rPr lang="en-US" dirty="0" smtClean="0"/>
                        <a:t>age</a:t>
                      </a:r>
                      <a:endParaRPr lang="en-US" dirty="0"/>
                    </a:p>
                  </a:txBody>
                  <a:tcPr/>
                </a:tc>
              </a:tr>
              <a:tr h="370840">
                <a:tc>
                  <a:txBody>
                    <a:bodyPr/>
                    <a:lstStyle/>
                    <a:p>
                      <a:r>
                        <a:rPr lang="en-US" dirty="0" smtClean="0"/>
                        <a:t>28</a:t>
                      </a:r>
                      <a:endParaRPr lang="en-US" dirty="0"/>
                    </a:p>
                  </a:txBody>
                  <a:tcPr/>
                </a:tc>
                <a:tc>
                  <a:txBody>
                    <a:bodyPr/>
                    <a:lstStyle/>
                    <a:p>
                      <a:r>
                        <a:rPr lang="en-US" dirty="0" err="1" smtClean="0"/>
                        <a:t>yuppy</a:t>
                      </a:r>
                      <a:endParaRPr lang="en-US" dirty="0"/>
                    </a:p>
                  </a:txBody>
                  <a:tcPr/>
                </a:tc>
                <a:tc>
                  <a:txBody>
                    <a:bodyPr/>
                    <a:lstStyle/>
                    <a:p>
                      <a:r>
                        <a:rPr lang="en-US" dirty="0" smtClean="0"/>
                        <a:t>9</a:t>
                      </a:r>
                      <a:endParaRPr lang="en-US" dirty="0"/>
                    </a:p>
                  </a:txBody>
                  <a:tcPr/>
                </a:tc>
                <a:tc>
                  <a:txBody>
                    <a:bodyPr/>
                    <a:lstStyle/>
                    <a:p>
                      <a:r>
                        <a:rPr lang="en-US" dirty="0" smtClean="0"/>
                        <a:t>35.0</a:t>
                      </a:r>
                    </a:p>
                  </a:txBody>
                  <a:tcPr/>
                </a:tc>
              </a:tr>
              <a:tr h="370840">
                <a:tc>
                  <a:txBody>
                    <a:bodyPr/>
                    <a:lstStyle/>
                    <a:p>
                      <a:r>
                        <a:rPr lang="en-US" dirty="0" smtClean="0"/>
                        <a:t>31</a:t>
                      </a:r>
                      <a:endParaRPr lang="en-US" dirty="0"/>
                    </a:p>
                  </a:txBody>
                  <a:tcPr/>
                </a:tc>
                <a:tc>
                  <a:txBody>
                    <a:bodyPr/>
                    <a:lstStyle/>
                    <a:p>
                      <a:r>
                        <a:rPr lang="en-US" dirty="0" smtClean="0"/>
                        <a:t>lubber</a:t>
                      </a:r>
                      <a:endParaRPr lang="en-US" dirty="0"/>
                    </a:p>
                  </a:txBody>
                  <a:tcPr/>
                </a:tc>
                <a:tc>
                  <a:txBody>
                    <a:bodyPr/>
                    <a:lstStyle/>
                    <a:p>
                      <a:r>
                        <a:rPr lang="en-US" dirty="0" smtClean="0"/>
                        <a:t>8</a:t>
                      </a:r>
                      <a:endParaRPr lang="en-US" dirty="0"/>
                    </a:p>
                  </a:txBody>
                  <a:tcPr/>
                </a:tc>
                <a:tc>
                  <a:txBody>
                    <a:bodyPr/>
                    <a:lstStyle/>
                    <a:p>
                      <a:r>
                        <a:rPr lang="en-US" dirty="0" smtClean="0"/>
                        <a:t>55.5</a:t>
                      </a:r>
                      <a:endParaRPr lang="en-US" dirty="0"/>
                    </a:p>
                  </a:txBody>
                  <a:tcPr/>
                </a:tc>
              </a:tr>
              <a:tr h="370840">
                <a:tc>
                  <a:txBody>
                    <a:bodyPr/>
                    <a:lstStyle/>
                    <a:p>
                      <a:r>
                        <a:rPr lang="en-US" dirty="0" smtClean="0"/>
                        <a:t>44</a:t>
                      </a:r>
                      <a:endParaRPr lang="en-US" dirty="0"/>
                    </a:p>
                  </a:txBody>
                  <a:tcPr/>
                </a:tc>
                <a:tc>
                  <a:txBody>
                    <a:bodyPr/>
                    <a:lstStyle/>
                    <a:p>
                      <a:r>
                        <a:rPr lang="en-US" dirty="0" smtClean="0"/>
                        <a:t>guppy</a:t>
                      </a:r>
                      <a:endParaRPr lang="en-US" dirty="0"/>
                    </a:p>
                  </a:txBody>
                  <a:tcPr/>
                </a:tc>
                <a:tc>
                  <a:txBody>
                    <a:bodyPr/>
                    <a:lstStyle/>
                    <a:p>
                      <a:r>
                        <a:rPr lang="en-US" dirty="0" smtClean="0"/>
                        <a:t>5</a:t>
                      </a:r>
                      <a:endParaRPr lang="en-US" dirty="0"/>
                    </a:p>
                  </a:txBody>
                  <a:tcPr/>
                </a:tc>
                <a:tc>
                  <a:txBody>
                    <a:bodyPr/>
                    <a:lstStyle/>
                    <a:p>
                      <a:r>
                        <a:rPr lang="en-US" dirty="0" smtClean="0"/>
                        <a:t>35.0</a:t>
                      </a:r>
                      <a:endParaRPr lang="en-US" dirty="0"/>
                    </a:p>
                  </a:txBody>
                  <a:tcPr/>
                </a:tc>
              </a:tr>
              <a:tr h="370840">
                <a:tc>
                  <a:txBody>
                    <a:bodyPr/>
                    <a:lstStyle/>
                    <a:p>
                      <a:r>
                        <a:rPr lang="en-US" dirty="0" smtClean="0"/>
                        <a:t>58</a:t>
                      </a:r>
                      <a:endParaRPr lang="en-US" dirty="0"/>
                    </a:p>
                  </a:txBody>
                  <a:tcPr/>
                </a:tc>
                <a:tc>
                  <a:txBody>
                    <a:bodyPr/>
                    <a:lstStyle/>
                    <a:p>
                      <a:r>
                        <a:rPr lang="en-US" dirty="0" smtClean="0"/>
                        <a:t>rusty</a:t>
                      </a:r>
                      <a:endParaRPr lang="en-US" dirty="0"/>
                    </a:p>
                  </a:txBody>
                  <a:tcPr/>
                </a:tc>
                <a:tc>
                  <a:txBody>
                    <a:bodyPr/>
                    <a:lstStyle/>
                    <a:p>
                      <a:r>
                        <a:rPr lang="en-US" dirty="0" smtClean="0"/>
                        <a:t>10</a:t>
                      </a:r>
                      <a:endParaRPr lang="en-US" dirty="0"/>
                    </a:p>
                  </a:txBody>
                  <a:tcPr/>
                </a:tc>
                <a:tc>
                  <a:txBody>
                    <a:bodyPr/>
                    <a:lstStyle/>
                    <a:p>
                      <a:r>
                        <a:rPr lang="en-US" dirty="0" smtClean="0"/>
                        <a:t>35.0</a:t>
                      </a:r>
                      <a:endParaRPr lang="en-US" dirty="0"/>
                    </a:p>
                  </a:txBody>
                  <a:tcPr/>
                </a:tc>
              </a:tr>
            </a:tbl>
          </a:graphicData>
        </a:graphic>
      </p:graphicFrame>
      <p:sp>
        <p:nvSpPr>
          <p:cNvPr id="16" name="TextBox 15"/>
          <p:cNvSpPr txBox="1"/>
          <p:nvPr/>
        </p:nvSpPr>
        <p:spPr>
          <a:xfrm>
            <a:off x="361663" y="3719187"/>
            <a:ext cx="2492990" cy="369332"/>
          </a:xfrm>
          <a:prstGeom prst="rect">
            <a:avLst/>
          </a:prstGeom>
          <a:noFill/>
        </p:spPr>
        <p:txBody>
          <a:bodyPr wrap="none" rtlCol="0">
            <a:spAutoFit/>
          </a:bodyPr>
          <a:lstStyle/>
          <a:p>
            <a:r>
              <a:rPr lang="en-US" sz="1800" dirty="0" smtClean="0"/>
              <a:t>Relational </a:t>
            </a:r>
            <a:r>
              <a:rPr lang="en-US" sz="1800" i="1" dirty="0" smtClean="0"/>
              <a:t>Instance</a:t>
            </a:r>
            <a:r>
              <a:rPr lang="en-US" sz="1800" dirty="0" smtClean="0"/>
              <a:t> </a:t>
            </a:r>
            <a:r>
              <a:rPr lang="en-US" sz="1800" b="1" dirty="0" smtClean="0"/>
              <a:t>S2</a:t>
            </a:r>
            <a:endParaRPr lang="en-US" sz="1800" b="1" dirty="0"/>
          </a:p>
        </p:txBody>
      </p:sp>
      <p:graphicFrame>
        <p:nvGraphicFramePr>
          <p:cNvPr id="17" name="Table 16"/>
          <p:cNvGraphicFramePr>
            <a:graphicFrameLocks noGrp="1"/>
          </p:cNvGraphicFramePr>
          <p:nvPr>
            <p:extLst/>
          </p:nvPr>
        </p:nvGraphicFramePr>
        <p:xfrm>
          <a:off x="361662" y="1916786"/>
          <a:ext cx="3252519" cy="1483360"/>
        </p:xfrm>
        <a:graphic>
          <a:graphicData uri="http://schemas.openxmlformats.org/drawingml/2006/table">
            <a:tbl>
              <a:tblPr firstRow="1" bandRow="1">
                <a:tableStyleId>{5C22544A-7EE6-4342-B048-85BDC9FD1C3A}</a:tableStyleId>
              </a:tblPr>
              <a:tblGrid>
                <a:gridCol w="516448"/>
                <a:gridCol w="1106789"/>
                <a:gridCol w="962433"/>
                <a:gridCol w="666849"/>
              </a:tblGrid>
              <a:tr h="370840">
                <a:tc>
                  <a:txBody>
                    <a:bodyPr/>
                    <a:lstStyle/>
                    <a:p>
                      <a:r>
                        <a:rPr lang="en-US" u="sng" dirty="0" err="1" smtClean="0"/>
                        <a:t>sid</a:t>
                      </a:r>
                      <a:endParaRPr lang="en-US" u="sng" dirty="0"/>
                    </a:p>
                  </a:txBody>
                  <a:tcPr/>
                </a:tc>
                <a:tc>
                  <a:txBody>
                    <a:bodyPr/>
                    <a:lstStyle/>
                    <a:p>
                      <a:r>
                        <a:rPr lang="en-US" dirty="0" err="1" smtClean="0"/>
                        <a:t>sname</a:t>
                      </a:r>
                      <a:endParaRPr lang="en-US" dirty="0"/>
                    </a:p>
                  </a:txBody>
                  <a:tcPr/>
                </a:tc>
                <a:tc>
                  <a:txBody>
                    <a:bodyPr/>
                    <a:lstStyle/>
                    <a:p>
                      <a:r>
                        <a:rPr lang="en-US" dirty="0" smtClean="0"/>
                        <a:t>rating</a:t>
                      </a:r>
                      <a:endParaRPr lang="en-US" dirty="0"/>
                    </a:p>
                  </a:txBody>
                  <a:tcPr/>
                </a:tc>
                <a:tc>
                  <a:txBody>
                    <a:bodyPr/>
                    <a:lstStyle/>
                    <a:p>
                      <a:r>
                        <a:rPr lang="en-US" dirty="0" smtClean="0"/>
                        <a:t>age</a:t>
                      </a:r>
                      <a:endParaRPr lang="en-US" dirty="0"/>
                    </a:p>
                  </a:txBody>
                  <a:tcPr/>
                </a:tc>
              </a:tr>
              <a:tr h="370840">
                <a:tc>
                  <a:txBody>
                    <a:bodyPr/>
                    <a:lstStyle/>
                    <a:p>
                      <a:r>
                        <a:rPr lang="en-US" dirty="0" smtClean="0"/>
                        <a:t>22</a:t>
                      </a:r>
                      <a:endParaRPr lang="en-US" dirty="0"/>
                    </a:p>
                  </a:txBody>
                  <a:tcPr/>
                </a:tc>
                <a:tc>
                  <a:txBody>
                    <a:bodyPr/>
                    <a:lstStyle/>
                    <a:p>
                      <a:r>
                        <a:rPr lang="en-US" dirty="0" err="1" smtClean="0"/>
                        <a:t>dustin</a:t>
                      </a:r>
                      <a:endParaRPr lang="en-US" dirty="0"/>
                    </a:p>
                  </a:txBody>
                  <a:tcPr/>
                </a:tc>
                <a:tc>
                  <a:txBody>
                    <a:bodyPr/>
                    <a:lstStyle/>
                    <a:p>
                      <a:r>
                        <a:rPr lang="en-US" dirty="0" smtClean="0"/>
                        <a:t>7</a:t>
                      </a:r>
                      <a:endParaRPr lang="en-US" dirty="0"/>
                    </a:p>
                  </a:txBody>
                  <a:tcPr/>
                </a:tc>
                <a:tc>
                  <a:txBody>
                    <a:bodyPr/>
                    <a:lstStyle/>
                    <a:p>
                      <a:r>
                        <a:rPr lang="en-US" dirty="0" smtClean="0"/>
                        <a:t>45.0</a:t>
                      </a:r>
                    </a:p>
                  </a:txBody>
                  <a:tcPr/>
                </a:tc>
              </a:tr>
              <a:tr h="370840">
                <a:tc>
                  <a:txBody>
                    <a:bodyPr/>
                    <a:lstStyle/>
                    <a:p>
                      <a:r>
                        <a:rPr lang="en-US" dirty="0" smtClean="0"/>
                        <a:t>31</a:t>
                      </a:r>
                      <a:endParaRPr lang="en-US" dirty="0"/>
                    </a:p>
                  </a:txBody>
                  <a:tcPr/>
                </a:tc>
                <a:tc>
                  <a:txBody>
                    <a:bodyPr/>
                    <a:lstStyle/>
                    <a:p>
                      <a:r>
                        <a:rPr lang="en-US" dirty="0" smtClean="0"/>
                        <a:t>lubber</a:t>
                      </a:r>
                      <a:endParaRPr lang="en-US" dirty="0"/>
                    </a:p>
                  </a:txBody>
                  <a:tcPr/>
                </a:tc>
                <a:tc>
                  <a:txBody>
                    <a:bodyPr/>
                    <a:lstStyle/>
                    <a:p>
                      <a:r>
                        <a:rPr lang="en-US" dirty="0" smtClean="0"/>
                        <a:t>8</a:t>
                      </a:r>
                      <a:endParaRPr lang="en-US" dirty="0"/>
                    </a:p>
                  </a:txBody>
                  <a:tcPr/>
                </a:tc>
                <a:tc>
                  <a:txBody>
                    <a:bodyPr/>
                    <a:lstStyle/>
                    <a:p>
                      <a:r>
                        <a:rPr lang="en-US" dirty="0" smtClean="0"/>
                        <a:t>55.5</a:t>
                      </a:r>
                      <a:endParaRPr lang="en-US" dirty="0"/>
                    </a:p>
                  </a:txBody>
                  <a:tcPr/>
                </a:tc>
              </a:tr>
              <a:tr h="370840">
                <a:tc>
                  <a:txBody>
                    <a:bodyPr/>
                    <a:lstStyle/>
                    <a:p>
                      <a:r>
                        <a:rPr lang="en-US" dirty="0" smtClean="0"/>
                        <a:t>58</a:t>
                      </a:r>
                      <a:endParaRPr lang="en-US" dirty="0"/>
                    </a:p>
                  </a:txBody>
                  <a:tcPr/>
                </a:tc>
                <a:tc>
                  <a:txBody>
                    <a:bodyPr/>
                    <a:lstStyle/>
                    <a:p>
                      <a:r>
                        <a:rPr lang="en-US" dirty="0" smtClean="0"/>
                        <a:t>rusty</a:t>
                      </a:r>
                      <a:endParaRPr lang="en-US" dirty="0"/>
                    </a:p>
                  </a:txBody>
                  <a:tcPr/>
                </a:tc>
                <a:tc>
                  <a:txBody>
                    <a:bodyPr/>
                    <a:lstStyle/>
                    <a:p>
                      <a:r>
                        <a:rPr lang="en-US" dirty="0" smtClean="0"/>
                        <a:t>10</a:t>
                      </a:r>
                      <a:endParaRPr lang="en-US" dirty="0"/>
                    </a:p>
                  </a:txBody>
                  <a:tcPr/>
                </a:tc>
                <a:tc>
                  <a:txBody>
                    <a:bodyPr/>
                    <a:lstStyle/>
                    <a:p>
                      <a:r>
                        <a:rPr lang="en-US" dirty="0" smtClean="0"/>
                        <a:t>35.0</a:t>
                      </a:r>
                      <a:endParaRPr lang="en-US" dirty="0"/>
                    </a:p>
                  </a:txBody>
                  <a:tcPr/>
                </a:tc>
              </a:tr>
            </a:tbl>
          </a:graphicData>
        </a:graphic>
      </p:graphicFrame>
      <p:sp>
        <p:nvSpPr>
          <p:cNvPr id="18" name="TextBox 17"/>
          <p:cNvSpPr txBox="1"/>
          <p:nvPr/>
        </p:nvSpPr>
        <p:spPr>
          <a:xfrm>
            <a:off x="361663" y="1517649"/>
            <a:ext cx="2492990" cy="369332"/>
          </a:xfrm>
          <a:prstGeom prst="rect">
            <a:avLst/>
          </a:prstGeom>
          <a:noFill/>
        </p:spPr>
        <p:txBody>
          <a:bodyPr wrap="none" rtlCol="0">
            <a:spAutoFit/>
          </a:bodyPr>
          <a:lstStyle/>
          <a:p>
            <a:r>
              <a:rPr lang="en-US" sz="1800" dirty="0" smtClean="0"/>
              <a:t>Relational </a:t>
            </a:r>
            <a:r>
              <a:rPr lang="en-US" sz="1800" i="1" dirty="0" smtClean="0"/>
              <a:t>Instance</a:t>
            </a:r>
            <a:r>
              <a:rPr lang="en-US" sz="1800" dirty="0" smtClean="0"/>
              <a:t> </a:t>
            </a:r>
            <a:r>
              <a:rPr lang="en-US" sz="1800" b="1" dirty="0" smtClean="0"/>
              <a:t>S1</a:t>
            </a:r>
            <a:endParaRPr lang="en-US" sz="1800" b="1" dirty="0"/>
          </a:p>
        </p:txBody>
      </p:sp>
      <p:graphicFrame>
        <p:nvGraphicFramePr>
          <p:cNvPr id="19" name="Table 18"/>
          <p:cNvGraphicFramePr>
            <a:graphicFrameLocks noGrp="1"/>
          </p:cNvGraphicFramePr>
          <p:nvPr>
            <p:extLst/>
          </p:nvPr>
        </p:nvGraphicFramePr>
        <p:xfrm>
          <a:off x="5015907" y="1891642"/>
          <a:ext cx="3252519" cy="1112520"/>
        </p:xfrm>
        <a:graphic>
          <a:graphicData uri="http://schemas.openxmlformats.org/drawingml/2006/table">
            <a:tbl>
              <a:tblPr firstRow="1" bandRow="1">
                <a:tableStyleId>{5C22544A-7EE6-4342-B048-85BDC9FD1C3A}</a:tableStyleId>
              </a:tblPr>
              <a:tblGrid>
                <a:gridCol w="516448"/>
                <a:gridCol w="1106789"/>
                <a:gridCol w="962433"/>
                <a:gridCol w="666849"/>
              </a:tblGrid>
              <a:tr h="370840">
                <a:tc>
                  <a:txBody>
                    <a:bodyPr/>
                    <a:lstStyle/>
                    <a:p>
                      <a:r>
                        <a:rPr lang="en-US" u="sng" dirty="0" err="1" smtClean="0"/>
                        <a:t>sid</a:t>
                      </a:r>
                      <a:endParaRPr lang="en-US" u="sng" dirty="0"/>
                    </a:p>
                  </a:txBody>
                  <a:tcPr/>
                </a:tc>
                <a:tc>
                  <a:txBody>
                    <a:bodyPr/>
                    <a:lstStyle/>
                    <a:p>
                      <a:r>
                        <a:rPr lang="en-US" dirty="0" err="1" smtClean="0"/>
                        <a:t>sname</a:t>
                      </a:r>
                      <a:endParaRPr lang="en-US" dirty="0"/>
                    </a:p>
                  </a:txBody>
                  <a:tcPr/>
                </a:tc>
                <a:tc>
                  <a:txBody>
                    <a:bodyPr/>
                    <a:lstStyle/>
                    <a:p>
                      <a:r>
                        <a:rPr lang="en-US" dirty="0" smtClean="0"/>
                        <a:t>rating</a:t>
                      </a:r>
                      <a:endParaRPr lang="en-US" dirty="0"/>
                    </a:p>
                  </a:txBody>
                  <a:tcPr/>
                </a:tc>
                <a:tc>
                  <a:txBody>
                    <a:bodyPr/>
                    <a:lstStyle/>
                    <a:p>
                      <a:r>
                        <a:rPr lang="en-US" dirty="0" smtClean="0"/>
                        <a:t>age</a:t>
                      </a:r>
                      <a:endParaRPr lang="en-US" dirty="0"/>
                    </a:p>
                  </a:txBody>
                  <a:tcPr/>
                </a:tc>
              </a:tr>
              <a:tr h="370840">
                <a:tc>
                  <a:txBody>
                    <a:bodyPr/>
                    <a:lstStyle/>
                    <a:p>
                      <a:r>
                        <a:rPr lang="en-US" dirty="0" smtClean="0"/>
                        <a:t>31</a:t>
                      </a:r>
                      <a:endParaRPr lang="en-US" dirty="0"/>
                    </a:p>
                  </a:txBody>
                  <a:tcPr/>
                </a:tc>
                <a:tc>
                  <a:txBody>
                    <a:bodyPr/>
                    <a:lstStyle/>
                    <a:p>
                      <a:r>
                        <a:rPr lang="en-US" dirty="0" smtClean="0"/>
                        <a:t>lubber</a:t>
                      </a:r>
                      <a:endParaRPr lang="en-US" dirty="0"/>
                    </a:p>
                  </a:txBody>
                  <a:tcPr/>
                </a:tc>
                <a:tc>
                  <a:txBody>
                    <a:bodyPr/>
                    <a:lstStyle/>
                    <a:p>
                      <a:r>
                        <a:rPr lang="en-US" dirty="0" smtClean="0"/>
                        <a:t>8</a:t>
                      </a:r>
                      <a:endParaRPr lang="en-US" dirty="0"/>
                    </a:p>
                  </a:txBody>
                  <a:tcPr/>
                </a:tc>
                <a:tc>
                  <a:txBody>
                    <a:bodyPr/>
                    <a:lstStyle/>
                    <a:p>
                      <a:r>
                        <a:rPr lang="en-US" dirty="0" smtClean="0"/>
                        <a:t>55.5</a:t>
                      </a:r>
                      <a:endParaRPr lang="en-US" dirty="0"/>
                    </a:p>
                  </a:txBody>
                  <a:tcPr/>
                </a:tc>
              </a:tr>
              <a:tr h="370840">
                <a:tc>
                  <a:txBody>
                    <a:bodyPr/>
                    <a:lstStyle/>
                    <a:p>
                      <a:r>
                        <a:rPr lang="en-US" dirty="0" smtClean="0"/>
                        <a:t>58</a:t>
                      </a:r>
                      <a:endParaRPr lang="en-US" dirty="0"/>
                    </a:p>
                  </a:txBody>
                  <a:tcPr/>
                </a:tc>
                <a:tc>
                  <a:txBody>
                    <a:bodyPr/>
                    <a:lstStyle/>
                    <a:p>
                      <a:r>
                        <a:rPr lang="en-US" dirty="0" smtClean="0"/>
                        <a:t>rusty</a:t>
                      </a:r>
                      <a:endParaRPr lang="en-US" dirty="0"/>
                    </a:p>
                  </a:txBody>
                  <a:tcPr/>
                </a:tc>
                <a:tc>
                  <a:txBody>
                    <a:bodyPr/>
                    <a:lstStyle/>
                    <a:p>
                      <a:r>
                        <a:rPr lang="en-US" dirty="0" smtClean="0"/>
                        <a:t>10</a:t>
                      </a:r>
                      <a:endParaRPr lang="en-US" dirty="0"/>
                    </a:p>
                  </a:txBody>
                  <a:tcPr/>
                </a:tc>
                <a:tc>
                  <a:txBody>
                    <a:bodyPr/>
                    <a:lstStyle/>
                    <a:p>
                      <a:r>
                        <a:rPr lang="en-US" dirty="0" smtClean="0"/>
                        <a:t>35.0</a:t>
                      </a:r>
                      <a:endParaRPr lang="en-US" dirty="0"/>
                    </a:p>
                  </a:txBody>
                  <a:tcPr/>
                </a:tc>
              </a:tr>
            </a:tbl>
          </a:graphicData>
        </a:graphic>
      </p:graphicFrame>
      <p:sp>
        <p:nvSpPr>
          <p:cNvPr id="4" name="Rectangle 3"/>
          <p:cNvSpPr/>
          <p:nvPr/>
        </p:nvSpPr>
        <p:spPr>
          <a:xfrm>
            <a:off x="4072271" y="3719187"/>
            <a:ext cx="4842656" cy="1274195"/>
          </a:xfrm>
          <a:prstGeom prst="rect">
            <a:avLst/>
          </a:prstGeom>
        </p:spPr>
        <p:txBody>
          <a:bodyPr wrap="square">
            <a:spAutoFit/>
          </a:bodyPr>
          <a:lstStyle/>
          <a:p>
            <a:pPr marL="342900" indent="-342900">
              <a:spcBef>
                <a:spcPct val="20000"/>
              </a:spcBef>
              <a:buFontTx/>
              <a:buChar char="•"/>
            </a:pPr>
            <a:r>
              <a:rPr lang="en-US" sz="2400" kern="0" dirty="0" smtClean="0">
                <a:solidFill>
                  <a:srgbClr val="484848"/>
                </a:solidFill>
                <a:latin typeface="Helvetica Neue"/>
                <a:ea typeface="Osaka"/>
                <a:cs typeface="Osaka" charset="-128"/>
              </a:rPr>
              <a:t>Equivalent to:</a:t>
            </a:r>
            <a:br>
              <a:rPr lang="en-US" sz="2400" kern="0" dirty="0" smtClean="0">
                <a:solidFill>
                  <a:srgbClr val="484848"/>
                </a:solidFill>
                <a:latin typeface="Helvetica Neue"/>
                <a:ea typeface="Osaka"/>
                <a:cs typeface="Osaka" charset="-128"/>
              </a:rPr>
            </a:br>
            <a:r>
              <a:rPr lang="en-US" sz="2400" kern="0" dirty="0" smtClean="0">
                <a:solidFill>
                  <a:srgbClr val="484848"/>
                </a:solidFill>
                <a:latin typeface="Helvetica Neue"/>
                <a:ea typeface="Osaka"/>
                <a:cs typeface="Osaka" charset="-128"/>
              </a:rPr>
              <a:t>S1 — (S1 — S2)</a:t>
            </a:r>
          </a:p>
          <a:p>
            <a:pPr marL="342900" indent="-342900">
              <a:spcBef>
                <a:spcPct val="20000"/>
              </a:spcBef>
              <a:buFontTx/>
              <a:buChar char="•"/>
            </a:pPr>
            <a:r>
              <a:rPr lang="en-US" sz="2400" kern="0" dirty="0" smtClean="0">
                <a:solidFill>
                  <a:srgbClr val="484848"/>
                </a:solidFill>
                <a:latin typeface="Helvetica Neue"/>
                <a:ea typeface="Osaka"/>
                <a:cs typeface="Osaka" charset="-128"/>
              </a:rPr>
              <a:t>See proof on hidden slides</a:t>
            </a:r>
            <a:endParaRPr lang="en-US" sz="2400" kern="0" dirty="0">
              <a:solidFill>
                <a:srgbClr val="484848"/>
              </a:solidFill>
              <a:latin typeface="Helvetica Neue"/>
              <a:ea typeface="Osaka"/>
              <a:cs typeface="Osaka" charset="-128"/>
            </a:endParaRPr>
          </a:p>
        </p:txBody>
      </p:sp>
      <p:sp>
        <p:nvSpPr>
          <p:cNvPr id="11" name="TextBox 10"/>
          <p:cNvSpPr txBox="1"/>
          <p:nvPr/>
        </p:nvSpPr>
        <p:spPr>
          <a:xfrm>
            <a:off x="5775435" y="1183756"/>
            <a:ext cx="1784463" cy="707886"/>
          </a:xfrm>
          <a:prstGeom prst="rect">
            <a:avLst/>
          </a:prstGeom>
          <a:noFill/>
        </p:spPr>
        <p:txBody>
          <a:bodyPr wrap="none" rtlCol="0">
            <a:spAutoFit/>
          </a:bodyPr>
          <a:lstStyle/>
          <a:p>
            <a:r>
              <a:rPr lang="en-US" sz="3200" b="1" dirty="0" smtClean="0"/>
              <a:t>S1 </a:t>
            </a:r>
            <a:r>
              <a:rPr lang="en-US" sz="4000" dirty="0"/>
              <a:t>∩</a:t>
            </a:r>
            <a:r>
              <a:rPr lang="en-US" sz="3200" dirty="0" smtClean="0"/>
              <a:t> </a:t>
            </a:r>
            <a:r>
              <a:rPr lang="en-US" sz="3200" b="1" dirty="0" smtClean="0"/>
              <a:t>S2</a:t>
            </a:r>
            <a:endParaRPr lang="en-US" sz="3200" b="1" dirty="0"/>
          </a:p>
        </p:txBody>
      </p:sp>
    </p:spTree>
    <p:extLst>
      <p:ext uri="{BB962C8B-B14F-4D97-AF65-F5344CB8AC3E}">
        <p14:creationId xmlns:p14="http://schemas.microsoft.com/office/powerpoint/2010/main" val="1967866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a:xfrm>
            <a:off x="414670" y="49516"/>
            <a:ext cx="4766930" cy="1468133"/>
          </a:xfrm>
          <a:noFill/>
        </p:spPr>
        <p:txBody>
          <a:bodyPr/>
          <a:lstStyle/>
          <a:p>
            <a:pPr eaLnBrk="1" hangingPunct="1">
              <a:spcAft>
                <a:spcPts val="13"/>
              </a:spcAft>
              <a:tabLst>
                <a:tab pos="0" algn="l"/>
                <a:tab pos="914400" algn="l"/>
                <a:tab pos="1828800" algn="l"/>
                <a:tab pos="2743200" algn="l"/>
                <a:tab pos="3657600" algn="l"/>
              </a:tabLst>
            </a:pPr>
            <a:r>
              <a:rPr lang="en-US" dirty="0" smtClean="0">
                <a:solidFill>
                  <a:srgbClr val="000000"/>
                </a:solidFill>
                <a:latin typeface="Helvetica Neue Light"/>
                <a:ea typeface="Osaka" charset="0"/>
                <a:cs typeface="Helvetica Neue Light"/>
              </a:rPr>
              <a:t>Intersection </a:t>
            </a:r>
            <a:r>
              <a:rPr lang="en-US" dirty="0" smtClean="0">
                <a:solidFill>
                  <a:srgbClr val="000000"/>
                </a:solidFill>
                <a:ea typeface="Osaka" charset="0"/>
                <a:cs typeface="Helvetica Neue Light"/>
              </a:rPr>
              <a:t>(</a:t>
            </a:r>
            <a:r>
              <a:rPr lang="en-US" sz="6000" dirty="0" smtClean="0"/>
              <a:t>∩</a:t>
            </a:r>
            <a:r>
              <a:rPr lang="en-US" dirty="0" smtClean="0"/>
              <a:t>)</a:t>
            </a:r>
            <a:endParaRPr lang="en-US" dirty="0">
              <a:solidFill>
                <a:srgbClr val="000000"/>
              </a:solidFill>
              <a:ea typeface="Osaka" charset="0"/>
              <a:cs typeface="Helvetica Neue Light"/>
            </a:endParaRPr>
          </a:p>
        </p:txBody>
      </p:sp>
      <p:pic>
        <p:nvPicPr>
          <p:cNvPr id="481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0738" y="4051300"/>
            <a:ext cx="0" cy="16254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grpSp>
        <p:nvGrpSpPr>
          <p:cNvPr id="4" name="Group 3"/>
          <p:cNvGrpSpPr/>
          <p:nvPr/>
        </p:nvGrpSpPr>
        <p:grpSpPr>
          <a:xfrm>
            <a:off x="5448213" y="141627"/>
            <a:ext cx="3519574" cy="2126512"/>
            <a:chOff x="5257331" y="2242054"/>
            <a:chExt cx="3519574" cy="2126512"/>
          </a:xfrm>
        </p:grpSpPr>
        <p:sp>
          <p:nvSpPr>
            <p:cNvPr id="14" name="Rectangle 13"/>
            <p:cNvSpPr/>
            <p:nvPr/>
          </p:nvSpPr>
          <p:spPr bwMode="auto">
            <a:xfrm>
              <a:off x="5257331" y="2242054"/>
              <a:ext cx="3519574" cy="212651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1000" dirty="0" smtClean="0">
                <a:solidFill>
                  <a:srgbClr val="000000"/>
                </a:solidFill>
                <a:latin typeface="Helvetica Neue" charset="0"/>
              </a:endParaRPr>
            </a:p>
          </p:txBody>
        </p:sp>
        <p:grpSp>
          <p:nvGrpSpPr>
            <p:cNvPr id="2" name="Group 1"/>
            <p:cNvGrpSpPr/>
            <p:nvPr/>
          </p:nvGrpSpPr>
          <p:grpSpPr>
            <a:xfrm>
              <a:off x="6725283" y="2662157"/>
              <a:ext cx="627095" cy="1280160"/>
              <a:chOff x="6725283" y="2636425"/>
              <a:chExt cx="627095" cy="1280160"/>
            </a:xfrm>
          </p:grpSpPr>
          <p:sp>
            <p:nvSpPr>
              <p:cNvPr id="17" name="Freeform 16"/>
              <p:cNvSpPr>
                <a:spLocks noChangeAspect="1"/>
              </p:cNvSpPr>
              <p:nvPr/>
            </p:nvSpPr>
            <p:spPr bwMode="auto">
              <a:xfrm>
                <a:off x="6747564" y="2636425"/>
                <a:ext cx="582533" cy="1280160"/>
              </a:xfrm>
              <a:custGeom>
                <a:avLst/>
                <a:gdLst>
                  <a:gd name="connsiteX0" fmla="*/ 306351 w 612701"/>
                  <a:gd name="connsiteY0" fmla="*/ 0 h 1346455"/>
                  <a:gd name="connsiteX1" fmla="*/ 348114 w 612701"/>
                  <a:gd name="connsiteY1" fmla="*/ 34457 h 1346455"/>
                  <a:gd name="connsiteX2" fmla="*/ 612701 w 612701"/>
                  <a:gd name="connsiteY2" fmla="*/ 673227 h 1346455"/>
                  <a:gd name="connsiteX3" fmla="*/ 348114 w 612701"/>
                  <a:gd name="connsiteY3" fmla="*/ 1311997 h 1346455"/>
                  <a:gd name="connsiteX4" fmla="*/ 306351 w 612701"/>
                  <a:gd name="connsiteY4" fmla="*/ 1346455 h 1346455"/>
                  <a:gd name="connsiteX5" fmla="*/ 264588 w 612701"/>
                  <a:gd name="connsiteY5" fmla="*/ 1311997 h 1346455"/>
                  <a:gd name="connsiteX6" fmla="*/ 0 w 612701"/>
                  <a:gd name="connsiteY6" fmla="*/ 673227 h 1346455"/>
                  <a:gd name="connsiteX7" fmla="*/ 264588 w 612701"/>
                  <a:gd name="connsiteY7" fmla="*/ 34457 h 134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701" h="1346455">
                    <a:moveTo>
                      <a:pt x="306351" y="0"/>
                    </a:moveTo>
                    <a:lnTo>
                      <a:pt x="348114" y="34457"/>
                    </a:lnTo>
                    <a:cubicBezTo>
                      <a:pt x="511590" y="197933"/>
                      <a:pt x="612701" y="423772"/>
                      <a:pt x="612701" y="673227"/>
                    </a:cubicBezTo>
                    <a:cubicBezTo>
                      <a:pt x="612701" y="922682"/>
                      <a:pt x="511590" y="1148521"/>
                      <a:pt x="348114" y="1311997"/>
                    </a:cubicBezTo>
                    <a:lnTo>
                      <a:pt x="306351" y="1346455"/>
                    </a:lnTo>
                    <a:lnTo>
                      <a:pt x="264588" y="1311997"/>
                    </a:lnTo>
                    <a:cubicBezTo>
                      <a:pt x="101112" y="1148521"/>
                      <a:pt x="0" y="922682"/>
                      <a:pt x="0" y="673227"/>
                    </a:cubicBezTo>
                    <a:cubicBezTo>
                      <a:pt x="0" y="423772"/>
                      <a:pt x="101112" y="197933"/>
                      <a:pt x="264588" y="34457"/>
                    </a:cubicBezTo>
                    <a:close/>
                  </a:path>
                </a:pathLst>
              </a:cu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3600" dirty="0" smtClean="0">
                  <a:solidFill>
                    <a:srgbClr val="FFFFFF"/>
                  </a:solidFill>
                  <a:latin typeface="Helvetica Neue" charset="0"/>
                </a:endParaRPr>
              </a:p>
            </p:txBody>
          </p:sp>
          <p:sp>
            <p:nvSpPr>
              <p:cNvPr id="18" name="TextBox 17"/>
              <p:cNvSpPr txBox="1"/>
              <p:nvPr/>
            </p:nvSpPr>
            <p:spPr>
              <a:xfrm>
                <a:off x="6725283" y="2861007"/>
                <a:ext cx="627095" cy="830997"/>
              </a:xfrm>
              <a:prstGeom prst="rect">
                <a:avLst/>
              </a:prstGeom>
              <a:noFill/>
            </p:spPr>
            <p:txBody>
              <a:bodyPr wrap="none" rtlCol="0">
                <a:spAutoFit/>
              </a:bodyPr>
              <a:lstStyle/>
              <a:p>
                <a:r>
                  <a:rPr lang="en-US" sz="4800" dirty="0" smtClean="0">
                    <a:solidFill>
                      <a:schemeClr val="bg1"/>
                    </a:solidFill>
                  </a:rPr>
                  <a:t>∩</a:t>
                </a:r>
                <a:endParaRPr lang="en-US" sz="4000" dirty="0"/>
              </a:p>
            </p:txBody>
          </p:sp>
        </p:grpSp>
        <p:sp>
          <p:nvSpPr>
            <p:cNvPr id="19" name="Freeform 18"/>
            <p:cNvSpPr/>
            <p:nvPr/>
          </p:nvSpPr>
          <p:spPr bwMode="auto">
            <a:xfrm>
              <a:off x="5506119" y="2388247"/>
              <a:ext cx="1500366" cy="1806714"/>
            </a:xfrm>
            <a:custGeom>
              <a:avLst/>
              <a:gdLst>
                <a:gd name="connsiteX0" fmla="*/ 903358 w 1500366"/>
                <a:gd name="connsiteY0" fmla="*/ 0 h 1806714"/>
                <a:gd name="connsiteX1" fmla="*/ 1408434 w 1500366"/>
                <a:gd name="connsiteY1" fmla="*/ 154279 h 1806714"/>
                <a:gd name="connsiteX2" fmla="*/ 1500366 w 1500366"/>
                <a:gd name="connsiteY2" fmla="*/ 230130 h 1806714"/>
                <a:gd name="connsiteX3" fmla="*/ 1458603 w 1500366"/>
                <a:gd name="connsiteY3" fmla="*/ 264587 h 1806714"/>
                <a:gd name="connsiteX4" fmla="*/ 1194015 w 1500366"/>
                <a:gd name="connsiteY4" fmla="*/ 903357 h 1806714"/>
                <a:gd name="connsiteX5" fmla="*/ 1458603 w 1500366"/>
                <a:gd name="connsiteY5" fmla="*/ 1542127 h 1806714"/>
                <a:gd name="connsiteX6" fmla="*/ 1500366 w 1500366"/>
                <a:gd name="connsiteY6" fmla="*/ 1576585 h 1806714"/>
                <a:gd name="connsiteX7" fmla="*/ 1408434 w 1500366"/>
                <a:gd name="connsiteY7" fmla="*/ 1652435 h 1806714"/>
                <a:gd name="connsiteX8" fmla="*/ 903358 w 1500366"/>
                <a:gd name="connsiteY8" fmla="*/ 1806714 h 1806714"/>
                <a:gd name="connsiteX9" fmla="*/ 0 w 1500366"/>
                <a:gd name="connsiteY9" fmla="*/ 903357 h 1806714"/>
                <a:gd name="connsiteX10" fmla="*/ 903358 w 1500366"/>
                <a:gd name="connsiteY10" fmla="*/ 0 h 180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366" h="1806714">
                  <a:moveTo>
                    <a:pt x="903358" y="0"/>
                  </a:moveTo>
                  <a:cubicBezTo>
                    <a:pt x="1090450" y="0"/>
                    <a:pt x="1264258" y="56875"/>
                    <a:pt x="1408434" y="154279"/>
                  </a:cubicBezTo>
                  <a:lnTo>
                    <a:pt x="1500366" y="230130"/>
                  </a:lnTo>
                  <a:lnTo>
                    <a:pt x="1458603" y="264587"/>
                  </a:lnTo>
                  <a:cubicBezTo>
                    <a:pt x="1295127" y="428063"/>
                    <a:pt x="1194015" y="653902"/>
                    <a:pt x="1194015" y="903357"/>
                  </a:cubicBezTo>
                  <a:cubicBezTo>
                    <a:pt x="1194015" y="1152812"/>
                    <a:pt x="1295127" y="1378651"/>
                    <a:pt x="1458603" y="1542127"/>
                  </a:cubicBezTo>
                  <a:lnTo>
                    <a:pt x="1500366" y="1576585"/>
                  </a:lnTo>
                  <a:lnTo>
                    <a:pt x="1408434" y="1652435"/>
                  </a:lnTo>
                  <a:cubicBezTo>
                    <a:pt x="1264258" y="1749839"/>
                    <a:pt x="1090450" y="1806714"/>
                    <a:pt x="903358" y="1806714"/>
                  </a:cubicBezTo>
                  <a:cubicBezTo>
                    <a:pt x="404447" y="1806714"/>
                    <a:pt x="0" y="1402267"/>
                    <a:pt x="0" y="903357"/>
                  </a:cubicBezTo>
                  <a:cubicBezTo>
                    <a:pt x="0" y="404447"/>
                    <a:pt x="404447" y="0"/>
                    <a:pt x="903358" y="0"/>
                  </a:cubicBezTo>
                  <a:close/>
                </a:path>
              </a:pathLst>
            </a:cu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3600" dirty="0" smtClean="0">
                  <a:solidFill>
                    <a:srgbClr val="FFFFFF"/>
                  </a:solidFill>
                  <a:latin typeface="Helvetica Neue" charset="0"/>
                </a:rPr>
                <a:t>S1</a:t>
              </a:r>
            </a:p>
          </p:txBody>
        </p:sp>
        <p:sp>
          <p:nvSpPr>
            <p:cNvPr id="22" name="Freeform 21"/>
            <p:cNvSpPr/>
            <p:nvPr/>
          </p:nvSpPr>
          <p:spPr bwMode="auto">
            <a:xfrm>
              <a:off x="7069533" y="2388247"/>
              <a:ext cx="1500365" cy="1806714"/>
            </a:xfrm>
            <a:custGeom>
              <a:avLst/>
              <a:gdLst>
                <a:gd name="connsiteX0" fmla="*/ 597007 w 1500365"/>
                <a:gd name="connsiteY0" fmla="*/ 0 h 1806714"/>
                <a:gd name="connsiteX1" fmla="*/ 1500365 w 1500365"/>
                <a:gd name="connsiteY1" fmla="*/ 903357 h 1806714"/>
                <a:gd name="connsiteX2" fmla="*/ 597007 w 1500365"/>
                <a:gd name="connsiteY2" fmla="*/ 1806714 h 1806714"/>
                <a:gd name="connsiteX3" fmla="*/ 91931 w 1500365"/>
                <a:gd name="connsiteY3" fmla="*/ 1652435 h 1806714"/>
                <a:gd name="connsiteX4" fmla="*/ 0 w 1500365"/>
                <a:gd name="connsiteY4" fmla="*/ 1576585 h 1806714"/>
                <a:gd name="connsiteX5" fmla="*/ 41763 w 1500365"/>
                <a:gd name="connsiteY5" fmla="*/ 1542127 h 1806714"/>
                <a:gd name="connsiteX6" fmla="*/ 306350 w 1500365"/>
                <a:gd name="connsiteY6" fmla="*/ 903357 h 1806714"/>
                <a:gd name="connsiteX7" fmla="*/ 41763 w 1500365"/>
                <a:gd name="connsiteY7" fmla="*/ 264587 h 1806714"/>
                <a:gd name="connsiteX8" fmla="*/ 0 w 1500365"/>
                <a:gd name="connsiteY8" fmla="*/ 230130 h 1806714"/>
                <a:gd name="connsiteX9" fmla="*/ 91931 w 1500365"/>
                <a:gd name="connsiteY9" fmla="*/ 154279 h 1806714"/>
                <a:gd name="connsiteX10" fmla="*/ 597007 w 1500365"/>
                <a:gd name="connsiteY10" fmla="*/ 0 h 180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365" h="1806714">
                  <a:moveTo>
                    <a:pt x="597007" y="0"/>
                  </a:moveTo>
                  <a:cubicBezTo>
                    <a:pt x="1095918" y="0"/>
                    <a:pt x="1500365" y="404447"/>
                    <a:pt x="1500365" y="903357"/>
                  </a:cubicBezTo>
                  <a:cubicBezTo>
                    <a:pt x="1500365" y="1402267"/>
                    <a:pt x="1095918" y="1806714"/>
                    <a:pt x="597007" y="1806714"/>
                  </a:cubicBezTo>
                  <a:cubicBezTo>
                    <a:pt x="409916" y="1806714"/>
                    <a:pt x="236108" y="1749839"/>
                    <a:pt x="91931" y="1652435"/>
                  </a:cubicBezTo>
                  <a:lnTo>
                    <a:pt x="0" y="1576585"/>
                  </a:lnTo>
                  <a:lnTo>
                    <a:pt x="41763" y="1542127"/>
                  </a:lnTo>
                  <a:cubicBezTo>
                    <a:pt x="205239" y="1378651"/>
                    <a:pt x="306350" y="1152812"/>
                    <a:pt x="306350" y="903357"/>
                  </a:cubicBezTo>
                  <a:cubicBezTo>
                    <a:pt x="306350" y="653902"/>
                    <a:pt x="205239" y="428063"/>
                    <a:pt x="41763" y="264587"/>
                  </a:cubicBezTo>
                  <a:lnTo>
                    <a:pt x="0" y="230130"/>
                  </a:lnTo>
                  <a:lnTo>
                    <a:pt x="91931" y="154279"/>
                  </a:lnTo>
                  <a:cubicBezTo>
                    <a:pt x="236108" y="56875"/>
                    <a:pt x="409916" y="0"/>
                    <a:pt x="597007" y="0"/>
                  </a:cubicBezTo>
                  <a:close/>
                </a:path>
              </a:pathLst>
            </a:cu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3600" smtClean="0">
                  <a:solidFill>
                    <a:srgbClr val="FFFFFF"/>
                  </a:solidFill>
                  <a:latin typeface="Helvetica Neue" charset="0"/>
                </a:rPr>
                <a:t>S2</a:t>
              </a:r>
              <a:endParaRPr lang="en-US" sz="3600" dirty="0" smtClean="0">
                <a:solidFill>
                  <a:srgbClr val="FFFFFF"/>
                </a:solidFill>
                <a:latin typeface="Helvetica Neue" charset="0"/>
              </a:endParaRPr>
            </a:p>
          </p:txBody>
        </p:sp>
      </p:grpSp>
      <p:sp>
        <p:nvSpPr>
          <p:cNvPr id="27" name="TextBox 26"/>
          <p:cNvSpPr txBox="1"/>
          <p:nvPr/>
        </p:nvSpPr>
        <p:spPr>
          <a:xfrm>
            <a:off x="1719805" y="2299931"/>
            <a:ext cx="3036409" cy="830997"/>
          </a:xfrm>
          <a:prstGeom prst="rect">
            <a:avLst/>
          </a:prstGeom>
          <a:noFill/>
        </p:spPr>
        <p:txBody>
          <a:bodyPr wrap="none" rtlCol="0">
            <a:spAutoFit/>
          </a:bodyPr>
          <a:lstStyle/>
          <a:p>
            <a:r>
              <a:rPr lang="en-US" sz="4000" dirty="0" smtClean="0"/>
              <a:t>S1 </a:t>
            </a:r>
            <a:r>
              <a:rPr lang="en-US" sz="4800" dirty="0"/>
              <a:t>∩</a:t>
            </a:r>
            <a:r>
              <a:rPr lang="en-US" sz="4000" dirty="0" smtClean="0"/>
              <a:t> S2 = ?</a:t>
            </a:r>
            <a:endParaRPr lang="en-US" sz="4000" dirty="0"/>
          </a:p>
        </p:txBody>
      </p:sp>
    </p:spTree>
    <p:extLst>
      <p:ext uri="{BB962C8B-B14F-4D97-AF65-F5344CB8AC3E}">
        <p14:creationId xmlns:p14="http://schemas.microsoft.com/office/powerpoint/2010/main" val="71560231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a:xfrm>
            <a:off x="414670" y="49516"/>
            <a:ext cx="4766930" cy="1468133"/>
          </a:xfrm>
          <a:noFill/>
        </p:spPr>
        <p:txBody>
          <a:bodyPr/>
          <a:lstStyle/>
          <a:p>
            <a:pPr eaLnBrk="1" hangingPunct="1">
              <a:spcAft>
                <a:spcPts val="13"/>
              </a:spcAft>
              <a:tabLst>
                <a:tab pos="0" algn="l"/>
                <a:tab pos="914400" algn="l"/>
                <a:tab pos="1828800" algn="l"/>
                <a:tab pos="2743200" algn="l"/>
                <a:tab pos="3657600" algn="l"/>
              </a:tabLst>
            </a:pPr>
            <a:r>
              <a:rPr lang="en-US" dirty="0" smtClean="0">
                <a:solidFill>
                  <a:srgbClr val="000000"/>
                </a:solidFill>
                <a:latin typeface="Helvetica Neue Light"/>
                <a:ea typeface="Osaka" charset="0"/>
                <a:cs typeface="Helvetica Neue Light"/>
              </a:rPr>
              <a:t>Intersection </a:t>
            </a:r>
            <a:r>
              <a:rPr lang="en-US" dirty="0" smtClean="0">
                <a:solidFill>
                  <a:srgbClr val="000000"/>
                </a:solidFill>
                <a:ea typeface="Osaka" charset="0"/>
                <a:cs typeface="Helvetica Neue Light"/>
              </a:rPr>
              <a:t>(</a:t>
            </a:r>
            <a:r>
              <a:rPr lang="en-US" sz="6000" dirty="0" smtClean="0"/>
              <a:t>∩</a:t>
            </a:r>
            <a:r>
              <a:rPr lang="en-US" dirty="0" smtClean="0"/>
              <a:t>)</a:t>
            </a:r>
            <a:endParaRPr lang="en-US" dirty="0">
              <a:solidFill>
                <a:srgbClr val="000000"/>
              </a:solidFill>
              <a:ea typeface="Osaka" charset="0"/>
              <a:cs typeface="Helvetica Neue Light"/>
            </a:endParaRPr>
          </a:p>
        </p:txBody>
      </p:sp>
      <p:pic>
        <p:nvPicPr>
          <p:cNvPr id="481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0738" y="4051300"/>
            <a:ext cx="0" cy="16254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grpSp>
        <p:nvGrpSpPr>
          <p:cNvPr id="4" name="Group 3"/>
          <p:cNvGrpSpPr/>
          <p:nvPr/>
        </p:nvGrpSpPr>
        <p:grpSpPr>
          <a:xfrm>
            <a:off x="5448213" y="141627"/>
            <a:ext cx="3519574" cy="2126512"/>
            <a:chOff x="5257331" y="2242054"/>
            <a:chExt cx="3519574" cy="2126512"/>
          </a:xfrm>
        </p:grpSpPr>
        <p:sp>
          <p:nvSpPr>
            <p:cNvPr id="14" name="Rectangle 13"/>
            <p:cNvSpPr/>
            <p:nvPr/>
          </p:nvSpPr>
          <p:spPr bwMode="auto">
            <a:xfrm>
              <a:off x="5257331" y="2242054"/>
              <a:ext cx="3519574" cy="212651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1000" dirty="0" smtClean="0">
                <a:solidFill>
                  <a:srgbClr val="000000"/>
                </a:solidFill>
                <a:latin typeface="Helvetica Neue" charset="0"/>
              </a:endParaRPr>
            </a:p>
          </p:txBody>
        </p:sp>
        <p:grpSp>
          <p:nvGrpSpPr>
            <p:cNvPr id="2" name="Group 1"/>
            <p:cNvGrpSpPr/>
            <p:nvPr/>
          </p:nvGrpSpPr>
          <p:grpSpPr>
            <a:xfrm>
              <a:off x="6725283" y="2662157"/>
              <a:ext cx="627095" cy="1280160"/>
              <a:chOff x="6725283" y="2636425"/>
              <a:chExt cx="627095" cy="1280160"/>
            </a:xfrm>
          </p:grpSpPr>
          <p:sp>
            <p:nvSpPr>
              <p:cNvPr id="17" name="Freeform 16"/>
              <p:cNvSpPr>
                <a:spLocks noChangeAspect="1"/>
              </p:cNvSpPr>
              <p:nvPr/>
            </p:nvSpPr>
            <p:spPr bwMode="auto">
              <a:xfrm>
                <a:off x="6747564" y="2636425"/>
                <a:ext cx="582533" cy="1280160"/>
              </a:xfrm>
              <a:custGeom>
                <a:avLst/>
                <a:gdLst>
                  <a:gd name="connsiteX0" fmla="*/ 306351 w 612701"/>
                  <a:gd name="connsiteY0" fmla="*/ 0 h 1346455"/>
                  <a:gd name="connsiteX1" fmla="*/ 348114 w 612701"/>
                  <a:gd name="connsiteY1" fmla="*/ 34457 h 1346455"/>
                  <a:gd name="connsiteX2" fmla="*/ 612701 w 612701"/>
                  <a:gd name="connsiteY2" fmla="*/ 673227 h 1346455"/>
                  <a:gd name="connsiteX3" fmla="*/ 348114 w 612701"/>
                  <a:gd name="connsiteY3" fmla="*/ 1311997 h 1346455"/>
                  <a:gd name="connsiteX4" fmla="*/ 306351 w 612701"/>
                  <a:gd name="connsiteY4" fmla="*/ 1346455 h 1346455"/>
                  <a:gd name="connsiteX5" fmla="*/ 264588 w 612701"/>
                  <a:gd name="connsiteY5" fmla="*/ 1311997 h 1346455"/>
                  <a:gd name="connsiteX6" fmla="*/ 0 w 612701"/>
                  <a:gd name="connsiteY6" fmla="*/ 673227 h 1346455"/>
                  <a:gd name="connsiteX7" fmla="*/ 264588 w 612701"/>
                  <a:gd name="connsiteY7" fmla="*/ 34457 h 134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701" h="1346455">
                    <a:moveTo>
                      <a:pt x="306351" y="0"/>
                    </a:moveTo>
                    <a:lnTo>
                      <a:pt x="348114" y="34457"/>
                    </a:lnTo>
                    <a:cubicBezTo>
                      <a:pt x="511590" y="197933"/>
                      <a:pt x="612701" y="423772"/>
                      <a:pt x="612701" y="673227"/>
                    </a:cubicBezTo>
                    <a:cubicBezTo>
                      <a:pt x="612701" y="922682"/>
                      <a:pt x="511590" y="1148521"/>
                      <a:pt x="348114" y="1311997"/>
                    </a:cubicBezTo>
                    <a:lnTo>
                      <a:pt x="306351" y="1346455"/>
                    </a:lnTo>
                    <a:lnTo>
                      <a:pt x="264588" y="1311997"/>
                    </a:lnTo>
                    <a:cubicBezTo>
                      <a:pt x="101112" y="1148521"/>
                      <a:pt x="0" y="922682"/>
                      <a:pt x="0" y="673227"/>
                    </a:cubicBezTo>
                    <a:cubicBezTo>
                      <a:pt x="0" y="423772"/>
                      <a:pt x="101112" y="197933"/>
                      <a:pt x="264588" y="34457"/>
                    </a:cubicBezTo>
                    <a:close/>
                  </a:path>
                </a:pathLst>
              </a:cu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3600" dirty="0" smtClean="0">
                  <a:solidFill>
                    <a:srgbClr val="FFFFFF"/>
                  </a:solidFill>
                  <a:latin typeface="Helvetica Neue" charset="0"/>
                </a:endParaRPr>
              </a:p>
            </p:txBody>
          </p:sp>
          <p:sp>
            <p:nvSpPr>
              <p:cNvPr id="18" name="TextBox 17"/>
              <p:cNvSpPr txBox="1"/>
              <p:nvPr/>
            </p:nvSpPr>
            <p:spPr>
              <a:xfrm>
                <a:off x="6725283" y="2861007"/>
                <a:ext cx="627095" cy="830997"/>
              </a:xfrm>
              <a:prstGeom prst="rect">
                <a:avLst/>
              </a:prstGeom>
              <a:noFill/>
            </p:spPr>
            <p:txBody>
              <a:bodyPr wrap="none" rtlCol="0">
                <a:spAutoFit/>
              </a:bodyPr>
              <a:lstStyle/>
              <a:p>
                <a:r>
                  <a:rPr lang="en-US" sz="4800" dirty="0" smtClean="0">
                    <a:solidFill>
                      <a:schemeClr val="bg1"/>
                    </a:solidFill>
                  </a:rPr>
                  <a:t>∩</a:t>
                </a:r>
                <a:endParaRPr lang="en-US" sz="4000" dirty="0"/>
              </a:p>
            </p:txBody>
          </p:sp>
        </p:grpSp>
        <p:sp>
          <p:nvSpPr>
            <p:cNvPr id="19" name="Freeform 18"/>
            <p:cNvSpPr/>
            <p:nvPr/>
          </p:nvSpPr>
          <p:spPr bwMode="auto">
            <a:xfrm>
              <a:off x="5506119" y="2388247"/>
              <a:ext cx="1500366" cy="1806714"/>
            </a:xfrm>
            <a:custGeom>
              <a:avLst/>
              <a:gdLst>
                <a:gd name="connsiteX0" fmla="*/ 903358 w 1500366"/>
                <a:gd name="connsiteY0" fmla="*/ 0 h 1806714"/>
                <a:gd name="connsiteX1" fmla="*/ 1408434 w 1500366"/>
                <a:gd name="connsiteY1" fmla="*/ 154279 h 1806714"/>
                <a:gd name="connsiteX2" fmla="*/ 1500366 w 1500366"/>
                <a:gd name="connsiteY2" fmla="*/ 230130 h 1806714"/>
                <a:gd name="connsiteX3" fmla="*/ 1458603 w 1500366"/>
                <a:gd name="connsiteY3" fmla="*/ 264587 h 1806714"/>
                <a:gd name="connsiteX4" fmla="*/ 1194015 w 1500366"/>
                <a:gd name="connsiteY4" fmla="*/ 903357 h 1806714"/>
                <a:gd name="connsiteX5" fmla="*/ 1458603 w 1500366"/>
                <a:gd name="connsiteY5" fmla="*/ 1542127 h 1806714"/>
                <a:gd name="connsiteX6" fmla="*/ 1500366 w 1500366"/>
                <a:gd name="connsiteY6" fmla="*/ 1576585 h 1806714"/>
                <a:gd name="connsiteX7" fmla="*/ 1408434 w 1500366"/>
                <a:gd name="connsiteY7" fmla="*/ 1652435 h 1806714"/>
                <a:gd name="connsiteX8" fmla="*/ 903358 w 1500366"/>
                <a:gd name="connsiteY8" fmla="*/ 1806714 h 1806714"/>
                <a:gd name="connsiteX9" fmla="*/ 0 w 1500366"/>
                <a:gd name="connsiteY9" fmla="*/ 903357 h 1806714"/>
                <a:gd name="connsiteX10" fmla="*/ 903358 w 1500366"/>
                <a:gd name="connsiteY10" fmla="*/ 0 h 180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366" h="1806714">
                  <a:moveTo>
                    <a:pt x="903358" y="0"/>
                  </a:moveTo>
                  <a:cubicBezTo>
                    <a:pt x="1090450" y="0"/>
                    <a:pt x="1264258" y="56875"/>
                    <a:pt x="1408434" y="154279"/>
                  </a:cubicBezTo>
                  <a:lnTo>
                    <a:pt x="1500366" y="230130"/>
                  </a:lnTo>
                  <a:lnTo>
                    <a:pt x="1458603" y="264587"/>
                  </a:lnTo>
                  <a:cubicBezTo>
                    <a:pt x="1295127" y="428063"/>
                    <a:pt x="1194015" y="653902"/>
                    <a:pt x="1194015" y="903357"/>
                  </a:cubicBezTo>
                  <a:cubicBezTo>
                    <a:pt x="1194015" y="1152812"/>
                    <a:pt x="1295127" y="1378651"/>
                    <a:pt x="1458603" y="1542127"/>
                  </a:cubicBezTo>
                  <a:lnTo>
                    <a:pt x="1500366" y="1576585"/>
                  </a:lnTo>
                  <a:lnTo>
                    <a:pt x="1408434" y="1652435"/>
                  </a:lnTo>
                  <a:cubicBezTo>
                    <a:pt x="1264258" y="1749839"/>
                    <a:pt x="1090450" y="1806714"/>
                    <a:pt x="903358" y="1806714"/>
                  </a:cubicBezTo>
                  <a:cubicBezTo>
                    <a:pt x="404447" y="1806714"/>
                    <a:pt x="0" y="1402267"/>
                    <a:pt x="0" y="903357"/>
                  </a:cubicBezTo>
                  <a:cubicBezTo>
                    <a:pt x="0" y="404447"/>
                    <a:pt x="404447" y="0"/>
                    <a:pt x="903358" y="0"/>
                  </a:cubicBezTo>
                  <a:close/>
                </a:path>
              </a:pathLst>
            </a:cu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3600" dirty="0" smtClean="0">
                  <a:solidFill>
                    <a:srgbClr val="FFFFFF"/>
                  </a:solidFill>
                  <a:latin typeface="Helvetica Neue" charset="0"/>
                </a:rPr>
                <a:t>S1</a:t>
              </a:r>
            </a:p>
          </p:txBody>
        </p:sp>
        <p:sp>
          <p:nvSpPr>
            <p:cNvPr id="22" name="Freeform 21"/>
            <p:cNvSpPr/>
            <p:nvPr/>
          </p:nvSpPr>
          <p:spPr bwMode="auto">
            <a:xfrm>
              <a:off x="7069533" y="2388247"/>
              <a:ext cx="1500365" cy="1806714"/>
            </a:xfrm>
            <a:custGeom>
              <a:avLst/>
              <a:gdLst>
                <a:gd name="connsiteX0" fmla="*/ 597007 w 1500365"/>
                <a:gd name="connsiteY0" fmla="*/ 0 h 1806714"/>
                <a:gd name="connsiteX1" fmla="*/ 1500365 w 1500365"/>
                <a:gd name="connsiteY1" fmla="*/ 903357 h 1806714"/>
                <a:gd name="connsiteX2" fmla="*/ 597007 w 1500365"/>
                <a:gd name="connsiteY2" fmla="*/ 1806714 h 1806714"/>
                <a:gd name="connsiteX3" fmla="*/ 91931 w 1500365"/>
                <a:gd name="connsiteY3" fmla="*/ 1652435 h 1806714"/>
                <a:gd name="connsiteX4" fmla="*/ 0 w 1500365"/>
                <a:gd name="connsiteY4" fmla="*/ 1576585 h 1806714"/>
                <a:gd name="connsiteX5" fmla="*/ 41763 w 1500365"/>
                <a:gd name="connsiteY5" fmla="*/ 1542127 h 1806714"/>
                <a:gd name="connsiteX6" fmla="*/ 306350 w 1500365"/>
                <a:gd name="connsiteY6" fmla="*/ 903357 h 1806714"/>
                <a:gd name="connsiteX7" fmla="*/ 41763 w 1500365"/>
                <a:gd name="connsiteY7" fmla="*/ 264587 h 1806714"/>
                <a:gd name="connsiteX8" fmla="*/ 0 w 1500365"/>
                <a:gd name="connsiteY8" fmla="*/ 230130 h 1806714"/>
                <a:gd name="connsiteX9" fmla="*/ 91931 w 1500365"/>
                <a:gd name="connsiteY9" fmla="*/ 154279 h 1806714"/>
                <a:gd name="connsiteX10" fmla="*/ 597007 w 1500365"/>
                <a:gd name="connsiteY10" fmla="*/ 0 h 180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365" h="1806714">
                  <a:moveTo>
                    <a:pt x="597007" y="0"/>
                  </a:moveTo>
                  <a:cubicBezTo>
                    <a:pt x="1095918" y="0"/>
                    <a:pt x="1500365" y="404447"/>
                    <a:pt x="1500365" y="903357"/>
                  </a:cubicBezTo>
                  <a:cubicBezTo>
                    <a:pt x="1500365" y="1402267"/>
                    <a:pt x="1095918" y="1806714"/>
                    <a:pt x="597007" y="1806714"/>
                  </a:cubicBezTo>
                  <a:cubicBezTo>
                    <a:pt x="409916" y="1806714"/>
                    <a:pt x="236108" y="1749839"/>
                    <a:pt x="91931" y="1652435"/>
                  </a:cubicBezTo>
                  <a:lnTo>
                    <a:pt x="0" y="1576585"/>
                  </a:lnTo>
                  <a:lnTo>
                    <a:pt x="41763" y="1542127"/>
                  </a:lnTo>
                  <a:cubicBezTo>
                    <a:pt x="205239" y="1378651"/>
                    <a:pt x="306350" y="1152812"/>
                    <a:pt x="306350" y="903357"/>
                  </a:cubicBezTo>
                  <a:cubicBezTo>
                    <a:pt x="306350" y="653902"/>
                    <a:pt x="205239" y="428063"/>
                    <a:pt x="41763" y="264587"/>
                  </a:cubicBezTo>
                  <a:lnTo>
                    <a:pt x="0" y="230130"/>
                  </a:lnTo>
                  <a:lnTo>
                    <a:pt x="91931" y="154279"/>
                  </a:lnTo>
                  <a:cubicBezTo>
                    <a:pt x="236108" y="56875"/>
                    <a:pt x="409916" y="0"/>
                    <a:pt x="597007" y="0"/>
                  </a:cubicBezTo>
                  <a:close/>
                </a:path>
              </a:pathLst>
            </a:cu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3600" smtClean="0">
                  <a:solidFill>
                    <a:srgbClr val="FFFFFF"/>
                  </a:solidFill>
                  <a:latin typeface="Helvetica Neue" charset="0"/>
                </a:rPr>
                <a:t>S2</a:t>
              </a:r>
              <a:endParaRPr lang="en-US" sz="3600" dirty="0" smtClean="0">
                <a:solidFill>
                  <a:srgbClr val="FFFFFF"/>
                </a:solidFill>
                <a:latin typeface="Helvetica Neue" charset="0"/>
              </a:endParaRPr>
            </a:p>
          </p:txBody>
        </p:sp>
      </p:grpSp>
      <p:sp>
        <p:nvSpPr>
          <p:cNvPr id="27" name="TextBox 26"/>
          <p:cNvSpPr txBox="1"/>
          <p:nvPr/>
        </p:nvSpPr>
        <p:spPr>
          <a:xfrm>
            <a:off x="1719805" y="2299931"/>
            <a:ext cx="4233851" cy="830997"/>
          </a:xfrm>
          <a:prstGeom prst="rect">
            <a:avLst/>
          </a:prstGeom>
          <a:noFill/>
        </p:spPr>
        <p:txBody>
          <a:bodyPr wrap="none" rtlCol="0">
            <a:spAutoFit/>
          </a:bodyPr>
          <a:lstStyle/>
          <a:p>
            <a:r>
              <a:rPr lang="en-US" sz="4000" dirty="0" smtClean="0"/>
              <a:t>S1 </a:t>
            </a:r>
            <a:r>
              <a:rPr lang="en-US" sz="4800" dirty="0"/>
              <a:t>∩</a:t>
            </a:r>
            <a:r>
              <a:rPr lang="en-US" sz="4000" dirty="0" smtClean="0"/>
              <a:t> S2 = S1 – ?</a:t>
            </a:r>
            <a:endParaRPr lang="en-US" sz="4000" dirty="0"/>
          </a:p>
        </p:txBody>
      </p:sp>
      <p:grpSp>
        <p:nvGrpSpPr>
          <p:cNvPr id="6" name="Group 5"/>
          <p:cNvGrpSpPr/>
          <p:nvPr/>
        </p:nvGrpSpPr>
        <p:grpSpPr>
          <a:xfrm>
            <a:off x="2063016" y="3381942"/>
            <a:ext cx="4126144" cy="1354804"/>
            <a:chOff x="4480744" y="2152005"/>
            <a:chExt cx="4126144" cy="1354804"/>
          </a:xfrm>
        </p:grpSpPr>
        <p:grpSp>
          <p:nvGrpSpPr>
            <p:cNvPr id="3" name="Group 2"/>
            <p:cNvGrpSpPr/>
            <p:nvPr/>
          </p:nvGrpSpPr>
          <p:grpSpPr>
            <a:xfrm>
              <a:off x="5419911" y="2152005"/>
              <a:ext cx="1367750" cy="1354804"/>
              <a:chOff x="3560630" y="5050797"/>
              <a:chExt cx="1823978" cy="1806714"/>
            </a:xfrm>
          </p:grpSpPr>
          <p:sp>
            <p:nvSpPr>
              <p:cNvPr id="29" name="Freeform 28"/>
              <p:cNvSpPr>
                <a:spLocks noChangeAspect="1"/>
              </p:cNvSpPr>
              <p:nvPr/>
            </p:nvSpPr>
            <p:spPr bwMode="auto">
              <a:xfrm>
                <a:off x="4802075" y="5324706"/>
                <a:ext cx="582533" cy="1280160"/>
              </a:xfrm>
              <a:custGeom>
                <a:avLst/>
                <a:gdLst>
                  <a:gd name="connsiteX0" fmla="*/ 306351 w 612701"/>
                  <a:gd name="connsiteY0" fmla="*/ 0 h 1346455"/>
                  <a:gd name="connsiteX1" fmla="*/ 348114 w 612701"/>
                  <a:gd name="connsiteY1" fmla="*/ 34457 h 1346455"/>
                  <a:gd name="connsiteX2" fmla="*/ 612701 w 612701"/>
                  <a:gd name="connsiteY2" fmla="*/ 673227 h 1346455"/>
                  <a:gd name="connsiteX3" fmla="*/ 348114 w 612701"/>
                  <a:gd name="connsiteY3" fmla="*/ 1311997 h 1346455"/>
                  <a:gd name="connsiteX4" fmla="*/ 306351 w 612701"/>
                  <a:gd name="connsiteY4" fmla="*/ 1346455 h 1346455"/>
                  <a:gd name="connsiteX5" fmla="*/ 264588 w 612701"/>
                  <a:gd name="connsiteY5" fmla="*/ 1311997 h 1346455"/>
                  <a:gd name="connsiteX6" fmla="*/ 0 w 612701"/>
                  <a:gd name="connsiteY6" fmla="*/ 673227 h 1346455"/>
                  <a:gd name="connsiteX7" fmla="*/ 264588 w 612701"/>
                  <a:gd name="connsiteY7" fmla="*/ 34457 h 134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701" h="1346455">
                    <a:moveTo>
                      <a:pt x="306351" y="0"/>
                    </a:moveTo>
                    <a:lnTo>
                      <a:pt x="348114" y="34457"/>
                    </a:lnTo>
                    <a:cubicBezTo>
                      <a:pt x="511590" y="197933"/>
                      <a:pt x="612701" y="423772"/>
                      <a:pt x="612701" y="673227"/>
                    </a:cubicBezTo>
                    <a:cubicBezTo>
                      <a:pt x="612701" y="922682"/>
                      <a:pt x="511590" y="1148521"/>
                      <a:pt x="348114" y="1311997"/>
                    </a:cubicBezTo>
                    <a:lnTo>
                      <a:pt x="306351" y="1346455"/>
                    </a:lnTo>
                    <a:lnTo>
                      <a:pt x="264588" y="1311997"/>
                    </a:lnTo>
                    <a:cubicBezTo>
                      <a:pt x="101112" y="1148521"/>
                      <a:pt x="0" y="922682"/>
                      <a:pt x="0" y="673227"/>
                    </a:cubicBezTo>
                    <a:cubicBezTo>
                      <a:pt x="0" y="423772"/>
                      <a:pt x="101112" y="197933"/>
                      <a:pt x="264588" y="34457"/>
                    </a:cubicBezTo>
                    <a:close/>
                  </a:path>
                </a:pathLst>
              </a:cu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000" dirty="0" smtClean="0">
                  <a:solidFill>
                    <a:srgbClr val="FFFFFF"/>
                  </a:solidFill>
                  <a:latin typeface="Helvetica Neue" charset="0"/>
                </a:endParaRPr>
              </a:p>
            </p:txBody>
          </p:sp>
          <p:sp>
            <p:nvSpPr>
              <p:cNvPr id="33" name="Freeform 32"/>
              <p:cNvSpPr/>
              <p:nvPr/>
            </p:nvSpPr>
            <p:spPr bwMode="auto">
              <a:xfrm>
                <a:off x="3560630" y="5050797"/>
                <a:ext cx="1500366" cy="1806714"/>
              </a:xfrm>
              <a:custGeom>
                <a:avLst/>
                <a:gdLst>
                  <a:gd name="connsiteX0" fmla="*/ 903358 w 1500366"/>
                  <a:gd name="connsiteY0" fmla="*/ 0 h 1806714"/>
                  <a:gd name="connsiteX1" fmla="*/ 1408434 w 1500366"/>
                  <a:gd name="connsiteY1" fmla="*/ 154279 h 1806714"/>
                  <a:gd name="connsiteX2" fmla="*/ 1500366 w 1500366"/>
                  <a:gd name="connsiteY2" fmla="*/ 230130 h 1806714"/>
                  <a:gd name="connsiteX3" fmla="*/ 1458603 w 1500366"/>
                  <a:gd name="connsiteY3" fmla="*/ 264587 h 1806714"/>
                  <a:gd name="connsiteX4" fmla="*/ 1194015 w 1500366"/>
                  <a:gd name="connsiteY4" fmla="*/ 903357 h 1806714"/>
                  <a:gd name="connsiteX5" fmla="*/ 1458603 w 1500366"/>
                  <a:gd name="connsiteY5" fmla="*/ 1542127 h 1806714"/>
                  <a:gd name="connsiteX6" fmla="*/ 1500366 w 1500366"/>
                  <a:gd name="connsiteY6" fmla="*/ 1576585 h 1806714"/>
                  <a:gd name="connsiteX7" fmla="*/ 1408434 w 1500366"/>
                  <a:gd name="connsiteY7" fmla="*/ 1652435 h 1806714"/>
                  <a:gd name="connsiteX8" fmla="*/ 903358 w 1500366"/>
                  <a:gd name="connsiteY8" fmla="*/ 1806714 h 1806714"/>
                  <a:gd name="connsiteX9" fmla="*/ 0 w 1500366"/>
                  <a:gd name="connsiteY9" fmla="*/ 903357 h 1806714"/>
                  <a:gd name="connsiteX10" fmla="*/ 903358 w 1500366"/>
                  <a:gd name="connsiteY10" fmla="*/ 0 h 180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366" h="1806714">
                    <a:moveTo>
                      <a:pt x="903358" y="0"/>
                    </a:moveTo>
                    <a:cubicBezTo>
                      <a:pt x="1090450" y="0"/>
                      <a:pt x="1264258" y="56875"/>
                      <a:pt x="1408434" y="154279"/>
                    </a:cubicBezTo>
                    <a:lnTo>
                      <a:pt x="1500366" y="230130"/>
                    </a:lnTo>
                    <a:lnTo>
                      <a:pt x="1458603" y="264587"/>
                    </a:lnTo>
                    <a:cubicBezTo>
                      <a:pt x="1295127" y="428063"/>
                      <a:pt x="1194015" y="653902"/>
                      <a:pt x="1194015" y="903357"/>
                    </a:cubicBezTo>
                    <a:cubicBezTo>
                      <a:pt x="1194015" y="1152812"/>
                      <a:pt x="1295127" y="1378651"/>
                      <a:pt x="1458603" y="1542127"/>
                    </a:cubicBezTo>
                    <a:lnTo>
                      <a:pt x="1500366" y="1576585"/>
                    </a:lnTo>
                    <a:lnTo>
                      <a:pt x="1408434" y="1652435"/>
                    </a:lnTo>
                    <a:cubicBezTo>
                      <a:pt x="1264258" y="1749839"/>
                      <a:pt x="1090450" y="1806714"/>
                      <a:pt x="903358" y="1806714"/>
                    </a:cubicBezTo>
                    <a:cubicBezTo>
                      <a:pt x="404447" y="1806714"/>
                      <a:pt x="0" y="1402267"/>
                      <a:pt x="0" y="903357"/>
                    </a:cubicBezTo>
                    <a:cubicBezTo>
                      <a:pt x="0" y="404447"/>
                      <a:pt x="404447" y="0"/>
                      <a:pt x="903358" y="0"/>
                    </a:cubicBezTo>
                    <a:close/>
                  </a:path>
                </a:pathLst>
              </a:cu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3200" dirty="0" smtClean="0">
                    <a:solidFill>
                      <a:srgbClr val="FFFFFF"/>
                    </a:solidFill>
                    <a:latin typeface="Helvetica Neue" charset="0"/>
                  </a:rPr>
                  <a:t>S1</a:t>
                </a:r>
              </a:p>
            </p:txBody>
          </p:sp>
        </p:grpSp>
        <p:sp>
          <p:nvSpPr>
            <p:cNvPr id="34" name="Freeform 33"/>
            <p:cNvSpPr/>
            <p:nvPr/>
          </p:nvSpPr>
          <p:spPr bwMode="auto">
            <a:xfrm>
              <a:off x="7481806" y="2152005"/>
              <a:ext cx="1125082" cy="1354804"/>
            </a:xfrm>
            <a:custGeom>
              <a:avLst/>
              <a:gdLst>
                <a:gd name="connsiteX0" fmla="*/ 903358 w 1500366"/>
                <a:gd name="connsiteY0" fmla="*/ 0 h 1806714"/>
                <a:gd name="connsiteX1" fmla="*/ 1408434 w 1500366"/>
                <a:gd name="connsiteY1" fmla="*/ 154279 h 1806714"/>
                <a:gd name="connsiteX2" fmla="*/ 1500366 w 1500366"/>
                <a:gd name="connsiteY2" fmla="*/ 230130 h 1806714"/>
                <a:gd name="connsiteX3" fmla="*/ 1458603 w 1500366"/>
                <a:gd name="connsiteY3" fmla="*/ 264587 h 1806714"/>
                <a:gd name="connsiteX4" fmla="*/ 1194015 w 1500366"/>
                <a:gd name="connsiteY4" fmla="*/ 903357 h 1806714"/>
                <a:gd name="connsiteX5" fmla="*/ 1458603 w 1500366"/>
                <a:gd name="connsiteY5" fmla="*/ 1542127 h 1806714"/>
                <a:gd name="connsiteX6" fmla="*/ 1500366 w 1500366"/>
                <a:gd name="connsiteY6" fmla="*/ 1576585 h 1806714"/>
                <a:gd name="connsiteX7" fmla="*/ 1408434 w 1500366"/>
                <a:gd name="connsiteY7" fmla="*/ 1652435 h 1806714"/>
                <a:gd name="connsiteX8" fmla="*/ 903358 w 1500366"/>
                <a:gd name="connsiteY8" fmla="*/ 1806714 h 1806714"/>
                <a:gd name="connsiteX9" fmla="*/ 0 w 1500366"/>
                <a:gd name="connsiteY9" fmla="*/ 903357 h 1806714"/>
                <a:gd name="connsiteX10" fmla="*/ 903358 w 1500366"/>
                <a:gd name="connsiteY10" fmla="*/ 0 h 180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366" h="1806714">
                  <a:moveTo>
                    <a:pt x="903358" y="0"/>
                  </a:moveTo>
                  <a:cubicBezTo>
                    <a:pt x="1090450" y="0"/>
                    <a:pt x="1264258" y="56875"/>
                    <a:pt x="1408434" y="154279"/>
                  </a:cubicBezTo>
                  <a:lnTo>
                    <a:pt x="1500366" y="230130"/>
                  </a:lnTo>
                  <a:lnTo>
                    <a:pt x="1458603" y="264587"/>
                  </a:lnTo>
                  <a:cubicBezTo>
                    <a:pt x="1295127" y="428063"/>
                    <a:pt x="1194015" y="653902"/>
                    <a:pt x="1194015" y="903357"/>
                  </a:cubicBezTo>
                  <a:cubicBezTo>
                    <a:pt x="1194015" y="1152812"/>
                    <a:pt x="1295127" y="1378651"/>
                    <a:pt x="1458603" y="1542127"/>
                  </a:cubicBezTo>
                  <a:lnTo>
                    <a:pt x="1500366" y="1576585"/>
                  </a:lnTo>
                  <a:lnTo>
                    <a:pt x="1408434" y="1652435"/>
                  </a:lnTo>
                  <a:cubicBezTo>
                    <a:pt x="1264258" y="1749839"/>
                    <a:pt x="1090450" y="1806714"/>
                    <a:pt x="903358" y="1806714"/>
                  </a:cubicBezTo>
                  <a:cubicBezTo>
                    <a:pt x="404447" y="1806714"/>
                    <a:pt x="0" y="1402267"/>
                    <a:pt x="0" y="903357"/>
                  </a:cubicBezTo>
                  <a:cubicBezTo>
                    <a:pt x="0" y="404447"/>
                    <a:pt x="404447" y="0"/>
                    <a:pt x="903358" y="0"/>
                  </a:cubicBezTo>
                  <a:close/>
                </a:path>
              </a:pathLst>
            </a:cu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3200" dirty="0" smtClean="0">
                  <a:solidFill>
                    <a:srgbClr val="FFFFFF"/>
                  </a:solidFill>
                  <a:latin typeface="Helvetica Neue" charset="0"/>
                </a:rPr>
                <a:t>?</a:t>
              </a:r>
            </a:p>
          </p:txBody>
        </p:sp>
        <p:sp>
          <p:nvSpPr>
            <p:cNvPr id="35" name="Freeform 34"/>
            <p:cNvSpPr>
              <a:spLocks noChangeAspect="1"/>
            </p:cNvSpPr>
            <p:nvPr/>
          </p:nvSpPr>
          <p:spPr bwMode="auto">
            <a:xfrm>
              <a:off x="4480744" y="2349429"/>
              <a:ext cx="436825" cy="959956"/>
            </a:xfrm>
            <a:custGeom>
              <a:avLst/>
              <a:gdLst>
                <a:gd name="connsiteX0" fmla="*/ 306351 w 612701"/>
                <a:gd name="connsiteY0" fmla="*/ 0 h 1346455"/>
                <a:gd name="connsiteX1" fmla="*/ 348114 w 612701"/>
                <a:gd name="connsiteY1" fmla="*/ 34457 h 1346455"/>
                <a:gd name="connsiteX2" fmla="*/ 612701 w 612701"/>
                <a:gd name="connsiteY2" fmla="*/ 673227 h 1346455"/>
                <a:gd name="connsiteX3" fmla="*/ 348114 w 612701"/>
                <a:gd name="connsiteY3" fmla="*/ 1311997 h 1346455"/>
                <a:gd name="connsiteX4" fmla="*/ 306351 w 612701"/>
                <a:gd name="connsiteY4" fmla="*/ 1346455 h 1346455"/>
                <a:gd name="connsiteX5" fmla="*/ 264588 w 612701"/>
                <a:gd name="connsiteY5" fmla="*/ 1311997 h 1346455"/>
                <a:gd name="connsiteX6" fmla="*/ 0 w 612701"/>
                <a:gd name="connsiteY6" fmla="*/ 673227 h 1346455"/>
                <a:gd name="connsiteX7" fmla="*/ 264588 w 612701"/>
                <a:gd name="connsiteY7" fmla="*/ 34457 h 134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701" h="1346455">
                  <a:moveTo>
                    <a:pt x="306351" y="0"/>
                  </a:moveTo>
                  <a:lnTo>
                    <a:pt x="348114" y="34457"/>
                  </a:lnTo>
                  <a:cubicBezTo>
                    <a:pt x="511590" y="197933"/>
                    <a:pt x="612701" y="423772"/>
                    <a:pt x="612701" y="673227"/>
                  </a:cubicBezTo>
                  <a:cubicBezTo>
                    <a:pt x="612701" y="922682"/>
                    <a:pt x="511590" y="1148521"/>
                    <a:pt x="348114" y="1311997"/>
                  </a:cubicBezTo>
                  <a:lnTo>
                    <a:pt x="306351" y="1346455"/>
                  </a:lnTo>
                  <a:lnTo>
                    <a:pt x="264588" y="1311997"/>
                  </a:lnTo>
                  <a:cubicBezTo>
                    <a:pt x="101112" y="1148521"/>
                    <a:pt x="0" y="922682"/>
                    <a:pt x="0" y="673227"/>
                  </a:cubicBezTo>
                  <a:cubicBezTo>
                    <a:pt x="0" y="423772"/>
                    <a:pt x="101112" y="197933"/>
                    <a:pt x="264588" y="34457"/>
                  </a:cubicBezTo>
                  <a:close/>
                </a:path>
              </a:pathLst>
            </a:cu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000" dirty="0" smtClean="0">
                <a:solidFill>
                  <a:srgbClr val="FFFFFF"/>
                </a:solidFill>
                <a:latin typeface="Helvetica Neue" charset="0"/>
              </a:endParaRPr>
            </a:p>
          </p:txBody>
        </p:sp>
        <p:sp>
          <p:nvSpPr>
            <p:cNvPr id="36" name="TextBox 35"/>
            <p:cNvSpPr txBox="1"/>
            <p:nvPr/>
          </p:nvSpPr>
          <p:spPr>
            <a:xfrm>
              <a:off x="4917569" y="2475464"/>
              <a:ext cx="2624436" cy="707886"/>
            </a:xfrm>
            <a:prstGeom prst="rect">
              <a:avLst/>
            </a:prstGeom>
            <a:noFill/>
          </p:spPr>
          <p:txBody>
            <a:bodyPr wrap="none" rtlCol="0">
              <a:spAutoFit/>
            </a:bodyPr>
            <a:lstStyle/>
            <a:p>
              <a:r>
                <a:rPr lang="en-US" sz="4000" dirty="0" smtClean="0"/>
                <a:t>=            – </a:t>
              </a:r>
              <a:endParaRPr lang="en-US" sz="4000" dirty="0"/>
            </a:p>
          </p:txBody>
        </p:sp>
      </p:grpSp>
    </p:spTree>
    <p:extLst>
      <p:ext uri="{BB962C8B-B14F-4D97-AF65-F5344CB8AC3E}">
        <p14:creationId xmlns:p14="http://schemas.microsoft.com/office/powerpoint/2010/main" val="151446842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a:xfrm>
            <a:off x="414670" y="49516"/>
            <a:ext cx="4766930" cy="1468133"/>
          </a:xfrm>
          <a:noFill/>
        </p:spPr>
        <p:txBody>
          <a:bodyPr/>
          <a:lstStyle/>
          <a:p>
            <a:pPr eaLnBrk="1" hangingPunct="1">
              <a:spcAft>
                <a:spcPts val="13"/>
              </a:spcAft>
              <a:tabLst>
                <a:tab pos="0" algn="l"/>
                <a:tab pos="914400" algn="l"/>
                <a:tab pos="1828800" algn="l"/>
                <a:tab pos="2743200" algn="l"/>
                <a:tab pos="3657600" algn="l"/>
              </a:tabLst>
            </a:pPr>
            <a:r>
              <a:rPr lang="en-US" dirty="0" smtClean="0">
                <a:solidFill>
                  <a:srgbClr val="000000"/>
                </a:solidFill>
                <a:latin typeface="Helvetica Neue Light"/>
                <a:ea typeface="Osaka" charset="0"/>
                <a:cs typeface="Helvetica Neue Light"/>
              </a:rPr>
              <a:t>Intersection </a:t>
            </a:r>
            <a:r>
              <a:rPr lang="en-US" dirty="0" smtClean="0">
                <a:solidFill>
                  <a:srgbClr val="000000"/>
                </a:solidFill>
                <a:ea typeface="Osaka" charset="0"/>
                <a:cs typeface="Helvetica Neue Light"/>
              </a:rPr>
              <a:t>(</a:t>
            </a:r>
            <a:r>
              <a:rPr lang="en-US" sz="6000" dirty="0" smtClean="0"/>
              <a:t>∩</a:t>
            </a:r>
            <a:r>
              <a:rPr lang="en-US" dirty="0" smtClean="0"/>
              <a:t>)</a:t>
            </a:r>
            <a:endParaRPr lang="en-US" dirty="0">
              <a:solidFill>
                <a:srgbClr val="000000"/>
              </a:solidFill>
              <a:ea typeface="Osaka" charset="0"/>
              <a:cs typeface="Helvetica Neue Light"/>
            </a:endParaRPr>
          </a:p>
        </p:txBody>
      </p:sp>
      <p:pic>
        <p:nvPicPr>
          <p:cNvPr id="481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0738" y="4051300"/>
            <a:ext cx="0" cy="16254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grpSp>
        <p:nvGrpSpPr>
          <p:cNvPr id="4" name="Group 3"/>
          <p:cNvGrpSpPr/>
          <p:nvPr/>
        </p:nvGrpSpPr>
        <p:grpSpPr>
          <a:xfrm>
            <a:off x="5448213" y="141627"/>
            <a:ext cx="3519574" cy="2126512"/>
            <a:chOff x="5257331" y="2242054"/>
            <a:chExt cx="3519574" cy="2126512"/>
          </a:xfrm>
        </p:grpSpPr>
        <p:sp>
          <p:nvSpPr>
            <p:cNvPr id="14" name="Rectangle 13"/>
            <p:cNvSpPr/>
            <p:nvPr/>
          </p:nvSpPr>
          <p:spPr bwMode="auto">
            <a:xfrm>
              <a:off x="5257331" y="2242054"/>
              <a:ext cx="3519574" cy="212651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1000" dirty="0" smtClean="0">
                <a:solidFill>
                  <a:srgbClr val="000000"/>
                </a:solidFill>
                <a:latin typeface="Helvetica Neue" charset="0"/>
              </a:endParaRPr>
            </a:p>
          </p:txBody>
        </p:sp>
        <p:grpSp>
          <p:nvGrpSpPr>
            <p:cNvPr id="2" name="Group 1"/>
            <p:cNvGrpSpPr/>
            <p:nvPr/>
          </p:nvGrpSpPr>
          <p:grpSpPr>
            <a:xfrm>
              <a:off x="6725283" y="2662157"/>
              <a:ext cx="627095" cy="1280160"/>
              <a:chOff x="6725283" y="2636425"/>
              <a:chExt cx="627095" cy="1280160"/>
            </a:xfrm>
          </p:grpSpPr>
          <p:sp>
            <p:nvSpPr>
              <p:cNvPr id="17" name="Freeform 16"/>
              <p:cNvSpPr>
                <a:spLocks noChangeAspect="1"/>
              </p:cNvSpPr>
              <p:nvPr/>
            </p:nvSpPr>
            <p:spPr bwMode="auto">
              <a:xfrm>
                <a:off x="6747564" y="2636425"/>
                <a:ext cx="582533" cy="1280160"/>
              </a:xfrm>
              <a:custGeom>
                <a:avLst/>
                <a:gdLst>
                  <a:gd name="connsiteX0" fmla="*/ 306351 w 612701"/>
                  <a:gd name="connsiteY0" fmla="*/ 0 h 1346455"/>
                  <a:gd name="connsiteX1" fmla="*/ 348114 w 612701"/>
                  <a:gd name="connsiteY1" fmla="*/ 34457 h 1346455"/>
                  <a:gd name="connsiteX2" fmla="*/ 612701 w 612701"/>
                  <a:gd name="connsiteY2" fmla="*/ 673227 h 1346455"/>
                  <a:gd name="connsiteX3" fmla="*/ 348114 w 612701"/>
                  <a:gd name="connsiteY3" fmla="*/ 1311997 h 1346455"/>
                  <a:gd name="connsiteX4" fmla="*/ 306351 w 612701"/>
                  <a:gd name="connsiteY4" fmla="*/ 1346455 h 1346455"/>
                  <a:gd name="connsiteX5" fmla="*/ 264588 w 612701"/>
                  <a:gd name="connsiteY5" fmla="*/ 1311997 h 1346455"/>
                  <a:gd name="connsiteX6" fmla="*/ 0 w 612701"/>
                  <a:gd name="connsiteY6" fmla="*/ 673227 h 1346455"/>
                  <a:gd name="connsiteX7" fmla="*/ 264588 w 612701"/>
                  <a:gd name="connsiteY7" fmla="*/ 34457 h 134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701" h="1346455">
                    <a:moveTo>
                      <a:pt x="306351" y="0"/>
                    </a:moveTo>
                    <a:lnTo>
                      <a:pt x="348114" y="34457"/>
                    </a:lnTo>
                    <a:cubicBezTo>
                      <a:pt x="511590" y="197933"/>
                      <a:pt x="612701" y="423772"/>
                      <a:pt x="612701" y="673227"/>
                    </a:cubicBezTo>
                    <a:cubicBezTo>
                      <a:pt x="612701" y="922682"/>
                      <a:pt x="511590" y="1148521"/>
                      <a:pt x="348114" y="1311997"/>
                    </a:cubicBezTo>
                    <a:lnTo>
                      <a:pt x="306351" y="1346455"/>
                    </a:lnTo>
                    <a:lnTo>
                      <a:pt x="264588" y="1311997"/>
                    </a:lnTo>
                    <a:cubicBezTo>
                      <a:pt x="101112" y="1148521"/>
                      <a:pt x="0" y="922682"/>
                      <a:pt x="0" y="673227"/>
                    </a:cubicBezTo>
                    <a:cubicBezTo>
                      <a:pt x="0" y="423772"/>
                      <a:pt x="101112" y="197933"/>
                      <a:pt x="264588" y="34457"/>
                    </a:cubicBezTo>
                    <a:close/>
                  </a:path>
                </a:pathLst>
              </a:cu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3600" dirty="0" smtClean="0">
                  <a:solidFill>
                    <a:srgbClr val="FFFFFF"/>
                  </a:solidFill>
                  <a:latin typeface="Helvetica Neue" charset="0"/>
                </a:endParaRPr>
              </a:p>
            </p:txBody>
          </p:sp>
          <p:sp>
            <p:nvSpPr>
              <p:cNvPr id="18" name="TextBox 17"/>
              <p:cNvSpPr txBox="1"/>
              <p:nvPr/>
            </p:nvSpPr>
            <p:spPr>
              <a:xfrm>
                <a:off x="6725283" y="2861007"/>
                <a:ext cx="627095" cy="830997"/>
              </a:xfrm>
              <a:prstGeom prst="rect">
                <a:avLst/>
              </a:prstGeom>
              <a:noFill/>
            </p:spPr>
            <p:txBody>
              <a:bodyPr wrap="none" rtlCol="0">
                <a:spAutoFit/>
              </a:bodyPr>
              <a:lstStyle/>
              <a:p>
                <a:r>
                  <a:rPr lang="en-US" sz="4800" dirty="0" smtClean="0">
                    <a:solidFill>
                      <a:schemeClr val="bg1"/>
                    </a:solidFill>
                  </a:rPr>
                  <a:t>∩</a:t>
                </a:r>
                <a:endParaRPr lang="en-US" sz="4000" dirty="0"/>
              </a:p>
            </p:txBody>
          </p:sp>
        </p:grpSp>
        <p:sp>
          <p:nvSpPr>
            <p:cNvPr id="19" name="Freeform 18"/>
            <p:cNvSpPr/>
            <p:nvPr/>
          </p:nvSpPr>
          <p:spPr bwMode="auto">
            <a:xfrm>
              <a:off x="5506119" y="2388247"/>
              <a:ext cx="1500366" cy="1806714"/>
            </a:xfrm>
            <a:custGeom>
              <a:avLst/>
              <a:gdLst>
                <a:gd name="connsiteX0" fmla="*/ 903358 w 1500366"/>
                <a:gd name="connsiteY0" fmla="*/ 0 h 1806714"/>
                <a:gd name="connsiteX1" fmla="*/ 1408434 w 1500366"/>
                <a:gd name="connsiteY1" fmla="*/ 154279 h 1806714"/>
                <a:gd name="connsiteX2" fmla="*/ 1500366 w 1500366"/>
                <a:gd name="connsiteY2" fmla="*/ 230130 h 1806714"/>
                <a:gd name="connsiteX3" fmla="*/ 1458603 w 1500366"/>
                <a:gd name="connsiteY3" fmla="*/ 264587 h 1806714"/>
                <a:gd name="connsiteX4" fmla="*/ 1194015 w 1500366"/>
                <a:gd name="connsiteY4" fmla="*/ 903357 h 1806714"/>
                <a:gd name="connsiteX5" fmla="*/ 1458603 w 1500366"/>
                <a:gd name="connsiteY5" fmla="*/ 1542127 h 1806714"/>
                <a:gd name="connsiteX6" fmla="*/ 1500366 w 1500366"/>
                <a:gd name="connsiteY6" fmla="*/ 1576585 h 1806714"/>
                <a:gd name="connsiteX7" fmla="*/ 1408434 w 1500366"/>
                <a:gd name="connsiteY7" fmla="*/ 1652435 h 1806714"/>
                <a:gd name="connsiteX8" fmla="*/ 903358 w 1500366"/>
                <a:gd name="connsiteY8" fmla="*/ 1806714 h 1806714"/>
                <a:gd name="connsiteX9" fmla="*/ 0 w 1500366"/>
                <a:gd name="connsiteY9" fmla="*/ 903357 h 1806714"/>
                <a:gd name="connsiteX10" fmla="*/ 903358 w 1500366"/>
                <a:gd name="connsiteY10" fmla="*/ 0 h 180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366" h="1806714">
                  <a:moveTo>
                    <a:pt x="903358" y="0"/>
                  </a:moveTo>
                  <a:cubicBezTo>
                    <a:pt x="1090450" y="0"/>
                    <a:pt x="1264258" y="56875"/>
                    <a:pt x="1408434" y="154279"/>
                  </a:cubicBezTo>
                  <a:lnTo>
                    <a:pt x="1500366" y="230130"/>
                  </a:lnTo>
                  <a:lnTo>
                    <a:pt x="1458603" y="264587"/>
                  </a:lnTo>
                  <a:cubicBezTo>
                    <a:pt x="1295127" y="428063"/>
                    <a:pt x="1194015" y="653902"/>
                    <a:pt x="1194015" y="903357"/>
                  </a:cubicBezTo>
                  <a:cubicBezTo>
                    <a:pt x="1194015" y="1152812"/>
                    <a:pt x="1295127" y="1378651"/>
                    <a:pt x="1458603" y="1542127"/>
                  </a:cubicBezTo>
                  <a:lnTo>
                    <a:pt x="1500366" y="1576585"/>
                  </a:lnTo>
                  <a:lnTo>
                    <a:pt x="1408434" y="1652435"/>
                  </a:lnTo>
                  <a:cubicBezTo>
                    <a:pt x="1264258" y="1749839"/>
                    <a:pt x="1090450" y="1806714"/>
                    <a:pt x="903358" y="1806714"/>
                  </a:cubicBezTo>
                  <a:cubicBezTo>
                    <a:pt x="404447" y="1806714"/>
                    <a:pt x="0" y="1402267"/>
                    <a:pt x="0" y="903357"/>
                  </a:cubicBezTo>
                  <a:cubicBezTo>
                    <a:pt x="0" y="404447"/>
                    <a:pt x="404447" y="0"/>
                    <a:pt x="903358" y="0"/>
                  </a:cubicBezTo>
                  <a:close/>
                </a:path>
              </a:pathLst>
            </a:cu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3600" dirty="0" smtClean="0">
                  <a:solidFill>
                    <a:srgbClr val="FFFFFF"/>
                  </a:solidFill>
                  <a:latin typeface="Helvetica Neue" charset="0"/>
                </a:rPr>
                <a:t>S1</a:t>
              </a:r>
            </a:p>
          </p:txBody>
        </p:sp>
        <p:sp>
          <p:nvSpPr>
            <p:cNvPr id="22" name="Freeform 21"/>
            <p:cNvSpPr/>
            <p:nvPr/>
          </p:nvSpPr>
          <p:spPr bwMode="auto">
            <a:xfrm>
              <a:off x="7069533" y="2388247"/>
              <a:ext cx="1500365" cy="1806714"/>
            </a:xfrm>
            <a:custGeom>
              <a:avLst/>
              <a:gdLst>
                <a:gd name="connsiteX0" fmla="*/ 597007 w 1500365"/>
                <a:gd name="connsiteY0" fmla="*/ 0 h 1806714"/>
                <a:gd name="connsiteX1" fmla="*/ 1500365 w 1500365"/>
                <a:gd name="connsiteY1" fmla="*/ 903357 h 1806714"/>
                <a:gd name="connsiteX2" fmla="*/ 597007 w 1500365"/>
                <a:gd name="connsiteY2" fmla="*/ 1806714 h 1806714"/>
                <a:gd name="connsiteX3" fmla="*/ 91931 w 1500365"/>
                <a:gd name="connsiteY3" fmla="*/ 1652435 h 1806714"/>
                <a:gd name="connsiteX4" fmla="*/ 0 w 1500365"/>
                <a:gd name="connsiteY4" fmla="*/ 1576585 h 1806714"/>
                <a:gd name="connsiteX5" fmla="*/ 41763 w 1500365"/>
                <a:gd name="connsiteY5" fmla="*/ 1542127 h 1806714"/>
                <a:gd name="connsiteX6" fmla="*/ 306350 w 1500365"/>
                <a:gd name="connsiteY6" fmla="*/ 903357 h 1806714"/>
                <a:gd name="connsiteX7" fmla="*/ 41763 w 1500365"/>
                <a:gd name="connsiteY7" fmla="*/ 264587 h 1806714"/>
                <a:gd name="connsiteX8" fmla="*/ 0 w 1500365"/>
                <a:gd name="connsiteY8" fmla="*/ 230130 h 1806714"/>
                <a:gd name="connsiteX9" fmla="*/ 91931 w 1500365"/>
                <a:gd name="connsiteY9" fmla="*/ 154279 h 1806714"/>
                <a:gd name="connsiteX10" fmla="*/ 597007 w 1500365"/>
                <a:gd name="connsiteY10" fmla="*/ 0 h 180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365" h="1806714">
                  <a:moveTo>
                    <a:pt x="597007" y="0"/>
                  </a:moveTo>
                  <a:cubicBezTo>
                    <a:pt x="1095918" y="0"/>
                    <a:pt x="1500365" y="404447"/>
                    <a:pt x="1500365" y="903357"/>
                  </a:cubicBezTo>
                  <a:cubicBezTo>
                    <a:pt x="1500365" y="1402267"/>
                    <a:pt x="1095918" y="1806714"/>
                    <a:pt x="597007" y="1806714"/>
                  </a:cubicBezTo>
                  <a:cubicBezTo>
                    <a:pt x="409916" y="1806714"/>
                    <a:pt x="236108" y="1749839"/>
                    <a:pt x="91931" y="1652435"/>
                  </a:cubicBezTo>
                  <a:lnTo>
                    <a:pt x="0" y="1576585"/>
                  </a:lnTo>
                  <a:lnTo>
                    <a:pt x="41763" y="1542127"/>
                  </a:lnTo>
                  <a:cubicBezTo>
                    <a:pt x="205239" y="1378651"/>
                    <a:pt x="306350" y="1152812"/>
                    <a:pt x="306350" y="903357"/>
                  </a:cubicBezTo>
                  <a:cubicBezTo>
                    <a:pt x="306350" y="653902"/>
                    <a:pt x="205239" y="428063"/>
                    <a:pt x="41763" y="264587"/>
                  </a:cubicBezTo>
                  <a:lnTo>
                    <a:pt x="0" y="230130"/>
                  </a:lnTo>
                  <a:lnTo>
                    <a:pt x="91931" y="154279"/>
                  </a:lnTo>
                  <a:cubicBezTo>
                    <a:pt x="236108" y="56875"/>
                    <a:pt x="409916" y="0"/>
                    <a:pt x="597007" y="0"/>
                  </a:cubicBezTo>
                  <a:close/>
                </a:path>
              </a:pathLst>
            </a:cu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3600" smtClean="0">
                  <a:solidFill>
                    <a:srgbClr val="FFFFFF"/>
                  </a:solidFill>
                  <a:latin typeface="Helvetica Neue" charset="0"/>
                </a:rPr>
                <a:t>S2</a:t>
              </a:r>
              <a:endParaRPr lang="en-US" sz="3600" dirty="0" smtClean="0">
                <a:solidFill>
                  <a:srgbClr val="FFFFFF"/>
                </a:solidFill>
                <a:latin typeface="Helvetica Neue" charset="0"/>
              </a:endParaRPr>
            </a:p>
          </p:txBody>
        </p:sp>
      </p:grpSp>
      <p:sp>
        <p:nvSpPr>
          <p:cNvPr id="27" name="TextBox 26"/>
          <p:cNvSpPr txBox="1"/>
          <p:nvPr/>
        </p:nvSpPr>
        <p:spPr>
          <a:xfrm>
            <a:off x="1719805" y="2299931"/>
            <a:ext cx="6115777" cy="830997"/>
          </a:xfrm>
          <a:prstGeom prst="rect">
            <a:avLst/>
          </a:prstGeom>
          <a:noFill/>
        </p:spPr>
        <p:txBody>
          <a:bodyPr wrap="none" rtlCol="0">
            <a:spAutoFit/>
          </a:bodyPr>
          <a:lstStyle/>
          <a:p>
            <a:r>
              <a:rPr lang="en-US" sz="4000" dirty="0" smtClean="0"/>
              <a:t>S1 </a:t>
            </a:r>
            <a:r>
              <a:rPr lang="en-US" sz="4800" dirty="0"/>
              <a:t>∩</a:t>
            </a:r>
            <a:r>
              <a:rPr lang="en-US" sz="4000" dirty="0" smtClean="0"/>
              <a:t> S2 = S1 – (S1 – S2)</a:t>
            </a:r>
            <a:endParaRPr lang="en-US" sz="4000" dirty="0"/>
          </a:p>
        </p:txBody>
      </p:sp>
      <p:grpSp>
        <p:nvGrpSpPr>
          <p:cNvPr id="6" name="Group 5"/>
          <p:cNvGrpSpPr/>
          <p:nvPr/>
        </p:nvGrpSpPr>
        <p:grpSpPr>
          <a:xfrm>
            <a:off x="2058850" y="3373898"/>
            <a:ext cx="3061261" cy="1354804"/>
            <a:chOff x="4480744" y="2152005"/>
            <a:chExt cx="3061261" cy="1354804"/>
          </a:xfrm>
        </p:grpSpPr>
        <p:grpSp>
          <p:nvGrpSpPr>
            <p:cNvPr id="3" name="Group 2"/>
            <p:cNvGrpSpPr/>
            <p:nvPr/>
          </p:nvGrpSpPr>
          <p:grpSpPr>
            <a:xfrm>
              <a:off x="5419911" y="2152005"/>
              <a:ext cx="1367750" cy="1354804"/>
              <a:chOff x="3560630" y="5050797"/>
              <a:chExt cx="1823978" cy="1806714"/>
            </a:xfrm>
          </p:grpSpPr>
          <p:sp>
            <p:nvSpPr>
              <p:cNvPr id="29" name="Freeform 28"/>
              <p:cNvSpPr>
                <a:spLocks noChangeAspect="1"/>
              </p:cNvSpPr>
              <p:nvPr/>
            </p:nvSpPr>
            <p:spPr bwMode="auto">
              <a:xfrm>
                <a:off x="4802075" y="5324706"/>
                <a:ext cx="582533" cy="1280160"/>
              </a:xfrm>
              <a:custGeom>
                <a:avLst/>
                <a:gdLst>
                  <a:gd name="connsiteX0" fmla="*/ 306351 w 612701"/>
                  <a:gd name="connsiteY0" fmla="*/ 0 h 1346455"/>
                  <a:gd name="connsiteX1" fmla="*/ 348114 w 612701"/>
                  <a:gd name="connsiteY1" fmla="*/ 34457 h 1346455"/>
                  <a:gd name="connsiteX2" fmla="*/ 612701 w 612701"/>
                  <a:gd name="connsiteY2" fmla="*/ 673227 h 1346455"/>
                  <a:gd name="connsiteX3" fmla="*/ 348114 w 612701"/>
                  <a:gd name="connsiteY3" fmla="*/ 1311997 h 1346455"/>
                  <a:gd name="connsiteX4" fmla="*/ 306351 w 612701"/>
                  <a:gd name="connsiteY4" fmla="*/ 1346455 h 1346455"/>
                  <a:gd name="connsiteX5" fmla="*/ 264588 w 612701"/>
                  <a:gd name="connsiteY5" fmla="*/ 1311997 h 1346455"/>
                  <a:gd name="connsiteX6" fmla="*/ 0 w 612701"/>
                  <a:gd name="connsiteY6" fmla="*/ 673227 h 1346455"/>
                  <a:gd name="connsiteX7" fmla="*/ 264588 w 612701"/>
                  <a:gd name="connsiteY7" fmla="*/ 34457 h 134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701" h="1346455">
                    <a:moveTo>
                      <a:pt x="306351" y="0"/>
                    </a:moveTo>
                    <a:lnTo>
                      <a:pt x="348114" y="34457"/>
                    </a:lnTo>
                    <a:cubicBezTo>
                      <a:pt x="511590" y="197933"/>
                      <a:pt x="612701" y="423772"/>
                      <a:pt x="612701" y="673227"/>
                    </a:cubicBezTo>
                    <a:cubicBezTo>
                      <a:pt x="612701" y="922682"/>
                      <a:pt x="511590" y="1148521"/>
                      <a:pt x="348114" y="1311997"/>
                    </a:cubicBezTo>
                    <a:lnTo>
                      <a:pt x="306351" y="1346455"/>
                    </a:lnTo>
                    <a:lnTo>
                      <a:pt x="264588" y="1311997"/>
                    </a:lnTo>
                    <a:cubicBezTo>
                      <a:pt x="101112" y="1148521"/>
                      <a:pt x="0" y="922682"/>
                      <a:pt x="0" y="673227"/>
                    </a:cubicBezTo>
                    <a:cubicBezTo>
                      <a:pt x="0" y="423772"/>
                      <a:pt x="101112" y="197933"/>
                      <a:pt x="264588" y="34457"/>
                    </a:cubicBezTo>
                    <a:close/>
                  </a:path>
                </a:pathLst>
              </a:cu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000" dirty="0" smtClean="0">
                  <a:solidFill>
                    <a:srgbClr val="FFFFFF"/>
                  </a:solidFill>
                  <a:latin typeface="Helvetica Neue" charset="0"/>
                </a:endParaRPr>
              </a:p>
            </p:txBody>
          </p:sp>
          <p:sp>
            <p:nvSpPr>
              <p:cNvPr id="33" name="Freeform 32"/>
              <p:cNvSpPr/>
              <p:nvPr/>
            </p:nvSpPr>
            <p:spPr bwMode="auto">
              <a:xfrm>
                <a:off x="3560630" y="5050797"/>
                <a:ext cx="1500366" cy="1806714"/>
              </a:xfrm>
              <a:custGeom>
                <a:avLst/>
                <a:gdLst>
                  <a:gd name="connsiteX0" fmla="*/ 903358 w 1500366"/>
                  <a:gd name="connsiteY0" fmla="*/ 0 h 1806714"/>
                  <a:gd name="connsiteX1" fmla="*/ 1408434 w 1500366"/>
                  <a:gd name="connsiteY1" fmla="*/ 154279 h 1806714"/>
                  <a:gd name="connsiteX2" fmla="*/ 1500366 w 1500366"/>
                  <a:gd name="connsiteY2" fmla="*/ 230130 h 1806714"/>
                  <a:gd name="connsiteX3" fmla="*/ 1458603 w 1500366"/>
                  <a:gd name="connsiteY3" fmla="*/ 264587 h 1806714"/>
                  <a:gd name="connsiteX4" fmla="*/ 1194015 w 1500366"/>
                  <a:gd name="connsiteY4" fmla="*/ 903357 h 1806714"/>
                  <a:gd name="connsiteX5" fmla="*/ 1458603 w 1500366"/>
                  <a:gd name="connsiteY5" fmla="*/ 1542127 h 1806714"/>
                  <a:gd name="connsiteX6" fmla="*/ 1500366 w 1500366"/>
                  <a:gd name="connsiteY6" fmla="*/ 1576585 h 1806714"/>
                  <a:gd name="connsiteX7" fmla="*/ 1408434 w 1500366"/>
                  <a:gd name="connsiteY7" fmla="*/ 1652435 h 1806714"/>
                  <a:gd name="connsiteX8" fmla="*/ 903358 w 1500366"/>
                  <a:gd name="connsiteY8" fmla="*/ 1806714 h 1806714"/>
                  <a:gd name="connsiteX9" fmla="*/ 0 w 1500366"/>
                  <a:gd name="connsiteY9" fmla="*/ 903357 h 1806714"/>
                  <a:gd name="connsiteX10" fmla="*/ 903358 w 1500366"/>
                  <a:gd name="connsiteY10" fmla="*/ 0 h 180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366" h="1806714">
                    <a:moveTo>
                      <a:pt x="903358" y="0"/>
                    </a:moveTo>
                    <a:cubicBezTo>
                      <a:pt x="1090450" y="0"/>
                      <a:pt x="1264258" y="56875"/>
                      <a:pt x="1408434" y="154279"/>
                    </a:cubicBezTo>
                    <a:lnTo>
                      <a:pt x="1500366" y="230130"/>
                    </a:lnTo>
                    <a:lnTo>
                      <a:pt x="1458603" y="264587"/>
                    </a:lnTo>
                    <a:cubicBezTo>
                      <a:pt x="1295127" y="428063"/>
                      <a:pt x="1194015" y="653902"/>
                      <a:pt x="1194015" y="903357"/>
                    </a:cubicBezTo>
                    <a:cubicBezTo>
                      <a:pt x="1194015" y="1152812"/>
                      <a:pt x="1295127" y="1378651"/>
                      <a:pt x="1458603" y="1542127"/>
                    </a:cubicBezTo>
                    <a:lnTo>
                      <a:pt x="1500366" y="1576585"/>
                    </a:lnTo>
                    <a:lnTo>
                      <a:pt x="1408434" y="1652435"/>
                    </a:lnTo>
                    <a:cubicBezTo>
                      <a:pt x="1264258" y="1749839"/>
                      <a:pt x="1090450" y="1806714"/>
                      <a:pt x="903358" y="1806714"/>
                    </a:cubicBezTo>
                    <a:cubicBezTo>
                      <a:pt x="404447" y="1806714"/>
                      <a:pt x="0" y="1402267"/>
                      <a:pt x="0" y="903357"/>
                    </a:cubicBezTo>
                    <a:cubicBezTo>
                      <a:pt x="0" y="404447"/>
                      <a:pt x="404447" y="0"/>
                      <a:pt x="903358" y="0"/>
                    </a:cubicBezTo>
                    <a:close/>
                  </a:path>
                </a:pathLst>
              </a:cu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3200" dirty="0" smtClean="0">
                    <a:solidFill>
                      <a:srgbClr val="FFFFFF"/>
                    </a:solidFill>
                    <a:latin typeface="Helvetica Neue" charset="0"/>
                  </a:rPr>
                  <a:t>S1</a:t>
                </a:r>
              </a:p>
            </p:txBody>
          </p:sp>
        </p:grpSp>
        <p:sp>
          <p:nvSpPr>
            <p:cNvPr id="35" name="Freeform 34"/>
            <p:cNvSpPr>
              <a:spLocks noChangeAspect="1"/>
            </p:cNvSpPr>
            <p:nvPr/>
          </p:nvSpPr>
          <p:spPr bwMode="auto">
            <a:xfrm>
              <a:off x="4480744" y="2349429"/>
              <a:ext cx="436825" cy="959956"/>
            </a:xfrm>
            <a:custGeom>
              <a:avLst/>
              <a:gdLst>
                <a:gd name="connsiteX0" fmla="*/ 306351 w 612701"/>
                <a:gd name="connsiteY0" fmla="*/ 0 h 1346455"/>
                <a:gd name="connsiteX1" fmla="*/ 348114 w 612701"/>
                <a:gd name="connsiteY1" fmla="*/ 34457 h 1346455"/>
                <a:gd name="connsiteX2" fmla="*/ 612701 w 612701"/>
                <a:gd name="connsiteY2" fmla="*/ 673227 h 1346455"/>
                <a:gd name="connsiteX3" fmla="*/ 348114 w 612701"/>
                <a:gd name="connsiteY3" fmla="*/ 1311997 h 1346455"/>
                <a:gd name="connsiteX4" fmla="*/ 306351 w 612701"/>
                <a:gd name="connsiteY4" fmla="*/ 1346455 h 1346455"/>
                <a:gd name="connsiteX5" fmla="*/ 264588 w 612701"/>
                <a:gd name="connsiteY5" fmla="*/ 1311997 h 1346455"/>
                <a:gd name="connsiteX6" fmla="*/ 0 w 612701"/>
                <a:gd name="connsiteY6" fmla="*/ 673227 h 1346455"/>
                <a:gd name="connsiteX7" fmla="*/ 264588 w 612701"/>
                <a:gd name="connsiteY7" fmla="*/ 34457 h 134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701" h="1346455">
                  <a:moveTo>
                    <a:pt x="306351" y="0"/>
                  </a:moveTo>
                  <a:lnTo>
                    <a:pt x="348114" y="34457"/>
                  </a:lnTo>
                  <a:cubicBezTo>
                    <a:pt x="511590" y="197933"/>
                    <a:pt x="612701" y="423772"/>
                    <a:pt x="612701" y="673227"/>
                  </a:cubicBezTo>
                  <a:cubicBezTo>
                    <a:pt x="612701" y="922682"/>
                    <a:pt x="511590" y="1148521"/>
                    <a:pt x="348114" y="1311997"/>
                  </a:cubicBezTo>
                  <a:lnTo>
                    <a:pt x="306351" y="1346455"/>
                  </a:lnTo>
                  <a:lnTo>
                    <a:pt x="264588" y="1311997"/>
                  </a:lnTo>
                  <a:cubicBezTo>
                    <a:pt x="101112" y="1148521"/>
                    <a:pt x="0" y="922682"/>
                    <a:pt x="0" y="673227"/>
                  </a:cubicBezTo>
                  <a:cubicBezTo>
                    <a:pt x="0" y="423772"/>
                    <a:pt x="101112" y="197933"/>
                    <a:pt x="264588" y="34457"/>
                  </a:cubicBezTo>
                  <a:close/>
                </a:path>
              </a:pathLst>
            </a:cu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000" dirty="0" smtClean="0">
                <a:solidFill>
                  <a:srgbClr val="FFFFFF"/>
                </a:solidFill>
                <a:latin typeface="Helvetica Neue" charset="0"/>
              </a:endParaRPr>
            </a:p>
          </p:txBody>
        </p:sp>
        <p:sp>
          <p:nvSpPr>
            <p:cNvPr id="36" name="TextBox 35"/>
            <p:cNvSpPr txBox="1"/>
            <p:nvPr/>
          </p:nvSpPr>
          <p:spPr>
            <a:xfrm>
              <a:off x="4917569" y="2475464"/>
              <a:ext cx="2624436" cy="707886"/>
            </a:xfrm>
            <a:prstGeom prst="rect">
              <a:avLst/>
            </a:prstGeom>
            <a:noFill/>
          </p:spPr>
          <p:txBody>
            <a:bodyPr wrap="none" rtlCol="0">
              <a:spAutoFit/>
            </a:bodyPr>
            <a:lstStyle/>
            <a:p>
              <a:r>
                <a:rPr lang="en-US" sz="4000" dirty="0" smtClean="0"/>
                <a:t>=            – </a:t>
              </a:r>
              <a:endParaRPr lang="en-US" sz="4000" dirty="0"/>
            </a:p>
          </p:txBody>
        </p:sp>
      </p:grpSp>
      <p:grpSp>
        <p:nvGrpSpPr>
          <p:cNvPr id="10" name="Group 9"/>
          <p:cNvGrpSpPr/>
          <p:nvPr/>
        </p:nvGrpSpPr>
        <p:grpSpPr>
          <a:xfrm>
            <a:off x="4927899" y="3367243"/>
            <a:ext cx="4039888" cy="1368113"/>
            <a:chOff x="5015165" y="5052553"/>
            <a:chExt cx="4039888" cy="1368113"/>
          </a:xfrm>
        </p:grpSpPr>
        <p:sp>
          <p:nvSpPr>
            <p:cNvPr id="38" name="TextBox 37"/>
            <p:cNvSpPr txBox="1"/>
            <p:nvPr/>
          </p:nvSpPr>
          <p:spPr>
            <a:xfrm>
              <a:off x="5015165" y="5232412"/>
              <a:ext cx="4039888" cy="923330"/>
            </a:xfrm>
            <a:prstGeom prst="rect">
              <a:avLst/>
            </a:prstGeom>
            <a:noFill/>
          </p:spPr>
          <p:txBody>
            <a:bodyPr wrap="none" rtlCol="0">
              <a:spAutoFit/>
            </a:bodyPr>
            <a:lstStyle/>
            <a:p>
              <a:r>
                <a:rPr lang="en-US" sz="5400" dirty="0" smtClean="0"/>
                <a:t>(        </a:t>
              </a:r>
              <a:r>
                <a:rPr lang="en-US" sz="4000" dirty="0" smtClean="0"/>
                <a:t>–           </a:t>
              </a:r>
              <a:r>
                <a:rPr lang="en-US" sz="5400" dirty="0" smtClean="0"/>
                <a:t>)</a:t>
              </a:r>
              <a:endParaRPr lang="en-US" sz="4000" dirty="0"/>
            </a:p>
          </p:txBody>
        </p:sp>
        <p:grpSp>
          <p:nvGrpSpPr>
            <p:cNvPr id="8" name="Group 7"/>
            <p:cNvGrpSpPr/>
            <p:nvPr/>
          </p:nvGrpSpPr>
          <p:grpSpPr>
            <a:xfrm>
              <a:off x="5334851" y="5059207"/>
              <a:ext cx="1367750" cy="1354804"/>
              <a:chOff x="5228525" y="3460935"/>
              <a:chExt cx="1367750" cy="1354804"/>
            </a:xfrm>
          </p:grpSpPr>
          <p:sp>
            <p:nvSpPr>
              <p:cNvPr id="39" name="Freeform 38"/>
              <p:cNvSpPr>
                <a:spLocks noChangeAspect="1"/>
              </p:cNvSpPr>
              <p:nvPr/>
            </p:nvSpPr>
            <p:spPr bwMode="auto">
              <a:xfrm>
                <a:off x="6159450" y="3666332"/>
                <a:ext cx="436825" cy="959956"/>
              </a:xfrm>
              <a:custGeom>
                <a:avLst/>
                <a:gdLst>
                  <a:gd name="connsiteX0" fmla="*/ 306351 w 612701"/>
                  <a:gd name="connsiteY0" fmla="*/ 0 h 1346455"/>
                  <a:gd name="connsiteX1" fmla="*/ 348114 w 612701"/>
                  <a:gd name="connsiteY1" fmla="*/ 34457 h 1346455"/>
                  <a:gd name="connsiteX2" fmla="*/ 612701 w 612701"/>
                  <a:gd name="connsiteY2" fmla="*/ 673227 h 1346455"/>
                  <a:gd name="connsiteX3" fmla="*/ 348114 w 612701"/>
                  <a:gd name="connsiteY3" fmla="*/ 1311997 h 1346455"/>
                  <a:gd name="connsiteX4" fmla="*/ 306351 w 612701"/>
                  <a:gd name="connsiteY4" fmla="*/ 1346455 h 1346455"/>
                  <a:gd name="connsiteX5" fmla="*/ 264588 w 612701"/>
                  <a:gd name="connsiteY5" fmla="*/ 1311997 h 1346455"/>
                  <a:gd name="connsiteX6" fmla="*/ 0 w 612701"/>
                  <a:gd name="connsiteY6" fmla="*/ 673227 h 1346455"/>
                  <a:gd name="connsiteX7" fmla="*/ 264588 w 612701"/>
                  <a:gd name="connsiteY7" fmla="*/ 34457 h 134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701" h="1346455">
                    <a:moveTo>
                      <a:pt x="306351" y="0"/>
                    </a:moveTo>
                    <a:lnTo>
                      <a:pt x="348114" y="34457"/>
                    </a:lnTo>
                    <a:cubicBezTo>
                      <a:pt x="511590" y="197933"/>
                      <a:pt x="612701" y="423772"/>
                      <a:pt x="612701" y="673227"/>
                    </a:cubicBezTo>
                    <a:cubicBezTo>
                      <a:pt x="612701" y="922682"/>
                      <a:pt x="511590" y="1148521"/>
                      <a:pt x="348114" y="1311997"/>
                    </a:cubicBezTo>
                    <a:lnTo>
                      <a:pt x="306351" y="1346455"/>
                    </a:lnTo>
                    <a:lnTo>
                      <a:pt x="264588" y="1311997"/>
                    </a:lnTo>
                    <a:cubicBezTo>
                      <a:pt x="101112" y="1148521"/>
                      <a:pt x="0" y="922682"/>
                      <a:pt x="0" y="673227"/>
                    </a:cubicBezTo>
                    <a:cubicBezTo>
                      <a:pt x="0" y="423772"/>
                      <a:pt x="101112" y="197933"/>
                      <a:pt x="264588" y="34457"/>
                    </a:cubicBezTo>
                    <a:close/>
                  </a:path>
                </a:pathLst>
              </a:cu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000" dirty="0" smtClean="0">
                  <a:solidFill>
                    <a:srgbClr val="FFFFFF"/>
                  </a:solidFill>
                  <a:latin typeface="Helvetica Neue" charset="0"/>
                </a:endParaRPr>
              </a:p>
            </p:txBody>
          </p:sp>
          <p:sp>
            <p:nvSpPr>
              <p:cNvPr id="40" name="Freeform 39"/>
              <p:cNvSpPr/>
              <p:nvPr/>
            </p:nvSpPr>
            <p:spPr bwMode="auto">
              <a:xfrm>
                <a:off x="5228525" y="3460935"/>
                <a:ext cx="1125082" cy="1354804"/>
              </a:xfrm>
              <a:custGeom>
                <a:avLst/>
                <a:gdLst>
                  <a:gd name="connsiteX0" fmla="*/ 903358 w 1500366"/>
                  <a:gd name="connsiteY0" fmla="*/ 0 h 1806714"/>
                  <a:gd name="connsiteX1" fmla="*/ 1408434 w 1500366"/>
                  <a:gd name="connsiteY1" fmla="*/ 154279 h 1806714"/>
                  <a:gd name="connsiteX2" fmla="*/ 1500366 w 1500366"/>
                  <a:gd name="connsiteY2" fmla="*/ 230130 h 1806714"/>
                  <a:gd name="connsiteX3" fmla="*/ 1458603 w 1500366"/>
                  <a:gd name="connsiteY3" fmla="*/ 264587 h 1806714"/>
                  <a:gd name="connsiteX4" fmla="*/ 1194015 w 1500366"/>
                  <a:gd name="connsiteY4" fmla="*/ 903357 h 1806714"/>
                  <a:gd name="connsiteX5" fmla="*/ 1458603 w 1500366"/>
                  <a:gd name="connsiteY5" fmla="*/ 1542127 h 1806714"/>
                  <a:gd name="connsiteX6" fmla="*/ 1500366 w 1500366"/>
                  <a:gd name="connsiteY6" fmla="*/ 1576585 h 1806714"/>
                  <a:gd name="connsiteX7" fmla="*/ 1408434 w 1500366"/>
                  <a:gd name="connsiteY7" fmla="*/ 1652435 h 1806714"/>
                  <a:gd name="connsiteX8" fmla="*/ 903358 w 1500366"/>
                  <a:gd name="connsiteY8" fmla="*/ 1806714 h 1806714"/>
                  <a:gd name="connsiteX9" fmla="*/ 0 w 1500366"/>
                  <a:gd name="connsiteY9" fmla="*/ 903357 h 1806714"/>
                  <a:gd name="connsiteX10" fmla="*/ 903358 w 1500366"/>
                  <a:gd name="connsiteY10" fmla="*/ 0 h 180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366" h="1806714">
                    <a:moveTo>
                      <a:pt x="903358" y="0"/>
                    </a:moveTo>
                    <a:cubicBezTo>
                      <a:pt x="1090450" y="0"/>
                      <a:pt x="1264258" y="56875"/>
                      <a:pt x="1408434" y="154279"/>
                    </a:cubicBezTo>
                    <a:lnTo>
                      <a:pt x="1500366" y="230130"/>
                    </a:lnTo>
                    <a:lnTo>
                      <a:pt x="1458603" y="264587"/>
                    </a:lnTo>
                    <a:cubicBezTo>
                      <a:pt x="1295127" y="428063"/>
                      <a:pt x="1194015" y="653902"/>
                      <a:pt x="1194015" y="903357"/>
                    </a:cubicBezTo>
                    <a:cubicBezTo>
                      <a:pt x="1194015" y="1152812"/>
                      <a:pt x="1295127" y="1378651"/>
                      <a:pt x="1458603" y="1542127"/>
                    </a:cubicBezTo>
                    <a:lnTo>
                      <a:pt x="1500366" y="1576585"/>
                    </a:lnTo>
                    <a:lnTo>
                      <a:pt x="1408434" y="1652435"/>
                    </a:lnTo>
                    <a:cubicBezTo>
                      <a:pt x="1264258" y="1749839"/>
                      <a:pt x="1090450" y="1806714"/>
                      <a:pt x="903358" y="1806714"/>
                    </a:cubicBezTo>
                    <a:cubicBezTo>
                      <a:pt x="404447" y="1806714"/>
                      <a:pt x="0" y="1402267"/>
                      <a:pt x="0" y="903357"/>
                    </a:cubicBezTo>
                    <a:cubicBezTo>
                      <a:pt x="0" y="404447"/>
                      <a:pt x="404447" y="0"/>
                      <a:pt x="903358" y="0"/>
                    </a:cubicBezTo>
                    <a:close/>
                  </a:path>
                </a:pathLst>
              </a:cu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3200" dirty="0" smtClean="0">
                    <a:solidFill>
                      <a:srgbClr val="FFFFFF"/>
                    </a:solidFill>
                    <a:latin typeface="Helvetica Neue" charset="0"/>
                  </a:rPr>
                  <a:t>S1</a:t>
                </a:r>
              </a:p>
            </p:txBody>
          </p:sp>
        </p:grpSp>
        <p:grpSp>
          <p:nvGrpSpPr>
            <p:cNvPr id="9" name="Group 8"/>
            <p:cNvGrpSpPr/>
            <p:nvPr/>
          </p:nvGrpSpPr>
          <p:grpSpPr>
            <a:xfrm>
              <a:off x="7329817" y="5052553"/>
              <a:ext cx="1379940" cy="1368113"/>
              <a:chOff x="7287249" y="3429037"/>
              <a:chExt cx="1822334" cy="1806714"/>
            </a:xfrm>
          </p:grpSpPr>
          <p:sp>
            <p:nvSpPr>
              <p:cNvPr id="41" name="Freeform 40"/>
              <p:cNvSpPr>
                <a:spLocks noChangeAspect="1"/>
              </p:cNvSpPr>
              <p:nvPr/>
            </p:nvSpPr>
            <p:spPr bwMode="auto">
              <a:xfrm>
                <a:off x="7287249" y="3702947"/>
                <a:ext cx="582533" cy="1280160"/>
              </a:xfrm>
              <a:custGeom>
                <a:avLst/>
                <a:gdLst>
                  <a:gd name="connsiteX0" fmla="*/ 306351 w 612701"/>
                  <a:gd name="connsiteY0" fmla="*/ 0 h 1346455"/>
                  <a:gd name="connsiteX1" fmla="*/ 348114 w 612701"/>
                  <a:gd name="connsiteY1" fmla="*/ 34457 h 1346455"/>
                  <a:gd name="connsiteX2" fmla="*/ 612701 w 612701"/>
                  <a:gd name="connsiteY2" fmla="*/ 673227 h 1346455"/>
                  <a:gd name="connsiteX3" fmla="*/ 348114 w 612701"/>
                  <a:gd name="connsiteY3" fmla="*/ 1311997 h 1346455"/>
                  <a:gd name="connsiteX4" fmla="*/ 306351 w 612701"/>
                  <a:gd name="connsiteY4" fmla="*/ 1346455 h 1346455"/>
                  <a:gd name="connsiteX5" fmla="*/ 264588 w 612701"/>
                  <a:gd name="connsiteY5" fmla="*/ 1311997 h 1346455"/>
                  <a:gd name="connsiteX6" fmla="*/ 0 w 612701"/>
                  <a:gd name="connsiteY6" fmla="*/ 673227 h 1346455"/>
                  <a:gd name="connsiteX7" fmla="*/ 264588 w 612701"/>
                  <a:gd name="connsiteY7" fmla="*/ 34457 h 134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701" h="1346455">
                    <a:moveTo>
                      <a:pt x="306351" y="0"/>
                    </a:moveTo>
                    <a:lnTo>
                      <a:pt x="348114" y="34457"/>
                    </a:lnTo>
                    <a:cubicBezTo>
                      <a:pt x="511590" y="197933"/>
                      <a:pt x="612701" y="423772"/>
                      <a:pt x="612701" y="673227"/>
                    </a:cubicBezTo>
                    <a:cubicBezTo>
                      <a:pt x="612701" y="922682"/>
                      <a:pt x="511590" y="1148521"/>
                      <a:pt x="348114" y="1311997"/>
                    </a:cubicBezTo>
                    <a:lnTo>
                      <a:pt x="306351" y="1346455"/>
                    </a:lnTo>
                    <a:lnTo>
                      <a:pt x="264588" y="1311997"/>
                    </a:lnTo>
                    <a:cubicBezTo>
                      <a:pt x="101112" y="1148521"/>
                      <a:pt x="0" y="922682"/>
                      <a:pt x="0" y="673227"/>
                    </a:cubicBezTo>
                    <a:cubicBezTo>
                      <a:pt x="0" y="423772"/>
                      <a:pt x="101112" y="197933"/>
                      <a:pt x="264588" y="34457"/>
                    </a:cubicBezTo>
                    <a:close/>
                  </a:path>
                </a:pathLst>
              </a:cu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3600" dirty="0" smtClean="0">
                  <a:solidFill>
                    <a:srgbClr val="FFFFFF"/>
                  </a:solidFill>
                  <a:latin typeface="Helvetica Neue" charset="0"/>
                </a:endParaRPr>
              </a:p>
            </p:txBody>
          </p:sp>
          <p:sp>
            <p:nvSpPr>
              <p:cNvPr id="42" name="Freeform 41"/>
              <p:cNvSpPr/>
              <p:nvPr/>
            </p:nvSpPr>
            <p:spPr bwMode="auto">
              <a:xfrm>
                <a:off x="7609218" y="3429037"/>
                <a:ext cx="1500365" cy="1806714"/>
              </a:xfrm>
              <a:custGeom>
                <a:avLst/>
                <a:gdLst>
                  <a:gd name="connsiteX0" fmla="*/ 597007 w 1500365"/>
                  <a:gd name="connsiteY0" fmla="*/ 0 h 1806714"/>
                  <a:gd name="connsiteX1" fmla="*/ 1500365 w 1500365"/>
                  <a:gd name="connsiteY1" fmla="*/ 903357 h 1806714"/>
                  <a:gd name="connsiteX2" fmla="*/ 597007 w 1500365"/>
                  <a:gd name="connsiteY2" fmla="*/ 1806714 h 1806714"/>
                  <a:gd name="connsiteX3" fmla="*/ 91931 w 1500365"/>
                  <a:gd name="connsiteY3" fmla="*/ 1652435 h 1806714"/>
                  <a:gd name="connsiteX4" fmla="*/ 0 w 1500365"/>
                  <a:gd name="connsiteY4" fmla="*/ 1576585 h 1806714"/>
                  <a:gd name="connsiteX5" fmla="*/ 41763 w 1500365"/>
                  <a:gd name="connsiteY5" fmla="*/ 1542127 h 1806714"/>
                  <a:gd name="connsiteX6" fmla="*/ 306350 w 1500365"/>
                  <a:gd name="connsiteY6" fmla="*/ 903357 h 1806714"/>
                  <a:gd name="connsiteX7" fmla="*/ 41763 w 1500365"/>
                  <a:gd name="connsiteY7" fmla="*/ 264587 h 1806714"/>
                  <a:gd name="connsiteX8" fmla="*/ 0 w 1500365"/>
                  <a:gd name="connsiteY8" fmla="*/ 230130 h 1806714"/>
                  <a:gd name="connsiteX9" fmla="*/ 91931 w 1500365"/>
                  <a:gd name="connsiteY9" fmla="*/ 154279 h 1806714"/>
                  <a:gd name="connsiteX10" fmla="*/ 597007 w 1500365"/>
                  <a:gd name="connsiteY10" fmla="*/ 0 h 180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365" h="1806714">
                    <a:moveTo>
                      <a:pt x="597007" y="0"/>
                    </a:moveTo>
                    <a:cubicBezTo>
                      <a:pt x="1095918" y="0"/>
                      <a:pt x="1500365" y="404447"/>
                      <a:pt x="1500365" y="903357"/>
                    </a:cubicBezTo>
                    <a:cubicBezTo>
                      <a:pt x="1500365" y="1402267"/>
                      <a:pt x="1095918" y="1806714"/>
                      <a:pt x="597007" y="1806714"/>
                    </a:cubicBezTo>
                    <a:cubicBezTo>
                      <a:pt x="409916" y="1806714"/>
                      <a:pt x="236108" y="1749839"/>
                      <a:pt x="91931" y="1652435"/>
                    </a:cubicBezTo>
                    <a:lnTo>
                      <a:pt x="0" y="1576585"/>
                    </a:lnTo>
                    <a:lnTo>
                      <a:pt x="41763" y="1542127"/>
                    </a:lnTo>
                    <a:cubicBezTo>
                      <a:pt x="205239" y="1378651"/>
                      <a:pt x="306350" y="1152812"/>
                      <a:pt x="306350" y="903357"/>
                    </a:cubicBezTo>
                    <a:cubicBezTo>
                      <a:pt x="306350" y="653902"/>
                      <a:pt x="205239" y="428063"/>
                      <a:pt x="41763" y="264587"/>
                    </a:cubicBezTo>
                    <a:lnTo>
                      <a:pt x="0" y="230130"/>
                    </a:lnTo>
                    <a:lnTo>
                      <a:pt x="91931" y="154279"/>
                    </a:lnTo>
                    <a:cubicBezTo>
                      <a:pt x="236108" y="56875"/>
                      <a:pt x="409916" y="0"/>
                      <a:pt x="597007" y="0"/>
                    </a:cubicBezTo>
                    <a:close/>
                  </a:path>
                </a:pathLst>
              </a:cu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3600" smtClean="0">
                    <a:solidFill>
                      <a:srgbClr val="FFFFFF"/>
                    </a:solidFill>
                    <a:latin typeface="Helvetica Neue" charset="0"/>
                  </a:rPr>
                  <a:t>S2</a:t>
                </a:r>
                <a:endParaRPr lang="en-US" sz="3600" dirty="0" smtClean="0">
                  <a:solidFill>
                    <a:srgbClr val="FFFFFF"/>
                  </a:solidFill>
                  <a:latin typeface="Helvetica Neue" charset="0"/>
                </a:endParaRPr>
              </a:p>
            </p:txBody>
          </p:sp>
        </p:grpSp>
      </p:grpSp>
      <p:sp>
        <p:nvSpPr>
          <p:cNvPr id="7" name="TextBox 6"/>
          <p:cNvSpPr txBox="1"/>
          <p:nvPr/>
        </p:nvSpPr>
        <p:spPr>
          <a:xfrm>
            <a:off x="630180" y="4934098"/>
            <a:ext cx="4943982" cy="584775"/>
          </a:xfrm>
          <a:prstGeom prst="rect">
            <a:avLst/>
          </a:prstGeom>
          <a:noFill/>
        </p:spPr>
        <p:txBody>
          <a:bodyPr wrap="none" rtlCol="0">
            <a:spAutoFit/>
          </a:bodyPr>
          <a:lstStyle/>
          <a:p>
            <a:r>
              <a:rPr lang="en-US" sz="3200" dirty="0" smtClean="0"/>
              <a:t>Is intersection monotonic?</a:t>
            </a:r>
            <a:endParaRPr lang="en-US" sz="3200" dirty="0"/>
          </a:p>
        </p:txBody>
      </p:sp>
      <p:sp>
        <p:nvSpPr>
          <p:cNvPr id="11" name="Rectangle 10"/>
          <p:cNvSpPr/>
          <p:nvPr/>
        </p:nvSpPr>
        <p:spPr>
          <a:xfrm>
            <a:off x="1295844" y="5754826"/>
            <a:ext cx="6758580" cy="584775"/>
          </a:xfrm>
          <a:prstGeom prst="rect">
            <a:avLst/>
          </a:prstGeom>
        </p:spPr>
        <p:txBody>
          <a:bodyPr wrap="none">
            <a:spAutoFit/>
          </a:bodyPr>
          <a:lstStyle/>
          <a:p>
            <a:pPr lvl="0" algn="ctr" eaLnBrk="0" hangingPunct="0">
              <a:spcBef>
                <a:spcPct val="20000"/>
              </a:spcBef>
            </a:pPr>
            <a:r>
              <a:rPr lang="en-US" sz="3200" kern="0" dirty="0">
                <a:solidFill>
                  <a:srgbClr val="D9615F"/>
                </a:solidFill>
                <a:latin typeface="Helvetica Neue" panose="020F0302020204030204"/>
                <a:ea typeface="Osaka" charset="-128"/>
                <a:cs typeface="Osaka" charset="-128"/>
              </a:rPr>
              <a:t>R</a:t>
            </a:r>
            <a:r>
              <a:rPr lang="en-US" sz="3200" kern="0" baseline="-25000" dirty="0">
                <a:solidFill>
                  <a:srgbClr val="D9615F"/>
                </a:solidFill>
                <a:latin typeface="Helvetica Neue" panose="020F0302020204030204"/>
                <a:ea typeface="Osaka" charset="-128"/>
                <a:cs typeface="Osaka" charset="-128"/>
              </a:rPr>
              <a:t>1</a:t>
            </a:r>
            <a:r>
              <a:rPr lang="en-US" sz="3200" kern="0" dirty="0">
                <a:latin typeface="Helvetica Neue" panose="020F0302020204030204"/>
                <a:ea typeface="Osaka" charset="-128"/>
                <a:cs typeface="Osaka" charset="-128"/>
              </a:rPr>
              <a:t> ⊆ </a:t>
            </a:r>
            <a:r>
              <a:rPr lang="en-US" sz="3200" kern="0" dirty="0">
                <a:solidFill>
                  <a:srgbClr val="4472C4"/>
                </a:solidFill>
                <a:latin typeface="Helvetica Neue" panose="020F0302020204030204"/>
                <a:ea typeface="Osaka" charset="-128"/>
                <a:cs typeface="Osaka" charset="-128"/>
              </a:rPr>
              <a:t>R</a:t>
            </a:r>
            <a:r>
              <a:rPr lang="en-US" sz="3200" kern="0" baseline="-25000" dirty="0">
                <a:solidFill>
                  <a:srgbClr val="4472C4"/>
                </a:solidFill>
                <a:latin typeface="Helvetica Neue" panose="020F0302020204030204"/>
                <a:ea typeface="Osaka" charset="-128"/>
                <a:cs typeface="Osaka" charset="-128"/>
              </a:rPr>
              <a:t>2</a:t>
            </a:r>
            <a:r>
              <a:rPr lang="en-US" sz="3200" kern="0" dirty="0">
                <a:latin typeface="Helvetica Neue" panose="020F0302020204030204"/>
                <a:ea typeface="Osaka" charset="-128"/>
                <a:cs typeface="Osaka" charset="-128"/>
              </a:rPr>
              <a:t>  </a:t>
            </a:r>
            <a:r>
              <a:rPr lang="en-US" sz="3200" kern="0" dirty="0" smtClean="0">
                <a:latin typeface="Helvetica Neue" panose="020F0302020204030204"/>
                <a:ea typeface="Osaka" charset="-128"/>
                <a:cs typeface="Osaka" charset="-128"/>
              </a:rPr>
              <a:t>   </a:t>
            </a:r>
            <a:r>
              <a:rPr lang="en-US" sz="3200" kern="0" dirty="0">
                <a:latin typeface="Helvetica Neue" panose="020F0302020204030204"/>
                <a:ea typeface="Osaka" charset="-128"/>
                <a:cs typeface="Osaka" charset="-128"/>
              </a:rPr>
              <a:t>⇒ </a:t>
            </a:r>
            <a:r>
              <a:rPr lang="en-US" sz="3200" kern="0" dirty="0" smtClean="0">
                <a:latin typeface="Helvetica Neue" panose="020F0302020204030204"/>
                <a:ea typeface="Osaka" charset="-128"/>
                <a:cs typeface="Osaka" charset="-128"/>
              </a:rPr>
              <a:t>   </a:t>
            </a:r>
            <a:r>
              <a:rPr lang="en-US" sz="3200" kern="0" dirty="0">
                <a:latin typeface="Helvetica Neue" panose="020F0302020204030204"/>
                <a:ea typeface="Osaka" charset="-128"/>
                <a:cs typeface="Osaka" charset="-128"/>
              </a:rPr>
              <a:t>S</a:t>
            </a:r>
            <a:r>
              <a:rPr lang="is-IS" sz="3200" kern="0" dirty="0">
                <a:latin typeface="Helvetica Neue" panose="020F0302020204030204"/>
                <a:ea typeface="Osaka" charset="-128"/>
                <a:cs typeface="Osaka" charset="-128"/>
                <a:sym typeface="Wingdings"/>
              </a:rPr>
              <a:t> </a:t>
            </a:r>
            <a:r>
              <a:rPr lang="is-IS" sz="3200" kern="0" dirty="0" smtClean="0">
                <a:latin typeface="Helvetica Neue" panose="020F0302020204030204"/>
                <a:ea typeface="Osaka" charset="-128"/>
                <a:cs typeface="Osaka" charset="-128"/>
                <a:sym typeface="Wingdings"/>
              </a:rPr>
              <a:t> ∩ </a:t>
            </a:r>
            <a:r>
              <a:rPr lang="en-US" sz="3200" kern="0" dirty="0" smtClean="0">
                <a:latin typeface="Helvetica Neue" panose="020F0302020204030204"/>
                <a:ea typeface="Osaka" charset="-128"/>
                <a:cs typeface="Osaka" charset="-128"/>
              </a:rPr>
              <a:t> </a:t>
            </a:r>
            <a:r>
              <a:rPr lang="en-US" sz="3200" kern="0" dirty="0">
                <a:solidFill>
                  <a:srgbClr val="D9615F"/>
                </a:solidFill>
                <a:latin typeface="Helvetica Neue" panose="020F0302020204030204"/>
                <a:ea typeface="Osaka" charset="-128"/>
                <a:cs typeface="Osaka" charset="-128"/>
              </a:rPr>
              <a:t>R</a:t>
            </a:r>
            <a:r>
              <a:rPr lang="en-US" sz="3200" kern="0" baseline="-25000" dirty="0">
                <a:solidFill>
                  <a:srgbClr val="D9615F"/>
                </a:solidFill>
                <a:latin typeface="Helvetica Neue" panose="020F0302020204030204"/>
                <a:ea typeface="Osaka" charset="-128"/>
                <a:cs typeface="Osaka" charset="-128"/>
              </a:rPr>
              <a:t>1</a:t>
            </a:r>
            <a:r>
              <a:rPr lang="is-IS" sz="3200" kern="0" dirty="0">
                <a:latin typeface="Helvetica Neue" panose="020F0302020204030204"/>
                <a:ea typeface="Osaka" charset="-128"/>
                <a:cs typeface="Osaka" charset="-128"/>
                <a:sym typeface="Wingdings"/>
              </a:rPr>
              <a:t> </a:t>
            </a:r>
            <a:r>
              <a:rPr lang="is-IS" sz="3200" kern="0" dirty="0" smtClean="0">
                <a:latin typeface="Helvetica Neue" panose="020F0302020204030204"/>
                <a:ea typeface="Osaka" charset="-128"/>
                <a:cs typeface="Osaka" charset="-128"/>
                <a:sym typeface="Wingdings"/>
              </a:rPr>
              <a:t>  </a:t>
            </a:r>
            <a:r>
              <a:rPr lang="en-US" sz="3200" kern="0" dirty="0">
                <a:latin typeface="Helvetica Neue" panose="020F0302020204030204"/>
                <a:ea typeface="Osaka" charset="-128"/>
                <a:cs typeface="Osaka" charset="-128"/>
              </a:rPr>
              <a:t>⊆ </a:t>
            </a:r>
            <a:r>
              <a:rPr lang="en-US" sz="3200" kern="0" dirty="0" smtClean="0">
                <a:latin typeface="Helvetica Neue" panose="020F0302020204030204"/>
                <a:ea typeface="Osaka" charset="-128"/>
                <a:cs typeface="Osaka" charset="-128"/>
              </a:rPr>
              <a:t>  </a:t>
            </a:r>
            <a:r>
              <a:rPr lang="en-US" sz="3200" kern="0" dirty="0">
                <a:latin typeface="Helvetica Neue" panose="020F0302020204030204"/>
                <a:ea typeface="Osaka" charset="-128"/>
                <a:cs typeface="Osaka" charset="-128"/>
              </a:rPr>
              <a:t>S</a:t>
            </a:r>
            <a:r>
              <a:rPr lang="is-IS" sz="3200" kern="0" dirty="0">
                <a:latin typeface="Helvetica Neue" panose="020F0302020204030204"/>
                <a:ea typeface="Osaka" charset="-128"/>
                <a:cs typeface="Osaka" charset="-128"/>
                <a:sym typeface="Wingdings"/>
              </a:rPr>
              <a:t> </a:t>
            </a:r>
            <a:r>
              <a:rPr lang="is-IS" sz="3200" kern="0" dirty="0" smtClean="0">
                <a:latin typeface="Helvetica Neue" panose="020F0302020204030204"/>
                <a:ea typeface="Osaka" charset="-128"/>
                <a:cs typeface="Osaka" charset="-128"/>
                <a:sym typeface="Wingdings"/>
              </a:rPr>
              <a:t> ∩</a:t>
            </a:r>
            <a:r>
              <a:rPr lang="en-US" sz="3200" kern="0" dirty="0" smtClean="0">
                <a:latin typeface="Helvetica Neue" panose="020F0302020204030204"/>
                <a:ea typeface="Osaka" charset="-128"/>
                <a:cs typeface="Osaka" charset="-128"/>
              </a:rPr>
              <a:t>  </a:t>
            </a:r>
            <a:r>
              <a:rPr lang="en-US" sz="3200" kern="0" dirty="0" smtClean="0">
                <a:solidFill>
                  <a:srgbClr val="4472C4"/>
                </a:solidFill>
                <a:latin typeface="Helvetica Neue" panose="020F0302020204030204"/>
                <a:ea typeface="Osaka" charset="-128"/>
                <a:cs typeface="Osaka" charset="-128"/>
              </a:rPr>
              <a:t>R</a:t>
            </a:r>
            <a:r>
              <a:rPr lang="en-US" sz="3200" kern="0" baseline="-25000" dirty="0" smtClean="0">
                <a:solidFill>
                  <a:srgbClr val="4472C4"/>
                </a:solidFill>
                <a:latin typeface="Helvetica Neue" panose="020F0302020204030204"/>
                <a:ea typeface="Osaka" charset="-128"/>
                <a:cs typeface="Osaka" charset="-128"/>
              </a:rPr>
              <a:t>2</a:t>
            </a:r>
            <a:endParaRPr lang="en-US" sz="3200" kern="0" dirty="0">
              <a:latin typeface="Helvetica Neue" panose="020F0302020204030204"/>
              <a:ea typeface="Osaka" charset="-128"/>
              <a:cs typeface="Osaka" charset="-128"/>
            </a:endParaRPr>
          </a:p>
        </p:txBody>
      </p:sp>
      <p:sp>
        <p:nvSpPr>
          <p:cNvPr id="13" name="TextBox 12"/>
          <p:cNvSpPr txBox="1"/>
          <p:nvPr/>
        </p:nvSpPr>
        <p:spPr>
          <a:xfrm>
            <a:off x="8183226" y="6301609"/>
            <a:ext cx="883062" cy="523220"/>
          </a:xfrm>
          <a:prstGeom prst="rect">
            <a:avLst/>
          </a:prstGeom>
          <a:noFill/>
        </p:spPr>
        <p:txBody>
          <a:bodyPr wrap="none" rtlCol="0">
            <a:spAutoFit/>
          </a:bodyPr>
          <a:lstStyle/>
          <a:p>
            <a:r>
              <a:rPr lang="en-US" sz="2800" i="1" smtClean="0"/>
              <a:t>Yes!</a:t>
            </a:r>
            <a:endParaRPr lang="en-US" sz="2800" i="1"/>
          </a:p>
        </p:txBody>
      </p:sp>
    </p:spTree>
    <p:extLst>
      <p:ext uri="{BB962C8B-B14F-4D97-AF65-F5344CB8AC3E}">
        <p14:creationId xmlns:p14="http://schemas.microsoft.com/office/powerpoint/2010/main" val="385421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Picture Overview</a:t>
            </a:r>
            <a:endParaRPr lang="en-US" dirty="0"/>
          </a:p>
        </p:txBody>
      </p:sp>
      <p:sp>
        <p:nvSpPr>
          <p:cNvPr id="8" name="Right Arrow 7"/>
          <p:cNvSpPr/>
          <p:nvPr/>
        </p:nvSpPr>
        <p:spPr bwMode="auto">
          <a:xfrm>
            <a:off x="3346174" y="1527320"/>
            <a:ext cx="2087217" cy="1146313"/>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400" b="0" i="0" u="none" strike="noStrike" cap="none" normalizeH="0" baseline="0" dirty="0" smtClean="0">
                <a:ln>
                  <a:noFill/>
                </a:ln>
                <a:solidFill>
                  <a:schemeClr val="bg1"/>
                </a:solidFill>
                <a:effectLst/>
                <a:latin typeface="Helvetica Neue" charset="0"/>
              </a:rPr>
              <a:t>Query Parser</a:t>
            </a:r>
          </a:p>
        </p:txBody>
      </p:sp>
      <p:grpSp>
        <p:nvGrpSpPr>
          <p:cNvPr id="14" name="Group 13"/>
          <p:cNvGrpSpPr/>
          <p:nvPr/>
        </p:nvGrpSpPr>
        <p:grpSpPr>
          <a:xfrm>
            <a:off x="252403" y="3541483"/>
            <a:ext cx="2754431" cy="2607566"/>
            <a:chOff x="2494568" y="3623360"/>
            <a:chExt cx="2754431" cy="2607566"/>
          </a:xfrm>
        </p:grpSpPr>
        <p:grpSp>
          <p:nvGrpSpPr>
            <p:cNvPr id="15" name="Group 14"/>
            <p:cNvGrpSpPr/>
            <p:nvPr/>
          </p:nvGrpSpPr>
          <p:grpSpPr>
            <a:xfrm>
              <a:off x="2681368" y="3808025"/>
              <a:ext cx="2567631" cy="2422901"/>
              <a:chOff x="3074820" y="4073750"/>
              <a:chExt cx="2567631" cy="2422901"/>
            </a:xfrm>
          </p:grpSpPr>
          <p:sp>
            <p:nvSpPr>
              <p:cNvPr id="17" name="Rectangle 16"/>
              <p:cNvSpPr/>
              <p:nvPr/>
            </p:nvSpPr>
            <p:spPr>
              <a:xfrm>
                <a:off x="3901669" y="4073750"/>
                <a:ext cx="925254"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2000" kern="0" dirty="0" smtClean="0">
                    <a:solidFill>
                      <a:srgbClr val="FF0000"/>
                    </a:solidFill>
                    <a:ea typeface=""/>
                    <a:cs typeface=""/>
                  </a:rPr>
                  <a:t>𝜋</a:t>
                </a:r>
                <a:r>
                  <a:rPr lang="en-US" sz="2000" kern="0" baseline="-25000" dirty="0" err="1" smtClean="0">
                    <a:ea typeface=""/>
                    <a:cs typeface=""/>
                  </a:rPr>
                  <a:t>S.name</a:t>
                </a:r>
                <a:endParaRPr lang="en-US" sz="2000" kern="0" dirty="0">
                  <a:ea typeface=""/>
                  <a:cs typeface=""/>
                </a:endParaRPr>
              </a:p>
            </p:txBody>
          </p:sp>
          <p:sp>
            <p:nvSpPr>
              <p:cNvPr id="18" name="Rectangle 17"/>
              <p:cNvSpPr/>
              <p:nvPr/>
            </p:nvSpPr>
            <p:spPr>
              <a:xfrm>
                <a:off x="3274895" y="4717236"/>
                <a:ext cx="2178803"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2000" kern="0" dirty="0" smtClean="0">
                    <a:solidFill>
                      <a:srgbClr val="FF0000"/>
                    </a:solidFill>
                    <a:ea typeface=""/>
                    <a:cs typeface=""/>
                  </a:rPr>
                  <a:t>𝜎</a:t>
                </a:r>
                <a:r>
                  <a:rPr lang="en-US" sz="2000" kern="0" baseline="-25000" dirty="0" err="1" smtClean="0">
                    <a:ea typeface=""/>
                    <a:cs typeface=""/>
                  </a:rPr>
                  <a:t>R.bid</a:t>
                </a:r>
                <a:r>
                  <a:rPr lang="en-US" sz="2000" kern="0" baseline="-25000" dirty="0" smtClean="0">
                    <a:ea typeface=""/>
                    <a:cs typeface=""/>
                  </a:rPr>
                  <a:t>=100 ⋀ </a:t>
                </a:r>
                <a:r>
                  <a:rPr lang="en-US" sz="2000" kern="0" baseline="-25000" dirty="0" err="1" smtClean="0">
                    <a:ea typeface=""/>
                    <a:cs typeface=""/>
                  </a:rPr>
                  <a:t>S.rating</a:t>
                </a:r>
                <a:r>
                  <a:rPr lang="en-US" sz="2000" kern="0" baseline="-25000" dirty="0" smtClean="0">
                    <a:ea typeface=""/>
                    <a:cs typeface=""/>
                  </a:rPr>
                  <a:t> &gt; 5</a:t>
                </a:r>
                <a:endParaRPr lang="en-US" sz="2000" kern="0" dirty="0">
                  <a:ea typeface=""/>
                  <a:cs typeface=""/>
                </a:endParaRPr>
              </a:p>
            </p:txBody>
          </p:sp>
          <p:sp>
            <p:nvSpPr>
              <p:cNvPr id="19" name="Rectangle 18"/>
              <p:cNvSpPr/>
              <p:nvPr/>
            </p:nvSpPr>
            <p:spPr>
              <a:xfrm>
                <a:off x="3734957" y="5360722"/>
                <a:ext cx="1258678"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3200" kern="0" dirty="0" smtClean="0">
                    <a:solidFill>
                      <a:srgbClr val="FF0000"/>
                    </a:solidFill>
                    <a:ea typeface=""/>
                    <a:cs typeface=""/>
                  </a:rPr>
                  <a:t>⋈</a:t>
                </a:r>
                <a:r>
                  <a:rPr lang="en-US" sz="2000" kern="0" baseline="-25000" dirty="0" err="1" smtClean="0">
                    <a:ea typeface=""/>
                    <a:cs typeface=""/>
                  </a:rPr>
                  <a:t>R.sid</a:t>
                </a:r>
                <a:r>
                  <a:rPr lang="en-US" sz="2000" kern="0" baseline="-25000" dirty="0" smtClean="0">
                    <a:ea typeface=""/>
                    <a:cs typeface=""/>
                  </a:rPr>
                  <a:t>=</a:t>
                </a:r>
                <a:r>
                  <a:rPr lang="en-US" sz="2000" kern="0" baseline="-25000" dirty="0" err="1" smtClean="0">
                    <a:ea typeface=""/>
                    <a:cs typeface=""/>
                  </a:rPr>
                  <a:t>S.sid</a:t>
                </a:r>
                <a:endParaRPr lang="en-US" sz="2000" kern="0" baseline="-25000" dirty="0">
                  <a:ea typeface=""/>
                  <a:cs typeface=""/>
                </a:endParaRPr>
              </a:p>
            </p:txBody>
          </p:sp>
          <p:grpSp>
            <p:nvGrpSpPr>
              <p:cNvPr id="20" name="Group 19"/>
              <p:cNvGrpSpPr/>
              <p:nvPr/>
            </p:nvGrpSpPr>
            <p:grpSpPr>
              <a:xfrm>
                <a:off x="3074820" y="6188874"/>
                <a:ext cx="2567631" cy="307777"/>
                <a:chOff x="3074502" y="6016637"/>
                <a:chExt cx="2567631" cy="307777"/>
              </a:xfrm>
            </p:grpSpPr>
            <p:sp>
              <p:nvSpPr>
                <p:cNvPr id="25" name="TextBox 24"/>
                <p:cNvSpPr txBox="1"/>
                <p:nvPr/>
              </p:nvSpPr>
              <p:spPr>
                <a:xfrm>
                  <a:off x="3074502" y="6016637"/>
                  <a:ext cx="941283" cy="307777"/>
                </a:xfrm>
                <a:prstGeom prst="rect">
                  <a:avLst/>
                </a:prstGeom>
                <a:noFill/>
              </p:spPr>
              <p:txBody>
                <a:bodyPr wrap="none" rtlCol="0">
                  <a:spAutoFit/>
                </a:bodyPr>
                <a:lstStyle/>
                <a:p>
                  <a:r>
                    <a:rPr lang="en-US" sz="1400" dirty="0" smtClean="0"/>
                    <a:t>Reserves</a:t>
                  </a:r>
                  <a:endParaRPr lang="en-US" sz="1400" dirty="0"/>
                </a:p>
              </p:txBody>
            </p:sp>
            <p:sp>
              <p:nvSpPr>
                <p:cNvPr id="26" name="TextBox 25"/>
                <p:cNvSpPr txBox="1"/>
                <p:nvPr/>
              </p:nvSpPr>
              <p:spPr>
                <a:xfrm>
                  <a:off x="4909240" y="6016637"/>
                  <a:ext cx="732893" cy="307777"/>
                </a:xfrm>
                <a:prstGeom prst="rect">
                  <a:avLst/>
                </a:prstGeom>
                <a:noFill/>
              </p:spPr>
              <p:txBody>
                <a:bodyPr wrap="none" rtlCol="0">
                  <a:spAutoFit/>
                </a:bodyPr>
                <a:lstStyle/>
                <a:p>
                  <a:r>
                    <a:rPr lang="en-US" sz="1400" dirty="0" smtClean="0"/>
                    <a:t>Sailors</a:t>
                  </a:r>
                  <a:endParaRPr lang="en-US" sz="1400" dirty="0"/>
                </a:p>
              </p:txBody>
            </p:sp>
          </p:grpSp>
          <p:cxnSp>
            <p:nvCxnSpPr>
              <p:cNvPr id="21" name="Straight Arrow Connector 20"/>
              <p:cNvCxnSpPr>
                <a:stCxn id="19" idx="0"/>
              </p:cNvCxnSpPr>
              <p:nvPr/>
            </p:nvCxnSpPr>
            <p:spPr bwMode="auto">
              <a:xfrm flipV="1">
                <a:off x="3545462" y="5945497"/>
                <a:ext cx="818834" cy="24337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2" name="Straight Arrow Connector 21"/>
              <p:cNvCxnSpPr/>
              <p:nvPr/>
            </p:nvCxnSpPr>
            <p:spPr bwMode="auto">
              <a:xfrm flipH="1" flipV="1">
                <a:off x="4364296" y="5945497"/>
                <a:ext cx="911709" cy="24337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3" name="Straight Arrow Connector 22"/>
              <p:cNvCxnSpPr/>
              <p:nvPr/>
            </p:nvCxnSpPr>
            <p:spPr bwMode="auto">
              <a:xfrm flipV="1">
                <a:off x="4364296" y="5117346"/>
                <a:ext cx="1" cy="435315"/>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4" name="Straight Arrow Connector 23"/>
              <p:cNvCxnSpPr>
                <a:endCxn id="17" idx="2"/>
              </p:cNvCxnSpPr>
              <p:nvPr/>
            </p:nvCxnSpPr>
            <p:spPr bwMode="auto">
              <a:xfrm flipV="1">
                <a:off x="4364296" y="4528083"/>
                <a:ext cx="0" cy="327625"/>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16" name="TextBox 15"/>
            <p:cNvSpPr txBox="1"/>
            <p:nvPr/>
          </p:nvSpPr>
          <p:spPr>
            <a:xfrm>
              <a:off x="2494568" y="3623360"/>
              <a:ext cx="1983235" cy="307777"/>
            </a:xfrm>
            <a:prstGeom prst="rect">
              <a:avLst/>
            </a:prstGeom>
            <a:noFill/>
          </p:spPr>
          <p:txBody>
            <a:bodyPr wrap="none" rtlCol="0">
              <a:spAutoFit/>
            </a:bodyPr>
            <a:lstStyle/>
            <a:p>
              <a:r>
                <a:rPr lang="en-US" sz="1400" b="1" dirty="0" smtClean="0"/>
                <a:t>(Logical) Query Plan:</a:t>
              </a:r>
              <a:endParaRPr lang="en-US" sz="1400" b="1" dirty="0"/>
            </a:p>
          </p:txBody>
        </p:sp>
      </p:grpSp>
      <p:sp>
        <p:nvSpPr>
          <p:cNvPr id="27" name="Right Arrow 26"/>
          <p:cNvSpPr/>
          <p:nvPr/>
        </p:nvSpPr>
        <p:spPr bwMode="auto">
          <a:xfrm>
            <a:off x="3263803" y="3988104"/>
            <a:ext cx="2164189" cy="1216955"/>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400" b="0" i="0" u="none" strike="noStrike" cap="none" normalizeH="0" baseline="0" dirty="0" smtClean="0">
                <a:ln>
                  <a:noFill/>
                </a:ln>
                <a:solidFill>
                  <a:schemeClr val="bg1"/>
                </a:solidFill>
                <a:effectLst/>
                <a:latin typeface="Helvetica Neue" charset="0"/>
              </a:rPr>
              <a:t>Query Optimizer</a:t>
            </a:r>
          </a:p>
        </p:txBody>
      </p:sp>
      <p:sp>
        <p:nvSpPr>
          <p:cNvPr id="29" name="Left Arrow 28"/>
          <p:cNvSpPr/>
          <p:nvPr/>
        </p:nvSpPr>
        <p:spPr bwMode="auto">
          <a:xfrm rot="20418873">
            <a:off x="2903314" y="3016207"/>
            <a:ext cx="2452098" cy="405464"/>
          </a:xfrm>
          <a:prstGeom prst="lef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1400">
              <a:solidFill>
                <a:schemeClr val="bg1"/>
              </a:solidFill>
              <a:ea typeface="+mn-ea"/>
              <a:cs typeface="+mn-cs"/>
            </a:endParaRPr>
          </a:p>
        </p:txBody>
      </p:sp>
      <p:grpSp>
        <p:nvGrpSpPr>
          <p:cNvPr id="73" name="Group 72"/>
          <p:cNvGrpSpPr/>
          <p:nvPr/>
        </p:nvGrpSpPr>
        <p:grpSpPr>
          <a:xfrm>
            <a:off x="4337726" y="3321343"/>
            <a:ext cx="4592394" cy="3094845"/>
            <a:chOff x="4337726" y="3321343"/>
            <a:chExt cx="4592394" cy="3094845"/>
          </a:xfrm>
        </p:grpSpPr>
        <p:grpSp>
          <p:nvGrpSpPr>
            <p:cNvPr id="67" name="Group 66"/>
            <p:cNvGrpSpPr/>
            <p:nvPr/>
          </p:nvGrpSpPr>
          <p:grpSpPr>
            <a:xfrm>
              <a:off x="5560497" y="3654743"/>
              <a:ext cx="2132439" cy="2761445"/>
              <a:chOff x="5482830" y="3325491"/>
              <a:chExt cx="2132439" cy="2761445"/>
            </a:xfrm>
          </p:grpSpPr>
          <p:sp>
            <p:nvSpPr>
              <p:cNvPr id="35" name="Rectangle 34"/>
              <p:cNvSpPr/>
              <p:nvPr/>
            </p:nvSpPr>
            <p:spPr>
              <a:xfrm>
                <a:off x="6013455" y="4220390"/>
                <a:ext cx="1258678"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3200" kern="0" dirty="0" smtClean="0">
                    <a:solidFill>
                      <a:srgbClr val="FF0000"/>
                    </a:solidFill>
                    <a:ea typeface=""/>
                    <a:cs typeface=""/>
                  </a:rPr>
                  <a:t>⋈</a:t>
                </a:r>
                <a:r>
                  <a:rPr lang="en-US" sz="2000" kern="0" baseline="-25000" dirty="0" err="1" smtClean="0">
                    <a:ea typeface=""/>
                    <a:cs typeface=""/>
                  </a:rPr>
                  <a:t>R.sid</a:t>
                </a:r>
                <a:r>
                  <a:rPr lang="en-US" sz="2000" kern="0" baseline="-25000" dirty="0" smtClean="0">
                    <a:ea typeface=""/>
                    <a:cs typeface=""/>
                  </a:rPr>
                  <a:t>=</a:t>
                </a:r>
                <a:r>
                  <a:rPr lang="en-US" sz="2000" kern="0" baseline="-25000" dirty="0" err="1" smtClean="0">
                    <a:ea typeface=""/>
                    <a:cs typeface=""/>
                  </a:rPr>
                  <a:t>S.sid</a:t>
                </a:r>
                <a:endParaRPr lang="en-US" sz="2000" kern="0" baseline="-25000" dirty="0">
                  <a:ea typeface=""/>
                  <a:cs typeface=""/>
                </a:endParaRPr>
              </a:p>
            </p:txBody>
          </p:sp>
          <p:cxnSp>
            <p:nvCxnSpPr>
              <p:cNvPr id="37" name="Straight Arrow Connector 36"/>
              <p:cNvCxnSpPr>
                <a:endCxn id="35" idx="2"/>
              </p:cNvCxnSpPr>
              <p:nvPr/>
            </p:nvCxnSpPr>
            <p:spPr bwMode="auto">
              <a:xfrm flipV="1">
                <a:off x="6107897" y="4805165"/>
                <a:ext cx="534897" cy="44636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8" name="Straight Arrow Connector 37"/>
              <p:cNvCxnSpPr>
                <a:endCxn id="35" idx="2"/>
              </p:cNvCxnSpPr>
              <p:nvPr/>
            </p:nvCxnSpPr>
            <p:spPr bwMode="auto">
              <a:xfrm flipH="1" flipV="1">
                <a:off x="6642794" y="4805165"/>
                <a:ext cx="582717" cy="401835"/>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nvGrpSpPr>
              <p:cNvPr id="62" name="Group 61"/>
              <p:cNvGrpSpPr/>
              <p:nvPr/>
            </p:nvGrpSpPr>
            <p:grpSpPr>
              <a:xfrm>
                <a:off x="6180167" y="3325491"/>
                <a:ext cx="925254" cy="700192"/>
                <a:chOff x="5391662" y="3774653"/>
                <a:chExt cx="925254" cy="700192"/>
              </a:xfrm>
            </p:grpSpPr>
            <p:sp>
              <p:nvSpPr>
                <p:cNvPr id="33" name="Rectangle 32"/>
                <p:cNvSpPr/>
                <p:nvPr/>
              </p:nvSpPr>
              <p:spPr>
                <a:xfrm>
                  <a:off x="5391662" y="3774653"/>
                  <a:ext cx="925254"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2000" kern="0" dirty="0" smtClean="0">
                      <a:solidFill>
                        <a:srgbClr val="FF0000"/>
                      </a:solidFill>
                      <a:ea typeface=""/>
                      <a:cs typeface=""/>
                    </a:rPr>
                    <a:t>𝜋</a:t>
                  </a:r>
                  <a:r>
                    <a:rPr lang="en-US" sz="2000" kern="0" baseline="-25000" dirty="0" err="1" smtClean="0">
                      <a:ea typeface=""/>
                      <a:cs typeface=""/>
                    </a:rPr>
                    <a:t>S.name</a:t>
                  </a:r>
                  <a:endParaRPr lang="en-US" sz="2000" kern="0" dirty="0">
                    <a:ea typeface=""/>
                    <a:cs typeface=""/>
                  </a:endParaRPr>
                </a:p>
              </p:txBody>
            </p:sp>
            <p:cxnSp>
              <p:nvCxnSpPr>
                <p:cNvPr id="40" name="Straight Arrow Connector 39"/>
                <p:cNvCxnSpPr/>
                <p:nvPr/>
              </p:nvCxnSpPr>
              <p:spPr bwMode="auto">
                <a:xfrm flipV="1">
                  <a:off x="5854289" y="4231859"/>
                  <a:ext cx="0" cy="24298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grpSp>
            <p:nvGrpSpPr>
              <p:cNvPr id="45" name="Group 44"/>
              <p:cNvGrpSpPr/>
              <p:nvPr/>
            </p:nvGrpSpPr>
            <p:grpSpPr>
              <a:xfrm>
                <a:off x="5482830" y="5112736"/>
                <a:ext cx="1117614" cy="974200"/>
                <a:chOff x="5297250" y="5364388"/>
                <a:chExt cx="1117614" cy="974200"/>
              </a:xfrm>
            </p:grpSpPr>
            <p:sp>
              <p:nvSpPr>
                <p:cNvPr id="34" name="Rectangle 33"/>
                <p:cNvSpPr/>
                <p:nvPr/>
              </p:nvSpPr>
              <p:spPr>
                <a:xfrm>
                  <a:off x="5297250" y="5364388"/>
                  <a:ext cx="1117614"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2000" kern="0" dirty="0" smtClean="0">
                      <a:solidFill>
                        <a:srgbClr val="FF0000"/>
                      </a:solidFill>
                      <a:ea typeface=""/>
                      <a:cs typeface=""/>
                    </a:rPr>
                    <a:t>𝜎</a:t>
                  </a:r>
                  <a:r>
                    <a:rPr lang="en-US" sz="2000" kern="0" baseline="-25000" dirty="0" err="1" smtClean="0">
                      <a:ea typeface=""/>
                      <a:cs typeface=""/>
                    </a:rPr>
                    <a:t>R.bid</a:t>
                  </a:r>
                  <a:r>
                    <a:rPr lang="en-US" sz="2000" kern="0" baseline="-25000" dirty="0" smtClean="0">
                      <a:ea typeface=""/>
                      <a:cs typeface=""/>
                    </a:rPr>
                    <a:t>=100</a:t>
                  </a:r>
                  <a:endParaRPr lang="en-US" sz="2000" kern="0" dirty="0">
                    <a:ea typeface=""/>
                    <a:cs typeface=""/>
                  </a:endParaRPr>
                </a:p>
              </p:txBody>
            </p:sp>
            <p:sp>
              <p:nvSpPr>
                <p:cNvPr id="41" name="TextBox 40"/>
                <p:cNvSpPr txBox="1"/>
                <p:nvPr/>
              </p:nvSpPr>
              <p:spPr>
                <a:xfrm>
                  <a:off x="5385416" y="6030811"/>
                  <a:ext cx="941283" cy="307777"/>
                </a:xfrm>
                <a:prstGeom prst="rect">
                  <a:avLst/>
                </a:prstGeom>
                <a:noFill/>
              </p:spPr>
              <p:txBody>
                <a:bodyPr wrap="none" rtlCol="0">
                  <a:spAutoFit/>
                </a:bodyPr>
                <a:lstStyle/>
                <a:p>
                  <a:r>
                    <a:rPr lang="en-US" sz="1400" dirty="0" smtClean="0"/>
                    <a:t>Reserves</a:t>
                  </a:r>
                  <a:endParaRPr lang="en-US" sz="1400" dirty="0"/>
                </a:p>
              </p:txBody>
            </p:sp>
            <p:cxnSp>
              <p:nvCxnSpPr>
                <p:cNvPr id="43" name="Straight Arrow Connector 42"/>
                <p:cNvCxnSpPr/>
                <p:nvPr/>
              </p:nvCxnSpPr>
              <p:spPr bwMode="auto">
                <a:xfrm flipV="1">
                  <a:off x="5856057" y="5790120"/>
                  <a:ext cx="0" cy="28132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48" name="TextBox 47"/>
              <p:cNvSpPr txBox="1"/>
              <p:nvPr/>
            </p:nvSpPr>
            <p:spPr>
              <a:xfrm>
                <a:off x="6882376" y="5199766"/>
                <a:ext cx="732893" cy="307777"/>
              </a:xfrm>
              <a:prstGeom prst="rect">
                <a:avLst/>
              </a:prstGeom>
              <a:noFill/>
            </p:spPr>
            <p:txBody>
              <a:bodyPr wrap="none" rtlCol="0">
                <a:spAutoFit/>
              </a:bodyPr>
              <a:lstStyle/>
              <a:p>
                <a:r>
                  <a:rPr lang="en-US" sz="1400" dirty="0" smtClean="0"/>
                  <a:t>Sailors</a:t>
                </a:r>
                <a:endParaRPr lang="en-US" sz="1400" dirty="0"/>
              </a:p>
            </p:txBody>
          </p:sp>
          <p:grpSp>
            <p:nvGrpSpPr>
              <p:cNvPr id="61" name="Group 60"/>
              <p:cNvGrpSpPr/>
              <p:nvPr/>
            </p:nvGrpSpPr>
            <p:grpSpPr>
              <a:xfrm>
                <a:off x="6083185" y="3884799"/>
                <a:ext cx="1119217" cy="675785"/>
                <a:chOff x="5982999" y="5124204"/>
                <a:chExt cx="1119217" cy="675785"/>
              </a:xfrm>
            </p:grpSpPr>
            <p:sp>
              <p:nvSpPr>
                <p:cNvPr id="47" name="Rectangle 46"/>
                <p:cNvSpPr/>
                <p:nvPr/>
              </p:nvSpPr>
              <p:spPr>
                <a:xfrm>
                  <a:off x="5982999" y="5124204"/>
                  <a:ext cx="1119217"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2000" kern="0" dirty="0" smtClean="0">
                      <a:solidFill>
                        <a:srgbClr val="FF0000"/>
                      </a:solidFill>
                      <a:ea typeface=""/>
                      <a:cs typeface=""/>
                    </a:rPr>
                    <a:t>𝜎</a:t>
                  </a:r>
                  <a:r>
                    <a:rPr lang="en-US" sz="2000" kern="0" baseline="-25000" dirty="0" err="1" smtClean="0">
                      <a:ea typeface=""/>
                      <a:cs typeface=""/>
                    </a:rPr>
                    <a:t>S.rating</a:t>
                  </a:r>
                  <a:r>
                    <a:rPr lang="en-US" sz="2000" kern="0" baseline="-25000" dirty="0" smtClean="0">
                      <a:ea typeface=""/>
                      <a:cs typeface=""/>
                    </a:rPr>
                    <a:t>&gt;5</a:t>
                  </a:r>
                  <a:endParaRPr lang="en-US" sz="2000" kern="0" dirty="0">
                    <a:ea typeface=""/>
                    <a:cs typeface=""/>
                  </a:endParaRPr>
                </a:p>
              </p:txBody>
            </p:sp>
            <p:cxnSp>
              <p:nvCxnSpPr>
                <p:cNvPr id="49" name="Straight Arrow Connector 48"/>
                <p:cNvCxnSpPr/>
                <p:nvPr/>
              </p:nvCxnSpPr>
              <p:spPr bwMode="auto">
                <a:xfrm flipV="1">
                  <a:off x="6541806" y="5549937"/>
                  <a:ext cx="0" cy="25005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grpSp>
        <p:sp>
          <p:nvSpPr>
            <p:cNvPr id="69" name="TextBox 68"/>
            <p:cNvSpPr txBox="1"/>
            <p:nvPr/>
          </p:nvSpPr>
          <p:spPr>
            <a:xfrm>
              <a:off x="4984630" y="3321343"/>
              <a:ext cx="2999539" cy="307777"/>
            </a:xfrm>
            <a:prstGeom prst="rect">
              <a:avLst/>
            </a:prstGeom>
            <a:noFill/>
          </p:spPr>
          <p:txBody>
            <a:bodyPr wrap="none" rtlCol="0">
              <a:spAutoFit/>
            </a:bodyPr>
            <a:lstStyle/>
            <a:p>
              <a:r>
                <a:rPr lang="en-US" sz="1400" b="1" smtClean="0"/>
                <a:t>Optimized (Physical) </a:t>
              </a:r>
              <a:r>
                <a:rPr lang="en-US" sz="1400" b="1" dirty="0" smtClean="0"/>
                <a:t>Query Plan:</a:t>
              </a:r>
              <a:endParaRPr lang="en-US" sz="1400" b="1" dirty="0"/>
            </a:p>
          </p:txBody>
        </p:sp>
        <p:grpSp>
          <p:nvGrpSpPr>
            <p:cNvPr id="72" name="Group 71"/>
            <p:cNvGrpSpPr/>
            <p:nvPr/>
          </p:nvGrpSpPr>
          <p:grpSpPr>
            <a:xfrm>
              <a:off x="4337726" y="3654743"/>
              <a:ext cx="4592394" cy="2659992"/>
              <a:chOff x="4337726" y="3654743"/>
              <a:chExt cx="4592394" cy="2659992"/>
            </a:xfrm>
          </p:grpSpPr>
          <p:sp>
            <p:nvSpPr>
              <p:cNvPr id="59" name="Rounded Rectangle 58"/>
              <p:cNvSpPr/>
              <p:nvPr/>
            </p:nvSpPr>
            <p:spPr bwMode="auto">
              <a:xfrm>
                <a:off x="7462895" y="3654743"/>
                <a:ext cx="1467225" cy="467331"/>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200" b="0" i="0" u="none" strike="noStrike" cap="none" normalizeH="0" baseline="0" dirty="0" smtClean="0">
                    <a:ln>
                      <a:noFill/>
                    </a:ln>
                    <a:solidFill>
                      <a:schemeClr val="bg1"/>
                    </a:solidFill>
                    <a:effectLst/>
                    <a:latin typeface="Helvetica Neue" charset="0"/>
                  </a:rPr>
                  <a:t>On-the-fly</a:t>
                </a:r>
              </a:p>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chemeClr val="bg1"/>
                    </a:solidFill>
                  </a:rPr>
                  <a:t>Project Iterator</a:t>
                </a:r>
                <a:endParaRPr kumimoji="0" lang="en-US" sz="1200" b="0" i="0" u="none" strike="noStrike" cap="none" normalizeH="0" baseline="0" dirty="0" smtClean="0">
                  <a:ln>
                    <a:noFill/>
                  </a:ln>
                  <a:solidFill>
                    <a:schemeClr val="bg1"/>
                  </a:solidFill>
                  <a:effectLst/>
                  <a:latin typeface="Helvetica Neue" charset="0"/>
                </a:endParaRPr>
              </a:p>
            </p:txBody>
          </p:sp>
          <p:sp>
            <p:nvSpPr>
              <p:cNvPr id="60" name="Rounded Rectangle 59"/>
              <p:cNvSpPr/>
              <p:nvPr/>
            </p:nvSpPr>
            <p:spPr bwMode="auto">
              <a:xfrm>
                <a:off x="7462895" y="4240402"/>
                <a:ext cx="1467225" cy="467331"/>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200" b="0" i="0" u="none" strike="noStrike" cap="none" normalizeH="0" baseline="0" dirty="0" smtClean="0">
                    <a:ln>
                      <a:noFill/>
                    </a:ln>
                    <a:solidFill>
                      <a:schemeClr val="bg1"/>
                    </a:solidFill>
                    <a:effectLst/>
                    <a:latin typeface="Helvetica Neue" charset="0"/>
                  </a:rPr>
                  <a:t>On-the-fly</a:t>
                </a:r>
              </a:p>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chemeClr val="bg1"/>
                    </a:solidFill>
                    <a:latin typeface="Helvetica Neue" charset="0"/>
                  </a:rPr>
                  <a:t>Select Iterator</a:t>
                </a:r>
                <a:endParaRPr kumimoji="0" lang="en-US" sz="1200" b="0" i="0" u="none" strike="noStrike" cap="none" normalizeH="0" baseline="0" dirty="0" smtClean="0">
                  <a:ln>
                    <a:noFill/>
                  </a:ln>
                  <a:solidFill>
                    <a:schemeClr val="bg1"/>
                  </a:solidFill>
                  <a:effectLst/>
                  <a:latin typeface="Helvetica Neue" charset="0"/>
                </a:endParaRPr>
              </a:p>
            </p:txBody>
          </p:sp>
          <p:sp>
            <p:nvSpPr>
              <p:cNvPr id="65" name="Rounded Rectangle 64"/>
              <p:cNvSpPr/>
              <p:nvPr/>
            </p:nvSpPr>
            <p:spPr bwMode="auto">
              <a:xfrm>
                <a:off x="7462895" y="4791154"/>
                <a:ext cx="1467225" cy="467331"/>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200" b="0" i="0" u="none" strike="noStrike" cap="none" normalizeH="0" baseline="0" dirty="0" smtClean="0">
                    <a:ln>
                      <a:noFill/>
                    </a:ln>
                    <a:solidFill>
                      <a:schemeClr val="bg1"/>
                    </a:solidFill>
                    <a:effectLst/>
                    <a:latin typeface="Helvetica Neue" charset="0"/>
                  </a:rPr>
                  <a:t>Indexed Nested Loop Join Iterator</a:t>
                </a:r>
              </a:p>
            </p:txBody>
          </p:sp>
          <p:sp>
            <p:nvSpPr>
              <p:cNvPr id="66" name="Rounded Rectangle 65"/>
              <p:cNvSpPr/>
              <p:nvPr/>
            </p:nvSpPr>
            <p:spPr bwMode="auto">
              <a:xfrm>
                <a:off x="7686381" y="5449240"/>
                <a:ext cx="1078088" cy="467331"/>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200" b="0" i="0" u="none" strike="noStrike" cap="none" normalizeH="0" baseline="0" dirty="0" smtClean="0">
                    <a:ln>
                      <a:noFill/>
                    </a:ln>
                    <a:solidFill>
                      <a:schemeClr val="bg1"/>
                    </a:solidFill>
                    <a:effectLst/>
                    <a:latin typeface="Helvetica Neue" charset="0"/>
                  </a:rPr>
                  <a:t>Heap </a:t>
                </a:r>
                <a:r>
                  <a:rPr kumimoji="0" lang="en-US" sz="1200" b="0" i="0" u="none" strike="noStrike" cap="none" normalizeH="0" baseline="0" smtClean="0">
                    <a:ln>
                      <a:noFill/>
                    </a:ln>
                    <a:solidFill>
                      <a:schemeClr val="bg1"/>
                    </a:solidFill>
                    <a:effectLst/>
                    <a:latin typeface="Helvetica Neue" charset="0"/>
                  </a:rPr>
                  <a:t>Scan Iterator</a:t>
                </a:r>
                <a:endParaRPr kumimoji="0" lang="en-US" sz="1200" b="0" i="0" u="none" strike="noStrike" cap="none" normalizeH="0" baseline="0" dirty="0" smtClean="0">
                  <a:ln>
                    <a:noFill/>
                  </a:ln>
                  <a:solidFill>
                    <a:schemeClr val="bg1"/>
                  </a:solidFill>
                  <a:effectLst/>
                  <a:latin typeface="Helvetica Neue" charset="0"/>
                </a:endParaRPr>
              </a:p>
            </p:txBody>
          </p:sp>
          <p:grpSp>
            <p:nvGrpSpPr>
              <p:cNvPr id="71" name="Group 70"/>
              <p:cNvGrpSpPr/>
              <p:nvPr/>
            </p:nvGrpSpPr>
            <p:grpSpPr>
              <a:xfrm>
                <a:off x="4337726" y="5410188"/>
                <a:ext cx="1261027" cy="904547"/>
                <a:chOff x="4337726" y="5410188"/>
                <a:chExt cx="1261027" cy="904547"/>
              </a:xfrm>
            </p:grpSpPr>
            <p:sp>
              <p:nvSpPr>
                <p:cNvPr id="68" name="Rounded Rectangle 67"/>
                <p:cNvSpPr/>
                <p:nvPr/>
              </p:nvSpPr>
              <p:spPr bwMode="auto">
                <a:xfrm>
                  <a:off x="4370508" y="5644096"/>
                  <a:ext cx="1228245" cy="670639"/>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200" b="0" i="0" u="none" strike="noStrike" cap="none" normalizeH="0" baseline="0" dirty="0" smtClean="0">
                      <a:ln>
                        <a:noFill/>
                      </a:ln>
                      <a:solidFill>
                        <a:schemeClr val="bg1"/>
                      </a:solidFill>
                      <a:effectLst/>
                      <a:latin typeface="Helvetica Neue" charset="0"/>
                    </a:rPr>
                    <a:t>B+-Tree</a:t>
                  </a:r>
                </a:p>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chemeClr val="bg1"/>
                      </a:solidFill>
                      <a:latin typeface="Helvetica Neue" charset="0"/>
                    </a:rPr>
                    <a:t>Indexed Scan Iterator</a:t>
                  </a:r>
                  <a:endParaRPr kumimoji="0" lang="en-US" sz="1200" b="0" i="0" u="none" strike="noStrike" cap="none" normalizeH="0" baseline="0" dirty="0" smtClean="0">
                    <a:ln>
                      <a:noFill/>
                    </a:ln>
                    <a:solidFill>
                      <a:schemeClr val="bg1"/>
                    </a:solidFill>
                    <a:effectLst/>
                    <a:latin typeface="Helvetica Neue" charset="0"/>
                  </a:endParaRPr>
                </a:p>
              </p:txBody>
            </p:sp>
            <p:sp>
              <p:nvSpPr>
                <p:cNvPr id="70" name="TextBox 69"/>
                <p:cNvSpPr txBox="1"/>
                <p:nvPr/>
              </p:nvSpPr>
              <p:spPr>
                <a:xfrm>
                  <a:off x="4337726" y="5410188"/>
                  <a:ext cx="1242648" cy="276999"/>
                </a:xfrm>
                <a:prstGeom prst="rect">
                  <a:avLst/>
                </a:prstGeom>
                <a:noFill/>
              </p:spPr>
              <p:txBody>
                <a:bodyPr wrap="none" rtlCol="0">
                  <a:spAutoFit/>
                </a:bodyPr>
                <a:lstStyle/>
                <a:p>
                  <a:r>
                    <a:rPr lang="en-US" dirty="0" smtClean="0">
                      <a:solidFill>
                        <a:schemeClr val="accent2"/>
                      </a:solidFill>
                    </a:rPr>
                    <a:t>Operator Code </a:t>
                  </a:r>
                  <a:endParaRPr lang="en-US" dirty="0">
                    <a:solidFill>
                      <a:schemeClr val="accent2"/>
                    </a:solidFill>
                  </a:endParaRPr>
                </a:p>
              </p:txBody>
            </p:sp>
          </p:grpSp>
        </p:grpSp>
      </p:grpSp>
      <p:sp>
        <p:nvSpPr>
          <p:cNvPr id="50" name="Rectangle 49"/>
          <p:cNvSpPr/>
          <p:nvPr/>
        </p:nvSpPr>
        <p:spPr bwMode="auto">
          <a:xfrm>
            <a:off x="-198783" y="-112643"/>
            <a:ext cx="9654209" cy="7017026"/>
          </a:xfrm>
          <a:prstGeom prst="rect">
            <a:avLst/>
          </a:prstGeom>
          <a:solidFill>
            <a:schemeClr val="bg1">
              <a:alpha val="64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sz="1200" b="0" i="0" u="none" strike="noStrike" cap="none" normalizeH="0" baseline="0" smtClean="0">
              <a:ln>
                <a:noFill/>
              </a:ln>
              <a:solidFill>
                <a:srgbClr val="000000"/>
              </a:solidFill>
              <a:effectLst/>
              <a:latin typeface="Helvetica Neue" charset="0"/>
            </a:endParaRPr>
          </a:p>
        </p:txBody>
      </p:sp>
      <p:sp>
        <p:nvSpPr>
          <p:cNvPr id="52" name="Right Arrow 51"/>
          <p:cNvSpPr/>
          <p:nvPr/>
        </p:nvSpPr>
        <p:spPr bwMode="auto">
          <a:xfrm>
            <a:off x="3620027" y="2130213"/>
            <a:ext cx="583812" cy="479073"/>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sz="1400" b="0" i="0" u="none" strike="noStrike" cap="none" normalizeH="0" baseline="0" dirty="0" smtClean="0">
              <a:ln>
                <a:noFill/>
              </a:ln>
              <a:solidFill>
                <a:schemeClr val="bg1"/>
              </a:solidFill>
              <a:effectLst/>
              <a:latin typeface="Helvetica Neue" charset="0"/>
            </a:endParaRPr>
          </a:p>
        </p:txBody>
      </p:sp>
      <p:grpSp>
        <p:nvGrpSpPr>
          <p:cNvPr id="53" name="Group 52"/>
          <p:cNvGrpSpPr/>
          <p:nvPr/>
        </p:nvGrpSpPr>
        <p:grpSpPr>
          <a:xfrm>
            <a:off x="384488" y="1354087"/>
            <a:ext cx="3050835" cy="1754327"/>
            <a:chOff x="468896" y="1238703"/>
            <a:chExt cx="3050835" cy="1754327"/>
          </a:xfrm>
        </p:grpSpPr>
        <p:sp>
          <p:nvSpPr>
            <p:cNvPr id="54" name="TextBox 53"/>
            <p:cNvSpPr txBox="1"/>
            <p:nvPr/>
          </p:nvSpPr>
          <p:spPr>
            <a:xfrm>
              <a:off x="468896" y="1515702"/>
              <a:ext cx="3050835" cy="1477328"/>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none" rtlCol="0">
              <a:spAutoFit/>
            </a:bodyPr>
            <a:lstStyle/>
            <a:p>
              <a:r>
                <a:rPr lang="en-US" sz="1800" b="1" dirty="0" smtClean="0"/>
                <a:t>SELECT</a:t>
              </a:r>
              <a:r>
                <a:rPr lang="en-US" sz="1800" dirty="0" smtClean="0"/>
                <a:t> </a:t>
              </a:r>
              <a:r>
                <a:rPr lang="en-US" sz="1800" dirty="0" err="1" smtClean="0"/>
                <a:t>S.name</a:t>
              </a:r>
              <a:endParaRPr lang="en-US" sz="1800" dirty="0" smtClean="0"/>
            </a:p>
            <a:p>
              <a:r>
                <a:rPr lang="en-US" sz="1800" b="1" dirty="0" smtClean="0"/>
                <a:t>FROM</a:t>
              </a:r>
              <a:r>
                <a:rPr lang="en-US" sz="1800" dirty="0" smtClean="0"/>
                <a:t> Reserves R, Sailors S</a:t>
              </a:r>
            </a:p>
            <a:p>
              <a:r>
                <a:rPr lang="en-US" sz="1800" b="1" dirty="0" smtClean="0"/>
                <a:t>WHERE</a:t>
              </a:r>
              <a:r>
                <a:rPr lang="en-US" sz="1800" dirty="0" smtClean="0"/>
                <a:t> </a:t>
              </a:r>
              <a:r>
                <a:rPr lang="en-US" sz="1800" dirty="0" err="1" smtClean="0"/>
                <a:t>R.sid</a:t>
              </a:r>
              <a:r>
                <a:rPr lang="en-US" sz="1800" dirty="0" smtClean="0"/>
                <a:t> = </a:t>
              </a:r>
              <a:r>
                <a:rPr lang="en-US" sz="1800" dirty="0" err="1" smtClean="0"/>
                <a:t>S.sid</a:t>
              </a:r>
              <a:endParaRPr lang="en-US" sz="1800" dirty="0" smtClean="0"/>
            </a:p>
            <a:p>
              <a:r>
                <a:rPr lang="en-US" sz="1800" b="1" dirty="0" smtClean="0"/>
                <a:t>AND</a:t>
              </a:r>
              <a:r>
                <a:rPr lang="en-US" sz="1800" dirty="0" smtClean="0"/>
                <a:t> </a:t>
              </a:r>
              <a:r>
                <a:rPr lang="en-US" sz="1800" dirty="0" err="1" smtClean="0"/>
                <a:t>R.bid</a:t>
              </a:r>
              <a:r>
                <a:rPr lang="en-US" sz="1800" dirty="0" smtClean="0"/>
                <a:t> = 100 </a:t>
              </a:r>
            </a:p>
            <a:p>
              <a:r>
                <a:rPr lang="en-US" sz="1800" b="1" dirty="0" smtClean="0"/>
                <a:t>AND</a:t>
              </a:r>
              <a:r>
                <a:rPr lang="en-US" sz="1800" dirty="0" smtClean="0"/>
                <a:t> </a:t>
              </a:r>
              <a:r>
                <a:rPr lang="en-US" sz="1800" dirty="0" err="1" smtClean="0"/>
                <a:t>S.rating</a:t>
              </a:r>
              <a:r>
                <a:rPr lang="en-US" sz="1800" dirty="0" smtClean="0"/>
                <a:t> &gt; 5</a:t>
              </a:r>
              <a:endParaRPr lang="en-US" sz="1800" dirty="0"/>
            </a:p>
          </p:txBody>
        </p:sp>
        <p:sp>
          <p:nvSpPr>
            <p:cNvPr id="55" name="TextBox 54"/>
            <p:cNvSpPr txBox="1"/>
            <p:nvPr/>
          </p:nvSpPr>
          <p:spPr>
            <a:xfrm>
              <a:off x="468896" y="1238703"/>
              <a:ext cx="1204625" cy="338554"/>
            </a:xfrm>
            <a:prstGeom prst="rect">
              <a:avLst/>
            </a:prstGeom>
            <a:noFill/>
          </p:spPr>
          <p:txBody>
            <a:bodyPr wrap="none" rtlCol="0">
              <a:spAutoFit/>
            </a:bodyPr>
            <a:lstStyle/>
            <a:p>
              <a:r>
                <a:rPr lang="en-US" sz="1600" smtClean="0"/>
                <a:t>SQL Query</a:t>
              </a:r>
              <a:endParaRPr lang="en-US" sz="1600"/>
            </a:p>
          </p:txBody>
        </p:sp>
      </p:grpSp>
      <p:grpSp>
        <p:nvGrpSpPr>
          <p:cNvPr id="56" name="Group 55"/>
          <p:cNvGrpSpPr/>
          <p:nvPr/>
        </p:nvGrpSpPr>
        <p:grpSpPr>
          <a:xfrm>
            <a:off x="4388543" y="1238703"/>
            <a:ext cx="4406115" cy="1838059"/>
            <a:chOff x="5714273" y="1424054"/>
            <a:chExt cx="3042821" cy="1451669"/>
          </a:xfrm>
        </p:grpSpPr>
        <p:sp>
          <p:nvSpPr>
            <p:cNvPr id="57" name="TextBox 56"/>
            <p:cNvSpPr txBox="1"/>
            <p:nvPr/>
          </p:nvSpPr>
          <p:spPr>
            <a:xfrm>
              <a:off x="5714273" y="1701053"/>
              <a:ext cx="3042821" cy="117467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none" tIns="0" bIns="182880" rtlCol="0" anchor="ctr">
              <a:noAutofit/>
            </a:bodyPr>
            <a:lstStyle/>
            <a:p>
              <a:r>
                <a:rPr lang="en-US" sz="3200" dirty="0" smtClean="0">
                  <a:solidFill>
                    <a:srgbClr val="FF0000"/>
                  </a:solidFill>
                </a:rPr>
                <a:t>𝜋</a:t>
              </a:r>
              <a:r>
                <a:rPr lang="en-US" sz="2400" baseline="-25000" dirty="0" err="1" smtClean="0"/>
                <a:t>S.name</a:t>
              </a:r>
              <a:r>
                <a:rPr lang="en-US" sz="2400" dirty="0" smtClean="0"/>
                <a:t>(</a:t>
              </a:r>
              <a:r>
                <a:rPr lang="en-US" sz="3200" dirty="0" smtClean="0">
                  <a:solidFill>
                    <a:srgbClr val="FF0000"/>
                  </a:solidFill>
                </a:rPr>
                <a:t>𝜎</a:t>
              </a:r>
              <a:r>
                <a:rPr lang="en-US" sz="2400" baseline="-25000" dirty="0" smtClean="0"/>
                <a:t>bid=100⋀rating&gt;5</a:t>
              </a:r>
              <a:r>
                <a:rPr lang="en-US" sz="2400" dirty="0" smtClean="0"/>
                <a:t>(</a:t>
              </a:r>
            </a:p>
            <a:p>
              <a:r>
                <a:rPr lang="en-US" sz="1800" dirty="0"/>
                <a:t> </a:t>
              </a:r>
              <a:r>
                <a:rPr lang="en-US" sz="1800" dirty="0" smtClean="0"/>
                <a:t>      Reserves</a:t>
              </a:r>
              <a:r>
                <a:rPr lang="en-US" sz="2400" dirty="0" smtClean="0"/>
                <a:t> </a:t>
              </a:r>
              <a:r>
                <a:rPr lang="en-US" sz="3600" dirty="0" smtClean="0">
                  <a:solidFill>
                    <a:srgbClr val="FF0000"/>
                  </a:solidFill>
                </a:rPr>
                <a:t>⋈</a:t>
              </a:r>
              <a:r>
                <a:rPr lang="en-US" sz="2400" baseline="-25000" dirty="0" err="1" smtClean="0"/>
                <a:t>R.sid</a:t>
              </a:r>
              <a:r>
                <a:rPr lang="en-US" sz="2400" baseline="-25000" dirty="0" smtClean="0"/>
                <a:t>=</a:t>
              </a:r>
              <a:r>
                <a:rPr lang="en-US" sz="2400" baseline="-25000" dirty="0" err="1" smtClean="0"/>
                <a:t>S.sid</a:t>
              </a:r>
              <a:r>
                <a:rPr lang="en-US" sz="2400" baseline="-25000" dirty="0" smtClean="0"/>
                <a:t> </a:t>
              </a:r>
              <a:r>
                <a:rPr lang="en-US" sz="1800" dirty="0" smtClean="0"/>
                <a:t>Sailors</a:t>
              </a:r>
              <a:r>
                <a:rPr lang="en-US" sz="2400" dirty="0" smtClean="0"/>
                <a:t>))</a:t>
              </a:r>
              <a:endParaRPr lang="en-US" sz="2400" dirty="0"/>
            </a:p>
          </p:txBody>
        </p:sp>
        <p:sp>
          <p:nvSpPr>
            <p:cNvPr id="58" name="TextBox 57"/>
            <p:cNvSpPr txBox="1"/>
            <p:nvPr/>
          </p:nvSpPr>
          <p:spPr>
            <a:xfrm>
              <a:off x="5714273" y="1424054"/>
              <a:ext cx="1554544" cy="584775"/>
            </a:xfrm>
            <a:prstGeom prst="rect">
              <a:avLst/>
            </a:prstGeom>
            <a:noFill/>
          </p:spPr>
          <p:txBody>
            <a:bodyPr wrap="square" rtlCol="0">
              <a:spAutoFit/>
            </a:bodyPr>
            <a:lstStyle/>
            <a:p>
              <a:r>
                <a:rPr lang="en-US" sz="1600" dirty="0" smtClean="0"/>
                <a:t>Relational Algebra</a:t>
              </a:r>
              <a:endParaRPr lang="en-US" sz="1600" dirty="0"/>
            </a:p>
          </p:txBody>
        </p:sp>
      </p:grpSp>
      <p:sp>
        <p:nvSpPr>
          <p:cNvPr id="63" name="Rectangle 62"/>
          <p:cNvSpPr/>
          <p:nvPr/>
        </p:nvSpPr>
        <p:spPr bwMode="auto">
          <a:xfrm>
            <a:off x="497032" y="3982060"/>
            <a:ext cx="2751964" cy="181554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spcBef>
                <a:spcPts val="1200"/>
              </a:spcBef>
            </a:pPr>
            <a:r>
              <a:rPr lang="en-US" sz="3200" dirty="0"/>
              <a:t>SQL</a:t>
            </a:r>
          </a:p>
          <a:p>
            <a:pPr algn="ctr">
              <a:spcBef>
                <a:spcPts val="1200"/>
              </a:spcBef>
            </a:pPr>
            <a:r>
              <a:rPr lang="en-US" sz="2000" dirty="0"/>
              <a:t>A </a:t>
            </a:r>
            <a:r>
              <a:rPr lang="en-US" sz="2000" b="1" dirty="0"/>
              <a:t>declarative</a:t>
            </a:r>
            <a:r>
              <a:rPr lang="en-US" sz="2000" dirty="0"/>
              <a:t> expression </a:t>
            </a:r>
            <a:r>
              <a:rPr lang="en-US" sz="2000" dirty="0" smtClean="0"/>
              <a:t>of the query result</a:t>
            </a:r>
            <a:endParaRPr lang="en-US" sz="2000" dirty="0"/>
          </a:p>
        </p:txBody>
      </p:sp>
      <p:sp>
        <p:nvSpPr>
          <p:cNvPr id="74" name="TextBox 73"/>
          <p:cNvSpPr txBox="1"/>
          <p:nvPr/>
        </p:nvSpPr>
        <p:spPr>
          <a:xfrm>
            <a:off x="3364514" y="3270023"/>
            <a:ext cx="1233030" cy="584775"/>
          </a:xfrm>
          <a:prstGeom prst="rect">
            <a:avLst/>
          </a:prstGeom>
          <a:noFill/>
        </p:spPr>
        <p:txBody>
          <a:bodyPr wrap="none" rtlCol="0">
            <a:spAutoFit/>
          </a:bodyPr>
          <a:lstStyle/>
          <a:p>
            <a:r>
              <a:rPr lang="en-US" sz="3200" dirty="0" smtClean="0"/>
              <a:t>Why?</a:t>
            </a:r>
            <a:endParaRPr lang="en-US" sz="3200" dirty="0"/>
          </a:p>
        </p:txBody>
      </p:sp>
      <p:grpSp>
        <p:nvGrpSpPr>
          <p:cNvPr id="4" name="Group 3"/>
          <p:cNvGrpSpPr/>
          <p:nvPr/>
        </p:nvGrpSpPr>
        <p:grpSpPr>
          <a:xfrm>
            <a:off x="3585339" y="3982060"/>
            <a:ext cx="5186638" cy="1815547"/>
            <a:chOff x="3585339" y="3982060"/>
            <a:chExt cx="5186638" cy="1815547"/>
          </a:xfrm>
        </p:grpSpPr>
        <p:sp>
          <p:nvSpPr>
            <p:cNvPr id="64" name="Rectangle 63"/>
            <p:cNvSpPr/>
            <p:nvPr/>
          </p:nvSpPr>
          <p:spPr bwMode="auto">
            <a:xfrm>
              <a:off x="4597544" y="3982060"/>
              <a:ext cx="4174433" cy="181554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spcBef>
                  <a:spcPts val="1200"/>
                </a:spcBef>
              </a:pPr>
              <a:r>
                <a:rPr lang="en-US" sz="3200" dirty="0" smtClean="0"/>
                <a:t>Relational Algebra</a:t>
              </a:r>
            </a:p>
            <a:p>
              <a:pPr algn="ctr">
                <a:spcBef>
                  <a:spcPts val="1200"/>
                </a:spcBef>
              </a:pPr>
              <a:r>
                <a:rPr lang="en-US" sz="2000" b="1" dirty="0" smtClean="0"/>
                <a:t>Operational</a:t>
              </a:r>
              <a:r>
                <a:rPr lang="en-US" sz="2000" dirty="0" smtClean="0"/>
                <a:t> description of </a:t>
              </a:r>
              <a:br>
                <a:rPr lang="en-US" sz="2000" dirty="0" smtClean="0"/>
              </a:br>
              <a:r>
                <a:rPr lang="en-US" sz="2000" dirty="0" smtClean="0"/>
                <a:t>a computation.</a:t>
              </a:r>
              <a:endParaRPr lang="en-US" sz="2000" dirty="0"/>
            </a:p>
          </p:txBody>
        </p:sp>
        <p:sp>
          <p:nvSpPr>
            <p:cNvPr id="75" name="Right Arrow 74"/>
            <p:cNvSpPr/>
            <p:nvPr/>
          </p:nvSpPr>
          <p:spPr bwMode="auto">
            <a:xfrm>
              <a:off x="3585339" y="4631415"/>
              <a:ext cx="675861" cy="516835"/>
            </a:xfrm>
            <a:prstGeom prst="righ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sz="1200" b="0" i="0" u="none" strike="noStrike" cap="none" normalizeH="0" baseline="0" dirty="0" smtClean="0">
                <a:ln>
                  <a:noFill/>
                </a:ln>
                <a:solidFill>
                  <a:srgbClr val="000000"/>
                </a:solidFill>
                <a:effectLst/>
                <a:latin typeface="Helvetica Neue" charset="0"/>
              </a:endParaRPr>
            </a:p>
          </p:txBody>
        </p:sp>
      </p:grpSp>
      <p:sp>
        <p:nvSpPr>
          <p:cNvPr id="76" name="TextBox 75"/>
          <p:cNvSpPr txBox="1"/>
          <p:nvPr/>
        </p:nvSpPr>
        <p:spPr>
          <a:xfrm>
            <a:off x="4574863" y="5933387"/>
            <a:ext cx="4197114"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000" dirty="0" smtClean="0"/>
              <a:t>Systems execute relational algebra query plan.</a:t>
            </a:r>
            <a:endParaRPr lang="en-US" sz="2000" dirty="0"/>
          </a:p>
        </p:txBody>
      </p:sp>
    </p:spTree>
    <p:extLst>
      <p:ext uri="{BB962C8B-B14F-4D97-AF65-F5344CB8AC3E}">
        <p14:creationId xmlns:p14="http://schemas.microsoft.com/office/powerpoint/2010/main" val="99888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74" grpId="0"/>
      <p:bldP spid="7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4"/>
          <p:cNvSpPr>
            <a:spLocks noGrp="1" noChangeArrowheads="1"/>
          </p:cNvSpPr>
          <p:nvPr>
            <p:ph type="title"/>
          </p:nvPr>
        </p:nvSpPr>
        <p:spPr/>
        <p:txBody>
          <a:bodyPr/>
          <a:lstStyle/>
          <a:p>
            <a:r>
              <a:rPr lang="en-US" smtClean="0"/>
              <a:t>Compound Operator: Join</a:t>
            </a:r>
            <a:endParaRPr lang="en-US"/>
          </a:p>
        </p:txBody>
      </p:sp>
      <p:sp>
        <p:nvSpPr>
          <p:cNvPr id="60422" name="Rectangle 5"/>
          <p:cNvSpPr>
            <a:spLocks noGrp="1" noChangeArrowheads="1"/>
          </p:cNvSpPr>
          <p:nvPr>
            <p:ph idx="1"/>
          </p:nvPr>
        </p:nvSpPr>
        <p:spPr>
          <a:xfrm>
            <a:off x="127220" y="1245394"/>
            <a:ext cx="8627165" cy="5105400"/>
          </a:xfrm>
        </p:spPr>
        <p:txBody>
          <a:bodyPr/>
          <a:lstStyle/>
          <a:p>
            <a:r>
              <a:rPr lang="en-US" sz="2800" dirty="0" smtClean="0"/>
              <a:t>Joins are compound operators (like intersection):</a:t>
            </a:r>
          </a:p>
          <a:p>
            <a:pPr lvl="1"/>
            <a:r>
              <a:rPr lang="en-US" sz="2400" dirty="0" smtClean="0"/>
              <a:t>Generally, </a:t>
            </a:r>
            <a:r>
              <a:rPr lang="en-US" sz="2400" b="1" dirty="0" smtClean="0">
                <a:solidFill>
                  <a:srgbClr val="FF0000"/>
                </a:solidFill>
              </a:rPr>
              <a:t>𝜎</a:t>
            </a:r>
            <a:r>
              <a:rPr lang="en-US" sz="2400" b="1" baseline="-25000" dirty="0" smtClean="0">
                <a:latin typeface="Helvetica Neue Light"/>
                <a:sym typeface="Wingdings"/>
              </a:rPr>
              <a:t>𝜃</a:t>
            </a:r>
            <a:r>
              <a:rPr lang="en-US" sz="2400" dirty="0">
                <a:latin typeface="Helvetica Neue Light"/>
                <a:sym typeface="Wingdings"/>
              </a:rPr>
              <a:t>( </a:t>
            </a:r>
            <a:r>
              <a:rPr lang="en-US" sz="2400" dirty="0"/>
              <a:t>R </a:t>
            </a:r>
            <a:r>
              <a:rPr lang="en-US" sz="2400" dirty="0">
                <a:solidFill>
                  <a:srgbClr val="FF0000"/>
                </a:solidFill>
              </a:rPr>
              <a:t>×</a:t>
            </a:r>
            <a:r>
              <a:rPr lang="en-US" sz="2400" dirty="0"/>
              <a:t> S</a:t>
            </a:r>
            <a:r>
              <a:rPr lang="en-US" sz="2400" dirty="0" smtClean="0"/>
              <a:t>)</a:t>
            </a:r>
          </a:p>
          <a:p>
            <a:endParaRPr lang="en-US" sz="2800" dirty="0" smtClean="0"/>
          </a:p>
          <a:p>
            <a:r>
              <a:rPr lang="en-US" sz="2800" dirty="0" smtClean="0"/>
              <a:t>Hierarchy of common kinds</a:t>
            </a:r>
            <a:r>
              <a:rPr lang="en-US" sz="2800" dirty="0" smtClean="0">
                <a:sym typeface="Wingdings"/>
              </a:rPr>
              <a:t>:</a:t>
            </a:r>
          </a:p>
          <a:p>
            <a:pPr lvl="1"/>
            <a:r>
              <a:rPr lang="en-US" sz="2400" b="1" dirty="0" smtClean="0">
                <a:sym typeface="Wingdings"/>
              </a:rPr>
              <a:t>Theta Join ( </a:t>
            </a:r>
            <a:r>
              <a:rPr lang="en-US" b="1" dirty="0" smtClean="0">
                <a:sym typeface="Wingdings"/>
              </a:rPr>
              <a:t>⋈</a:t>
            </a:r>
            <a:r>
              <a:rPr lang="en-US" sz="2400" b="1" baseline="-25000" dirty="0" smtClean="0">
                <a:sym typeface="Wingdings"/>
              </a:rPr>
              <a:t>𝜃 </a:t>
            </a:r>
            <a:r>
              <a:rPr lang="en-US" sz="2400" b="1" dirty="0" smtClean="0">
                <a:sym typeface="Wingdings"/>
              </a:rPr>
              <a:t>): </a:t>
            </a:r>
            <a:r>
              <a:rPr lang="en-US" sz="2400" i="1" dirty="0" smtClean="0">
                <a:sym typeface="Wingdings"/>
              </a:rPr>
              <a:t>join on logical expression 𝜃</a:t>
            </a:r>
          </a:p>
          <a:p>
            <a:pPr lvl="2"/>
            <a:r>
              <a:rPr lang="en-US" b="1" dirty="0" err="1" smtClean="0">
                <a:sym typeface="Wingdings"/>
              </a:rPr>
              <a:t>Equi</a:t>
            </a:r>
            <a:r>
              <a:rPr lang="en-US" b="1" dirty="0" smtClean="0">
                <a:sym typeface="Wingdings"/>
              </a:rPr>
              <a:t>-Join: </a:t>
            </a:r>
            <a:r>
              <a:rPr lang="en-US" i="1" dirty="0" smtClean="0">
                <a:sym typeface="Wingdings"/>
              </a:rPr>
              <a:t>theta join with conjunction equalities</a:t>
            </a:r>
          </a:p>
          <a:p>
            <a:pPr lvl="3"/>
            <a:r>
              <a:rPr lang="en-US" sz="2400" b="1" dirty="0" smtClean="0">
                <a:sym typeface="Wingdings"/>
              </a:rPr>
              <a:t>Natural Join</a:t>
            </a:r>
            <a:r>
              <a:rPr lang="en-US" sz="1800" b="1" dirty="0">
                <a:sym typeface="Wingdings"/>
              </a:rPr>
              <a:t> </a:t>
            </a:r>
            <a:r>
              <a:rPr lang="en-US" sz="1800" b="1" dirty="0" smtClean="0">
                <a:sym typeface="Wingdings"/>
              </a:rPr>
              <a:t>( </a:t>
            </a:r>
            <a:r>
              <a:rPr lang="en-US" sz="2400" b="1" dirty="0" smtClean="0">
                <a:sym typeface="Wingdings"/>
              </a:rPr>
              <a:t>⋈ </a:t>
            </a:r>
            <a:r>
              <a:rPr lang="en-US" sz="1800" b="1" dirty="0" smtClean="0">
                <a:sym typeface="Wingdings"/>
              </a:rPr>
              <a:t>):</a:t>
            </a:r>
            <a:r>
              <a:rPr lang="en-US" sz="1800" dirty="0" smtClean="0">
                <a:sym typeface="Wingdings"/>
              </a:rPr>
              <a:t> </a:t>
            </a:r>
            <a:r>
              <a:rPr lang="en-US" sz="1800" i="1" dirty="0" err="1" smtClean="0">
                <a:sym typeface="Wingdings"/>
              </a:rPr>
              <a:t>equi</a:t>
            </a:r>
            <a:r>
              <a:rPr lang="en-US" sz="1800" i="1" dirty="0" smtClean="0">
                <a:sym typeface="Wingdings"/>
              </a:rPr>
              <a:t>-join on all matching column names </a:t>
            </a:r>
            <a:endParaRPr lang="en-US" sz="3200" dirty="0" smtClean="0"/>
          </a:p>
          <a:p>
            <a:endParaRPr lang="en-US" sz="2800" dirty="0" smtClean="0"/>
          </a:p>
          <a:p>
            <a:r>
              <a:rPr lang="en-US" sz="2800" dirty="0" smtClean="0"/>
              <a:t>Note: </a:t>
            </a:r>
            <a:r>
              <a:rPr lang="en-US" sz="2800" dirty="0"/>
              <a:t>w</a:t>
            </a:r>
            <a:r>
              <a:rPr lang="en-US" sz="2800" dirty="0" smtClean="0"/>
              <a:t>e should use a good join algorithm, not a cross-product if we can avoid it!!</a:t>
            </a:r>
            <a:endParaRPr lang="en-US" sz="2800" dirty="0"/>
          </a:p>
        </p:txBody>
      </p:sp>
      <p:sp>
        <p:nvSpPr>
          <p:cNvPr id="60418" name="Footer Placeholder 3"/>
          <p:cNvSpPr>
            <a:spLocks noGrp="1"/>
          </p:cNvSpPr>
          <p:nvPr>
            <p:ph type="ftr" sz="quarter" idx="4294967295"/>
          </p:nvPr>
        </p:nvSpPr>
        <p:spPr>
          <a:xfrm>
            <a:off x="0" y="6453188"/>
            <a:ext cx="2895600" cy="4032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endParaRPr lang="en-US">
              <a:solidFill>
                <a:schemeClr val="tx1"/>
              </a:solidFill>
              <a:latin typeface="Times New Roman" charset="0"/>
            </a:endParaRPr>
          </a:p>
          <a:p>
            <a:endParaRPr lang="en-US">
              <a:solidFill>
                <a:schemeClr val="tx2"/>
              </a:solidFill>
              <a:latin typeface="Times New Roman" charset="0"/>
            </a:endParaRPr>
          </a:p>
        </p:txBody>
      </p:sp>
      <p:sp>
        <p:nvSpPr>
          <p:cNvPr id="60419"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60420"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3194143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422">
                                            <p:txEl>
                                              <p:pRg st="0" end="0"/>
                                            </p:txEl>
                                          </p:spTgt>
                                        </p:tgtEl>
                                        <p:attrNameLst>
                                          <p:attrName>style.visibility</p:attrName>
                                        </p:attrNameLst>
                                      </p:cBhvr>
                                      <p:to>
                                        <p:strVal val="visible"/>
                                      </p:to>
                                    </p:set>
                                    <p:animEffect transition="in" filter="fade">
                                      <p:cBhvr>
                                        <p:cTn id="7" dur="500"/>
                                        <p:tgtEl>
                                          <p:spTgt spid="604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422">
                                            <p:txEl>
                                              <p:pRg st="1" end="1"/>
                                            </p:txEl>
                                          </p:spTgt>
                                        </p:tgtEl>
                                        <p:attrNameLst>
                                          <p:attrName>style.visibility</p:attrName>
                                        </p:attrNameLst>
                                      </p:cBhvr>
                                      <p:to>
                                        <p:strVal val="visible"/>
                                      </p:to>
                                    </p:set>
                                    <p:animEffect transition="in" filter="fade">
                                      <p:cBhvr>
                                        <p:cTn id="12" dur="500"/>
                                        <p:tgtEl>
                                          <p:spTgt spid="604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422">
                                            <p:txEl>
                                              <p:pRg st="3" end="3"/>
                                            </p:txEl>
                                          </p:spTgt>
                                        </p:tgtEl>
                                        <p:attrNameLst>
                                          <p:attrName>style.visibility</p:attrName>
                                        </p:attrNameLst>
                                      </p:cBhvr>
                                      <p:to>
                                        <p:strVal val="visible"/>
                                      </p:to>
                                    </p:set>
                                    <p:animEffect transition="in" filter="fade">
                                      <p:cBhvr>
                                        <p:cTn id="17" dur="500"/>
                                        <p:tgtEl>
                                          <p:spTgt spid="6042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0422">
                                            <p:txEl>
                                              <p:pRg st="4" end="4"/>
                                            </p:txEl>
                                          </p:spTgt>
                                        </p:tgtEl>
                                        <p:attrNameLst>
                                          <p:attrName>style.visibility</p:attrName>
                                        </p:attrNameLst>
                                      </p:cBhvr>
                                      <p:to>
                                        <p:strVal val="visible"/>
                                      </p:to>
                                    </p:set>
                                    <p:animEffect transition="in" filter="fade">
                                      <p:cBhvr>
                                        <p:cTn id="22" dur="500"/>
                                        <p:tgtEl>
                                          <p:spTgt spid="6042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0422">
                                            <p:txEl>
                                              <p:pRg st="5" end="5"/>
                                            </p:txEl>
                                          </p:spTgt>
                                        </p:tgtEl>
                                        <p:attrNameLst>
                                          <p:attrName>style.visibility</p:attrName>
                                        </p:attrNameLst>
                                      </p:cBhvr>
                                      <p:to>
                                        <p:strVal val="visible"/>
                                      </p:to>
                                    </p:set>
                                    <p:animEffect transition="in" filter="fade">
                                      <p:cBhvr>
                                        <p:cTn id="27" dur="500"/>
                                        <p:tgtEl>
                                          <p:spTgt spid="6042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0422">
                                            <p:txEl>
                                              <p:pRg st="6" end="6"/>
                                            </p:txEl>
                                          </p:spTgt>
                                        </p:tgtEl>
                                        <p:attrNameLst>
                                          <p:attrName>style.visibility</p:attrName>
                                        </p:attrNameLst>
                                      </p:cBhvr>
                                      <p:to>
                                        <p:strVal val="visible"/>
                                      </p:to>
                                    </p:set>
                                    <p:animEffect transition="in" filter="fade">
                                      <p:cBhvr>
                                        <p:cTn id="32" dur="500"/>
                                        <p:tgtEl>
                                          <p:spTgt spid="6042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0422">
                                            <p:txEl>
                                              <p:pRg st="8" end="8"/>
                                            </p:txEl>
                                          </p:spTgt>
                                        </p:tgtEl>
                                        <p:attrNameLst>
                                          <p:attrName>style.visibility</p:attrName>
                                        </p:attrNameLst>
                                      </p:cBhvr>
                                      <p:to>
                                        <p:strVal val="visible"/>
                                      </p:to>
                                    </p:set>
                                    <p:animEffect transition="in" filter="fade">
                                      <p:cBhvr>
                                        <p:cTn id="37" dur="500"/>
                                        <p:tgtEl>
                                          <p:spTgt spid="6042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2" grpId="0" uiExpand="1" build="p" bldLvl="4"/>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a:xfrm>
            <a:off x="407196" y="6283"/>
            <a:ext cx="7770812" cy="1143000"/>
          </a:xfrm>
          <a:noFill/>
        </p:spPr>
        <p:txBody>
          <a:bodyPr/>
          <a:lstStyle/>
          <a:p>
            <a:pPr eaLnBrk="1" hangingPunct="1">
              <a:spcAft>
                <a:spcPts val="13"/>
              </a:spcAft>
              <a:tabLst>
                <a:tab pos="0" algn="l"/>
                <a:tab pos="914400" algn="l"/>
                <a:tab pos="1828800" algn="l"/>
                <a:tab pos="2743200" algn="l"/>
                <a:tab pos="3657600" algn="l"/>
              </a:tabLst>
            </a:pPr>
            <a:r>
              <a:rPr lang="en-US" dirty="0" smtClean="0">
                <a:solidFill>
                  <a:srgbClr val="000000"/>
                </a:solidFill>
                <a:ea typeface="Osaka" charset="0"/>
                <a:cs typeface="Helvetica Neue Light"/>
              </a:rPr>
              <a:t>Theta Join (</a:t>
            </a:r>
            <a:r>
              <a:rPr lang="en-US" sz="4000" b="1" dirty="0">
                <a:sym typeface="Wingdings"/>
              </a:rPr>
              <a:t>⋈</a:t>
            </a:r>
            <a:r>
              <a:rPr lang="en-US" sz="4000" b="1" baseline="-25000" dirty="0" smtClean="0">
                <a:sym typeface="Wingdings"/>
              </a:rPr>
              <a:t>𝜃</a:t>
            </a:r>
            <a:r>
              <a:rPr lang="en-US" dirty="0" smtClean="0"/>
              <a:t>)</a:t>
            </a:r>
            <a:endParaRPr lang="en-US" dirty="0">
              <a:solidFill>
                <a:srgbClr val="000000"/>
              </a:solidFill>
              <a:ea typeface="Osaka" charset="0"/>
              <a:cs typeface="Helvetica Neue Light"/>
            </a:endParaRPr>
          </a:p>
        </p:txBody>
      </p:sp>
      <p:sp>
        <p:nvSpPr>
          <p:cNvPr id="13" name="TextBox 12"/>
          <p:cNvSpPr txBox="1"/>
          <p:nvPr/>
        </p:nvSpPr>
        <p:spPr>
          <a:xfrm>
            <a:off x="2617658" y="1207431"/>
            <a:ext cx="3785011" cy="584775"/>
          </a:xfrm>
          <a:prstGeom prst="rect">
            <a:avLst/>
          </a:prstGeom>
          <a:noFill/>
        </p:spPr>
        <p:txBody>
          <a:bodyPr wrap="none" rtlCol="0">
            <a:spAutoFit/>
          </a:bodyPr>
          <a:lstStyle/>
          <a:p>
            <a:r>
              <a:rPr lang="en-US" sz="3200" b="1" dirty="0" smtClean="0"/>
              <a:t>R </a:t>
            </a:r>
            <a:r>
              <a:rPr lang="en-US" sz="3200" b="1" kern="0" dirty="0">
                <a:latin typeface="Helvetica Neue Light"/>
                <a:ea typeface="Osaka"/>
                <a:cs typeface="Osaka" charset="-128"/>
                <a:sym typeface="Wingdings"/>
              </a:rPr>
              <a:t>⋈</a:t>
            </a:r>
            <a:r>
              <a:rPr lang="en-US" sz="3200" b="1" kern="0" baseline="-25000" dirty="0">
                <a:latin typeface="Helvetica Neue Light"/>
                <a:ea typeface="Osaka"/>
                <a:cs typeface="Osaka" charset="-128"/>
                <a:sym typeface="Wingdings"/>
              </a:rPr>
              <a:t>𝜃</a:t>
            </a:r>
            <a:r>
              <a:rPr lang="en-US" sz="3200" b="1" dirty="0" smtClean="0"/>
              <a:t> S = 𝜎</a:t>
            </a:r>
            <a:r>
              <a:rPr lang="en-US" sz="3200" b="1" kern="0" baseline="-25000" dirty="0" smtClean="0">
                <a:latin typeface="Helvetica Neue Light"/>
                <a:ea typeface="Osaka"/>
                <a:cs typeface="Osaka" charset="-128"/>
                <a:sym typeface="Wingdings"/>
              </a:rPr>
              <a:t>𝜃</a:t>
            </a:r>
            <a:r>
              <a:rPr lang="en-US" sz="3200" b="1" kern="0" dirty="0" smtClean="0">
                <a:latin typeface="Helvetica Neue Light"/>
                <a:ea typeface="Osaka"/>
                <a:cs typeface="Osaka" charset="-128"/>
                <a:sym typeface="Wingdings"/>
              </a:rPr>
              <a:t>( </a:t>
            </a:r>
            <a:r>
              <a:rPr lang="en-US" sz="3200" b="1" dirty="0" smtClean="0"/>
              <a:t>R × S)</a:t>
            </a:r>
          </a:p>
        </p:txBody>
      </p:sp>
      <p:sp>
        <p:nvSpPr>
          <p:cNvPr id="2" name="TextBox 1"/>
          <p:cNvSpPr txBox="1"/>
          <p:nvPr/>
        </p:nvSpPr>
        <p:spPr>
          <a:xfrm>
            <a:off x="327684" y="1951277"/>
            <a:ext cx="5301580" cy="400110"/>
          </a:xfrm>
          <a:prstGeom prst="rect">
            <a:avLst/>
          </a:prstGeom>
          <a:noFill/>
        </p:spPr>
        <p:txBody>
          <a:bodyPr wrap="none" rtlCol="0">
            <a:spAutoFit/>
          </a:bodyPr>
          <a:lstStyle/>
          <a:p>
            <a:r>
              <a:rPr lang="en-US" sz="2000" b="1" dirty="0" smtClean="0"/>
              <a:t>Example: </a:t>
            </a:r>
            <a:r>
              <a:rPr lang="en-US" sz="2000" i="1" dirty="0" smtClean="0"/>
              <a:t>More senior sailors for each sailor.</a:t>
            </a:r>
            <a:endParaRPr lang="en-US" sz="2000" i="1" dirty="0"/>
          </a:p>
        </p:txBody>
      </p:sp>
      <p:sp>
        <p:nvSpPr>
          <p:cNvPr id="50" name="TextBox 49"/>
          <p:cNvSpPr txBox="1"/>
          <p:nvPr/>
        </p:nvSpPr>
        <p:spPr>
          <a:xfrm>
            <a:off x="2896259" y="2288335"/>
            <a:ext cx="2624436" cy="646331"/>
          </a:xfrm>
          <a:prstGeom prst="rect">
            <a:avLst/>
          </a:prstGeom>
          <a:noFill/>
        </p:spPr>
        <p:txBody>
          <a:bodyPr wrap="none" rtlCol="0">
            <a:spAutoFit/>
          </a:bodyPr>
          <a:lstStyle/>
          <a:p>
            <a:r>
              <a:rPr lang="en-US" sz="2800" dirty="0" smtClean="0"/>
              <a:t>S1 </a:t>
            </a:r>
            <a:r>
              <a:rPr lang="en-US" sz="3600" kern="0" dirty="0" smtClean="0">
                <a:solidFill>
                  <a:srgbClr val="FF0000"/>
                </a:solidFill>
                <a:latin typeface="Helvetica Neue Light"/>
                <a:ea typeface="Osaka"/>
                <a:cs typeface="Osaka" charset="-128"/>
                <a:sym typeface="Wingdings"/>
              </a:rPr>
              <a:t>⋈</a:t>
            </a:r>
            <a:r>
              <a:rPr lang="en-US" sz="2800" kern="0" baseline="-25000" dirty="0" smtClean="0">
                <a:solidFill>
                  <a:srgbClr val="FF0000"/>
                </a:solidFill>
                <a:latin typeface="Helvetica Neue Light"/>
                <a:ea typeface="Osaka"/>
                <a:cs typeface="Osaka" charset="-128"/>
                <a:sym typeface="Wingdings"/>
              </a:rPr>
              <a:t> age &lt;</a:t>
            </a:r>
            <a:r>
              <a:rPr lang="en-US" sz="2800" kern="0" dirty="0" smtClean="0">
                <a:solidFill>
                  <a:srgbClr val="FF0000"/>
                </a:solidFill>
                <a:latin typeface="Helvetica Neue Light"/>
                <a:ea typeface="Osaka"/>
                <a:cs typeface="Osaka" charset="-128"/>
                <a:sym typeface="Wingdings"/>
              </a:rPr>
              <a:t> </a:t>
            </a:r>
            <a:r>
              <a:rPr lang="en-US" sz="2800" kern="0" baseline="-25000" dirty="0" smtClean="0">
                <a:solidFill>
                  <a:srgbClr val="FF0000"/>
                </a:solidFill>
                <a:latin typeface="Helvetica Neue Light"/>
                <a:ea typeface="Osaka"/>
                <a:cs typeface="Osaka" charset="-128"/>
                <a:sym typeface="Wingdings"/>
              </a:rPr>
              <a:t>age</a:t>
            </a:r>
            <a:r>
              <a:rPr lang="en-US" sz="2800" kern="0" dirty="0" smtClean="0">
                <a:solidFill>
                  <a:srgbClr val="FF0000"/>
                </a:solidFill>
                <a:latin typeface="Helvetica Neue Light"/>
                <a:ea typeface="Osaka"/>
                <a:cs typeface="Osaka" charset="-128"/>
                <a:sym typeface="Wingdings"/>
              </a:rPr>
              <a:t> </a:t>
            </a:r>
            <a:r>
              <a:rPr lang="en-US" sz="2800" dirty="0" smtClean="0">
                <a:latin typeface="Helvetica Neue" charset="0"/>
                <a:ea typeface="Helvetica Neue" charset="0"/>
                <a:cs typeface="Helvetica Neue" charset="0"/>
              </a:rPr>
              <a:t>S1</a:t>
            </a:r>
            <a:endParaRPr lang="en-US" sz="2800" dirty="0" smtClean="0"/>
          </a:p>
        </p:txBody>
      </p:sp>
      <p:sp>
        <p:nvSpPr>
          <p:cNvPr id="4" name="TextBox 3"/>
          <p:cNvSpPr txBox="1"/>
          <p:nvPr/>
        </p:nvSpPr>
        <p:spPr>
          <a:xfrm>
            <a:off x="1454727" y="3255818"/>
            <a:ext cx="184731" cy="276999"/>
          </a:xfrm>
          <a:prstGeom prst="rect">
            <a:avLst/>
          </a:prstGeom>
          <a:noFill/>
        </p:spPr>
        <p:txBody>
          <a:bodyPr wrap="none" rtlCol="0">
            <a:spAutoFit/>
          </a:bodyPr>
          <a:lstStyle/>
          <a:p>
            <a:endParaRPr lang="en-US" dirty="0"/>
          </a:p>
        </p:txBody>
      </p:sp>
      <p:sp>
        <p:nvSpPr>
          <p:cNvPr id="5" name="TextBox 4"/>
          <p:cNvSpPr txBox="1"/>
          <p:nvPr/>
        </p:nvSpPr>
        <p:spPr>
          <a:xfrm>
            <a:off x="3525773" y="3153381"/>
            <a:ext cx="3235246" cy="830997"/>
          </a:xfrm>
          <a:prstGeom prst="rect">
            <a:avLst/>
          </a:prstGeom>
          <a:noFill/>
        </p:spPr>
        <p:txBody>
          <a:bodyPr wrap="square" rtlCol="0">
            <a:spAutoFit/>
          </a:bodyPr>
          <a:lstStyle/>
          <a:p>
            <a:r>
              <a:rPr lang="en-US" sz="2400" dirty="0" smtClean="0"/>
              <a:t>This predicate is a bit confusing</a:t>
            </a:r>
            <a:endParaRPr lang="en-US" sz="2400" dirty="0"/>
          </a:p>
        </p:txBody>
      </p:sp>
      <p:graphicFrame>
        <p:nvGraphicFramePr>
          <p:cNvPr id="9" name="Table 8"/>
          <p:cNvGraphicFramePr>
            <a:graphicFrameLocks noGrp="1"/>
          </p:cNvGraphicFramePr>
          <p:nvPr>
            <p:extLst>
              <p:ext uri="{D42A27DB-BD31-4B8C-83A1-F6EECF244321}">
                <p14:modId xmlns:p14="http://schemas.microsoft.com/office/powerpoint/2010/main" val="904598694"/>
              </p:ext>
            </p:extLst>
          </p:nvPr>
        </p:nvGraphicFramePr>
        <p:xfrm>
          <a:off x="190830" y="3489850"/>
          <a:ext cx="2610481" cy="1287036"/>
        </p:xfrm>
        <a:graphic>
          <a:graphicData uri="http://schemas.openxmlformats.org/drawingml/2006/table">
            <a:tbl>
              <a:tblPr firstRow="1" bandRow="1">
                <a:tableStyleId>{5C22544A-7EE6-4342-B048-85BDC9FD1C3A}</a:tableStyleId>
              </a:tblPr>
              <a:tblGrid>
                <a:gridCol w="505308"/>
                <a:gridCol w="793207"/>
                <a:gridCol w="747423"/>
                <a:gridCol w="564543"/>
              </a:tblGrid>
              <a:tr h="321759">
                <a:tc>
                  <a:txBody>
                    <a:bodyPr/>
                    <a:lstStyle/>
                    <a:p>
                      <a:r>
                        <a:rPr lang="en-US" sz="1400" u="sng" dirty="0" err="1" smtClean="0"/>
                        <a:t>sid</a:t>
                      </a:r>
                      <a:endParaRPr lang="en-US" sz="1400" u="sng" dirty="0"/>
                    </a:p>
                  </a:txBody>
                  <a:tcPr/>
                </a:tc>
                <a:tc>
                  <a:txBody>
                    <a:bodyPr/>
                    <a:lstStyle/>
                    <a:p>
                      <a:r>
                        <a:rPr lang="en-US" sz="1400" dirty="0" err="1" smtClean="0"/>
                        <a:t>sname</a:t>
                      </a:r>
                      <a:endParaRPr lang="en-US" sz="1400" dirty="0"/>
                    </a:p>
                  </a:txBody>
                  <a:tcPr/>
                </a:tc>
                <a:tc>
                  <a:txBody>
                    <a:bodyPr/>
                    <a:lstStyle/>
                    <a:p>
                      <a:r>
                        <a:rPr lang="en-US" sz="1400" dirty="0" smtClean="0"/>
                        <a:t>rating</a:t>
                      </a:r>
                      <a:endParaRPr lang="en-US" sz="1400" dirty="0"/>
                    </a:p>
                  </a:txBody>
                  <a:tcPr/>
                </a:tc>
                <a:tc>
                  <a:txBody>
                    <a:bodyPr/>
                    <a:lstStyle/>
                    <a:p>
                      <a:r>
                        <a:rPr lang="en-US" sz="1400" dirty="0" smtClean="0"/>
                        <a:t>age</a:t>
                      </a:r>
                      <a:endParaRPr lang="en-US" sz="1400" dirty="0"/>
                    </a:p>
                  </a:txBody>
                  <a:tcPr/>
                </a:tc>
              </a:tr>
              <a:tr h="321759">
                <a:tc>
                  <a:txBody>
                    <a:bodyPr/>
                    <a:lstStyle/>
                    <a:p>
                      <a:r>
                        <a:rPr lang="en-US" sz="1400" dirty="0" smtClean="0"/>
                        <a:t>22</a:t>
                      </a:r>
                      <a:endParaRPr lang="en-US" sz="1400" dirty="0"/>
                    </a:p>
                  </a:txBody>
                  <a:tcPr>
                    <a:solidFill>
                      <a:schemeClr val="accent3">
                        <a:lumMod val="60000"/>
                        <a:lumOff val="40000"/>
                      </a:schemeClr>
                    </a:solidFill>
                  </a:tcPr>
                </a:tc>
                <a:tc>
                  <a:txBody>
                    <a:bodyPr/>
                    <a:lstStyle/>
                    <a:p>
                      <a:r>
                        <a:rPr lang="en-US" sz="1400" dirty="0" err="1" smtClean="0"/>
                        <a:t>dustin</a:t>
                      </a:r>
                      <a:endParaRPr lang="en-US" sz="1400" dirty="0"/>
                    </a:p>
                  </a:txBody>
                  <a:tcPr>
                    <a:solidFill>
                      <a:schemeClr val="accent3">
                        <a:lumMod val="60000"/>
                        <a:lumOff val="40000"/>
                      </a:schemeClr>
                    </a:solidFill>
                  </a:tcPr>
                </a:tc>
                <a:tc>
                  <a:txBody>
                    <a:bodyPr/>
                    <a:lstStyle/>
                    <a:p>
                      <a:r>
                        <a:rPr lang="en-US" sz="1400" dirty="0" smtClean="0"/>
                        <a:t>7</a:t>
                      </a:r>
                      <a:endParaRPr lang="en-US" sz="1400" dirty="0"/>
                    </a:p>
                  </a:txBody>
                  <a:tcPr>
                    <a:solidFill>
                      <a:schemeClr val="accent3">
                        <a:lumMod val="60000"/>
                        <a:lumOff val="40000"/>
                      </a:schemeClr>
                    </a:solidFill>
                  </a:tcPr>
                </a:tc>
                <a:tc>
                  <a:txBody>
                    <a:bodyPr/>
                    <a:lstStyle/>
                    <a:p>
                      <a:r>
                        <a:rPr lang="en-US" sz="1400" dirty="0" smtClean="0"/>
                        <a:t>45.0</a:t>
                      </a:r>
                    </a:p>
                  </a:txBody>
                  <a:tcPr>
                    <a:solidFill>
                      <a:schemeClr val="accent3">
                        <a:lumMod val="60000"/>
                        <a:lumOff val="40000"/>
                      </a:schemeClr>
                    </a:solidFill>
                  </a:tcPr>
                </a:tc>
              </a:tr>
              <a:tr h="321759">
                <a:tc>
                  <a:txBody>
                    <a:bodyPr/>
                    <a:lstStyle/>
                    <a:p>
                      <a:r>
                        <a:rPr lang="en-US" sz="1400" dirty="0" smtClean="0"/>
                        <a:t>31</a:t>
                      </a:r>
                      <a:endParaRPr lang="en-US" sz="1400" dirty="0"/>
                    </a:p>
                  </a:txBody>
                  <a:tcPr>
                    <a:solidFill>
                      <a:schemeClr val="accent5">
                        <a:lumMod val="40000"/>
                        <a:lumOff val="60000"/>
                      </a:schemeClr>
                    </a:solidFill>
                  </a:tcPr>
                </a:tc>
                <a:tc>
                  <a:txBody>
                    <a:bodyPr/>
                    <a:lstStyle/>
                    <a:p>
                      <a:r>
                        <a:rPr lang="en-US" sz="1400" dirty="0" smtClean="0"/>
                        <a:t>lubber</a:t>
                      </a:r>
                      <a:endParaRPr lang="en-US" sz="1400" dirty="0"/>
                    </a:p>
                  </a:txBody>
                  <a:tcPr>
                    <a:solidFill>
                      <a:schemeClr val="accent5">
                        <a:lumMod val="40000"/>
                        <a:lumOff val="60000"/>
                      </a:schemeClr>
                    </a:solidFill>
                  </a:tcPr>
                </a:tc>
                <a:tc>
                  <a:txBody>
                    <a:bodyPr/>
                    <a:lstStyle/>
                    <a:p>
                      <a:r>
                        <a:rPr lang="en-US" sz="1400" dirty="0" smtClean="0"/>
                        <a:t>8</a:t>
                      </a:r>
                      <a:endParaRPr lang="en-US" sz="1400" dirty="0"/>
                    </a:p>
                  </a:txBody>
                  <a:tcPr>
                    <a:solidFill>
                      <a:schemeClr val="accent5">
                        <a:lumMod val="40000"/>
                        <a:lumOff val="60000"/>
                      </a:schemeClr>
                    </a:solidFill>
                  </a:tcPr>
                </a:tc>
                <a:tc>
                  <a:txBody>
                    <a:bodyPr/>
                    <a:lstStyle/>
                    <a:p>
                      <a:r>
                        <a:rPr lang="en-US" sz="1400" dirty="0" smtClean="0"/>
                        <a:t>55.5</a:t>
                      </a:r>
                      <a:endParaRPr lang="en-US" sz="1400" dirty="0"/>
                    </a:p>
                  </a:txBody>
                  <a:tcPr>
                    <a:solidFill>
                      <a:schemeClr val="accent5">
                        <a:lumMod val="40000"/>
                        <a:lumOff val="60000"/>
                      </a:schemeClr>
                    </a:solidFill>
                  </a:tcPr>
                </a:tc>
              </a:tr>
              <a:tr h="321759">
                <a:tc>
                  <a:txBody>
                    <a:bodyPr/>
                    <a:lstStyle/>
                    <a:p>
                      <a:r>
                        <a:rPr lang="en-US" sz="1400" dirty="0" smtClean="0"/>
                        <a:t>58</a:t>
                      </a:r>
                      <a:endParaRPr lang="en-US" sz="1400" dirty="0"/>
                    </a:p>
                  </a:txBody>
                  <a:tcPr>
                    <a:solidFill>
                      <a:schemeClr val="accent6">
                        <a:lumMod val="40000"/>
                        <a:lumOff val="60000"/>
                      </a:schemeClr>
                    </a:solidFill>
                  </a:tcPr>
                </a:tc>
                <a:tc>
                  <a:txBody>
                    <a:bodyPr/>
                    <a:lstStyle/>
                    <a:p>
                      <a:r>
                        <a:rPr lang="en-US" sz="1400" dirty="0" smtClean="0"/>
                        <a:t>rusty</a:t>
                      </a:r>
                      <a:endParaRPr lang="en-US" sz="1400" dirty="0"/>
                    </a:p>
                  </a:txBody>
                  <a:tcPr>
                    <a:solidFill>
                      <a:schemeClr val="accent6">
                        <a:lumMod val="40000"/>
                        <a:lumOff val="60000"/>
                      </a:schemeClr>
                    </a:solidFill>
                  </a:tcPr>
                </a:tc>
                <a:tc>
                  <a:txBody>
                    <a:bodyPr/>
                    <a:lstStyle/>
                    <a:p>
                      <a:r>
                        <a:rPr lang="en-US" sz="1400" dirty="0" smtClean="0"/>
                        <a:t>10</a:t>
                      </a:r>
                      <a:endParaRPr lang="en-US" sz="1400" dirty="0"/>
                    </a:p>
                  </a:txBody>
                  <a:tcPr>
                    <a:solidFill>
                      <a:schemeClr val="accent6">
                        <a:lumMod val="40000"/>
                        <a:lumOff val="60000"/>
                      </a:schemeClr>
                    </a:solidFill>
                  </a:tcPr>
                </a:tc>
                <a:tc>
                  <a:txBody>
                    <a:bodyPr/>
                    <a:lstStyle/>
                    <a:p>
                      <a:r>
                        <a:rPr lang="en-US" sz="1400" dirty="0" smtClean="0"/>
                        <a:t>35.0</a:t>
                      </a:r>
                      <a:endParaRPr lang="en-US" sz="1400" dirty="0"/>
                    </a:p>
                  </a:txBody>
                  <a:tcPr>
                    <a:solidFill>
                      <a:schemeClr val="accent6">
                        <a:lumMod val="40000"/>
                        <a:lumOff val="60000"/>
                      </a:schemeClr>
                    </a:solidFill>
                  </a:tcPr>
                </a:tc>
              </a:tr>
            </a:tbl>
          </a:graphicData>
        </a:graphic>
      </p:graphicFrame>
      <p:sp>
        <p:nvSpPr>
          <p:cNvPr id="10" name="TextBox 9"/>
          <p:cNvSpPr txBox="1"/>
          <p:nvPr/>
        </p:nvSpPr>
        <p:spPr>
          <a:xfrm>
            <a:off x="190831" y="3090713"/>
            <a:ext cx="543739" cy="369332"/>
          </a:xfrm>
          <a:prstGeom prst="rect">
            <a:avLst/>
          </a:prstGeom>
          <a:noFill/>
        </p:spPr>
        <p:txBody>
          <a:bodyPr wrap="none" rtlCol="0">
            <a:spAutoFit/>
          </a:bodyPr>
          <a:lstStyle/>
          <a:p>
            <a:r>
              <a:rPr lang="en-US" sz="1800" b="1" dirty="0" smtClean="0"/>
              <a:t>S1:</a:t>
            </a:r>
            <a:endParaRPr lang="en-US" sz="1800" b="1" dirty="0"/>
          </a:p>
        </p:txBody>
      </p:sp>
      <p:sp>
        <p:nvSpPr>
          <p:cNvPr id="14" name="TextBox 13"/>
          <p:cNvSpPr txBox="1"/>
          <p:nvPr/>
        </p:nvSpPr>
        <p:spPr>
          <a:xfrm>
            <a:off x="3525773" y="4182205"/>
            <a:ext cx="3235246" cy="830997"/>
          </a:xfrm>
          <a:prstGeom prst="rect">
            <a:avLst/>
          </a:prstGeom>
          <a:noFill/>
        </p:spPr>
        <p:txBody>
          <a:bodyPr wrap="square" rtlCol="0">
            <a:spAutoFit/>
          </a:bodyPr>
          <a:lstStyle/>
          <a:p>
            <a:r>
              <a:rPr lang="en-US" sz="2400" dirty="0" smtClean="0"/>
              <a:t>Could switch to positional arguments</a:t>
            </a:r>
            <a:endParaRPr lang="en-US" sz="2400" dirty="0"/>
          </a:p>
        </p:txBody>
      </p:sp>
    </p:spTree>
    <p:extLst>
      <p:ext uri="{BB962C8B-B14F-4D97-AF65-F5344CB8AC3E}">
        <p14:creationId xmlns:p14="http://schemas.microsoft.com/office/powerpoint/2010/main" val="5319228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0" grpId="0"/>
      <p:bldP spid="5"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a:xfrm>
            <a:off x="407196" y="6283"/>
            <a:ext cx="7770812" cy="1143000"/>
          </a:xfrm>
          <a:noFill/>
        </p:spPr>
        <p:txBody>
          <a:bodyPr/>
          <a:lstStyle/>
          <a:p>
            <a:pPr eaLnBrk="1" hangingPunct="1">
              <a:spcAft>
                <a:spcPts val="13"/>
              </a:spcAft>
              <a:tabLst>
                <a:tab pos="0" algn="l"/>
                <a:tab pos="914400" algn="l"/>
                <a:tab pos="1828800" algn="l"/>
                <a:tab pos="2743200" algn="l"/>
                <a:tab pos="3657600" algn="l"/>
              </a:tabLst>
            </a:pPr>
            <a:r>
              <a:rPr lang="en-US" dirty="0" smtClean="0">
                <a:solidFill>
                  <a:srgbClr val="000000"/>
                </a:solidFill>
                <a:ea typeface="Osaka" charset="0"/>
                <a:cs typeface="Helvetica Neue Light"/>
              </a:rPr>
              <a:t>Theta Join (</a:t>
            </a:r>
            <a:r>
              <a:rPr lang="en-US" sz="4000" b="1" dirty="0">
                <a:sym typeface="Wingdings"/>
              </a:rPr>
              <a:t>⋈</a:t>
            </a:r>
            <a:r>
              <a:rPr lang="en-US" sz="4000" b="1" baseline="-25000" dirty="0" smtClean="0">
                <a:sym typeface="Wingdings"/>
              </a:rPr>
              <a:t>𝜃</a:t>
            </a:r>
            <a:r>
              <a:rPr lang="en-US" dirty="0" smtClean="0"/>
              <a:t>)</a:t>
            </a:r>
            <a:endParaRPr lang="en-US" dirty="0">
              <a:solidFill>
                <a:srgbClr val="000000"/>
              </a:solidFill>
              <a:ea typeface="Osaka" charset="0"/>
              <a:cs typeface="Helvetica Neue Light"/>
            </a:endParaRPr>
          </a:p>
        </p:txBody>
      </p:sp>
      <p:sp>
        <p:nvSpPr>
          <p:cNvPr id="13" name="TextBox 12"/>
          <p:cNvSpPr txBox="1"/>
          <p:nvPr/>
        </p:nvSpPr>
        <p:spPr>
          <a:xfrm>
            <a:off x="2617658" y="1207431"/>
            <a:ext cx="3785011" cy="584775"/>
          </a:xfrm>
          <a:prstGeom prst="rect">
            <a:avLst/>
          </a:prstGeom>
          <a:noFill/>
        </p:spPr>
        <p:txBody>
          <a:bodyPr wrap="none" rtlCol="0">
            <a:spAutoFit/>
          </a:bodyPr>
          <a:lstStyle/>
          <a:p>
            <a:r>
              <a:rPr lang="en-US" sz="3200" b="1" dirty="0" smtClean="0"/>
              <a:t>R </a:t>
            </a:r>
            <a:r>
              <a:rPr lang="en-US" sz="3200" b="1" kern="0" dirty="0">
                <a:latin typeface="Helvetica Neue Light"/>
                <a:ea typeface="Osaka"/>
                <a:cs typeface="Osaka" charset="-128"/>
                <a:sym typeface="Wingdings"/>
              </a:rPr>
              <a:t>⋈</a:t>
            </a:r>
            <a:r>
              <a:rPr lang="en-US" sz="3200" b="1" kern="0" baseline="-25000" dirty="0">
                <a:latin typeface="Helvetica Neue Light"/>
                <a:ea typeface="Osaka"/>
                <a:cs typeface="Osaka" charset="-128"/>
                <a:sym typeface="Wingdings"/>
              </a:rPr>
              <a:t>𝜃</a:t>
            </a:r>
            <a:r>
              <a:rPr lang="en-US" sz="3200" b="1" dirty="0" smtClean="0"/>
              <a:t> S = 𝜎</a:t>
            </a:r>
            <a:r>
              <a:rPr lang="en-US" sz="3200" b="1" kern="0" baseline="-25000" dirty="0" smtClean="0">
                <a:latin typeface="Helvetica Neue Light"/>
                <a:ea typeface="Osaka"/>
                <a:cs typeface="Osaka" charset="-128"/>
                <a:sym typeface="Wingdings"/>
              </a:rPr>
              <a:t>𝜃</a:t>
            </a:r>
            <a:r>
              <a:rPr lang="en-US" sz="3200" b="1" kern="0" dirty="0" smtClean="0">
                <a:latin typeface="Helvetica Neue Light"/>
                <a:ea typeface="Osaka"/>
                <a:cs typeface="Osaka" charset="-128"/>
                <a:sym typeface="Wingdings"/>
              </a:rPr>
              <a:t>( </a:t>
            </a:r>
            <a:r>
              <a:rPr lang="en-US" sz="3200" b="1" dirty="0" smtClean="0"/>
              <a:t>R × S)</a:t>
            </a:r>
          </a:p>
        </p:txBody>
      </p:sp>
      <p:sp>
        <p:nvSpPr>
          <p:cNvPr id="2" name="TextBox 1"/>
          <p:cNvSpPr txBox="1"/>
          <p:nvPr/>
        </p:nvSpPr>
        <p:spPr>
          <a:xfrm>
            <a:off x="327684" y="1951277"/>
            <a:ext cx="5301580" cy="400110"/>
          </a:xfrm>
          <a:prstGeom prst="rect">
            <a:avLst/>
          </a:prstGeom>
          <a:noFill/>
        </p:spPr>
        <p:txBody>
          <a:bodyPr wrap="none" rtlCol="0">
            <a:spAutoFit/>
          </a:bodyPr>
          <a:lstStyle/>
          <a:p>
            <a:r>
              <a:rPr lang="en-US" sz="2000" b="1" dirty="0" smtClean="0"/>
              <a:t>Example: </a:t>
            </a:r>
            <a:r>
              <a:rPr lang="en-US" sz="2000" i="1" dirty="0" smtClean="0"/>
              <a:t>More senior sailors for each sailor.</a:t>
            </a:r>
            <a:endParaRPr lang="en-US" sz="2000" i="1" dirty="0"/>
          </a:p>
        </p:txBody>
      </p:sp>
      <p:sp>
        <p:nvSpPr>
          <p:cNvPr id="50" name="TextBox 49"/>
          <p:cNvSpPr txBox="1"/>
          <p:nvPr/>
        </p:nvSpPr>
        <p:spPr>
          <a:xfrm>
            <a:off x="2896259" y="2288335"/>
            <a:ext cx="2255746" cy="646331"/>
          </a:xfrm>
          <a:prstGeom prst="rect">
            <a:avLst/>
          </a:prstGeom>
          <a:noFill/>
        </p:spPr>
        <p:txBody>
          <a:bodyPr wrap="none" rtlCol="0">
            <a:spAutoFit/>
          </a:bodyPr>
          <a:lstStyle/>
          <a:p>
            <a:r>
              <a:rPr lang="en-US" sz="2800" dirty="0" smtClean="0"/>
              <a:t>S1 </a:t>
            </a:r>
            <a:r>
              <a:rPr lang="en-US" sz="3600" kern="0" dirty="0" smtClean="0">
                <a:solidFill>
                  <a:srgbClr val="FF0000"/>
                </a:solidFill>
                <a:latin typeface="Helvetica Neue Light"/>
                <a:ea typeface="Osaka"/>
                <a:cs typeface="Osaka" charset="-128"/>
                <a:sym typeface="Wingdings"/>
              </a:rPr>
              <a:t>⋈</a:t>
            </a:r>
            <a:r>
              <a:rPr lang="en-US" sz="2800" kern="0" baseline="-25000" dirty="0" smtClean="0">
                <a:solidFill>
                  <a:srgbClr val="FF0000"/>
                </a:solidFill>
                <a:latin typeface="Helvetica Neue Light"/>
                <a:ea typeface="Osaka"/>
                <a:cs typeface="Osaka" charset="-128"/>
                <a:sym typeface="Wingdings"/>
              </a:rPr>
              <a:t> f4 &lt;</a:t>
            </a:r>
            <a:r>
              <a:rPr lang="en-US" sz="2800" kern="0" dirty="0" smtClean="0">
                <a:solidFill>
                  <a:srgbClr val="FF0000"/>
                </a:solidFill>
                <a:latin typeface="Helvetica Neue Light"/>
                <a:ea typeface="Osaka"/>
                <a:cs typeface="Osaka" charset="-128"/>
                <a:sym typeface="Wingdings"/>
              </a:rPr>
              <a:t> </a:t>
            </a:r>
            <a:r>
              <a:rPr lang="en-US" sz="2800" kern="0" baseline="-25000" dirty="0" smtClean="0">
                <a:solidFill>
                  <a:srgbClr val="FF0000"/>
                </a:solidFill>
                <a:latin typeface="Helvetica Neue Light"/>
                <a:ea typeface="Osaka"/>
                <a:cs typeface="Osaka" charset="-128"/>
                <a:sym typeface="Wingdings"/>
              </a:rPr>
              <a:t>f8</a:t>
            </a:r>
            <a:r>
              <a:rPr lang="en-US" sz="2800" kern="0" dirty="0" smtClean="0">
                <a:solidFill>
                  <a:srgbClr val="FF0000"/>
                </a:solidFill>
                <a:latin typeface="Helvetica Neue Light"/>
                <a:ea typeface="Osaka"/>
                <a:cs typeface="Osaka" charset="-128"/>
                <a:sym typeface="Wingdings"/>
              </a:rPr>
              <a:t> </a:t>
            </a:r>
            <a:r>
              <a:rPr lang="en-US" sz="2800" dirty="0" smtClean="0">
                <a:latin typeface="Helvetica Neue" charset="0"/>
                <a:ea typeface="Helvetica Neue" charset="0"/>
                <a:cs typeface="Helvetica Neue" charset="0"/>
              </a:rPr>
              <a:t>S1</a:t>
            </a:r>
            <a:endParaRPr lang="en-US" sz="2800" dirty="0" smtClean="0"/>
          </a:p>
        </p:txBody>
      </p:sp>
      <p:graphicFrame>
        <p:nvGraphicFramePr>
          <p:cNvPr id="18" name="Table 17"/>
          <p:cNvGraphicFramePr>
            <a:graphicFrameLocks noGrp="1"/>
          </p:cNvGraphicFramePr>
          <p:nvPr>
            <p:extLst>
              <p:ext uri="{D42A27DB-BD31-4B8C-83A1-F6EECF244321}">
                <p14:modId xmlns:p14="http://schemas.microsoft.com/office/powerpoint/2010/main" val="288851372"/>
              </p:ext>
            </p:extLst>
          </p:nvPr>
        </p:nvGraphicFramePr>
        <p:xfrm>
          <a:off x="190830" y="3489850"/>
          <a:ext cx="2610481" cy="1287036"/>
        </p:xfrm>
        <a:graphic>
          <a:graphicData uri="http://schemas.openxmlformats.org/drawingml/2006/table">
            <a:tbl>
              <a:tblPr firstRow="1" bandRow="1">
                <a:tableStyleId>{5C22544A-7EE6-4342-B048-85BDC9FD1C3A}</a:tableStyleId>
              </a:tblPr>
              <a:tblGrid>
                <a:gridCol w="505308"/>
                <a:gridCol w="793207"/>
                <a:gridCol w="747423"/>
                <a:gridCol w="564543"/>
              </a:tblGrid>
              <a:tr h="321759">
                <a:tc>
                  <a:txBody>
                    <a:bodyPr/>
                    <a:lstStyle/>
                    <a:p>
                      <a:r>
                        <a:rPr lang="en-US" sz="1400" u="sng" dirty="0" smtClean="0"/>
                        <a:t>f1</a:t>
                      </a:r>
                      <a:endParaRPr lang="en-US" sz="1400" u="sng" dirty="0"/>
                    </a:p>
                  </a:txBody>
                  <a:tcPr/>
                </a:tc>
                <a:tc>
                  <a:txBody>
                    <a:bodyPr/>
                    <a:lstStyle/>
                    <a:p>
                      <a:r>
                        <a:rPr lang="en-US" sz="1400" dirty="0" smtClean="0"/>
                        <a:t>f2</a:t>
                      </a:r>
                      <a:endParaRPr lang="en-US" sz="1400" dirty="0"/>
                    </a:p>
                  </a:txBody>
                  <a:tcPr/>
                </a:tc>
                <a:tc>
                  <a:txBody>
                    <a:bodyPr/>
                    <a:lstStyle/>
                    <a:p>
                      <a:r>
                        <a:rPr lang="en-US" sz="1400" dirty="0" smtClean="0"/>
                        <a:t>f3</a:t>
                      </a:r>
                      <a:endParaRPr lang="en-US" sz="1400" dirty="0"/>
                    </a:p>
                  </a:txBody>
                  <a:tcPr/>
                </a:tc>
                <a:tc>
                  <a:txBody>
                    <a:bodyPr/>
                    <a:lstStyle/>
                    <a:p>
                      <a:r>
                        <a:rPr lang="en-US" sz="1400" dirty="0" smtClean="0"/>
                        <a:t>f4</a:t>
                      </a:r>
                      <a:endParaRPr lang="en-US" sz="1400" dirty="0"/>
                    </a:p>
                  </a:txBody>
                  <a:tcPr/>
                </a:tc>
              </a:tr>
              <a:tr h="321759">
                <a:tc>
                  <a:txBody>
                    <a:bodyPr/>
                    <a:lstStyle/>
                    <a:p>
                      <a:r>
                        <a:rPr lang="en-US" sz="1400" dirty="0" smtClean="0"/>
                        <a:t>22</a:t>
                      </a:r>
                      <a:endParaRPr lang="en-US" sz="1400" dirty="0"/>
                    </a:p>
                  </a:txBody>
                  <a:tcPr>
                    <a:solidFill>
                      <a:schemeClr val="accent3">
                        <a:lumMod val="60000"/>
                        <a:lumOff val="40000"/>
                      </a:schemeClr>
                    </a:solidFill>
                  </a:tcPr>
                </a:tc>
                <a:tc>
                  <a:txBody>
                    <a:bodyPr/>
                    <a:lstStyle/>
                    <a:p>
                      <a:r>
                        <a:rPr lang="en-US" sz="1400" dirty="0" err="1" smtClean="0"/>
                        <a:t>dustin</a:t>
                      </a:r>
                      <a:endParaRPr lang="en-US" sz="1400" dirty="0"/>
                    </a:p>
                  </a:txBody>
                  <a:tcPr>
                    <a:solidFill>
                      <a:schemeClr val="accent3">
                        <a:lumMod val="60000"/>
                        <a:lumOff val="40000"/>
                      </a:schemeClr>
                    </a:solidFill>
                  </a:tcPr>
                </a:tc>
                <a:tc>
                  <a:txBody>
                    <a:bodyPr/>
                    <a:lstStyle/>
                    <a:p>
                      <a:r>
                        <a:rPr lang="en-US" sz="1400" dirty="0" smtClean="0"/>
                        <a:t>7</a:t>
                      </a:r>
                      <a:endParaRPr lang="en-US" sz="1400" dirty="0"/>
                    </a:p>
                  </a:txBody>
                  <a:tcPr>
                    <a:solidFill>
                      <a:schemeClr val="accent3">
                        <a:lumMod val="60000"/>
                        <a:lumOff val="40000"/>
                      </a:schemeClr>
                    </a:solidFill>
                  </a:tcPr>
                </a:tc>
                <a:tc>
                  <a:txBody>
                    <a:bodyPr/>
                    <a:lstStyle/>
                    <a:p>
                      <a:r>
                        <a:rPr lang="en-US" sz="1400" dirty="0" smtClean="0"/>
                        <a:t>45.0</a:t>
                      </a:r>
                    </a:p>
                  </a:txBody>
                  <a:tcPr>
                    <a:solidFill>
                      <a:schemeClr val="accent3">
                        <a:lumMod val="60000"/>
                        <a:lumOff val="40000"/>
                      </a:schemeClr>
                    </a:solidFill>
                  </a:tcPr>
                </a:tc>
              </a:tr>
              <a:tr h="321759">
                <a:tc>
                  <a:txBody>
                    <a:bodyPr/>
                    <a:lstStyle/>
                    <a:p>
                      <a:r>
                        <a:rPr lang="en-US" sz="1400" dirty="0" smtClean="0"/>
                        <a:t>31</a:t>
                      </a:r>
                      <a:endParaRPr lang="en-US" sz="1400" dirty="0"/>
                    </a:p>
                  </a:txBody>
                  <a:tcPr>
                    <a:solidFill>
                      <a:schemeClr val="accent5">
                        <a:lumMod val="40000"/>
                        <a:lumOff val="60000"/>
                      </a:schemeClr>
                    </a:solidFill>
                  </a:tcPr>
                </a:tc>
                <a:tc>
                  <a:txBody>
                    <a:bodyPr/>
                    <a:lstStyle/>
                    <a:p>
                      <a:r>
                        <a:rPr lang="en-US" sz="1400" dirty="0" smtClean="0"/>
                        <a:t>lubber</a:t>
                      </a:r>
                      <a:endParaRPr lang="en-US" sz="1400" dirty="0"/>
                    </a:p>
                  </a:txBody>
                  <a:tcPr>
                    <a:solidFill>
                      <a:schemeClr val="accent5">
                        <a:lumMod val="40000"/>
                        <a:lumOff val="60000"/>
                      </a:schemeClr>
                    </a:solidFill>
                  </a:tcPr>
                </a:tc>
                <a:tc>
                  <a:txBody>
                    <a:bodyPr/>
                    <a:lstStyle/>
                    <a:p>
                      <a:r>
                        <a:rPr lang="en-US" sz="1400" dirty="0" smtClean="0"/>
                        <a:t>8</a:t>
                      </a:r>
                      <a:endParaRPr lang="en-US" sz="1400" dirty="0"/>
                    </a:p>
                  </a:txBody>
                  <a:tcPr>
                    <a:solidFill>
                      <a:schemeClr val="accent5">
                        <a:lumMod val="40000"/>
                        <a:lumOff val="60000"/>
                      </a:schemeClr>
                    </a:solidFill>
                  </a:tcPr>
                </a:tc>
                <a:tc>
                  <a:txBody>
                    <a:bodyPr/>
                    <a:lstStyle/>
                    <a:p>
                      <a:r>
                        <a:rPr lang="en-US" sz="1400" dirty="0" smtClean="0"/>
                        <a:t>55.5</a:t>
                      </a:r>
                      <a:endParaRPr lang="en-US" sz="1400" dirty="0"/>
                    </a:p>
                  </a:txBody>
                  <a:tcPr>
                    <a:solidFill>
                      <a:schemeClr val="accent5">
                        <a:lumMod val="40000"/>
                        <a:lumOff val="60000"/>
                      </a:schemeClr>
                    </a:solidFill>
                  </a:tcPr>
                </a:tc>
              </a:tr>
              <a:tr h="321759">
                <a:tc>
                  <a:txBody>
                    <a:bodyPr/>
                    <a:lstStyle/>
                    <a:p>
                      <a:r>
                        <a:rPr lang="en-US" sz="1400" dirty="0" smtClean="0"/>
                        <a:t>58</a:t>
                      </a:r>
                      <a:endParaRPr lang="en-US" sz="1400" dirty="0"/>
                    </a:p>
                  </a:txBody>
                  <a:tcPr>
                    <a:solidFill>
                      <a:schemeClr val="accent6">
                        <a:lumMod val="40000"/>
                        <a:lumOff val="60000"/>
                      </a:schemeClr>
                    </a:solidFill>
                  </a:tcPr>
                </a:tc>
                <a:tc>
                  <a:txBody>
                    <a:bodyPr/>
                    <a:lstStyle/>
                    <a:p>
                      <a:r>
                        <a:rPr lang="en-US" sz="1400" dirty="0" smtClean="0"/>
                        <a:t>rusty</a:t>
                      </a:r>
                      <a:endParaRPr lang="en-US" sz="1400" dirty="0"/>
                    </a:p>
                  </a:txBody>
                  <a:tcPr>
                    <a:solidFill>
                      <a:schemeClr val="accent6">
                        <a:lumMod val="40000"/>
                        <a:lumOff val="60000"/>
                      </a:schemeClr>
                    </a:solidFill>
                  </a:tcPr>
                </a:tc>
                <a:tc>
                  <a:txBody>
                    <a:bodyPr/>
                    <a:lstStyle/>
                    <a:p>
                      <a:r>
                        <a:rPr lang="en-US" sz="1400" dirty="0" smtClean="0"/>
                        <a:t>10</a:t>
                      </a:r>
                      <a:endParaRPr lang="en-US" sz="1400" dirty="0"/>
                    </a:p>
                  </a:txBody>
                  <a:tcPr>
                    <a:solidFill>
                      <a:schemeClr val="accent6">
                        <a:lumMod val="40000"/>
                        <a:lumOff val="60000"/>
                      </a:schemeClr>
                    </a:solidFill>
                  </a:tcPr>
                </a:tc>
                <a:tc>
                  <a:txBody>
                    <a:bodyPr/>
                    <a:lstStyle/>
                    <a:p>
                      <a:r>
                        <a:rPr lang="en-US" sz="1400" dirty="0" smtClean="0"/>
                        <a:t>35.0</a:t>
                      </a:r>
                      <a:endParaRPr lang="en-US" sz="1400" dirty="0"/>
                    </a:p>
                  </a:txBody>
                  <a:tcPr>
                    <a:solidFill>
                      <a:schemeClr val="accent6">
                        <a:lumMod val="40000"/>
                        <a:lumOff val="60000"/>
                      </a:schemeClr>
                    </a:solidFill>
                  </a:tcPr>
                </a:tc>
              </a:tr>
            </a:tbl>
          </a:graphicData>
        </a:graphic>
      </p:graphicFrame>
      <p:sp>
        <p:nvSpPr>
          <p:cNvPr id="19" name="TextBox 18"/>
          <p:cNvSpPr txBox="1"/>
          <p:nvPr/>
        </p:nvSpPr>
        <p:spPr>
          <a:xfrm>
            <a:off x="190831" y="3090713"/>
            <a:ext cx="543739" cy="369332"/>
          </a:xfrm>
          <a:prstGeom prst="rect">
            <a:avLst/>
          </a:prstGeom>
          <a:noFill/>
        </p:spPr>
        <p:txBody>
          <a:bodyPr wrap="none" rtlCol="0">
            <a:spAutoFit/>
          </a:bodyPr>
          <a:lstStyle/>
          <a:p>
            <a:r>
              <a:rPr lang="en-US" sz="1800" b="1" dirty="0" smtClean="0"/>
              <a:t>S1:</a:t>
            </a:r>
            <a:endParaRPr lang="en-US" sz="1800" b="1" dirty="0"/>
          </a:p>
        </p:txBody>
      </p:sp>
      <p:graphicFrame>
        <p:nvGraphicFramePr>
          <p:cNvPr id="22" name="Table 21"/>
          <p:cNvGraphicFramePr>
            <a:graphicFrameLocks noGrp="1"/>
          </p:cNvGraphicFramePr>
          <p:nvPr>
            <p:extLst>
              <p:ext uri="{D42A27DB-BD31-4B8C-83A1-F6EECF244321}">
                <p14:modId xmlns:p14="http://schemas.microsoft.com/office/powerpoint/2010/main" val="31678341"/>
              </p:ext>
            </p:extLst>
          </p:nvPr>
        </p:nvGraphicFramePr>
        <p:xfrm>
          <a:off x="3466769" y="3155895"/>
          <a:ext cx="5502302" cy="3539349"/>
        </p:xfrm>
        <a:graphic>
          <a:graphicData uri="http://schemas.openxmlformats.org/drawingml/2006/table">
            <a:tbl>
              <a:tblPr firstRow="1" bandRow="1">
                <a:tableStyleId>{5C22544A-7EE6-4342-B048-85BDC9FD1C3A}</a:tableStyleId>
              </a:tblPr>
              <a:tblGrid>
                <a:gridCol w="445273"/>
                <a:gridCol w="826935"/>
                <a:gridCol w="779228"/>
                <a:gridCol w="683812"/>
                <a:gridCol w="580445"/>
                <a:gridCol w="826936"/>
                <a:gridCol w="755374"/>
                <a:gridCol w="604299"/>
              </a:tblGrid>
              <a:tr h="321759">
                <a:tc gridSpan="4">
                  <a:txBody>
                    <a:bodyPr/>
                    <a:lstStyle/>
                    <a:p>
                      <a:pPr algn="ctr"/>
                      <a:r>
                        <a:rPr lang="en-US" sz="1400" u="none" dirty="0" smtClean="0"/>
                        <a:t>S1</a:t>
                      </a:r>
                      <a:endParaRPr lang="en-US" sz="1400" u="none" dirty="0"/>
                    </a:p>
                  </a:txBody>
                  <a:tcPr>
                    <a:solidFill>
                      <a:schemeClr val="tx1">
                        <a:lumMod val="65000"/>
                        <a:lumOff val="35000"/>
                      </a:schemeClr>
                    </a:solidFill>
                  </a:tcPr>
                </a:tc>
                <a:tc hMerge="1">
                  <a:txBody>
                    <a:bodyPr/>
                    <a:lstStyle/>
                    <a:p>
                      <a:endParaRPr lang="en-US" sz="1400" u="none" dirty="0"/>
                    </a:p>
                  </a:txBody>
                  <a:tcPr/>
                </a:tc>
                <a:tc hMerge="1">
                  <a:txBody>
                    <a:bodyPr/>
                    <a:lstStyle/>
                    <a:p>
                      <a:endParaRPr lang="en-US" sz="1400" u="none" dirty="0"/>
                    </a:p>
                  </a:txBody>
                  <a:tcPr/>
                </a:tc>
                <a:tc hMerge="1">
                  <a:txBody>
                    <a:bodyPr/>
                    <a:lstStyle/>
                    <a:p>
                      <a:endParaRPr lang="en-US" sz="1400" u="none" dirty="0"/>
                    </a:p>
                  </a:txBody>
                  <a:tcPr/>
                </a:tc>
                <a:tc gridSpan="4">
                  <a:txBody>
                    <a:bodyPr/>
                    <a:lstStyle/>
                    <a:p>
                      <a:pPr algn="ctr"/>
                      <a:r>
                        <a:rPr lang="en-US" sz="1400" u="none" dirty="0" smtClean="0"/>
                        <a:t>S1</a:t>
                      </a:r>
                      <a:endParaRPr lang="en-US" sz="1400" u="none" dirty="0"/>
                    </a:p>
                  </a:txBody>
                  <a:tcPr>
                    <a:solidFill>
                      <a:schemeClr val="tx1">
                        <a:lumMod val="65000"/>
                        <a:lumOff val="35000"/>
                      </a:schemeClr>
                    </a:solidFill>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r>
              <a:tr h="321759">
                <a:tc>
                  <a:txBody>
                    <a:bodyPr/>
                    <a:lstStyle/>
                    <a:p>
                      <a:r>
                        <a:rPr lang="en-US" sz="1400" u="none" dirty="0" smtClean="0">
                          <a:solidFill>
                            <a:schemeClr val="bg1"/>
                          </a:solidFill>
                        </a:rPr>
                        <a:t>f1</a:t>
                      </a:r>
                      <a:endParaRPr lang="en-US" sz="1400" u="none" dirty="0">
                        <a:solidFill>
                          <a:schemeClr val="bg1"/>
                        </a:solidFill>
                      </a:endParaRPr>
                    </a:p>
                  </a:txBody>
                  <a:tcPr>
                    <a:solidFill>
                      <a:schemeClr val="accent1"/>
                    </a:solidFill>
                  </a:tcPr>
                </a:tc>
                <a:tc>
                  <a:txBody>
                    <a:bodyPr/>
                    <a:lstStyle/>
                    <a:p>
                      <a:r>
                        <a:rPr lang="en-US" sz="1400" u="none" dirty="0" smtClean="0">
                          <a:solidFill>
                            <a:schemeClr val="bg1"/>
                          </a:solidFill>
                        </a:rPr>
                        <a:t>f2</a:t>
                      </a:r>
                      <a:endParaRPr lang="en-US" sz="1400" u="none" dirty="0">
                        <a:solidFill>
                          <a:schemeClr val="bg1"/>
                        </a:solidFill>
                      </a:endParaRPr>
                    </a:p>
                  </a:txBody>
                  <a:tcPr>
                    <a:solidFill>
                      <a:schemeClr val="accent1"/>
                    </a:solidFill>
                  </a:tcPr>
                </a:tc>
                <a:tc>
                  <a:txBody>
                    <a:bodyPr/>
                    <a:lstStyle/>
                    <a:p>
                      <a:r>
                        <a:rPr lang="en-US" sz="1400" u="none" dirty="0" smtClean="0">
                          <a:solidFill>
                            <a:schemeClr val="bg1"/>
                          </a:solidFill>
                        </a:rPr>
                        <a:t>f3</a:t>
                      </a:r>
                      <a:endParaRPr lang="en-US" sz="1400" u="none" dirty="0">
                        <a:solidFill>
                          <a:schemeClr val="bg1"/>
                        </a:solidFill>
                      </a:endParaRPr>
                    </a:p>
                  </a:txBody>
                  <a:tcPr>
                    <a:solidFill>
                      <a:schemeClr val="accent1"/>
                    </a:solidFill>
                  </a:tcPr>
                </a:tc>
                <a:tc>
                  <a:txBody>
                    <a:bodyPr/>
                    <a:lstStyle/>
                    <a:p>
                      <a:r>
                        <a:rPr lang="en-US" sz="1400" u="none" dirty="0" smtClean="0">
                          <a:solidFill>
                            <a:schemeClr val="bg1"/>
                          </a:solidFill>
                        </a:rPr>
                        <a:t>f4</a:t>
                      </a:r>
                      <a:endParaRPr lang="en-US" sz="1400" u="none" dirty="0">
                        <a:solidFill>
                          <a:schemeClr val="bg1"/>
                        </a:solidFill>
                      </a:endParaRPr>
                    </a:p>
                  </a:txBody>
                  <a:tcPr>
                    <a:solidFill>
                      <a:schemeClr val="accent1"/>
                    </a:solidFill>
                  </a:tcPr>
                </a:tc>
                <a:tc>
                  <a:txBody>
                    <a:bodyPr/>
                    <a:lstStyle/>
                    <a:p>
                      <a:r>
                        <a:rPr lang="en-US" sz="1400" u="none" dirty="0" smtClean="0">
                          <a:solidFill>
                            <a:schemeClr val="bg1"/>
                          </a:solidFill>
                        </a:rPr>
                        <a:t>f5</a:t>
                      </a:r>
                      <a:endParaRPr lang="en-US" sz="1400" u="none" dirty="0">
                        <a:solidFill>
                          <a:schemeClr val="bg1"/>
                        </a:solidFill>
                      </a:endParaRPr>
                    </a:p>
                  </a:txBody>
                  <a:tcPr>
                    <a:solidFill>
                      <a:schemeClr val="accent1"/>
                    </a:solidFill>
                  </a:tcPr>
                </a:tc>
                <a:tc>
                  <a:txBody>
                    <a:bodyPr/>
                    <a:lstStyle/>
                    <a:p>
                      <a:r>
                        <a:rPr lang="en-US" sz="1400" dirty="0" smtClean="0">
                          <a:solidFill>
                            <a:schemeClr val="bg1"/>
                          </a:solidFill>
                        </a:rPr>
                        <a:t>f6</a:t>
                      </a:r>
                      <a:endParaRPr lang="en-US" sz="1400" dirty="0">
                        <a:solidFill>
                          <a:schemeClr val="bg1"/>
                        </a:solidFill>
                      </a:endParaRPr>
                    </a:p>
                  </a:txBody>
                  <a:tcPr>
                    <a:solidFill>
                      <a:schemeClr val="accent1"/>
                    </a:solidFill>
                  </a:tcPr>
                </a:tc>
                <a:tc>
                  <a:txBody>
                    <a:bodyPr/>
                    <a:lstStyle/>
                    <a:p>
                      <a:r>
                        <a:rPr lang="en-US" sz="1400" dirty="0" smtClean="0">
                          <a:solidFill>
                            <a:schemeClr val="bg1"/>
                          </a:solidFill>
                        </a:rPr>
                        <a:t>f7</a:t>
                      </a:r>
                      <a:endParaRPr lang="en-US" sz="1400" dirty="0">
                        <a:solidFill>
                          <a:schemeClr val="bg1"/>
                        </a:solidFill>
                      </a:endParaRPr>
                    </a:p>
                  </a:txBody>
                  <a:tcPr>
                    <a:solidFill>
                      <a:schemeClr val="accent1"/>
                    </a:solidFill>
                  </a:tcPr>
                </a:tc>
                <a:tc>
                  <a:txBody>
                    <a:bodyPr/>
                    <a:lstStyle/>
                    <a:p>
                      <a:r>
                        <a:rPr lang="en-US" sz="1400" dirty="0" smtClean="0">
                          <a:solidFill>
                            <a:schemeClr val="bg1"/>
                          </a:solidFill>
                        </a:rPr>
                        <a:t>f8</a:t>
                      </a:r>
                      <a:endParaRPr lang="en-US" sz="1400" dirty="0">
                        <a:solidFill>
                          <a:schemeClr val="bg1"/>
                        </a:solidFill>
                      </a:endParaRPr>
                    </a:p>
                  </a:txBody>
                  <a:tcPr>
                    <a:solidFill>
                      <a:schemeClr val="accent1"/>
                    </a:solidFill>
                  </a:tcPr>
                </a:tc>
              </a:tr>
              <a:tr h="321759">
                <a:tc>
                  <a:txBody>
                    <a:bodyPr/>
                    <a:lstStyle/>
                    <a:p>
                      <a:r>
                        <a:rPr lang="en-US" sz="1400" dirty="0" smtClean="0"/>
                        <a:t>22</a:t>
                      </a:r>
                      <a:endParaRPr lang="en-US" sz="1400" dirty="0"/>
                    </a:p>
                  </a:txBody>
                  <a:tcPr>
                    <a:solidFill>
                      <a:schemeClr val="accent3">
                        <a:lumMod val="40000"/>
                        <a:lumOff val="60000"/>
                      </a:schemeClr>
                    </a:solidFill>
                  </a:tcPr>
                </a:tc>
                <a:tc>
                  <a:txBody>
                    <a:bodyPr/>
                    <a:lstStyle/>
                    <a:p>
                      <a:r>
                        <a:rPr lang="en-US" sz="1400" dirty="0" err="1" smtClean="0"/>
                        <a:t>dustin</a:t>
                      </a:r>
                      <a:endParaRPr lang="en-US" sz="1400" dirty="0"/>
                    </a:p>
                  </a:txBody>
                  <a:tcPr>
                    <a:solidFill>
                      <a:schemeClr val="accent3">
                        <a:lumMod val="40000"/>
                        <a:lumOff val="60000"/>
                      </a:schemeClr>
                    </a:solidFill>
                  </a:tcPr>
                </a:tc>
                <a:tc>
                  <a:txBody>
                    <a:bodyPr/>
                    <a:lstStyle/>
                    <a:p>
                      <a:r>
                        <a:rPr lang="en-US" sz="1400" dirty="0" smtClean="0"/>
                        <a:t>7</a:t>
                      </a:r>
                      <a:endParaRPr lang="en-US" sz="1400" dirty="0"/>
                    </a:p>
                  </a:txBody>
                  <a:tcPr>
                    <a:solidFill>
                      <a:schemeClr val="accent3">
                        <a:lumMod val="40000"/>
                        <a:lumOff val="60000"/>
                      </a:schemeClr>
                    </a:solidFill>
                  </a:tcPr>
                </a:tc>
                <a:tc>
                  <a:txBody>
                    <a:bodyPr/>
                    <a:lstStyle/>
                    <a:p>
                      <a:r>
                        <a:rPr lang="en-US" sz="1400" dirty="0" smtClean="0"/>
                        <a:t>45.0</a:t>
                      </a:r>
                    </a:p>
                  </a:txBody>
                  <a:tcPr>
                    <a:solidFill>
                      <a:schemeClr val="accent3">
                        <a:lumMod val="40000"/>
                        <a:lumOff val="60000"/>
                      </a:schemeClr>
                    </a:solidFill>
                  </a:tcPr>
                </a:tc>
                <a:tc>
                  <a:txBody>
                    <a:bodyPr/>
                    <a:lstStyle/>
                    <a:p>
                      <a:r>
                        <a:rPr lang="en-US" sz="1400" dirty="0" smtClean="0"/>
                        <a:t>22</a:t>
                      </a:r>
                      <a:endParaRPr lang="en-US" sz="1400" dirty="0"/>
                    </a:p>
                  </a:txBody>
                  <a:tcPr>
                    <a:solidFill>
                      <a:schemeClr val="accent3">
                        <a:lumMod val="40000"/>
                        <a:lumOff val="60000"/>
                      </a:schemeClr>
                    </a:solidFill>
                  </a:tcPr>
                </a:tc>
                <a:tc>
                  <a:txBody>
                    <a:bodyPr/>
                    <a:lstStyle/>
                    <a:p>
                      <a:r>
                        <a:rPr lang="en-US" sz="1400" dirty="0" err="1" smtClean="0"/>
                        <a:t>dustin</a:t>
                      </a:r>
                      <a:endParaRPr lang="en-US" sz="1400" dirty="0"/>
                    </a:p>
                  </a:txBody>
                  <a:tcPr>
                    <a:solidFill>
                      <a:schemeClr val="accent3">
                        <a:lumMod val="40000"/>
                        <a:lumOff val="60000"/>
                      </a:schemeClr>
                    </a:solidFill>
                  </a:tcPr>
                </a:tc>
                <a:tc>
                  <a:txBody>
                    <a:bodyPr/>
                    <a:lstStyle/>
                    <a:p>
                      <a:r>
                        <a:rPr lang="en-US" sz="1400" dirty="0" smtClean="0"/>
                        <a:t>7</a:t>
                      </a:r>
                      <a:endParaRPr lang="en-US" sz="1400" dirty="0"/>
                    </a:p>
                  </a:txBody>
                  <a:tcPr>
                    <a:solidFill>
                      <a:schemeClr val="accent3">
                        <a:lumMod val="40000"/>
                        <a:lumOff val="60000"/>
                      </a:schemeClr>
                    </a:solidFill>
                  </a:tcPr>
                </a:tc>
                <a:tc>
                  <a:txBody>
                    <a:bodyPr/>
                    <a:lstStyle/>
                    <a:p>
                      <a:r>
                        <a:rPr lang="en-US" sz="1400" dirty="0" smtClean="0"/>
                        <a:t>45.0</a:t>
                      </a:r>
                    </a:p>
                  </a:txBody>
                  <a:tcPr>
                    <a:solidFill>
                      <a:schemeClr val="accent3">
                        <a:lumMod val="40000"/>
                        <a:lumOff val="60000"/>
                      </a:schemeClr>
                    </a:solidFill>
                  </a:tcPr>
                </a:tc>
              </a:tr>
              <a:tr h="321759">
                <a:tc>
                  <a:txBody>
                    <a:bodyPr/>
                    <a:lstStyle/>
                    <a:p>
                      <a:r>
                        <a:rPr lang="en-US" sz="1400" dirty="0" smtClean="0"/>
                        <a:t>22</a:t>
                      </a:r>
                      <a:endParaRPr lang="en-US" sz="1400" dirty="0"/>
                    </a:p>
                  </a:txBody>
                  <a:tcPr>
                    <a:solidFill>
                      <a:schemeClr val="accent3">
                        <a:lumMod val="40000"/>
                        <a:lumOff val="60000"/>
                      </a:schemeClr>
                    </a:solidFill>
                  </a:tcPr>
                </a:tc>
                <a:tc>
                  <a:txBody>
                    <a:bodyPr/>
                    <a:lstStyle/>
                    <a:p>
                      <a:r>
                        <a:rPr lang="en-US" sz="1400" dirty="0" err="1" smtClean="0"/>
                        <a:t>dustin</a:t>
                      </a:r>
                      <a:endParaRPr lang="en-US" sz="1400" dirty="0"/>
                    </a:p>
                  </a:txBody>
                  <a:tcPr>
                    <a:solidFill>
                      <a:schemeClr val="accent3">
                        <a:lumMod val="40000"/>
                        <a:lumOff val="60000"/>
                      </a:schemeClr>
                    </a:solidFill>
                  </a:tcPr>
                </a:tc>
                <a:tc>
                  <a:txBody>
                    <a:bodyPr/>
                    <a:lstStyle/>
                    <a:p>
                      <a:r>
                        <a:rPr lang="en-US" sz="1400" dirty="0" smtClean="0"/>
                        <a:t>7</a:t>
                      </a:r>
                      <a:endParaRPr lang="en-US" sz="1400" dirty="0"/>
                    </a:p>
                  </a:txBody>
                  <a:tcPr>
                    <a:solidFill>
                      <a:schemeClr val="accent3">
                        <a:lumMod val="40000"/>
                        <a:lumOff val="60000"/>
                      </a:schemeClr>
                    </a:solidFill>
                  </a:tcPr>
                </a:tc>
                <a:tc>
                  <a:txBody>
                    <a:bodyPr/>
                    <a:lstStyle/>
                    <a:p>
                      <a:r>
                        <a:rPr lang="en-US" sz="1400" dirty="0" smtClean="0"/>
                        <a:t>45.0</a:t>
                      </a:r>
                    </a:p>
                  </a:txBody>
                  <a:tcPr>
                    <a:solidFill>
                      <a:schemeClr val="accent3">
                        <a:lumMod val="40000"/>
                        <a:lumOff val="60000"/>
                      </a:schemeClr>
                    </a:solidFill>
                  </a:tcPr>
                </a:tc>
                <a:tc>
                  <a:txBody>
                    <a:bodyPr/>
                    <a:lstStyle/>
                    <a:p>
                      <a:r>
                        <a:rPr lang="en-US" sz="1400" dirty="0" smtClean="0"/>
                        <a:t>31</a:t>
                      </a:r>
                      <a:endParaRPr lang="en-US" sz="1400" dirty="0"/>
                    </a:p>
                  </a:txBody>
                  <a:tcPr>
                    <a:solidFill>
                      <a:schemeClr val="accent5">
                        <a:lumMod val="40000"/>
                        <a:lumOff val="60000"/>
                      </a:schemeClr>
                    </a:solidFill>
                  </a:tcPr>
                </a:tc>
                <a:tc>
                  <a:txBody>
                    <a:bodyPr/>
                    <a:lstStyle/>
                    <a:p>
                      <a:r>
                        <a:rPr lang="en-US" sz="1400" dirty="0" smtClean="0"/>
                        <a:t>lubber</a:t>
                      </a:r>
                      <a:endParaRPr lang="en-US" sz="1400" dirty="0"/>
                    </a:p>
                  </a:txBody>
                  <a:tcPr>
                    <a:solidFill>
                      <a:schemeClr val="accent5">
                        <a:lumMod val="40000"/>
                        <a:lumOff val="60000"/>
                      </a:schemeClr>
                    </a:solidFill>
                  </a:tcPr>
                </a:tc>
                <a:tc>
                  <a:txBody>
                    <a:bodyPr/>
                    <a:lstStyle/>
                    <a:p>
                      <a:r>
                        <a:rPr lang="en-US" sz="1400" dirty="0" smtClean="0"/>
                        <a:t>8</a:t>
                      </a:r>
                      <a:endParaRPr lang="en-US" sz="1400" dirty="0"/>
                    </a:p>
                  </a:txBody>
                  <a:tcPr>
                    <a:solidFill>
                      <a:schemeClr val="accent5">
                        <a:lumMod val="40000"/>
                        <a:lumOff val="60000"/>
                      </a:schemeClr>
                    </a:solidFill>
                  </a:tcPr>
                </a:tc>
                <a:tc>
                  <a:txBody>
                    <a:bodyPr/>
                    <a:lstStyle/>
                    <a:p>
                      <a:r>
                        <a:rPr lang="en-US" sz="1400" dirty="0" smtClean="0"/>
                        <a:t>55.5</a:t>
                      </a:r>
                      <a:endParaRPr lang="en-US" sz="1400" dirty="0"/>
                    </a:p>
                  </a:txBody>
                  <a:tcPr>
                    <a:solidFill>
                      <a:schemeClr val="accent5">
                        <a:lumMod val="40000"/>
                        <a:lumOff val="60000"/>
                      </a:schemeClr>
                    </a:solidFill>
                  </a:tcPr>
                </a:tc>
              </a:tr>
              <a:tr h="321759">
                <a:tc>
                  <a:txBody>
                    <a:bodyPr/>
                    <a:lstStyle/>
                    <a:p>
                      <a:r>
                        <a:rPr lang="en-US" sz="1400" dirty="0" smtClean="0"/>
                        <a:t>22</a:t>
                      </a:r>
                      <a:endParaRPr lang="en-US" sz="1400" dirty="0"/>
                    </a:p>
                  </a:txBody>
                  <a:tcPr>
                    <a:solidFill>
                      <a:schemeClr val="accent3">
                        <a:lumMod val="40000"/>
                        <a:lumOff val="60000"/>
                      </a:schemeClr>
                    </a:solidFill>
                  </a:tcPr>
                </a:tc>
                <a:tc>
                  <a:txBody>
                    <a:bodyPr/>
                    <a:lstStyle/>
                    <a:p>
                      <a:r>
                        <a:rPr lang="en-US" sz="1400" dirty="0" err="1" smtClean="0"/>
                        <a:t>dustin</a:t>
                      </a:r>
                      <a:endParaRPr lang="en-US" sz="1400" dirty="0"/>
                    </a:p>
                  </a:txBody>
                  <a:tcPr>
                    <a:solidFill>
                      <a:schemeClr val="accent3">
                        <a:lumMod val="40000"/>
                        <a:lumOff val="60000"/>
                      </a:schemeClr>
                    </a:solidFill>
                  </a:tcPr>
                </a:tc>
                <a:tc>
                  <a:txBody>
                    <a:bodyPr/>
                    <a:lstStyle/>
                    <a:p>
                      <a:r>
                        <a:rPr lang="en-US" sz="1400" dirty="0" smtClean="0"/>
                        <a:t>7</a:t>
                      </a:r>
                      <a:endParaRPr lang="en-US" sz="1400" dirty="0"/>
                    </a:p>
                  </a:txBody>
                  <a:tcPr>
                    <a:solidFill>
                      <a:schemeClr val="accent3">
                        <a:lumMod val="40000"/>
                        <a:lumOff val="60000"/>
                      </a:schemeClr>
                    </a:solidFill>
                  </a:tcPr>
                </a:tc>
                <a:tc>
                  <a:txBody>
                    <a:bodyPr/>
                    <a:lstStyle/>
                    <a:p>
                      <a:r>
                        <a:rPr lang="en-US" sz="1400" dirty="0" smtClean="0"/>
                        <a:t>45.0</a:t>
                      </a:r>
                    </a:p>
                  </a:txBody>
                  <a:tcPr>
                    <a:solidFill>
                      <a:schemeClr val="accent3">
                        <a:lumMod val="40000"/>
                        <a:lumOff val="60000"/>
                      </a:schemeClr>
                    </a:solidFill>
                  </a:tcPr>
                </a:tc>
                <a:tc>
                  <a:txBody>
                    <a:bodyPr/>
                    <a:lstStyle/>
                    <a:p>
                      <a:r>
                        <a:rPr lang="en-US" sz="1400" dirty="0" smtClean="0"/>
                        <a:t>58</a:t>
                      </a:r>
                      <a:endParaRPr lang="en-US" sz="1400" dirty="0"/>
                    </a:p>
                  </a:txBody>
                  <a:tcPr>
                    <a:solidFill>
                      <a:schemeClr val="accent6">
                        <a:lumMod val="40000"/>
                        <a:lumOff val="60000"/>
                      </a:schemeClr>
                    </a:solidFill>
                  </a:tcPr>
                </a:tc>
                <a:tc>
                  <a:txBody>
                    <a:bodyPr/>
                    <a:lstStyle/>
                    <a:p>
                      <a:r>
                        <a:rPr lang="en-US" sz="1400" dirty="0" smtClean="0"/>
                        <a:t>rusty</a:t>
                      </a:r>
                      <a:endParaRPr lang="en-US" sz="1400" dirty="0"/>
                    </a:p>
                  </a:txBody>
                  <a:tcPr>
                    <a:solidFill>
                      <a:schemeClr val="accent6">
                        <a:lumMod val="40000"/>
                        <a:lumOff val="60000"/>
                      </a:schemeClr>
                    </a:solidFill>
                  </a:tcPr>
                </a:tc>
                <a:tc>
                  <a:txBody>
                    <a:bodyPr/>
                    <a:lstStyle/>
                    <a:p>
                      <a:r>
                        <a:rPr lang="en-US" sz="1400" dirty="0" smtClean="0"/>
                        <a:t>10</a:t>
                      </a:r>
                      <a:endParaRPr lang="en-US" sz="1400" dirty="0"/>
                    </a:p>
                  </a:txBody>
                  <a:tcPr>
                    <a:solidFill>
                      <a:schemeClr val="accent6">
                        <a:lumMod val="40000"/>
                        <a:lumOff val="60000"/>
                      </a:schemeClr>
                    </a:solidFill>
                  </a:tcPr>
                </a:tc>
                <a:tc>
                  <a:txBody>
                    <a:bodyPr/>
                    <a:lstStyle/>
                    <a:p>
                      <a:r>
                        <a:rPr lang="en-US" sz="1400" dirty="0" smtClean="0"/>
                        <a:t>35.0</a:t>
                      </a:r>
                      <a:endParaRPr lang="en-US" sz="1400" dirty="0"/>
                    </a:p>
                  </a:txBody>
                  <a:tcPr>
                    <a:solidFill>
                      <a:schemeClr val="accent6">
                        <a:lumMod val="40000"/>
                        <a:lumOff val="60000"/>
                      </a:schemeClr>
                    </a:solidFill>
                  </a:tcPr>
                </a:tc>
              </a:tr>
              <a:tr h="321759">
                <a:tc>
                  <a:txBody>
                    <a:bodyPr/>
                    <a:lstStyle/>
                    <a:p>
                      <a:r>
                        <a:rPr lang="en-US" sz="1400" dirty="0" smtClean="0"/>
                        <a:t>31</a:t>
                      </a:r>
                      <a:endParaRPr lang="en-US" sz="1400" dirty="0"/>
                    </a:p>
                  </a:txBody>
                  <a:tcPr>
                    <a:solidFill>
                      <a:schemeClr val="accent5">
                        <a:lumMod val="40000"/>
                        <a:lumOff val="60000"/>
                      </a:schemeClr>
                    </a:solidFill>
                  </a:tcPr>
                </a:tc>
                <a:tc>
                  <a:txBody>
                    <a:bodyPr/>
                    <a:lstStyle/>
                    <a:p>
                      <a:r>
                        <a:rPr lang="en-US" sz="1400" dirty="0" smtClean="0"/>
                        <a:t>lubber</a:t>
                      </a:r>
                      <a:endParaRPr lang="en-US" sz="1400" dirty="0"/>
                    </a:p>
                  </a:txBody>
                  <a:tcPr>
                    <a:solidFill>
                      <a:schemeClr val="accent5">
                        <a:lumMod val="40000"/>
                        <a:lumOff val="60000"/>
                      </a:schemeClr>
                    </a:solidFill>
                  </a:tcPr>
                </a:tc>
                <a:tc>
                  <a:txBody>
                    <a:bodyPr/>
                    <a:lstStyle/>
                    <a:p>
                      <a:r>
                        <a:rPr lang="en-US" sz="1400" dirty="0" smtClean="0"/>
                        <a:t>8</a:t>
                      </a:r>
                      <a:endParaRPr lang="en-US" sz="1400" dirty="0"/>
                    </a:p>
                  </a:txBody>
                  <a:tcPr>
                    <a:solidFill>
                      <a:schemeClr val="accent5">
                        <a:lumMod val="40000"/>
                        <a:lumOff val="60000"/>
                      </a:schemeClr>
                    </a:solidFill>
                  </a:tcPr>
                </a:tc>
                <a:tc>
                  <a:txBody>
                    <a:bodyPr/>
                    <a:lstStyle/>
                    <a:p>
                      <a:r>
                        <a:rPr lang="en-US" sz="1400" dirty="0" smtClean="0"/>
                        <a:t>55.5</a:t>
                      </a:r>
                      <a:endParaRPr lang="en-US" sz="1400" dirty="0"/>
                    </a:p>
                  </a:txBody>
                  <a:tcPr>
                    <a:solidFill>
                      <a:schemeClr val="accent5">
                        <a:lumMod val="40000"/>
                        <a:lumOff val="60000"/>
                      </a:schemeClr>
                    </a:solidFill>
                  </a:tcPr>
                </a:tc>
                <a:tc>
                  <a:txBody>
                    <a:bodyPr/>
                    <a:lstStyle/>
                    <a:p>
                      <a:r>
                        <a:rPr lang="en-US" sz="1400" dirty="0" smtClean="0"/>
                        <a:t>22</a:t>
                      </a:r>
                      <a:endParaRPr lang="en-US" sz="1400" dirty="0"/>
                    </a:p>
                  </a:txBody>
                  <a:tcPr>
                    <a:solidFill>
                      <a:schemeClr val="accent3">
                        <a:lumMod val="40000"/>
                        <a:lumOff val="60000"/>
                      </a:schemeClr>
                    </a:solidFill>
                  </a:tcPr>
                </a:tc>
                <a:tc>
                  <a:txBody>
                    <a:bodyPr/>
                    <a:lstStyle/>
                    <a:p>
                      <a:r>
                        <a:rPr lang="en-US" sz="1400" dirty="0" err="1" smtClean="0"/>
                        <a:t>dustin</a:t>
                      </a:r>
                      <a:endParaRPr lang="en-US" sz="1400" dirty="0"/>
                    </a:p>
                  </a:txBody>
                  <a:tcPr>
                    <a:solidFill>
                      <a:schemeClr val="accent3">
                        <a:lumMod val="40000"/>
                        <a:lumOff val="60000"/>
                      </a:schemeClr>
                    </a:solidFill>
                  </a:tcPr>
                </a:tc>
                <a:tc>
                  <a:txBody>
                    <a:bodyPr/>
                    <a:lstStyle/>
                    <a:p>
                      <a:r>
                        <a:rPr lang="en-US" sz="1400" dirty="0" smtClean="0"/>
                        <a:t>7</a:t>
                      </a:r>
                      <a:endParaRPr lang="en-US" sz="1400" dirty="0"/>
                    </a:p>
                  </a:txBody>
                  <a:tcPr>
                    <a:solidFill>
                      <a:schemeClr val="accent3">
                        <a:lumMod val="40000"/>
                        <a:lumOff val="60000"/>
                      </a:schemeClr>
                    </a:solidFill>
                  </a:tcPr>
                </a:tc>
                <a:tc>
                  <a:txBody>
                    <a:bodyPr/>
                    <a:lstStyle/>
                    <a:p>
                      <a:r>
                        <a:rPr lang="en-US" sz="1400" dirty="0" smtClean="0"/>
                        <a:t>45.0</a:t>
                      </a:r>
                    </a:p>
                  </a:txBody>
                  <a:tcPr>
                    <a:solidFill>
                      <a:schemeClr val="accent3">
                        <a:lumMod val="40000"/>
                        <a:lumOff val="60000"/>
                      </a:schemeClr>
                    </a:solidFill>
                  </a:tcPr>
                </a:tc>
              </a:tr>
              <a:tr h="321759">
                <a:tc>
                  <a:txBody>
                    <a:bodyPr/>
                    <a:lstStyle/>
                    <a:p>
                      <a:r>
                        <a:rPr lang="en-US" sz="1400" dirty="0" smtClean="0"/>
                        <a:t>31</a:t>
                      </a:r>
                      <a:endParaRPr lang="en-US" sz="1400" dirty="0"/>
                    </a:p>
                  </a:txBody>
                  <a:tcPr>
                    <a:solidFill>
                      <a:schemeClr val="accent5">
                        <a:lumMod val="40000"/>
                        <a:lumOff val="60000"/>
                      </a:schemeClr>
                    </a:solidFill>
                  </a:tcPr>
                </a:tc>
                <a:tc>
                  <a:txBody>
                    <a:bodyPr/>
                    <a:lstStyle/>
                    <a:p>
                      <a:r>
                        <a:rPr lang="en-US" sz="1400" dirty="0" smtClean="0"/>
                        <a:t>lubber</a:t>
                      </a:r>
                      <a:endParaRPr lang="en-US" sz="1400" dirty="0"/>
                    </a:p>
                  </a:txBody>
                  <a:tcPr>
                    <a:solidFill>
                      <a:schemeClr val="accent5">
                        <a:lumMod val="40000"/>
                        <a:lumOff val="60000"/>
                      </a:schemeClr>
                    </a:solidFill>
                  </a:tcPr>
                </a:tc>
                <a:tc>
                  <a:txBody>
                    <a:bodyPr/>
                    <a:lstStyle/>
                    <a:p>
                      <a:r>
                        <a:rPr lang="en-US" sz="1400" dirty="0" smtClean="0"/>
                        <a:t>8</a:t>
                      </a:r>
                      <a:endParaRPr lang="en-US" sz="1400" dirty="0"/>
                    </a:p>
                  </a:txBody>
                  <a:tcPr>
                    <a:solidFill>
                      <a:schemeClr val="accent5">
                        <a:lumMod val="40000"/>
                        <a:lumOff val="60000"/>
                      </a:schemeClr>
                    </a:solidFill>
                  </a:tcPr>
                </a:tc>
                <a:tc>
                  <a:txBody>
                    <a:bodyPr/>
                    <a:lstStyle/>
                    <a:p>
                      <a:r>
                        <a:rPr lang="en-US" sz="1400" dirty="0" smtClean="0"/>
                        <a:t>55.5</a:t>
                      </a:r>
                      <a:endParaRPr lang="en-US" sz="1400" dirty="0"/>
                    </a:p>
                  </a:txBody>
                  <a:tcPr>
                    <a:solidFill>
                      <a:schemeClr val="accent5">
                        <a:lumMod val="40000"/>
                        <a:lumOff val="60000"/>
                      </a:schemeClr>
                    </a:solidFill>
                  </a:tcPr>
                </a:tc>
                <a:tc>
                  <a:txBody>
                    <a:bodyPr/>
                    <a:lstStyle/>
                    <a:p>
                      <a:r>
                        <a:rPr lang="en-US" sz="1400" dirty="0" smtClean="0"/>
                        <a:t>31</a:t>
                      </a:r>
                      <a:endParaRPr lang="en-US" sz="1400" dirty="0"/>
                    </a:p>
                  </a:txBody>
                  <a:tcPr>
                    <a:solidFill>
                      <a:schemeClr val="accent5">
                        <a:lumMod val="40000"/>
                        <a:lumOff val="60000"/>
                      </a:schemeClr>
                    </a:solidFill>
                  </a:tcPr>
                </a:tc>
                <a:tc>
                  <a:txBody>
                    <a:bodyPr/>
                    <a:lstStyle/>
                    <a:p>
                      <a:r>
                        <a:rPr lang="en-US" sz="1400" dirty="0" smtClean="0"/>
                        <a:t>lubber</a:t>
                      </a:r>
                      <a:endParaRPr lang="en-US" sz="1400" dirty="0"/>
                    </a:p>
                  </a:txBody>
                  <a:tcPr>
                    <a:solidFill>
                      <a:schemeClr val="accent5">
                        <a:lumMod val="40000"/>
                        <a:lumOff val="60000"/>
                      </a:schemeClr>
                    </a:solidFill>
                  </a:tcPr>
                </a:tc>
                <a:tc>
                  <a:txBody>
                    <a:bodyPr/>
                    <a:lstStyle/>
                    <a:p>
                      <a:r>
                        <a:rPr lang="en-US" sz="1400" dirty="0" smtClean="0"/>
                        <a:t>8</a:t>
                      </a:r>
                      <a:endParaRPr lang="en-US" sz="1400" dirty="0"/>
                    </a:p>
                  </a:txBody>
                  <a:tcPr>
                    <a:solidFill>
                      <a:schemeClr val="accent5">
                        <a:lumMod val="40000"/>
                        <a:lumOff val="60000"/>
                      </a:schemeClr>
                    </a:solidFill>
                  </a:tcPr>
                </a:tc>
                <a:tc>
                  <a:txBody>
                    <a:bodyPr/>
                    <a:lstStyle/>
                    <a:p>
                      <a:r>
                        <a:rPr lang="en-US" sz="1400" dirty="0" smtClean="0"/>
                        <a:t>55.5</a:t>
                      </a:r>
                      <a:endParaRPr lang="en-US" sz="1400" dirty="0"/>
                    </a:p>
                  </a:txBody>
                  <a:tcPr>
                    <a:solidFill>
                      <a:schemeClr val="accent5">
                        <a:lumMod val="40000"/>
                        <a:lumOff val="60000"/>
                      </a:schemeClr>
                    </a:solidFill>
                  </a:tcPr>
                </a:tc>
              </a:tr>
              <a:tr h="321759">
                <a:tc>
                  <a:txBody>
                    <a:bodyPr/>
                    <a:lstStyle/>
                    <a:p>
                      <a:r>
                        <a:rPr lang="en-US" sz="1400" dirty="0" smtClean="0"/>
                        <a:t>31</a:t>
                      </a:r>
                      <a:endParaRPr lang="en-US" sz="1400" dirty="0"/>
                    </a:p>
                  </a:txBody>
                  <a:tcPr>
                    <a:solidFill>
                      <a:schemeClr val="accent5">
                        <a:lumMod val="40000"/>
                        <a:lumOff val="60000"/>
                      </a:schemeClr>
                    </a:solidFill>
                  </a:tcPr>
                </a:tc>
                <a:tc>
                  <a:txBody>
                    <a:bodyPr/>
                    <a:lstStyle/>
                    <a:p>
                      <a:r>
                        <a:rPr lang="en-US" sz="1400" dirty="0" smtClean="0"/>
                        <a:t>lubber</a:t>
                      </a:r>
                      <a:endParaRPr lang="en-US" sz="1400" dirty="0"/>
                    </a:p>
                  </a:txBody>
                  <a:tcPr>
                    <a:solidFill>
                      <a:schemeClr val="accent5">
                        <a:lumMod val="40000"/>
                        <a:lumOff val="60000"/>
                      </a:schemeClr>
                    </a:solidFill>
                  </a:tcPr>
                </a:tc>
                <a:tc>
                  <a:txBody>
                    <a:bodyPr/>
                    <a:lstStyle/>
                    <a:p>
                      <a:r>
                        <a:rPr lang="en-US" sz="1400" dirty="0" smtClean="0"/>
                        <a:t>8</a:t>
                      </a:r>
                      <a:endParaRPr lang="en-US" sz="1400" dirty="0"/>
                    </a:p>
                  </a:txBody>
                  <a:tcPr>
                    <a:solidFill>
                      <a:schemeClr val="accent5">
                        <a:lumMod val="40000"/>
                        <a:lumOff val="60000"/>
                      </a:schemeClr>
                    </a:solidFill>
                  </a:tcPr>
                </a:tc>
                <a:tc>
                  <a:txBody>
                    <a:bodyPr/>
                    <a:lstStyle/>
                    <a:p>
                      <a:r>
                        <a:rPr lang="en-US" sz="1400" dirty="0" smtClean="0"/>
                        <a:t>55.5</a:t>
                      </a:r>
                      <a:endParaRPr lang="en-US" sz="1400" dirty="0"/>
                    </a:p>
                  </a:txBody>
                  <a:tcPr>
                    <a:solidFill>
                      <a:schemeClr val="accent5">
                        <a:lumMod val="40000"/>
                        <a:lumOff val="60000"/>
                      </a:schemeClr>
                    </a:solidFill>
                  </a:tcPr>
                </a:tc>
                <a:tc>
                  <a:txBody>
                    <a:bodyPr/>
                    <a:lstStyle/>
                    <a:p>
                      <a:r>
                        <a:rPr lang="en-US" sz="1400" dirty="0" smtClean="0"/>
                        <a:t>58</a:t>
                      </a:r>
                      <a:endParaRPr lang="en-US" sz="1400" dirty="0"/>
                    </a:p>
                  </a:txBody>
                  <a:tcPr>
                    <a:solidFill>
                      <a:schemeClr val="accent6">
                        <a:lumMod val="40000"/>
                        <a:lumOff val="60000"/>
                      </a:schemeClr>
                    </a:solidFill>
                  </a:tcPr>
                </a:tc>
                <a:tc>
                  <a:txBody>
                    <a:bodyPr/>
                    <a:lstStyle/>
                    <a:p>
                      <a:r>
                        <a:rPr lang="en-US" sz="1400" dirty="0" smtClean="0"/>
                        <a:t>rusty</a:t>
                      </a:r>
                      <a:endParaRPr lang="en-US" sz="1400" dirty="0"/>
                    </a:p>
                  </a:txBody>
                  <a:tcPr>
                    <a:solidFill>
                      <a:schemeClr val="accent6">
                        <a:lumMod val="40000"/>
                        <a:lumOff val="60000"/>
                      </a:schemeClr>
                    </a:solidFill>
                  </a:tcPr>
                </a:tc>
                <a:tc>
                  <a:txBody>
                    <a:bodyPr/>
                    <a:lstStyle/>
                    <a:p>
                      <a:r>
                        <a:rPr lang="en-US" sz="1400" dirty="0" smtClean="0"/>
                        <a:t>10</a:t>
                      </a:r>
                      <a:endParaRPr lang="en-US" sz="1400" dirty="0"/>
                    </a:p>
                  </a:txBody>
                  <a:tcPr>
                    <a:solidFill>
                      <a:schemeClr val="accent6">
                        <a:lumMod val="40000"/>
                        <a:lumOff val="60000"/>
                      </a:schemeClr>
                    </a:solidFill>
                  </a:tcPr>
                </a:tc>
                <a:tc>
                  <a:txBody>
                    <a:bodyPr/>
                    <a:lstStyle/>
                    <a:p>
                      <a:r>
                        <a:rPr lang="en-US" sz="1400" dirty="0" smtClean="0"/>
                        <a:t>35.0</a:t>
                      </a:r>
                      <a:endParaRPr lang="en-US" sz="1400" dirty="0"/>
                    </a:p>
                  </a:txBody>
                  <a:tcPr>
                    <a:solidFill>
                      <a:schemeClr val="accent6">
                        <a:lumMod val="40000"/>
                        <a:lumOff val="60000"/>
                      </a:schemeClr>
                    </a:solidFill>
                  </a:tcPr>
                </a:tc>
              </a:tr>
              <a:tr h="321759">
                <a:tc>
                  <a:txBody>
                    <a:bodyPr/>
                    <a:lstStyle/>
                    <a:p>
                      <a:r>
                        <a:rPr lang="en-US" sz="1400" dirty="0" smtClean="0"/>
                        <a:t>58</a:t>
                      </a:r>
                      <a:endParaRPr lang="en-US" sz="1400" dirty="0"/>
                    </a:p>
                  </a:txBody>
                  <a:tcPr>
                    <a:solidFill>
                      <a:schemeClr val="accent6">
                        <a:lumMod val="40000"/>
                        <a:lumOff val="60000"/>
                      </a:schemeClr>
                    </a:solidFill>
                  </a:tcPr>
                </a:tc>
                <a:tc>
                  <a:txBody>
                    <a:bodyPr/>
                    <a:lstStyle/>
                    <a:p>
                      <a:r>
                        <a:rPr lang="en-US" sz="1400" dirty="0" smtClean="0"/>
                        <a:t>rusty</a:t>
                      </a:r>
                      <a:endParaRPr lang="en-US" sz="1400" dirty="0"/>
                    </a:p>
                  </a:txBody>
                  <a:tcPr>
                    <a:solidFill>
                      <a:schemeClr val="accent6">
                        <a:lumMod val="40000"/>
                        <a:lumOff val="60000"/>
                      </a:schemeClr>
                    </a:solidFill>
                  </a:tcPr>
                </a:tc>
                <a:tc>
                  <a:txBody>
                    <a:bodyPr/>
                    <a:lstStyle/>
                    <a:p>
                      <a:r>
                        <a:rPr lang="en-US" sz="1400" dirty="0" smtClean="0"/>
                        <a:t>10</a:t>
                      </a:r>
                      <a:endParaRPr lang="en-US" sz="1400" dirty="0"/>
                    </a:p>
                  </a:txBody>
                  <a:tcPr>
                    <a:solidFill>
                      <a:schemeClr val="accent6">
                        <a:lumMod val="40000"/>
                        <a:lumOff val="60000"/>
                      </a:schemeClr>
                    </a:solidFill>
                  </a:tcPr>
                </a:tc>
                <a:tc>
                  <a:txBody>
                    <a:bodyPr/>
                    <a:lstStyle/>
                    <a:p>
                      <a:r>
                        <a:rPr lang="en-US" sz="1400" dirty="0" smtClean="0"/>
                        <a:t>35.0</a:t>
                      </a:r>
                      <a:endParaRPr lang="en-US" sz="1400" dirty="0"/>
                    </a:p>
                  </a:txBody>
                  <a:tcPr>
                    <a:solidFill>
                      <a:schemeClr val="accent6">
                        <a:lumMod val="40000"/>
                        <a:lumOff val="60000"/>
                      </a:schemeClr>
                    </a:solidFill>
                  </a:tcPr>
                </a:tc>
                <a:tc>
                  <a:txBody>
                    <a:bodyPr/>
                    <a:lstStyle/>
                    <a:p>
                      <a:r>
                        <a:rPr lang="en-US" sz="1400" dirty="0" smtClean="0"/>
                        <a:t>22</a:t>
                      </a:r>
                      <a:endParaRPr lang="en-US" sz="1400" dirty="0"/>
                    </a:p>
                  </a:txBody>
                  <a:tcPr>
                    <a:solidFill>
                      <a:schemeClr val="accent3">
                        <a:lumMod val="40000"/>
                        <a:lumOff val="60000"/>
                      </a:schemeClr>
                    </a:solidFill>
                  </a:tcPr>
                </a:tc>
                <a:tc>
                  <a:txBody>
                    <a:bodyPr/>
                    <a:lstStyle/>
                    <a:p>
                      <a:r>
                        <a:rPr lang="en-US" sz="1400" dirty="0" err="1" smtClean="0"/>
                        <a:t>dustin</a:t>
                      </a:r>
                      <a:endParaRPr lang="en-US" sz="1400" dirty="0"/>
                    </a:p>
                  </a:txBody>
                  <a:tcPr>
                    <a:solidFill>
                      <a:schemeClr val="accent3">
                        <a:lumMod val="40000"/>
                        <a:lumOff val="60000"/>
                      </a:schemeClr>
                    </a:solidFill>
                  </a:tcPr>
                </a:tc>
                <a:tc>
                  <a:txBody>
                    <a:bodyPr/>
                    <a:lstStyle/>
                    <a:p>
                      <a:r>
                        <a:rPr lang="en-US" sz="1400" dirty="0" smtClean="0"/>
                        <a:t>7</a:t>
                      </a:r>
                      <a:endParaRPr lang="en-US" sz="1400" dirty="0"/>
                    </a:p>
                  </a:txBody>
                  <a:tcPr>
                    <a:solidFill>
                      <a:schemeClr val="accent3">
                        <a:lumMod val="40000"/>
                        <a:lumOff val="60000"/>
                      </a:schemeClr>
                    </a:solidFill>
                  </a:tcPr>
                </a:tc>
                <a:tc>
                  <a:txBody>
                    <a:bodyPr/>
                    <a:lstStyle/>
                    <a:p>
                      <a:r>
                        <a:rPr lang="en-US" sz="1400" dirty="0" smtClean="0"/>
                        <a:t>45.0</a:t>
                      </a:r>
                    </a:p>
                  </a:txBody>
                  <a:tcPr>
                    <a:solidFill>
                      <a:schemeClr val="accent3">
                        <a:lumMod val="40000"/>
                        <a:lumOff val="60000"/>
                      </a:schemeClr>
                    </a:solidFill>
                  </a:tcPr>
                </a:tc>
              </a:tr>
              <a:tr h="321759">
                <a:tc>
                  <a:txBody>
                    <a:bodyPr/>
                    <a:lstStyle/>
                    <a:p>
                      <a:r>
                        <a:rPr lang="en-US" sz="1400" dirty="0" smtClean="0"/>
                        <a:t>58</a:t>
                      </a:r>
                      <a:endParaRPr lang="en-US" sz="1400" dirty="0"/>
                    </a:p>
                  </a:txBody>
                  <a:tcPr>
                    <a:solidFill>
                      <a:schemeClr val="accent6">
                        <a:lumMod val="40000"/>
                        <a:lumOff val="60000"/>
                      </a:schemeClr>
                    </a:solidFill>
                  </a:tcPr>
                </a:tc>
                <a:tc>
                  <a:txBody>
                    <a:bodyPr/>
                    <a:lstStyle/>
                    <a:p>
                      <a:r>
                        <a:rPr lang="en-US" sz="1400" dirty="0" smtClean="0"/>
                        <a:t>rusty</a:t>
                      </a:r>
                      <a:endParaRPr lang="en-US" sz="1400" dirty="0"/>
                    </a:p>
                  </a:txBody>
                  <a:tcPr>
                    <a:solidFill>
                      <a:schemeClr val="accent6">
                        <a:lumMod val="40000"/>
                        <a:lumOff val="60000"/>
                      </a:schemeClr>
                    </a:solidFill>
                  </a:tcPr>
                </a:tc>
                <a:tc>
                  <a:txBody>
                    <a:bodyPr/>
                    <a:lstStyle/>
                    <a:p>
                      <a:r>
                        <a:rPr lang="en-US" sz="1400" dirty="0" smtClean="0"/>
                        <a:t>10</a:t>
                      </a:r>
                      <a:endParaRPr lang="en-US" sz="1400" dirty="0"/>
                    </a:p>
                  </a:txBody>
                  <a:tcPr>
                    <a:solidFill>
                      <a:schemeClr val="accent6">
                        <a:lumMod val="40000"/>
                        <a:lumOff val="60000"/>
                      </a:schemeClr>
                    </a:solidFill>
                  </a:tcPr>
                </a:tc>
                <a:tc>
                  <a:txBody>
                    <a:bodyPr/>
                    <a:lstStyle/>
                    <a:p>
                      <a:r>
                        <a:rPr lang="en-US" sz="1400" dirty="0" smtClean="0"/>
                        <a:t>35.0</a:t>
                      </a:r>
                      <a:endParaRPr lang="en-US" sz="1400" dirty="0"/>
                    </a:p>
                  </a:txBody>
                  <a:tcPr>
                    <a:solidFill>
                      <a:schemeClr val="accent6">
                        <a:lumMod val="40000"/>
                        <a:lumOff val="60000"/>
                      </a:schemeClr>
                    </a:solidFill>
                  </a:tcPr>
                </a:tc>
                <a:tc>
                  <a:txBody>
                    <a:bodyPr/>
                    <a:lstStyle/>
                    <a:p>
                      <a:r>
                        <a:rPr lang="en-US" sz="1400" dirty="0" smtClean="0"/>
                        <a:t>31</a:t>
                      </a:r>
                      <a:endParaRPr lang="en-US" sz="1400" dirty="0"/>
                    </a:p>
                  </a:txBody>
                  <a:tcPr>
                    <a:solidFill>
                      <a:schemeClr val="accent5">
                        <a:lumMod val="40000"/>
                        <a:lumOff val="60000"/>
                      </a:schemeClr>
                    </a:solidFill>
                  </a:tcPr>
                </a:tc>
                <a:tc>
                  <a:txBody>
                    <a:bodyPr/>
                    <a:lstStyle/>
                    <a:p>
                      <a:r>
                        <a:rPr lang="en-US" sz="1400" dirty="0" smtClean="0"/>
                        <a:t>lubber</a:t>
                      </a:r>
                      <a:endParaRPr lang="en-US" sz="1400" dirty="0"/>
                    </a:p>
                  </a:txBody>
                  <a:tcPr>
                    <a:solidFill>
                      <a:schemeClr val="accent5">
                        <a:lumMod val="40000"/>
                        <a:lumOff val="60000"/>
                      </a:schemeClr>
                    </a:solidFill>
                  </a:tcPr>
                </a:tc>
                <a:tc>
                  <a:txBody>
                    <a:bodyPr/>
                    <a:lstStyle/>
                    <a:p>
                      <a:r>
                        <a:rPr lang="en-US" sz="1400" dirty="0" smtClean="0"/>
                        <a:t>8</a:t>
                      </a:r>
                      <a:endParaRPr lang="en-US" sz="1400" dirty="0"/>
                    </a:p>
                  </a:txBody>
                  <a:tcPr>
                    <a:solidFill>
                      <a:schemeClr val="accent5">
                        <a:lumMod val="40000"/>
                        <a:lumOff val="60000"/>
                      </a:schemeClr>
                    </a:solidFill>
                  </a:tcPr>
                </a:tc>
                <a:tc>
                  <a:txBody>
                    <a:bodyPr/>
                    <a:lstStyle/>
                    <a:p>
                      <a:r>
                        <a:rPr lang="en-US" sz="1400" dirty="0" smtClean="0"/>
                        <a:t>55.5</a:t>
                      </a:r>
                      <a:endParaRPr lang="en-US" sz="1400" dirty="0"/>
                    </a:p>
                  </a:txBody>
                  <a:tcPr>
                    <a:solidFill>
                      <a:schemeClr val="accent5">
                        <a:lumMod val="40000"/>
                        <a:lumOff val="60000"/>
                      </a:schemeClr>
                    </a:solidFill>
                  </a:tcPr>
                </a:tc>
              </a:tr>
              <a:tr h="321759">
                <a:tc>
                  <a:txBody>
                    <a:bodyPr/>
                    <a:lstStyle/>
                    <a:p>
                      <a:r>
                        <a:rPr lang="en-US" sz="1400" dirty="0" smtClean="0"/>
                        <a:t>58</a:t>
                      </a:r>
                      <a:endParaRPr lang="en-US" sz="1400" dirty="0"/>
                    </a:p>
                  </a:txBody>
                  <a:tcPr>
                    <a:solidFill>
                      <a:schemeClr val="accent6">
                        <a:lumMod val="40000"/>
                        <a:lumOff val="60000"/>
                      </a:schemeClr>
                    </a:solidFill>
                  </a:tcPr>
                </a:tc>
                <a:tc>
                  <a:txBody>
                    <a:bodyPr/>
                    <a:lstStyle/>
                    <a:p>
                      <a:r>
                        <a:rPr lang="en-US" sz="1400" dirty="0" smtClean="0"/>
                        <a:t>rusty</a:t>
                      </a:r>
                      <a:endParaRPr lang="en-US" sz="1400" dirty="0"/>
                    </a:p>
                  </a:txBody>
                  <a:tcPr>
                    <a:solidFill>
                      <a:schemeClr val="accent6">
                        <a:lumMod val="40000"/>
                        <a:lumOff val="60000"/>
                      </a:schemeClr>
                    </a:solidFill>
                  </a:tcPr>
                </a:tc>
                <a:tc>
                  <a:txBody>
                    <a:bodyPr/>
                    <a:lstStyle/>
                    <a:p>
                      <a:r>
                        <a:rPr lang="en-US" sz="1400" dirty="0" smtClean="0"/>
                        <a:t>10</a:t>
                      </a:r>
                      <a:endParaRPr lang="en-US" sz="1400" dirty="0"/>
                    </a:p>
                  </a:txBody>
                  <a:tcPr>
                    <a:solidFill>
                      <a:schemeClr val="accent6">
                        <a:lumMod val="40000"/>
                        <a:lumOff val="60000"/>
                      </a:schemeClr>
                    </a:solidFill>
                  </a:tcPr>
                </a:tc>
                <a:tc>
                  <a:txBody>
                    <a:bodyPr/>
                    <a:lstStyle/>
                    <a:p>
                      <a:r>
                        <a:rPr lang="en-US" sz="1400" dirty="0" smtClean="0"/>
                        <a:t>35.0</a:t>
                      </a:r>
                      <a:endParaRPr lang="en-US" sz="1400" dirty="0"/>
                    </a:p>
                  </a:txBody>
                  <a:tcPr>
                    <a:solidFill>
                      <a:schemeClr val="accent6">
                        <a:lumMod val="40000"/>
                        <a:lumOff val="60000"/>
                      </a:schemeClr>
                    </a:solidFill>
                  </a:tcPr>
                </a:tc>
                <a:tc>
                  <a:txBody>
                    <a:bodyPr/>
                    <a:lstStyle/>
                    <a:p>
                      <a:r>
                        <a:rPr lang="en-US" sz="1400" dirty="0" smtClean="0"/>
                        <a:t>58</a:t>
                      </a:r>
                      <a:endParaRPr lang="en-US" sz="1400" dirty="0"/>
                    </a:p>
                  </a:txBody>
                  <a:tcPr>
                    <a:solidFill>
                      <a:schemeClr val="accent6">
                        <a:lumMod val="40000"/>
                        <a:lumOff val="60000"/>
                      </a:schemeClr>
                    </a:solidFill>
                  </a:tcPr>
                </a:tc>
                <a:tc>
                  <a:txBody>
                    <a:bodyPr/>
                    <a:lstStyle/>
                    <a:p>
                      <a:r>
                        <a:rPr lang="en-US" sz="1400" dirty="0" smtClean="0"/>
                        <a:t>rusty</a:t>
                      </a:r>
                      <a:endParaRPr lang="en-US" sz="1400" dirty="0"/>
                    </a:p>
                  </a:txBody>
                  <a:tcPr>
                    <a:solidFill>
                      <a:schemeClr val="accent6">
                        <a:lumMod val="40000"/>
                        <a:lumOff val="60000"/>
                      </a:schemeClr>
                    </a:solidFill>
                  </a:tcPr>
                </a:tc>
                <a:tc>
                  <a:txBody>
                    <a:bodyPr/>
                    <a:lstStyle/>
                    <a:p>
                      <a:r>
                        <a:rPr lang="en-US" sz="1400" dirty="0" smtClean="0"/>
                        <a:t>10</a:t>
                      </a:r>
                      <a:endParaRPr lang="en-US" sz="1400" dirty="0"/>
                    </a:p>
                  </a:txBody>
                  <a:tcPr>
                    <a:solidFill>
                      <a:schemeClr val="accent6">
                        <a:lumMod val="40000"/>
                        <a:lumOff val="60000"/>
                      </a:schemeClr>
                    </a:solidFill>
                  </a:tcPr>
                </a:tc>
                <a:tc>
                  <a:txBody>
                    <a:bodyPr/>
                    <a:lstStyle/>
                    <a:p>
                      <a:r>
                        <a:rPr lang="en-US" sz="1400" dirty="0" smtClean="0"/>
                        <a:t>35.0</a:t>
                      </a:r>
                      <a:endParaRPr lang="en-US" sz="1400" dirty="0"/>
                    </a:p>
                  </a:txBody>
                  <a:tcPr>
                    <a:solidFill>
                      <a:schemeClr val="accent6">
                        <a:lumMod val="40000"/>
                        <a:lumOff val="60000"/>
                      </a:schemeClr>
                    </a:solidFill>
                  </a:tcPr>
                </a:tc>
              </a:tr>
            </a:tbl>
          </a:graphicData>
        </a:graphic>
      </p:graphicFrame>
      <p:sp>
        <p:nvSpPr>
          <p:cNvPr id="5" name="Rectangle 4"/>
          <p:cNvSpPr/>
          <p:nvPr/>
        </p:nvSpPr>
        <p:spPr>
          <a:xfrm>
            <a:off x="7142930" y="2619529"/>
            <a:ext cx="1826141" cy="584775"/>
          </a:xfrm>
          <a:prstGeom prst="rect">
            <a:avLst/>
          </a:prstGeom>
        </p:spPr>
        <p:txBody>
          <a:bodyPr wrap="none">
            <a:spAutoFit/>
          </a:bodyPr>
          <a:lstStyle/>
          <a:p>
            <a:r>
              <a:rPr lang="en-US" sz="3200" b="1" dirty="0" smtClean="0"/>
              <a:t>S1 </a:t>
            </a:r>
            <a:r>
              <a:rPr lang="en-US" sz="3200" b="1"/>
              <a:t>× </a:t>
            </a:r>
            <a:r>
              <a:rPr lang="en-US" sz="3200" b="1" smtClean="0"/>
              <a:t>S1</a:t>
            </a:r>
            <a:endParaRPr lang="en-US" dirty="0"/>
          </a:p>
        </p:txBody>
      </p:sp>
      <p:sp>
        <p:nvSpPr>
          <p:cNvPr id="23" name="TextBox 22"/>
          <p:cNvSpPr txBox="1"/>
          <p:nvPr/>
        </p:nvSpPr>
        <p:spPr>
          <a:xfrm>
            <a:off x="326833" y="5207463"/>
            <a:ext cx="2751555" cy="830997"/>
          </a:xfrm>
          <a:prstGeom prst="rect">
            <a:avLst/>
          </a:prstGeom>
          <a:noFill/>
        </p:spPr>
        <p:txBody>
          <a:bodyPr wrap="square" rtlCol="0">
            <a:spAutoFit/>
          </a:bodyPr>
          <a:lstStyle/>
          <a:p>
            <a:r>
              <a:rPr lang="en-US" sz="2400" dirty="0" smtClean="0"/>
              <a:t>Difficult to </a:t>
            </a:r>
            <a:r>
              <a:rPr lang="en-US" sz="2400" smtClean="0"/>
              <a:t>read </a:t>
            </a:r>
            <a:br>
              <a:rPr lang="en-US" sz="2400" smtClean="0"/>
            </a:br>
            <a:r>
              <a:rPr lang="en-US" sz="2400" smtClean="0">
                <a:sym typeface="Wingdings"/>
              </a:rPr>
              <a:t> use </a:t>
            </a:r>
            <a:r>
              <a:rPr lang="en-US" sz="2400">
                <a:latin typeface="Helvetica Neue" charset="0"/>
                <a:ea typeface="Helvetica Neue" charset="0"/>
                <a:cs typeface="Helvetica Neue" charset="0"/>
              </a:rPr>
              <a:t>𝜌</a:t>
            </a:r>
            <a:r>
              <a:rPr lang="en-US" sz="2400" smtClean="0">
                <a:sym typeface="Wingdings"/>
              </a:rPr>
              <a:t> operator</a:t>
            </a:r>
            <a:endParaRPr lang="en-US" sz="2400" dirty="0"/>
          </a:p>
        </p:txBody>
      </p:sp>
    </p:spTree>
    <p:extLst>
      <p:ext uri="{BB962C8B-B14F-4D97-AF65-F5344CB8AC3E}">
        <p14:creationId xmlns:p14="http://schemas.microsoft.com/office/powerpoint/2010/main" val="11703097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a:xfrm>
            <a:off x="407196" y="6283"/>
            <a:ext cx="7770812" cy="1143000"/>
          </a:xfrm>
          <a:noFill/>
        </p:spPr>
        <p:txBody>
          <a:bodyPr/>
          <a:lstStyle/>
          <a:p>
            <a:pPr eaLnBrk="1" hangingPunct="1">
              <a:spcAft>
                <a:spcPts val="13"/>
              </a:spcAft>
              <a:tabLst>
                <a:tab pos="0" algn="l"/>
                <a:tab pos="914400" algn="l"/>
                <a:tab pos="1828800" algn="l"/>
                <a:tab pos="2743200" algn="l"/>
                <a:tab pos="3657600" algn="l"/>
              </a:tabLst>
            </a:pPr>
            <a:r>
              <a:rPr lang="en-US" dirty="0" smtClean="0">
                <a:solidFill>
                  <a:srgbClr val="000000"/>
                </a:solidFill>
                <a:ea typeface="Osaka" charset="0"/>
                <a:cs typeface="Helvetica Neue Light"/>
              </a:rPr>
              <a:t>Theta Join (</a:t>
            </a:r>
            <a:r>
              <a:rPr lang="en-US" sz="4000" b="1" dirty="0">
                <a:sym typeface="Wingdings"/>
              </a:rPr>
              <a:t>⋈</a:t>
            </a:r>
            <a:r>
              <a:rPr lang="en-US" sz="4000" b="1" baseline="-25000" dirty="0" smtClean="0">
                <a:sym typeface="Wingdings"/>
              </a:rPr>
              <a:t>𝜃</a:t>
            </a:r>
            <a:r>
              <a:rPr lang="en-US" dirty="0" smtClean="0"/>
              <a:t>)</a:t>
            </a:r>
            <a:endParaRPr lang="en-US" dirty="0">
              <a:solidFill>
                <a:srgbClr val="000000"/>
              </a:solidFill>
              <a:ea typeface="Osaka" charset="0"/>
              <a:cs typeface="Helvetica Neue Light"/>
            </a:endParaRPr>
          </a:p>
        </p:txBody>
      </p:sp>
      <p:sp>
        <p:nvSpPr>
          <p:cNvPr id="13" name="TextBox 12"/>
          <p:cNvSpPr txBox="1"/>
          <p:nvPr/>
        </p:nvSpPr>
        <p:spPr>
          <a:xfrm>
            <a:off x="2617658" y="1207431"/>
            <a:ext cx="3785011" cy="584775"/>
          </a:xfrm>
          <a:prstGeom prst="rect">
            <a:avLst/>
          </a:prstGeom>
          <a:noFill/>
        </p:spPr>
        <p:txBody>
          <a:bodyPr wrap="none" rtlCol="0">
            <a:spAutoFit/>
          </a:bodyPr>
          <a:lstStyle/>
          <a:p>
            <a:r>
              <a:rPr lang="en-US" sz="3200" b="1" smtClean="0"/>
              <a:t>R </a:t>
            </a:r>
            <a:r>
              <a:rPr lang="en-US" sz="3200" b="1" kern="0" dirty="0">
                <a:latin typeface="Helvetica Neue Light"/>
                <a:ea typeface="Osaka"/>
                <a:cs typeface="Osaka" charset="-128"/>
                <a:sym typeface="Wingdings"/>
              </a:rPr>
              <a:t>⋈</a:t>
            </a:r>
            <a:r>
              <a:rPr lang="en-US" sz="3200" b="1" kern="0" baseline="-25000">
                <a:latin typeface="Helvetica Neue Light"/>
                <a:ea typeface="Osaka"/>
                <a:cs typeface="Osaka" charset="-128"/>
                <a:sym typeface="Wingdings"/>
              </a:rPr>
              <a:t>𝜃</a:t>
            </a:r>
            <a:r>
              <a:rPr lang="en-US" sz="3200" b="1" smtClean="0"/>
              <a:t> S </a:t>
            </a:r>
            <a:r>
              <a:rPr lang="en-US" sz="3200" b="1" dirty="0" smtClean="0"/>
              <a:t>= 𝜎</a:t>
            </a:r>
            <a:r>
              <a:rPr lang="en-US" sz="3200" b="1" kern="0" baseline="-25000" dirty="0" smtClean="0">
                <a:latin typeface="Helvetica Neue Light"/>
                <a:ea typeface="Osaka"/>
                <a:cs typeface="Osaka" charset="-128"/>
                <a:sym typeface="Wingdings"/>
              </a:rPr>
              <a:t>𝜃</a:t>
            </a:r>
            <a:r>
              <a:rPr lang="en-US" sz="3200" b="1" kern="0" smtClean="0">
                <a:latin typeface="Helvetica Neue Light"/>
                <a:ea typeface="Osaka"/>
                <a:cs typeface="Osaka" charset="-128"/>
                <a:sym typeface="Wingdings"/>
              </a:rPr>
              <a:t>( </a:t>
            </a:r>
            <a:r>
              <a:rPr lang="en-US" sz="3200" b="1" smtClean="0"/>
              <a:t>R × S)</a:t>
            </a:r>
            <a:endParaRPr lang="en-US" sz="3200" b="1" dirty="0" smtClean="0"/>
          </a:p>
        </p:txBody>
      </p:sp>
      <p:graphicFrame>
        <p:nvGraphicFramePr>
          <p:cNvPr id="20" name="Table 19"/>
          <p:cNvGraphicFramePr>
            <a:graphicFrameLocks noGrp="1"/>
          </p:cNvGraphicFramePr>
          <p:nvPr>
            <p:extLst>
              <p:ext uri="{D42A27DB-BD31-4B8C-83A1-F6EECF244321}">
                <p14:modId xmlns:p14="http://schemas.microsoft.com/office/powerpoint/2010/main" val="1329927697"/>
              </p:ext>
            </p:extLst>
          </p:nvPr>
        </p:nvGraphicFramePr>
        <p:xfrm>
          <a:off x="190830" y="3489850"/>
          <a:ext cx="2610481" cy="1287036"/>
        </p:xfrm>
        <a:graphic>
          <a:graphicData uri="http://schemas.openxmlformats.org/drawingml/2006/table">
            <a:tbl>
              <a:tblPr firstRow="1" bandRow="1">
                <a:tableStyleId>{5C22544A-7EE6-4342-B048-85BDC9FD1C3A}</a:tableStyleId>
              </a:tblPr>
              <a:tblGrid>
                <a:gridCol w="505308"/>
                <a:gridCol w="793207"/>
                <a:gridCol w="747423"/>
                <a:gridCol w="564543"/>
              </a:tblGrid>
              <a:tr h="321759">
                <a:tc>
                  <a:txBody>
                    <a:bodyPr/>
                    <a:lstStyle/>
                    <a:p>
                      <a:r>
                        <a:rPr lang="en-US" sz="1400" u="sng" dirty="0" err="1" smtClean="0"/>
                        <a:t>sid</a:t>
                      </a:r>
                      <a:endParaRPr lang="en-US" sz="1400" u="sng" dirty="0"/>
                    </a:p>
                  </a:txBody>
                  <a:tcPr/>
                </a:tc>
                <a:tc>
                  <a:txBody>
                    <a:bodyPr/>
                    <a:lstStyle/>
                    <a:p>
                      <a:r>
                        <a:rPr lang="en-US" sz="1400" dirty="0" err="1" smtClean="0"/>
                        <a:t>sname</a:t>
                      </a:r>
                      <a:endParaRPr lang="en-US" sz="1400" dirty="0"/>
                    </a:p>
                  </a:txBody>
                  <a:tcPr/>
                </a:tc>
                <a:tc>
                  <a:txBody>
                    <a:bodyPr/>
                    <a:lstStyle/>
                    <a:p>
                      <a:r>
                        <a:rPr lang="en-US" sz="1400" dirty="0" smtClean="0"/>
                        <a:t>rating</a:t>
                      </a:r>
                      <a:endParaRPr lang="en-US" sz="1400" dirty="0"/>
                    </a:p>
                  </a:txBody>
                  <a:tcPr/>
                </a:tc>
                <a:tc>
                  <a:txBody>
                    <a:bodyPr/>
                    <a:lstStyle/>
                    <a:p>
                      <a:r>
                        <a:rPr lang="en-US" sz="1400" dirty="0" smtClean="0"/>
                        <a:t>age</a:t>
                      </a:r>
                      <a:endParaRPr lang="en-US" sz="1400" dirty="0"/>
                    </a:p>
                  </a:txBody>
                  <a:tcPr/>
                </a:tc>
              </a:tr>
              <a:tr h="321759">
                <a:tc>
                  <a:txBody>
                    <a:bodyPr/>
                    <a:lstStyle/>
                    <a:p>
                      <a:r>
                        <a:rPr lang="en-US" sz="1400" dirty="0" smtClean="0"/>
                        <a:t>22</a:t>
                      </a:r>
                      <a:endParaRPr lang="en-US" sz="1400" dirty="0"/>
                    </a:p>
                  </a:txBody>
                  <a:tcPr>
                    <a:solidFill>
                      <a:schemeClr val="accent3">
                        <a:lumMod val="60000"/>
                        <a:lumOff val="40000"/>
                      </a:schemeClr>
                    </a:solidFill>
                  </a:tcPr>
                </a:tc>
                <a:tc>
                  <a:txBody>
                    <a:bodyPr/>
                    <a:lstStyle/>
                    <a:p>
                      <a:r>
                        <a:rPr lang="en-US" sz="1400" dirty="0" err="1" smtClean="0"/>
                        <a:t>dustin</a:t>
                      </a:r>
                      <a:endParaRPr lang="en-US" sz="1400" dirty="0"/>
                    </a:p>
                  </a:txBody>
                  <a:tcPr>
                    <a:solidFill>
                      <a:schemeClr val="accent3">
                        <a:lumMod val="60000"/>
                        <a:lumOff val="40000"/>
                      </a:schemeClr>
                    </a:solidFill>
                  </a:tcPr>
                </a:tc>
                <a:tc>
                  <a:txBody>
                    <a:bodyPr/>
                    <a:lstStyle/>
                    <a:p>
                      <a:r>
                        <a:rPr lang="en-US" sz="1400" dirty="0" smtClean="0"/>
                        <a:t>7</a:t>
                      </a:r>
                      <a:endParaRPr lang="en-US" sz="1400" dirty="0"/>
                    </a:p>
                  </a:txBody>
                  <a:tcPr>
                    <a:solidFill>
                      <a:schemeClr val="accent3">
                        <a:lumMod val="60000"/>
                        <a:lumOff val="40000"/>
                      </a:schemeClr>
                    </a:solidFill>
                  </a:tcPr>
                </a:tc>
                <a:tc>
                  <a:txBody>
                    <a:bodyPr/>
                    <a:lstStyle/>
                    <a:p>
                      <a:r>
                        <a:rPr lang="en-US" sz="1400" dirty="0" smtClean="0"/>
                        <a:t>45.0</a:t>
                      </a:r>
                    </a:p>
                  </a:txBody>
                  <a:tcPr>
                    <a:solidFill>
                      <a:schemeClr val="accent3">
                        <a:lumMod val="60000"/>
                        <a:lumOff val="40000"/>
                      </a:schemeClr>
                    </a:solidFill>
                  </a:tcPr>
                </a:tc>
              </a:tr>
              <a:tr h="321759">
                <a:tc>
                  <a:txBody>
                    <a:bodyPr/>
                    <a:lstStyle/>
                    <a:p>
                      <a:r>
                        <a:rPr lang="en-US" sz="1400" dirty="0" smtClean="0"/>
                        <a:t>31</a:t>
                      </a:r>
                      <a:endParaRPr lang="en-US" sz="1400" dirty="0"/>
                    </a:p>
                  </a:txBody>
                  <a:tcPr>
                    <a:solidFill>
                      <a:schemeClr val="accent5">
                        <a:lumMod val="40000"/>
                        <a:lumOff val="60000"/>
                      </a:schemeClr>
                    </a:solidFill>
                  </a:tcPr>
                </a:tc>
                <a:tc>
                  <a:txBody>
                    <a:bodyPr/>
                    <a:lstStyle/>
                    <a:p>
                      <a:r>
                        <a:rPr lang="en-US" sz="1400" dirty="0" smtClean="0"/>
                        <a:t>lubber</a:t>
                      </a:r>
                      <a:endParaRPr lang="en-US" sz="1400" dirty="0"/>
                    </a:p>
                  </a:txBody>
                  <a:tcPr>
                    <a:solidFill>
                      <a:schemeClr val="accent5">
                        <a:lumMod val="40000"/>
                        <a:lumOff val="60000"/>
                      </a:schemeClr>
                    </a:solidFill>
                  </a:tcPr>
                </a:tc>
                <a:tc>
                  <a:txBody>
                    <a:bodyPr/>
                    <a:lstStyle/>
                    <a:p>
                      <a:r>
                        <a:rPr lang="en-US" sz="1400" dirty="0" smtClean="0"/>
                        <a:t>8</a:t>
                      </a:r>
                      <a:endParaRPr lang="en-US" sz="1400" dirty="0"/>
                    </a:p>
                  </a:txBody>
                  <a:tcPr>
                    <a:solidFill>
                      <a:schemeClr val="accent5">
                        <a:lumMod val="40000"/>
                        <a:lumOff val="60000"/>
                      </a:schemeClr>
                    </a:solidFill>
                  </a:tcPr>
                </a:tc>
                <a:tc>
                  <a:txBody>
                    <a:bodyPr/>
                    <a:lstStyle/>
                    <a:p>
                      <a:r>
                        <a:rPr lang="en-US" sz="1400" dirty="0" smtClean="0"/>
                        <a:t>55.5</a:t>
                      </a:r>
                      <a:endParaRPr lang="en-US" sz="1400" dirty="0"/>
                    </a:p>
                  </a:txBody>
                  <a:tcPr>
                    <a:solidFill>
                      <a:schemeClr val="accent5">
                        <a:lumMod val="40000"/>
                        <a:lumOff val="60000"/>
                      </a:schemeClr>
                    </a:solidFill>
                  </a:tcPr>
                </a:tc>
              </a:tr>
              <a:tr h="321759">
                <a:tc>
                  <a:txBody>
                    <a:bodyPr/>
                    <a:lstStyle/>
                    <a:p>
                      <a:r>
                        <a:rPr lang="en-US" sz="1400" dirty="0" smtClean="0"/>
                        <a:t>58</a:t>
                      </a:r>
                      <a:endParaRPr lang="en-US" sz="1400" dirty="0"/>
                    </a:p>
                  </a:txBody>
                  <a:tcPr>
                    <a:solidFill>
                      <a:schemeClr val="accent6">
                        <a:lumMod val="40000"/>
                        <a:lumOff val="60000"/>
                      </a:schemeClr>
                    </a:solidFill>
                  </a:tcPr>
                </a:tc>
                <a:tc>
                  <a:txBody>
                    <a:bodyPr/>
                    <a:lstStyle/>
                    <a:p>
                      <a:r>
                        <a:rPr lang="en-US" sz="1400" dirty="0" smtClean="0"/>
                        <a:t>rusty</a:t>
                      </a:r>
                      <a:endParaRPr lang="en-US" sz="1400" dirty="0"/>
                    </a:p>
                  </a:txBody>
                  <a:tcPr>
                    <a:solidFill>
                      <a:schemeClr val="accent6">
                        <a:lumMod val="40000"/>
                        <a:lumOff val="60000"/>
                      </a:schemeClr>
                    </a:solidFill>
                  </a:tcPr>
                </a:tc>
                <a:tc>
                  <a:txBody>
                    <a:bodyPr/>
                    <a:lstStyle/>
                    <a:p>
                      <a:r>
                        <a:rPr lang="en-US" sz="1400" dirty="0" smtClean="0"/>
                        <a:t>10</a:t>
                      </a:r>
                      <a:endParaRPr lang="en-US" sz="1400" dirty="0"/>
                    </a:p>
                  </a:txBody>
                  <a:tcPr>
                    <a:solidFill>
                      <a:schemeClr val="accent6">
                        <a:lumMod val="40000"/>
                        <a:lumOff val="60000"/>
                      </a:schemeClr>
                    </a:solidFill>
                  </a:tcPr>
                </a:tc>
                <a:tc>
                  <a:txBody>
                    <a:bodyPr/>
                    <a:lstStyle/>
                    <a:p>
                      <a:r>
                        <a:rPr lang="en-US" sz="1400" dirty="0" smtClean="0"/>
                        <a:t>35.0</a:t>
                      </a:r>
                      <a:endParaRPr lang="en-US" sz="1400" dirty="0"/>
                    </a:p>
                  </a:txBody>
                  <a:tcPr>
                    <a:solidFill>
                      <a:schemeClr val="accent6">
                        <a:lumMod val="40000"/>
                        <a:lumOff val="60000"/>
                      </a:schemeClr>
                    </a:solidFill>
                  </a:tcPr>
                </a:tc>
              </a:tr>
            </a:tbl>
          </a:graphicData>
        </a:graphic>
      </p:graphicFrame>
      <p:sp>
        <p:nvSpPr>
          <p:cNvPr id="21" name="TextBox 20"/>
          <p:cNvSpPr txBox="1"/>
          <p:nvPr/>
        </p:nvSpPr>
        <p:spPr>
          <a:xfrm>
            <a:off x="190831" y="3090713"/>
            <a:ext cx="543739" cy="369332"/>
          </a:xfrm>
          <a:prstGeom prst="rect">
            <a:avLst/>
          </a:prstGeom>
          <a:noFill/>
        </p:spPr>
        <p:txBody>
          <a:bodyPr wrap="none" rtlCol="0">
            <a:spAutoFit/>
          </a:bodyPr>
          <a:lstStyle/>
          <a:p>
            <a:r>
              <a:rPr lang="en-US" sz="1800" b="1" dirty="0" smtClean="0"/>
              <a:t>S1:</a:t>
            </a:r>
            <a:endParaRPr lang="en-US" sz="1800" b="1" dirty="0"/>
          </a:p>
        </p:txBody>
      </p:sp>
      <p:graphicFrame>
        <p:nvGraphicFramePr>
          <p:cNvPr id="25" name="Table 24"/>
          <p:cNvGraphicFramePr>
            <a:graphicFrameLocks noGrp="1"/>
          </p:cNvGraphicFramePr>
          <p:nvPr>
            <p:extLst>
              <p:ext uri="{D42A27DB-BD31-4B8C-83A1-F6EECF244321}">
                <p14:modId xmlns:p14="http://schemas.microsoft.com/office/powerpoint/2010/main" val="1045079756"/>
              </p:ext>
            </p:extLst>
          </p:nvPr>
        </p:nvGraphicFramePr>
        <p:xfrm>
          <a:off x="3466769" y="3155895"/>
          <a:ext cx="5502302" cy="3539349"/>
        </p:xfrm>
        <a:graphic>
          <a:graphicData uri="http://schemas.openxmlformats.org/drawingml/2006/table">
            <a:tbl>
              <a:tblPr firstRow="1" bandRow="1">
                <a:tableStyleId>{5C22544A-7EE6-4342-B048-85BDC9FD1C3A}</a:tableStyleId>
              </a:tblPr>
              <a:tblGrid>
                <a:gridCol w="445273"/>
                <a:gridCol w="826935"/>
                <a:gridCol w="779228"/>
                <a:gridCol w="683812"/>
                <a:gridCol w="580445"/>
                <a:gridCol w="826936"/>
                <a:gridCol w="755374"/>
                <a:gridCol w="604299"/>
              </a:tblGrid>
              <a:tr h="321759">
                <a:tc gridSpan="4">
                  <a:txBody>
                    <a:bodyPr/>
                    <a:lstStyle/>
                    <a:p>
                      <a:pPr algn="ctr"/>
                      <a:r>
                        <a:rPr lang="en-US" sz="1400" u="none" dirty="0" smtClean="0"/>
                        <a:t>S1</a:t>
                      </a:r>
                      <a:endParaRPr lang="en-US" sz="1400" u="none" dirty="0"/>
                    </a:p>
                  </a:txBody>
                  <a:tcPr>
                    <a:solidFill>
                      <a:schemeClr val="tx1">
                        <a:lumMod val="65000"/>
                        <a:lumOff val="35000"/>
                      </a:schemeClr>
                    </a:solidFill>
                  </a:tcPr>
                </a:tc>
                <a:tc hMerge="1">
                  <a:txBody>
                    <a:bodyPr/>
                    <a:lstStyle/>
                    <a:p>
                      <a:endParaRPr lang="en-US" sz="1400" u="none" dirty="0"/>
                    </a:p>
                  </a:txBody>
                  <a:tcPr/>
                </a:tc>
                <a:tc hMerge="1">
                  <a:txBody>
                    <a:bodyPr/>
                    <a:lstStyle/>
                    <a:p>
                      <a:endParaRPr lang="en-US" sz="1400" u="none" dirty="0"/>
                    </a:p>
                  </a:txBody>
                  <a:tcPr/>
                </a:tc>
                <a:tc hMerge="1">
                  <a:txBody>
                    <a:bodyPr/>
                    <a:lstStyle/>
                    <a:p>
                      <a:endParaRPr lang="en-US" sz="1400" u="none" dirty="0"/>
                    </a:p>
                  </a:txBody>
                  <a:tcPr/>
                </a:tc>
                <a:tc gridSpan="4">
                  <a:txBody>
                    <a:bodyPr/>
                    <a:lstStyle/>
                    <a:p>
                      <a:pPr algn="ctr"/>
                      <a:r>
                        <a:rPr lang="en-US" sz="1400" u="none" dirty="0" smtClean="0"/>
                        <a:t>T</a:t>
                      </a:r>
                      <a:endParaRPr lang="en-US" sz="1400" u="none" dirty="0"/>
                    </a:p>
                  </a:txBody>
                  <a:tcPr>
                    <a:solidFill>
                      <a:schemeClr val="tx1">
                        <a:lumMod val="65000"/>
                        <a:lumOff val="35000"/>
                      </a:schemeClr>
                    </a:solidFill>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r>
              <a:tr h="321759">
                <a:tc>
                  <a:txBody>
                    <a:bodyPr/>
                    <a:lstStyle/>
                    <a:p>
                      <a:r>
                        <a:rPr lang="en-US" sz="1400" u="none" dirty="0" err="1" smtClean="0">
                          <a:solidFill>
                            <a:schemeClr val="bg1"/>
                          </a:solidFill>
                        </a:rPr>
                        <a:t>sid</a:t>
                      </a:r>
                      <a:endParaRPr lang="en-US" sz="1400" u="none" dirty="0">
                        <a:solidFill>
                          <a:schemeClr val="bg1"/>
                        </a:solidFill>
                      </a:endParaRPr>
                    </a:p>
                  </a:txBody>
                  <a:tcPr>
                    <a:solidFill>
                      <a:schemeClr val="accent1"/>
                    </a:solidFill>
                  </a:tcPr>
                </a:tc>
                <a:tc>
                  <a:txBody>
                    <a:bodyPr/>
                    <a:lstStyle/>
                    <a:p>
                      <a:r>
                        <a:rPr lang="en-US" sz="1400" u="none" dirty="0" err="1" smtClean="0">
                          <a:solidFill>
                            <a:schemeClr val="bg1"/>
                          </a:solidFill>
                        </a:rPr>
                        <a:t>sname</a:t>
                      </a:r>
                      <a:endParaRPr lang="en-US" sz="1400" u="none" dirty="0">
                        <a:solidFill>
                          <a:schemeClr val="bg1"/>
                        </a:solidFill>
                      </a:endParaRPr>
                    </a:p>
                  </a:txBody>
                  <a:tcPr>
                    <a:solidFill>
                      <a:schemeClr val="accent1"/>
                    </a:solidFill>
                  </a:tcPr>
                </a:tc>
                <a:tc>
                  <a:txBody>
                    <a:bodyPr/>
                    <a:lstStyle/>
                    <a:p>
                      <a:r>
                        <a:rPr lang="en-US" sz="1400" u="none" dirty="0" smtClean="0">
                          <a:solidFill>
                            <a:schemeClr val="bg1"/>
                          </a:solidFill>
                        </a:rPr>
                        <a:t>rating</a:t>
                      </a:r>
                      <a:endParaRPr lang="en-US" sz="1400" u="none" dirty="0">
                        <a:solidFill>
                          <a:schemeClr val="bg1"/>
                        </a:solidFill>
                      </a:endParaRPr>
                    </a:p>
                  </a:txBody>
                  <a:tcPr>
                    <a:solidFill>
                      <a:schemeClr val="accent1"/>
                    </a:solidFill>
                  </a:tcPr>
                </a:tc>
                <a:tc>
                  <a:txBody>
                    <a:bodyPr/>
                    <a:lstStyle/>
                    <a:p>
                      <a:r>
                        <a:rPr lang="en-US" sz="1400" u="none" dirty="0" smtClean="0">
                          <a:solidFill>
                            <a:schemeClr val="bg1"/>
                          </a:solidFill>
                        </a:rPr>
                        <a:t>age</a:t>
                      </a:r>
                      <a:endParaRPr lang="en-US" sz="1400" u="none" dirty="0">
                        <a:solidFill>
                          <a:schemeClr val="bg1"/>
                        </a:solidFill>
                      </a:endParaRPr>
                    </a:p>
                  </a:txBody>
                  <a:tcPr>
                    <a:solidFill>
                      <a:schemeClr val="accent1"/>
                    </a:solidFill>
                  </a:tcPr>
                </a:tc>
                <a:tc>
                  <a:txBody>
                    <a:bodyPr/>
                    <a:lstStyle/>
                    <a:p>
                      <a:r>
                        <a:rPr lang="en-US" sz="1400" u="none" dirty="0" err="1" smtClean="0">
                          <a:solidFill>
                            <a:schemeClr val="bg1"/>
                          </a:solidFill>
                        </a:rPr>
                        <a:t>sid</a:t>
                      </a:r>
                      <a:endParaRPr lang="en-US" sz="1400" u="none" dirty="0">
                        <a:solidFill>
                          <a:schemeClr val="bg1"/>
                        </a:solidFill>
                      </a:endParaRPr>
                    </a:p>
                  </a:txBody>
                  <a:tcPr>
                    <a:solidFill>
                      <a:schemeClr val="accent1"/>
                    </a:solidFill>
                  </a:tcPr>
                </a:tc>
                <a:tc>
                  <a:txBody>
                    <a:bodyPr/>
                    <a:lstStyle/>
                    <a:p>
                      <a:r>
                        <a:rPr lang="en-US" sz="1400" dirty="0" err="1" smtClean="0">
                          <a:solidFill>
                            <a:schemeClr val="bg1"/>
                          </a:solidFill>
                        </a:rPr>
                        <a:t>sname</a:t>
                      </a:r>
                      <a:endParaRPr lang="en-US" sz="1400" dirty="0">
                        <a:solidFill>
                          <a:schemeClr val="bg1"/>
                        </a:solidFill>
                      </a:endParaRPr>
                    </a:p>
                  </a:txBody>
                  <a:tcPr>
                    <a:solidFill>
                      <a:schemeClr val="accent1"/>
                    </a:solidFill>
                  </a:tcPr>
                </a:tc>
                <a:tc>
                  <a:txBody>
                    <a:bodyPr/>
                    <a:lstStyle/>
                    <a:p>
                      <a:r>
                        <a:rPr lang="en-US" sz="1400" dirty="0" smtClean="0">
                          <a:solidFill>
                            <a:schemeClr val="bg1"/>
                          </a:solidFill>
                        </a:rPr>
                        <a:t>rating</a:t>
                      </a:r>
                      <a:endParaRPr lang="en-US" sz="1400" dirty="0">
                        <a:solidFill>
                          <a:schemeClr val="bg1"/>
                        </a:solidFill>
                      </a:endParaRPr>
                    </a:p>
                  </a:txBody>
                  <a:tcPr>
                    <a:solidFill>
                      <a:schemeClr val="accent1"/>
                    </a:solidFill>
                  </a:tcPr>
                </a:tc>
                <a:tc>
                  <a:txBody>
                    <a:bodyPr/>
                    <a:lstStyle/>
                    <a:p>
                      <a:r>
                        <a:rPr lang="en-US" sz="1400" dirty="0" smtClean="0">
                          <a:solidFill>
                            <a:schemeClr val="bg1"/>
                          </a:solidFill>
                        </a:rPr>
                        <a:t>age2</a:t>
                      </a:r>
                      <a:endParaRPr lang="en-US" sz="1400" dirty="0">
                        <a:solidFill>
                          <a:schemeClr val="bg1"/>
                        </a:solidFill>
                      </a:endParaRPr>
                    </a:p>
                  </a:txBody>
                  <a:tcPr>
                    <a:solidFill>
                      <a:schemeClr val="accent1"/>
                    </a:solidFill>
                  </a:tcPr>
                </a:tc>
              </a:tr>
              <a:tr h="321759">
                <a:tc>
                  <a:txBody>
                    <a:bodyPr/>
                    <a:lstStyle/>
                    <a:p>
                      <a:r>
                        <a:rPr lang="en-US" sz="1400" dirty="0" smtClean="0"/>
                        <a:t>22</a:t>
                      </a:r>
                      <a:endParaRPr lang="en-US" sz="1400" dirty="0"/>
                    </a:p>
                  </a:txBody>
                  <a:tcPr>
                    <a:solidFill>
                      <a:schemeClr val="accent3">
                        <a:lumMod val="40000"/>
                        <a:lumOff val="60000"/>
                      </a:schemeClr>
                    </a:solidFill>
                  </a:tcPr>
                </a:tc>
                <a:tc>
                  <a:txBody>
                    <a:bodyPr/>
                    <a:lstStyle/>
                    <a:p>
                      <a:r>
                        <a:rPr lang="en-US" sz="1400" dirty="0" err="1" smtClean="0"/>
                        <a:t>dustin</a:t>
                      </a:r>
                      <a:endParaRPr lang="en-US" sz="1400" dirty="0"/>
                    </a:p>
                  </a:txBody>
                  <a:tcPr>
                    <a:solidFill>
                      <a:schemeClr val="accent3">
                        <a:lumMod val="40000"/>
                        <a:lumOff val="60000"/>
                      </a:schemeClr>
                    </a:solidFill>
                  </a:tcPr>
                </a:tc>
                <a:tc>
                  <a:txBody>
                    <a:bodyPr/>
                    <a:lstStyle/>
                    <a:p>
                      <a:r>
                        <a:rPr lang="en-US" sz="1400" dirty="0" smtClean="0"/>
                        <a:t>7</a:t>
                      </a:r>
                      <a:endParaRPr lang="en-US" sz="1400" dirty="0"/>
                    </a:p>
                  </a:txBody>
                  <a:tcPr>
                    <a:solidFill>
                      <a:schemeClr val="accent3">
                        <a:lumMod val="40000"/>
                        <a:lumOff val="60000"/>
                      </a:schemeClr>
                    </a:solidFill>
                  </a:tcPr>
                </a:tc>
                <a:tc>
                  <a:txBody>
                    <a:bodyPr/>
                    <a:lstStyle/>
                    <a:p>
                      <a:r>
                        <a:rPr lang="en-US" sz="1400" dirty="0" smtClean="0"/>
                        <a:t>45.0</a:t>
                      </a:r>
                    </a:p>
                  </a:txBody>
                  <a:tcPr>
                    <a:solidFill>
                      <a:schemeClr val="accent3">
                        <a:lumMod val="40000"/>
                        <a:lumOff val="60000"/>
                      </a:schemeClr>
                    </a:solidFill>
                  </a:tcPr>
                </a:tc>
                <a:tc>
                  <a:txBody>
                    <a:bodyPr/>
                    <a:lstStyle/>
                    <a:p>
                      <a:r>
                        <a:rPr lang="en-US" sz="1400" dirty="0" smtClean="0"/>
                        <a:t>22</a:t>
                      </a:r>
                      <a:endParaRPr lang="en-US" sz="1400" dirty="0"/>
                    </a:p>
                  </a:txBody>
                  <a:tcPr>
                    <a:solidFill>
                      <a:schemeClr val="accent3">
                        <a:lumMod val="40000"/>
                        <a:lumOff val="60000"/>
                      </a:schemeClr>
                    </a:solidFill>
                  </a:tcPr>
                </a:tc>
                <a:tc>
                  <a:txBody>
                    <a:bodyPr/>
                    <a:lstStyle/>
                    <a:p>
                      <a:r>
                        <a:rPr lang="en-US" sz="1400" dirty="0" err="1" smtClean="0"/>
                        <a:t>dustin</a:t>
                      </a:r>
                      <a:endParaRPr lang="en-US" sz="1400" dirty="0"/>
                    </a:p>
                  </a:txBody>
                  <a:tcPr>
                    <a:solidFill>
                      <a:schemeClr val="accent3">
                        <a:lumMod val="40000"/>
                        <a:lumOff val="60000"/>
                      </a:schemeClr>
                    </a:solidFill>
                  </a:tcPr>
                </a:tc>
                <a:tc>
                  <a:txBody>
                    <a:bodyPr/>
                    <a:lstStyle/>
                    <a:p>
                      <a:r>
                        <a:rPr lang="en-US" sz="1400" dirty="0" smtClean="0"/>
                        <a:t>7</a:t>
                      </a:r>
                      <a:endParaRPr lang="en-US" sz="1400" dirty="0"/>
                    </a:p>
                  </a:txBody>
                  <a:tcPr>
                    <a:solidFill>
                      <a:schemeClr val="accent3">
                        <a:lumMod val="40000"/>
                        <a:lumOff val="60000"/>
                      </a:schemeClr>
                    </a:solidFill>
                  </a:tcPr>
                </a:tc>
                <a:tc>
                  <a:txBody>
                    <a:bodyPr/>
                    <a:lstStyle/>
                    <a:p>
                      <a:r>
                        <a:rPr lang="en-US" sz="1400" dirty="0" smtClean="0"/>
                        <a:t>45.0</a:t>
                      </a:r>
                    </a:p>
                  </a:txBody>
                  <a:tcPr>
                    <a:solidFill>
                      <a:schemeClr val="accent3">
                        <a:lumMod val="40000"/>
                        <a:lumOff val="60000"/>
                      </a:schemeClr>
                    </a:solidFill>
                  </a:tcPr>
                </a:tc>
              </a:tr>
              <a:tr h="321759">
                <a:tc>
                  <a:txBody>
                    <a:bodyPr/>
                    <a:lstStyle/>
                    <a:p>
                      <a:r>
                        <a:rPr lang="en-US" sz="1400" dirty="0" smtClean="0"/>
                        <a:t>22</a:t>
                      </a:r>
                      <a:endParaRPr lang="en-US" sz="1400" dirty="0"/>
                    </a:p>
                  </a:txBody>
                  <a:tcPr>
                    <a:solidFill>
                      <a:schemeClr val="accent3">
                        <a:lumMod val="40000"/>
                        <a:lumOff val="60000"/>
                      </a:schemeClr>
                    </a:solidFill>
                  </a:tcPr>
                </a:tc>
                <a:tc>
                  <a:txBody>
                    <a:bodyPr/>
                    <a:lstStyle/>
                    <a:p>
                      <a:r>
                        <a:rPr lang="en-US" sz="1400" dirty="0" err="1" smtClean="0"/>
                        <a:t>dustin</a:t>
                      </a:r>
                      <a:endParaRPr lang="en-US" sz="1400" dirty="0"/>
                    </a:p>
                  </a:txBody>
                  <a:tcPr>
                    <a:solidFill>
                      <a:schemeClr val="accent3">
                        <a:lumMod val="40000"/>
                        <a:lumOff val="60000"/>
                      </a:schemeClr>
                    </a:solidFill>
                  </a:tcPr>
                </a:tc>
                <a:tc>
                  <a:txBody>
                    <a:bodyPr/>
                    <a:lstStyle/>
                    <a:p>
                      <a:r>
                        <a:rPr lang="en-US" sz="1400" dirty="0" smtClean="0"/>
                        <a:t>7</a:t>
                      </a:r>
                      <a:endParaRPr lang="en-US" sz="1400" dirty="0"/>
                    </a:p>
                  </a:txBody>
                  <a:tcPr>
                    <a:solidFill>
                      <a:schemeClr val="accent3">
                        <a:lumMod val="40000"/>
                        <a:lumOff val="60000"/>
                      </a:schemeClr>
                    </a:solidFill>
                  </a:tcPr>
                </a:tc>
                <a:tc>
                  <a:txBody>
                    <a:bodyPr/>
                    <a:lstStyle/>
                    <a:p>
                      <a:r>
                        <a:rPr lang="en-US" sz="1400" dirty="0" smtClean="0"/>
                        <a:t>45.0</a:t>
                      </a:r>
                    </a:p>
                  </a:txBody>
                  <a:tcPr>
                    <a:solidFill>
                      <a:schemeClr val="accent3">
                        <a:lumMod val="40000"/>
                        <a:lumOff val="60000"/>
                      </a:schemeClr>
                    </a:solidFill>
                  </a:tcPr>
                </a:tc>
                <a:tc>
                  <a:txBody>
                    <a:bodyPr/>
                    <a:lstStyle/>
                    <a:p>
                      <a:r>
                        <a:rPr lang="en-US" sz="1400" dirty="0" smtClean="0"/>
                        <a:t>31</a:t>
                      </a:r>
                      <a:endParaRPr lang="en-US" sz="1400" dirty="0"/>
                    </a:p>
                  </a:txBody>
                  <a:tcPr>
                    <a:solidFill>
                      <a:schemeClr val="accent5">
                        <a:lumMod val="40000"/>
                        <a:lumOff val="60000"/>
                      </a:schemeClr>
                    </a:solidFill>
                  </a:tcPr>
                </a:tc>
                <a:tc>
                  <a:txBody>
                    <a:bodyPr/>
                    <a:lstStyle/>
                    <a:p>
                      <a:r>
                        <a:rPr lang="en-US" sz="1400" dirty="0" smtClean="0"/>
                        <a:t>lubber</a:t>
                      </a:r>
                      <a:endParaRPr lang="en-US" sz="1400" dirty="0"/>
                    </a:p>
                  </a:txBody>
                  <a:tcPr>
                    <a:solidFill>
                      <a:schemeClr val="accent5">
                        <a:lumMod val="40000"/>
                        <a:lumOff val="60000"/>
                      </a:schemeClr>
                    </a:solidFill>
                  </a:tcPr>
                </a:tc>
                <a:tc>
                  <a:txBody>
                    <a:bodyPr/>
                    <a:lstStyle/>
                    <a:p>
                      <a:r>
                        <a:rPr lang="en-US" sz="1400" dirty="0" smtClean="0"/>
                        <a:t>8</a:t>
                      </a:r>
                      <a:endParaRPr lang="en-US" sz="1400" dirty="0"/>
                    </a:p>
                  </a:txBody>
                  <a:tcPr>
                    <a:solidFill>
                      <a:schemeClr val="accent5">
                        <a:lumMod val="40000"/>
                        <a:lumOff val="60000"/>
                      </a:schemeClr>
                    </a:solidFill>
                  </a:tcPr>
                </a:tc>
                <a:tc>
                  <a:txBody>
                    <a:bodyPr/>
                    <a:lstStyle/>
                    <a:p>
                      <a:r>
                        <a:rPr lang="en-US" sz="1400" dirty="0" smtClean="0"/>
                        <a:t>55.5</a:t>
                      </a:r>
                      <a:endParaRPr lang="en-US" sz="1400" dirty="0"/>
                    </a:p>
                  </a:txBody>
                  <a:tcPr>
                    <a:solidFill>
                      <a:schemeClr val="accent5">
                        <a:lumMod val="40000"/>
                        <a:lumOff val="60000"/>
                      </a:schemeClr>
                    </a:solidFill>
                  </a:tcPr>
                </a:tc>
              </a:tr>
              <a:tr h="321759">
                <a:tc>
                  <a:txBody>
                    <a:bodyPr/>
                    <a:lstStyle/>
                    <a:p>
                      <a:r>
                        <a:rPr lang="en-US" sz="1400" dirty="0" smtClean="0"/>
                        <a:t>22</a:t>
                      </a:r>
                      <a:endParaRPr lang="en-US" sz="1400" dirty="0"/>
                    </a:p>
                  </a:txBody>
                  <a:tcPr>
                    <a:solidFill>
                      <a:schemeClr val="accent3">
                        <a:lumMod val="40000"/>
                        <a:lumOff val="60000"/>
                      </a:schemeClr>
                    </a:solidFill>
                  </a:tcPr>
                </a:tc>
                <a:tc>
                  <a:txBody>
                    <a:bodyPr/>
                    <a:lstStyle/>
                    <a:p>
                      <a:r>
                        <a:rPr lang="en-US" sz="1400" dirty="0" err="1" smtClean="0"/>
                        <a:t>dustin</a:t>
                      </a:r>
                      <a:endParaRPr lang="en-US" sz="1400" dirty="0"/>
                    </a:p>
                  </a:txBody>
                  <a:tcPr>
                    <a:solidFill>
                      <a:schemeClr val="accent3">
                        <a:lumMod val="40000"/>
                        <a:lumOff val="60000"/>
                      </a:schemeClr>
                    </a:solidFill>
                  </a:tcPr>
                </a:tc>
                <a:tc>
                  <a:txBody>
                    <a:bodyPr/>
                    <a:lstStyle/>
                    <a:p>
                      <a:r>
                        <a:rPr lang="en-US" sz="1400" dirty="0" smtClean="0"/>
                        <a:t>7</a:t>
                      </a:r>
                      <a:endParaRPr lang="en-US" sz="1400" dirty="0"/>
                    </a:p>
                  </a:txBody>
                  <a:tcPr>
                    <a:solidFill>
                      <a:schemeClr val="accent3">
                        <a:lumMod val="40000"/>
                        <a:lumOff val="60000"/>
                      </a:schemeClr>
                    </a:solidFill>
                  </a:tcPr>
                </a:tc>
                <a:tc>
                  <a:txBody>
                    <a:bodyPr/>
                    <a:lstStyle/>
                    <a:p>
                      <a:r>
                        <a:rPr lang="en-US" sz="1400" dirty="0" smtClean="0"/>
                        <a:t>45.0</a:t>
                      </a:r>
                    </a:p>
                  </a:txBody>
                  <a:tcPr>
                    <a:solidFill>
                      <a:schemeClr val="accent3">
                        <a:lumMod val="40000"/>
                        <a:lumOff val="60000"/>
                      </a:schemeClr>
                    </a:solidFill>
                  </a:tcPr>
                </a:tc>
                <a:tc>
                  <a:txBody>
                    <a:bodyPr/>
                    <a:lstStyle/>
                    <a:p>
                      <a:r>
                        <a:rPr lang="en-US" sz="1400" dirty="0" smtClean="0"/>
                        <a:t>58</a:t>
                      </a:r>
                      <a:endParaRPr lang="en-US" sz="1400" dirty="0"/>
                    </a:p>
                  </a:txBody>
                  <a:tcPr>
                    <a:solidFill>
                      <a:schemeClr val="accent6">
                        <a:lumMod val="40000"/>
                        <a:lumOff val="60000"/>
                      </a:schemeClr>
                    </a:solidFill>
                  </a:tcPr>
                </a:tc>
                <a:tc>
                  <a:txBody>
                    <a:bodyPr/>
                    <a:lstStyle/>
                    <a:p>
                      <a:r>
                        <a:rPr lang="en-US" sz="1400" dirty="0" smtClean="0"/>
                        <a:t>rusty</a:t>
                      </a:r>
                      <a:endParaRPr lang="en-US" sz="1400" dirty="0"/>
                    </a:p>
                  </a:txBody>
                  <a:tcPr>
                    <a:solidFill>
                      <a:schemeClr val="accent6">
                        <a:lumMod val="40000"/>
                        <a:lumOff val="60000"/>
                      </a:schemeClr>
                    </a:solidFill>
                  </a:tcPr>
                </a:tc>
                <a:tc>
                  <a:txBody>
                    <a:bodyPr/>
                    <a:lstStyle/>
                    <a:p>
                      <a:r>
                        <a:rPr lang="en-US" sz="1400" dirty="0" smtClean="0"/>
                        <a:t>10</a:t>
                      </a:r>
                      <a:endParaRPr lang="en-US" sz="1400" dirty="0"/>
                    </a:p>
                  </a:txBody>
                  <a:tcPr>
                    <a:solidFill>
                      <a:schemeClr val="accent6">
                        <a:lumMod val="40000"/>
                        <a:lumOff val="60000"/>
                      </a:schemeClr>
                    </a:solidFill>
                  </a:tcPr>
                </a:tc>
                <a:tc>
                  <a:txBody>
                    <a:bodyPr/>
                    <a:lstStyle/>
                    <a:p>
                      <a:r>
                        <a:rPr lang="en-US" sz="1400" dirty="0" smtClean="0"/>
                        <a:t>35.0</a:t>
                      </a:r>
                      <a:endParaRPr lang="en-US" sz="1400" dirty="0"/>
                    </a:p>
                  </a:txBody>
                  <a:tcPr>
                    <a:solidFill>
                      <a:schemeClr val="accent6">
                        <a:lumMod val="40000"/>
                        <a:lumOff val="60000"/>
                      </a:schemeClr>
                    </a:solidFill>
                  </a:tcPr>
                </a:tc>
              </a:tr>
              <a:tr h="321759">
                <a:tc>
                  <a:txBody>
                    <a:bodyPr/>
                    <a:lstStyle/>
                    <a:p>
                      <a:r>
                        <a:rPr lang="en-US" sz="1400" dirty="0" smtClean="0"/>
                        <a:t>31</a:t>
                      </a:r>
                      <a:endParaRPr lang="en-US" sz="1400" dirty="0"/>
                    </a:p>
                  </a:txBody>
                  <a:tcPr>
                    <a:solidFill>
                      <a:schemeClr val="accent5">
                        <a:lumMod val="40000"/>
                        <a:lumOff val="60000"/>
                      </a:schemeClr>
                    </a:solidFill>
                  </a:tcPr>
                </a:tc>
                <a:tc>
                  <a:txBody>
                    <a:bodyPr/>
                    <a:lstStyle/>
                    <a:p>
                      <a:r>
                        <a:rPr lang="en-US" sz="1400" dirty="0" smtClean="0"/>
                        <a:t>lubber</a:t>
                      </a:r>
                      <a:endParaRPr lang="en-US" sz="1400" dirty="0"/>
                    </a:p>
                  </a:txBody>
                  <a:tcPr>
                    <a:solidFill>
                      <a:schemeClr val="accent5">
                        <a:lumMod val="40000"/>
                        <a:lumOff val="60000"/>
                      </a:schemeClr>
                    </a:solidFill>
                  </a:tcPr>
                </a:tc>
                <a:tc>
                  <a:txBody>
                    <a:bodyPr/>
                    <a:lstStyle/>
                    <a:p>
                      <a:r>
                        <a:rPr lang="en-US" sz="1400" dirty="0" smtClean="0"/>
                        <a:t>8</a:t>
                      </a:r>
                      <a:endParaRPr lang="en-US" sz="1400" dirty="0"/>
                    </a:p>
                  </a:txBody>
                  <a:tcPr>
                    <a:solidFill>
                      <a:schemeClr val="accent5">
                        <a:lumMod val="40000"/>
                        <a:lumOff val="60000"/>
                      </a:schemeClr>
                    </a:solidFill>
                  </a:tcPr>
                </a:tc>
                <a:tc>
                  <a:txBody>
                    <a:bodyPr/>
                    <a:lstStyle/>
                    <a:p>
                      <a:r>
                        <a:rPr lang="en-US" sz="1400" dirty="0" smtClean="0"/>
                        <a:t>55.5</a:t>
                      </a:r>
                      <a:endParaRPr lang="en-US" sz="1400" dirty="0"/>
                    </a:p>
                  </a:txBody>
                  <a:tcPr>
                    <a:solidFill>
                      <a:schemeClr val="accent5">
                        <a:lumMod val="40000"/>
                        <a:lumOff val="60000"/>
                      </a:schemeClr>
                    </a:solidFill>
                  </a:tcPr>
                </a:tc>
                <a:tc>
                  <a:txBody>
                    <a:bodyPr/>
                    <a:lstStyle/>
                    <a:p>
                      <a:r>
                        <a:rPr lang="en-US" sz="1400" dirty="0" smtClean="0"/>
                        <a:t>22</a:t>
                      </a:r>
                      <a:endParaRPr lang="en-US" sz="1400" dirty="0"/>
                    </a:p>
                  </a:txBody>
                  <a:tcPr>
                    <a:solidFill>
                      <a:schemeClr val="accent3">
                        <a:lumMod val="40000"/>
                        <a:lumOff val="60000"/>
                      </a:schemeClr>
                    </a:solidFill>
                  </a:tcPr>
                </a:tc>
                <a:tc>
                  <a:txBody>
                    <a:bodyPr/>
                    <a:lstStyle/>
                    <a:p>
                      <a:r>
                        <a:rPr lang="en-US" sz="1400" dirty="0" err="1" smtClean="0"/>
                        <a:t>dustin</a:t>
                      </a:r>
                      <a:endParaRPr lang="en-US" sz="1400" dirty="0"/>
                    </a:p>
                  </a:txBody>
                  <a:tcPr>
                    <a:solidFill>
                      <a:schemeClr val="accent3">
                        <a:lumMod val="40000"/>
                        <a:lumOff val="60000"/>
                      </a:schemeClr>
                    </a:solidFill>
                  </a:tcPr>
                </a:tc>
                <a:tc>
                  <a:txBody>
                    <a:bodyPr/>
                    <a:lstStyle/>
                    <a:p>
                      <a:r>
                        <a:rPr lang="en-US" sz="1400" dirty="0" smtClean="0"/>
                        <a:t>7</a:t>
                      </a:r>
                      <a:endParaRPr lang="en-US" sz="1400" dirty="0"/>
                    </a:p>
                  </a:txBody>
                  <a:tcPr>
                    <a:solidFill>
                      <a:schemeClr val="accent3">
                        <a:lumMod val="40000"/>
                        <a:lumOff val="60000"/>
                      </a:schemeClr>
                    </a:solidFill>
                  </a:tcPr>
                </a:tc>
                <a:tc>
                  <a:txBody>
                    <a:bodyPr/>
                    <a:lstStyle/>
                    <a:p>
                      <a:r>
                        <a:rPr lang="en-US" sz="1400" dirty="0" smtClean="0"/>
                        <a:t>45.0</a:t>
                      </a:r>
                    </a:p>
                  </a:txBody>
                  <a:tcPr>
                    <a:solidFill>
                      <a:schemeClr val="accent3">
                        <a:lumMod val="40000"/>
                        <a:lumOff val="60000"/>
                      </a:schemeClr>
                    </a:solidFill>
                  </a:tcPr>
                </a:tc>
              </a:tr>
              <a:tr h="321759">
                <a:tc>
                  <a:txBody>
                    <a:bodyPr/>
                    <a:lstStyle/>
                    <a:p>
                      <a:r>
                        <a:rPr lang="en-US" sz="1400" dirty="0" smtClean="0"/>
                        <a:t>31</a:t>
                      </a:r>
                      <a:endParaRPr lang="en-US" sz="1400" dirty="0"/>
                    </a:p>
                  </a:txBody>
                  <a:tcPr>
                    <a:solidFill>
                      <a:schemeClr val="accent5">
                        <a:lumMod val="40000"/>
                        <a:lumOff val="60000"/>
                      </a:schemeClr>
                    </a:solidFill>
                  </a:tcPr>
                </a:tc>
                <a:tc>
                  <a:txBody>
                    <a:bodyPr/>
                    <a:lstStyle/>
                    <a:p>
                      <a:r>
                        <a:rPr lang="en-US" sz="1400" dirty="0" smtClean="0"/>
                        <a:t>lubber</a:t>
                      </a:r>
                      <a:endParaRPr lang="en-US" sz="1400" dirty="0"/>
                    </a:p>
                  </a:txBody>
                  <a:tcPr>
                    <a:solidFill>
                      <a:schemeClr val="accent5">
                        <a:lumMod val="40000"/>
                        <a:lumOff val="60000"/>
                      </a:schemeClr>
                    </a:solidFill>
                  </a:tcPr>
                </a:tc>
                <a:tc>
                  <a:txBody>
                    <a:bodyPr/>
                    <a:lstStyle/>
                    <a:p>
                      <a:r>
                        <a:rPr lang="en-US" sz="1400" dirty="0" smtClean="0"/>
                        <a:t>8</a:t>
                      </a:r>
                      <a:endParaRPr lang="en-US" sz="1400" dirty="0"/>
                    </a:p>
                  </a:txBody>
                  <a:tcPr>
                    <a:solidFill>
                      <a:schemeClr val="accent5">
                        <a:lumMod val="40000"/>
                        <a:lumOff val="60000"/>
                      </a:schemeClr>
                    </a:solidFill>
                  </a:tcPr>
                </a:tc>
                <a:tc>
                  <a:txBody>
                    <a:bodyPr/>
                    <a:lstStyle/>
                    <a:p>
                      <a:r>
                        <a:rPr lang="en-US" sz="1400" dirty="0" smtClean="0"/>
                        <a:t>55.5</a:t>
                      </a:r>
                      <a:endParaRPr lang="en-US" sz="1400" dirty="0"/>
                    </a:p>
                  </a:txBody>
                  <a:tcPr>
                    <a:solidFill>
                      <a:schemeClr val="accent5">
                        <a:lumMod val="40000"/>
                        <a:lumOff val="60000"/>
                      </a:schemeClr>
                    </a:solidFill>
                  </a:tcPr>
                </a:tc>
                <a:tc>
                  <a:txBody>
                    <a:bodyPr/>
                    <a:lstStyle/>
                    <a:p>
                      <a:r>
                        <a:rPr lang="en-US" sz="1400" dirty="0" smtClean="0"/>
                        <a:t>31</a:t>
                      </a:r>
                      <a:endParaRPr lang="en-US" sz="1400" dirty="0"/>
                    </a:p>
                  </a:txBody>
                  <a:tcPr>
                    <a:solidFill>
                      <a:schemeClr val="accent5">
                        <a:lumMod val="40000"/>
                        <a:lumOff val="60000"/>
                      </a:schemeClr>
                    </a:solidFill>
                  </a:tcPr>
                </a:tc>
                <a:tc>
                  <a:txBody>
                    <a:bodyPr/>
                    <a:lstStyle/>
                    <a:p>
                      <a:r>
                        <a:rPr lang="en-US" sz="1400" dirty="0" smtClean="0"/>
                        <a:t>lubber</a:t>
                      </a:r>
                      <a:endParaRPr lang="en-US" sz="1400" dirty="0"/>
                    </a:p>
                  </a:txBody>
                  <a:tcPr>
                    <a:solidFill>
                      <a:schemeClr val="accent5">
                        <a:lumMod val="40000"/>
                        <a:lumOff val="60000"/>
                      </a:schemeClr>
                    </a:solidFill>
                  </a:tcPr>
                </a:tc>
                <a:tc>
                  <a:txBody>
                    <a:bodyPr/>
                    <a:lstStyle/>
                    <a:p>
                      <a:r>
                        <a:rPr lang="en-US" sz="1400" dirty="0" smtClean="0"/>
                        <a:t>8</a:t>
                      </a:r>
                      <a:endParaRPr lang="en-US" sz="1400" dirty="0"/>
                    </a:p>
                  </a:txBody>
                  <a:tcPr>
                    <a:solidFill>
                      <a:schemeClr val="accent5">
                        <a:lumMod val="40000"/>
                        <a:lumOff val="60000"/>
                      </a:schemeClr>
                    </a:solidFill>
                  </a:tcPr>
                </a:tc>
                <a:tc>
                  <a:txBody>
                    <a:bodyPr/>
                    <a:lstStyle/>
                    <a:p>
                      <a:r>
                        <a:rPr lang="en-US" sz="1400" dirty="0" smtClean="0"/>
                        <a:t>55.5</a:t>
                      </a:r>
                      <a:endParaRPr lang="en-US" sz="1400" dirty="0"/>
                    </a:p>
                  </a:txBody>
                  <a:tcPr>
                    <a:solidFill>
                      <a:schemeClr val="accent5">
                        <a:lumMod val="40000"/>
                        <a:lumOff val="60000"/>
                      </a:schemeClr>
                    </a:solidFill>
                  </a:tcPr>
                </a:tc>
              </a:tr>
              <a:tr h="321759">
                <a:tc>
                  <a:txBody>
                    <a:bodyPr/>
                    <a:lstStyle/>
                    <a:p>
                      <a:r>
                        <a:rPr lang="en-US" sz="1400" dirty="0" smtClean="0"/>
                        <a:t>31</a:t>
                      </a:r>
                      <a:endParaRPr lang="en-US" sz="1400" dirty="0"/>
                    </a:p>
                  </a:txBody>
                  <a:tcPr>
                    <a:solidFill>
                      <a:schemeClr val="accent5">
                        <a:lumMod val="40000"/>
                        <a:lumOff val="60000"/>
                      </a:schemeClr>
                    </a:solidFill>
                  </a:tcPr>
                </a:tc>
                <a:tc>
                  <a:txBody>
                    <a:bodyPr/>
                    <a:lstStyle/>
                    <a:p>
                      <a:r>
                        <a:rPr lang="en-US" sz="1400" dirty="0" smtClean="0"/>
                        <a:t>lubber</a:t>
                      </a:r>
                      <a:endParaRPr lang="en-US" sz="1400" dirty="0"/>
                    </a:p>
                  </a:txBody>
                  <a:tcPr>
                    <a:solidFill>
                      <a:schemeClr val="accent5">
                        <a:lumMod val="40000"/>
                        <a:lumOff val="60000"/>
                      </a:schemeClr>
                    </a:solidFill>
                  </a:tcPr>
                </a:tc>
                <a:tc>
                  <a:txBody>
                    <a:bodyPr/>
                    <a:lstStyle/>
                    <a:p>
                      <a:r>
                        <a:rPr lang="en-US" sz="1400" dirty="0" smtClean="0"/>
                        <a:t>8</a:t>
                      </a:r>
                      <a:endParaRPr lang="en-US" sz="1400" dirty="0"/>
                    </a:p>
                  </a:txBody>
                  <a:tcPr>
                    <a:solidFill>
                      <a:schemeClr val="accent5">
                        <a:lumMod val="40000"/>
                        <a:lumOff val="60000"/>
                      </a:schemeClr>
                    </a:solidFill>
                  </a:tcPr>
                </a:tc>
                <a:tc>
                  <a:txBody>
                    <a:bodyPr/>
                    <a:lstStyle/>
                    <a:p>
                      <a:r>
                        <a:rPr lang="en-US" sz="1400" dirty="0" smtClean="0"/>
                        <a:t>55.5</a:t>
                      </a:r>
                      <a:endParaRPr lang="en-US" sz="1400" dirty="0"/>
                    </a:p>
                  </a:txBody>
                  <a:tcPr>
                    <a:solidFill>
                      <a:schemeClr val="accent5">
                        <a:lumMod val="40000"/>
                        <a:lumOff val="60000"/>
                      </a:schemeClr>
                    </a:solidFill>
                  </a:tcPr>
                </a:tc>
                <a:tc>
                  <a:txBody>
                    <a:bodyPr/>
                    <a:lstStyle/>
                    <a:p>
                      <a:r>
                        <a:rPr lang="en-US" sz="1400" dirty="0" smtClean="0"/>
                        <a:t>58</a:t>
                      </a:r>
                      <a:endParaRPr lang="en-US" sz="1400" dirty="0"/>
                    </a:p>
                  </a:txBody>
                  <a:tcPr>
                    <a:solidFill>
                      <a:schemeClr val="accent6">
                        <a:lumMod val="40000"/>
                        <a:lumOff val="60000"/>
                      </a:schemeClr>
                    </a:solidFill>
                  </a:tcPr>
                </a:tc>
                <a:tc>
                  <a:txBody>
                    <a:bodyPr/>
                    <a:lstStyle/>
                    <a:p>
                      <a:r>
                        <a:rPr lang="en-US" sz="1400" dirty="0" smtClean="0"/>
                        <a:t>rusty</a:t>
                      </a:r>
                      <a:endParaRPr lang="en-US" sz="1400" dirty="0"/>
                    </a:p>
                  </a:txBody>
                  <a:tcPr>
                    <a:solidFill>
                      <a:schemeClr val="accent6">
                        <a:lumMod val="40000"/>
                        <a:lumOff val="60000"/>
                      </a:schemeClr>
                    </a:solidFill>
                  </a:tcPr>
                </a:tc>
                <a:tc>
                  <a:txBody>
                    <a:bodyPr/>
                    <a:lstStyle/>
                    <a:p>
                      <a:r>
                        <a:rPr lang="en-US" sz="1400" dirty="0" smtClean="0"/>
                        <a:t>10</a:t>
                      </a:r>
                      <a:endParaRPr lang="en-US" sz="1400" dirty="0"/>
                    </a:p>
                  </a:txBody>
                  <a:tcPr>
                    <a:solidFill>
                      <a:schemeClr val="accent6">
                        <a:lumMod val="40000"/>
                        <a:lumOff val="60000"/>
                      </a:schemeClr>
                    </a:solidFill>
                  </a:tcPr>
                </a:tc>
                <a:tc>
                  <a:txBody>
                    <a:bodyPr/>
                    <a:lstStyle/>
                    <a:p>
                      <a:r>
                        <a:rPr lang="en-US" sz="1400" dirty="0" smtClean="0"/>
                        <a:t>35.0</a:t>
                      </a:r>
                      <a:endParaRPr lang="en-US" sz="1400" dirty="0"/>
                    </a:p>
                  </a:txBody>
                  <a:tcPr>
                    <a:solidFill>
                      <a:schemeClr val="accent6">
                        <a:lumMod val="40000"/>
                        <a:lumOff val="60000"/>
                      </a:schemeClr>
                    </a:solidFill>
                  </a:tcPr>
                </a:tc>
              </a:tr>
              <a:tr h="321759">
                <a:tc>
                  <a:txBody>
                    <a:bodyPr/>
                    <a:lstStyle/>
                    <a:p>
                      <a:r>
                        <a:rPr lang="en-US" sz="1400" dirty="0" smtClean="0"/>
                        <a:t>58</a:t>
                      </a:r>
                      <a:endParaRPr lang="en-US" sz="1400" dirty="0"/>
                    </a:p>
                  </a:txBody>
                  <a:tcPr>
                    <a:solidFill>
                      <a:schemeClr val="accent6">
                        <a:lumMod val="40000"/>
                        <a:lumOff val="60000"/>
                      </a:schemeClr>
                    </a:solidFill>
                  </a:tcPr>
                </a:tc>
                <a:tc>
                  <a:txBody>
                    <a:bodyPr/>
                    <a:lstStyle/>
                    <a:p>
                      <a:r>
                        <a:rPr lang="en-US" sz="1400" dirty="0" smtClean="0"/>
                        <a:t>rusty</a:t>
                      </a:r>
                      <a:endParaRPr lang="en-US" sz="1400" dirty="0"/>
                    </a:p>
                  </a:txBody>
                  <a:tcPr>
                    <a:solidFill>
                      <a:schemeClr val="accent6">
                        <a:lumMod val="40000"/>
                        <a:lumOff val="60000"/>
                      </a:schemeClr>
                    </a:solidFill>
                  </a:tcPr>
                </a:tc>
                <a:tc>
                  <a:txBody>
                    <a:bodyPr/>
                    <a:lstStyle/>
                    <a:p>
                      <a:r>
                        <a:rPr lang="en-US" sz="1400" dirty="0" smtClean="0"/>
                        <a:t>10</a:t>
                      </a:r>
                      <a:endParaRPr lang="en-US" sz="1400" dirty="0"/>
                    </a:p>
                  </a:txBody>
                  <a:tcPr>
                    <a:solidFill>
                      <a:schemeClr val="accent6">
                        <a:lumMod val="40000"/>
                        <a:lumOff val="60000"/>
                      </a:schemeClr>
                    </a:solidFill>
                  </a:tcPr>
                </a:tc>
                <a:tc>
                  <a:txBody>
                    <a:bodyPr/>
                    <a:lstStyle/>
                    <a:p>
                      <a:r>
                        <a:rPr lang="en-US" sz="1400" dirty="0" smtClean="0"/>
                        <a:t>35.0</a:t>
                      </a:r>
                      <a:endParaRPr lang="en-US" sz="1400" dirty="0"/>
                    </a:p>
                  </a:txBody>
                  <a:tcPr>
                    <a:solidFill>
                      <a:schemeClr val="accent6">
                        <a:lumMod val="40000"/>
                        <a:lumOff val="60000"/>
                      </a:schemeClr>
                    </a:solidFill>
                  </a:tcPr>
                </a:tc>
                <a:tc>
                  <a:txBody>
                    <a:bodyPr/>
                    <a:lstStyle/>
                    <a:p>
                      <a:r>
                        <a:rPr lang="en-US" sz="1400" dirty="0" smtClean="0"/>
                        <a:t>22</a:t>
                      </a:r>
                      <a:endParaRPr lang="en-US" sz="1400" dirty="0"/>
                    </a:p>
                  </a:txBody>
                  <a:tcPr>
                    <a:solidFill>
                      <a:schemeClr val="accent3">
                        <a:lumMod val="40000"/>
                        <a:lumOff val="60000"/>
                      </a:schemeClr>
                    </a:solidFill>
                  </a:tcPr>
                </a:tc>
                <a:tc>
                  <a:txBody>
                    <a:bodyPr/>
                    <a:lstStyle/>
                    <a:p>
                      <a:r>
                        <a:rPr lang="en-US" sz="1400" dirty="0" err="1" smtClean="0"/>
                        <a:t>dustin</a:t>
                      </a:r>
                      <a:endParaRPr lang="en-US" sz="1400" dirty="0"/>
                    </a:p>
                  </a:txBody>
                  <a:tcPr>
                    <a:solidFill>
                      <a:schemeClr val="accent3">
                        <a:lumMod val="40000"/>
                        <a:lumOff val="60000"/>
                      </a:schemeClr>
                    </a:solidFill>
                  </a:tcPr>
                </a:tc>
                <a:tc>
                  <a:txBody>
                    <a:bodyPr/>
                    <a:lstStyle/>
                    <a:p>
                      <a:r>
                        <a:rPr lang="en-US" sz="1400" dirty="0" smtClean="0"/>
                        <a:t>7</a:t>
                      </a:r>
                      <a:endParaRPr lang="en-US" sz="1400" dirty="0"/>
                    </a:p>
                  </a:txBody>
                  <a:tcPr>
                    <a:solidFill>
                      <a:schemeClr val="accent3">
                        <a:lumMod val="40000"/>
                        <a:lumOff val="60000"/>
                      </a:schemeClr>
                    </a:solidFill>
                  </a:tcPr>
                </a:tc>
                <a:tc>
                  <a:txBody>
                    <a:bodyPr/>
                    <a:lstStyle/>
                    <a:p>
                      <a:r>
                        <a:rPr lang="en-US" sz="1400" dirty="0" smtClean="0"/>
                        <a:t>45.0</a:t>
                      </a:r>
                    </a:p>
                  </a:txBody>
                  <a:tcPr>
                    <a:solidFill>
                      <a:schemeClr val="accent3">
                        <a:lumMod val="40000"/>
                        <a:lumOff val="60000"/>
                      </a:schemeClr>
                    </a:solidFill>
                  </a:tcPr>
                </a:tc>
              </a:tr>
              <a:tr h="321759">
                <a:tc>
                  <a:txBody>
                    <a:bodyPr/>
                    <a:lstStyle/>
                    <a:p>
                      <a:r>
                        <a:rPr lang="en-US" sz="1400" dirty="0" smtClean="0"/>
                        <a:t>58</a:t>
                      </a:r>
                      <a:endParaRPr lang="en-US" sz="1400" dirty="0"/>
                    </a:p>
                  </a:txBody>
                  <a:tcPr>
                    <a:solidFill>
                      <a:schemeClr val="accent6">
                        <a:lumMod val="40000"/>
                        <a:lumOff val="60000"/>
                      </a:schemeClr>
                    </a:solidFill>
                  </a:tcPr>
                </a:tc>
                <a:tc>
                  <a:txBody>
                    <a:bodyPr/>
                    <a:lstStyle/>
                    <a:p>
                      <a:r>
                        <a:rPr lang="en-US" sz="1400" dirty="0" smtClean="0"/>
                        <a:t>rusty</a:t>
                      </a:r>
                      <a:endParaRPr lang="en-US" sz="1400" dirty="0"/>
                    </a:p>
                  </a:txBody>
                  <a:tcPr>
                    <a:solidFill>
                      <a:schemeClr val="accent6">
                        <a:lumMod val="40000"/>
                        <a:lumOff val="60000"/>
                      </a:schemeClr>
                    </a:solidFill>
                  </a:tcPr>
                </a:tc>
                <a:tc>
                  <a:txBody>
                    <a:bodyPr/>
                    <a:lstStyle/>
                    <a:p>
                      <a:r>
                        <a:rPr lang="en-US" sz="1400" dirty="0" smtClean="0"/>
                        <a:t>10</a:t>
                      </a:r>
                      <a:endParaRPr lang="en-US" sz="1400" dirty="0"/>
                    </a:p>
                  </a:txBody>
                  <a:tcPr>
                    <a:solidFill>
                      <a:schemeClr val="accent6">
                        <a:lumMod val="40000"/>
                        <a:lumOff val="60000"/>
                      </a:schemeClr>
                    </a:solidFill>
                  </a:tcPr>
                </a:tc>
                <a:tc>
                  <a:txBody>
                    <a:bodyPr/>
                    <a:lstStyle/>
                    <a:p>
                      <a:r>
                        <a:rPr lang="en-US" sz="1400" dirty="0" smtClean="0"/>
                        <a:t>35.0</a:t>
                      </a:r>
                      <a:endParaRPr lang="en-US" sz="1400" dirty="0"/>
                    </a:p>
                  </a:txBody>
                  <a:tcPr>
                    <a:solidFill>
                      <a:schemeClr val="accent6">
                        <a:lumMod val="40000"/>
                        <a:lumOff val="60000"/>
                      </a:schemeClr>
                    </a:solidFill>
                  </a:tcPr>
                </a:tc>
                <a:tc>
                  <a:txBody>
                    <a:bodyPr/>
                    <a:lstStyle/>
                    <a:p>
                      <a:r>
                        <a:rPr lang="en-US" sz="1400" dirty="0" smtClean="0"/>
                        <a:t>31</a:t>
                      </a:r>
                      <a:endParaRPr lang="en-US" sz="1400" dirty="0"/>
                    </a:p>
                  </a:txBody>
                  <a:tcPr>
                    <a:solidFill>
                      <a:schemeClr val="accent5">
                        <a:lumMod val="40000"/>
                        <a:lumOff val="60000"/>
                      </a:schemeClr>
                    </a:solidFill>
                  </a:tcPr>
                </a:tc>
                <a:tc>
                  <a:txBody>
                    <a:bodyPr/>
                    <a:lstStyle/>
                    <a:p>
                      <a:r>
                        <a:rPr lang="en-US" sz="1400" dirty="0" smtClean="0"/>
                        <a:t>lubber</a:t>
                      </a:r>
                      <a:endParaRPr lang="en-US" sz="1400" dirty="0"/>
                    </a:p>
                  </a:txBody>
                  <a:tcPr>
                    <a:solidFill>
                      <a:schemeClr val="accent5">
                        <a:lumMod val="40000"/>
                        <a:lumOff val="60000"/>
                      </a:schemeClr>
                    </a:solidFill>
                  </a:tcPr>
                </a:tc>
                <a:tc>
                  <a:txBody>
                    <a:bodyPr/>
                    <a:lstStyle/>
                    <a:p>
                      <a:r>
                        <a:rPr lang="en-US" sz="1400" dirty="0" smtClean="0"/>
                        <a:t>8</a:t>
                      </a:r>
                      <a:endParaRPr lang="en-US" sz="1400" dirty="0"/>
                    </a:p>
                  </a:txBody>
                  <a:tcPr>
                    <a:solidFill>
                      <a:schemeClr val="accent5">
                        <a:lumMod val="40000"/>
                        <a:lumOff val="60000"/>
                      </a:schemeClr>
                    </a:solidFill>
                  </a:tcPr>
                </a:tc>
                <a:tc>
                  <a:txBody>
                    <a:bodyPr/>
                    <a:lstStyle/>
                    <a:p>
                      <a:r>
                        <a:rPr lang="en-US" sz="1400" dirty="0" smtClean="0"/>
                        <a:t>55.5</a:t>
                      </a:r>
                      <a:endParaRPr lang="en-US" sz="1400" dirty="0"/>
                    </a:p>
                  </a:txBody>
                  <a:tcPr>
                    <a:solidFill>
                      <a:schemeClr val="accent5">
                        <a:lumMod val="40000"/>
                        <a:lumOff val="60000"/>
                      </a:schemeClr>
                    </a:solidFill>
                  </a:tcPr>
                </a:tc>
              </a:tr>
              <a:tr h="321759">
                <a:tc>
                  <a:txBody>
                    <a:bodyPr/>
                    <a:lstStyle/>
                    <a:p>
                      <a:r>
                        <a:rPr lang="en-US" sz="1400" dirty="0" smtClean="0"/>
                        <a:t>58</a:t>
                      </a:r>
                      <a:endParaRPr lang="en-US" sz="1400" dirty="0"/>
                    </a:p>
                  </a:txBody>
                  <a:tcPr>
                    <a:solidFill>
                      <a:schemeClr val="accent6">
                        <a:lumMod val="40000"/>
                        <a:lumOff val="60000"/>
                      </a:schemeClr>
                    </a:solidFill>
                  </a:tcPr>
                </a:tc>
                <a:tc>
                  <a:txBody>
                    <a:bodyPr/>
                    <a:lstStyle/>
                    <a:p>
                      <a:r>
                        <a:rPr lang="en-US" sz="1400" dirty="0" smtClean="0"/>
                        <a:t>rusty</a:t>
                      </a:r>
                      <a:endParaRPr lang="en-US" sz="1400" dirty="0"/>
                    </a:p>
                  </a:txBody>
                  <a:tcPr>
                    <a:solidFill>
                      <a:schemeClr val="accent6">
                        <a:lumMod val="40000"/>
                        <a:lumOff val="60000"/>
                      </a:schemeClr>
                    </a:solidFill>
                  </a:tcPr>
                </a:tc>
                <a:tc>
                  <a:txBody>
                    <a:bodyPr/>
                    <a:lstStyle/>
                    <a:p>
                      <a:r>
                        <a:rPr lang="en-US" sz="1400" dirty="0" smtClean="0"/>
                        <a:t>10</a:t>
                      </a:r>
                      <a:endParaRPr lang="en-US" sz="1400" dirty="0"/>
                    </a:p>
                  </a:txBody>
                  <a:tcPr>
                    <a:solidFill>
                      <a:schemeClr val="accent6">
                        <a:lumMod val="40000"/>
                        <a:lumOff val="60000"/>
                      </a:schemeClr>
                    </a:solidFill>
                  </a:tcPr>
                </a:tc>
                <a:tc>
                  <a:txBody>
                    <a:bodyPr/>
                    <a:lstStyle/>
                    <a:p>
                      <a:r>
                        <a:rPr lang="en-US" sz="1400" dirty="0" smtClean="0"/>
                        <a:t>35.0</a:t>
                      </a:r>
                      <a:endParaRPr lang="en-US" sz="1400" dirty="0"/>
                    </a:p>
                  </a:txBody>
                  <a:tcPr>
                    <a:solidFill>
                      <a:schemeClr val="accent6">
                        <a:lumMod val="40000"/>
                        <a:lumOff val="60000"/>
                      </a:schemeClr>
                    </a:solidFill>
                  </a:tcPr>
                </a:tc>
                <a:tc>
                  <a:txBody>
                    <a:bodyPr/>
                    <a:lstStyle/>
                    <a:p>
                      <a:r>
                        <a:rPr lang="en-US" sz="1400" dirty="0" smtClean="0"/>
                        <a:t>58</a:t>
                      </a:r>
                      <a:endParaRPr lang="en-US" sz="1400" dirty="0"/>
                    </a:p>
                  </a:txBody>
                  <a:tcPr>
                    <a:solidFill>
                      <a:schemeClr val="accent6">
                        <a:lumMod val="40000"/>
                        <a:lumOff val="60000"/>
                      </a:schemeClr>
                    </a:solidFill>
                  </a:tcPr>
                </a:tc>
                <a:tc>
                  <a:txBody>
                    <a:bodyPr/>
                    <a:lstStyle/>
                    <a:p>
                      <a:r>
                        <a:rPr lang="en-US" sz="1400" dirty="0" smtClean="0"/>
                        <a:t>rusty</a:t>
                      </a:r>
                      <a:endParaRPr lang="en-US" sz="1400" dirty="0"/>
                    </a:p>
                  </a:txBody>
                  <a:tcPr>
                    <a:solidFill>
                      <a:schemeClr val="accent6">
                        <a:lumMod val="40000"/>
                        <a:lumOff val="60000"/>
                      </a:schemeClr>
                    </a:solidFill>
                  </a:tcPr>
                </a:tc>
                <a:tc>
                  <a:txBody>
                    <a:bodyPr/>
                    <a:lstStyle/>
                    <a:p>
                      <a:r>
                        <a:rPr lang="en-US" sz="1400" dirty="0" smtClean="0"/>
                        <a:t>10</a:t>
                      </a:r>
                      <a:endParaRPr lang="en-US" sz="1400" dirty="0"/>
                    </a:p>
                  </a:txBody>
                  <a:tcPr>
                    <a:solidFill>
                      <a:schemeClr val="accent6">
                        <a:lumMod val="40000"/>
                        <a:lumOff val="60000"/>
                      </a:schemeClr>
                    </a:solidFill>
                  </a:tcPr>
                </a:tc>
                <a:tc>
                  <a:txBody>
                    <a:bodyPr/>
                    <a:lstStyle/>
                    <a:p>
                      <a:r>
                        <a:rPr lang="en-US" sz="1400" dirty="0" smtClean="0"/>
                        <a:t>35.0</a:t>
                      </a:r>
                      <a:endParaRPr lang="en-US" sz="1400" dirty="0"/>
                    </a:p>
                  </a:txBody>
                  <a:tcPr>
                    <a:solidFill>
                      <a:schemeClr val="accent6">
                        <a:lumMod val="40000"/>
                        <a:lumOff val="60000"/>
                      </a:schemeClr>
                    </a:solidFill>
                  </a:tcPr>
                </a:tc>
              </a:tr>
            </a:tbl>
          </a:graphicData>
        </a:graphic>
      </p:graphicFrame>
      <p:sp>
        <p:nvSpPr>
          <p:cNvPr id="26" name="TextBox 25"/>
          <p:cNvSpPr txBox="1"/>
          <p:nvPr/>
        </p:nvSpPr>
        <p:spPr>
          <a:xfrm>
            <a:off x="6917165" y="2694230"/>
            <a:ext cx="1087157" cy="461665"/>
          </a:xfrm>
          <a:prstGeom prst="rect">
            <a:avLst/>
          </a:prstGeom>
          <a:noFill/>
        </p:spPr>
        <p:txBody>
          <a:bodyPr wrap="none" rtlCol="0">
            <a:spAutoFit/>
          </a:bodyPr>
          <a:lstStyle/>
          <a:p>
            <a:r>
              <a:rPr lang="en-US" sz="2400" b="1" dirty="0" smtClean="0"/>
              <a:t>S1 </a:t>
            </a:r>
            <a:r>
              <a:rPr lang="en-US" sz="2400" dirty="0" smtClean="0"/>
              <a:t>×</a:t>
            </a:r>
            <a:r>
              <a:rPr lang="en-US" sz="2400" b="1" dirty="0" smtClean="0"/>
              <a:t> </a:t>
            </a:r>
            <a:r>
              <a:rPr lang="en-US" sz="2400" b="1" dirty="0"/>
              <a:t>T</a:t>
            </a:r>
            <a:endParaRPr lang="en-US" sz="2400" b="1" dirty="0"/>
          </a:p>
        </p:txBody>
      </p:sp>
      <p:sp>
        <p:nvSpPr>
          <p:cNvPr id="50" name="TextBox 49"/>
          <p:cNvSpPr txBox="1"/>
          <p:nvPr/>
        </p:nvSpPr>
        <p:spPr>
          <a:xfrm>
            <a:off x="1811280" y="2288335"/>
            <a:ext cx="5431487" cy="646331"/>
          </a:xfrm>
          <a:prstGeom prst="rect">
            <a:avLst/>
          </a:prstGeom>
          <a:noFill/>
        </p:spPr>
        <p:txBody>
          <a:bodyPr wrap="none" rtlCol="0">
            <a:spAutoFit/>
          </a:bodyPr>
          <a:lstStyle/>
          <a:p>
            <a:r>
              <a:rPr lang="en-US" sz="2800" dirty="0" smtClean="0"/>
              <a:t>S1 </a:t>
            </a:r>
            <a:r>
              <a:rPr lang="en-US" sz="3600" kern="0" dirty="0" smtClean="0">
                <a:solidFill>
                  <a:srgbClr val="FF0000"/>
                </a:solidFill>
                <a:latin typeface="Helvetica Neue Light"/>
                <a:ea typeface="Osaka"/>
                <a:cs typeface="Osaka" charset="-128"/>
                <a:sym typeface="Wingdings"/>
              </a:rPr>
              <a:t>⋈</a:t>
            </a:r>
            <a:r>
              <a:rPr lang="en-US" sz="2800" kern="0" baseline="-25000" dirty="0" smtClean="0">
                <a:solidFill>
                  <a:srgbClr val="FF0000"/>
                </a:solidFill>
                <a:latin typeface="Helvetica Neue Light"/>
                <a:ea typeface="Osaka"/>
                <a:cs typeface="Osaka" charset="-128"/>
                <a:sym typeface="Wingdings"/>
              </a:rPr>
              <a:t> age </a:t>
            </a:r>
            <a:r>
              <a:rPr lang="en-US" sz="2800" kern="0" baseline="-25000" dirty="0">
                <a:solidFill>
                  <a:srgbClr val="FF0000"/>
                </a:solidFill>
                <a:latin typeface="Helvetica Neue Light"/>
                <a:ea typeface="Osaka"/>
                <a:cs typeface="Osaka" charset="-128"/>
                <a:sym typeface="Wingdings"/>
              </a:rPr>
              <a:t>&lt;</a:t>
            </a:r>
            <a:r>
              <a:rPr lang="en-US" sz="2800" kern="0" dirty="0" smtClean="0">
                <a:solidFill>
                  <a:srgbClr val="FF0000"/>
                </a:solidFill>
                <a:latin typeface="Helvetica Neue Light"/>
                <a:ea typeface="Osaka"/>
                <a:cs typeface="Osaka" charset="-128"/>
                <a:sym typeface="Wingdings"/>
              </a:rPr>
              <a:t> </a:t>
            </a:r>
            <a:r>
              <a:rPr lang="en-US" sz="2800" kern="0" baseline="-25000" dirty="0" smtClean="0">
                <a:solidFill>
                  <a:srgbClr val="FF0000"/>
                </a:solidFill>
                <a:latin typeface="Helvetica Neue Light"/>
                <a:ea typeface="Osaka"/>
                <a:cs typeface="Osaka" charset="-128"/>
                <a:sym typeface="Wingdings"/>
              </a:rPr>
              <a:t>age2</a:t>
            </a:r>
            <a:r>
              <a:rPr lang="en-US" sz="2800" kern="0" dirty="0" smtClean="0">
                <a:solidFill>
                  <a:srgbClr val="FF0000"/>
                </a:solidFill>
                <a:latin typeface="Helvetica Neue Light"/>
                <a:ea typeface="Osaka"/>
                <a:cs typeface="Osaka" charset="-128"/>
                <a:sym typeface="Wingdings"/>
              </a:rPr>
              <a:t> </a:t>
            </a:r>
            <a:r>
              <a:rPr lang="en-US" sz="2800" dirty="0" smtClean="0">
                <a:latin typeface="Helvetica Neue" charset="0"/>
                <a:ea typeface="Helvetica Neue" charset="0"/>
                <a:cs typeface="Helvetica Neue" charset="0"/>
              </a:rPr>
              <a:t>𝜌</a:t>
            </a:r>
            <a:r>
              <a:rPr lang="en-US" sz="2800" dirty="0" smtClean="0">
                <a:latin typeface="Helvetica Neue" charset="0"/>
                <a:ea typeface="Helvetica Neue" charset="0"/>
                <a:cs typeface="Helvetica Neue" charset="0"/>
              </a:rPr>
              <a:t>(T, (4 </a:t>
            </a:r>
            <a:r>
              <a:rPr lang="en-US" sz="2800" dirty="0" smtClean="0">
                <a:latin typeface="Helvetica Neue" charset="0"/>
                <a:ea typeface="Helvetica Neue" charset="0"/>
                <a:cs typeface="Helvetica Neue" charset="0"/>
                <a:sym typeface="Wingdings"/>
              </a:rPr>
              <a:t> age2)</a:t>
            </a:r>
            <a:r>
              <a:rPr lang="en-US" sz="2800" dirty="0" smtClean="0">
                <a:latin typeface="Helvetica Neue" charset="0"/>
                <a:ea typeface="Helvetica Neue" charset="0"/>
                <a:cs typeface="Helvetica Neue" charset="0"/>
              </a:rPr>
              <a:t>, </a:t>
            </a:r>
            <a:r>
              <a:rPr lang="en-US" sz="2800" dirty="0" smtClean="0"/>
              <a:t>S1)</a:t>
            </a:r>
          </a:p>
        </p:txBody>
      </p:sp>
      <p:cxnSp>
        <p:nvCxnSpPr>
          <p:cNvPr id="60" name="Straight Connector 59"/>
          <p:cNvCxnSpPr/>
          <p:nvPr/>
        </p:nvCxnSpPr>
        <p:spPr bwMode="auto">
          <a:xfrm>
            <a:off x="3361777" y="3961507"/>
            <a:ext cx="5670905" cy="0"/>
          </a:xfrm>
          <a:prstGeom prst="line">
            <a:avLst/>
          </a:prstGeom>
          <a:noFill/>
          <a:ln w="38100" cap="flat" cmpd="sng" algn="ctr">
            <a:solidFill>
              <a:srgbClr val="D9615F"/>
            </a:solidFill>
            <a:prstDash val="solid"/>
            <a:headEnd type="none" w="med" len="med"/>
            <a:tailEnd type="none" w="med" len="med"/>
          </a:ln>
          <a:effectLst>
            <a:outerShdw blurRad="40000" dist="23000" dir="5400000" rotWithShape="0">
              <a:srgbClr val="000000">
                <a:alpha val="35000"/>
              </a:srgbClr>
            </a:outerShdw>
          </a:effectLst>
        </p:spPr>
      </p:cxnSp>
      <p:cxnSp>
        <p:nvCxnSpPr>
          <p:cNvPr id="61" name="Straight Connector 60"/>
          <p:cNvCxnSpPr/>
          <p:nvPr/>
        </p:nvCxnSpPr>
        <p:spPr bwMode="auto">
          <a:xfrm>
            <a:off x="3361777" y="4606888"/>
            <a:ext cx="5670905" cy="0"/>
          </a:xfrm>
          <a:prstGeom prst="line">
            <a:avLst/>
          </a:prstGeom>
          <a:noFill/>
          <a:ln w="38100" cap="flat" cmpd="sng" algn="ctr">
            <a:solidFill>
              <a:srgbClr val="D9615F"/>
            </a:solidFill>
            <a:prstDash val="solid"/>
            <a:headEnd type="none" w="med" len="med"/>
            <a:tailEnd type="none" w="med" len="med"/>
          </a:ln>
          <a:effectLst>
            <a:outerShdw blurRad="40000" dist="23000" dir="5400000" rotWithShape="0">
              <a:srgbClr val="000000">
                <a:alpha val="35000"/>
              </a:srgbClr>
            </a:outerShdw>
          </a:effectLst>
        </p:spPr>
      </p:cxnSp>
      <p:cxnSp>
        <p:nvCxnSpPr>
          <p:cNvPr id="62" name="Straight Connector 61"/>
          <p:cNvCxnSpPr/>
          <p:nvPr/>
        </p:nvCxnSpPr>
        <p:spPr bwMode="auto">
          <a:xfrm>
            <a:off x="3361777" y="4918314"/>
            <a:ext cx="5670905" cy="0"/>
          </a:xfrm>
          <a:prstGeom prst="line">
            <a:avLst/>
          </a:prstGeom>
          <a:noFill/>
          <a:ln w="38100" cap="flat" cmpd="sng" algn="ctr">
            <a:solidFill>
              <a:srgbClr val="D9615F"/>
            </a:solidFill>
            <a:prstDash val="solid"/>
            <a:headEnd type="none" w="med" len="med"/>
            <a:tailEnd type="none" w="med" len="med"/>
          </a:ln>
          <a:effectLst>
            <a:outerShdw blurRad="40000" dist="23000" dir="5400000" rotWithShape="0">
              <a:srgbClr val="000000">
                <a:alpha val="35000"/>
              </a:srgbClr>
            </a:outerShdw>
          </a:effectLst>
        </p:spPr>
      </p:cxnSp>
      <p:cxnSp>
        <p:nvCxnSpPr>
          <p:cNvPr id="63" name="Straight Connector 62"/>
          <p:cNvCxnSpPr/>
          <p:nvPr/>
        </p:nvCxnSpPr>
        <p:spPr bwMode="auto">
          <a:xfrm>
            <a:off x="3361777" y="5604047"/>
            <a:ext cx="5670905" cy="0"/>
          </a:xfrm>
          <a:prstGeom prst="line">
            <a:avLst/>
          </a:prstGeom>
          <a:noFill/>
          <a:ln w="38100" cap="flat" cmpd="sng" algn="ctr">
            <a:solidFill>
              <a:srgbClr val="D9615F"/>
            </a:solidFill>
            <a:prstDash val="solid"/>
            <a:headEnd type="none" w="med" len="med"/>
            <a:tailEnd type="none" w="med" len="med"/>
          </a:ln>
          <a:effectLst>
            <a:outerShdw blurRad="40000" dist="23000" dir="5400000" rotWithShape="0">
              <a:srgbClr val="000000">
                <a:alpha val="35000"/>
              </a:srgbClr>
            </a:outerShdw>
          </a:effectLst>
        </p:spPr>
      </p:cxnSp>
      <p:cxnSp>
        <p:nvCxnSpPr>
          <p:cNvPr id="64" name="Straight Connector 63"/>
          <p:cNvCxnSpPr/>
          <p:nvPr/>
        </p:nvCxnSpPr>
        <p:spPr bwMode="auto">
          <a:xfrm>
            <a:off x="3361777" y="5263466"/>
            <a:ext cx="5670905" cy="0"/>
          </a:xfrm>
          <a:prstGeom prst="line">
            <a:avLst/>
          </a:prstGeom>
          <a:noFill/>
          <a:ln w="38100" cap="flat" cmpd="sng" algn="ctr">
            <a:solidFill>
              <a:srgbClr val="D9615F"/>
            </a:solidFill>
            <a:prstDash val="solid"/>
            <a:headEnd type="none" w="med" len="med"/>
            <a:tailEnd type="none" w="med" len="med"/>
          </a:ln>
          <a:effectLst>
            <a:outerShdw blurRad="40000" dist="23000" dir="5400000" rotWithShape="0">
              <a:srgbClr val="000000">
                <a:alpha val="35000"/>
              </a:srgbClr>
            </a:outerShdw>
          </a:effectLst>
        </p:spPr>
      </p:cxnSp>
      <p:cxnSp>
        <p:nvCxnSpPr>
          <p:cNvPr id="65" name="Straight Connector 64"/>
          <p:cNvCxnSpPr/>
          <p:nvPr/>
        </p:nvCxnSpPr>
        <p:spPr bwMode="auto">
          <a:xfrm>
            <a:off x="3361777" y="6529049"/>
            <a:ext cx="5670905" cy="0"/>
          </a:xfrm>
          <a:prstGeom prst="line">
            <a:avLst/>
          </a:prstGeom>
          <a:noFill/>
          <a:ln w="38100" cap="flat" cmpd="sng" algn="ctr">
            <a:solidFill>
              <a:srgbClr val="D9615F"/>
            </a:solidFill>
            <a:prstDash val="solid"/>
            <a:headEnd type="none" w="med" len="med"/>
            <a:tailEnd type="none" w="med" len="med"/>
          </a:ln>
          <a:effectLst>
            <a:outerShdw blurRad="40000" dist="23000" dir="5400000" rotWithShape="0">
              <a:srgbClr val="000000">
                <a:alpha val="35000"/>
              </a:srgbClr>
            </a:outerShdw>
          </a:effectLst>
        </p:spPr>
      </p:cxnSp>
      <p:sp>
        <p:nvSpPr>
          <p:cNvPr id="16" name="TextBox 15"/>
          <p:cNvSpPr txBox="1"/>
          <p:nvPr/>
        </p:nvSpPr>
        <p:spPr>
          <a:xfrm>
            <a:off x="327684" y="1951277"/>
            <a:ext cx="5301580" cy="400110"/>
          </a:xfrm>
          <a:prstGeom prst="rect">
            <a:avLst/>
          </a:prstGeom>
          <a:noFill/>
        </p:spPr>
        <p:txBody>
          <a:bodyPr wrap="none" rtlCol="0">
            <a:spAutoFit/>
          </a:bodyPr>
          <a:lstStyle/>
          <a:p>
            <a:r>
              <a:rPr lang="en-US" sz="2000" b="1" dirty="0" smtClean="0"/>
              <a:t>Example: </a:t>
            </a:r>
            <a:r>
              <a:rPr lang="en-US" sz="2000" i="1" dirty="0" smtClean="0"/>
              <a:t>More senior sailors for each sailor.</a:t>
            </a:r>
            <a:endParaRPr lang="en-US" sz="2000" i="1" dirty="0"/>
          </a:p>
        </p:txBody>
      </p:sp>
    </p:spTree>
    <p:extLst>
      <p:ext uri="{BB962C8B-B14F-4D97-AF65-F5344CB8AC3E}">
        <p14:creationId xmlns:p14="http://schemas.microsoft.com/office/powerpoint/2010/main" val="21081992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left)">
                                      <p:cBhvr>
                                        <p:cTn id="12" dur="500"/>
                                        <p:tgtEl>
                                          <p:spTgt spid="61"/>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wipe(left)">
                                      <p:cBhvr>
                                        <p:cTn id="16" dur="500"/>
                                        <p:tgtEl>
                                          <p:spTgt spid="62"/>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4"/>
                                        </p:tgtEl>
                                        <p:attrNameLst>
                                          <p:attrName>style.visibility</p:attrName>
                                        </p:attrNameLst>
                                      </p:cBhvr>
                                      <p:to>
                                        <p:strVal val="visible"/>
                                      </p:to>
                                    </p:set>
                                    <p:animEffect transition="in" filter="wipe(left)">
                                      <p:cBhvr>
                                        <p:cTn id="20" dur="500"/>
                                        <p:tgtEl>
                                          <p:spTgt spid="64"/>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wipe(left)">
                                      <p:cBhvr>
                                        <p:cTn id="24" dur="500"/>
                                        <p:tgtEl>
                                          <p:spTgt spid="63"/>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wipe(left)">
                                      <p:cBhvr>
                                        <p:cTn id="28"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a:xfrm>
            <a:off x="407196" y="6283"/>
            <a:ext cx="7770812" cy="1143000"/>
          </a:xfrm>
          <a:noFill/>
        </p:spPr>
        <p:txBody>
          <a:bodyPr/>
          <a:lstStyle/>
          <a:p>
            <a:pPr eaLnBrk="1" hangingPunct="1">
              <a:spcAft>
                <a:spcPts val="13"/>
              </a:spcAft>
              <a:tabLst>
                <a:tab pos="0" algn="l"/>
                <a:tab pos="914400" algn="l"/>
                <a:tab pos="1828800" algn="l"/>
                <a:tab pos="2743200" algn="l"/>
                <a:tab pos="3657600" algn="l"/>
              </a:tabLst>
            </a:pPr>
            <a:r>
              <a:rPr lang="en-US" dirty="0" smtClean="0">
                <a:solidFill>
                  <a:srgbClr val="000000"/>
                </a:solidFill>
                <a:ea typeface="Osaka" charset="0"/>
                <a:cs typeface="Helvetica Neue Light"/>
              </a:rPr>
              <a:t>Theta Join (</a:t>
            </a:r>
            <a:r>
              <a:rPr lang="en-US" sz="4000" b="1" dirty="0">
                <a:sym typeface="Wingdings"/>
              </a:rPr>
              <a:t>⋈</a:t>
            </a:r>
            <a:r>
              <a:rPr lang="en-US" sz="4000" b="1" baseline="-25000" dirty="0" smtClean="0">
                <a:sym typeface="Wingdings"/>
              </a:rPr>
              <a:t>𝜃</a:t>
            </a:r>
            <a:r>
              <a:rPr lang="en-US" dirty="0" smtClean="0"/>
              <a:t>)</a:t>
            </a:r>
            <a:endParaRPr lang="en-US" dirty="0">
              <a:solidFill>
                <a:srgbClr val="000000"/>
              </a:solidFill>
              <a:ea typeface="Osaka" charset="0"/>
              <a:cs typeface="Helvetica Neue Light"/>
            </a:endParaRPr>
          </a:p>
        </p:txBody>
      </p:sp>
      <p:sp>
        <p:nvSpPr>
          <p:cNvPr id="13" name="TextBox 12"/>
          <p:cNvSpPr txBox="1"/>
          <p:nvPr/>
        </p:nvSpPr>
        <p:spPr>
          <a:xfrm>
            <a:off x="2617658" y="1207431"/>
            <a:ext cx="3785011" cy="584775"/>
          </a:xfrm>
          <a:prstGeom prst="rect">
            <a:avLst/>
          </a:prstGeom>
          <a:noFill/>
        </p:spPr>
        <p:txBody>
          <a:bodyPr wrap="none" rtlCol="0">
            <a:spAutoFit/>
          </a:bodyPr>
          <a:lstStyle/>
          <a:p>
            <a:r>
              <a:rPr lang="en-US" sz="3200" b="1" smtClean="0"/>
              <a:t>R </a:t>
            </a:r>
            <a:r>
              <a:rPr lang="en-US" sz="3200" b="1" kern="0" dirty="0">
                <a:latin typeface="Helvetica Neue Light"/>
                <a:ea typeface="Osaka"/>
                <a:cs typeface="Osaka" charset="-128"/>
                <a:sym typeface="Wingdings"/>
              </a:rPr>
              <a:t>⋈</a:t>
            </a:r>
            <a:r>
              <a:rPr lang="en-US" sz="3200" b="1" kern="0" baseline="-25000">
                <a:latin typeface="Helvetica Neue Light"/>
                <a:ea typeface="Osaka"/>
                <a:cs typeface="Osaka" charset="-128"/>
                <a:sym typeface="Wingdings"/>
              </a:rPr>
              <a:t>𝜃</a:t>
            </a:r>
            <a:r>
              <a:rPr lang="en-US" sz="3200" b="1" smtClean="0"/>
              <a:t> S </a:t>
            </a:r>
            <a:r>
              <a:rPr lang="en-US" sz="3200" b="1" dirty="0" smtClean="0"/>
              <a:t>= 𝜎</a:t>
            </a:r>
            <a:r>
              <a:rPr lang="en-US" sz="3200" b="1" kern="0" baseline="-25000" dirty="0" smtClean="0">
                <a:latin typeface="Helvetica Neue Light"/>
                <a:ea typeface="Osaka"/>
                <a:cs typeface="Osaka" charset="-128"/>
                <a:sym typeface="Wingdings"/>
              </a:rPr>
              <a:t>𝜃</a:t>
            </a:r>
            <a:r>
              <a:rPr lang="en-US" sz="3200" b="1" kern="0" smtClean="0">
                <a:latin typeface="Helvetica Neue Light"/>
                <a:ea typeface="Osaka"/>
                <a:cs typeface="Osaka" charset="-128"/>
                <a:sym typeface="Wingdings"/>
              </a:rPr>
              <a:t>( </a:t>
            </a:r>
            <a:r>
              <a:rPr lang="en-US" sz="3200" b="1" smtClean="0"/>
              <a:t>R × S)</a:t>
            </a:r>
            <a:endParaRPr lang="en-US" sz="3200" b="1" dirty="0" smtClean="0"/>
          </a:p>
        </p:txBody>
      </p:sp>
      <p:graphicFrame>
        <p:nvGraphicFramePr>
          <p:cNvPr id="20" name="Table 19"/>
          <p:cNvGraphicFramePr>
            <a:graphicFrameLocks noGrp="1"/>
          </p:cNvGraphicFramePr>
          <p:nvPr/>
        </p:nvGraphicFramePr>
        <p:xfrm>
          <a:off x="190830" y="3489850"/>
          <a:ext cx="2610481" cy="1287036"/>
        </p:xfrm>
        <a:graphic>
          <a:graphicData uri="http://schemas.openxmlformats.org/drawingml/2006/table">
            <a:tbl>
              <a:tblPr firstRow="1" bandRow="1">
                <a:tableStyleId>{5C22544A-7EE6-4342-B048-85BDC9FD1C3A}</a:tableStyleId>
              </a:tblPr>
              <a:tblGrid>
                <a:gridCol w="505308"/>
                <a:gridCol w="793207"/>
                <a:gridCol w="747423"/>
                <a:gridCol w="564543"/>
              </a:tblGrid>
              <a:tr h="321759">
                <a:tc>
                  <a:txBody>
                    <a:bodyPr/>
                    <a:lstStyle/>
                    <a:p>
                      <a:r>
                        <a:rPr lang="en-US" sz="1400" u="sng" dirty="0" err="1" smtClean="0"/>
                        <a:t>sid</a:t>
                      </a:r>
                      <a:endParaRPr lang="en-US" sz="1400" u="sng" dirty="0"/>
                    </a:p>
                  </a:txBody>
                  <a:tcPr/>
                </a:tc>
                <a:tc>
                  <a:txBody>
                    <a:bodyPr/>
                    <a:lstStyle/>
                    <a:p>
                      <a:r>
                        <a:rPr lang="en-US" sz="1400" dirty="0" err="1" smtClean="0"/>
                        <a:t>sname</a:t>
                      </a:r>
                      <a:endParaRPr lang="en-US" sz="1400" dirty="0"/>
                    </a:p>
                  </a:txBody>
                  <a:tcPr/>
                </a:tc>
                <a:tc>
                  <a:txBody>
                    <a:bodyPr/>
                    <a:lstStyle/>
                    <a:p>
                      <a:r>
                        <a:rPr lang="en-US" sz="1400" dirty="0" smtClean="0"/>
                        <a:t>rating</a:t>
                      </a:r>
                      <a:endParaRPr lang="en-US" sz="1400" dirty="0"/>
                    </a:p>
                  </a:txBody>
                  <a:tcPr/>
                </a:tc>
                <a:tc>
                  <a:txBody>
                    <a:bodyPr/>
                    <a:lstStyle/>
                    <a:p>
                      <a:r>
                        <a:rPr lang="en-US" sz="1400" dirty="0" smtClean="0"/>
                        <a:t>age</a:t>
                      </a:r>
                      <a:endParaRPr lang="en-US" sz="1400" dirty="0"/>
                    </a:p>
                  </a:txBody>
                  <a:tcPr/>
                </a:tc>
              </a:tr>
              <a:tr h="321759">
                <a:tc>
                  <a:txBody>
                    <a:bodyPr/>
                    <a:lstStyle/>
                    <a:p>
                      <a:r>
                        <a:rPr lang="en-US" sz="1400" dirty="0" smtClean="0"/>
                        <a:t>22</a:t>
                      </a:r>
                      <a:endParaRPr lang="en-US" sz="1400" dirty="0"/>
                    </a:p>
                  </a:txBody>
                  <a:tcPr>
                    <a:solidFill>
                      <a:schemeClr val="accent3">
                        <a:lumMod val="60000"/>
                        <a:lumOff val="40000"/>
                      </a:schemeClr>
                    </a:solidFill>
                  </a:tcPr>
                </a:tc>
                <a:tc>
                  <a:txBody>
                    <a:bodyPr/>
                    <a:lstStyle/>
                    <a:p>
                      <a:r>
                        <a:rPr lang="en-US" sz="1400" dirty="0" err="1" smtClean="0"/>
                        <a:t>dustin</a:t>
                      </a:r>
                      <a:endParaRPr lang="en-US" sz="1400" dirty="0"/>
                    </a:p>
                  </a:txBody>
                  <a:tcPr>
                    <a:solidFill>
                      <a:schemeClr val="accent3">
                        <a:lumMod val="60000"/>
                        <a:lumOff val="40000"/>
                      </a:schemeClr>
                    </a:solidFill>
                  </a:tcPr>
                </a:tc>
                <a:tc>
                  <a:txBody>
                    <a:bodyPr/>
                    <a:lstStyle/>
                    <a:p>
                      <a:r>
                        <a:rPr lang="en-US" sz="1400" dirty="0" smtClean="0"/>
                        <a:t>7</a:t>
                      </a:r>
                      <a:endParaRPr lang="en-US" sz="1400" dirty="0"/>
                    </a:p>
                  </a:txBody>
                  <a:tcPr>
                    <a:solidFill>
                      <a:schemeClr val="accent3">
                        <a:lumMod val="60000"/>
                        <a:lumOff val="40000"/>
                      </a:schemeClr>
                    </a:solidFill>
                  </a:tcPr>
                </a:tc>
                <a:tc>
                  <a:txBody>
                    <a:bodyPr/>
                    <a:lstStyle/>
                    <a:p>
                      <a:r>
                        <a:rPr lang="en-US" sz="1400" dirty="0" smtClean="0"/>
                        <a:t>45.0</a:t>
                      </a:r>
                    </a:p>
                  </a:txBody>
                  <a:tcPr>
                    <a:solidFill>
                      <a:schemeClr val="accent3">
                        <a:lumMod val="60000"/>
                        <a:lumOff val="40000"/>
                      </a:schemeClr>
                    </a:solidFill>
                  </a:tcPr>
                </a:tc>
              </a:tr>
              <a:tr h="321759">
                <a:tc>
                  <a:txBody>
                    <a:bodyPr/>
                    <a:lstStyle/>
                    <a:p>
                      <a:r>
                        <a:rPr lang="en-US" sz="1400" dirty="0" smtClean="0"/>
                        <a:t>31</a:t>
                      </a:r>
                      <a:endParaRPr lang="en-US" sz="1400" dirty="0"/>
                    </a:p>
                  </a:txBody>
                  <a:tcPr>
                    <a:solidFill>
                      <a:schemeClr val="accent5">
                        <a:lumMod val="40000"/>
                        <a:lumOff val="60000"/>
                      </a:schemeClr>
                    </a:solidFill>
                  </a:tcPr>
                </a:tc>
                <a:tc>
                  <a:txBody>
                    <a:bodyPr/>
                    <a:lstStyle/>
                    <a:p>
                      <a:r>
                        <a:rPr lang="en-US" sz="1400" dirty="0" smtClean="0"/>
                        <a:t>lubber</a:t>
                      </a:r>
                      <a:endParaRPr lang="en-US" sz="1400" dirty="0"/>
                    </a:p>
                  </a:txBody>
                  <a:tcPr>
                    <a:solidFill>
                      <a:schemeClr val="accent5">
                        <a:lumMod val="40000"/>
                        <a:lumOff val="60000"/>
                      </a:schemeClr>
                    </a:solidFill>
                  </a:tcPr>
                </a:tc>
                <a:tc>
                  <a:txBody>
                    <a:bodyPr/>
                    <a:lstStyle/>
                    <a:p>
                      <a:r>
                        <a:rPr lang="en-US" sz="1400" dirty="0" smtClean="0"/>
                        <a:t>8</a:t>
                      </a:r>
                      <a:endParaRPr lang="en-US" sz="1400" dirty="0"/>
                    </a:p>
                  </a:txBody>
                  <a:tcPr>
                    <a:solidFill>
                      <a:schemeClr val="accent5">
                        <a:lumMod val="40000"/>
                        <a:lumOff val="60000"/>
                      </a:schemeClr>
                    </a:solidFill>
                  </a:tcPr>
                </a:tc>
                <a:tc>
                  <a:txBody>
                    <a:bodyPr/>
                    <a:lstStyle/>
                    <a:p>
                      <a:r>
                        <a:rPr lang="en-US" sz="1400" dirty="0" smtClean="0"/>
                        <a:t>55.5</a:t>
                      </a:r>
                      <a:endParaRPr lang="en-US" sz="1400" dirty="0"/>
                    </a:p>
                  </a:txBody>
                  <a:tcPr>
                    <a:solidFill>
                      <a:schemeClr val="accent5">
                        <a:lumMod val="40000"/>
                        <a:lumOff val="60000"/>
                      </a:schemeClr>
                    </a:solidFill>
                  </a:tcPr>
                </a:tc>
              </a:tr>
              <a:tr h="321759">
                <a:tc>
                  <a:txBody>
                    <a:bodyPr/>
                    <a:lstStyle/>
                    <a:p>
                      <a:r>
                        <a:rPr lang="en-US" sz="1400" dirty="0" smtClean="0"/>
                        <a:t>58</a:t>
                      </a:r>
                      <a:endParaRPr lang="en-US" sz="1400" dirty="0"/>
                    </a:p>
                  </a:txBody>
                  <a:tcPr>
                    <a:solidFill>
                      <a:schemeClr val="accent6">
                        <a:lumMod val="40000"/>
                        <a:lumOff val="60000"/>
                      </a:schemeClr>
                    </a:solidFill>
                  </a:tcPr>
                </a:tc>
                <a:tc>
                  <a:txBody>
                    <a:bodyPr/>
                    <a:lstStyle/>
                    <a:p>
                      <a:r>
                        <a:rPr lang="en-US" sz="1400" dirty="0" smtClean="0"/>
                        <a:t>rusty</a:t>
                      </a:r>
                      <a:endParaRPr lang="en-US" sz="1400" dirty="0"/>
                    </a:p>
                  </a:txBody>
                  <a:tcPr>
                    <a:solidFill>
                      <a:schemeClr val="accent6">
                        <a:lumMod val="40000"/>
                        <a:lumOff val="60000"/>
                      </a:schemeClr>
                    </a:solidFill>
                  </a:tcPr>
                </a:tc>
                <a:tc>
                  <a:txBody>
                    <a:bodyPr/>
                    <a:lstStyle/>
                    <a:p>
                      <a:r>
                        <a:rPr lang="en-US" sz="1400" dirty="0" smtClean="0"/>
                        <a:t>10</a:t>
                      </a:r>
                      <a:endParaRPr lang="en-US" sz="1400" dirty="0"/>
                    </a:p>
                  </a:txBody>
                  <a:tcPr>
                    <a:solidFill>
                      <a:schemeClr val="accent6">
                        <a:lumMod val="40000"/>
                        <a:lumOff val="60000"/>
                      </a:schemeClr>
                    </a:solidFill>
                  </a:tcPr>
                </a:tc>
                <a:tc>
                  <a:txBody>
                    <a:bodyPr/>
                    <a:lstStyle/>
                    <a:p>
                      <a:r>
                        <a:rPr lang="en-US" sz="1400" dirty="0" smtClean="0"/>
                        <a:t>35.0</a:t>
                      </a:r>
                      <a:endParaRPr lang="en-US" sz="1400" dirty="0"/>
                    </a:p>
                  </a:txBody>
                  <a:tcPr>
                    <a:solidFill>
                      <a:schemeClr val="accent6">
                        <a:lumMod val="40000"/>
                        <a:lumOff val="60000"/>
                      </a:schemeClr>
                    </a:solidFill>
                  </a:tcPr>
                </a:tc>
              </a:tr>
            </a:tbl>
          </a:graphicData>
        </a:graphic>
      </p:graphicFrame>
      <p:sp>
        <p:nvSpPr>
          <p:cNvPr id="21" name="TextBox 20"/>
          <p:cNvSpPr txBox="1"/>
          <p:nvPr/>
        </p:nvSpPr>
        <p:spPr>
          <a:xfrm>
            <a:off x="190831" y="3090713"/>
            <a:ext cx="543739" cy="369332"/>
          </a:xfrm>
          <a:prstGeom prst="rect">
            <a:avLst/>
          </a:prstGeom>
          <a:noFill/>
        </p:spPr>
        <p:txBody>
          <a:bodyPr wrap="none" rtlCol="0">
            <a:spAutoFit/>
          </a:bodyPr>
          <a:lstStyle/>
          <a:p>
            <a:r>
              <a:rPr lang="en-US" sz="1800" b="1" dirty="0" smtClean="0"/>
              <a:t>S1:</a:t>
            </a:r>
            <a:endParaRPr lang="en-US" sz="1800" b="1" dirty="0"/>
          </a:p>
        </p:txBody>
      </p:sp>
      <p:graphicFrame>
        <p:nvGraphicFramePr>
          <p:cNvPr id="16" name="Table 15"/>
          <p:cNvGraphicFramePr>
            <a:graphicFrameLocks noGrp="1"/>
          </p:cNvGraphicFramePr>
          <p:nvPr>
            <p:extLst>
              <p:ext uri="{D42A27DB-BD31-4B8C-83A1-F6EECF244321}">
                <p14:modId xmlns:p14="http://schemas.microsoft.com/office/powerpoint/2010/main" val="758464115"/>
              </p:ext>
            </p:extLst>
          </p:nvPr>
        </p:nvGraphicFramePr>
        <p:xfrm>
          <a:off x="3466769" y="3155895"/>
          <a:ext cx="5502302" cy="1608795"/>
        </p:xfrm>
        <a:graphic>
          <a:graphicData uri="http://schemas.openxmlformats.org/drawingml/2006/table">
            <a:tbl>
              <a:tblPr firstRow="1" bandRow="1">
                <a:tableStyleId>{5C22544A-7EE6-4342-B048-85BDC9FD1C3A}</a:tableStyleId>
              </a:tblPr>
              <a:tblGrid>
                <a:gridCol w="445273"/>
                <a:gridCol w="826935"/>
                <a:gridCol w="779228"/>
                <a:gridCol w="683812"/>
                <a:gridCol w="580445"/>
                <a:gridCol w="826936"/>
                <a:gridCol w="755374"/>
                <a:gridCol w="604299"/>
              </a:tblGrid>
              <a:tr h="321759">
                <a:tc gridSpan="4">
                  <a:txBody>
                    <a:bodyPr/>
                    <a:lstStyle/>
                    <a:p>
                      <a:pPr algn="ctr"/>
                      <a:r>
                        <a:rPr lang="en-US" sz="1400" u="none" dirty="0" smtClean="0"/>
                        <a:t>S1</a:t>
                      </a:r>
                      <a:endParaRPr lang="en-US" sz="1400" u="none" dirty="0"/>
                    </a:p>
                  </a:txBody>
                  <a:tcPr>
                    <a:solidFill>
                      <a:schemeClr val="tx1">
                        <a:lumMod val="65000"/>
                        <a:lumOff val="35000"/>
                      </a:schemeClr>
                    </a:solidFill>
                  </a:tcPr>
                </a:tc>
                <a:tc hMerge="1">
                  <a:txBody>
                    <a:bodyPr/>
                    <a:lstStyle/>
                    <a:p>
                      <a:endParaRPr lang="en-US" sz="1400" u="none" dirty="0"/>
                    </a:p>
                  </a:txBody>
                  <a:tcPr/>
                </a:tc>
                <a:tc hMerge="1">
                  <a:txBody>
                    <a:bodyPr/>
                    <a:lstStyle/>
                    <a:p>
                      <a:endParaRPr lang="en-US" sz="1400" u="none" dirty="0"/>
                    </a:p>
                  </a:txBody>
                  <a:tcPr/>
                </a:tc>
                <a:tc hMerge="1">
                  <a:txBody>
                    <a:bodyPr/>
                    <a:lstStyle/>
                    <a:p>
                      <a:endParaRPr lang="en-US" sz="1400" u="none" dirty="0"/>
                    </a:p>
                  </a:txBody>
                  <a:tcPr/>
                </a:tc>
                <a:tc gridSpan="4">
                  <a:txBody>
                    <a:bodyPr/>
                    <a:lstStyle/>
                    <a:p>
                      <a:pPr algn="ctr"/>
                      <a:r>
                        <a:rPr lang="en-US" sz="1400" u="none" dirty="0" smtClean="0"/>
                        <a:t>T</a:t>
                      </a:r>
                      <a:endParaRPr lang="en-US" sz="1400" u="none" dirty="0"/>
                    </a:p>
                  </a:txBody>
                  <a:tcPr>
                    <a:solidFill>
                      <a:schemeClr val="tx1">
                        <a:lumMod val="65000"/>
                        <a:lumOff val="35000"/>
                      </a:schemeClr>
                    </a:solidFill>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r>
              <a:tr h="321759">
                <a:tc>
                  <a:txBody>
                    <a:bodyPr/>
                    <a:lstStyle/>
                    <a:p>
                      <a:r>
                        <a:rPr lang="en-US" sz="1400" u="none" dirty="0" err="1" smtClean="0">
                          <a:solidFill>
                            <a:schemeClr val="bg1"/>
                          </a:solidFill>
                        </a:rPr>
                        <a:t>sid</a:t>
                      </a:r>
                      <a:endParaRPr lang="en-US" sz="1400" u="none" dirty="0">
                        <a:solidFill>
                          <a:schemeClr val="bg1"/>
                        </a:solidFill>
                      </a:endParaRPr>
                    </a:p>
                  </a:txBody>
                  <a:tcPr>
                    <a:solidFill>
                      <a:schemeClr val="accent1"/>
                    </a:solidFill>
                  </a:tcPr>
                </a:tc>
                <a:tc>
                  <a:txBody>
                    <a:bodyPr/>
                    <a:lstStyle/>
                    <a:p>
                      <a:r>
                        <a:rPr lang="en-US" sz="1400" u="none" dirty="0" err="1" smtClean="0">
                          <a:solidFill>
                            <a:schemeClr val="bg1"/>
                          </a:solidFill>
                        </a:rPr>
                        <a:t>sname</a:t>
                      </a:r>
                      <a:endParaRPr lang="en-US" sz="1400" u="none" dirty="0">
                        <a:solidFill>
                          <a:schemeClr val="bg1"/>
                        </a:solidFill>
                      </a:endParaRPr>
                    </a:p>
                  </a:txBody>
                  <a:tcPr>
                    <a:solidFill>
                      <a:schemeClr val="accent1"/>
                    </a:solidFill>
                  </a:tcPr>
                </a:tc>
                <a:tc>
                  <a:txBody>
                    <a:bodyPr/>
                    <a:lstStyle/>
                    <a:p>
                      <a:r>
                        <a:rPr lang="en-US" sz="1400" u="none" dirty="0" smtClean="0">
                          <a:solidFill>
                            <a:schemeClr val="bg1"/>
                          </a:solidFill>
                        </a:rPr>
                        <a:t>rating</a:t>
                      </a:r>
                      <a:endParaRPr lang="en-US" sz="1400" u="none" dirty="0">
                        <a:solidFill>
                          <a:schemeClr val="bg1"/>
                        </a:solidFill>
                      </a:endParaRPr>
                    </a:p>
                  </a:txBody>
                  <a:tcPr>
                    <a:solidFill>
                      <a:schemeClr val="accent1"/>
                    </a:solidFill>
                  </a:tcPr>
                </a:tc>
                <a:tc>
                  <a:txBody>
                    <a:bodyPr/>
                    <a:lstStyle/>
                    <a:p>
                      <a:r>
                        <a:rPr lang="en-US" sz="1400" u="none" dirty="0" smtClean="0">
                          <a:solidFill>
                            <a:schemeClr val="bg1"/>
                          </a:solidFill>
                        </a:rPr>
                        <a:t>age</a:t>
                      </a:r>
                      <a:endParaRPr lang="en-US" sz="1400" u="none" dirty="0">
                        <a:solidFill>
                          <a:schemeClr val="bg1"/>
                        </a:solidFill>
                      </a:endParaRPr>
                    </a:p>
                  </a:txBody>
                  <a:tcPr>
                    <a:solidFill>
                      <a:schemeClr val="accent1"/>
                    </a:solidFill>
                  </a:tcPr>
                </a:tc>
                <a:tc>
                  <a:txBody>
                    <a:bodyPr/>
                    <a:lstStyle/>
                    <a:p>
                      <a:r>
                        <a:rPr lang="en-US" sz="1400" u="none" dirty="0" err="1" smtClean="0">
                          <a:solidFill>
                            <a:schemeClr val="bg1"/>
                          </a:solidFill>
                        </a:rPr>
                        <a:t>sid</a:t>
                      </a:r>
                      <a:endParaRPr lang="en-US" sz="1400" u="none" dirty="0">
                        <a:solidFill>
                          <a:schemeClr val="bg1"/>
                        </a:solidFill>
                      </a:endParaRPr>
                    </a:p>
                  </a:txBody>
                  <a:tcPr>
                    <a:solidFill>
                      <a:schemeClr val="accent1"/>
                    </a:solidFill>
                  </a:tcPr>
                </a:tc>
                <a:tc>
                  <a:txBody>
                    <a:bodyPr/>
                    <a:lstStyle/>
                    <a:p>
                      <a:r>
                        <a:rPr lang="en-US" sz="1400" dirty="0" err="1" smtClean="0">
                          <a:solidFill>
                            <a:schemeClr val="bg1"/>
                          </a:solidFill>
                        </a:rPr>
                        <a:t>sname</a:t>
                      </a:r>
                      <a:endParaRPr lang="en-US" sz="1400" dirty="0">
                        <a:solidFill>
                          <a:schemeClr val="bg1"/>
                        </a:solidFill>
                      </a:endParaRPr>
                    </a:p>
                  </a:txBody>
                  <a:tcPr>
                    <a:solidFill>
                      <a:schemeClr val="accent1"/>
                    </a:solidFill>
                  </a:tcPr>
                </a:tc>
                <a:tc>
                  <a:txBody>
                    <a:bodyPr/>
                    <a:lstStyle/>
                    <a:p>
                      <a:r>
                        <a:rPr lang="en-US" sz="1400" dirty="0" smtClean="0">
                          <a:solidFill>
                            <a:schemeClr val="bg1"/>
                          </a:solidFill>
                        </a:rPr>
                        <a:t>rating</a:t>
                      </a:r>
                      <a:endParaRPr lang="en-US" sz="1400" dirty="0">
                        <a:solidFill>
                          <a:schemeClr val="bg1"/>
                        </a:solidFill>
                      </a:endParaRPr>
                    </a:p>
                  </a:txBody>
                  <a:tcPr>
                    <a:solidFill>
                      <a:schemeClr val="accent1"/>
                    </a:solidFill>
                  </a:tcPr>
                </a:tc>
                <a:tc>
                  <a:txBody>
                    <a:bodyPr/>
                    <a:lstStyle/>
                    <a:p>
                      <a:r>
                        <a:rPr lang="en-US" sz="1400" dirty="0" smtClean="0">
                          <a:solidFill>
                            <a:schemeClr val="bg1"/>
                          </a:solidFill>
                        </a:rPr>
                        <a:t>age2</a:t>
                      </a:r>
                      <a:endParaRPr lang="en-US" sz="1400" dirty="0">
                        <a:solidFill>
                          <a:schemeClr val="bg1"/>
                        </a:solidFill>
                      </a:endParaRPr>
                    </a:p>
                  </a:txBody>
                  <a:tcPr>
                    <a:solidFill>
                      <a:schemeClr val="accent1"/>
                    </a:solidFill>
                  </a:tcPr>
                </a:tc>
              </a:tr>
              <a:tr h="321759">
                <a:tc>
                  <a:txBody>
                    <a:bodyPr/>
                    <a:lstStyle/>
                    <a:p>
                      <a:r>
                        <a:rPr lang="en-US" sz="1400" dirty="0" smtClean="0"/>
                        <a:t>22</a:t>
                      </a:r>
                      <a:endParaRPr lang="en-US" sz="1400" dirty="0"/>
                    </a:p>
                  </a:txBody>
                  <a:tcPr>
                    <a:solidFill>
                      <a:schemeClr val="accent3">
                        <a:lumMod val="40000"/>
                        <a:lumOff val="60000"/>
                      </a:schemeClr>
                    </a:solidFill>
                  </a:tcPr>
                </a:tc>
                <a:tc>
                  <a:txBody>
                    <a:bodyPr/>
                    <a:lstStyle/>
                    <a:p>
                      <a:r>
                        <a:rPr lang="en-US" sz="1400" dirty="0" err="1" smtClean="0"/>
                        <a:t>dustin</a:t>
                      </a:r>
                      <a:endParaRPr lang="en-US" sz="1400" dirty="0"/>
                    </a:p>
                  </a:txBody>
                  <a:tcPr>
                    <a:solidFill>
                      <a:schemeClr val="accent3">
                        <a:lumMod val="40000"/>
                        <a:lumOff val="60000"/>
                      </a:schemeClr>
                    </a:solidFill>
                  </a:tcPr>
                </a:tc>
                <a:tc>
                  <a:txBody>
                    <a:bodyPr/>
                    <a:lstStyle/>
                    <a:p>
                      <a:r>
                        <a:rPr lang="en-US" sz="1400" dirty="0" smtClean="0"/>
                        <a:t>7</a:t>
                      </a:r>
                      <a:endParaRPr lang="en-US" sz="1400" dirty="0"/>
                    </a:p>
                  </a:txBody>
                  <a:tcPr>
                    <a:solidFill>
                      <a:schemeClr val="accent3">
                        <a:lumMod val="40000"/>
                        <a:lumOff val="60000"/>
                      </a:schemeClr>
                    </a:solidFill>
                  </a:tcPr>
                </a:tc>
                <a:tc>
                  <a:txBody>
                    <a:bodyPr/>
                    <a:lstStyle/>
                    <a:p>
                      <a:r>
                        <a:rPr lang="en-US" sz="1400" dirty="0" smtClean="0"/>
                        <a:t>45.0</a:t>
                      </a:r>
                    </a:p>
                  </a:txBody>
                  <a:tcPr>
                    <a:solidFill>
                      <a:schemeClr val="accent3">
                        <a:lumMod val="40000"/>
                        <a:lumOff val="60000"/>
                      </a:schemeClr>
                    </a:solidFill>
                  </a:tcPr>
                </a:tc>
                <a:tc>
                  <a:txBody>
                    <a:bodyPr/>
                    <a:lstStyle/>
                    <a:p>
                      <a:r>
                        <a:rPr lang="en-US" sz="1400" dirty="0" smtClean="0"/>
                        <a:t>31</a:t>
                      </a:r>
                      <a:endParaRPr lang="en-US" sz="1400" dirty="0"/>
                    </a:p>
                  </a:txBody>
                  <a:tcPr>
                    <a:solidFill>
                      <a:schemeClr val="accent5">
                        <a:lumMod val="40000"/>
                        <a:lumOff val="60000"/>
                      </a:schemeClr>
                    </a:solidFill>
                  </a:tcPr>
                </a:tc>
                <a:tc>
                  <a:txBody>
                    <a:bodyPr/>
                    <a:lstStyle/>
                    <a:p>
                      <a:r>
                        <a:rPr lang="en-US" sz="1400" dirty="0" smtClean="0"/>
                        <a:t>lubber</a:t>
                      </a:r>
                      <a:endParaRPr lang="en-US" sz="1400" dirty="0"/>
                    </a:p>
                  </a:txBody>
                  <a:tcPr>
                    <a:solidFill>
                      <a:schemeClr val="accent5">
                        <a:lumMod val="40000"/>
                        <a:lumOff val="60000"/>
                      </a:schemeClr>
                    </a:solidFill>
                  </a:tcPr>
                </a:tc>
                <a:tc>
                  <a:txBody>
                    <a:bodyPr/>
                    <a:lstStyle/>
                    <a:p>
                      <a:r>
                        <a:rPr lang="en-US" sz="1400" dirty="0" smtClean="0"/>
                        <a:t>8</a:t>
                      </a:r>
                      <a:endParaRPr lang="en-US" sz="1400" dirty="0"/>
                    </a:p>
                  </a:txBody>
                  <a:tcPr>
                    <a:solidFill>
                      <a:schemeClr val="accent5">
                        <a:lumMod val="40000"/>
                        <a:lumOff val="60000"/>
                      </a:schemeClr>
                    </a:solidFill>
                  </a:tcPr>
                </a:tc>
                <a:tc>
                  <a:txBody>
                    <a:bodyPr/>
                    <a:lstStyle/>
                    <a:p>
                      <a:r>
                        <a:rPr lang="en-US" sz="1400" dirty="0" smtClean="0"/>
                        <a:t>55.5</a:t>
                      </a:r>
                      <a:endParaRPr lang="en-US" sz="1400" dirty="0"/>
                    </a:p>
                  </a:txBody>
                  <a:tcPr>
                    <a:solidFill>
                      <a:schemeClr val="accent5">
                        <a:lumMod val="40000"/>
                        <a:lumOff val="60000"/>
                      </a:schemeClr>
                    </a:solidFill>
                  </a:tcPr>
                </a:tc>
              </a:tr>
              <a:tr h="321759">
                <a:tc>
                  <a:txBody>
                    <a:bodyPr/>
                    <a:lstStyle/>
                    <a:p>
                      <a:r>
                        <a:rPr lang="en-US" sz="1400" dirty="0" smtClean="0"/>
                        <a:t>58</a:t>
                      </a:r>
                      <a:endParaRPr lang="en-US" sz="1400" dirty="0"/>
                    </a:p>
                  </a:txBody>
                  <a:tcPr>
                    <a:solidFill>
                      <a:schemeClr val="accent6">
                        <a:lumMod val="40000"/>
                        <a:lumOff val="60000"/>
                      </a:schemeClr>
                    </a:solidFill>
                  </a:tcPr>
                </a:tc>
                <a:tc>
                  <a:txBody>
                    <a:bodyPr/>
                    <a:lstStyle/>
                    <a:p>
                      <a:r>
                        <a:rPr lang="en-US" sz="1400" dirty="0" smtClean="0"/>
                        <a:t>rusty</a:t>
                      </a:r>
                      <a:endParaRPr lang="en-US" sz="1400" dirty="0"/>
                    </a:p>
                  </a:txBody>
                  <a:tcPr>
                    <a:solidFill>
                      <a:schemeClr val="accent6">
                        <a:lumMod val="40000"/>
                        <a:lumOff val="60000"/>
                      </a:schemeClr>
                    </a:solidFill>
                  </a:tcPr>
                </a:tc>
                <a:tc>
                  <a:txBody>
                    <a:bodyPr/>
                    <a:lstStyle/>
                    <a:p>
                      <a:r>
                        <a:rPr lang="en-US" sz="1400" dirty="0" smtClean="0"/>
                        <a:t>10</a:t>
                      </a:r>
                      <a:endParaRPr lang="en-US" sz="1400" dirty="0"/>
                    </a:p>
                  </a:txBody>
                  <a:tcPr>
                    <a:solidFill>
                      <a:schemeClr val="accent6">
                        <a:lumMod val="40000"/>
                        <a:lumOff val="60000"/>
                      </a:schemeClr>
                    </a:solidFill>
                  </a:tcPr>
                </a:tc>
                <a:tc>
                  <a:txBody>
                    <a:bodyPr/>
                    <a:lstStyle/>
                    <a:p>
                      <a:r>
                        <a:rPr lang="en-US" sz="1400" dirty="0" smtClean="0"/>
                        <a:t>35.0</a:t>
                      </a:r>
                      <a:endParaRPr lang="en-US" sz="1400" dirty="0"/>
                    </a:p>
                  </a:txBody>
                  <a:tcPr>
                    <a:solidFill>
                      <a:schemeClr val="accent6">
                        <a:lumMod val="40000"/>
                        <a:lumOff val="60000"/>
                      </a:schemeClr>
                    </a:solidFill>
                  </a:tcPr>
                </a:tc>
                <a:tc>
                  <a:txBody>
                    <a:bodyPr/>
                    <a:lstStyle/>
                    <a:p>
                      <a:r>
                        <a:rPr lang="en-US" sz="1400" dirty="0" smtClean="0"/>
                        <a:t>22</a:t>
                      </a:r>
                      <a:endParaRPr lang="en-US" sz="1400" dirty="0"/>
                    </a:p>
                  </a:txBody>
                  <a:tcPr>
                    <a:solidFill>
                      <a:schemeClr val="accent3">
                        <a:lumMod val="40000"/>
                        <a:lumOff val="60000"/>
                      </a:schemeClr>
                    </a:solidFill>
                  </a:tcPr>
                </a:tc>
                <a:tc>
                  <a:txBody>
                    <a:bodyPr/>
                    <a:lstStyle/>
                    <a:p>
                      <a:r>
                        <a:rPr lang="en-US" sz="1400" dirty="0" err="1" smtClean="0"/>
                        <a:t>dustin</a:t>
                      </a:r>
                      <a:endParaRPr lang="en-US" sz="1400" dirty="0"/>
                    </a:p>
                  </a:txBody>
                  <a:tcPr>
                    <a:solidFill>
                      <a:schemeClr val="accent3">
                        <a:lumMod val="40000"/>
                        <a:lumOff val="60000"/>
                      </a:schemeClr>
                    </a:solidFill>
                  </a:tcPr>
                </a:tc>
                <a:tc>
                  <a:txBody>
                    <a:bodyPr/>
                    <a:lstStyle/>
                    <a:p>
                      <a:r>
                        <a:rPr lang="en-US" sz="1400" dirty="0" smtClean="0"/>
                        <a:t>7</a:t>
                      </a:r>
                      <a:endParaRPr lang="en-US" sz="1400" dirty="0"/>
                    </a:p>
                  </a:txBody>
                  <a:tcPr>
                    <a:solidFill>
                      <a:schemeClr val="accent3">
                        <a:lumMod val="40000"/>
                        <a:lumOff val="60000"/>
                      </a:schemeClr>
                    </a:solidFill>
                  </a:tcPr>
                </a:tc>
                <a:tc>
                  <a:txBody>
                    <a:bodyPr/>
                    <a:lstStyle/>
                    <a:p>
                      <a:r>
                        <a:rPr lang="en-US" sz="1400" dirty="0" smtClean="0"/>
                        <a:t>45.0</a:t>
                      </a:r>
                    </a:p>
                  </a:txBody>
                  <a:tcPr>
                    <a:solidFill>
                      <a:schemeClr val="accent3">
                        <a:lumMod val="40000"/>
                        <a:lumOff val="60000"/>
                      </a:schemeClr>
                    </a:solidFill>
                  </a:tcPr>
                </a:tc>
              </a:tr>
              <a:tr h="321759">
                <a:tc>
                  <a:txBody>
                    <a:bodyPr/>
                    <a:lstStyle/>
                    <a:p>
                      <a:r>
                        <a:rPr lang="en-US" sz="1400" dirty="0" smtClean="0"/>
                        <a:t>58</a:t>
                      </a:r>
                      <a:endParaRPr lang="en-US" sz="1400" dirty="0"/>
                    </a:p>
                  </a:txBody>
                  <a:tcPr>
                    <a:solidFill>
                      <a:schemeClr val="accent6">
                        <a:lumMod val="40000"/>
                        <a:lumOff val="60000"/>
                      </a:schemeClr>
                    </a:solidFill>
                  </a:tcPr>
                </a:tc>
                <a:tc>
                  <a:txBody>
                    <a:bodyPr/>
                    <a:lstStyle/>
                    <a:p>
                      <a:r>
                        <a:rPr lang="en-US" sz="1400" dirty="0" smtClean="0"/>
                        <a:t>rusty</a:t>
                      </a:r>
                      <a:endParaRPr lang="en-US" sz="1400" dirty="0"/>
                    </a:p>
                  </a:txBody>
                  <a:tcPr>
                    <a:solidFill>
                      <a:schemeClr val="accent6">
                        <a:lumMod val="40000"/>
                        <a:lumOff val="60000"/>
                      </a:schemeClr>
                    </a:solidFill>
                  </a:tcPr>
                </a:tc>
                <a:tc>
                  <a:txBody>
                    <a:bodyPr/>
                    <a:lstStyle/>
                    <a:p>
                      <a:r>
                        <a:rPr lang="en-US" sz="1400" dirty="0" smtClean="0"/>
                        <a:t>10</a:t>
                      </a:r>
                      <a:endParaRPr lang="en-US" sz="1400" dirty="0"/>
                    </a:p>
                  </a:txBody>
                  <a:tcPr>
                    <a:solidFill>
                      <a:schemeClr val="accent6">
                        <a:lumMod val="40000"/>
                        <a:lumOff val="60000"/>
                      </a:schemeClr>
                    </a:solidFill>
                  </a:tcPr>
                </a:tc>
                <a:tc>
                  <a:txBody>
                    <a:bodyPr/>
                    <a:lstStyle/>
                    <a:p>
                      <a:r>
                        <a:rPr lang="en-US" sz="1400" dirty="0" smtClean="0"/>
                        <a:t>35.0</a:t>
                      </a:r>
                      <a:endParaRPr lang="en-US" sz="1400" dirty="0"/>
                    </a:p>
                  </a:txBody>
                  <a:tcPr>
                    <a:solidFill>
                      <a:schemeClr val="accent6">
                        <a:lumMod val="40000"/>
                        <a:lumOff val="60000"/>
                      </a:schemeClr>
                    </a:solidFill>
                  </a:tcPr>
                </a:tc>
                <a:tc>
                  <a:txBody>
                    <a:bodyPr/>
                    <a:lstStyle/>
                    <a:p>
                      <a:r>
                        <a:rPr lang="en-US" sz="1400" dirty="0" smtClean="0"/>
                        <a:t>31</a:t>
                      </a:r>
                      <a:endParaRPr lang="en-US" sz="1400" dirty="0"/>
                    </a:p>
                  </a:txBody>
                  <a:tcPr>
                    <a:solidFill>
                      <a:schemeClr val="accent5">
                        <a:lumMod val="40000"/>
                        <a:lumOff val="60000"/>
                      </a:schemeClr>
                    </a:solidFill>
                  </a:tcPr>
                </a:tc>
                <a:tc>
                  <a:txBody>
                    <a:bodyPr/>
                    <a:lstStyle/>
                    <a:p>
                      <a:r>
                        <a:rPr lang="en-US" sz="1400" dirty="0" smtClean="0"/>
                        <a:t>lubber</a:t>
                      </a:r>
                      <a:endParaRPr lang="en-US" sz="1400" dirty="0"/>
                    </a:p>
                  </a:txBody>
                  <a:tcPr>
                    <a:solidFill>
                      <a:schemeClr val="accent5">
                        <a:lumMod val="40000"/>
                        <a:lumOff val="60000"/>
                      </a:schemeClr>
                    </a:solidFill>
                  </a:tcPr>
                </a:tc>
                <a:tc>
                  <a:txBody>
                    <a:bodyPr/>
                    <a:lstStyle/>
                    <a:p>
                      <a:r>
                        <a:rPr lang="en-US" sz="1400" dirty="0" smtClean="0"/>
                        <a:t>8</a:t>
                      </a:r>
                      <a:endParaRPr lang="en-US" sz="1400" dirty="0"/>
                    </a:p>
                  </a:txBody>
                  <a:tcPr>
                    <a:solidFill>
                      <a:schemeClr val="accent5">
                        <a:lumMod val="40000"/>
                        <a:lumOff val="60000"/>
                      </a:schemeClr>
                    </a:solidFill>
                  </a:tcPr>
                </a:tc>
                <a:tc>
                  <a:txBody>
                    <a:bodyPr/>
                    <a:lstStyle/>
                    <a:p>
                      <a:r>
                        <a:rPr lang="en-US" sz="1400" dirty="0" smtClean="0"/>
                        <a:t>55.5</a:t>
                      </a:r>
                      <a:endParaRPr lang="en-US" sz="1400" dirty="0"/>
                    </a:p>
                  </a:txBody>
                  <a:tcPr>
                    <a:solidFill>
                      <a:schemeClr val="accent5">
                        <a:lumMod val="40000"/>
                        <a:lumOff val="60000"/>
                      </a:schemeClr>
                    </a:solidFill>
                  </a:tcPr>
                </a:tc>
              </a:tr>
            </a:tbl>
          </a:graphicData>
        </a:graphic>
      </p:graphicFrame>
      <p:sp>
        <p:nvSpPr>
          <p:cNvPr id="17" name="Rectangle 16"/>
          <p:cNvSpPr/>
          <p:nvPr/>
        </p:nvSpPr>
        <p:spPr>
          <a:xfrm>
            <a:off x="655057" y="5021331"/>
            <a:ext cx="7836011" cy="1652760"/>
          </a:xfrm>
          <a:prstGeom prst="rect">
            <a:avLst/>
          </a:prstGeom>
        </p:spPr>
        <p:txBody>
          <a:bodyPr wrap="square">
            <a:spAutoFit/>
          </a:bodyPr>
          <a:lstStyle/>
          <a:p>
            <a:pPr marL="171450" indent="-171450">
              <a:lnSpc>
                <a:spcPct val="90000"/>
              </a:lnSpc>
              <a:spcBef>
                <a:spcPts val="600"/>
              </a:spcBef>
              <a:buFont typeface="Helvetica Neue" charset="0"/>
              <a:buChar char="•"/>
            </a:pPr>
            <a:r>
              <a:rPr lang="en-US" sz="2400" i="1" dirty="0">
                <a:ea typeface="ＭＳ Ｐゴシック" charset="0"/>
                <a:cs typeface="Helvetica Neue"/>
              </a:rPr>
              <a:t>Result schema </a:t>
            </a:r>
            <a:r>
              <a:rPr lang="en-US" sz="2400" dirty="0">
                <a:ea typeface="ＭＳ Ｐゴシック" charset="0"/>
                <a:cs typeface="Helvetica Neue"/>
              </a:rPr>
              <a:t>same as that of cross-product.</a:t>
            </a:r>
          </a:p>
          <a:p>
            <a:pPr marL="171450" indent="-171450">
              <a:lnSpc>
                <a:spcPct val="90000"/>
              </a:lnSpc>
              <a:spcBef>
                <a:spcPts val="600"/>
              </a:spcBef>
              <a:buFont typeface="Helvetica Neue" charset="0"/>
              <a:buChar char="•"/>
            </a:pPr>
            <a:r>
              <a:rPr lang="en-US" sz="2400" dirty="0" smtClean="0">
                <a:ea typeface="ＭＳ Ｐゴシック" charset="0"/>
                <a:cs typeface="Helvetica Neue"/>
              </a:rPr>
              <a:t>Special Case:</a:t>
            </a:r>
          </a:p>
          <a:p>
            <a:pPr marL="628650" lvl="1" indent="-171450">
              <a:lnSpc>
                <a:spcPct val="90000"/>
              </a:lnSpc>
              <a:spcBef>
                <a:spcPts val="600"/>
              </a:spcBef>
              <a:buFont typeface="Helvetica Neue" charset="0"/>
              <a:buChar char="•"/>
            </a:pPr>
            <a:r>
              <a:rPr lang="en-US" sz="2400" b="1" dirty="0" err="1" smtClean="0">
                <a:sym typeface="Wingdings"/>
              </a:rPr>
              <a:t>Equi</a:t>
            </a:r>
            <a:r>
              <a:rPr lang="en-US" sz="2400" b="1" dirty="0" smtClean="0">
                <a:sym typeface="Wingdings"/>
              </a:rPr>
              <a:t>-Join</a:t>
            </a:r>
            <a:r>
              <a:rPr lang="en-US" sz="2400" b="1" dirty="0">
                <a:sym typeface="Wingdings"/>
              </a:rPr>
              <a:t>: </a:t>
            </a:r>
            <a:r>
              <a:rPr lang="en-US" sz="2400" i="1" dirty="0">
                <a:sym typeface="Wingdings"/>
              </a:rPr>
              <a:t>theta join with </a:t>
            </a:r>
            <a:r>
              <a:rPr lang="en-US" sz="2400" i="1" dirty="0" smtClean="0">
                <a:sym typeface="Wingdings"/>
              </a:rPr>
              <a:t>AND of = predicates</a:t>
            </a:r>
          </a:p>
          <a:p>
            <a:pPr marL="1085850" lvl="2" indent="-171450">
              <a:lnSpc>
                <a:spcPct val="90000"/>
              </a:lnSpc>
              <a:spcBef>
                <a:spcPts val="600"/>
              </a:spcBef>
              <a:buFont typeface="Helvetica Neue" charset="0"/>
              <a:buChar char="•"/>
            </a:pPr>
            <a:r>
              <a:rPr lang="en-US" sz="2400" i="1" dirty="0" smtClean="0">
                <a:sym typeface="Wingdings"/>
              </a:rPr>
              <a:t>Special special case </a:t>
            </a:r>
            <a:r>
              <a:rPr lang="en-US" sz="2400" b="1" i="1" dirty="0" smtClean="0">
                <a:sym typeface="Wingdings"/>
              </a:rPr>
              <a:t>Natural Join </a:t>
            </a:r>
            <a:r>
              <a:rPr lang="is-IS" sz="2400" i="1" dirty="0" smtClean="0">
                <a:sym typeface="Wingdings"/>
              </a:rPr>
              <a:t>…</a:t>
            </a:r>
            <a:endParaRPr lang="en-US" sz="2400" i="1" dirty="0">
              <a:sym typeface="Wingdings"/>
            </a:endParaRPr>
          </a:p>
        </p:txBody>
      </p:sp>
      <p:sp>
        <p:nvSpPr>
          <p:cNvPr id="10" name="TextBox 9"/>
          <p:cNvSpPr txBox="1"/>
          <p:nvPr/>
        </p:nvSpPr>
        <p:spPr>
          <a:xfrm>
            <a:off x="327684" y="1951277"/>
            <a:ext cx="5301580" cy="400110"/>
          </a:xfrm>
          <a:prstGeom prst="rect">
            <a:avLst/>
          </a:prstGeom>
          <a:noFill/>
        </p:spPr>
        <p:txBody>
          <a:bodyPr wrap="none" rtlCol="0">
            <a:spAutoFit/>
          </a:bodyPr>
          <a:lstStyle/>
          <a:p>
            <a:r>
              <a:rPr lang="en-US" sz="2000" b="1" dirty="0" smtClean="0"/>
              <a:t>Example: </a:t>
            </a:r>
            <a:r>
              <a:rPr lang="en-US" sz="2000" i="1" dirty="0" smtClean="0"/>
              <a:t>More senior sailors for each sailor.</a:t>
            </a:r>
            <a:endParaRPr lang="en-US" sz="2000" i="1" dirty="0"/>
          </a:p>
        </p:txBody>
      </p:sp>
      <p:sp>
        <p:nvSpPr>
          <p:cNvPr id="11" name="TextBox 10"/>
          <p:cNvSpPr txBox="1"/>
          <p:nvPr/>
        </p:nvSpPr>
        <p:spPr>
          <a:xfrm>
            <a:off x="1811280" y="2288335"/>
            <a:ext cx="5431487" cy="646331"/>
          </a:xfrm>
          <a:prstGeom prst="rect">
            <a:avLst/>
          </a:prstGeom>
          <a:noFill/>
        </p:spPr>
        <p:txBody>
          <a:bodyPr wrap="none" rtlCol="0">
            <a:spAutoFit/>
          </a:bodyPr>
          <a:lstStyle/>
          <a:p>
            <a:r>
              <a:rPr lang="en-US" sz="2800" dirty="0" smtClean="0"/>
              <a:t>S1 </a:t>
            </a:r>
            <a:r>
              <a:rPr lang="en-US" sz="3600" kern="0" dirty="0" smtClean="0">
                <a:solidFill>
                  <a:srgbClr val="FF0000"/>
                </a:solidFill>
                <a:latin typeface="Helvetica Neue Light"/>
                <a:ea typeface="Osaka"/>
                <a:cs typeface="Osaka" charset="-128"/>
                <a:sym typeface="Wingdings"/>
              </a:rPr>
              <a:t>⋈</a:t>
            </a:r>
            <a:r>
              <a:rPr lang="en-US" sz="2800" kern="0" baseline="-25000" dirty="0" smtClean="0">
                <a:solidFill>
                  <a:srgbClr val="FF0000"/>
                </a:solidFill>
                <a:latin typeface="Helvetica Neue Light"/>
                <a:ea typeface="Osaka"/>
                <a:cs typeface="Osaka" charset="-128"/>
                <a:sym typeface="Wingdings"/>
              </a:rPr>
              <a:t> age </a:t>
            </a:r>
            <a:r>
              <a:rPr lang="en-US" sz="2800" kern="0" baseline="-25000" dirty="0">
                <a:solidFill>
                  <a:srgbClr val="FF0000"/>
                </a:solidFill>
                <a:latin typeface="Helvetica Neue Light"/>
                <a:ea typeface="Osaka"/>
                <a:cs typeface="Osaka" charset="-128"/>
                <a:sym typeface="Wingdings"/>
              </a:rPr>
              <a:t>&lt;</a:t>
            </a:r>
            <a:r>
              <a:rPr lang="en-US" sz="2800" kern="0" dirty="0" smtClean="0">
                <a:solidFill>
                  <a:srgbClr val="FF0000"/>
                </a:solidFill>
                <a:latin typeface="Helvetica Neue Light"/>
                <a:ea typeface="Osaka"/>
                <a:cs typeface="Osaka" charset="-128"/>
                <a:sym typeface="Wingdings"/>
              </a:rPr>
              <a:t> </a:t>
            </a:r>
            <a:r>
              <a:rPr lang="en-US" sz="2800" kern="0" baseline="-25000" dirty="0" smtClean="0">
                <a:solidFill>
                  <a:srgbClr val="FF0000"/>
                </a:solidFill>
                <a:latin typeface="Helvetica Neue Light"/>
                <a:ea typeface="Osaka"/>
                <a:cs typeface="Osaka" charset="-128"/>
                <a:sym typeface="Wingdings"/>
              </a:rPr>
              <a:t>age2</a:t>
            </a:r>
            <a:r>
              <a:rPr lang="en-US" sz="2800" kern="0" dirty="0" smtClean="0">
                <a:solidFill>
                  <a:srgbClr val="FF0000"/>
                </a:solidFill>
                <a:latin typeface="Helvetica Neue Light"/>
                <a:ea typeface="Osaka"/>
                <a:cs typeface="Osaka" charset="-128"/>
                <a:sym typeface="Wingdings"/>
              </a:rPr>
              <a:t> </a:t>
            </a:r>
            <a:r>
              <a:rPr lang="en-US" sz="2800" dirty="0" smtClean="0">
                <a:latin typeface="Helvetica Neue" charset="0"/>
                <a:ea typeface="Helvetica Neue" charset="0"/>
                <a:cs typeface="Helvetica Neue" charset="0"/>
              </a:rPr>
              <a:t>𝜌</a:t>
            </a:r>
            <a:r>
              <a:rPr lang="en-US" sz="2800" dirty="0" smtClean="0">
                <a:latin typeface="Helvetica Neue" charset="0"/>
                <a:ea typeface="Helvetica Neue" charset="0"/>
                <a:cs typeface="Helvetica Neue" charset="0"/>
              </a:rPr>
              <a:t>(T, (4 </a:t>
            </a:r>
            <a:r>
              <a:rPr lang="en-US" sz="2800" dirty="0" smtClean="0">
                <a:latin typeface="Helvetica Neue" charset="0"/>
                <a:ea typeface="Helvetica Neue" charset="0"/>
                <a:cs typeface="Helvetica Neue" charset="0"/>
                <a:sym typeface="Wingdings"/>
              </a:rPr>
              <a:t> age2)</a:t>
            </a:r>
            <a:r>
              <a:rPr lang="en-US" sz="2800" dirty="0" smtClean="0">
                <a:latin typeface="Helvetica Neue" charset="0"/>
                <a:ea typeface="Helvetica Neue" charset="0"/>
                <a:cs typeface="Helvetica Neue" charset="0"/>
              </a:rPr>
              <a:t>, </a:t>
            </a:r>
            <a:r>
              <a:rPr lang="en-US" sz="2800" dirty="0" smtClean="0"/>
              <a:t>S1)</a:t>
            </a:r>
          </a:p>
        </p:txBody>
      </p:sp>
    </p:spTree>
    <p:extLst>
      <p:ext uri="{BB962C8B-B14F-4D97-AF65-F5344CB8AC3E}">
        <p14:creationId xmlns:p14="http://schemas.microsoft.com/office/powerpoint/2010/main" val="13627144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fade">
                                      <p:cBhvr>
                                        <p:cTn id="12" dur="5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animEffect transition="in" filter="fade">
                                      <p:cBhvr>
                                        <p:cTn id="17" dur="500"/>
                                        <p:tgtEl>
                                          <p:spTgt spid="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xEl>
                                              <p:pRg st="3" end="3"/>
                                            </p:txEl>
                                          </p:spTgt>
                                        </p:tgtEl>
                                        <p:attrNameLst>
                                          <p:attrName>style.visibility</p:attrName>
                                        </p:attrNameLst>
                                      </p:cBhvr>
                                      <p:to>
                                        <p:strVal val="visible"/>
                                      </p:to>
                                    </p:set>
                                    <p:animEffect transition="in" filter="fade">
                                      <p:cBhvr>
                                        <p:cTn id="22"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bldLvl="3"/>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49283"/>
            <a:ext cx="7772400" cy="5403917"/>
          </a:xfrm>
        </p:spPr>
        <p:txBody>
          <a:bodyPr anchor="t"/>
          <a:lstStyle/>
          <a:p>
            <a:pPr marL="0" indent="0">
              <a:spcBef>
                <a:spcPts val="1368"/>
              </a:spcBef>
              <a:buNone/>
            </a:pPr>
            <a:r>
              <a:rPr lang="en-US" sz="2800" i="1" dirty="0" smtClean="0">
                <a:solidFill>
                  <a:schemeClr val="tx1"/>
                </a:solidFill>
              </a:rPr>
              <a:t>Special case of </a:t>
            </a:r>
            <a:r>
              <a:rPr lang="en-US" sz="2800" b="1" i="1" dirty="0" err="1" smtClean="0">
                <a:solidFill>
                  <a:schemeClr val="tx1"/>
                </a:solidFill>
              </a:rPr>
              <a:t>equi</a:t>
            </a:r>
            <a:r>
              <a:rPr lang="en-US" sz="2800" b="1" i="1" dirty="0" smtClean="0">
                <a:solidFill>
                  <a:schemeClr val="tx1"/>
                </a:solidFill>
              </a:rPr>
              <a:t>-join</a:t>
            </a:r>
            <a:r>
              <a:rPr lang="en-US" sz="2800" i="1" dirty="0" smtClean="0">
                <a:solidFill>
                  <a:schemeClr val="tx1"/>
                </a:solidFill>
              </a:rPr>
              <a:t> in which equalities are specified for all matching fields and duplicate fields are projected away</a:t>
            </a:r>
          </a:p>
          <a:p>
            <a:pPr marL="0" indent="0">
              <a:spcBef>
                <a:spcPts val="1368"/>
              </a:spcBef>
              <a:buNone/>
            </a:pPr>
            <a:endParaRPr lang="en-US" sz="2000" i="1" dirty="0" smtClean="0">
              <a:solidFill>
                <a:schemeClr val="tx1"/>
              </a:solidFill>
            </a:endParaRPr>
          </a:p>
          <a:p>
            <a:pPr>
              <a:spcBef>
                <a:spcPts val="1368"/>
              </a:spcBef>
            </a:pPr>
            <a:endParaRPr lang="en-US" sz="2800" dirty="0" smtClean="0">
              <a:solidFill>
                <a:schemeClr val="tx1"/>
              </a:solidFill>
            </a:endParaRPr>
          </a:p>
          <a:p>
            <a:pPr>
              <a:spcBef>
                <a:spcPts val="1368"/>
              </a:spcBef>
            </a:pPr>
            <a:r>
              <a:rPr lang="en-US" dirty="0" smtClean="0">
                <a:solidFill>
                  <a:schemeClr val="tx1"/>
                </a:solidFill>
              </a:rPr>
              <a:t>Compute </a:t>
            </a:r>
            <a:r>
              <a:rPr lang="en-US" b="1" dirty="0">
                <a:solidFill>
                  <a:schemeClr val="accent5"/>
                </a:solidFill>
              </a:rPr>
              <a:t>R </a:t>
            </a:r>
            <a:r>
              <a:rPr lang="en-US" b="1" dirty="0" smtClean="0">
                <a:solidFill>
                  <a:schemeClr val="accent5"/>
                </a:solidFill>
              </a:rPr>
              <a:t>× S</a:t>
            </a:r>
            <a:endParaRPr lang="en-US" b="1" dirty="0">
              <a:solidFill>
                <a:schemeClr val="accent5"/>
              </a:solidFill>
            </a:endParaRPr>
          </a:p>
          <a:p>
            <a:pPr>
              <a:spcBef>
                <a:spcPts val="1368"/>
              </a:spcBef>
            </a:pPr>
            <a:r>
              <a:rPr lang="en-US" b="1" dirty="0">
                <a:solidFill>
                  <a:schemeClr val="accent6"/>
                </a:solidFill>
              </a:rPr>
              <a:t>Select</a:t>
            </a:r>
            <a:r>
              <a:rPr lang="en-US" dirty="0">
                <a:solidFill>
                  <a:schemeClr val="accent6"/>
                </a:solidFill>
              </a:rPr>
              <a:t> </a:t>
            </a:r>
            <a:r>
              <a:rPr lang="en-US" dirty="0">
                <a:solidFill>
                  <a:schemeClr val="tx1"/>
                </a:solidFill>
              </a:rPr>
              <a:t>rows</a:t>
            </a:r>
            <a:r>
              <a:rPr lang="en-US" dirty="0">
                <a:solidFill>
                  <a:schemeClr val="accent6"/>
                </a:solidFill>
              </a:rPr>
              <a:t> </a:t>
            </a:r>
            <a:r>
              <a:rPr lang="en-US" dirty="0">
                <a:solidFill>
                  <a:schemeClr val="tx1"/>
                </a:solidFill>
              </a:rPr>
              <a:t>where </a:t>
            </a:r>
            <a:r>
              <a:rPr lang="en-US" dirty="0" smtClean="0">
                <a:solidFill>
                  <a:schemeClr val="tx1"/>
                </a:solidFill>
              </a:rPr>
              <a:t>fields appearing </a:t>
            </a:r>
            <a:r>
              <a:rPr lang="en-US" dirty="0">
                <a:solidFill>
                  <a:schemeClr val="tx1"/>
                </a:solidFill>
              </a:rPr>
              <a:t>in both relations have equal values</a:t>
            </a:r>
          </a:p>
          <a:p>
            <a:pPr>
              <a:spcBef>
                <a:spcPts val="1368"/>
              </a:spcBef>
            </a:pPr>
            <a:r>
              <a:rPr lang="en-US" b="1" dirty="0">
                <a:solidFill>
                  <a:schemeClr val="accent1"/>
                </a:solidFill>
              </a:rPr>
              <a:t>Project</a:t>
            </a:r>
            <a:r>
              <a:rPr lang="en-US" dirty="0">
                <a:solidFill>
                  <a:schemeClr val="tx1"/>
                </a:solidFill>
              </a:rPr>
              <a:t> onto </a:t>
            </a:r>
            <a:r>
              <a:rPr lang="en-US" dirty="0" smtClean="0">
                <a:solidFill>
                  <a:schemeClr val="tx1"/>
                </a:solidFill>
              </a:rPr>
              <a:t>the set of all unique fields.</a:t>
            </a:r>
            <a:endParaRPr lang="en-US" dirty="0">
              <a:solidFill>
                <a:schemeClr val="tx1"/>
              </a:solidFill>
            </a:endParaRPr>
          </a:p>
          <a:p>
            <a:pPr>
              <a:spcBef>
                <a:spcPts val="1368"/>
              </a:spcBef>
            </a:pPr>
            <a:endParaRPr lang="en-US" dirty="0">
              <a:solidFill>
                <a:schemeClr val="tx1"/>
              </a:solidFill>
            </a:endParaRPr>
          </a:p>
        </p:txBody>
      </p:sp>
      <p:sp>
        <p:nvSpPr>
          <p:cNvPr id="13" name="TextBox 12"/>
          <p:cNvSpPr txBox="1"/>
          <p:nvPr/>
        </p:nvSpPr>
        <p:spPr>
          <a:xfrm>
            <a:off x="1092722" y="2773663"/>
            <a:ext cx="7144905" cy="584775"/>
          </a:xfrm>
          <a:prstGeom prst="rect">
            <a:avLst/>
          </a:prstGeom>
          <a:noFill/>
        </p:spPr>
        <p:txBody>
          <a:bodyPr wrap="none" rtlCol="0">
            <a:spAutoFit/>
          </a:bodyPr>
          <a:lstStyle/>
          <a:p>
            <a:r>
              <a:rPr lang="en-US" sz="3200" b="1" dirty="0" smtClean="0"/>
              <a:t>R </a:t>
            </a:r>
            <a:r>
              <a:rPr lang="en-US" sz="3200" b="1" kern="0" dirty="0" smtClean="0">
                <a:latin typeface="Helvetica Neue Light"/>
                <a:ea typeface="Osaka"/>
                <a:cs typeface="Osaka" charset="-128"/>
                <a:sym typeface="Wingdings"/>
              </a:rPr>
              <a:t>⋈</a:t>
            </a:r>
            <a:r>
              <a:rPr lang="en-US" sz="3200" b="1" dirty="0" smtClean="0"/>
              <a:t> S = </a:t>
            </a:r>
            <a:r>
              <a:rPr lang="en-US" sz="3200" b="1" dirty="0" smtClean="0">
                <a:solidFill>
                  <a:schemeClr val="accent1"/>
                </a:solidFill>
              </a:rPr>
              <a:t>𝜋</a:t>
            </a:r>
            <a:r>
              <a:rPr lang="en-US" sz="3200" baseline="-25000" dirty="0" smtClean="0">
                <a:solidFill>
                  <a:schemeClr val="accent1"/>
                </a:solidFill>
              </a:rPr>
              <a:t>unique fld.</a:t>
            </a:r>
            <a:r>
              <a:rPr lang="en-US" sz="3200" dirty="0" smtClean="0">
                <a:solidFill>
                  <a:schemeClr val="accent1"/>
                </a:solidFill>
              </a:rPr>
              <a:t> </a:t>
            </a:r>
            <a:r>
              <a:rPr lang="en-US" sz="3200" b="1" dirty="0" smtClean="0">
                <a:solidFill>
                  <a:schemeClr val="accent6">
                    <a:lumMod val="75000"/>
                  </a:schemeClr>
                </a:solidFill>
              </a:rPr>
              <a:t>𝜎</a:t>
            </a:r>
            <a:r>
              <a:rPr lang="en-US" sz="3200" kern="0" baseline="-25000" dirty="0" smtClean="0">
                <a:solidFill>
                  <a:schemeClr val="accent6">
                    <a:lumMod val="75000"/>
                  </a:schemeClr>
                </a:solidFill>
                <a:latin typeface="Helvetica Neue Light"/>
                <a:ea typeface="Osaka"/>
                <a:cs typeface="Osaka" charset="-128"/>
                <a:sym typeface="Wingdings"/>
              </a:rPr>
              <a:t>eq. matching fld.</a:t>
            </a:r>
            <a:r>
              <a:rPr lang="en-US" sz="3200" b="1" kern="0" dirty="0" smtClean="0">
                <a:latin typeface="Helvetica Neue Light"/>
                <a:ea typeface="Osaka"/>
                <a:cs typeface="Osaka" charset="-128"/>
                <a:sym typeface="Wingdings"/>
              </a:rPr>
              <a:t>( </a:t>
            </a:r>
            <a:r>
              <a:rPr lang="en-US" sz="3200" b="1" dirty="0" smtClean="0"/>
              <a:t>R </a:t>
            </a:r>
            <a:r>
              <a:rPr lang="en-US" sz="3200" b="1" dirty="0" smtClean="0">
                <a:solidFill>
                  <a:schemeClr val="accent4"/>
                </a:solidFill>
              </a:rPr>
              <a:t>×</a:t>
            </a:r>
            <a:r>
              <a:rPr lang="en-US" sz="3200" b="1" dirty="0" smtClean="0"/>
              <a:t> S )</a:t>
            </a:r>
          </a:p>
        </p:txBody>
      </p:sp>
      <p:sp>
        <p:nvSpPr>
          <p:cNvPr id="26" name="Rectangle 3"/>
          <p:cNvSpPr>
            <a:spLocks noGrp="1" noChangeArrowheads="1"/>
          </p:cNvSpPr>
          <p:nvPr>
            <p:ph type="title"/>
          </p:nvPr>
        </p:nvSpPr>
        <p:spPr>
          <a:xfrm>
            <a:off x="407196" y="6283"/>
            <a:ext cx="7770812" cy="1143000"/>
          </a:xfrm>
          <a:noFill/>
        </p:spPr>
        <p:txBody>
          <a:bodyPr/>
          <a:lstStyle/>
          <a:p>
            <a:pPr eaLnBrk="1" hangingPunct="1">
              <a:spcAft>
                <a:spcPts val="13"/>
              </a:spcAft>
              <a:tabLst>
                <a:tab pos="0" algn="l"/>
                <a:tab pos="914400" algn="l"/>
                <a:tab pos="1828800" algn="l"/>
                <a:tab pos="2743200" algn="l"/>
                <a:tab pos="3657600" algn="l"/>
              </a:tabLst>
            </a:pPr>
            <a:r>
              <a:rPr lang="en-US" dirty="0" smtClean="0">
                <a:solidFill>
                  <a:srgbClr val="000000"/>
                </a:solidFill>
                <a:ea typeface="Osaka" charset="0"/>
                <a:cs typeface="Helvetica Neue Light"/>
              </a:rPr>
              <a:t>Natural Join (</a:t>
            </a:r>
            <a:r>
              <a:rPr lang="en-US" sz="4800" b="1" dirty="0" smtClean="0">
                <a:sym typeface="Wingdings"/>
              </a:rPr>
              <a:t>⋈</a:t>
            </a:r>
            <a:r>
              <a:rPr lang="en-US" dirty="0" smtClean="0"/>
              <a:t>)</a:t>
            </a:r>
            <a:endParaRPr lang="en-US" dirty="0">
              <a:solidFill>
                <a:srgbClr val="000000"/>
              </a:solidFill>
              <a:ea typeface="Osaka" charset="0"/>
              <a:cs typeface="Helvetica Neue Light"/>
            </a:endParaRPr>
          </a:p>
        </p:txBody>
      </p:sp>
    </p:spTree>
    <p:extLst>
      <p:ext uri="{BB962C8B-B14F-4D97-AF65-F5344CB8AC3E}">
        <p14:creationId xmlns:p14="http://schemas.microsoft.com/office/powerpoint/2010/main" val="10997326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a:xfrm>
            <a:off x="407196" y="6283"/>
            <a:ext cx="7770812" cy="1143000"/>
          </a:xfrm>
          <a:noFill/>
        </p:spPr>
        <p:txBody>
          <a:bodyPr/>
          <a:lstStyle/>
          <a:p>
            <a:pPr eaLnBrk="1" hangingPunct="1">
              <a:spcAft>
                <a:spcPts val="13"/>
              </a:spcAft>
              <a:tabLst>
                <a:tab pos="0" algn="l"/>
                <a:tab pos="914400" algn="l"/>
                <a:tab pos="1828800" algn="l"/>
                <a:tab pos="2743200" algn="l"/>
                <a:tab pos="3657600" algn="l"/>
              </a:tabLst>
            </a:pPr>
            <a:r>
              <a:rPr lang="en-US" dirty="0" smtClean="0">
                <a:solidFill>
                  <a:srgbClr val="000000"/>
                </a:solidFill>
                <a:ea typeface="Osaka" charset="0"/>
                <a:cs typeface="Helvetica Neue Light"/>
              </a:rPr>
              <a:t>Natural Join (</a:t>
            </a:r>
            <a:r>
              <a:rPr lang="en-US" sz="4800" b="1" dirty="0" smtClean="0">
                <a:sym typeface="Wingdings"/>
              </a:rPr>
              <a:t>⋈</a:t>
            </a:r>
            <a:r>
              <a:rPr lang="en-US" dirty="0" smtClean="0"/>
              <a:t>)</a:t>
            </a:r>
            <a:endParaRPr lang="en-US" dirty="0">
              <a:solidFill>
                <a:srgbClr val="000000"/>
              </a:solidFill>
              <a:ea typeface="Osaka" charset="0"/>
              <a:cs typeface="Helvetica Neue Light"/>
            </a:endParaRPr>
          </a:p>
        </p:txBody>
      </p:sp>
      <p:sp>
        <p:nvSpPr>
          <p:cNvPr id="2" name="TextBox 1"/>
          <p:cNvSpPr txBox="1"/>
          <p:nvPr/>
        </p:nvSpPr>
        <p:spPr>
          <a:xfrm>
            <a:off x="327684" y="1951277"/>
            <a:ext cx="1324402" cy="400110"/>
          </a:xfrm>
          <a:prstGeom prst="rect">
            <a:avLst/>
          </a:prstGeom>
          <a:noFill/>
        </p:spPr>
        <p:txBody>
          <a:bodyPr wrap="none" rtlCol="0">
            <a:spAutoFit/>
          </a:bodyPr>
          <a:lstStyle/>
          <a:p>
            <a:r>
              <a:rPr lang="en-US" sz="2000" b="1" dirty="0" smtClean="0"/>
              <a:t>Example:</a:t>
            </a:r>
            <a:endParaRPr lang="en-US" sz="2000" b="1" dirty="0"/>
          </a:p>
        </p:txBody>
      </p:sp>
      <p:sp>
        <p:nvSpPr>
          <p:cNvPr id="50" name="TextBox 49"/>
          <p:cNvSpPr txBox="1"/>
          <p:nvPr/>
        </p:nvSpPr>
        <p:spPr>
          <a:xfrm>
            <a:off x="5536396" y="2326066"/>
            <a:ext cx="1800493" cy="646331"/>
          </a:xfrm>
          <a:prstGeom prst="rect">
            <a:avLst/>
          </a:prstGeom>
          <a:noFill/>
        </p:spPr>
        <p:txBody>
          <a:bodyPr wrap="none" rtlCol="0">
            <a:spAutoFit/>
          </a:bodyPr>
          <a:lstStyle/>
          <a:p>
            <a:r>
              <a:rPr lang="en-US" sz="3600" dirty="0" smtClean="0">
                <a:latin typeface="Helvetica Neue" charset="0"/>
                <a:ea typeface="Helvetica Neue" charset="0"/>
                <a:cs typeface="Helvetica Neue" charset="0"/>
              </a:rPr>
              <a:t>R1 </a:t>
            </a:r>
            <a:r>
              <a:rPr lang="en-US" sz="3600" kern="0">
                <a:latin typeface="Helvetica Neue" charset="0"/>
                <a:ea typeface="Helvetica Neue" charset="0"/>
                <a:cs typeface="Helvetica Neue" charset="0"/>
                <a:sym typeface="Wingdings"/>
              </a:rPr>
              <a:t>⋈</a:t>
            </a:r>
            <a:r>
              <a:rPr lang="en-US" sz="3600">
                <a:latin typeface="Helvetica Neue" charset="0"/>
                <a:ea typeface="Helvetica Neue" charset="0"/>
                <a:cs typeface="Helvetica Neue" charset="0"/>
              </a:rPr>
              <a:t> </a:t>
            </a:r>
            <a:r>
              <a:rPr lang="en-US" sz="3600" smtClean="0">
                <a:latin typeface="Helvetica Neue" charset="0"/>
                <a:ea typeface="Helvetica Neue" charset="0"/>
                <a:cs typeface="Helvetica Neue" charset="0"/>
              </a:rPr>
              <a:t>S1</a:t>
            </a:r>
            <a:endParaRPr lang="en-US" sz="3600" dirty="0" smtClean="0">
              <a:latin typeface="Helvetica Neue" charset="0"/>
              <a:ea typeface="Helvetica Neue" charset="0"/>
              <a:cs typeface="Helvetica Neue" charset="0"/>
            </a:endParaRPr>
          </a:p>
        </p:txBody>
      </p:sp>
      <p:sp>
        <p:nvSpPr>
          <p:cNvPr id="11" name="TextBox 10"/>
          <p:cNvSpPr txBox="1"/>
          <p:nvPr/>
        </p:nvSpPr>
        <p:spPr>
          <a:xfrm>
            <a:off x="279834" y="4168371"/>
            <a:ext cx="543739" cy="369332"/>
          </a:xfrm>
          <a:prstGeom prst="rect">
            <a:avLst/>
          </a:prstGeom>
          <a:noFill/>
        </p:spPr>
        <p:txBody>
          <a:bodyPr wrap="none" rtlCol="0">
            <a:spAutoFit/>
          </a:bodyPr>
          <a:lstStyle/>
          <a:p>
            <a:r>
              <a:rPr lang="en-US" sz="1800" b="1" dirty="0" smtClean="0"/>
              <a:t>S1:</a:t>
            </a:r>
            <a:endParaRPr lang="en-US" sz="1800" b="1" dirty="0"/>
          </a:p>
        </p:txBody>
      </p:sp>
      <p:graphicFrame>
        <p:nvGraphicFramePr>
          <p:cNvPr id="12" name="Table 11"/>
          <p:cNvGraphicFramePr>
            <a:graphicFrameLocks noGrp="1"/>
          </p:cNvGraphicFramePr>
          <p:nvPr>
            <p:extLst>
              <p:ext uri="{D42A27DB-BD31-4B8C-83A1-F6EECF244321}">
                <p14:modId xmlns:p14="http://schemas.microsoft.com/office/powerpoint/2010/main" val="1226640456"/>
              </p:ext>
            </p:extLst>
          </p:nvPr>
        </p:nvGraphicFramePr>
        <p:xfrm>
          <a:off x="279834" y="3137641"/>
          <a:ext cx="2040482" cy="944157"/>
        </p:xfrm>
        <a:graphic>
          <a:graphicData uri="http://schemas.openxmlformats.org/drawingml/2006/table">
            <a:tbl>
              <a:tblPr firstRow="1" bandRow="1">
                <a:tableStyleId>{F5AB1C69-6EDB-4FF4-983F-18BD219EF322}</a:tableStyleId>
              </a:tblPr>
              <a:tblGrid>
                <a:gridCol w="481696"/>
                <a:gridCol w="607319"/>
                <a:gridCol w="951467"/>
              </a:tblGrid>
              <a:tr h="314719">
                <a:tc>
                  <a:txBody>
                    <a:bodyPr/>
                    <a:lstStyle/>
                    <a:p>
                      <a:r>
                        <a:rPr lang="en-US" sz="1400" u="sng" dirty="0" err="1" smtClean="0"/>
                        <a:t>sid</a:t>
                      </a:r>
                      <a:endParaRPr lang="en-US" sz="1400" u="sng" dirty="0"/>
                    </a:p>
                  </a:txBody>
                  <a:tcPr marL="77602" marR="77602" marT="38801" marB="38801">
                    <a:solidFill>
                      <a:schemeClr val="accent1"/>
                    </a:solidFill>
                  </a:tcPr>
                </a:tc>
                <a:tc>
                  <a:txBody>
                    <a:bodyPr/>
                    <a:lstStyle/>
                    <a:p>
                      <a:r>
                        <a:rPr lang="en-US" sz="1400" u="sng" dirty="0" smtClean="0"/>
                        <a:t>bid</a:t>
                      </a:r>
                      <a:endParaRPr lang="en-US" sz="1400" u="sng" dirty="0"/>
                    </a:p>
                  </a:txBody>
                  <a:tcPr marL="77602" marR="77602" marT="38801" marB="38801">
                    <a:solidFill>
                      <a:schemeClr val="accent1"/>
                    </a:solidFill>
                  </a:tcPr>
                </a:tc>
                <a:tc>
                  <a:txBody>
                    <a:bodyPr/>
                    <a:lstStyle/>
                    <a:p>
                      <a:r>
                        <a:rPr lang="en-US" sz="1400" u="sng" dirty="0" smtClean="0"/>
                        <a:t>day</a:t>
                      </a:r>
                      <a:endParaRPr lang="en-US" sz="1400" u="sng" dirty="0"/>
                    </a:p>
                  </a:txBody>
                  <a:tcPr marL="77602" marR="77602" marT="38801" marB="38801">
                    <a:solidFill>
                      <a:schemeClr val="accent1"/>
                    </a:solidFill>
                  </a:tcPr>
                </a:tc>
              </a:tr>
              <a:tr h="314719">
                <a:tc>
                  <a:txBody>
                    <a:bodyPr/>
                    <a:lstStyle/>
                    <a:p>
                      <a:r>
                        <a:rPr lang="en-US" sz="1400" dirty="0" smtClean="0"/>
                        <a:t>22</a:t>
                      </a:r>
                      <a:endParaRPr lang="en-US" sz="1400" dirty="0"/>
                    </a:p>
                  </a:txBody>
                  <a:tcPr marL="77602" marR="77602" marT="38801" marB="38801">
                    <a:solidFill>
                      <a:schemeClr val="bg1">
                        <a:lumMod val="85000"/>
                      </a:schemeClr>
                    </a:solidFill>
                  </a:tcPr>
                </a:tc>
                <a:tc>
                  <a:txBody>
                    <a:bodyPr/>
                    <a:lstStyle/>
                    <a:p>
                      <a:r>
                        <a:rPr lang="en-US" sz="1400" dirty="0" smtClean="0"/>
                        <a:t>101</a:t>
                      </a:r>
                      <a:endParaRPr lang="en-US" sz="1400" dirty="0"/>
                    </a:p>
                  </a:txBody>
                  <a:tcPr marL="77602" marR="77602" marT="38801" marB="38801">
                    <a:solidFill>
                      <a:schemeClr val="bg1">
                        <a:lumMod val="85000"/>
                      </a:schemeClr>
                    </a:solidFill>
                  </a:tcPr>
                </a:tc>
                <a:tc>
                  <a:txBody>
                    <a:bodyPr/>
                    <a:lstStyle/>
                    <a:p>
                      <a:r>
                        <a:rPr lang="en-US" sz="1400" dirty="0" smtClean="0"/>
                        <a:t>10/10/96</a:t>
                      </a:r>
                      <a:endParaRPr lang="en-US" sz="1400" dirty="0"/>
                    </a:p>
                  </a:txBody>
                  <a:tcPr marL="77602" marR="77602" marT="38801" marB="38801">
                    <a:solidFill>
                      <a:schemeClr val="bg1">
                        <a:lumMod val="85000"/>
                      </a:schemeClr>
                    </a:solidFill>
                  </a:tcPr>
                </a:tc>
              </a:tr>
              <a:tr h="314719">
                <a:tc>
                  <a:txBody>
                    <a:bodyPr/>
                    <a:lstStyle/>
                    <a:p>
                      <a:r>
                        <a:rPr lang="en-US" sz="1400" dirty="0" smtClean="0"/>
                        <a:t>58</a:t>
                      </a:r>
                      <a:endParaRPr lang="en-US" sz="1400" dirty="0"/>
                    </a:p>
                  </a:txBody>
                  <a:tcPr marL="77602" marR="77602" marT="38801" marB="38801">
                    <a:solidFill>
                      <a:schemeClr val="bg1">
                        <a:lumMod val="75000"/>
                      </a:schemeClr>
                    </a:solidFill>
                  </a:tcPr>
                </a:tc>
                <a:tc>
                  <a:txBody>
                    <a:bodyPr/>
                    <a:lstStyle/>
                    <a:p>
                      <a:r>
                        <a:rPr lang="en-US" sz="1400" dirty="0" smtClean="0"/>
                        <a:t>103</a:t>
                      </a:r>
                      <a:endParaRPr lang="en-US" sz="1400" dirty="0"/>
                    </a:p>
                  </a:txBody>
                  <a:tcPr marL="77602" marR="77602" marT="38801" marB="38801">
                    <a:solidFill>
                      <a:schemeClr val="bg1">
                        <a:lumMod val="75000"/>
                      </a:schemeClr>
                    </a:solidFill>
                  </a:tcPr>
                </a:tc>
                <a:tc>
                  <a:txBody>
                    <a:bodyPr/>
                    <a:lstStyle/>
                    <a:p>
                      <a:r>
                        <a:rPr lang="en-US" sz="1400" dirty="0" smtClean="0"/>
                        <a:t>11/12/96</a:t>
                      </a:r>
                      <a:endParaRPr lang="en-US" sz="1400" dirty="0"/>
                    </a:p>
                  </a:txBody>
                  <a:tcPr marL="77602" marR="77602" marT="38801" marB="38801">
                    <a:solidFill>
                      <a:schemeClr val="bg1">
                        <a:lumMod val="75000"/>
                      </a:schemeClr>
                    </a:solidFill>
                  </a:tcPr>
                </a:tc>
              </a:tr>
            </a:tbl>
          </a:graphicData>
        </a:graphic>
      </p:graphicFrame>
      <p:sp>
        <p:nvSpPr>
          <p:cNvPr id="14" name="TextBox 13"/>
          <p:cNvSpPr txBox="1"/>
          <p:nvPr/>
        </p:nvSpPr>
        <p:spPr>
          <a:xfrm>
            <a:off x="279834" y="2681736"/>
            <a:ext cx="556563" cy="369332"/>
          </a:xfrm>
          <a:prstGeom prst="rect">
            <a:avLst/>
          </a:prstGeom>
          <a:noFill/>
        </p:spPr>
        <p:txBody>
          <a:bodyPr wrap="none" rtlCol="0">
            <a:spAutoFit/>
          </a:bodyPr>
          <a:lstStyle/>
          <a:p>
            <a:r>
              <a:rPr lang="en-US" sz="1800" b="1" dirty="0" smtClean="0"/>
              <a:t>R1:</a:t>
            </a:r>
            <a:endParaRPr lang="en-US" sz="1800" b="1" dirty="0"/>
          </a:p>
        </p:txBody>
      </p:sp>
      <p:graphicFrame>
        <p:nvGraphicFramePr>
          <p:cNvPr id="18" name="Table 17"/>
          <p:cNvGraphicFramePr>
            <a:graphicFrameLocks noGrp="1"/>
          </p:cNvGraphicFramePr>
          <p:nvPr>
            <p:extLst>
              <p:ext uri="{D42A27DB-BD31-4B8C-83A1-F6EECF244321}">
                <p14:modId xmlns:p14="http://schemas.microsoft.com/office/powerpoint/2010/main" val="125060193"/>
              </p:ext>
            </p:extLst>
          </p:nvPr>
        </p:nvGraphicFramePr>
        <p:xfrm>
          <a:off x="4091860" y="3153381"/>
          <a:ext cx="4794634" cy="2252313"/>
        </p:xfrm>
        <a:graphic>
          <a:graphicData uri="http://schemas.openxmlformats.org/drawingml/2006/table">
            <a:tbl>
              <a:tblPr firstRow="1" bandRow="1">
                <a:tableStyleId>{5C22544A-7EE6-4342-B048-85BDC9FD1C3A}</a:tableStyleId>
              </a:tblPr>
              <a:tblGrid>
                <a:gridCol w="570385"/>
                <a:gridCol w="570385"/>
                <a:gridCol w="942471"/>
                <a:gridCol w="530584"/>
                <a:gridCol w="850280"/>
                <a:gridCol w="787296"/>
                <a:gridCol w="543233"/>
              </a:tblGrid>
              <a:tr h="321759">
                <a:tc>
                  <a:txBody>
                    <a:bodyPr/>
                    <a:lstStyle/>
                    <a:p>
                      <a:r>
                        <a:rPr lang="en-US" sz="1400" u="none" dirty="0" err="1" smtClean="0"/>
                        <a:t>sid</a:t>
                      </a:r>
                      <a:endParaRPr lang="en-US" sz="1400" u="none" dirty="0"/>
                    </a:p>
                  </a:txBody>
                  <a:tcPr/>
                </a:tc>
                <a:tc>
                  <a:txBody>
                    <a:bodyPr/>
                    <a:lstStyle/>
                    <a:p>
                      <a:r>
                        <a:rPr lang="en-US" sz="1400" u="none" dirty="0" smtClean="0"/>
                        <a:t>bid</a:t>
                      </a:r>
                      <a:endParaRPr lang="en-US" sz="1400" u="none" dirty="0"/>
                    </a:p>
                  </a:txBody>
                  <a:tcPr/>
                </a:tc>
                <a:tc>
                  <a:txBody>
                    <a:bodyPr/>
                    <a:lstStyle/>
                    <a:p>
                      <a:r>
                        <a:rPr lang="en-US" sz="1400" u="none" dirty="0" smtClean="0"/>
                        <a:t>day</a:t>
                      </a:r>
                      <a:endParaRPr lang="en-US" sz="1400" u="none" dirty="0"/>
                    </a:p>
                  </a:txBody>
                  <a:tcPr/>
                </a:tc>
                <a:tc>
                  <a:txBody>
                    <a:bodyPr/>
                    <a:lstStyle/>
                    <a:p>
                      <a:r>
                        <a:rPr lang="en-US" sz="1400" u="none" dirty="0" err="1" smtClean="0"/>
                        <a:t>sid</a:t>
                      </a:r>
                      <a:endParaRPr lang="en-US" sz="1400" u="none" dirty="0"/>
                    </a:p>
                  </a:txBody>
                  <a:tcPr/>
                </a:tc>
                <a:tc>
                  <a:txBody>
                    <a:bodyPr/>
                    <a:lstStyle/>
                    <a:p>
                      <a:r>
                        <a:rPr lang="en-US" sz="1400" dirty="0" err="1" smtClean="0"/>
                        <a:t>sname</a:t>
                      </a:r>
                      <a:endParaRPr lang="en-US" sz="1400" dirty="0"/>
                    </a:p>
                  </a:txBody>
                  <a:tcPr/>
                </a:tc>
                <a:tc>
                  <a:txBody>
                    <a:bodyPr/>
                    <a:lstStyle/>
                    <a:p>
                      <a:r>
                        <a:rPr lang="en-US" sz="1400" dirty="0" smtClean="0"/>
                        <a:t>rating</a:t>
                      </a:r>
                      <a:endParaRPr lang="en-US" sz="1400" dirty="0"/>
                    </a:p>
                  </a:txBody>
                  <a:tcPr/>
                </a:tc>
                <a:tc>
                  <a:txBody>
                    <a:bodyPr/>
                    <a:lstStyle/>
                    <a:p>
                      <a:r>
                        <a:rPr lang="en-US" sz="1400" dirty="0" smtClean="0"/>
                        <a:t>age</a:t>
                      </a:r>
                      <a:endParaRPr lang="en-US" sz="1400" dirty="0"/>
                    </a:p>
                  </a:txBody>
                  <a:tcPr/>
                </a:tc>
              </a:tr>
              <a:tr h="321759">
                <a:tc>
                  <a:txBody>
                    <a:bodyPr/>
                    <a:lstStyle/>
                    <a:p>
                      <a:r>
                        <a:rPr lang="en-US" sz="1400" dirty="0" smtClean="0"/>
                        <a:t>22</a:t>
                      </a:r>
                      <a:endParaRPr lang="en-US" sz="1400" dirty="0"/>
                    </a:p>
                  </a:txBody>
                  <a:tcPr>
                    <a:solidFill>
                      <a:schemeClr val="bg1">
                        <a:lumMod val="85000"/>
                      </a:schemeClr>
                    </a:solidFill>
                  </a:tcPr>
                </a:tc>
                <a:tc>
                  <a:txBody>
                    <a:bodyPr/>
                    <a:lstStyle/>
                    <a:p>
                      <a:r>
                        <a:rPr lang="en-US" sz="1400" dirty="0" smtClean="0"/>
                        <a:t>101</a:t>
                      </a:r>
                      <a:endParaRPr lang="en-US" sz="1400" dirty="0"/>
                    </a:p>
                  </a:txBody>
                  <a:tcPr>
                    <a:solidFill>
                      <a:schemeClr val="bg1">
                        <a:lumMod val="85000"/>
                      </a:schemeClr>
                    </a:solidFill>
                  </a:tcPr>
                </a:tc>
                <a:tc>
                  <a:txBody>
                    <a:bodyPr/>
                    <a:lstStyle/>
                    <a:p>
                      <a:r>
                        <a:rPr lang="en-US" sz="1400" dirty="0" smtClean="0"/>
                        <a:t>10/10/96</a:t>
                      </a:r>
                      <a:endParaRPr lang="en-US" sz="1400" dirty="0"/>
                    </a:p>
                  </a:txBody>
                  <a:tcPr>
                    <a:solidFill>
                      <a:schemeClr val="bg1">
                        <a:lumMod val="85000"/>
                      </a:schemeClr>
                    </a:solidFill>
                  </a:tcPr>
                </a:tc>
                <a:tc>
                  <a:txBody>
                    <a:bodyPr/>
                    <a:lstStyle/>
                    <a:p>
                      <a:r>
                        <a:rPr lang="en-US" sz="1400" dirty="0" smtClean="0"/>
                        <a:t>22</a:t>
                      </a:r>
                      <a:endParaRPr lang="en-US" sz="1400" dirty="0"/>
                    </a:p>
                  </a:txBody>
                  <a:tcPr>
                    <a:solidFill>
                      <a:schemeClr val="accent3">
                        <a:lumMod val="60000"/>
                        <a:lumOff val="40000"/>
                      </a:schemeClr>
                    </a:solidFill>
                  </a:tcPr>
                </a:tc>
                <a:tc>
                  <a:txBody>
                    <a:bodyPr/>
                    <a:lstStyle/>
                    <a:p>
                      <a:r>
                        <a:rPr lang="en-US" sz="1400" dirty="0" err="1" smtClean="0"/>
                        <a:t>dustin</a:t>
                      </a:r>
                      <a:endParaRPr lang="en-US" sz="1400" dirty="0"/>
                    </a:p>
                  </a:txBody>
                  <a:tcPr>
                    <a:solidFill>
                      <a:schemeClr val="accent3">
                        <a:lumMod val="60000"/>
                        <a:lumOff val="40000"/>
                      </a:schemeClr>
                    </a:solidFill>
                  </a:tcPr>
                </a:tc>
                <a:tc>
                  <a:txBody>
                    <a:bodyPr/>
                    <a:lstStyle/>
                    <a:p>
                      <a:r>
                        <a:rPr lang="en-US" sz="1400" dirty="0" smtClean="0"/>
                        <a:t>7</a:t>
                      </a:r>
                      <a:endParaRPr lang="en-US" sz="1400" dirty="0"/>
                    </a:p>
                  </a:txBody>
                  <a:tcPr>
                    <a:solidFill>
                      <a:schemeClr val="accent3">
                        <a:lumMod val="60000"/>
                        <a:lumOff val="40000"/>
                      </a:schemeClr>
                    </a:solidFill>
                  </a:tcPr>
                </a:tc>
                <a:tc>
                  <a:txBody>
                    <a:bodyPr/>
                    <a:lstStyle/>
                    <a:p>
                      <a:r>
                        <a:rPr lang="en-US" sz="1400" dirty="0" smtClean="0"/>
                        <a:t>45.0</a:t>
                      </a:r>
                    </a:p>
                  </a:txBody>
                  <a:tcPr>
                    <a:solidFill>
                      <a:schemeClr val="accent3">
                        <a:lumMod val="60000"/>
                        <a:lumOff val="40000"/>
                      </a:schemeClr>
                    </a:solidFill>
                  </a:tcPr>
                </a:tc>
              </a:tr>
              <a:tr h="321759">
                <a:tc>
                  <a:txBody>
                    <a:bodyPr/>
                    <a:lstStyle/>
                    <a:p>
                      <a:r>
                        <a:rPr lang="en-US" sz="1400" dirty="0" smtClean="0"/>
                        <a:t>22</a:t>
                      </a:r>
                      <a:endParaRPr lang="en-US" sz="1400" dirty="0"/>
                    </a:p>
                  </a:txBody>
                  <a:tcPr>
                    <a:solidFill>
                      <a:schemeClr val="bg1">
                        <a:lumMod val="85000"/>
                      </a:schemeClr>
                    </a:solidFill>
                  </a:tcPr>
                </a:tc>
                <a:tc>
                  <a:txBody>
                    <a:bodyPr/>
                    <a:lstStyle/>
                    <a:p>
                      <a:r>
                        <a:rPr lang="en-US" sz="1400" dirty="0" smtClean="0"/>
                        <a:t>101</a:t>
                      </a:r>
                      <a:endParaRPr lang="en-US" sz="1400" dirty="0"/>
                    </a:p>
                  </a:txBody>
                  <a:tcPr>
                    <a:solidFill>
                      <a:schemeClr val="bg1">
                        <a:lumMod val="85000"/>
                      </a:schemeClr>
                    </a:solidFill>
                  </a:tcPr>
                </a:tc>
                <a:tc>
                  <a:txBody>
                    <a:bodyPr/>
                    <a:lstStyle/>
                    <a:p>
                      <a:r>
                        <a:rPr lang="en-US" sz="1400" dirty="0" smtClean="0"/>
                        <a:t>10/10/96</a:t>
                      </a:r>
                      <a:endParaRPr lang="en-US" sz="1400" dirty="0"/>
                    </a:p>
                  </a:txBody>
                  <a:tcPr>
                    <a:solidFill>
                      <a:schemeClr val="bg1">
                        <a:lumMod val="85000"/>
                      </a:schemeClr>
                    </a:solidFill>
                  </a:tcPr>
                </a:tc>
                <a:tc>
                  <a:txBody>
                    <a:bodyPr/>
                    <a:lstStyle/>
                    <a:p>
                      <a:r>
                        <a:rPr lang="en-US" sz="1400" dirty="0" smtClean="0"/>
                        <a:t>31</a:t>
                      </a:r>
                      <a:endParaRPr lang="en-US" sz="1400" dirty="0"/>
                    </a:p>
                  </a:txBody>
                  <a:tcPr>
                    <a:solidFill>
                      <a:schemeClr val="accent5">
                        <a:lumMod val="40000"/>
                        <a:lumOff val="60000"/>
                      </a:schemeClr>
                    </a:solidFill>
                  </a:tcPr>
                </a:tc>
                <a:tc>
                  <a:txBody>
                    <a:bodyPr/>
                    <a:lstStyle/>
                    <a:p>
                      <a:r>
                        <a:rPr lang="en-US" sz="1400" dirty="0" smtClean="0"/>
                        <a:t>lubber</a:t>
                      </a:r>
                      <a:endParaRPr lang="en-US" sz="1400" dirty="0"/>
                    </a:p>
                  </a:txBody>
                  <a:tcPr>
                    <a:solidFill>
                      <a:schemeClr val="accent5">
                        <a:lumMod val="40000"/>
                        <a:lumOff val="60000"/>
                      </a:schemeClr>
                    </a:solidFill>
                  </a:tcPr>
                </a:tc>
                <a:tc>
                  <a:txBody>
                    <a:bodyPr/>
                    <a:lstStyle/>
                    <a:p>
                      <a:r>
                        <a:rPr lang="en-US" sz="1400" dirty="0" smtClean="0"/>
                        <a:t>8</a:t>
                      </a:r>
                      <a:endParaRPr lang="en-US" sz="1400" dirty="0"/>
                    </a:p>
                  </a:txBody>
                  <a:tcPr>
                    <a:solidFill>
                      <a:schemeClr val="accent5">
                        <a:lumMod val="40000"/>
                        <a:lumOff val="60000"/>
                      </a:schemeClr>
                    </a:solidFill>
                  </a:tcPr>
                </a:tc>
                <a:tc>
                  <a:txBody>
                    <a:bodyPr/>
                    <a:lstStyle/>
                    <a:p>
                      <a:r>
                        <a:rPr lang="en-US" sz="1400" dirty="0" smtClean="0"/>
                        <a:t>55.5</a:t>
                      </a:r>
                      <a:endParaRPr lang="en-US" sz="1400" dirty="0"/>
                    </a:p>
                  </a:txBody>
                  <a:tcPr>
                    <a:solidFill>
                      <a:schemeClr val="accent5">
                        <a:lumMod val="40000"/>
                        <a:lumOff val="60000"/>
                      </a:schemeClr>
                    </a:solidFill>
                  </a:tcPr>
                </a:tc>
              </a:tr>
              <a:tr h="321759">
                <a:tc>
                  <a:txBody>
                    <a:bodyPr/>
                    <a:lstStyle/>
                    <a:p>
                      <a:r>
                        <a:rPr lang="en-US" sz="1400" dirty="0" smtClean="0"/>
                        <a:t>22</a:t>
                      </a:r>
                      <a:endParaRPr lang="en-US" sz="1400" dirty="0"/>
                    </a:p>
                  </a:txBody>
                  <a:tcPr>
                    <a:solidFill>
                      <a:schemeClr val="bg1">
                        <a:lumMod val="85000"/>
                      </a:schemeClr>
                    </a:solidFill>
                  </a:tcPr>
                </a:tc>
                <a:tc>
                  <a:txBody>
                    <a:bodyPr/>
                    <a:lstStyle/>
                    <a:p>
                      <a:r>
                        <a:rPr lang="en-US" sz="1400" dirty="0" smtClean="0"/>
                        <a:t>101</a:t>
                      </a:r>
                      <a:endParaRPr lang="en-US" sz="1400" dirty="0"/>
                    </a:p>
                  </a:txBody>
                  <a:tcPr>
                    <a:solidFill>
                      <a:schemeClr val="bg1">
                        <a:lumMod val="85000"/>
                      </a:schemeClr>
                    </a:solidFill>
                  </a:tcPr>
                </a:tc>
                <a:tc>
                  <a:txBody>
                    <a:bodyPr/>
                    <a:lstStyle/>
                    <a:p>
                      <a:r>
                        <a:rPr lang="en-US" sz="1400" dirty="0" smtClean="0"/>
                        <a:t>10/10/96</a:t>
                      </a:r>
                      <a:endParaRPr lang="en-US" sz="1400" dirty="0"/>
                    </a:p>
                  </a:txBody>
                  <a:tcPr>
                    <a:solidFill>
                      <a:schemeClr val="bg1">
                        <a:lumMod val="85000"/>
                      </a:schemeClr>
                    </a:solidFill>
                  </a:tcPr>
                </a:tc>
                <a:tc>
                  <a:txBody>
                    <a:bodyPr/>
                    <a:lstStyle/>
                    <a:p>
                      <a:r>
                        <a:rPr lang="en-US" sz="1400" dirty="0" smtClean="0"/>
                        <a:t>58</a:t>
                      </a:r>
                      <a:endParaRPr lang="en-US" sz="1400" dirty="0"/>
                    </a:p>
                  </a:txBody>
                  <a:tcPr>
                    <a:solidFill>
                      <a:schemeClr val="accent6">
                        <a:lumMod val="60000"/>
                        <a:lumOff val="40000"/>
                      </a:schemeClr>
                    </a:solidFill>
                  </a:tcPr>
                </a:tc>
                <a:tc>
                  <a:txBody>
                    <a:bodyPr/>
                    <a:lstStyle/>
                    <a:p>
                      <a:r>
                        <a:rPr lang="en-US" sz="1400" dirty="0" smtClean="0"/>
                        <a:t>rusty</a:t>
                      </a:r>
                      <a:endParaRPr lang="en-US" sz="1400" dirty="0"/>
                    </a:p>
                  </a:txBody>
                  <a:tcPr>
                    <a:solidFill>
                      <a:schemeClr val="accent6">
                        <a:lumMod val="60000"/>
                        <a:lumOff val="40000"/>
                      </a:schemeClr>
                    </a:solidFill>
                  </a:tcPr>
                </a:tc>
                <a:tc>
                  <a:txBody>
                    <a:bodyPr/>
                    <a:lstStyle/>
                    <a:p>
                      <a:r>
                        <a:rPr lang="en-US" sz="1400" dirty="0" smtClean="0"/>
                        <a:t>10</a:t>
                      </a:r>
                      <a:endParaRPr lang="en-US" sz="1400" dirty="0"/>
                    </a:p>
                  </a:txBody>
                  <a:tcPr>
                    <a:solidFill>
                      <a:schemeClr val="accent6">
                        <a:lumMod val="60000"/>
                        <a:lumOff val="40000"/>
                      </a:schemeClr>
                    </a:solidFill>
                  </a:tcPr>
                </a:tc>
                <a:tc>
                  <a:txBody>
                    <a:bodyPr/>
                    <a:lstStyle/>
                    <a:p>
                      <a:r>
                        <a:rPr lang="en-US" sz="1400" dirty="0" smtClean="0"/>
                        <a:t>35.0</a:t>
                      </a:r>
                      <a:endParaRPr lang="en-US" sz="1400" dirty="0"/>
                    </a:p>
                  </a:txBody>
                  <a:tcPr>
                    <a:solidFill>
                      <a:schemeClr val="accent6">
                        <a:lumMod val="60000"/>
                        <a:lumOff val="40000"/>
                      </a:schemeClr>
                    </a:solidFill>
                  </a:tcPr>
                </a:tc>
              </a:tr>
              <a:tr h="321759">
                <a:tc>
                  <a:txBody>
                    <a:bodyPr/>
                    <a:lstStyle/>
                    <a:p>
                      <a:r>
                        <a:rPr lang="en-US" sz="1400" dirty="0" smtClean="0"/>
                        <a:t>58</a:t>
                      </a:r>
                      <a:endParaRPr lang="en-US" sz="1400" dirty="0"/>
                    </a:p>
                  </a:txBody>
                  <a:tcPr marL="77602" marR="77602" marT="38801" marB="38801">
                    <a:solidFill>
                      <a:schemeClr val="bg1">
                        <a:lumMod val="75000"/>
                      </a:schemeClr>
                    </a:solidFill>
                  </a:tcPr>
                </a:tc>
                <a:tc>
                  <a:txBody>
                    <a:bodyPr/>
                    <a:lstStyle/>
                    <a:p>
                      <a:r>
                        <a:rPr lang="en-US" sz="1400" dirty="0" smtClean="0"/>
                        <a:t>103</a:t>
                      </a:r>
                      <a:endParaRPr lang="en-US" sz="1400" dirty="0"/>
                    </a:p>
                  </a:txBody>
                  <a:tcPr marL="77602" marR="77602" marT="38801" marB="38801">
                    <a:solidFill>
                      <a:schemeClr val="bg1">
                        <a:lumMod val="75000"/>
                      </a:schemeClr>
                    </a:solidFill>
                  </a:tcPr>
                </a:tc>
                <a:tc>
                  <a:txBody>
                    <a:bodyPr/>
                    <a:lstStyle/>
                    <a:p>
                      <a:r>
                        <a:rPr lang="en-US" sz="1400" dirty="0" smtClean="0"/>
                        <a:t>11/12/96</a:t>
                      </a:r>
                      <a:endParaRPr lang="en-US" sz="1400" dirty="0"/>
                    </a:p>
                  </a:txBody>
                  <a:tcPr marL="77602" marR="77602" marT="38801" marB="38801">
                    <a:solidFill>
                      <a:schemeClr val="bg1">
                        <a:lumMod val="75000"/>
                      </a:schemeClr>
                    </a:solidFill>
                  </a:tcPr>
                </a:tc>
                <a:tc>
                  <a:txBody>
                    <a:bodyPr/>
                    <a:lstStyle/>
                    <a:p>
                      <a:r>
                        <a:rPr lang="en-US" sz="1400" dirty="0" smtClean="0"/>
                        <a:t>22</a:t>
                      </a:r>
                      <a:endParaRPr lang="en-US" sz="1400" dirty="0"/>
                    </a:p>
                  </a:txBody>
                  <a:tcPr>
                    <a:solidFill>
                      <a:schemeClr val="accent3">
                        <a:lumMod val="60000"/>
                        <a:lumOff val="40000"/>
                      </a:schemeClr>
                    </a:solidFill>
                  </a:tcPr>
                </a:tc>
                <a:tc>
                  <a:txBody>
                    <a:bodyPr/>
                    <a:lstStyle/>
                    <a:p>
                      <a:r>
                        <a:rPr lang="en-US" sz="1400" dirty="0" err="1" smtClean="0"/>
                        <a:t>dustin</a:t>
                      </a:r>
                      <a:endParaRPr lang="en-US" sz="1400" dirty="0"/>
                    </a:p>
                  </a:txBody>
                  <a:tcPr>
                    <a:solidFill>
                      <a:schemeClr val="accent3">
                        <a:lumMod val="60000"/>
                        <a:lumOff val="40000"/>
                      </a:schemeClr>
                    </a:solidFill>
                  </a:tcPr>
                </a:tc>
                <a:tc>
                  <a:txBody>
                    <a:bodyPr/>
                    <a:lstStyle/>
                    <a:p>
                      <a:r>
                        <a:rPr lang="en-US" sz="1400" dirty="0" smtClean="0"/>
                        <a:t>7</a:t>
                      </a:r>
                      <a:endParaRPr lang="en-US" sz="1400" dirty="0"/>
                    </a:p>
                  </a:txBody>
                  <a:tcPr>
                    <a:solidFill>
                      <a:schemeClr val="accent3">
                        <a:lumMod val="60000"/>
                        <a:lumOff val="40000"/>
                      </a:schemeClr>
                    </a:solidFill>
                  </a:tcPr>
                </a:tc>
                <a:tc>
                  <a:txBody>
                    <a:bodyPr/>
                    <a:lstStyle/>
                    <a:p>
                      <a:r>
                        <a:rPr lang="en-US" sz="1400" dirty="0" smtClean="0"/>
                        <a:t>45.0</a:t>
                      </a:r>
                    </a:p>
                  </a:txBody>
                  <a:tcPr>
                    <a:solidFill>
                      <a:schemeClr val="accent3">
                        <a:lumMod val="60000"/>
                        <a:lumOff val="40000"/>
                      </a:schemeClr>
                    </a:solidFill>
                  </a:tcPr>
                </a:tc>
              </a:tr>
              <a:tr h="321759">
                <a:tc>
                  <a:txBody>
                    <a:bodyPr/>
                    <a:lstStyle/>
                    <a:p>
                      <a:r>
                        <a:rPr lang="en-US" sz="1400" dirty="0" smtClean="0"/>
                        <a:t>58</a:t>
                      </a:r>
                      <a:endParaRPr lang="en-US" sz="1400" dirty="0"/>
                    </a:p>
                  </a:txBody>
                  <a:tcPr marL="77602" marR="77602" marT="38801" marB="38801">
                    <a:solidFill>
                      <a:schemeClr val="bg1">
                        <a:lumMod val="75000"/>
                      </a:schemeClr>
                    </a:solidFill>
                  </a:tcPr>
                </a:tc>
                <a:tc>
                  <a:txBody>
                    <a:bodyPr/>
                    <a:lstStyle/>
                    <a:p>
                      <a:r>
                        <a:rPr lang="en-US" sz="1400" dirty="0" smtClean="0"/>
                        <a:t>103</a:t>
                      </a:r>
                      <a:endParaRPr lang="en-US" sz="1400" dirty="0"/>
                    </a:p>
                  </a:txBody>
                  <a:tcPr marL="77602" marR="77602" marT="38801" marB="38801">
                    <a:solidFill>
                      <a:schemeClr val="bg1">
                        <a:lumMod val="75000"/>
                      </a:schemeClr>
                    </a:solidFill>
                  </a:tcPr>
                </a:tc>
                <a:tc>
                  <a:txBody>
                    <a:bodyPr/>
                    <a:lstStyle/>
                    <a:p>
                      <a:r>
                        <a:rPr lang="en-US" sz="1400" dirty="0" smtClean="0"/>
                        <a:t>11/12/96</a:t>
                      </a:r>
                      <a:endParaRPr lang="en-US" sz="1400" dirty="0"/>
                    </a:p>
                  </a:txBody>
                  <a:tcPr marL="77602" marR="77602" marT="38801" marB="38801">
                    <a:solidFill>
                      <a:schemeClr val="bg1">
                        <a:lumMod val="75000"/>
                      </a:schemeClr>
                    </a:solidFill>
                  </a:tcPr>
                </a:tc>
                <a:tc>
                  <a:txBody>
                    <a:bodyPr/>
                    <a:lstStyle/>
                    <a:p>
                      <a:r>
                        <a:rPr lang="en-US" sz="1400" dirty="0" smtClean="0"/>
                        <a:t>31</a:t>
                      </a:r>
                      <a:endParaRPr lang="en-US" sz="1400" dirty="0"/>
                    </a:p>
                  </a:txBody>
                  <a:tcPr>
                    <a:solidFill>
                      <a:schemeClr val="accent5">
                        <a:lumMod val="40000"/>
                        <a:lumOff val="60000"/>
                      </a:schemeClr>
                    </a:solidFill>
                  </a:tcPr>
                </a:tc>
                <a:tc>
                  <a:txBody>
                    <a:bodyPr/>
                    <a:lstStyle/>
                    <a:p>
                      <a:r>
                        <a:rPr lang="en-US" sz="1400" dirty="0" smtClean="0"/>
                        <a:t>lubber</a:t>
                      </a:r>
                      <a:endParaRPr lang="en-US" sz="1400" dirty="0"/>
                    </a:p>
                  </a:txBody>
                  <a:tcPr>
                    <a:solidFill>
                      <a:schemeClr val="accent5">
                        <a:lumMod val="40000"/>
                        <a:lumOff val="60000"/>
                      </a:schemeClr>
                    </a:solidFill>
                  </a:tcPr>
                </a:tc>
                <a:tc>
                  <a:txBody>
                    <a:bodyPr/>
                    <a:lstStyle/>
                    <a:p>
                      <a:r>
                        <a:rPr lang="en-US" sz="1400" dirty="0" smtClean="0"/>
                        <a:t>8</a:t>
                      </a:r>
                      <a:endParaRPr lang="en-US" sz="1400" dirty="0"/>
                    </a:p>
                  </a:txBody>
                  <a:tcPr>
                    <a:solidFill>
                      <a:schemeClr val="accent5">
                        <a:lumMod val="40000"/>
                        <a:lumOff val="60000"/>
                      </a:schemeClr>
                    </a:solidFill>
                  </a:tcPr>
                </a:tc>
                <a:tc>
                  <a:txBody>
                    <a:bodyPr/>
                    <a:lstStyle/>
                    <a:p>
                      <a:r>
                        <a:rPr lang="en-US" sz="1400" dirty="0" smtClean="0"/>
                        <a:t>55.5</a:t>
                      </a:r>
                      <a:endParaRPr lang="en-US" sz="1400" dirty="0"/>
                    </a:p>
                  </a:txBody>
                  <a:tcPr>
                    <a:solidFill>
                      <a:schemeClr val="accent5">
                        <a:lumMod val="40000"/>
                        <a:lumOff val="60000"/>
                      </a:schemeClr>
                    </a:solidFill>
                  </a:tcPr>
                </a:tc>
              </a:tr>
              <a:tr h="321759">
                <a:tc>
                  <a:txBody>
                    <a:bodyPr/>
                    <a:lstStyle/>
                    <a:p>
                      <a:r>
                        <a:rPr lang="en-US" sz="1400" dirty="0" smtClean="0"/>
                        <a:t>58</a:t>
                      </a:r>
                      <a:endParaRPr lang="en-US" sz="1400" dirty="0"/>
                    </a:p>
                  </a:txBody>
                  <a:tcPr marL="77602" marR="77602" marT="38801" marB="38801">
                    <a:solidFill>
                      <a:schemeClr val="bg1">
                        <a:lumMod val="75000"/>
                      </a:schemeClr>
                    </a:solidFill>
                  </a:tcPr>
                </a:tc>
                <a:tc>
                  <a:txBody>
                    <a:bodyPr/>
                    <a:lstStyle/>
                    <a:p>
                      <a:r>
                        <a:rPr lang="en-US" sz="1400" dirty="0" smtClean="0"/>
                        <a:t>103</a:t>
                      </a:r>
                      <a:endParaRPr lang="en-US" sz="1400" dirty="0"/>
                    </a:p>
                  </a:txBody>
                  <a:tcPr marL="77602" marR="77602" marT="38801" marB="38801">
                    <a:solidFill>
                      <a:schemeClr val="bg1">
                        <a:lumMod val="75000"/>
                      </a:schemeClr>
                    </a:solidFill>
                  </a:tcPr>
                </a:tc>
                <a:tc>
                  <a:txBody>
                    <a:bodyPr/>
                    <a:lstStyle/>
                    <a:p>
                      <a:r>
                        <a:rPr lang="en-US" sz="1400" dirty="0" smtClean="0"/>
                        <a:t>11/12/96</a:t>
                      </a:r>
                      <a:endParaRPr lang="en-US" sz="1400" dirty="0"/>
                    </a:p>
                  </a:txBody>
                  <a:tcPr marL="77602" marR="77602" marT="38801" marB="38801">
                    <a:solidFill>
                      <a:schemeClr val="bg1">
                        <a:lumMod val="75000"/>
                      </a:schemeClr>
                    </a:solidFill>
                  </a:tcPr>
                </a:tc>
                <a:tc>
                  <a:txBody>
                    <a:bodyPr/>
                    <a:lstStyle/>
                    <a:p>
                      <a:r>
                        <a:rPr lang="en-US" sz="1400" dirty="0" smtClean="0"/>
                        <a:t>58</a:t>
                      </a:r>
                      <a:endParaRPr lang="en-US" sz="1400" dirty="0"/>
                    </a:p>
                  </a:txBody>
                  <a:tcPr>
                    <a:solidFill>
                      <a:schemeClr val="accent6">
                        <a:lumMod val="60000"/>
                        <a:lumOff val="40000"/>
                      </a:schemeClr>
                    </a:solidFill>
                  </a:tcPr>
                </a:tc>
                <a:tc>
                  <a:txBody>
                    <a:bodyPr/>
                    <a:lstStyle/>
                    <a:p>
                      <a:r>
                        <a:rPr lang="en-US" sz="1400" dirty="0" smtClean="0"/>
                        <a:t>rusty</a:t>
                      </a:r>
                      <a:endParaRPr lang="en-US" sz="1400" dirty="0"/>
                    </a:p>
                  </a:txBody>
                  <a:tcPr>
                    <a:solidFill>
                      <a:schemeClr val="accent6">
                        <a:lumMod val="60000"/>
                        <a:lumOff val="40000"/>
                      </a:schemeClr>
                    </a:solidFill>
                  </a:tcPr>
                </a:tc>
                <a:tc>
                  <a:txBody>
                    <a:bodyPr/>
                    <a:lstStyle/>
                    <a:p>
                      <a:r>
                        <a:rPr lang="en-US" sz="1400" dirty="0" smtClean="0"/>
                        <a:t>10</a:t>
                      </a:r>
                      <a:endParaRPr lang="en-US" sz="1400" dirty="0"/>
                    </a:p>
                  </a:txBody>
                  <a:tcPr>
                    <a:solidFill>
                      <a:schemeClr val="accent6">
                        <a:lumMod val="60000"/>
                        <a:lumOff val="40000"/>
                      </a:schemeClr>
                    </a:solidFill>
                  </a:tcPr>
                </a:tc>
                <a:tc>
                  <a:txBody>
                    <a:bodyPr/>
                    <a:lstStyle/>
                    <a:p>
                      <a:r>
                        <a:rPr lang="en-US" sz="1400" dirty="0" smtClean="0"/>
                        <a:t>35.0</a:t>
                      </a:r>
                      <a:endParaRPr lang="en-US" sz="1400" dirty="0"/>
                    </a:p>
                  </a:txBody>
                  <a:tcPr>
                    <a:solidFill>
                      <a:schemeClr val="accent6">
                        <a:lumMod val="60000"/>
                        <a:lumOff val="40000"/>
                      </a:schemeClr>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69318830"/>
              </p:ext>
            </p:extLst>
          </p:nvPr>
        </p:nvGraphicFramePr>
        <p:xfrm>
          <a:off x="279834" y="4624275"/>
          <a:ext cx="2610481" cy="1287036"/>
        </p:xfrm>
        <a:graphic>
          <a:graphicData uri="http://schemas.openxmlformats.org/drawingml/2006/table">
            <a:tbl>
              <a:tblPr firstRow="1" bandRow="1">
                <a:tableStyleId>{5C22544A-7EE6-4342-B048-85BDC9FD1C3A}</a:tableStyleId>
              </a:tblPr>
              <a:tblGrid>
                <a:gridCol w="505308"/>
                <a:gridCol w="793207"/>
                <a:gridCol w="747423"/>
                <a:gridCol w="564543"/>
              </a:tblGrid>
              <a:tr h="321759">
                <a:tc>
                  <a:txBody>
                    <a:bodyPr/>
                    <a:lstStyle/>
                    <a:p>
                      <a:r>
                        <a:rPr lang="en-US" sz="1400" u="sng" dirty="0" err="1" smtClean="0"/>
                        <a:t>sid</a:t>
                      </a:r>
                      <a:endParaRPr lang="en-US" sz="1400" u="sng" dirty="0"/>
                    </a:p>
                  </a:txBody>
                  <a:tcPr/>
                </a:tc>
                <a:tc>
                  <a:txBody>
                    <a:bodyPr/>
                    <a:lstStyle/>
                    <a:p>
                      <a:r>
                        <a:rPr lang="en-US" sz="1400" dirty="0" err="1" smtClean="0"/>
                        <a:t>sname</a:t>
                      </a:r>
                      <a:endParaRPr lang="en-US" sz="1400" dirty="0"/>
                    </a:p>
                  </a:txBody>
                  <a:tcPr/>
                </a:tc>
                <a:tc>
                  <a:txBody>
                    <a:bodyPr/>
                    <a:lstStyle/>
                    <a:p>
                      <a:r>
                        <a:rPr lang="en-US" sz="1400" dirty="0" smtClean="0"/>
                        <a:t>rating</a:t>
                      </a:r>
                      <a:endParaRPr lang="en-US" sz="1400" dirty="0"/>
                    </a:p>
                  </a:txBody>
                  <a:tcPr/>
                </a:tc>
                <a:tc>
                  <a:txBody>
                    <a:bodyPr/>
                    <a:lstStyle/>
                    <a:p>
                      <a:r>
                        <a:rPr lang="en-US" sz="1400" dirty="0" smtClean="0"/>
                        <a:t>age</a:t>
                      </a:r>
                      <a:endParaRPr lang="en-US" sz="1400" dirty="0"/>
                    </a:p>
                  </a:txBody>
                  <a:tcPr/>
                </a:tc>
              </a:tr>
              <a:tr h="321759">
                <a:tc>
                  <a:txBody>
                    <a:bodyPr/>
                    <a:lstStyle/>
                    <a:p>
                      <a:r>
                        <a:rPr lang="en-US" sz="1400" dirty="0" smtClean="0"/>
                        <a:t>22</a:t>
                      </a:r>
                      <a:endParaRPr lang="en-US" sz="1400" dirty="0"/>
                    </a:p>
                  </a:txBody>
                  <a:tcPr>
                    <a:solidFill>
                      <a:schemeClr val="accent3">
                        <a:lumMod val="60000"/>
                        <a:lumOff val="40000"/>
                      </a:schemeClr>
                    </a:solidFill>
                  </a:tcPr>
                </a:tc>
                <a:tc>
                  <a:txBody>
                    <a:bodyPr/>
                    <a:lstStyle/>
                    <a:p>
                      <a:r>
                        <a:rPr lang="en-US" sz="1400" dirty="0" err="1" smtClean="0"/>
                        <a:t>dustin</a:t>
                      </a:r>
                      <a:endParaRPr lang="en-US" sz="1400" dirty="0"/>
                    </a:p>
                  </a:txBody>
                  <a:tcPr>
                    <a:solidFill>
                      <a:schemeClr val="accent3">
                        <a:lumMod val="60000"/>
                        <a:lumOff val="40000"/>
                      </a:schemeClr>
                    </a:solidFill>
                  </a:tcPr>
                </a:tc>
                <a:tc>
                  <a:txBody>
                    <a:bodyPr/>
                    <a:lstStyle/>
                    <a:p>
                      <a:r>
                        <a:rPr lang="en-US" sz="1400" dirty="0" smtClean="0"/>
                        <a:t>7</a:t>
                      </a:r>
                      <a:endParaRPr lang="en-US" sz="1400" dirty="0"/>
                    </a:p>
                  </a:txBody>
                  <a:tcPr>
                    <a:solidFill>
                      <a:schemeClr val="accent3">
                        <a:lumMod val="60000"/>
                        <a:lumOff val="40000"/>
                      </a:schemeClr>
                    </a:solidFill>
                  </a:tcPr>
                </a:tc>
                <a:tc>
                  <a:txBody>
                    <a:bodyPr/>
                    <a:lstStyle/>
                    <a:p>
                      <a:r>
                        <a:rPr lang="en-US" sz="1400" dirty="0" smtClean="0"/>
                        <a:t>45.0</a:t>
                      </a:r>
                    </a:p>
                  </a:txBody>
                  <a:tcPr>
                    <a:solidFill>
                      <a:schemeClr val="accent3">
                        <a:lumMod val="60000"/>
                        <a:lumOff val="40000"/>
                      </a:schemeClr>
                    </a:solidFill>
                  </a:tcPr>
                </a:tc>
              </a:tr>
              <a:tr h="321759">
                <a:tc>
                  <a:txBody>
                    <a:bodyPr/>
                    <a:lstStyle/>
                    <a:p>
                      <a:r>
                        <a:rPr lang="en-US" sz="1400" dirty="0" smtClean="0"/>
                        <a:t>31</a:t>
                      </a:r>
                      <a:endParaRPr lang="en-US" sz="1400" dirty="0"/>
                    </a:p>
                  </a:txBody>
                  <a:tcPr>
                    <a:solidFill>
                      <a:schemeClr val="accent5">
                        <a:lumMod val="40000"/>
                        <a:lumOff val="60000"/>
                      </a:schemeClr>
                    </a:solidFill>
                  </a:tcPr>
                </a:tc>
                <a:tc>
                  <a:txBody>
                    <a:bodyPr/>
                    <a:lstStyle/>
                    <a:p>
                      <a:r>
                        <a:rPr lang="en-US" sz="1400" dirty="0" smtClean="0"/>
                        <a:t>lubber</a:t>
                      </a:r>
                      <a:endParaRPr lang="en-US" sz="1400" dirty="0"/>
                    </a:p>
                  </a:txBody>
                  <a:tcPr>
                    <a:solidFill>
                      <a:schemeClr val="accent5">
                        <a:lumMod val="40000"/>
                        <a:lumOff val="60000"/>
                      </a:schemeClr>
                    </a:solidFill>
                  </a:tcPr>
                </a:tc>
                <a:tc>
                  <a:txBody>
                    <a:bodyPr/>
                    <a:lstStyle/>
                    <a:p>
                      <a:r>
                        <a:rPr lang="en-US" sz="1400" dirty="0" smtClean="0"/>
                        <a:t>8</a:t>
                      </a:r>
                      <a:endParaRPr lang="en-US" sz="1400" dirty="0"/>
                    </a:p>
                  </a:txBody>
                  <a:tcPr>
                    <a:solidFill>
                      <a:schemeClr val="accent5">
                        <a:lumMod val="40000"/>
                        <a:lumOff val="60000"/>
                      </a:schemeClr>
                    </a:solidFill>
                  </a:tcPr>
                </a:tc>
                <a:tc>
                  <a:txBody>
                    <a:bodyPr/>
                    <a:lstStyle/>
                    <a:p>
                      <a:r>
                        <a:rPr lang="en-US" sz="1400" dirty="0" smtClean="0"/>
                        <a:t>55.5</a:t>
                      </a:r>
                      <a:endParaRPr lang="en-US" sz="1400" dirty="0"/>
                    </a:p>
                  </a:txBody>
                  <a:tcPr>
                    <a:solidFill>
                      <a:schemeClr val="accent5">
                        <a:lumMod val="40000"/>
                        <a:lumOff val="60000"/>
                      </a:schemeClr>
                    </a:solidFill>
                  </a:tcPr>
                </a:tc>
              </a:tr>
              <a:tr h="321759">
                <a:tc>
                  <a:txBody>
                    <a:bodyPr/>
                    <a:lstStyle/>
                    <a:p>
                      <a:r>
                        <a:rPr lang="en-US" sz="1400" dirty="0" smtClean="0"/>
                        <a:t>58</a:t>
                      </a:r>
                      <a:endParaRPr lang="en-US" sz="1400" dirty="0"/>
                    </a:p>
                  </a:txBody>
                  <a:tcPr>
                    <a:solidFill>
                      <a:schemeClr val="accent6">
                        <a:lumMod val="60000"/>
                        <a:lumOff val="40000"/>
                      </a:schemeClr>
                    </a:solidFill>
                  </a:tcPr>
                </a:tc>
                <a:tc>
                  <a:txBody>
                    <a:bodyPr/>
                    <a:lstStyle/>
                    <a:p>
                      <a:r>
                        <a:rPr lang="en-US" sz="1400" dirty="0" smtClean="0"/>
                        <a:t>rusty</a:t>
                      </a:r>
                      <a:endParaRPr lang="en-US" sz="1400" dirty="0"/>
                    </a:p>
                  </a:txBody>
                  <a:tcPr>
                    <a:solidFill>
                      <a:schemeClr val="accent6">
                        <a:lumMod val="60000"/>
                        <a:lumOff val="40000"/>
                      </a:schemeClr>
                    </a:solidFill>
                  </a:tcPr>
                </a:tc>
                <a:tc>
                  <a:txBody>
                    <a:bodyPr/>
                    <a:lstStyle/>
                    <a:p>
                      <a:r>
                        <a:rPr lang="en-US" sz="1400" dirty="0" smtClean="0"/>
                        <a:t>10</a:t>
                      </a:r>
                      <a:endParaRPr lang="en-US" sz="1400" dirty="0"/>
                    </a:p>
                  </a:txBody>
                  <a:tcPr>
                    <a:solidFill>
                      <a:schemeClr val="accent6">
                        <a:lumMod val="60000"/>
                        <a:lumOff val="40000"/>
                      </a:schemeClr>
                    </a:solidFill>
                  </a:tcPr>
                </a:tc>
                <a:tc>
                  <a:txBody>
                    <a:bodyPr/>
                    <a:lstStyle/>
                    <a:p>
                      <a:r>
                        <a:rPr lang="en-US" sz="1400" dirty="0" smtClean="0"/>
                        <a:t>35.0</a:t>
                      </a:r>
                      <a:endParaRPr lang="en-US" sz="1400" dirty="0"/>
                    </a:p>
                  </a:txBody>
                  <a:tcPr>
                    <a:solidFill>
                      <a:schemeClr val="accent6">
                        <a:lumMod val="60000"/>
                        <a:lumOff val="40000"/>
                      </a:schemeClr>
                    </a:solidFill>
                  </a:tcPr>
                </a:tc>
              </a:tr>
            </a:tbl>
          </a:graphicData>
        </a:graphic>
      </p:graphicFrame>
      <p:sp>
        <p:nvSpPr>
          <p:cNvPr id="3" name="Rectangle 2"/>
          <p:cNvSpPr/>
          <p:nvPr/>
        </p:nvSpPr>
        <p:spPr bwMode="auto">
          <a:xfrm>
            <a:off x="4091860" y="3033812"/>
            <a:ext cx="563267" cy="2484829"/>
          </a:xfrm>
          <a:prstGeom prst="rect">
            <a:avLst/>
          </a:prstGeom>
          <a:noFill/>
          <a:ln w="38100">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sz="1200" b="0" i="0" u="none" strike="noStrike" cap="none" normalizeH="0" baseline="0" smtClean="0">
              <a:ln>
                <a:noFill/>
              </a:ln>
              <a:solidFill>
                <a:srgbClr val="000000"/>
              </a:solidFill>
              <a:effectLst/>
              <a:latin typeface="Helvetica Neue" charset="0"/>
            </a:endParaRPr>
          </a:p>
        </p:txBody>
      </p:sp>
      <p:sp>
        <p:nvSpPr>
          <p:cNvPr id="20" name="Rectangle 19"/>
          <p:cNvSpPr/>
          <p:nvPr/>
        </p:nvSpPr>
        <p:spPr bwMode="auto">
          <a:xfrm>
            <a:off x="6165272" y="3040434"/>
            <a:ext cx="542742" cy="2484829"/>
          </a:xfrm>
          <a:prstGeom prst="rect">
            <a:avLst/>
          </a:prstGeom>
          <a:noFill/>
          <a:ln w="38100">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sz="1200" b="0" i="0" u="none" strike="noStrike" cap="none" normalizeH="0" baseline="0" smtClean="0">
              <a:ln>
                <a:noFill/>
              </a:ln>
              <a:solidFill>
                <a:srgbClr val="000000"/>
              </a:solidFill>
              <a:effectLst/>
              <a:latin typeface="Helvetica Neue" charset="0"/>
            </a:endParaRPr>
          </a:p>
        </p:txBody>
      </p:sp>
      <p:cxnSp>
        <p:nvCxnSpPr>
          <p:cNvPr id="21" name="Straight Connector 20"/>
          <p:cNvCxnSpPr/>
          <p:nvPr/>
        </p:nvCxnSpPr>
        <p:spPr bwMode="auto">
          <a:xfrm>
            <a:off x="3977746" y="3947653"/>
            <a:ext cx="4964168" cy="0"/>
          </a:xfrm>
          <a:prstGeom prst="line">
            <a:avLst/>
          </a:prstGeom>
          <a:noFill/>
          <a:ln w="38100" cap="flat" cmpd="sng" algn="ctr">
            <a:solidFill>
              <a:srgbClr val="D9615F"/>
            </a:solidFill>
            <a:prstDash val="solid"/>
            <a:headEnd type="none" w="med" len="med"/>
            <a:tailEnd type="none" w="med" len="med"/>
          </a:ln>
          <a:effectLst>
            <a:outerShdw blurRad="40000" dist="23000" dir="5400000" rotWithShape="0">
              <a:srgbClr val="000000">
                <a:alpha val="35000"/>
              </a:srgbClr>
            </a:outerShdw>
          </a:effectLst>
        </p:spPr>
      </p:cxnSp>
      <p:cxnSp>
        <p:nvCxnSpPr>
          <p:cNvPr id="26" name="Straight Connector 25"/>
          <p:cNvCxnSpPr/>
          <p:nvPr/>
        </p:nvCxnSpPr>
        <p:spPr bwMode="auto">
          <a:xfrm>
            <a:off x="3977746" y="4280160"/>
            <a:ext cx="4964168" cy="0"/>
          </a:xfrm>
          <a:prstGeom prst="line">
            <a:avLst/>
          </a:prstGeom>
          <a:noFill/>
          <a:ln w="38100" cap="flat" cmpd="sng" algn="ctr">
            <a:solidFill>
              <a:srgbClr val="D9615F"/>
            </a:solidFill>
            <a:prstDash val="solid"/>
            <a:headEnd type="none" w="med" len="med"/>
            <a:tailEnd type="none" w="med" len="med"/>
          </a:ln>
          <a:effectLst>
            <a:outerShdw blurRad="40000" dist="23000" dir="5400000" rotWithShape="0">
              <a:srgbClr val="000000">
                <a:alpha val="35000"/>
              </a:srgbClr>
            </a:outerShdw>
          </a:effectLst>
        </p:spPr>
      </p:cxnSp>
      <p:cxnSp>
        <p:nvCxnSpPr>
          <p:cNvPr id="28" name="Straight Connector 27"/>
          <p:cNvCxnSpPr/>
          <p:nvPr/>
        </p:nvCxnSpPr>
        <p:spPr bwMode="auto">
          <a:xfrm>
            <a:off x="3977746" y="4624275"/>
            <a:ext cx="4964168" cy="0"/>
          </a:xfrm>
          <a:prstGeom prst="line">
            <a:avLst/>
          </a:prstGeom>
          <a:noFill/>
          <a:ln w="38100" cap="flat" cmpd="sng" algn="ctr">
            <a:solidFill>
              <a:srgbClr val="D9615F"/>
            </a:solidFill>
            <a:prstDash val="solid"/>
            <a:headEnd type="none" w="med" len="med"/>
            <a:tailEnd type="none" w="med" len="med"/>
          </a:ln>
          <a:effectLst>
            <a:outerShdw blurRad="40000" dist="23000" dir="5400000" rotWithShape="0">
              <a:srgbClr val="000000">
                <a:alpha val="35000"/>
              </a:srgbClr>
            </a:outerShdw>
          </a:effectLst>
        </p:spPr>
      </p:cxnSp>
      <p:cxnSp>
        <p:nvCxnSpPr>
          <p:cNvPr id="30" name="Straight Connector 29"/>
          <p:cNvCxnSpPr/>
          <p:nvPr/>
        </p:nvCxnSpPr>
        <p:spPr bwMode="auto">
          <a:xfrm>
            <a:off x="3977746" y="4917469"/>
            <a:ext cx="4964168" cy="0"/>
          </a:xfrm>
          <a:prstGeom prst="line">
            <a:avLst/>
          </a:prstGeom>
          <a:noFill/>
          <a:ln w="38100" cap="flat" cmpd="sng" algn="ctr">
            <a:solidFill>
              <a:srgbClr val="D9615F"/>
            </a:solidFill>
            <a:prstDash val="solid"/>
            <a:headEnd type="none" w="med" len="med"/>
            <a:tailEnd type="none" w="med" len="med"/>
          </a:ln>
          <a:effectLst>
            <a:outerShdw blurRad="40000" dist="23000" dir="5400000" rotWithShape="0">
              <a:srgbClr val="000000">
                <a:alpha val="35000"/>
              </a:srgbClr>
            </a:outerShdw>
          </a:effectLst>
        </p:spPr>
      </p:cxnSp>
      <p:sp>
        <p:nvSpPr>
          <p:cNvPr id="32" name="TextBox 31"/>
          <p:cNvSpPr txBox="1"/>
          <p:nvPr/>
        </p:nvSpPr>
        <p:spPr>
          <a:xfrm>
            <a:off x="989885" y="1150088"/>
            <a:ext cx="7058343" cy="584775"/>
          </a:xfrm>
          <a:prstGeom prst="rect">
            <a:avLst/>
          </a:prstGeom>
          <a:noFill/>
        </p:spPr>
        <p:txBody>
          <a:bodyPr wrap="none" rtlCol="0">
            <a:spAutoFit/>
          </a:bodyPr>
          <a:lstStyle/>
          <a:p>
            <a:r>
              <a:rPr lang="en-US" sz="3200" b="1" dirty="0" smtClean="0">
                <a:latin typeface="Helvetica Neue" charset="0"/>
                <a:ea typeface="Helvetica Neue" charset="0"/>
                <a:cs typeface="Helvetica Neue" charset="0"/>
              </a:rPr>
              <a:t>R </a:t>
            </a:r>
            <a:r>
              <a:rPr lang="en-US" sz="3200" b="1" kern="0" dirty="0" smtClean="0">
                <a:latin typeface="Helvetica Neue" charset="0"/>
                <a:ea typeface="Helvetica Neue" charset="0"/>
                <a:cs typeface="Helvetica Neue" charset="0"/>
                <a:sym typeface="Wingdings"/>
              </a:rPr>
              <a:t>⋈</a:t>
            </a:r>
            <a:r>
              <a:rPr lang="en-US" sz="3200" b="1" dirty="0" smtClean="0">
                <a:latin typeface="Helvetica Neue" charset="0"/>
                <a:ea typeface="Helvetica Neue" charset="0"/>
                <a:cs typeface="Helvetica Neue" charset="0"/>
              </a:rPr>
              <a:t> S = 𝜋</a:t>
            </a:r>
            <a:r>
              <a:rPr lang="en-US" sz="3200" baseline="-25000" dirty="0" smtClean="0">
                <a:latin typeface="Helvetica Neue" charset="0"/>
                <a:ea typeface="Helvetica Neue" charset="0"/>
                <a:cs typeface="Helvetica Neue" charset="0"/>
              </a:rPr>
              <a:t>unique fld.</a:t>
            </a:r>
            <a:r>
              <a:rPr lang="en-US" sz="3200" dirty="0" smtClean="0">
                <a:latin typeface="Helvetica Neue" charset="0"/>
                <a:ea typeface="Helvetica Neue" charset="0"/>
                <a:cs typeface="Helvetica Neue" charset="0"/>
              </a:rPr>
              <a:t> </a:t>
            </a:r>
            <a:r>
              <a:rPr lang="en-US" sz="3200" b="1" dirty="0" smtClean="0">
                <a:solidFill>
                  <a:schemeClr val="accent2"/>
                </a:solidFill>
                <a:latin typeface="Helvetica Neue" charset="0"/>
                <a:ea typeface="Helvetica Neue" charset="0"/>
                <a:cs typeface="Helvetica Neue" charset="0"/>
              </a:rPr>
              <a:t>𝜎</a:t>
            </a:r>
            <a:r>
              <a:rPr lang="en-US" sz="3200" kern="0" baseline="-25000" dirty="0" smtClean="0">
                <a:solidFill>
                  <a:schemeClr val="accent2"/>
                </a:solidFill>
                <a:latin typeface="Helvetica Neue" charset="0"/>
                <a:ea typeface="Helvetica Neue" charset="0"/>
                <a:cs typeface="Helvetica Neue" charset="0"/>
                <a:sym typeface="Wingdings"/>
              </a:rPr>
              <a:t>eq. matching fld.</a:t>
            </a:r>
            <a:r>
              <a:rPr lang="en-US" sz="3200" b="1" kern="0" dirty="0" smtClean="0">
                <a:latin typeface="Helvetica Neue" charset="0"/>
                <a:ea typeface="Helvetica Neue" charset="0"/>
                <a:cs typeface="Helvetica Neue" charset="0"/>
                <a:sym typeface="Wingdings"/>
              </a:rPr>
              <a:t>( </a:t>
            </a:r>
            <a:r>
              <a:rPr lang="en-US" sz="3200" b="1" dirty="0" smtClean="0">
                <a:latin typeface="Helvetica Neue" charset="0"/>
                <a:ea typeface="Helvetica Neue" charset="0"/>
                <a:cs typeface="Helvetica Neue" charset="0"/>
              </a:rPr>
              <a:t>R × S )</a:t>
            </a:r>
          </a:p>
        </p:txBody>
      </p:sp>
    </p:spTree>
    <p:extLst>
      <p:ext uri="{BB962C8B-B14F-4D97-AF65-F5344CB8AC3E}">
        <p14:creationId xmlns:p14="http://schemas.microsoft.com/office/powerpoint/2010/main" val="12054465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ppt_w"/>
                                          </p:val>
                                        </p:tav>
                                        <p:tav tm="100000">
                                          <p:val>
                                            <p:strVal val="#ppt_w"/>
                                          </p:val>
                                        </p:tav>
                                      </p:tavLst>
                                    </p:anim>
                                    <p:anim calcmode="lin" valueType="num">
                                      <p:cBhvr>
                                        <p:cTn id="8" dur="500" fill="hold"/>
                                        <p:tgtEl>
                                          <p:spTgt spid="3"/>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strVal val="4*#ppt_w"/>
                                          </p:val>
                                        </p:tav>
                                        <p:tav tm="100000">
                                          <p:val>
                                            <p:strVal val="#ppt_w"/>
                                          </p:val>
                                        </p:tav>
                                      </p:tavLst>
                                    </p:anim>
                                    <p:anim calcmode="lin" valueType="num">
                                      <p:cBhvr>
                                        <p:cTn id="12" dur="500" fill="hold"/>
                                        <p:tgtEl>
                                          <p:spTgt spid="20"/>
                                        </p:tgtEl>
                                        <p:attrNameLst>
                                          <p:attrName>ppt_h</p:attrName>
                                        </p:attrNameLst>
                                      </p:cBhvr>
                                      <p:tavLst>
                                        <p:tav tm="0">
                                          <p:val>
                                            <p:strVal val="4*#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a:xfrm>
            <a:off x="407196" y="6283"/>
            <a:ext cx="7770812" cy="1143000"/>
          </a:xfrm>
          <a:noFill/>
        </p:spPr>
        <p:txBody>
          <a:bodyPr/>
          <a:lstStyle/>
          <a:p>
            <a:pPr eaLnBrk="1" hangingPunct="1">
              <a:spcAft>
                <a:spcPts val="13"/>
              </a:spcAft>
              <a:tabLst>
                <a:tab pos="0" algn="l"/>
                <a:tab pos="914400" algn="l"/>
                <a:tab pos="1828800" algn="l"/>
                <a:tab pos="2743200" algn="l"/>
                <a:tab pos="3657600" algn="l"/>
              </a:tabLst>
            </a:pPr>
            <a:r>
              <a:rPr lang="en-US" dirty="0" smtClean="0">
                <a:solidFill>
                  <a:srgbClr val="000000"/>
                </a:solidFill>
                <a:ea typeface="Osaka" charset="0"/>
                <a:cs typeface="Helvetica Neue Light"/>
              </a:rPr>
              <a:t>Natural Join (</a:t>
            </a:r>
            <a:r>
              <a:rPr lang="en-US" sz="4800" b="1" dirty="0" smtClean="0">
                <a:sym typeface="Wingdings"/>
              </a:rPr>
              <a:t>⋈</a:t>
            </a:r>
            <a:r>
              <a:rPr lang="en-US" dirty="0" smtClean="0"/>
              <a:t>)</a:t>
            </a:r>
            <a:endParaRPr lang="en-US" dirty="0">
              <a:solidFill>
                <a:srgbClr val="000000"/>
              </a:solidFill>
              <a:ea typeface="Osaka" charset="0"/>
              <a:cs typeface="Helvetica Neue Light"/>
            </a:endParaRPr>
          </a:p>
        </p:txBody>
      </p:sp>
      <p:sp>
        <p:nvSpPr>
          <p:cNvPr id="2" name="TextBox 1"/>
          <p:cNvSpPr txBox="1"/>
          <p:nvPr/>
        </p:nvSpPr>
        <p:spPr>
          <a:xfrm>
            <a:off x="327684" y="1951277"/>
            <a:ext cx="1324402" cy="400110"/>
          </a:xfrm>
          <a:prstGeom prst="rect">
            <a:avLst/>
          </a:prstGeom>
          <a:noFill/>
        </p:spPr>
        <p:txBody>
          <a:bodyPr wrap="none" rtlCol="0">
            <a:spAutoFit/>
          </a:bodyPr>
          <a:lstStyle/>
          <a:p>
            <a:r>
              <a:rPr lang="en-US" sz="2000" b="1" dirty="0" smtClean="0"/>
              <a:t>Example:</a:t>
            </a:r>
            <a:endParaRPr lang="en-US" sz="2000" b="1" dirty="0"/>
          </a:p>
        </p:txBody>
      </p:sp>
      <p:sp>
        <p:nvSpPr>
          <p:cNvPr id="50" name="TextBox 49"/>
          <p:cNvSpPr txBox="1"/>
          <p:nvPr/>
        </p:nvSpPr>
        <p:spPr>
          <a:xfrm>
            <a:off x="5536396" y="2326066"/>
            <a:ext cx="1800493" cy="646331"/>
          </a:xfrm>
          <a:prstGeom prst="rect">
            <a:avLst/>
          </a:prstGeom>
          <a:noFill/>
        </p:spPr>
        <p:txBody>
          <a:bodyPr wrap="none" rtlCol="0">
            <a:spAutoFit/>
          </a:bodyPr>
          <a:lstStyle/>
          <a:p>
            <a:r>
              <a:rPr lang="en-US" sz="3600" dirty="0" smtClean="0">
                <a:latin typeface="Helvetica Neue" charset="0"/>
                <a:ea typeface="Helvetica Neue" charset="0"/>
                <a:cs typeface="Helvetica Neue" charset="0"/>
              </a:rPr>
              <a:t>R1 </a:t>
            </a:r>
            <a:r>
              <a:rPr lang="en-US" sz="3600" kern="0">
                <a:latin typeface="Helvetica Neue" charset="0"/>
                <a:ea typeface="Helvetica Neue" charset="0"/>
                <a:cs typeface="Helvetica Neue" charset="0"/>
                <a:sym typeface="Wingdings"/>
              </a:rPr>
              <a:t>⋈</a:t>
            </a:r>
            <a:r>
              <a:rPr lang="en-US" sz="3600">
                <a:latin typeface="Helvetica Neue" charset="0"/>
                <a:ea typeface="Helvetica Neue" charset="0"/>
                <a:cs typeface="Helvetica Neue" charset="0"/>
              </a:rPr>
              <a:t> </a:t>
            </a:r>
            <a:r>
              <a:rPr lang="en-US" sz="3600" smtClean="0">
                <a:latin typeface="Helvetica Neue" charset="0"/>
                <a:ea typeface="Helvetica Neue" charset="0"/>
                <a:cs typeface="Helvetica Neue" charset="0"/>
              </a:rPr>
              <a:t>S1</a:t>
            </a:r>
            <a:endParaRPr lang="en-US" sz="3600" dirty="0" smtClean="0">
              <a:latin typeface="Helvetica Neue" charset="0"/>
              <a:ea typeface="Helvetica Neue" charset="0"/>
              <a:cs typeface="Helvetica Neue" charset="0"/>
            </a:endParaRPr>
          </a:p>
        </p:txBody>
      </p:sp>
      <p:sp>
        <p:nvSpPr>
          <p:cNvPr id="11" name="TextBox 10"/>
          <p:cNvSpPr txBox="1"/>
          <p:nvPr/>
        </p:nvSpPr>
        <p:spPr>
          <a:xfrm>
            <a:off x="279834" y="4168371"/>
            <a:ext cx="543739" cy="369332"/>
          </a:xfrm>
          <a:prstGeom prst="rect">
            <a:avLst/>
          </a:prstGeom>
          <a:noFill/>
        </p:spPr>
        <p:txBody>
          <a:bodyPr wrap="none" rtlCol="0">
            <a:spAutoFit/>
          </a:bodyPr>
          <a:lstStyle/>
          <a:p>
            <a:r>
              <a:rPr lang="en-US" sz="1800" b="1" dirty="0" smtClean="0"/>
              <a:t>S1:</a:t>
            </a:r>
            <a:endParaRPr lang="en-US" sz="1800" b="1" dirty="0"/>
          </a:p>
        </p:txBody>
      </p:sp>
      <p:graphicFrame>
        <p:nvGraphicFramePr>
          <p:cNvPr id="12" name="Table 11"/>
          <p:cNvGraphicFramePr>
            <a:graphicFrameLocks noGrp="1"/>
          </p:cNvGraphicFramePr>
          <p:nvPr/>
        </p:nvGraphicFramePr>
        <p:xfrm>
          <a:off x="279834" y="3137641"/>
          <a:ext cx="2040482" cy="944157"/>
        </p:xfrm>
        <a:graphic>
          <a:graphicData uri="http://schemas.openxmlformats.org/drawingml/2006/table">
            <a:tbl>
              <a:tblPr firstRow="1" bandRow="1">
                <a:tableStyleId>{F5AB1C69-6EDB-4FF4-983F-18BD219EF322}</a:tableStyleId>
              </a:tblPr>
              <a:tblGrid>
                <a:gridCol w="481696"/>
                <a:gridCol w="607319"/>
                <a:gridCol w="951467"/>
              </a:tblGrid>
              <a:tr h="314719">
                <a:tc>
                  <a:txBody>
                    <a:bodyPr/>
                    <a:lstStyle/>
                    <a:p>
                      <a:r>
                        <a:rPr lang="en-US" sz="1400" u="sng" dirty="0" err="1" smtClean="0"/>
                        <a:t>sid</a:t>
                      </a:r>
                      <a:endParaRPr lang="en-US" sz="1400" u="sng" dirty="0"/>
                    </a:p>
                  </a:txBody>
                  <a:tcPr marL="77602" marR="77602" marT="38801" marB="38801">
                    <a:solidFill>
                      <a:schemeClr val="accent1"/>
                    </a:solidFill>
                  </a:tcPr>
                </a:tc>
                <a:tc>
                  <a:txBody>
                    <a:bodyPr/>
                    <a:lstStyle/>
                    <a:p>
                      <a:r>
                        <a:rPr lang="en-US" sz="1400" u="sng" dirty="0" smtClean="0"/>
                        <a:t>bid</a:t>
                      </a:r>
                      <a:endParaRPr lang="en-US" sz="1400" u="sng" dirty="0"/>
                    </a:p>
                  </a:txBody>
                  <a:tcPr marL="77602" marR="77602" marT="38801" marB="38801">
                    <a:solidFill>
                      <a:schemeClr val="accent1"/>
                    </a:solidFill>
                  </a:tcPr>
                </a:tc>
                <a:tc>
                  <a:txBody>
                    <a:bodyPr/>
                    <a:lstStyle/>
                    <a:p>
                      <a:r>
                        <a:rPr lang="en-US" sz="1400" u="sng" dirty="0" smtClean="0"/>
                        <a:t>day</a:t>
                      </a:r>
                      <a:endParaRPr lang="en-US" sz="1400" u="sng" dirty="0"/>
                    </a:p>
                  </a:txBody>
                  <a:tcPr marL="77602" marR="77602" marT="38801" marB="38801">
                    <a:solidFill>
                      <a:schemeClr val="accent1"/>
                    </a:solidFill>
                  </a:tcPr>
                </a:tc>
              </a:tr>
              <a:tr h="314719">
                <a:tc>
                  <a:txBody>
                    <a:bodyPr/>
                    <a:lstStyle/>
                    <a:p>
                      <a:r>
                        <a:rPr lang="en-US" sz="1400" dirty="0" smtClean="0"/>
                        <a:t>22</a:t>
                      </a:r>
                      <a:endParaRPr lang="en-US" sz="1400" dirty="0"/>
                    </a:p>
                  </a:txBody>
                  <a:tcPr marL="77602" marR="77602" marT="38801" marB="38801">
                    <a:solidFill>
                      <a:schemeClr val="bg1">
                        <a:lumMod val="85000"/>
                      </a:schemeClr>
                    </a:solidFill>
                  </a:tcPr>
                </a:tc>
                <a:tc>
                  <a:txBody>
                    <a:bodyPr/>
                    <a:lstStyle/>
                    <a:p>
                      <a:r>
                        <a:rPr lang="en-US" sz="1400" dirty="0" smtClean="0"/>
                        <a:t>101</a:t>
                      </a:r>
                      <a:endParaRPr lang="en-US" sz="1400" dirty="0"/>
                    </a:p>
                  </a:txBody>
                  <a:tcPr marL="77602" marR="77602" marT="38801" marB="38801">
                    <a:solidFill>
                      <a:schemeClr val="bg1">
                        <a:lumMod val="85000"/>
                      </a:schemeClr>
                    </a:solidFill>
                  </a:tcPr>
                </a:tc>
                <a:tc>
                  <a:txBody>
                    <a:bodyPr/>
                    <a:lstStyle/>
                    <a:p>
                      <a:r>
                        <a:rPr lang="en-US" sz="1400" dirty="0" smtClean="0"/>
                        <a:t>10/10/96</a:t>
                      </a:r>
                      <a:endParaRPr lang="en-US" sz="1400" dirty="0"/>
                    </a:p>
                  </a:txBody>
                  <a:tcPr marL="77602" marR="77602" marT="38801" marB="38801">
                    <a:solidFill>
                      <a:schemeClr val="bg1">
                        <a:lumMod val="85000"/>
                      </a:schemeClr>
                    </a:solidFill>
                  </a:tcPr>
                </a:tc>
              </a:tr>
              <a:tr h="314719">
                <a:tc>
                  <a:txBody>
                    <a:bodyPr/>
                    <a:lstStyle/>
                    <a:p>
                      <a:r>
                        <a:rPr lang="en-US" sz="1400" dirty="0" smtClean="0"/>
                        <a:t>58</a:t>
                      </a:r>
                      <a:endParaRPr lang="en-US" sz="1400" dirty="0"/>
                    </a:p>
                  </a:txBody>
                  <a:tcPr marL="77602" marR="77602" marT="38801" marB="38801">
                    <a:solidFill>
                      <a:schemeClr val="bg1">
                        <a:lumMod val="75000"/>
                      </a:schemeClr>
                    </a:solidFill>
                  </a:tcPr>
                </a:tc>
                <a:tc>
                  <a:txBody>
                    <a:bodyPr/>
                    <a:lstStyle/>
                    <a:p>
                      <a:r>
                        <a:rPr lang="en-US" sz="1400" dirty="0" smtClean="0"/>
                        <a:t>103</a:t>
                      </a:r>
                      <a:endParaRPr lang="en-US" sz="1400" dirty="0"/>
                    </a:p>
                  </a:txBody>
                  <a:tcPr marL="77602" marR="77602" marT="38801" marB="38801">
                    <a:solidFill>
                      <a:schemeClr val="bg1">
                        <a:lumMod val="75000"/>
                      </a:schemeClr>
                    </a:solidFill>
                  </a:tcPr>
                </a:tc>
                <a:tc>
                  <a:txBody>
                    <a:bodyPr/>
                    <a:lstStyle/>
                    <a:p>
                      <a:r>
                        <a:rPr lang="en-US" sz="1400" dirty="0" smtClean="0"/>
                        <a:t>11/12/96</a:t>
                      </a:r>
                      <a:endParaRPr lang="en-US" sz="1400" dirty="0"/>
                    </a:p>
                  </a:txBody>
                  <a:tcPr marL="77602" marR="77602" marT="38801" marB="38801">
                    <a:solidFill>
                      <a:schemeClr val="bg1">
                        <a:lumMod val="75000"/>
                      </a:schemeClr>
                    </a:solidFill>
                  </a:tcPr>
                </a:tc>
              </a:tr>
            </a:tbl>
          </a:graphicData>
        </a:graphic>
      </p:graphicFrame>
      <p:sp>
        <p:nvSpPr>
          <p:cNvPr id="14" name="TextBox 13"/>
          <p:cNvSpPr txBox="1"/>
          <p:nvPr/>
        </p:nvSpPr>
        <p:spPr>
          <a:xfrm>
            <a:off x="279834" y="2681736"/>
            <a:ext cx="556563" cy="369332"/>
          </a:xfrm>
          <a:prstGeom prst="rect">
            <a:avLst/>
          </a:prstGeom>
          <a:noFill/>
        </p:spPr>
        <p:txBody>
          <a:bodyPr wrap="none" rtlCol="0">
            <a:spAutoFit/>
          </a:bodyPr>
          <a:lstStyle/>
          <a:p>
            <a:r>
              <a:rPr lang="en-US" sz="1800" b="1" dirty="0" smtClean="0"/>
              <a:t>R1:</a:t>
            </a:r>
            <a:endParaRPr lang="en-US" sz="1800" b="1" dirty="0"/>
          </a:p>
        </p:txBody>
      </p:sp>
      <p:graphicFrame>
        <p:nvGraphicFramePr>
          <p:cNvPr id="18" name="Table 17"/>
          <p:cNvGraphicFramePr>
            <a:graphicFrameLocks noGrp="1"/>
          </p:cNvGraphicFramePr>
          <p:nvPr>
            <p:extLst>
              <p:ext uri="{D42A27DB-BD31-4B8C-83A1-F6EECF244321}">
                <p14:modId xmlns:p14="http://schemas.microsoft.com/office/powerpoint/2010/main" val="737263502"/>
              </p:ext>
            </p:extLst>
          </p:nvPr>
        </p:nvGraphicFramePr>
        <p:xfrm>
          <a:off x="4091860" y="3153381"/>
          <a:ext cx="4264050" cy="965277"/>
        </p:xfrm>
        <a:graphic>
          <a:graphicData uri="http://schemas.openxmlformats.org/drawingml/2006/table">
            <a:tbl>
              <a:tblPr firstRow="1" bandRow="1">
                <a:tableStyleId>{5C22544A-7EE6-4342-B048-85BDC9FD1C3A}</a:tableStyleId>
              </a:tblPr>
              <a:tblGrid>
                <a:gridCol w="570385"/>
                <a:gridCol w="570385"/>
                <a:gridCol w="942471"/>
                <a:gridCol w="850280"/>
                <a:gridCol w="787296"/>
                <a:gridCol w="543233"/>
              </a:tblGrid>
              <a:tr h="321759">
                <a:tc>
                  <a:txBody>
                    <a:bodyPr/>
                    <a:lstStyle/>
                    <a:p>
                      <a:r>
                        <a:rPr lang="en-US" sz="1400" u="none" dirty="0" err="1" smtClean="0"/>
                        <a:t>sid</a:t>
                      </a:r>
                      <a:endParaRPr lang="en-US" sz="1400" u="none" dirty="0"/>
                    </a:p>
                  </a:txBody>
                  <a:tcPr/>
                </a:tc>
                <a:tc>
                  <a:txBody>
                    <a:bodyPr/>
                    <a:lstStyle/>
                    <a:p>
                      <a:r>
                        <a:rPr lang="en-US" sz="1400" u="none" dirty="0" smtClean="0"/>
                        <a:t>bid</a:t>
                      </a:r>
                      <a:endParaRPr lang="en-US" sz="1400" u="none" dirty="0"/>
                    </a:p>
                  </a:txBody>
                  <a:tcPr/>
                </a:tc>
                <a:tc>
                  <a:txBody>
                    <a:bodyPr/>
                    <a:lstStyle/>
                    <a:p>
                      <a:r>
                        <a:rPr lang="en-US" sz="1400" u="none" dirty="0" smtClean="0"/>
                        <a:t>day</a:t>
                      </a:r>
                      <a:endParaRPr lang="en-US" sz="1400" u="none" dirty="0"/>
                    </a:p>
                  </a:txBody>
                  <a:tcPr/>
                </a:tc>
                <a:tc>
                  <a:txBody>
                    <a:bodyPr/>
                    <a:lstStyle/>
                    <a:p>
                      <a:r>
                        <a:rPr lang="en-US" sz="1400" dirty="0" err="1" smtClean="0"/>
                        <a:t>sname</a:t>
                      </a:r>
                      <a:endParaRPr lang="en-US" sz="1400" dirty="0"/>
                    </a:p>
                  </a:txBody>
                  <a:tcPr/>
                </a:tc>
                <a:tc>
                  <a:txBody>
                    <a:bodyPr/>
                    <a:lstStyle/>
                    <a:p>
                      <a:r>
                        <a:rPr lang="en-US" sz="1400" dirty="0" smtClean="0"/>
                        <a:t>rating</a:t>
                      </a:r>
                      <a:endParaRPr lang="en-US" sz="1400" dirty="0"/>
                    </a:p>
                  </a:txBody>
                  <a:tcPr/>
                </a:tc>
                <a:tc>
                  <a:txBody>
                    <a:bodyPr/>
                    <a:lstStyle/>
                    <a:p>
                      <a:r>
                        <a:rPr lang="en-US" sz="1400" dirty="0" smtClean="0"/>
                        <a:t>age</a:t>
                      </a:r>
                      <a:endParaRPr lang="en-US" sz="1400" dirty="0"/>
                    </a:p>
                  </a:txBody>
                  <a:tcPr/>
                </a:tc>
              </a:tr>
              <a:tr h="321759">
                <a:tc>
                  <a:txBody>
                    <a:bodyPr/>
                    <a:lstStyle/>
                    <a:p>
                      <a:r>
                        <a:rPr lang="en-US" sz="1400" dirty="0" smtClean="0"/>
                        <a:t>22</a:t>
                      </a:r>
                      <a:endParaRPr lang="en-US" sz="1400" dirty="0"/>
                    </a:p>
                  </a:txBody>
                  <a:tcPr/>
                </a:tc>
                <a:tc>
                  <a:txBody>
                    <a:bodyPr/>
                    <a:lstStyle/>
                    <a:p>
                      <a:r>
                        <a:rPr lang="en-US" sz="1400" dirty="0" smtClean="0"/>
                        <a:t>101</a:t>
                      </a:r>
                      <a:endParaRPr lang="en-US" sz="1400" dirty="0"/>
                    </a:p>
                  </a:txBody>
                  <a:tcPr/>
                </a:tc>
                <a:tc>
                  <a:txBody>
                    <a:bodyPr/>
                    <a:lstStyle/>
                    <a:p>
                      <a:r>
                        <a:rPr lang="en-US" sz="1400" dirty="0" smtClean="0"/>
                        <a:t>10/10/96</a:t>
                      </a:r>
                      <a:endParaRPr lang="en-US" sz="1400" dirty="0"/>
                    </a:p>
                  </a:txBody>
                  <a:tcPr/>
                </a:tc>
                <a:tc>
                  <a:txBody>
                    <a:bodyPr/>
                    <a:lstStyle/>
                    <a:p>
                      <a:r>
                        <a:rPr lang="en-US" sz="1400" dirty="0" err="1" smtClean="0"/>
                        <a:t>dustin</a:t>
                      </a:r>
                      <a:endParaRPr lang="en-US" sz="1400" dirty="0"/>
                    </a:p>
                  </a:txBody>
                  <a:tcPr/>
                </a:tc>
                <a:tc>
                  <a:txBody>
                    <a:bodyPr/>
                    <a:lstStyle/>
                    <a:p>
                      <a:r>
                        <a:rPr lang="en-US" sz="1400" dirty="0" smtClean="0"/>
                        <a:t>7</a:t>
                      </a:r>
                      <a:endParaRPr lang="en-US" sz="1400" dirty="0"/>
                    </a:p>
                  </a:txBody>
                  <a:tcPr/>
                </a:tc>
                <a:tc>
                  <a:txBody>
                    <a:bodyPr/>
                    <a:lstStyle/>
                    <a:p>
                      <a:r>
                        <a:rPr lang="en-US" sz="1400" dirty="0" smtClean="0"/>
                        <a:t>45.0</a:t>
                      </a:r>
                    </a:p>
                  </a:txBody>
                  <a:tcPr/>
                </a:tc>
              </a:tr>
              <a:tr h="321759">
                <a:tc>
                  <a:txBody>
                    <a:bodyPr/>
                    <a:lstStyle/>
                    <a:p>
                      <a:r>
                        <a:rPr lang="en-US" sz="1400" dirty="0" smtClean="0"/>
                        <a:t>58</a:t>
                      </a:r>
                      <a:endParaRPr lang="en-US" sz="1400" dirty="0"/>
                    </a:p>
                  </a:txBody>
                  <a:tcPr marL="77602" marR="77602" marT="38801" marB="38801"/>
                </a:tc>
                <a:tc>
                  <a:txBody>
                    <a:bodyPr/>
                    <a:lstStyle/>
                    <a:p>
                      <a:r>
                        <a:rPr lang="en-US" sz="1400" dirty="0" smtClean="0"/>
                        <a:t>103</a:t>
                      </a:r>
                      <a:endParaRPr lang="en-US" sz="1400" dirty="0"/>
                    </a:p>
                  </a:txBody>
                  <a:tcPr marL="77602" marR="77602" marT="38801" marB="38801"/>
                </a:tc>
                <a:tc>
                  <a:txBody>
                    <a:bodyPr/>
                    <a:lstStyle/>
                    <a:p>
                      <a:r>
                        <a:rPr lang="en-US" sz="1400" dirty="0" smtClean="0"/>
                        <a:t>11/12/96</a:t>
                      </a:r>
                      <a:endParaRPr lang="en-US" sz="1400" dirty="0"/>
                    </a:p>
                  </a:txBody>
                  <a:tcPr marL="77602" marR="77602" marT="38801" marB="38801"/>
                </a:tc>
                <a:tc>
                  <a:txBody>
                    <a:bodyPr/>
                    <a:lstStyle/>
                    <a:p>
                      <a:r>
                        <a:rPr lang="en-US" sz="1400" dirty="0" smtClean="0"/>
                        <a:t>rusty</a:t>
                      </a:r>
                      <a:endParaRPr lang="en-US" sz="1400" dirty="0"/>
                    </a:p>
                  </a:txBody>
                  <a:tcPr/>
                </a:tc>
                <a:tc>
                  <a:txBody>
                    <a:bodyPr/>
                    <a:lstStyle/>
                    <a:p>
                      <a:r>
                        <a:rPr lang="en-US" sz="1400" dirty="0" smtClean="0"/>
                        <a:t>10</a:t>
                      </a:r>
                      <a:endParaRPr lang="en-US" sz="1400" dirty="0"/>
                    </a:p>
                  </a:txBody>
                  <a:tcPr/>
                </a:tc>
                <a:tc>
                  <a:txBody>
                    <a:bodyPr/>
                    <a:lstStyle/>
                    <a:p>
                      <a:r>
                        <a:rPr lang="en-US" sz="1400" dirty="0" smtClean="0"/>
                        <a:t>35.0</a:t>
                      </a:r>
                      <a:endParaRPr lang="en-US" sz="1400" dirty="0"/>
                    </a:p>
                  </a:txBody>
                  <a:tcPr/>
                </a:tc>
              </a:tr>
            </a:tbl>
          </a:graphicData>
        </a:graphic>
      </p:graphicFrame>
      <p:graphicFrame>
        <p:nvGraphicFramePr>
          <p:cNvPr id="16" name="Table 15"/>
          <p:cNvGraphicFramePr>
            <a:graphicFrameLocks noGrp="1"/>
          </p:cNvGraphicFramePr>
          <p:nvPr/>
        </p:nvGraphicFramePr>
        <p:xfrm>
          <a:off x="279834" y="4624275"/>
          <a:ext cx="2610481" cy="1287036"/>
        </p:xfrm>
        <a:graphic>
          <a:graphicData uri="http://schemas.openxmlformats.org/drawingml/2006/table">
            <a:tbl>
              <a:tblPr firstRow="1" bandRow="1">
                <a:tableStyleId>{5C22544A-7EE6-4342-B048-85BDC9FD1C3A}</a:tableStyleId>
              </a:tblPr>
              <a:tblGrid>
                <a:gridCol w="505308"/>
                <a:gridCol w="793207"/>
                <a:gridCol w="747423"/>
                <a:gridCol w="564543"/>
              </a:tblGrid>
              <a:tr h="321759">
                <a:tc>
                  <a:txBody>
                    <a:bodyPr/>
                    <a:lstStyle/>
                    <a:p>
                      <a:r>
                        <a:rPr lang="en-US" sz="1400" u="sng" dirty="0" err="1" smtClean="0"/>
                        <a:t>sid</a:t>
                      </a:r>
                      <a:endParaRPr lang="en-US" sz="1400" u="sng" dirty="0"/>
                    </a:p>
                  </a:txBody>
                  <a:tcPr/>
                </a:tc>
                <a:tc>
                  <a:txBody>
                    <a:bodyPr/>
                    <a:lstStyle/>
                    <a:p>
                      <a:r>
                        <a:rPr lang="en-US" sz="1400" dirty="0" err="1" smtClean="0"/>
                        <a:t>sname</a:t>
                      </a:r>
                      <a:endParaRPr lang="en-US" sz="1400" dirty="0"/>
                    </a:p>
                  </a:txBody>
                  <a:tcPr/>
                </a:tc>
                <a:tc>
                  <a:txBody>
                    <a:bodyPr/>
                    <a:lstStyle/>
                    <a:p>
                      <a:r>
                        <a:rPr lang="en-US" sz="1400" dirty="0" smtClean="0"/>
                        <a:t>rating</a:t>
                      </a:r>
                      <a:endParaRPr lang="en-US" sz="1400" dirty="0"/>
                    </a:p>
                  </a:txBody>
                  <a:tcPr/>
                </a:tc>
                <a:tc>
                  <a:txBody>
                    <a:bodyPr/>
                    <a:lstStyle/>
                    <a:p>
                      <a:r>
                        <a:rPr lang="en-US" sz="1400" dirty="0" smtClean="0"/>
                        <a:t>age</a:t>
                      </a:r>
                      <a:endParaRPr lang="en-US" sz="1400" dirty="0"/>
                    </a:p>
                  </a:txBody>
                  <a:tcPr/>
                </a:tc>
              </a:tr>
              <a:tr h="321759">
                <a:tc>
                  <a:txBody>
                    <a:bodyPr/>
                    <a:lstStyle/>
                    <a:p>
                      <a:r>
                        <a:rPr lang="en-US" sz="1400" dirty="0" smtClean="0"/>
                        <a:t>22</a:t>
                      </a:r>
                      <a:endParaRPr lang="en-US" sz="1400" dirty="0"/>
                    </a:p>
                  </a:txBody>
                  <a:tcPr>
                    <a:solidFill>
                      <a:schemeClr val="accent3">
                        <a:lumMod val="60000"/>
                        <a:lumOff val="40000"/>
                      </a:schemeClr>
                    </a:solidFill>
                  </a:tcPr>
                </a:tc>
                <a:tc>
                  <a:txBody>
                    <a:bodyPr/>
                    <a:lstStyle/>
                    <a:p>
                      <a:r>
                        <a:rPr lang="en-US" sz="1400" dirty="0" err="1" smtClean="0"/>
                        <a:t>dustin</a:t>
                      </a:r>
                      <a:endParaRPr lang="en-US" sz="1400" dirty="0"/>
                    </a:p>
                  </a:txBody>
                  <a:tcPr>
                    <a:solidFill>
                      <a:schemeClr val="accent3">
                        <a:lumMod val="60000"/>
                        <a:lumOff val="40000"/>
                      </a:schemeClr>
                    </a:solidFill>
                  </a:tcPr>
                </a:tc>
                <a:tc>
                  <a:txBody>
                    <a:bodyPr/>
                    <a:lstStyle/>
                    <a:p>
                      <a:r>
                        <a:rPr lang="en-US" sz="1400" dirty="0" smtClean="0"/>
                        <a:t>7</a:t>
                      </a:r>
                      <a:endParaRPr lang="en-US" sz="1400" dirty="0"/>
                    </a:p>
                  </a:txBody>
                  <a:tcPr>
                    <a:solidFill>
                      <a:schemeClr val="accent3">
                        <a:lumMod val="60000"/>
                        <a:lumOff val="40000"/>
                      </a:schemeClr>
                    </a:solidFill>
                  </a:tcPr>
                </a:tc>
                <a:tc>
                  <a:txBody>
                    <a:bodyPr/>
                    <a:lstStyle/>
                    <a:p>
                      <a:r>
                        <a:rPr lang="en-US" sz="1400" dirty="0" smtClean="0"/>
                        <a:t>45.0</a:t>
                      </a:r>
                    </a:p>
                  </a:txBody>
                  <a:tcPr>
                    <a:solidFill>
                      <a:schemeClr val="accent3">
                        <a:lumMod val="60000"/>
                        <a:lumOff val="40000"/>
                      </a:schemeClr>
                    </a:solidFill>
                  </a:tcPr>
                </a:tc>
              </a:tr>
              <a:tr h="321759">
                <a:tc>
                  <a:txBody>
                    <a:bodyPr/>
                    <a:lstStyle/>
                    <a:p>
                      <a:r>
                        <a:rPr lang="en-US" sz="1400" dirty="0" smtClean="0"/>
                        <a:t>31</a:t>
                      </a:r>
                      <a:endParaRPr lang="en-US" sz="1400" dirty="0"/>
                    </a:p>
                  </a:txBody>
                  <a:tcPr>
                    <a:solidFill>
                      <a:schemeClr val="accent5">
                        <a:lumMod val="40000"/>
                        <a:lumOff val="60000"/>
                      </a:schemeClr>
                    </a:solidFill>
                  </a:tcPr>
                </a:tc>
                <a:tc>
                  <a:txBody>
                    <a:bodyPr/>
                    <a:lstStyle/>
                    <a:p>
                      <a:r>
                        <a:rPr lang="en-US" sz="1400" dirty="0" smtClean="0"/>
                        <a:t>lubber</a:t>
                      </a:r>
                      <a:endParaRPr lang="en-US" sz="1400" dirty="0"/>
                    </a:p>
                  </a:txBody>
                  <a:tcPr>
                    <a:solidFill>
                      <a:schemeClr val="accent5">
                        <a:lumMod val="40000"/>
                        <a:lumOff val="60000"/>
                      </a:schemeClr>
                    </a:solidFill>
                  </a:tcPr>
                </a:tc>
                <a:tc>
                  <a:txBody>
                    <a:bodyPr/>
                    <a:lstStyle/>
                    <a:p>
                      <a:r>
                        <a:rPr lang="en-US" sz="1400" dirty="0" smtClean="0"/>
                        <a:t>8</a:t>
                      </a:r>
                      <a:endParaRPr lang="en-US" sz="1400" dirty="0"/>
                    </a:p>
                  </a:txBody>
                  <a:tcPr>
                    <a:solidFill>
                      <a:schemeClr val="accent5">
                        <a:lumMod val="40000"/>
                        <a:lumOff val="60000"/>
                      </a:schemeClr>
                    </a:solidFill>
                  </a:tcPr>
                </a:tc>
                <a:tc>
                  <a:txBody>
                    <a:bodyPr/>
                    <a:lstStyle/>
                    <a:p>
                      <a:r>
                        <a:rPr lang="en-US" sz="1400" dirty="0" smtClean="0"/>
                        <a:t>55.5</a:t>
                      </a:r>
                      <a:endParaRPr lang="en-US" sz="1400" dirty="0"/>
                    </a:p>
                  </a:txBody>
                  <a:tcPr>
                    <a:solidFill>
                      <a:schemeClr val="accent5">
                        <a:lumMod val="40000"/>
                        <a:lumOff val="60000"/>
                      </a:schemeClr>
                    </a:solidFill>
                  </a:tcPr>
                </a:tc>
              </a:tr>
              <a:tr h="321759">
                <a:tc>
                  <a:txBody>
                    <a:bodyPr/>
                    <a:lstStyle/>
                    <a:p>
                      <a:r>
                        <a:rPr lang="en-US" sz="1400" dirty="0" smtClean="0"/>
                        <a:t>58</a:t>
                      </a:r>
                      <a:endParaRPr lang="en-US" sz="1400" dirty="0"/>
                    </a:p>
                  </a:txBody>
                  <a:tcPr>
                    <a:solidFill>
                      <a:schemeClr val="accent6">
                        <a:lumMod val="60000"/>
                        <a:lumOff val="40000"/>
                      </a:schemeClr>
                    </a:solidFill>
                  </a:tcPr>
                </a:tc>
                <a:tc>
                  <a:txBody>
                    <a:bodyPr/>
                    <a:lstStyle/>
                    <a:p>
                      <a:r>
                        <a:rPr lang="en-US" sz="1400" dirty="0" smtClean="0"/>
                        <a:t>rusty</a:t>
                      </a:r>
                      <a:endParaRPr lang="en-US" sz="1400" dirty="0"/>
                    </a:p>
                  </a:txBody>
                  <a:tcPr>
                    <a:solidFill>
                      <a:schemeClr val="accent6">
                        <a:lumMod val="60000"/>
                        <a:lumOff val="40000"/>
                      </a:schemeClr>
                    </a:solidFill>
                  </a:tcPr>
                </a:tc>
                <a:tc>
                  <a:txBody>
                    <a:bodyPr/>
                    <a:lstStyle/>
                    <a:p>
                      <a:r>
                        <a:rPr lang="en-US" sz="1400" dirty="0" smtClean="0"/>
                        <a:t>10</a:t>
                      </a:r>
                      <a:endParaRPr lang="en-US" sz="1400" dirty="0"/>
                    </a:p>
                  </a:txBody>
                  <a:tcPr>
                    <a:solidFill>
                      <a:schemeClr val="accent6">
                        <a:lumMod val="60000"/>
                        <a:lumOff val="40000"/>
                      </a:schemeClr>
                    </a:solidFill>
                  </a:tcPr>
                </a:tc>
                <a:tc>
                  <a:txBody>
                    <a:bodyPr/>
                    <a:lstStyle/>
                    <a:p>
                      <a:r>
                        <a:rPr lang="en-US" sz="1400" dirty="0" smtClean="0"/>
                        <a:t>35.0</a:t>
                      </a:r>
                      <a:endParaRPr lang="en-US" sz="1400" dirty="0"/>
                    </a:p>
                  </a:txBody>
                  <a:tcPr>
                    <a:solidFill>
                      <a:schemeClr val="accent6">
                        <a:lumMod val="60000"/>
                        <a:lumOff val="40000"/>
                      </a:schemeClr>
                    </a:solidFill>
                  </a:tcPr>
                </a:tc>
              </a:tr>
            </a:tbl>
          </a:graphicData>
        </a:graphic>
      </p:graphicFrame>
      <p:sp>
        <p:nvSpPr>
          <p:cNvPr id="17" name="TextBox 16"/>
          <p:cNvSpPr txBox="1"/>
          <p:nvPr/>
        </p:nvSpPr>
        <p:spPr>
          <a:xfrm>
            <a:off x="989885" y="1150088"/>
            <a:ext cx="7058343" cy="584775"/>
          </a:xfrm>
          <a:prstGeom prst="rect">
            <a:avLst/>
          </a:prstGeom>
          <a:noFill/>
        </p:spPr>
        <p:txBody>
          <a:bodyPr wrap="none" rtlCol="0">
            <a:spAutoFit/>
          </a:bodyPr>
          <a:lstStyle/>
          <a:p>
            <a:r>
              <a:rPr lang="en-US" sz="3200" b="1" dirty="0" smtClean="0">
                <a:latin typeface="Helvetica Neue" charset="0"/>
                <a:ea typeface="Helvetica Neue" charset="0"/>
                <a:cs typeface="Helvetica Neue" charset="0"/>
              </a:rPr>
              <a:t>R </a:t>
            </a:r>
            <a:r>
              <a:rPr lang="en-US" sz="3200" b="1" kern="0" dirty="0" smtClean="0">
                <a:latin typeface="Helvetica Neue" charset="0"/>
                <a:ea typeface="Helvetica Neue" charset="0"/>
                <a:cs typeface="Helvetica Neue" charset="0"/>
                <a:sym typeface="Wingdings"/>
              </a:rPr>
              <a:t>⋈</a:t>
            </a:r>
            <a:r>
              <a:rPr lang="en-US" sz="3200" b="1" dirty="0" smtClean="0">
                <a:latin typeface="Helvetica Neue" charset="0"/>
                <a:ea typeface="Helvetica Neue" charset="0"/>
                <a:cs typeface="Helvetica Neue" charset="0"/>
              </a:rPr>
              <a:t> S = </a:t>
            </a:r>
            <a:r>
              <a:rPr lang="en-US" sz="3200" b="1" dirty="0" smtClean="0">
                <a:solidFill>
                  <a:schemeClr val="accent2"/>
                </a:solidFill>
                <a:latin typeface="Helvetica Neue" charset="0"/>
                <a:ea typeface="Helvetica Neue" charset="0"/>
                <a:cs typeface="Helvetica Neue" charset="0"/>
              </a:rPr>
              <a:t>𝜋</a:t>
            </a:r>
            <a:r>
              <a:rPr lang="en-US" sz="3200" baseline="-25000" dirty="0" smtClean="0">
                <a:solidFill>
                  <a:schemeClr val="accent2"/>
                </a:solidFill>
                <a:latin typeface="Helvetica Neue" charset="0"/>
                <a:ea typeface="Helvetica Neue" charset="0"/>
                <a:cs typeface="Helvetica Neue" charset="0"/>
              </a:rPr>
              <a:t>unique fld.</a:t>
            </a:r>
            <a:r>
              <a:rPr lang="en-US" sz="3200" dirty="0" smtClean="0">
                <a:solidFill>
                  <a:schemeClr val="accent2"/>
                </a:solidFill>
                <a:latin typeface="Helvetica Neue" charset="0"/>
                <a:ea typeface="Helvetica Neue" charset="0"/>
                <a:cs typeface="Helvetica Neue" charset="0"/>
              </a:rPr>
              <a:t> </a:t>
            </a:r>
            <a:r>
              <a:rPr lang="en-US" sz="3200" b="1" dirty="0" smtClean="0">
                <a:latin typeface="Helvetica Neue" charset="0"/>
                <a:ea typeface="Helvetica Neue" charset="0"/>
                <a:cs typeface="Helvetica Neue" charset="0"/>
              </a:rPr>
              <a:t>𝜎</a:t>
            </a:r>
            <a:r>
              <a:rPr lang="en-US" sz="3200" kern="0" baseline="-25000" dirty="0" smtClean="0">
                <a:latin typeface="Helvetica Neue" charset="0"/>
                <a:ea typeface="Helvetica Neue" charset="0"/>
                <a:cs typeface="Helvetica Neue" charset="0"/>
                <a:sym typeface="Wingdings"/>
              </a:rPr>
              <a:t>eq. matching fld.</a:t>
            </a:r>
            <a:r>
              <a:rPr lang="en-US" sz="3200" b="1" kern="0" dirty="0" smtClean="0">
                <a:latin typeface="Helvetica Neue" charset="0"/>
                <a:ea typeface="Helvetica Neue" charset="0"/>
                <a:cs typeface="Helvetica Neue" charset="0"/>
                <a:sym typeface="Wingdings"/>
              </a:rPr>
              <a:t>( </a:t>
            </a:r>
            <a:r>
              <a:rPr lang="en-US" sz="3200" b="1" dirty="0" smtClean="0">
                <a:latin typeface="Helvetica Neue" charset="0"/>
                <a:ea typeface="Helvetica Neue" charset="0"/>
                <a:cs typeface="Helvetica Neue" charset="0"/>
              </a:rPr>
              <a:t>R × S )</a:t>
            </a:r>
          </a:p>
        </p:txBody>
      </p:sp>
      <p:sp>
        <p:nvSpPr>
          <p:cNvPr id="4" name="TextBox 3"/>
          <p:cNvSpPr txBox="1"/>
          <p:nvPr/>
        </p:nvSpPr>
        <p:spPr>
          <a:xfrm>
            <a:off x="3920836" y="4624275"/>
            <a:ext cx="4726019" cy="954107"/>
          </a:xfrm>
          <a:prstGeom prst="rect">
            <a:avLst/>
          </a:prstGeom>
          <a:noFill/>
        </p:spPr>
        <p:txBody>
          <a:bodyPr wrap="square" rtlCol="0">
            <a:spAutoFit/>
          </a:bodyPr>
          <a:lstStyle/>
          <a:p>
            <a:r>
              <a:rPr lang="en-US" sz="2800" dirty="0" smtClean="0"/>
              <a:t>Commonly used for foreign key joins (as above).</a:t>
            </a:r>
          </a:p>
        </p:txBody>
      </p:sp>
    </p:spTree>
    <p:extLst>
      <p:ext uri="{BB962C8B-B14F-4D97-AF65-F5344CB8AC3E}">
        <p14:creationId xmlns:p14="http://schemas.microsoft.com/office/powerpoint/2010/main" val="39043603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5" name="Rectangle 4"/>
          <p:cNvSpPr>
            <a:spLocks noGrp="1" noChangeArrowheads="1"/>
          </p:cNvSpPr>
          <p:nvPr>
            <p:ph type="title"/>
          </p:nvPr>
        </p:nvSpPr>
        <p:spPr>
          <a:xfrm>
            <a:off x="412750" y="1338721"/>
            <a:ext cx="8229600" cy="1104900"/>
          </a:xfrm>
          <a:noFill/>
        </p:spPr>
        <p:txBody>
          <a:bodyPr/>
          <a:lstStyle/>
          <a:p>
            <a:r>
              <a:rPr lang="en-US" sz="2800" i="1" dirty="0">
                <a:ea typeface="ＭＳ Ｐゴシック" charset="0"/>
                <a:cs typeface="Helvetica Neue Light"/>
              </a:rPr>
              <a:t>Find names of sailors </a:t>
            </a:r>
            <a:r>
              <a:rPr lang="en-US" sz="2800" i="1" dirty="0" smtClean="0">
                <a:ea typeface="ＭＳ Ｐゴシック" charset="0"/>
                <a:cs typeface="Helvetica Neue Light"/>
              </a:rPr>
              <a:t>who’ve </a:t>
            </a:r>
            <a:r>
              <a:rPr lang="en-US" sz="2800" i="1" dirty="0">
                <a:ea typeface="ＭＳ Ｐゴシック" charset="0"/>
                <a:cs typeface="Helvetica Neue Light"/>
              </a:rPr>
              <a:t>reserved boat #103</a:t>
            </a:r>
          </a:p>
        </p:txBody>
      </p:sp>
      <p:sp>
        <p:nvSpPr>
          <p:cNvPr id="56325" name="Rectangle 5"/>
          <p:cNvSpPr>
            <a:spLocks noGrp="1" noChangeArrowheads="1"/>
          </p:cNvSpPr>
          <p:nvPr>
            <p:ph idx="1"/>
          </p:nvPr>
        </p:nvSpPr>
        <p:spPr>
          <a:xfrm>
            <a:off x="152400" y="2240280"/>
            <a:ext cx="8839200" cy="3075709"/>
          </a:xfrm>
          <a:noFill/>
        </p:spPr>
        <p:txBody>
          <a:bodyPr anchor="t"/>
          <a:lstStyle/>
          <a:p>
            <a:r>
              <a:rPr lang="en-US" dirty="0">
                <a:ea typeface="ＭＳ Ｐゴシック" charset="0"/>
                <a:cs typeface="Helvetica Neue"/>
              </a:rPr>
              <a:t>Solution 1</a:t>
            </a:r>
            <a:r>
              <a:rPr lang="en-US" dirty="0" smtClean="0">
                <a:ea typeface="ＭＳ Ｐゴシック" charset="0"/>
                <a:cs typeface="Helvetica Neue"/>
              </a:rPr>
              <a:t>: </a:t>
            </a:r>
          </a:p>
          <a:p>
            <a:endParaRPr lang="en-US" dirty="0" smtClean="0">
              <a:ea typeface="ＭＳ Ｐゴシック" charset="0"/>
              <a:cs typeface="Helvetica Neue"/>
            </a:endParaRPr>
          </a:p>
          <a:p>
            <a:endParaRPr lang="en-US" dirty="0" smtClean="0">
              <a:ea typeface="ＭＳ Ｐゴシック" charset="0"/>
              <a:cs typeface="Helvetica Neue"/>
            </a:endParaRPr>
          </a:p>
          <a:p>
            <a:endParaRPr lang="en-US" dirty="0" smtClean="0">
              <a:ea typeface="ＭＳ Ｐゴシック" charset="0"/>
              <a:cs typeface="Helvetica Neue"/>
            </a:endParaRPr>
          </a:p>
          <a:p>
            <a:r>
              <a:rPr lang="en-US" dirty="0" smtClean="0">
                <a:ea typeface="ＭＳ Ｐゴシック" charset="0"/>
                <a:cs typeface="Helvetica Neue"/>
              </a:rPr>
              <a:t>Solution 2:   </a:t>
            </a:r>
            <a:endParaRPr lang="en-US" dirty="0">
              <a:ea typeface="ＭＳ Ｐゴシック" charset="0"/>
              <a:cs typeface="Helvetica Neue"/>
            </a:endParaRPr>
          </a:p>
          <a:p>
            <a:endParaRPr lang="en-US" dirty="0">
              <a:ea typeface="ＭＳ Ｐゴシック" charset="0"/>
              <a:cs typeface="Helvetica Neue"/>
            </a:endParaRPr>
          </a:p>
        </p:txBody>
      </p:sp>
      <p:sp>
        <p:nvSpPr>
          <p:cNvPr id="2" name="TextBox 1"/>
          <p:cNvSpPr txBox="1"/>
          <p:nvPr/>
        </p:nvSpPr>
        <p:spPr>
          <a:xfrm>
            <a:off x="254156" y="888493"/>
            <a:ext cx="2082621" cy="646331"/>
          </a:xfrm>
          <a:prstGeom prst="rect">
            <a:avLst/>
          </a:prstGeom>
          <a:noFill/>
        </p:spPr>
        <p:txBody>
          <a:bodyPr wrap="none" rtlCol="0">
            <a:spAutoFit/>
          </a:bodyPr>
          <a:lstStyle/>
          <a:p>
            <a:r>
              <a:rPr lang="en-US" sz="3600" dirty="0" smtClean="0"/>
              <a:t>Exercise:</a:t>
            </a:r>
            <a:endParaRPr lang="en-US" sz="3600" dirty="0"/>
          </a:p>
        </p:txBody>
      </p:sp>
      <p:sp>
        <p:nvSpPr>
          <p:cNvPr id="14" name="TextBox 13"/>
          <p:cNvSpPr txBox="1"/>
          <p:nvPr/>
        </p:nvSpPr>
        <p:spPr>
          <a:xfrm>
            <a:off x="1125549" y="3344707"/>
            <a:ext cx="7516801" cy="646331"/>
          </a:xfrm>
          <a:prstGeom prst="rect">
            <a:avLst/>
          </a:prstGeom>
          <a:noFill/>
        </p:spPr>
        <p:txBody>
          <a:bodyPr wrap="none" rtlCol="0">
            <a:spAutoFit/>
          </a:bodyPr>
          <a:lstStyle/>
          <a:p>
            <a:r>
              <a:rPr lang="en-US" sz="3600" dirty="0" smtClean="0">
                <a:latin typeface="Helvetica Neue" charset="0"/>
                <a:ea typeface="Helvetica Neue" charset="0"/>
                <a:cs typeface="Helvetica Neue" charset="0"/>
              </a:rPr>
              <a:t>𝜋</a:t>
            </a:r>
            <a:r>
              <a:rPr lang="en-US" sz="3600" baseline="-25000" dirty="0" err="1" smtClean="0">
                <a:latin typeface="Helvetica Neue" charset="0"/>
                <a:ea typeface="Helvetica Neue" charset="0"/>
                <a:cs typeface="Helvetica Neue" charset="0"/>
              </a:rPr>
              <a:t>sname</a:t>
            </a:r>
            <a:r>
              <a:rPr lang="en-US" sz="3600" dirty="0" smtClean="0">
                <a:latin typeface="Helvetica Neue" charset="0"/>
                <a:ea typeface="Helvetica Neue" charset="0"/>
                <a:cs typeface="Helvetica Neue" charset="0"/>
              </a:rPr>
              <a:t>(                                              )</a:t>
            </a:r>
            <a:endParaRPr lang="en-US" sz="3600" dirty="0">
              <a:latin typeface="Helvetica Neue" charset="0"/>
              <a:ea typeface="Helvetica Neue" charset="0"/>
              <a:cs typeface="Helvetica Neue" charset="0"/>
            </a:endParaRPr>
          </a:p>
        </p:txBody>
      </p:sp>
      <p:sp>
        <p:nvSpPr>
          <p:cNvPr id="13" name="TextBox 12"/>
          <p:cNvSpPr txBox="1"/>
          <p:nvPr/>
        </p:nvSpPr>
        <p:spPr>
          <a:xfrm>
            <a:off x="2562923" y="3344707"/>
            <a:ext cx="5803192" cy="646331"/>
          </a:xfrm>
          <a:prstGeom prst="rect">
            <a:avLst/>
          </a:prstGeom>
          <a:noFill/>
        </p:spPr>
        <p:txBody>
          <a:bodyPr wrap="none" rtlCol="0">
            <a:spAutoFit/>
          </a:bodyPr>
          <a:lstStyle/>
          <a:p>
            <a:r>
              <a:rPr lang="en-US" sz="3600" dirty="0" smtClean="0">
                <a:latin typeface="Helvetica Neue" charset="0"/>
                <a:ea typeface="Helvetica Neue" charset="0"/>
                <a:cs typeface="Helvetica Neue" charset="0"/>
              </a:rPr>
              <a:t>𝜎</a:t>
            </a:r>
            <a:r>
              <a:rPr lang="en-US" sz="3600" baseline="-25000" dirty="0" smtClean="0">
                <a:latin typeface="Helvetica Neue" charset="0"/>
                <a:ea typeface="Helvetica Neue" charset="0"/>
                <a:cs typeface="Helvetica Neue" charset="0"/>
              </a:rPr>
              <a:t>bid=103</a:t>
            </a:r>
            <a:r>
              <a:rPr lang="en-US" sz="3600" dirty="0" smtClean="0">
                <a:latin typeface="Helvetica Neue" charset="0"/>
                <a:ea typeface="Helvetica Neue" charset="0"/>
                <a:cs typeface="Helvetica Neue" charset="0"/>
              </a:rPr>
              <a:t>(                               )</a:t>
            </a:r>
            <a:endParaRPr lang="en-US" sz="3600" dirty="0">
              <a:latin typeface="Helvetica Neue" charset="0"/>
              <a:ea typeface="Helvetica Neue" charset="0"/>
              <a:cs typeface="Helvetica Neue" charset="0"/>
            </a:endParaRPr>
          </a:p>
        </p:txBody>
      </p:sp>
      <p:sp>
        <p:nvSpPr>
          <p:cNvPr id="4" name="TextBox 3"/>
          <p:cNvSpPr txBox="1"/>
          <p:nvPr/>
        </p:nvSpPr>
        <p:spPr>
          <a:xfrm>
            <a:off x="4149296" y="3344707"/>
            <a:ext cx="4110421" cy="646331"/>
          </a:xfrm>
          <a:prstGeom prst="rect">
            <a:avLst/>
          </a:prstGeom>
          <a:noFill/>
        </p:spPr>
        <p:txBody>
          <a:bodyPr wrap="none" rtlCol="0">
            <a:spAutoFit/>
          </a:bodyPr>
          <a:lstStyle/>
          <a:p>
            <a:r>
              <a:rPr lang="en-US" sz="3600" dirty="0" smtClean="0">
                <a:latin typeface="Helvetica Neue" charset="0"/>
                <a:ea typeface="Helvetica Neue" charset="0"/>
                <a:cs typeface="Helvetica Neue" charset="0"/>
              </a:rPr>
              <a:t>Sailors </a:t>
            </a:r>
            <a:r>
              <a:rPr lang="en-US" sz="3600" dirty="0" smtClean="0">
                <a:latin typeface="Helvetica Neue" charset="0"/>
                <a:ea typeface="Helvetica Neue" charset="0"/>
                <a:cs typeface="Helvetica Neue" charset="0"/>
                <a:sym typeface="Wingdings"/>
              </a:rPr>
              <a:t>⋈ Reserves</a:t>
            </a:r>
            <a:r>
              <a:rPr lang="en-US" sz="3600" dirty="0" smtClean="0">
                <a:latin typeface="Helvetica Neue" charset="0"/>
                <a:ea typeface="Helvetica Neue" charset="0"/>
                <a:cs typeface="Helvetica Neue" charset="0"/>
              </a:rPr>
              <a:t> </a:t>
            </a:r>
            <a:endParaRPr lang="en-US" sz="3600" dirty="0">
              <a:latin typeface="Helvetica Neue" charset="0"/>
              <a:ea typeface="Helvetica Neue" charset="0"/>
              <a:cs typeface="Helvetica Neue" charset="0"/>
            </a:endParaRPr>
          </a:p>
        </p:txBody>
      </p:sp>
      <p:sp>
        <p:nvSpPr>
          <p:cNvPr id="15" name="TextBox 14"/>
          <p:cNvSpPr txBox="1"/>
          <p:nvPr/>
        </p:nvSpPr>
        <p:spPr>
          <a:xfrm>
            <a:off x="1125549" y="5453756"/>
            <a:ext cx="7516801" cy="646331"/>
          </a:xfrm>
          <a:prstGeom prst="rect">
            <a:avLst/>
          </a:prstGeom>
          <a:noFill/>
        </p:spPr>
        <p:txBody>
          <a:bodyPr wrap="none" rtlCol="0">
            <a:spAutoFit/>
          </a:bodyPr>
          <a:lstStyle/>
          <a:p>
            <a:r>
              <a:rPr lang="en-US" sz="3600" dirty="0" smtClean="0">
                <a:latin typeface="Helvetica Neue" charset="0"/>
                <a:ea typeface="Helvetica Neue" charset="0"/>
                <a:cs typeface="Helvetica Neue" charset="0"/>
              </a:rPr>
              <a:t>𝜋</a:t>
            </a:r>
            <a:r>
              <a:rPr lang="en-US" sz="3600" baseline="-25000" dirty="0" err="1" smtClean="0">
                <a:latin typeface="Helvetica Neue" charset="0"/>
                <a:ea typeface="Helvetica Neue" charset="0"/>
                <a:cs typeface="Helvetica Neue" charset="0"/>
              </a:rPr>
              <a:t>sname</a:t>
            </a:r>
            <a:r>
              <a:rPr lang="en-US" sz="3600" dirty="0" smtClean="0">
                <a:latin typeface="Helvetica Neue" charset="0"/>
                <a:ea typeface="Helvetica Neue" charset="0"/>
                <a:cs typeface="Helvetica Neue" charset="0"/>
              </a:rPr>
              <a:t>(                                              )</a:t>
            </a:r>
            <a:endParaRPr lang="en-US" sz="3600" dirty="0">
              <a:latin typeface="Helvetica Neue" charset="0"/>
              <a:ea typeface="Helvetica Neue" charset="0"/>
              <a:cs typeface="Helvetica Neue" charset="0"/>
            </a:endParaRPr>
          </a:p>
        </p:txBody>
      </p:sp>
      <p:sp>
        <p:nvSpPr>
          <p:cNvPr id="16" name="TextBox 15"/>
          <p:cNvSpPr txBox="1"/>
          <p:nvPr/>
        </p:nvSpPr>
        <p:spPr>
          <a:xfrm>
            <a:off x="4419603" y="5453756"/>
            <a:ext cx="5124151" cy="646331"/>
          </a:xfrm>
          <a:prstGeom prst="rect">
            <a:avLst/>
          </a:prstGeom>
          <a:noFill/>
        </p:spPr>
        <p:txBody>
          <a:bodyPr wrap="square" rtlCol="0">
            <a:spAutoFit/>
          </a:bodyPr>
          <a:lstStyle/>
          <a:p>
            <a:r>
              <a:rPr lang="en-US" sz="3600" dirty="0" smtClean="0">
                <a:latin typeface="Helvetica Neue" charset="0"/>
                <a:ea typeface="Helvetica Neue" charset="0"/>
                <a:cs typeface="Helvetica Neue" charset="0"/>
              </a:rPr>
              <a:t>𝜎</a:t>
            </a:r>
            <a:r>
              <a:rPr lang="en-US" sz="3600" baseline="-25000" smtClean="0">
                <a:latin typeface="Helvetica Neue" charset="0"/>
                <a:ea typeface="Helvetica Neue" charset="0"/>
                <a:cs typeface="Helvetica Neue" charset="0"/>
              </a:rPr>
              <a:t>bid=103</a:t>
            </a:r>
            <a:r>
              <a:rPr lang="en-US" sz="3600" smtClean="0">
                <a:latin typeface="Helvetica Neue" charset="0"/>
                <a:ea typeface="Helvetica Neue" charset="0"/>
                <a:cs typeface="Helvetica Neue" charset="0"/>
              </a:rPr>
              <a:t>( Reserves )</a:t>
            </a:r>
            <a:endParaRPr lang="en-US" sz="3600" dirty="0">
              <a:latin typeface="Helvetica Neue" charset="0"/>
              <a:ea typeface="Helvetica Neue" charset="0"/>
              <a:cs typeface="Helvetica Neue" charset="0"/>
            </a:endParaRPr>
          </a:p>
        </p:txBody>
      </p:sp>
      <p:sp>
        <p:nvSpPr>
          <p:cNvPr id="17" name="TextBox 16"/>
          <p:cNvSpPr txBox="1"/>
          <p:nvPr/>
        </p:nvSpPr>
        <p:spPr>
          <a:xfrm>
            <a:off x="2562923" y="5453756"/>
            <a:ext cx="1946367" cy="646331"/>
          </a:xfrm>
          <a:prstGeom prst="rect">
            <a:avLst/>
          </a:prstGeom>
          <a:noFill/>
        </p:spPr>
        <p:txBody>
          <a:bodyPr wrap="none" rtlCol="0">
            <a:spAutoFit/>
          </a:bodyPr>
          <a:lstStyle/>
          <a:p>
            <a:r>
              <a:rPr lang="en-US" sz="3600" smtClean="0">
                <a:latin typeface="Helvetica Neue" charset="0"/>
                <a:ea typeface="Helvetica Neue" charset="0"/>
                <a:cs typeface="Helvetica Neue" charset="0"/>
              </a:rPr>
              <a:t>Sailors </a:t>
            </a:r>
            <a:r>
              <a:rPr lang="en-US" sz="3600" smtClean="0">
                <a:latin typeface="Helvetica Neue" charset="0"/>
                <a:ea typeface="Helvetica Neue" charset="0"/>
                <a:cs typeface="Helvetica Neue" charset="0"/>
                <a:sym typeface="Wingdings"/>
              </a:rPr>
              <a:t>⋈</a:t>
            </a:r>
            <a:endParaRPr lang="en-US" sz="3600" dirty="0">
              <a:latin typeface="Helvetica Neue" charset="0"/>
              <a:ea typeface="Helvetica Neue" charset="0"/>
              <a:cs typeface="Helvetica Neue" charset="0"/>
            </a:endParaRPr>
          </a:p>
        </p:txBody>
      </p:sp>
      <p:sp>
        <p:nvSpPr>
          <p:cNvPr id="11" name="TextBox 10"/>
          <p:cNvSpPr txBox="1"/>
          <p:nvPr/>
        </p:nvSpPr>
        <p:spPr>
          <a:xfrm>
            <a:off x="3871543" y="84439"/>
            <a:ext cx="5192447" cy="1384995"/>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none" rtlCol="0">
            <a:spAutoFit/>
          </a:bodyPr>
          <a:lstStyle/>
          <a:p>
            <a:r>
              <a:rPr lang="en-US" sz="2800" b="1" dirty="0" smtClean="0">
                <a:latin typeface="Helvetica Neue" charset="0"/>
                <a:ea typeface="Helvetica Neue" charset="0"/>
                <a:cs typeface="Helvetica Neue" charset="0"/>
              </a:rPr>
              <a:t>Boats</a:t>
            </a:r>
            <a:r>
              <a:rPr lang="en-US" sz="2800" dirty="0" smtClean="0">
                <a:latin typeface="Helvetica Neue" charset="0"/>
                <a:ea typeface="Helvetica Neue" charset="0"/>
                <a:cs typeface="Helvetica Neue" charset="0"/>
              </a:rPr>
              <a:t>(</a:t>
            </a:r>
            <a:r>
              <a:rPr lang="en-US" sz="2800" u="sng" dirty="0" err="1" smtClean="0">
                <a:latin typeface="Helvetica Neue" charset="0"/>
                <a:ea typeface="Helvetica Neue" charset="0"/>
                <a:cs typeface="Helvetica Neue" charset="0"/>
              </a:rPr>
              <a:t>bid</a:t>
            </a:r>
            <a:r>
              <a:rPr lang="en-US" sz="2800" dirty="0" err="1" smtClean="0">
                <a:latin typeface="Helvetica Neue" charset="0"/>
                <a:ea typeface="Helvetica Neue" charset="0"/>
                <a:cs typeface="Helvetica Neue" charset="0"/>
              </a:rPr>
              <a:t>,bname,color</a:t>
            </a:r>
            <a:r>
              <a:rPr lang="en-US" sz="2800" dirty="0" smtClean="0">
                <a:latin typeface="Helvetica Neue" charset="0"/>
                <a:ea typeface="Helvetica Neue" charset="0"/>
                <a:cs typeface="Helvetica Neue" charset="0"/>
              </a:rPr>
              <a:t>)</a:t>
            </a:r>
          </a:p>
          <a:p>
            <a:r>
              <a:rPr lang="en-US" sz="2800" b="1" dirty="0" smtClean="0">
                <a:latin typeface="Helvetica Neue" charset="0"/>
                <a:ea typeface="Helvetica Neue" charset="0"/>
                <a:cs typeface="Helvetica Neue" charset="0"/>
              </a:rPr>
              <a:t>Sailors</a:t>
            </a:r>
            <a:r>
              <a:rPr lang="en-US" sz="2800" dirty="0" smtClean="0">
                <a:latin typeface="Helvetica Neue" charset="0"/>
                <a:ea typeface="Helvetica Neue" charset="0"/>
                <a:cs typeface="Helvetica Neue" charset="0"/>
              </a:rPr>
              <a:t>(</a:t>
            </a:r>
            <a:r>
              <a:rPr lang="en-US" sz="2800" u="sng" dirty="0" err="1" smtClean="0">
                <a:latin typeface="Helvetica Neue" charset="0"/>
                <a:ea typeface="Helvetica Neue" charset="0"/>
                <a:cs typeface="Helvetica Neue" charset="0"/>
              </a:rPr>
              <a:t>sid</a:t>
            </a:r>
            <a:r>
              <a:rPr lang="en-US" sz="2800" dirty="0" smtClean="0">
                <a:latin typeface="Helvetica Neue" charset="0"/>
                <a:ea typeface="Helvetica Neue" charset="0"/>
                <a:cs typeface="Helvetica Neue" charset="0"/>
              </a:rPr>
              <a:t>, </a:t>
            </a:r>
            <a:r>
              <a:rPr lang="en-US" sz="2800" dirty="0" err="1" smtClean="0">
                <a:latin typeface="Helvetica Neue" charset="0"/>
                <a:ea typeface="Helvetica Neue" charset="0"/>
                <a:cs typeface="Helvetica Neue" charset="0"/>
              </a:rPr>
              <a:t>sname</a:t>
            </a:r>
            <a:r>
              <a:rPr lang="en-US" sz="2800" dirty="0" smtClean="0">
                <a:latin typeface="Helvetica Neue" charset="0"/>
                <a:ea typeface="Helvetica Neue" charset="0"/>
                <a:cs typeface="Helvetica Neue" charset="0"/>
              </a:rPr>
              <a:t>, rating, age)</a:t>
            </a:r>
          </a:p>
          <a:p>
            <a:r>
              <a:rPr lang="en-US" sz="2800" b="1" dirty="0" smtClean="0">
                <a:latin typeface="Helvetica Neue" charset="0"/>
                <a:ea typeface="Helvetica Neue" charset="0"/>
                <a:cs typeface="Helvetica Neue" charset="0"/>
              </a:rPr>
              <a:t>Reserves</a:t>
            </a:r>
            <a:r>
              <a:rPr lang="en-US" sz="2800" dirty="0" smtClean="0">
                <a:latin typeface="Helvetica Neue" charset="0"/>
                <a:ea typeface="Helvetica Neue" charset="0"/>
                <a:cs typeface="Helvetica Neue" charset="0"/>
              </a:rPr>
              <a:t>(</a:t>
            </a:r>
            <a:r>
              <a:rPr lang="en-US" sz="2800" u="sng" dirty="0" err="1" smtClean="0">
                <a:latin typeface="Helvetica Neue" charset="0"/>
                <a:ea typeface="Helvetica Neue" charset="0"/>
                <a:cs typeface="Helvetica Neue" charset="0"/>
              </a:rPr>
              <a:t>sid</a:t>
            </a:r>
            <a:r>
              <a:rPr lang="en-US" sz="2800" dirty="0" smtClean="0">
                <a:latin typeface="Helvetica Neue" charset="0"/>
                <a:ea typeface="Helvetica Neue" charset="0"/>
                <a:cs typeface="Helvetica Neue" charset="0"/>
              </a:rPr>
              <a:t>, </a:t>
            </a:r>
            <a:r>
              <a:rPr lang="en-US" sz="2800" u="sng" dirty="0" smtClean="0">
                <a:latin typeface="Helvetica Neue" charset="0"/>
                <a:ea typeface="Helvetica Neue" charset="0"/>
                <a:cs typeface="Helvetica Neue" charset="0"/>
              </a:rPr>
              <a:t>bid</a:t>
            </a:r>
            <a:r>
              <a:rPr lang="en-US" sz="2800" dirty="0" smtClean="0">
                <a:latin typeface="Helvetica Neue" charset="0"/>
                <a:ea typeface="Helvetica Neue" charset="0"/>
                <a:cs typeface="Helvetica Neue" charset="0"/>
              </a:rPr>
              <a:t>, </a:t>
            </a:r>
            <a:r>
              <a:rPr lang="en-US" sz="2800" u="sng" dirty="0" smtClean="0">
                <a:latin typeface="Helvetica Neue" charset="0"/>
                <a:ea typeface="Helvetica Neue" charset="0"/>
                <a:cs typeface="Helvetica Neue" charset="0"/>
              </a:rPr>
              <a:t>day</a:t>
            </a:r>
            <a:r>
              <a:rPr lang="en-US" sz="2800" dirty="0" smtClean="0">
                <a:latin typeface="Helvetica Neue" charset="0"/>
                <a:ea typeface="Helvetica Neue" charset="0"/>
                <a:cs typeface="Helvetica Neue" charset="0"/>
              </a:rPr>
              <a:t>)</a:t>
            </a:r>
            <a:endParaRPr lang="en-US" sz="2800" dirty="0">
              <a:latin typeface="Helvetica Neue" charset="0"/>
              <a:ea typeface="Helvetica Neue" charset="0"/>
              <a:cs typeface="Helvetica Neue" charset="0"/>
            </a:endParaRPr>
          </a:p>
        </p:txBody>
      </p:sp>
    </p:spTree>
    <p:extLst>
      <p:ext uri="{BB962C8B-B14F-4D97-AF65-F5344CB8AC3E}">
        <p14:creationId xmlns:p14="http://schemas.microsoft.com/office/powerpoint/2010/main" val="1916684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325">
                                            <p:txEl>
                                              <p:pRg st="0" end="0"/>
                                            </p:txEl>
                                          </p:spTgt>
                                        </p:tgtEl>
                                        <p:attrNameLst>
                                          <p:attrName>style.visibility</p:attrName>
                                        </p:attrNameLst>
                                      </p:cBhvr>
                                      <p:to>
                                        <p:strVal val="visible"/>
                                      </p:to>
                                    </p:set>
                                    <p:animEffect transition="in" filter="fade">
                                      <p:cBhvr>
                                        <p:cTn id="7" dur="500"/>
                                        <p:tgtEl>
                                          <p:spTgt spid="563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325">
                                            <p:txEl>
                                              <p:pRg st="4" end="4"/>
                                            </p:txEl>
                                          </p:spTgt>
                                        </p:tgtEl>
                                        <p:attrNameLst>
                                          <p:attrName>style.visibility</p:attrName>
                                        </p:attrNameLst>
                                      </p:cBhvr>
                                      <p:to>
                                        <p:strVal val="visible"/>
                                      </p:to>
                                    </p:set>
                                    <p:animEffect transition="in" filter="fade">
                                      <p:cBhvr>
                                        <p:cTn id="27" dur="500"/>
                                        <p:tgtEl>
                                          <p:spTgt spid="5632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4" grpId="0"/>
      <p:bldP spid="15" grpId="0"/>
      <p:bldP spid="16" grpId="0"/>
      <p:bldP spid="17"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 name="TextBox 24"/>
          <p:cNvSpPr txBox="1"/>
          <p:nvPr/>
        </p:nvSpPr>
        <p:spPr>
          <a:xfrm>
            <a:off x="152400" y="5327490"/>
            <a:ext cx="8969122" cy="584775"/>
          </a:xfrm>
          <a:prstGeom prst="rect">
            <a:avLst/>
          </a:prstGeom>
          <a:noFill/>
        </p:spPr>
        <p:txBody>
          <a:bodyPr wrap="none" rtlCol="0">
            <a:spAutoFit/>
          </a:bodyPr>
          <a:lstStyle/>
          <a:p>
            <a:r>
              <a:rPr lang="en-US" sz="3200" dirty="0" smtClean="0">
                <a:latin typeface="Helvetica Neue" charset="0"/>
                <a:ea typeface="Helvetica Neue" charset="0"/>
                <a:cs typeface="Helvetica Neue" charset="0"/>
              </a:rPr>
              <a:t>𝜋</a:t>
            </a:r>
            <a:r>
              <a:rPr lang="en-US" sz="3200" baseline="-25000" dirty="0" err="1" smtClean="0">
                <a:latin typeface="Helvetica Neue" charset="0"/>
                <a:ea typeface="Helvetica Neue" charset="0"/>
                <a:cs typeface="Helvetica Neue" charset="0"/>
              </a:rPr>
              <a:t>sname</a:t>
            </a:r>
            <a:r>
              <a:rPr lang="en-US" sz="3200" dirty="0" smtClean="0">
                <a:latin typeface="Helvetica Neue" charset="0"/>
                <a:ea typeface="Helvetica Neue" charset="0"/>
                <a:cs typeface="Helvetica Neue" charset="0"/>
              </a:rPr>
              <a:t>(                                                                  )</a:t>
            </a:r>
            <a:endParaRPr lang="en-US" sz="3200" dirty="0">
              <a:latin typeface="Helvetica Neue" charset="0"/>
              <a:ea typeface="Helvetica Neue" charset="0"/>
              <a:cs typeface="Helvetica Neue" charset="0"/>
            </a:endParaRPr>
          </a:p>
        </p:txBody>
      </p:sp>
      <p:sp>
        <p:nvSpPr>
          <p:cNvPr id="23" name="TextBox 22"/>
          <p:cNvSpPr txBox="1"/>
          <p:nvPr/>
        </p:nvSpPr>
        <p:spPr>
          <a:xfrm>
            <a:off x="1462369" y="5327490"/>
            <a:ext cx="6006773" cy="584775"/>
          </a:xfrm>
          <a:prstGeom prst="rect">
            <a:avLst/>
          </a:prstGeom>
          <a:noFill/>
        </p:spPr>
        <p:txBody>
          <a:bodyPr wrap="none" rtlCol="0">
            <a:spAutoFit/>
          </a:bodyPr>
          <a:lstStyle/>
          <a:p>
            <a:r>
              <a:rPr lang="en-US" sz="3200" dirty="0" smtClean="0">
                <a:latin typeface="Helvetica Neue" charset="0"/>
                <a:ea typeface="Helvetica Neue" charset="0"/>
                <a:cs typeface="Helvetica Neue" charset="0"/>
              </a:rPr>
              <a:t>𝜋</a:t>
            </a:r>
            <a:r>
              <a:rPr lang="en-US" sz="3200" baseline="-25000" dirty="0" err="1" smtClean="0">
                <a:latin typeface="Helvetica Neue" charset="0"/>
                <a:ea typeface="Helvetica Neue" charset="0"/>
                <a:cs typeface="Helvetica Neue" charset="0"/>
              </a:rPr>
              <a:t>sid</a:t>
            </a:r>
            <a:r>
              <a:rPr lang="en-US" sz="3200" dirty="0" smtClean="0">
                <a:latin typeface="Helvetica Neue" charset="0"/>
                <a:ea typeface="Helvetica Neue" charset="0"/>
                <a:cs typeface="Helvetica Neue" charset="0"/>
              </a:rPr>
              <a:t>(                                           )</a:t>
            </a:r>
            <a:endParaRPr lang="en-US" sz="3200" dirty="0">
              <a:latin typeface="Helvetica Neue" charset="0"/>
              <a:ea typeface="Helvetica Neue" charset="0"/>
              <a:cs typeface="Helvetica Neue" charset="0"/>
            </a:endParaRPr>
          </a:p>
        </p:txBody>
      </p:sp>
      <p:sp>
        <p:nvSpPr>
          <p:cNvPr id="68615" name="Rectangle 4"/>
          <p:cNvSpPr>
            <a:spLocks noGrp="1" noChangeArrowheads="1"/>
          </p:cNvSpPr>
          <p:nvPr>
            <p:ph type="title"/>
          </p:nvPr>
        </p:nvSpPr>
        <p:spPr>
          <a:xfrm>
            <a:off x="412750" y="1373011"/>
            <a:ext cx="8229600" cy="1104900"/>
          </a:xfrm>
          <a:noFill/>
        </p:spPr>
        <p:txBody>
          <a:bodyPr/>
          <a:lstStyle/>
          <a:p>
            <a:r>
              <a:rPr lang="en-US" sz="2800" dirty="0">
                <a:ea typeface="ＭＳ Ｐゴシック" charset="0"/>
                <a:cs typeface="Helvetica Neue Light"/>
              </a:rPr>
              <a:t>Find names of sailors who’ve reserved a red boat</a:t>
            </a:r>
            <a:endParaRPr lang="en-US" sz="2800" i="1" dirty="0">
              <a:ea typeface="ＭＳ Ｐゴシック" charset="0"/>
              <a:cs typeface="Helvetica Neue Light"/>
            </a:endParaRPr>
          </a:p>
        </p:txBody>
      </p:sp>
      <p:sp>
        <p:nvSpPr>
          <p:cNvPr id="56325" name="Rectangle 5"/>
          <p:cNvSpPr>
            <a:spLocks noGrp="1" noChangeArrowheads="1"/>
          </p:cNvSpPr>
          <p:nvPr>
            <p:ph idx="1"/>
          </p:nvPr>
        </p:nvSpPr>
        <p:spPr>
          <a:xfrm>
            <a:off x="152400" y="2274570"/>
            <a:ext cx="8839200" cy="3075709"/>
          </a:xfrm>
          <a:noFill/>
        </p:spPr>
        <p:txBody>
          <a:bodyPr anchor="t"/>
          <a:lstStyle/>
          <a:p>
            <a:r>
              <a:rPr lang="en-US" dirty="0">
                <a:ea typeface="ＭＳ Ｐゴシック" charset="0"/>
                <a:cs typeface="Helvetica Neue"/>
              </a:rPr>
              <a:t>Solution 1</a:t>
            </a:r>
            <a:r>
              <a:rPr lang="en-US" dirty="0" smtClean="0">
                <a:ea typeface="ＭＳ Ｐゴシック" charset="0"/>
                <a:cs typeface="Helvetica Neue"/>
              </a:rPr>
              <a:t>: </a:t>
            </a:r>
          </a:p>
          <a:p>
            <a:endParaRPr lang="en-US" dirty="0" smtClean="0">
              <a:ea typeface="ＭＳ Ｐゴシック" charset="0"/>
              <a:cs typeface="Helvetica Neue"/>
            </a:endParaRPr>
          </a:p>
          <a:p>
            <a:pPr lvl="1"/>
            <a:endParaRPr lang="en-US" dirty="0">
              <a:ea typeface="ＭＳ Ｐゴシック" charset="0"/>
              <a:cs typeface="Helvetica Neue"/>
            </a:endParaRPr>
          </a:p>
          <a:p>
            <a:pPr lvl="2"/>
            <a:endParaRPr lang="en-US" dirty="0" smtClean="0">
              <a:ea typeface="ＭＳ Ｐゴシック" charset="0"/>
              <a:cs typeface="Helvetica Neue"/>
            </a:endParaRPr>
          </a:p>
          <a:p>
            <a:r>
              <a:rPr lang="en-US" dirty="0" smtClean="0">
                <a:ea typeface="ＭＳ Ｐゴシック" charset="0"/>
                <a:cs typeface="Helvetica Neue"/>
              </a:rPr>
              <a:t>More “efficient” Solution 2:   </a:t>
            </a:r>
            <a:endParaRPr lang="en-US" dirty="0">
              <a:ea typeface="ＭＳ Ｐゴシック" charset="0"/>
              <a:cs typeface="Helvetica Neue"/>
            </a:endParaRPr>
          </a:p>
          <a:p>
            <a:endParaRPr lang="en-US" dirty="0">
              <a:ea typeface="ＭＳ Ｐゴシック" charset="0"/>
              <a:cs typeface="Helvetica Neue"/>
            </a:endParaRPr>
          </a:p>
        </p:txBody>
      </p:sp>
      <p:sp>
        <p:nvSpPr>
          <p:cNvPr id="2" name="TextBox 1"/>
          <p:cNvSpPr txBox="1"/>
          <p:nvPr/>
        </p:nvSpPr>
        <p:spPr>
          <a:xfrm>
            <a:off x="254156" y="922783"/>
            <a:ext cx="2082621" cy="646331"/>
          </a:xfrm>
          <a:prstGeom prst="rect">
            <a:avLst/>
          </a:prstGeom>
          <a:noFill/>
        </p:spPr>
        <p:txBody>
          <a:bodyPr wrap="none" rtlCol="0">
            <a:spAutoFit/>
          </a:bodyPr>
          <a:lstStyle/>
          <a:p>
            <a:r>
              <a:rPr lang="en-US" sz="3600" dirty="0" smtClean="0"/>
              <a:t>Exercise:</a:t>
            </a:r>
            <a:endParaRPr lang="en-US" sz="3600" dirty="0"/>
          </a:p>
        </p:txBody>
      </p:sp>
      <p:sp>
        <p:nvSpPr>
          <p:cNvPr id="14" name="TextBox 13"/>
          <p:cNvSpPr txBox="1"/>
          <p:nvPr/>
        </p:nvSpPr>
        <p:spPr>
          <a:xfrm>
            <a:off x="576688" y="3141802"/>
            <a:ext cx="8158003" cy="646331"/>
          </a:xfrm>
          <a:prstGeom prst="rect">
            <a:avLst/>
          </a:prstGeom>
          <a:noFill/>
        </p:spPr>
        <p:txBody>
          <a:bodyPr wrap="none" rtlCol="0">
            <a:spAutoFit/>
          </a:bodyPr>
          <a:lstStyle/>
          <a:p>
            <a:r>
              <a:rPr lang="en-US" sz="3600" dirty="0" smtClean="0">
                <a:latin typeface="Helvetica Neue" charset="0"/>
                <a:ea typeface="Helvetica Neue" charset="0"/>
                <a:cs typeface="Helvetica Neue" charset="0"/>
              </a:rPr>
              <a:t>𝜋</a:t>
            </a:r>
            <a:r>
              <a:rPr lang="en-US" sz="3600" baseline="-25000" dirty="0" err="1" smtClean="0">
                <a:latin typeface="Helvetica Neue" charset="0"/>
                <a:ea typeface="Helvetica Neue" charset="0"/>
                <a:cs typeface="Helvetica Neue" charset="0"/>
              </a:rPr>
              <a:t>sname</a:t>
            </a:r>
            <a:r>
              <a:rPr lang="en-US" sz="3600" dirty="0" smtClean="0">
                <a:latin typeface="Helvetica Neue" charset="0"/>
                <a:ea typeface="Helvetica Neue" charset="0"/>
                <a:cs typeface="Helvetica Neue" charset="0"/>
              </a:rPr>
              <a:t>(                                                   )</a:t>
            </a:r>
            <a:endParaRPr lang="en-US" sz="3600" dirty="0">
              <a:latin typeface="Helvetica Neue" charset="0"/>
              <a:ea typeface="Helvetica Neue" charset="0"/>
              <a:cs typeface="Helvetica Neue" charset="0"/>
            </a:endParaRPr>
          </a:p>
        </p:txBody>
      </p:sp>
      <p:sp>
        <p:nvSpPr>
          <p:cNvPr id="13" name="TextBox 12"/>
          <p:cNvSpPr txBox="1"/>
          <p:nvPr/>
        </p:nvSpPr>
        <p:spPr>
          <a:xfrm>
            <a:off x="1889540" y="3141802"/>
            <a:ext cx="3308369" cy="646331"/>
          </a:xfrm>
          <a:prstGeom prst="rect">
            <a:avLst/>
          </a:prstGeom>
          <a:noFill/>
        </p:spPr>
        <p:txBody>
          <a:bodyPr wrap="square" rtlCol="0">
            <a:spAutoFit/>
          </a:bodyPr>
          <a:lstStyle/>
          <a:p>
            <a:r>
              <a:rPr lang="en-US" sz="3600" dirty="0" smtClean="0">
                <a:latin typeface="Helvetica Neue" charset="0"/>
                <a:ea typeface="Helvetica Neue" charset="0"/>
                <a:cs typeface="Helvetica Neue" charset="0"/>
              </a:rPr>
              <a:t>𝜎</a:t>
            </a:r>
            <a:r>
              <a:rPr lang="en-US" sz="3600" baseline="-25000" dirty="0" smtClean="0">
                <a:latin typeface="Helvetica Neue" charset="0"/>
                <a:ea typeface="Helvetica Neue" charset="0"/>
                <a:cs typeface="Helvetica Neue" charset="0"/>
              </a:rPr>
              <a:t>color=‘red’</a:t>
            </a:r>
            <a:r>
              <a:rPr lang="en-US" sz="3600" dirty="0" smtClean="0">
                <a:latin typeface="Helvetica Neue" charset="0"/>
                <a:ea typeface="Helvetica Neue" charset="0"/>
                <a:cs typeface="Helvetica Neue" charset="0"/>
              </a:rPr>
              <a:t>(         )</a:t>
            </a:r>
            <a:endParaRPr lang="en-US" sz="3600" dirty="0">
              <a:latin typeface="Helvetica Neue" charset="0"/>
              <a:ea typeface="Helvetica Neue" charset="0"/>
              <a:cs typeface="Helvetica Neue" charset="0"/>
            </a:endParaRPr>
          </a:p>
        </p:txBody>
      </p:sp>
      <p:sp>
        <p:nvSpPr>
          <p:cNvPr id="4" name="TextBox 3"/>
          <p:cNvSpPr txBox="1"/>
          <p:nvPr/>
        </p:nvSpPr>
        <p:spPr>
          <a:xfrm>
            <a:off x="6496372" y="3141802"/>
            <a:ext cx="1946367" cy="646331"/>
          </a:xfrm>
          <a:prstGeom prst="rect">
            <a:avLst/>
          </a:prstGeom>
          <a:noFill/>
        </p:spPr>
        <p:txBody>
          <a:bodyPr wrap="none" rtlCol="0">
            <a:spAutoFit/>
          </a:bodyPr>
          <a:lstStyle/>
          <a:p>
            <a:r>
              <a:rPr lang="en-US" sz="3600" dirty="0">
                <a:latin typeface="Helvetica Neue" charset="0"/>
                <a:ea typeface="Helvetica Neue" charset="0"/>
                <a:cs typeface="Helvetica Neue" charset="0"/>
                <a:sym typeface="Wingdings"/>
              </a:rPr>
              <a:t>⋈ </a:t>
            </a:r>
            <a:r>
              <a:rPr lang="en-US" sz="3600" dirty="0" smtClean="0">
                <a:latin typeface="Helvetica Neue" charset="0"/>
                <a:ea typeface="Helvetica Neue" charset="0"/>
                <a:cs typeface="Helvetica Neue" charset="0"/>
              </a:rPr>
              <a:t>Sailors</a:t>
            </a:r>
            <a:endParaRPr lang="en-US" sz="3600" dirty="0">
              <a:latin typeface="Helvetica Neue" charset="0"/>
              <a:ea typeface="Helvetica Neue" charset="0"/>
              <a:cs typeface="Helvetica Neue" charset="0"/>
            </a:endParaRPr>
          </a:p>
        </p:txBody>
      </p:sp>
      <p:sp>
        <p:nvSpPr>
          <p:cNvPr id="3" name="TextBox 2"/>
          <p:cNvSpPr txBox="1"/>
          <p:nvPr/>
        </p:nvSpPr>
        <p:spPr>
          <a:xfrm>
            <a:off x="544336" y="6251838"/>
            <a:ext cx="8403262" cy="461665"/>
          </a:xfrm>
          <a:prstGeom prst="rect">
            <a:avLst/>
          </a:prstGeom>
          <a:noFill/>
        </p:spPr>
        <p:txBody>
          <a:bodyPr wrap="none" rtlCol="0">
            <a:spAutoFit/>
          </a:bodyPr>
          <a:lstStyle/>
          <a:p>
            <a:r>
              <a:rPr lang="en-US" sz="2400" dirty="0" smtClean="0"/>
              <a:t>In general many possible equivalent expressions: </a:t>
            </a:r>
            <a:r>
              <a:rPr lang="en-US" sz="2400" b="1" dirty="0" smtClean="0"/>
              <a:t>algebra</a:t>
            </a:r>
            <a:r>
              <a:rPr lang="is-IS" sz="2400" dirty="0" smtClean="0"/>
              <a:t>…</a:t>
            </a:r>
            <a:endParaRPr lang="en-US" sz="2400" dirty="0"/>
          </a:p>
        </p:txBody>
      </p:sp>
      <p:sp>
        <p:nvSpPr>
          <p:cNvPr id="5" name="Rectangle 4"/>
          <p:cNvSpPr/>
          <p:nvPr/>
        </p:nvSpPr>
        <p:spPr>
          <a:xfrm>
            <a:off x="3770276" y="3172580"/>
            <a:ext cx="1255472" cy="584775"/>
          </a:xfrm>
          <a:prstGeom prst="rect">
            <a:avLst/>
          </a:prstGeom>
        </p:spPr>
        <p:txBody>
          <a:bodyPr wrap="none">
            <a:spAutoFit/>
          </a:bodyPr>
          <a:lstStyle/>
          <a:p>
            <a:pPr lvl="0"/>
            <a:r>
              <a:rPr lang="en-US" sz="3200" dirty="0" smtClean="0">
                <a:latin typeface="Helvetica Neue" charset="0"/>
                <a:ea typeface="Helvetica Neue" charset="0"/>
                <a:cs typeface="Helvetica Neue" charset="0"/>
                <a:sym typeface="Wingdings"/>
              </a:rPr>
              <a:t>Boats</a:t>
            </a:r>
            <a:endParaRPr lang="en-US" sz="3600" dirty="0">
              <a:latin typeface="Helvetica Neue" charset="0"/>
              <a:ea typeface="Helvetica Neue" charset="0"/>
              <a:cs typeface="Helvetica Neue" charset="0"/>
            </a:endParaRPr>
          </a:p>
        </p:txBody>
      </p:sp>
      <p:sp>
        <p:nvSpPr>
          <p:cNvPr id="18" name="TextBox 17"/>
          <p:cNvSpPr txBox="1"/>
          <p:nvPr/>
        </p:nvSpPr>
        <p:spPr>
          <a:xfrm>
            <a:off x="5197909" y="3141802"/>
            <a:ext cx="1338828" cy="646331"/>
          </a:xfrm>
          <a:prstGeom prst="rect">
            <a:avLst/>
          </a:prstGeom>
          <a:noFill/>
        </p:spPr>
        <p:txBody>
          <a:bodyPr wrap="none" rtlCol="0">
            <a:spAutoFit/>
          </a:bodyPr>
          <a:lstStyle/>
          <a:p>
            <a:r>
              <a:rPr lang="en-US" sz="3600" dirty="0" smtClean="0">
                <a:latin typeface="Helvetica Neue" charset="0"/>
                <a:ea typeface="Helvetica Neue" charset="0"/>
                <a:cs typeface="Helvetica Neue" charset="0"/>
                <a:sym typeface="Wingdings"/>
              </a:rPr>
              <a:t>⋈ Res</a:t>
            </a:r>
            <a:endParaRPr lang="en-US" sz="3600" dirty="0">
              <a:latin typeface="Helvetica Neue" charset="0"/>
              <a:ea typeface="Helvetica Neue" charset="0"/>
              <a:cs typeface="Helvetica Neue" charset="0"/>
            </a:endParaRPr>
          </a:p>
        </p:txBody>
      </p:sp>
      <p:grpSp>
        <p:nvGrpSpPr>
          <p:cNvPr id="8" name="Group 7"/>
          <p:cNvGrpSpPr/>
          <p:nvPr/>
        </p:nvGrpSpPr>
        <p:grpSpPr>
          <a:xfrm>
            <a:off x="3073056" y="5327490"/>
            <a:ext cx="3133691" cy="584775"/>
            <a:chOff x="3073056" y="4881720"/>
            <a:chExt cx="3133691" cy="584775"/>
          </a:xfrm>
        </p:grpSpPr>
        <p:sp>
          <p:nvSpPr>
            <p:cNvPr id="19" name="TextBox 18"/>
            <p:cNvSpPr txBox="1"/>
            <p:nvPr/>
          </p:nvSpPr>
          <p:spPr>
            <a:xfrm>
              <a:off x="3073056" y="4881720"/>
              <a:ext cx="3133691" cy="584775"/>
            </a:xfrm>
            <a:prstGeom prst="rect">
              <a:avLst/>
            </a:prstGeom>
            <a:noFill/>
          </p:spPr>
          <p:txBody>
            <a:bodyPr wrap="square" rtlCol="0">
              <a:spAutoFit/>
            </a:bodyPr>
            <a:lstStyle/>
            <a:p>
              <a:r>
                <a:rPr lang="en-US" sz="3200" dirty="0" smtClean="0">
                  <a:latin typeface="Helvetica Neue" charset="0"/>
                  <a:ea typeface="Helvetica Neue" charset="0"/>
                  <a:cs typeface="Helvetica Neue" charset="0"/>
                </a:rPr>
                <a:t>𝜎</a:t>
              </a:r>
              <a:r>
                <a:rPr lang="en-US" sz="3200" baseline="-25000" dirty="0" smtClean="0">
                  <a:latin typeface="Helvetica Neue" charset="0"/>
                  <a:ea typeface="Helvetica Neue" charset="0"/>
                  <a:cs typeface="Helvetica Neue" charset="0"/>
                </a:rPr>
                <a:t>color=‘red’</a:t>
              </a:r>
              <a:r>
                <a:rPr lang="en-US" sz="3200" dirty="0" smtClean="0">
                  <a:latin typeface="Helvetica Neue" charset="0"/>
                  <a:ea typeface="Helvetica Neue" charset="0"/>
                  <a:cs typeface="Helvetica Neue" charset="0"/>
                </a:rPr>
                <a:t>(         )</a:t>
              </a:r>
              <a:endParaRPr lang="en-US" sz="3200" dirty="0">
                <a:latin typeface="Helvetica Neue" charset="0"/>
                <a:ea typeface="Helvetica Neue" charset="0"/>
                <a:cs typeface="Helvetica Neue" charset="0"/>
              </a:endParaRPr>
            </a:p>
          </p:txBody>
        </p:sp>
        <p:sp>
          <p:nvSpPr>
            <p:cNvPr id="20" name="Rectangle 19"/>
            <p:cNvSpPr/>
            <p:nvPr/>
          </p:nvSpPr>
          <p:spPr>
            <a:xfrm>
              <a:off x="4759822" y="4912497"/>
              <a:ext cx="1122423" cy="523220"/>
            </a:xfrm>
            <a:prstGeom prst="rect">
              <a:avLst/>
            </a:prstGeom>
          </p:spPr>
          <p:txBody>
            <a:bodyPr wrap="none">
              <a:spAutoFit/>
            </a:bodyPr>
            <a:lstStyle/>
            <a:p>
              <a:pPr lvl="0"/>
              <a:r>
                <a:rPr lang="en-US" sz="2800" dirty="0" smtClean="0">
                  <a:latin typeface="Helvetica Neue" charset="0"/>
                  <a:ea typeface="Helvetica Neue" charset="0"/>
                  <a:cs typeface="Helvetica Neue" charset="0"/>
                  <a:sym typeface="Wingdings"/>
                </a:rPr>
                <a:t>Boats</a:t>
              </a:r>
              <a:endParaRPr lang="en-US" sz="3200" dirty="0">
                <a:latin typeface="Helvetica Neue" charset="0"/>
                <a:ea typeface="Helvetica Neue" charset="0"/>
                <a:cs typeface="Helvetica Neue" charset="0"/>
              </a:endParaRPr>
            </a:p>
          </p:txBody>
        </p:sp>
      </p:grpSp>
      <p:sp>
        <p:nvSpPr>
          <p:cNvPr id="21" name="TextBox 20"/>
          <p:cNvSpPr txBox="1"/>
          <p:nvPr/>
        </p:nvSpPr>
        <p:spPr>
          <a:xfrm>
            <a:off x="2336777" y="5327490"/>
            <a:ext cx="3869970" cy="584775"/>
          </a:xfrm>
          <a:prstGeom prst="rect">
            <a:avLst/>
          </a:prstGeom>
          <a:noFill/>
        </p:spPr>
        <p:txBody>
          <a:bodyPr wrap="none" rtlCol="0">
            <a:spAutoFit/>
          </a:bodyPr>
          <a:lstStyle/>
          <a:p>
            <a:r>
              <a:rPr lang="en-US" sz="3200" dirty="0" smtClean="0">
                <a:latin typeface="Helvetica Neue" charset="0"/>
                <a:ea typeface="Helvetica Neue" charset="0"/>
                <a:cs typeface="Helvetica Neue" charset="0"/>
              </a:rPr>
              <a:t>𝜋</a:t>
            </a:r>
            <a:r>
              <a:rPr lang="en-US" sz="3200" baseline="-25000" dirty="0" smtClean="0">
                <a:latin typeface="Helvetica Neue" charset="0"/>
                <a:ea typeface="Helvetica Neue" charset="0"/>
                <a:cs typeface="Helvetica Neue" charset="0"/>
              </a:rPr>
              <a:t>bid</a:t>
            </a:r>
            <a:r>
              <a:rPr lang="en-US" sz="3200" dirty="0" smtClean="0">
                <a:latin typeface="Helvetica Neue" charset="0"/>
                <a:ea typeface="Helvetica Neue" charset="0"/>
                <a:cs typeface="Helvetica Neue" charset="0"/>
              </a:rPr>
              <a:t>(                         )</a:t>
            </a:r>
            <a:endParaRPr lang="en-US" sz="3200" dirty="0">
              <a:latin typeface="Helvetica Neue" charset="0"/>
              <a:ea typeface="Helvetica Neue" charset="0"/>
              <a:cs typeface="Helvetica Neue" charset="0"/>
            </a:endParaRPr>
          </a:p>
        </p:txBody>
      </p:sp>
      <p:sp>
        <p:nvSpPr>
          <p:cNvPr id="22" name="TextBox 21"/>
          <p:cNvSpPr txBox="1"/>
          <p:nvPr/>
        </p:nvSpPr>
        <p:spPr>
          <a:xfrm>
            <a:off x="5992000" y="5327490"/>
            <a:ext cx="1208985" cy="584775"/>
          </a:xfrm>
          <a:prstGeom prst="rect">
            <a:avLst/>
          </a:prstGeom>
          <a:noFill/>
        </p:spPr>
        <p:txBody>
          <a:bodyPr wrap="none" rtlCol="0">
            <a:spAutoFit/>
          </a:bodyPr>
          <a:lstStyle/>
          <a:p>
            <a:r>
              <a:rPr lang="en-US" sz="3200" dirty="0" smtClean="0">
                <a:latin typeface="Helvetica Neue" charset="0"/>
                <a:ea typeface="Helvetica Neue" charset="0"/>
                <a:cs typeface="Helvetica Neue" charset="0"/>
                <a:sym typeface="Wingdings"/>
              </a:rPr>
              <a:t>⋈ Res</a:t>
            </a:r>
            <a:endParaRPr lang="en-US" sz="3200" dirty="0">
              <a:latin typeface="Helvetica Neue" charset="0"/>
              <a:ea typeface="Helvetica Neue" charset="0"/>
              <a:cs typeface="Helvetica Neue" charset="0"/>
            </a:endParaRPr>
          </a:p>
        </p:txBody>
      </p:sp>
      <p:sp>
        <p:nvSpPr>
          <p:cNvPr id="24" name="TextBox 23"/>
          <p:cNvSpPr txBox="1"/>
          <p:nvPr/>
        </p:nvSpPr>
        <p:spPr>
          <a:xfrm>
            <a:off x="7127702" y="5327490"/>
            <a:ext cx="1749197" cy="584775"/>
          </a:xfrm>
          <a:prstGeom prst="rect">
            <a:avLst/>
          </a:prstGeom>
          <a:noFill/>
        </p:spPr>
        <p:txBody>
          <a:bodyPr wrap="none" rtlCol="0">
            <a:spAutoFit/>
          </a:bodyPr>
          <a:lstStyle/>
          <a:p>
            <a:r>
              <a:rPr lang="en-US" sz="3200" dirty="0">
                <a:latin typeface="Helvetica Neue" charset="0"/>
                <a:ea typeface="Helvetica Neue" charset="0"/>
                <a:cs typeface="Helvetica Neue" charset="0"/>
                <a:sym typeface="Wingdings"/>
              </a:rPr>
              <a:t>⋈ </a:t>
            </a:r>
            <a:r>
              <a:rPr lang="en-US" sz="3200" dirty="0" smtClean="0">
                <a:latin typeface="Helvetica Neue" charset="0"/>
                <a:ea typeface="Helvetica Neue" charset="0"/>
                <a:cs typeface="Helvetica Neue" charset="0"/>
              </a:rPr>
              <a:t>Sailors</a:t>
            </a:r>
            <a:endParaRPr lang="en-US" sz="3200" dirty="0">
              <a:latin typeface="Helvetica Neue" charset="0"/>
              <a:ea typeface="Helvetica Neue" charset="0"/>
              <a:cs typeface="Helvetica Neue" charset="0"/>
            </a:endParaRPr>
          </a:p>
        </p:txBody>
      </p:sp>
      <p:sp>
        <p:nvSpPr>
          <p:cNvPr id="26" name="TextBox 25"/>
          <p:cNvSpPr txBox="1"/>
          <p:nvPr/>
        </p:nvSpPr>
        <p:spPr>
          <a:xfrm>
            <a:off x="3871543" y="84439"/>
            <a:ext cx="5192447" cy="1384995"/>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none" rtlCol="0">
            <a:spAutoFit/>
          </a:bodyPr>
          <a:lstStyle/>
          <a:p>
            <a:r>
              <a:rPr lang="en-US" sz="2800" b="1" dirty="0" smtClean="0">
                <a:latin typeface="Helvetica Neue" charset="0"/>
                <a:ea typeface="Helvetica Neue" charset="0"/>
                <a:cs typeface="Helvetica Neue" charset="0"/>
              </a:rPr>
              <a:t>Boats</a:t>
            </a:r>
            <a:r>
              <a:rPr lang="en-US" sz="2800" dirty="0" smtClean="0">
                <a:latin typeface="Helvetica Neue" charset="0"/>
                <a:ea typeface="Helvetica Neue" charset="0"/>
                <a:cs typeface="Helvetica Neue" charset="0"/>
              </a:rPr>
              <a:t>(</a:t>
            </a:r>
            <a:r>
              <a:rPr lang="en-US" sz="2800" u="sng" dirty="0" err="1" smtClean="0">
                <a:latin typeface="Helvetica Neue" charset="0"/>
                <a:ea typeface="Helvetica Neue" charset="0"/>
                <a:cs typeface="Helvetica Neue" charset="0"/>
              </a:rPr>
              <a:t>bid</a:t>
            </a:r>
            <a:r>
              <a:rPr lang="en-US" sz="2800" dirty="0" err="1" smtClean="0">
                <a:latin typeface="Helvetica Neue" charset="0"/>
                <a:ea typeface="Helvetica Neue" charset="0"/>
                <a:cs typeface="Helvetica Neue" charset="0"/>
              </a:rPr>
              <a:t>,bname,color</a:t>
            </a:r>
            <a:r>
              <a:rPr lang="en-US" sz="2800" dirty="0" smtClean="0">
                <a:latin typeface="Helvetica Neue" charset="0"/>
                <a:ea typeface="Helvetica Neue" charset="0"/>
                <a:cs typeface="Helvetica Neue" charset="0"/>
              </a:rPr>
              <a:t>)</a:t>
            </a:r>
          </a:p>
          <a:p>
            <a:r>
              <a:rPr lang="en-US" sz="2800" b="1" dirty="0" smtClean="0">
                <a:latin typeface="Helvetica Neue" charset="0"/>
                <a:ea typeface="Helvetica Neue" charset="0"/>
                <a:cs typeface="Helvetica Neue" charset="0"/>
              </a:rPr>
              <a:t>Sailors</a:t>
            </a:r>
            <a:r>
              <a:rPr lang="en-US" sz="2800" dirty="0" smtClean="0">
                <a:latin typeface="Helvetica Neue" charset="0"/>
                <a:ea typeface="Helvetica Neue" charset="0"/>
                <a:cs typeface="Helvetica Neue" charset="0"/>
              </a:rPr>
              <a:t>(</a:t>
            </a:r>
            <a:r>
              <a:rPr lang="en-US" sz="2800" u="sng" dirty="0" err="1" smtClean="0">
                <a:latin typeface="Helvetica Neue" charset="0"/>
                <a:ea typeface="Helvetica Neue" charset="0"/>
                <a:cs typeface="Helvetica Neue" charset="0"/>
              </a:rPr>
              <a:t>sid</a:t>
            </a:r>
            <a:r>
              <a:rPr lang="en-US" sz="2800" dirty="0" smtClean="0">
                <a:latin typeface="Helvetica Neue" charset="0"/>
                <a:ea typeface="Helvetica Neue" charset="0"/>
                <a:cs typeface="Helvetica Neue" charset="0"/>
              </a:rPr>
              <a:t>, </a:t>
            </a:r>
            <a:r>
              <a:rPr lang="en-US" sz="2800" dirty="0" err="1" smtClean="0">
                <a:latin typeface="Helvetica Neue" charset="0"/>
                <a:ea typeface="Helvetica Neue" charset="0"/>
                <a:cs typeface="Helvetica Neue" charset="0"/>
              </a:rPr>
              <a:t>sname</a:t>
            </a:r>
            <a:r>
              <a:rPr lang="en-US" sz="2800" dirty="0" smtClean="0">
                <a:latin typeface="Helvetica Neue" charset="0"/>
                <a:ea typeface="Helvetica Neue" charset="0"/>
                <a:cs typeface="Helvetica Neue" charset="0"/>
              </a:rPr>
              <a:t>, rating, age)</a:t>
            </a:r>
          </a:p>
          <a:p>
            <a:r>
              <a:rPr lang="en-US" sz="2800" b="1" dirty="0" smtClean="0">
                <a:latin typeface="Helvetica Neue" charset="0"/>
                <a:ea typeface="Helvetica Neue" charset="0"/>
                <a:cs typeface="Helvetica Neue" charset="0"/>
              </a:rPr>
              <a:t>Res</a:t>
            </a:r>
            <a:r>
              <a:rPr lang="en-US" sz="2800" dirty="0" smtClean="0">
                <a:latin typeface="Helvetica Neue" charset="0"/>
                <a:ea typeface="Helvetica Neue" charset="0"/>
                <a:cs typeface="Helvetica Neue" charset="0"/>
              </a:rPr>
              <a:t>(</a:t>
            </a:r>
            <a:r>
              <a:rPr lang="en-US" sz="2800" u="sng" dirty="0" err="1" smtClean="0">
                <a:latin typeface="Helvetica Neue" charset="0"/>
                <a:ea typeface="Helvetica Neue" charset="0"/>
                <a:cs typeface="Helvetica Neue" charset="0"/>
              </a:rPr>
              <a:t>sid</a:t>
            </a:r>
            <a:r>
              <a:rPr lang="en-US" sz="2800" dirty="0" smtClean="0">
                <a:latin typeface="Helvetica Neue" charset="0"/>
                <a:ea typeface="Helvetica Neue" charset="0"/>
                <a:cs typeface="Helvetica Neue" charset="0"/>
              </a:rPr>
              <a:t>, </a:t>
            </a:r>
            <a:r>
              <a:rPr lang="en-US" sz="2800" u="sng" dirty="0" smtClean="0">
                <a:latin typeface="Helvetica Neue" charset="0"/>
                <a:ea typeface="Helvetica Neue" charset="0"/>
                <a:cs typeface="Helvetica Neue" charset="0"/>
              </a:rPr>
              <a:t>bid</a:t>
            </a:r>
            <a:r>
              <a:rPr lang="en-US" sz="2800" dirty="0" smtClean="0">
                <a:latin typeface="Helvetica Neue" charset="0"/>
                <a:ea typeface="Helvetica Neue" charset="0"/>
                <a:cs typeface="Helvetica Neue" charset="0"/>
              </a:rPr>
              <a:t>, </a:t>
            </a:r>
            <a:r>
              <a:rPr lang="en-US" sz="2800" u="sng" dirty="0" smtClean="0">
                <a:latin typeface="Helvetica Neue" charset="0"/>
                <a:ea typeface="Helvetica Neue" charset="0"/>
                <a:cs typeface="Helvetica Neue" charset="0"/>
              </a:rPr>
              <a:t>day</a:t>
            </a:r>
            <a:r>
              <a:rPr lang="en-US" sz="2800" dirty="0" smtClean="0">
                <a:latin typeface="Helvetica Neue" charset="0"/>
                <a:ea typeface="Helvetica Neue" charset="0"/>
                <a:cs typeface="Helvetica Neue" charset="0"/>
              </a:rPr>
              <a:t>)</a:t>
            </a:r>
            <a:endParaRPr lang="en-US" sz="2800" dirty="0">
              <a:latin typeface="Helvetica Neue" charset="0"/>
              <a:ea typeface="Helvetica Neue" charset="0"/>
              <a:cs typeface="Helvetica Neue" charset="0"/>
            </a:endParaRPr>
          </a:p>
        </p:txBody>
      </p:sp>
    </p:spTree>
    <p:extLst>
      <p:ext uri="{BB962C8B-B14F-4D97-AF65-F5344CB8AC3E}">
        <p14:creationId xmlns:p14="http://schemas.microsoft.com/office/powerpoint/2010/main" val="5591537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325">
                                            <p:txEl>
                                              <p:pRg st="0" end="0"/>
                                            </p:txEl>
                                          </p:spTgt>
                                        </p:tgtEl>
                                        <p:attrNameLst>
                                          <p:attrName>style.visibility</p:attrName>
                                        </p:attrNameLst>
                                      </p:cBhvr>
                                      <p:to>
                                        <p:strVal val="visible"/>
                                      </p:to>
                                    </p:set>
                                    <p:animEffect transition="in" filter="fade">
                                      <p:cBhvr>
                                        <p:cTn id="7" dur="500"/>
                                        <p:tgtEl>
                                          <p:spTgt spid="563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6325">
                                            <p:txEl>
                                              <p:pRg st="4" end="4"/>
                                            </p:txEl>
                                          </p:spTgt>
                                        </p:tgtEl>
                                        <p:attrNameLst>
                                          <p:attrName>style.visibility</p:attrName>
                                        </p:attrNameLst>
                                      </p:cBhvr>
                                      <p:to>
                                        <p:strVal val="visible"/>
                                      </p:to>
                                    </p:set>
                                    <p:animEffect transition="in" filter="fade">
                                      <p:cBhvr>
                                        <p:cTn id="37" dur="500"/>
                                        <p:tgtEl>
                                          <p:spTgt spid="5632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50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fade">
                                      <p:cBhvr>
                                        <p:cTn id="7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3" grpId="0"/>
      <p:bldP spid="14" grpId="0"/>
      <p:bldP spid="13" grpId="0"/>
      <p:bldP spid="3" grpId="0"/>
      <p:bldP spid="5" grpId="0"/>
      <p:bldP spid="18" grpId="0"/>
      <p:bldP spid="21" grpId="0"/>
      <p:bldP spid="22"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Picture Overview</a:t>
            </a:r>
            <a:endParaRPr lang="en-US" dirty="0"/>
          </a:p>
        </p:txBody>
      </p:sp>
      <p:sp>
        <p:nvSpPr>
          <p:cNvPr id="8" name="Right Arrow 7"/>
          <p:cNvSpPr/>
          <p:nvPr/>
        </p:nvSpPr>
        <p:spPr bwMode="auto">
          <a:xfrm>
            <a:off x="3346174" y="1527320"/>
            <a:ext cx="2087217" cy="1146313"/>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400" b="0" i="0" u="none" strike="noStrike" cap="none" normalizeH="0" baseline="0" dirty="0" smtClean="0">
                <a:ln>
                  <a:noFill/>
                </a:ln>
                <a:solidFill>
                  <a:schemeClr val="bg1"/>
                </a:solidFill>
                <a:effectLst/>
                <a:latin typeface="Helvetica Neue" charset="0"/>
              </a:rPr>
              <a:t>Query Parser</a:t>
            </a:r>
          </a:p>
        </p:txBody>
      </p:sp>
      <p:grpSp>
        <p:nvGrpSpPr>
          <p:cNvPr id="14" name="Group 13"/>
          <p:cNvGrpSpPr/>
          <p:nvPr/>
        </p:nvGrpSpPr>
        <p:grpSpPr>
          <a:xfrm>
            <a:off x="252403" y="3541483"/>
            <a:ext cx="2754431" cy="2607566"/>
            <a:chOff x="2494568" y="3623360"/>
            <a:chExt cx="2754431" cy="2607566"/>
          </a:xfrm>
        </p:grpSpPr>
        <p:grpSp>
          <p:nvGrpSpPr>
            <p:cNvPr id="15" name="Group 14"/>
            <p:cNvGrpSpPr/>
            <p:nvPr/>
          </p:nvGrpSpPr>
          <p:grpSpPr>
            <a:xfrm>
              <a:off x="2681368" y="3808025"/>
              <a:ext cx="2567631" cy="2422901"/>
              <a:chOff x="3074820" y="4073750"/>
              <a:chExt cx="2567631" cy="2422901"/>
            </a:xfrm>
          </p:grpSpPr>
          <p:sp>
            <p:nvSpPr>
              <p:cNvPr id="17" name="Rectangle 16"/>
              <p:cNvSpPr/>
              <p:nvPr/>
            </p:nvSpPr>
            <p:spPr>
              <a:xfrm>
                <a:off x="3901669" y="4073750"/>
                <a:ext cx="925254"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2000" kern="0" dirty="0" smtClean="0">
                    <a:solidFill>
                      <a:srgbClr val="FF0000"/>
                    </a:solidFill>
                    <a:ea typeface=""/>
                    <a:cs typeface=""/>
                  </a:rPr>
                  <a:t>𝜋</a:t>
                </a:r>
                <a:r>
                  <a:rPr lang="en-US" sz="2000" kern="0" baseline="-25000" dirty="0" err="1" smtClean="0">
                    <a:ea typeface=""/>
                    <a:cs typeface=""/>
                  </a:rPr>
                  <a:t>S.name</a:t>
                </a:r>
                <a:endParaRPr lang="en-US" sz="2000" kern="0" dirty="0">
                  <a:ea typeface=""/>
                  <a:cs typeface=""/>
                </a:endParaRPr>
              </a:p>
            </p:txBody>
          </p:sp>
          <p:sp>
            <p:nvSpPr>
              <p:cNvPr id="18" name="Rectangle 17"/>
              <p:cNvSpPr/>
              <p:nvPr/>
            </p:nvSpPr>
            <p:spPr>
              <a:xfrm>
                <a:off x="3274895" y="4717236"/>
                <a:ext cx="2178803"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2000" kern="0" dirty="0" smtClean="0">
                    <a:solidFill>
                      <a:srgbClr val="FF0000"/>
                    </a:solidFill>
                    <a:ea typeface=""/>
                    <a:cs typeface=""/>
                  </a:rPr>
                  <a:t>𝜎</a:t>
                </a:r>
                <a:r>
                  <a:rPr lang="en-US" sz="2000" kern="0" baseline="-25000" dirty="0" err="1" smtClean="0">
                    <a:ea typeface=""/>
                    <a:cs typeface=""/>
                  </a:rPr>
                  <a:t>R.bid</a:t>
                </a:r>
                <a:r>
                  <a:rPr lang="en-US" sz="2000" kern="0" baseline="-25000" dirty="0" smtClean="0">
                    <a:ea typeface=""/>
                    <a:cs typeface=""/>
                  </a:rPr>
                  <a:t>=100 ⋀ </a:t>
                </a:r>
                <a:r>
                  <a:rPr lang="en-US" sz="2000" kern="0" baseline="-25000" dirty="0" err="1" smtClean="0">
                    <a:ea typeface=""/>
                    <a:cs typeface=""/>
                  </a:rPr>
                  <a:t>S.rating</a:t>
                </a:r>
                <a:r>
                  <a:rPr lang="en-US" sz="2000" kern="0" baseline="-25000" dirty="0" smtClean="0">
                    <a:ea typeface=""/>
                    <a:cs typeface=""/>
                  </a:rPr>
                  <a:t> &gt; 5</a:t>
                </a:r>
                <a:endParaRPr lang="en-US" sz="2000" kern="0" dirty="0">
                  <a:ea typeface=""/>
                  <a:cs typeface=""/>
                </a:endParaRPr>
              </a:p>
            </p:txBody>
          </p:sp>
          <p:sp>
            <p:nvSpPr>
              <p:cNvPr id="19" name="Rectangle 18"/>
              <p:cNvSpPr/>
              <p:nvPr/>
            </p:nvSpPr>
            <p:spPr>
              <a:xfrm>
                <a:off x="3734957" y="5360722"/>
                <a:ext cx="1258678"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3200" kern="0" dirty="0" smtClean="0">
                    <a:solidFill>
                      <a:srgbClr val="FF0000"/>
                    </a:solidFill>
                    <a:ea typeface=""/>
                    <a:cs typeface=""/>
                  </a:rPr>
                  <a:t>⋈</a:t>
                </a:r>
                <a:r>
                  <a:rPr lang="en-US" sz="2000" kern="0" baseline="-25000" dirty="0" err="1" smtClean="0">
                    <a:ea typeface=""/>
                    <a:cs typeface=""/>
                  </a:rPr>
                  <a:t>R.sid</a:t>
                </a:r>
                <a:r>
                  <a:rPr lang="en-US" sz="2000" kern="0" baseline="-25000" dirty="0" smtClean="0">
                    <a:ea typeface=""/>
                    <a:cs typeface=""/>
                  </a:rPr>
                  <a:t>=</a:t>
                </a:r>
                <a:r>
                  <a:rPr lang="en-US" sz="2000" kern="0" baseline="-25000" dirty="0" err="1" smtClean="0">
                    <a:ea typeface=""/>
                    <a:cs typeface=""/>
                  </a:rPr>
                  <a:t>S.sid</a:t>
                </a:r>
                <a:endParaRPr lang="en-US" sz="2000" kern="0" baseline="-25000" dirty="0">
                  <a:ea typeface=""/>
                  <a:cs typeface=""/>
                </a:endParaRPr>
              </a:p>
            </p:txBody>
          </p:sp>
          <p:grpSp>
            <p:nvGrpSpPr>
              <p:cNvPr id="20" name="Group 19"/>
              <p:cNvGrpSpPr/>
              <p:nvPr/>
            </p:nvGrpSpPr>
            <p:grpSpPr>
              <a:xfrm>
                <a:off x="3074820" y="6188874"/>
                <a:ext cx="2567631" cy="307777"/>
                <a:chOff x="3074502" y="6016637"/>
                <a:chExt cx="2567631" cy="307777"/>
              </a:xfrm>
            </p:grpSpPr>
            <p:sp>
              <p:nvSpPr>
                <p:cNvPr id="25" name="TextBox 24"/>
                <p:cNvSpPr txBox="1"/>
                <p:nvPr/>
              </p:nvSpPr>
              <p:spPr>
                <a:xfrm>
                  <a:off x="3074502" y="6016637"/>
                  <a:ext cx="941283" cy="307777"/>
                </a:xfrm>
                <a:prstGeom prst="rect">
                  <a:avLst/>
                </a:prstGeom>
                <a:noFill/>
              </p:spPr>
              <p:txBody>
                <a:bodyPr wrap="none" rtlCol="0">
                  <a:spAutoFit/>
                </a:bodyPr>
                <a:lstStyle/>
                <a:p>
                  <a:r>
                    <a:rPr lang="en-US" sz="1400" dirty="0" smtClean="0"/>
                    <a:t>Reserves</a:t>
                  </a:r>
                  <a:endParaRPr lang="en-US" sz="1400" dirty="0"/>
                </a:p>
              </p:txBody>
            </p:sp>
            <p:sp>
              <p:nvSpPr>
                <p:cNvPr id="26" name="TextBox 25"/>
                <p:cNvSpPr txBox="1"/>
                <p:nvPr/>
              </p:nvSpPr>
              <p:spPr>
                <a:xfrm>
                  <a:off x="4909240" y="6016637"/>
                  <a:ext cx="732893" cy="307777"/>
                </a:xfrm>
                <a:prstGeom prst="rect">
                  <a:avLst/>
                </a:prstGeom>
                <a:noFill/>
              </p:spPr>
              <p:txBody>
                <a:bodyPr wrap="none" rtlCol="0">
                  <a:spAutoFit/>
                </a:bodyPr>
                <a:lstStyle/>
                <a:p>
                  <a:r>
                    <a:rPr lang="en-US" sz="1400" dirty="0" smtClean="0"/>
                    <a:t>Sailors</a:t>
                  </a:r>
                  <a:endParaRPr lang="en-US" sz="1400" dirty="0"/>
                </a:p>
              </p:txBody>
            </p:sp>
          </p:grpSp>
          <p:cxnSp>
            <p:nvCxnSpPr>
              <p:cNvPr id="21" name="Straight Arrow Connector 20"/>
              <p:cNvCxnSpPr>
                <a:stCxn id="19" idx="0"/>
              </p:cNvCxnSpPr>
              <p:nvPr/>
            </p:nvCxnSpPr>
            <p:spPr bwMode="auto">
              <a:xfrm flipV="1">
                <a:off x="3545462" y="5945497"/>
                <a:ext cx="818834" cy="24337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2" name="Straight Arrow Connector 21"/>
              <p:cNvCxnSpPr/>
              <p:nvPr/>
            </p:nvCxnSpPr>
            <p:spPr bwMode="auto">
              <a:xfrm flipH="1" flipV="1">
                <a:off x="4364296" y="5945497"/>
                <a:ext cx="911709" cy="24337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3" name="Straight Arrow Connector 22"/>
              <p:cNvCxnSpPr/>
              <p:nvPr/>
            </p:nvCxnSpPr>
            <p:spPr bwMode="auto">
              <a:xfrm flipV="1">
                <a:off x="4364296" y="5117346"/>
                <a:ext cx="1" cy="435315"/>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4" name="Straight Arrow Connector 23"/>
              <p:cNvCxnSpPr>
                <a:endCxn id="17" idx="2"/>
              </p:cNvCxnSpPr>
              <p:nvPr/>
            </p:nvCxnSpPr>
            <p:spPr bwMode="auto">
              <a:xfrm flipV="1">
                <a:off x="4364296" y="4528083"/>
                <a:ext cx="0" cy="327625"/>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16" name="TextBox 15"/>
            <p:cNvSpPr txBox="1"/>
            <p:nvPr/>
          </p:nvSpPr>
          <p:spPr>
            <a:xfrm>
              <a:off x="2494568" y="3623360"/>
              <a:ext cx="1983235" cy="307777"/>
            </a:xfrm>
            <a:prstGeom prst="rect">
              <a:avLst/>
            </a:prstGeom>
            <a:noFill/>
          </p:spPr>
          <p:txBody>
            <a:bodyPr wrap="none" rtlCol="0">
              <a:spAutoFit/>
            </a:bodyPr>
            <a:lstStyle/>
            <a:p>
              <a:r>
                <a:rPr lang="en-US" sz="1400" b="1" dirty="0" smtClean="0"/>
                <a:t>(Logical) Query Plan:</a:t>
              </a:r>
              <a:endParaRPr lang="en-US" sz="1400" b="1" dirty="0"/>
            </a:p>
          </p:txBody>
        </p:sp>
      </p:grpSp>
      <p:sp>
        <p:nvSpPr>
          <p:cNvPr id="27" name="Right Arrow 26"/>
          <p:cNvSpPr/>
          <p:nvPr/>
        </p:nvSpPr>
        <p:spPr bwMode="auto">
          <a:xfrm>
            <a:off x="3263803" y="3988104"/>
            <a:ext cx="2164189" cy="1216955"/>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400" b="0" i="0" u="none" strike="noStrike" cap="none" normalizeH="0" baseline="0" dirty="0" smtClean="0">
                <a:ln>
                  <a:noFill/>
                </a:ln>
                <a:solidFill>
                  <a:schemeClr val="bg1"/>
                </a:solidFill>
                <a:effectLst/>
                <a:latin typeface="Helvetica Neue" charset="0"/>
              </a:rPr>
              <a:t>Query Optimizer</a:t>
            </a:r>
          </a:p>
        </p:txBody>
      </p:sp>
      <p:sp>
        <p:nvSpPr>
          <p:cNvPr id="29" name="Left Arrow 28"/>
          <p:cNvSpPr/>
          <p:nvPr/>
        </p:nvSpPr>
        <p:spPr bwMode="auto">
          <a:xfrm rot="20418873">
            <a:off x="2903314" y="3016207"/>
            <a:ext cx="2452098" cy="405464"/>
          </a:xfrm>
          <a:prstGeom prst="lef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1400">
              <a:solidFill>
                <a:schemeClr val="bg1"/>
              </a:solidFill>
              <a:ea typeface="+mn-ea"/>
              <a:cs typeface="+mn-cs"/>
            </a:endParaRPr>
          </a:p>
        </p:txBody>
      </p:sp>
      <p:grpSp>
        <p:nvGrpSpPr>
          <p:cNvPr id="73" name="Group 72"/>
          <p:cNvGrpSpPr/>
          <p:nvPr/>
        </p:nvGrpSpPr>
        <p:grpSpPr>
          <a:xfrm>
            <a:off x="4337726" y="3321343"/>
            <a:ext cx="4592394" cy="3094845"/>
            <a:chOff x="4337726" y="3321343"/>
            <a:chExt cx="4592394" cy="3094845"/>
          </a:xfrm>
        </p:grpSpPr>
        <p:grpSp>
          <p:nvGrpSpPr>
            <p:cNvPr id="67" name="Group 66"/>
            <p:cNvGrpSpPr/>
            <p:nvPr/>
          </p:nvGrpSpPr>
          <p:grpSpPr>
            <a:xfrm>
              <a:off x="5560497" y="3654743"/>
              <a:ext cx="2132439" cy="2761445"/>
              <a:chOff x="5482830" y="3325491"/>
              <a:chExt cx="2132439" cy="2761445"/>
            </a:xfrm>
          </p:grpSpPr>
          <p:sp>
            <p:nvSpPr>
              <p:cNvPr id="35" name="Rectangle 34"/>
              <p:cNvSpPr/>
              <p:nvPr/>
            </p:nvSpPr>
            <p:spPr>
              <a:xfrm>
                <a:off x="6013455" y="4220390"/>
                <a:ext cx="1258678"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3200" kern="0" dirty="0" smtClean="0">
                    <a:solidFill>
                      <a:srgbClr val="FF0000"/>
                    </a:solidFill>
                    <a:ea typeface=""/>
                    <a:cs typeface=""/>
                  </a:rPr>
                  <a:t>⋈</a:t>
                </a:r>
                <a:r>
                  <a:rPr lang="en-US" sz="2000" kern="0" baseline="-25000" dirty="0" err="1" smtClean="0">
                    <a:ea typeface=""/>
                    <a:cs typeface=""/>
                  </a:rPr>
                  <a:t>R.sid</a:t>
                </a:r>
                <a:r>
                  <a:rPr lang="en-US" sz="2000" kern="0" baseline="-25000" dirty="0" smtClean="0">
                    <a:ea typeface=""/>
                    <a:cs typeface=""/>
                  </a:rPr>
                  <a:t>=</a:t>
                </a:r>
                <a:r>
                  <a:rPr lang="en-US" sz="2000" kern="0" baseline="-25000" dirty="0" err="1" smtClean="0">
                    <a:ea typeface=""/>
                    <a:cs typeface=""/>
                  </a:rPr>
                  <a:t>S.sid</a:t>
                </a:r>
                <a:endParaRPr lang="en-US" sz="2000" kern="0" baseline="-25000" dirty="0">
                  <a:ea typeface=""/>
                  <a:cs typeface=""/>
                </a:endParaRPr>
              </a:p>
            </p:txBody>
          </p:sp>
          <p:cxnSp>
            <p:nvCxnSpPr>
              <p:cNvPr id="37" name="Straight Arrow Connector 36"/>
              <p:cNvCxnSpPr>
                <a:endCxn id="35" idx="2"/>
              </p:cNvCxnSpPr>
              <p:nvPr/>
            </p:nvCxnSpPr>
            <p:spPr bwMode="auto">
              <a:xfrm flipV="1">
                <a:off x="6107897" y="4805165"/>
                <a:ext cx="534897" cy="44636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8" name="Straight Arrow Connector 37"/>
              <p:cNvCxnSpPr>
                <a:endCxn id="35" idx="2"/>
              </p:cNvCxnSpPr>
              <p:nvPr/>
            </p:nvCxnSpPr>
            <p:spPr bwMode="auto">
              <a:xfrm flipH="1" flipV="1">
                <a:off x="6642794" y="4805165"/>
                <a:ext cx="582717" cy="401835"/>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nvGrpSpPr>
              <p:cNvPr id="62" name="Group 61"/>
              <p:cNvGrpSpPr/>
              <p:nvPr/>
            </p:nvGrpSpPr>
            <p:grpSpPr>
              <a:xfrm>
                <a:off x="6180167" y="3325491"/>
                <a:ext cx="925254" cy="700192"/>
                <a:chOff x="5391662" y="3774653"/>
                <a:chExt cx="925254" cy="700192"/>
              </a:xfrm>
            </p:grpSpPr>
            <p:sp>
              <p:nvSpPr>
                <p:cNvPr id="33" name="Rectangle 32"/>
                <p:cNvSpPr/>
                <p:nvPr/>
              </p:nvSpPr>
              <p:spPr>
                <a:xfrm>
                  <a:off x="5391662" y="3774653"/>
                  <a:ext cx="925254"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2000" kern="0" dirty="0" smtClean="0">
                      <a:solidFill>
                        <a:srgbClr val="FF0000"/>
                      </a:solidFill>
                      <a:ea typeface=""/>
                      <a:cs typeface=""/>
                    </a:rPr>
                    <a:t>𝜋</a:t>
                  </a:r>
                  <a:r>
                    <a:rPr lang="en-US" sz="2000" kern="0" baseline="-25000" dirty="0" err="1" smtClean="0">
                      <a:ea typeface=""/>
                      <a:cs typeface=""/>
                    </a:rPr>
                    <a:t>S.name</a:t>
                  </a:r>
                  <a:endParaRPr lang="en-US" sz="2000" kern="0" dirty="0">
                    <a:ea typeface=""/>
                    <a:cs typeface=""/>
                  </a:endParaRPr>
                </a:p>
              </p:txBody>
            </p:sp>
            <p:cxnSp>
              <p:nvCxnSpPr>
                <p:cNvPr id="40" name="Straight Arrow Connector 39"/>
                <p:cNvCxnSpPr/>
                <p:nvPr/>
              </p:nvCxnSpPr>
              <p:spPr bwMode="auto">
                <a:xfrm flipV="1">
                  <a:off x="5854289" y="4231859"/>
                  <a:ext cx="0" cy="24298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grpSp>
            <p:nvGrpSpPr>
              <p:cNvPr id="45" name="Group 44"/>
              <p:cNvGrpSpPr/>
              <p:nvPr/>
            </p:nvGrpSpPr>
            <p:grpSpPr>
              <a:xfrm>
                <a:off x="5482830" y="5112736"/>
                <a:ext cx="1117614" cy="974200"/>
                <a:chOff x="5297250" y="5364388"/>
                <a:chExt cx="1117614" cy="974200"/>
              </a:xfrm>
            </p:grpSpPr>
            <p:sp>
              <p:nvSpPr>
                <p:cNvPr id="34" name="Rectangle 33"/>
                <p:cNvSpPr/>
                <p:nvPr/>
              </p:nvSpPr>
              <p:spPr>
                <a:xfrm>
                  <a:off x="5297250" y="5364388"/>
                  <a:ext cx="1117614"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2000" kern="0" dirty="0" smtClean="0">
                      <a:solidFill>
                        <a:srgbClr val="FF0000"/>
                      </a:solidFill>
                      <a:ea typeface=""/>
                      <a:cs typeface=""/>
                    </a:rPr>
                    <a:t>𝜎</a:t>
                  </a:r>
                  <a:r>
                    <a:rPr lang="en-US" sz="2000" kern="0" baseline="-25000" dirty="0" err="1" smtClean="0">
                      <a:ea typeface=""/>
                      <a:cs typeface=""/>
                    </a:rPr>
                    <a:t>R.bid</a:t>
                  </a:r>
                  <a:r>
                    <a:rPr lang="en-US" sz="2000" kern="0" baseline="-25000" dirty="0" smtClean="0">
                      <a:ea typeface=""/>
                      <a:cs typeface=""/>
                    </a:rPr>
                    <a:t>=100</a:t>
                  </a:r>
                  <a:endParaRPr lang="en-US" sz="2000" kern="0" dirty="0">
                    <a:ea typeface=""/>
                    <a:cs typeface=""/>
                  </a:endParaRPr>
                </a:p>
              </p:txBody>
            </p:sp>
            <p:sp>
              <p:nvSpPr>
                <p:cNvPr id="41" name="TextBox 40"/>
                <p:cNvSpPr txBox="1"/>
                <p:nvPr/>
              </p:nvSpPr>
              <p:spPr>
                <a:xfrm>
                  <a:off x="5385416" y="6030811"/>
                  <a:ext cx="941283" cy="307777"/>
                </a:xfrm>
                <a:prstGeom prst="rect">
                  <a:avLst/>
                </a:prstGeom>
                <a:noFill/>
              </p:spPr>
              <p:txBody>
                <a:bodyPr wrap="none" rtlCol="0">
                  <a:spAutoFit/>
                </a:bodyPr>
                <a:lstStyle/>
                <a:p>
                  <a:r>
                    <a:rPr lang="en-US" sz="1400" dirty="0" smtClean="0"/>
                    <a:t>Reserves</a:t>
                  </a:r>
                  <a:endParaRPr lang="en-US" sz="1400" dirty="0"/>
                </a:p>
              </p:txBody>
            </p:sp>
            <p:cxnSp>
              <p:nvCxnSpPr>
                <p:cNvPr id="43" name="Straight Arrow Connector 42"/>
                <p:cNvCxnSpPr/>
                <p:nvPr/>
              </p:nvCxnSpPr>
              <p:spPr bwMode="auto">
                <a:xfrm flipV="1">
                  <a:off x="5856057" y="5790120"/>
                  <a:ext cx="0" cy="28132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48" name="TextBox 47"/>
              <p:cNvSpPr txBox="1"/>
              <p:nvPr/>
            </p:nvSpPr>
            <p:spPr>
              <a:xfrm>
                <a:off x="6882376" y="5199766"/>
                <a:ext cx="732893" cy="307777"/>
              </a:xfrm>
              <a:prstGeom prst="rect">
                <a:avLst/>
              </a:prstGeom>
              <a:noFill/>
            </p:spPr>
            <p:txBody>
              <a:bodyPr wrap="none" rtlCol="0">
                <a:spAutoFit/>
              </a:bodyPr>
              <a:lstStyle/>
              <a:p>
                <a:r>
                  <a:rPr lang="en-US" sz="1400" dirty="0" smtClean="0"/>
                  <a:t>Sailors</a:t>
                </a:r>
                <a:endParaRPr lang="en-US" sz="1400" dirty="0"/>
              </a:p>
            </p:txBody>
          </p:sp>
          <p:grpSp>
            <p:nvGrpSpPr>
              <p:cNvPr id="61" name="Group 60"/>
              <p:cNvGrpSpPr/>
              <p:nvPr/>
            </p:nvGrpSpPr>
            <p:grpSpPr>
              <a:xfrm>
                <a:off x="6083185" y="3884799"/>
                <a:ext cx="1119217" cy="675785"/>
                <a:chOff x="5982999" y="5124204"/>
                <a:chExt cx="1119217" cy="675785"/>
              </a:xfrm>
            </p:grpSpPr>
            <p:sp>
              <p:nvSpPr>
                <p:cNvPr id="47" name="Rectangle 46"/>
                <p:cNvSpPr/>
                <p:nvPr/>
              </p:nvSpPr>
              <p:spPr>
                <a:xfrm>
                  <a:off x="5982999" y="5124204"/>
                  <a:ext cx="1119217"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2000" kern="0" dirty="0" smtClean="0">
                      <a:solidFill>
                        <a:srgbClr val="FF0000"/>
                      </a:solidFill>
                      <a:ea typeface=""/>
                      <a:cs typeface=""/>
                    </a:rPr>
                    <a:t>𝜎</a:t>
                  </a:r>
                  <a:r>
                    <a:rPr lang="en-US" sz="2000" kern="0" baseline="-25000" dirty="0" err="1" smtClean="0">
                      <a:ea typeface=""/>
                      <a:cs typeface=""/>
                    </a:rPr>
                    <a:t>S.rating</a:t>
                  </a:r>
                  <a:r>
                    <a:rPr lang="en-US" sz="2000" kern="0" baseline="-25000" dirty="0" smtClean="0">
                      <a:ea typeface=""/>
                      <a:cs typeface=""/>
                    </a:rPr>
                    <a:t>&gt;5</a:t>
                  </a:r>
                  <a:endParaRPr lang="en-US" sz="2000" kern="0" dirty="0">
                    <a:ea typeface=""/>
                    <a:cs typeface=""/>
                  </a:endParaRPr>
                </a:p>
              </p:txBody>
            </p:sp>
            <p:cxnSp>
              <p:nvCxnSpPr>
                <p:cNvPr id="49" name="Straight Arrow Connector 48"/>
                <p:cNvCxnSpPr/>
                <p:nvPr/>
              </p:nvCxnSpPr>
              <p:spPr bwMode="auto">
                <a:xfrm flipV="1">
                  <a:off x="6541806" y="5549937"/>
                  <a:ext cx="0" cy="25005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grpSp>
        <p:sp>
          <p:nvSpPr>
            <p:cNvPr id="69" name="TextBox 68"/>
            <p:cNvSpPr txBox="1"/>
            <p:nvPr/>
          </p:nvSpPr>
          <p:spPr>
            <a:xfrm>
              <a:off x="4984630" y="3321343"/>
              <a:ext cx="2999539" cy="307777"/>
            </a:xfrm>
            <a:prstGeom prst="rect">
              <a:avLst/>
            </a:prstGeom>
            <a:noFill/>
          </p:spPr>
          <p:txBody>
            <a:bodyPr wrap="none" rtlCol="0">
              <a:spAutoFit/>
            </a:bodyPr>
            <a:lstStyle/>
            <a:p>
              <a:r>
                <a:rPr lang="en-US" sz="1400" b="1" smtClean="0"/>
                <a:t>Optimized (Physical) </a:t>
              </a:r>
              <a:r>
                <a:rPr lang="en-US" sz="1400" b="1" dirty="0" smtClean="0"/>
                <a:t>Query Plan:</a:t>
              </a:r>
              <a:endParaRPr lang="en-US" sz="1400" b="1" dirty="0"/>
            </a:p>
          </p:txBody>
        </p:sp>
        <p:grpSp>
          <p:nvGrpSpPr>
            <p:cNvPr id="72" name="Group 71"/>
            <p:cNvGrpSpPr/>
            <p:nvPr/>
          </p:nvGrpSpPr>
          <p:grpSpPr>
            <a:xfrm>
              <a:off x="4337726" y="3654743"/>
              <a:ext cx="4592394" cy="2659992"/>
              <a:chOff x="4337726" y="3654743"/>
              <a:chExt cx="4592394" cy="2659992"/>
            </a:xfrm>
          </p:grpSpPr>
          <p:sp>
            <p:nvSpPr>
              <p:cNvPr id="59" name="Rounded Rectangle 58"/>
              <p:cNvSpPr/>
              <p:nvPr/>
            </p:nvSpPr>
            <p:spPr bwMode="auto">
              <a:xfrm>
                <a:off x="7462895" y="3654743"/>
                <a:ext cx="1467225" cy="467331"/>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200" b="0" i="0" u="none" strike="noStrike" cap="none" normalizeH="0" baseline="0" dirty="0" smtClean="0">
                    <a:ln>
                      <a:noFill/>
                    </a:ln>
                    <a:solidFill>
                      <a:schemeClr val="bg1"/>
                    </a:solidFill>
                    <a:effectLst/>
                    <a:latin typeface="Helvetica Neue" charset="0"/>
                  </a:rPr>
                  <a:t>On-the-fly</a:t>
                </a:r>
              </a:p>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chemeClr val="bg1"/>
                    </a:solidFill>
                  </a:rPr>
                  <a:t>Project Iterator</a:t>
                </a:r>
                <a:endParaRPr kumimoji="0" lang="en-US" sz="1200" b="0" i="0" u="none" strike="noStrike" cap="none" normalizeH="0" baseline="0" dirty="0" smtClean="0">
                  <a:ln>
                    <a:noFill/>
                  </a:ln>
                  <a:solidFill>
                    <a:schemeClr val="bg1"/>
                  </a:solidFill>
                  <a:effectLst/>
                  <a:latin typeface="Helvetica Neue" charset="0"/>
                </a:endParaRPr>
              </a:p>
            </p:txBody>
          </p:sp>
          <p:sp>
            <p:nvSpPr>
              <p:cNvPr id="60" name="Rounded Rectangle 59"/>
              <p:cNvSpPr/>
              <p:nvPr/>
            </p:nvSpPr>
            <p:spPr bwMode="auto">
              <a:xfrm>
                <a:off x="7462895" y="4240402"/>
                <a:ext cx="1467225" cy="467331"/>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200" b="0" i="0" u="none" strike="noStrike" cap="none" normalizeH="0" baseline="0" dirty="0" smtClean="0">
                    <a:ln>
                      <a:noFill/>
                    </a:ln>
                    <a:solidFill>
                      <a:schemeClr val="bg1"/>
                    </a:solidFill>
                    <a:effectLst/>
                    <a:latin typeface="Helvetica Neue" charset="0"/>
                  </a:rPr>
                  <a:t>On-the-fly</a:t>
                </a:r>
              </a:p>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chemeClr val="bg1"/>
                    </a:solidFill>
                    <a:latin typeface="Helvetica Neue" charset="0"/>
                  </a:rPr>
                  <a:t>Select Iterator</a:t>
                </a:r>
                <a:endParaRPr kumimoji="0" lang="en-US" sz="1200" b="0" i="0" u="none" strike="noStrike" cap="none" normalizeH="0" baseline="0" dirty="0" smtClean="0">
                  <a:ln>
                    <a:noFill/>
                  </a:ln>
                  <a:solidFill>
                    <a:schemeClr val="bg1"/>
                  </a:solidFill>
                  <a:effectLst/>
                  <a:latin typeface="Helvetica Neue" charset="0"/>
                </a:endParaRPr>
              </a:p>
            </p:txBody>
          </p:sp>
          <p:sp>
            <p:nvSpPr>
              <p:cNvPr id="65" name="Rounded Rectangle 64"/>
              <p:cNvSpPr/>
              <p:nvPr/>
            </p:nvSpPr>
            <p:spPr bwMode="auto">
              <a:xfrm>
                <a:off x="7462895" y="4791154"/>
                <a:ext cx="1467225" cy="467331"/>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200" b="0" i="0" u="none" strike="noStrike" cap="none" normalizeH="0" baseline="0" dirty="0" smtClean="0">
                    <a:ln>
                      <a:noFill/>
                    </a:ln>
                    <a:solidFill>
                      <a:schemeClr val="bg1"/>
                    </a:solidFill>
                    <a:effectLst/>
                    <a:latin typeface="Helvetica Neue" charset="0"/>
                  </a:rPr>
                  <a:t>Indexed Nested Loop Join Iterator</a:t>
                </a:r>
              </a:p>
            </p:txBody>
          </p:sp>
          <p:sp>
            <p:nvSpPr>
              <p:cNvPr id="66" name="Rounded Rectangle 65"/>
              <p:cNvSpPr/>
              <p:nvPr/>
            </p:nvSpPr>
            <p:spPr bwMode="auto">
              <a:xfrm>
                <a:off x="7686381" y="5449240"/>
                <a:ext cx="1078088" cy="467331"/>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200" b="0" i="0" u="none" strike="noStrike" cap="none" normalizeH="0" baseline="0" dirty="0" smtClean="0">
                    <a:ln>
                      <a:noFill/>
                    </a:ln>
                    <a:solidFill>
                      <a:schemeClr val="bg1"/>
                    </a:solidFill>
                    <a:effectLst/>
                    <a:latin typeface="Helvetica Neue" charset="0"/>
                  </a:rPr>
                  <a:t>Heap </a:t>
                </a:r>
                <a:r>
                  <a:rPr kumimoji="0" lang="en-US" sz="1200" b="0" i="0" u="none" strike="noStrike" cap="none" normalizeH="0" baseline="0" smtClean="0">
                    <a:ln>
                      <a:noFill/>
                    </a:ln>
                    <a:solidFill>
                      <a:schemeClr val="bg1"/>
                    </a:solidFill>
                    <a:effectLst/>
                    <a:latin typeface="Helvetica Neue" charset="0"/>
                  </a:rPr>
                  <a:t>Scan Iterator</a:t>
                </a:r>
                <a:endParaRPr kumimoji="0" lang="en-US" sz="1200" b="0" i="0" u="none" strike="noStrike" cap="none" normalizeH="0" baseline="0" dirty="0" smtClean="0">
                  <a:ln>
                    <a:noFill/>
                  </a:ln>
                  <a:solidFill>
                    <a:schemeClr val="bg1"/>
                  </a:solidFill>
                  <a:effectLst/>
                  <a:latin typeface="Helvetica Neue" charset="0"/>
                </a:endParaRPr>
              </a:p>
            </p:txBody>
          </p:sp>
          <p:grpSp>
            <p:nvGrpSpPr>
              <p:cNvPr id="71" name="Group 70"/>
              <p:cNvGrpSpPr/>
              <p:nvPr/>
            </p:nvGrpSpPr>
            <p:grpSpPr>
              <a:xfrm>
                <a:off x="4337726" y="5410188"/>
                <a:ext cx="1261027" cy="904547"/>
                <a:chOff x="4337726" y="5410188"/>
                <a:chExt cx="1261027" cy="904547"/>
              </a:xfrm>
            </p:grpSpPr>
            <p:sp>
              <p:nvSpPr>
                <p:cNvPr id="68" name="Rounded Rectangle 67"/>
                <p:cNvSpPr/>
                <p:nvPr/>
              </p:nvSpPr>
              <p:spPr bwMode="auto">
                <a:xfrm>
                  <a:off x="4370508" y="5644096"/>
                  <a:ext cx="1228245" cy="670639"/>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200" b="0" i="0" u="none" strike="noStrike" cap="none" normalizeH="0" baseline="0" dirty="0" smtClean="0">
                      <a:ln>
                        <a:noFill/>
                      </a:ln>
                      <a:solidFill>
                        <a:schemeClr val="bg1"/>
                      </a:solidFill>
                      <a:effectLst/>
                      <a:latin typeface="Helvetica Neue" charset="0"/>
                    </a:rPr>
                    <a:t>B+-Tree</a:t>
                  </a:r>
                </a:p>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chemeClr val="bg1"/>
                      </a:solidFill>
                      <a:latin typeface="Helvetica Neue" charset="0"/>
                    </a:rPr>
                    <a:t>Indexed Scan Iterator</a:t>
                  </a:r>
                  <a:endParaRPr kumimoji="0" lang="en-US" sz="1200" b="0" i="0" u="none" strike="noStrike" cap="none" normalizeH="0" baseline="0" dirty="0" smtClean="0">
                    <a:ln>
                      <a:noFill/>
                    </a:ln>
                    <a:solidFill>
                      <a:schemeClr val="bg1"/>
                    </a:solidFill>
                    <a:effectLst/>
                    <a:latin typeface="Helvetica Neue" charset="0"/>
                  </a:endParaRPr>
                </a:p>
              </p:txBody>
            </p:sp>
            <p:sp>
              <p:nvSpPr>
                <p:cNvPr id="70" name="TextBox 69"/>
                <p:cNvSpPr txBox="1"/>
                <p:nvPr/>
              </p:nvSpPr>
              <p:spPr>
                <a:xfrm>
                  <a:off x="4337726" y="5410188"/>
                  <a:ext cx="1242648" cy="276999"/>
                </a:xfrm>
                <a:prstGeom prst="rect">
                  <a:avLst/>
                </a:prstGeom>
                <a:noFill/>
              </p:spPr>
              <p:txBody>
                <a:bodyPr wrap="none" rtlCol="0">
                  <a:spAutoFit/>
                </a:bodyPr>
                <a:lstStyle/>
                <a:p>
                  <a:r>
                    <a:rPr lang="en-US" dirty="0" smtClean="0">
                      <a:solidFill>
                        <a:schemeClr val="accent2"/>
                      </a:solidFill>
                    </a:rPr>
                    <a:t>Operator Code </a:t>
                  </a:r>
                  <a:endParaRPr lang="en-US" dirty="0">
                    <a:solidFill>
                      <a:schemeClr val="accent2"/>
                    </a:solidFill>
                  </a:endParaRPr>
                </a:p>
              </p:txBody>
            </p:sp>
          </p:grpSp>
        </p:grpSp>
      </p:grpSp>
      <p:sp>
        <p:nvSpPr>
          <p:cNvPr id="50" name="Rectangle 49"/>
          <p:cNvSpPr/>
          <p:nvPr/>
        </p:nvSpPr>
        <p:spPr bwMode="auto">
          <a:xfrm>
            <a:off x="-198783" y="-112643"/>
            <a:ext cx="9654209" cy="7017026"/>
          </a:xfrm>
          <a:prstGeom prst="rect">
            <a:avLst/>
          </a:prstGeom>
          <a:solidFill>
            <a:schemeClr val="bg1">
              <a:alpha val="64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sz="1200" b="0" i="0" u="none" strike="noStrike" cap="none" normalizeH="0" baseline="0" smtClean="0">
              <a:ln>
                <a:noFill/>
              </a:ln>
              <a:solidFill>
                <a:srgbClr val="000000"/>
              </a:solidFill>
              <a:effectLst/>
              <a:latin typeface="Helvetica Neue" charset="0"/>
            </a:endParaRPr>
          </a:p>
        </p:txBody>
      </p:sp>
      <p:sp>
        <p:nvSpPr>
          <p:cNvPr id="52" name="Right Arrow 51"/>
          <p:cNvSpPr/>
          <p:nvPr/>
        </p:nvSpPr>
        <p:spPr bwMode="auto">
          <a:xfrm>
            <a:off x="3620027" y="2130213"/>
            <a:ext cx="583812" cy="479073"/>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sz="1400" b="0" i="0" u="none" strike="noStrike" cap="none" normalizeH="0" baseline="0" dirty="0" smtClean="0">
              <a:ln>
                <a:noFill/>
              </a:ln>
              <a:solidFill>
                <a:schemeClr val="bg1"/>
              </a:solidFill>
              <a:effectLst/>
              <a:latin typeface="Helvetica Neue" charset="0"/>
            </a:endParaRPr>
          </a:p>
        </p:txBody>
      </p:sp>
      <p:grpSp>
        <p:nvGrpSpPr>
          <p:cNvPr id="53" name="Group 52"/>
          <p:cNvGrpSpPr/>
          <p:nvPr/>
        </p:nvGrpSpPr>
        <p:grpSpPr>
          <a:xfrm>
            <a:off x="384488" y="1354087"/>
            <a:ext cx="3050835" cy="1754327"/>
            <a:chOff x="468896" y="1238703"/>
            <a:chExt cx="3050835" cy="1754327"/>
          </a:xfrm>
        </p:grpSpPr>
        <p:sp>
          <p:nvSpPr>
            <p:cNvPr id="54" name="TextBox 53"/>
            <p:cNvSpPr txBox="1"/>
            <p:nvPr/>
          </p:nvSpPr>
          <p:spPr>
            <a:xfrm>
              <a:off x="468896" y="1515702"/>
              <a:ext cx="3050835" cy="1477328"/>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none" rtlCol="0">
              <a:spAutoFit/>
            </a:bodyPr>
            <a:lstStyle/>
            <a:p>
              <a:r>
                <a:rPr lang="en-US" sz="1800" b="1" dirty="0" smtClean="0"/>
                <a:t>SELECT</a:t>
              </a:r>
              <a:r>
                <a:rPr lang="en-US" sz="1800" dirty="0" smtClean="0"/>
                <a:t> </a:t>
              </a:r>
              <a:r>
                <a:rPr lang="en-US" sz="1800" dirty="0" err="1" smtClean="0"/>
                <a:t>S.name</a:t>
              </a:r>
              <a:endParaRPr lang="en-US" sz="1800" dirty="0" smtClean="0"/>
            </a:p>
            <a:p>
              <a:r>
                <a:rPr lang="en-US" sz="1800" b="1" dirty="0" smtClean="0"/>
                <a:t>FROM</a:t>
              </a:r>
              <a:r>
                <a:rPr lang="en-US" sz="1800" dirty="0" smtClean="0"/>
                <a:t> Reserves R, Sailors S</a:t>
              </a:r>
            </a:p>
            <a:p>
              <a:r>
                <a:rPr lang="en-US" sz="1800" b="1" dirty="0" smtClean="0"/>
                <a:t>WHERE</a:t>
              </a:r>
              <a:r>
                <a:rPr lang="en-US" sz="1800" dirty="0" smtClean="0"/>
                <a:t> </a:t>
              </a:r>
              <a:r>
                <a:rPr lang="en-US" sz="1800" dirty="0" err="1" smtClean="0"/>
                <a:t>R.sid</a:t>
              </a:r>
              <a:r>
                <a:rPr lang="en-US" sz="1800" dirty="0" smtClean="0"/>
                <a:t> = </a:t>
              </a:r>
              <a:r>
                <a:rPr lang="en-US" sz="1800" dirty="0" err="1" smtClean="0"/>
                <a:t>S.sid</a:t>
              </a:r>
              <a:endParaRPr lang="en-US" sz="1800" dirty="0" smtClean="0"/>
            </a:p>
            <a:p>
              <a:r>
                <a:rPr lang="en-US" sz="1800" b="1" dirty="0" smtClean="0"/>
                <a:t>AND</a:t>
              </a:r>
              <a:r>
                <a:rPr lang="en-US" sz="1800" dirty="0" smtClean="0"/>
                <a:t> </a:t>
              </a:r>
              <a:r>
                <a:rPr lang="en-US" sz="1800" dirty="0" err="1" smtClean="0"/>
                <a:t>R.bid</a:t>
              </a:r>
              <a:r>
                <a:rPr lang="en-US" sz="1800" dirty="0" smtClean="0"/>
                <a:t> = 100 </a:t>
              </a:r>
            </a:p>
            <a:p>
              <a:r>
                <a:rPr lang="en-US" sz="1800" b="1" dirty="0" smtClean="0"/>
                <a:t>AND</a:t>
              </a:r>
              <a:r>
                <a:rPr lang="en-US" sz="1800" dirty="0" smtClean="0"/>
                <a:t> </a:t>
              </a:r>
              <a:r>
                <a:rPr lang="en-US" sz="1800" dirty="0" err="1" smtClean="0"/>
                <a:t>S.rating</a:t>
              </a:r>
              <a:r>
                <a:rPr lang="en-US" sz="1800" dirty="0" smtClean="0"/>
                <a:t> &gt; 5</a:t>
              </a:r>
              <a:endParaRPr lang="en-US" sz="1800" dirty="0"/>
            </a:p>
          </p:txBody>
        </p:sp>
        <p:sp>
          <p:nvSpPr>
            <p:cNvPr id="55" name="TextBox 54"/>
            <p:cNvSpPr txBox="1"/>
            <p:nvPr/>
          </p:nvSpPr>
          <p:spPr>
            <a:xfrm>
              <a:off x="468896" y="1238703"/>
              <a:ext cx="1204625" cy="338554"/>
            </a:xfrm>
            <a:prstGeom prst="rect">
              <a:avLst/>
            </a:prstGeom>
            <a:noFill/>
          </p:spPr>
          <p:txBody>
            <a:bodyPr wrap="none" rtlCol="0">
              <a:spAutoFit/>
            </a:bodyPr>
            <a:lstStyle/>
            <a:p>
              <a:r>
                <a:rPr lang="en-US" sz="1600" smtClean="0"/>
                <a:t>SQL Query</a:t>
              </a:r>
              <a:endParaRPr lang="en-US" sz="1600"/>
            </a:p>
          </p:txBody>
        </p:sp>
      </p:grpSp>
      <p:grpSp>
        <p:nvGrpSpPr>
          <p:cNvPr id="56" name="Group 55"/>
          <p:cNvGrpSpPr/>
          <p:nvPr/>
        </p:nvGrpSpPr>
        <p:grpSpPr>
          <a:xfrm>
            <a:off x="4388543" y="1238703"/>
            <a:ext cx="4406115" cy="1838059"/>
            <a:chOff x="5714273" y="1424054"/>
            <a:chExt cx="3042821" cy="1451669"/>
          </a:xfrm>
        </p:grpSpPr>
        <p:sp>
          <p:nvSpPr>
            <p:cNvPr id="57" name="TextBox 56"/>
            <p:cNvSpPr txBox="1"/>
            <p:nvPr/>
          </p:nvSpPr>
          <p:spPr>
            <a:xfrm>
              <a:off x="5714273" y="1701053"/>
              <a:ext cx="3042821" cy="117467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none" tIns="0" bIns="182880" rtlCol="0" anchor="ctr">
              <a:noAutofit/>
            </a:bodyPr>
            <a:lstStyle/>
            <a:p>
              <a:r>
                <a:rPr lang="en-US" sz="3200" dirty="0" smtClean="0">
                  <a:solidFill>
                    <a:srgbClr val="FF0000"/>
                  </a:solidFill>
                </a:rPr>
                <a:t>𝜋</a:t>
              </a:r>
              <a:r>
                <a:rPr lang="en-US" sz="2400" baseline="-25000" dirty="0" err="1" smtClean="0"/>
                <a:t>S.name</a:t>
              </a:r>
              <a:r>
                <a:rPr lang="en-US" sz="2400" dirty="0" smtClean="0"/>
                <a:t>(</a:t>
              </a:r>
              <a:r>
                <a:rPr lang="en-US" sz="3200" dirty="0" smtClean="0">
                  <a:solidFill>
                    <a:srgbClr val="FF0000"/>
                  </a:solidFill>
                </a:rPr>
                <a:t>𝜎</a:t>
              </a:r>
              <a:r>
                <a:rPr lang="en-US" sz="2400" baseline="-25000" dirty="0" smtClean="0"/>
                <a:t>bid=100⋀rating&gt;5</a:t>
              </a:r>
              <a:r>
                <a:rPr lang="en-US" sz="2400" dirty="0" smtClean="0"/>
                <a:t>(</a:t>
              </a:r>
            </a:p>
            <a:p>
              <a:r>
                <a:rPr lang="en-US" sz="1800" dirty="0"/>
                <a:t> </a:t>
              </a:r>
              <a:r>
                <a:rPr lang="en-US" sz="1800" dirty="0" smtClean="0"/>
                <a:t>      Reserves</a:t>
              </a:r>
              <a:r>
                <a:rPr lang="en-US" sz="2400" dirty="0" smtClean="0"/>
                <a:t> </a:t>
              </a:r>
              <a:r>
                <a:rPr lang="en-US" sz="3600" dirty="0" smtClean="0">
                  <a:solidFill>
                    <a:srgbClr val="FF0000"/>
                  </a:solidFill>
                </a:rPr>
                <a:t>⋈</a:t>
              </a:r>
              <a:r>
                <a:rPr lang="en-US" sz="2400" baseline="-25000" dirty="0" err="1" smtClean="0"/>
                <a:t>R.sid</a:t>
              </a:r>
              <a:r>
                <a:rPr lang="en-US" sz="2400" baseline="-25000" dirty="0" smtClean="0"/>
                <a:t>=</a:t>
              </a:r>
              <a:r>
                <a:rPr lang="en-US" sz="2400" baseline="-25000" dirty="0" err="1" smtClean="0"/>
                <a:t>S.sid</a:t>
              </a:r>
              <a:r>
                <a:rPr lang="en-US" sz="2400" baseline="-25000" dirty="0" smtClean="0"/>
                <a:t> </a:t>
              </a:r>
              <a:r>
                <a:rPr lang="en-US" sz="1800" dirty="0" smtClean="0"/>
                <a:t>Sailors</a:t>
              </a:r>
              <a:r>
                <a:rPr lang="en-US" sz="2400" dirty="0" smtClean="0"/>
                <a:t>))</a:t>
              </a:r>
              <a:endParaRPr lang="en-US" sz="2400" dirty="0"/>
            </a:p>
          </p:txBody>
        </p:sp>
        <p:sp>
          <p:nvSpPr>
            <p:cNvPr id="58" name="TextBox 57"/>
            <p:cNvSpPr txBox="1"/>
            <p:nvPr/>
          </p:nvSpPr>
          <p:spPr>
            <a:xfrm>
              <a:off x="5714273" y="1424054"/>
              <a:ext cx="1554544" cy="584775"/>
            </a:xfrm>
            <a:prstGeom prst="rect">
              <a:avLst/>
            </a:prstGeom>
            <a:noFill/>
          </p:spPr>
          <p:txBody>
            <a:bodyPr wrap="square" rtlCol="0">
              <a:spAutoFit/>
            </a:bodyPr>
            <a:lstStyle/>
            <a:p>
              <a:r>
                <a:rPr lang="en-US" sz="1600" dirty="0" smtClean="0"/>
                <a:t>Relational Algebra</a:t>
              </a:r>
              <a:endParaRPr lang="en-US" sz="1600" dirty="0"/>
            </a:p>
          </p:txBody>
        </p:sp>
      </p:grpSp>
      <p:sp>
        <p:nvSpPr>
          <p:cNvPr id="74" name="TextBox 73"/>
          <p:cNvSpPr txBox="1"/>
          <p:nvPr/>
        </p:nvSpPr>
        <p:spPr>
          <a:xfrm>
            <a:off x="3364514" y="3270023"/>
            <a:ext cx="1233030" cy="584775"/>
          </a:xfrm>
          <a:prstGeom prst="rect">
            <a:avLst/>
          </a:prstGeom>
          <a:noFill/>
        </p:spPr>
        <p:txBody>
          <a:bodyPr wrap="none" rtlCol="0">
            <a:spAutoFit/>
          </a:bodyPr>
          <a:lstStyle/>
          <a:p>
            <a:r>
              <a:rPr lang="en-US" sz="3200" dirty="0" smtClean="0"/>
              <a:t>Why?</a:t>
            </a:r>
            <a:endParaRPr lang="en-US" sz="3200" dirty="0"/>
          </a:p>
        </p:txBody>
      </p:sp>
      <p:grpSp>
        <p:nvGrpSpPr>
          <p:cNvPr id="4" name="Group 3"/>
          <p:cNvGrpSpPr/>
          <p:nvPr/>
        </p:nvGrpSpPr>
        <p:grpSpPr>
          <a:xfrm>
            <a:off x="3585339" y="3982060"/>
            <a:ext cx="5186638" cy="1815547"/>
            <a:chOff x="3585339" y="3982060"/>
            <a:chExt cx="5186638" cy="1815547"/>
          </a:xfrm>
        </p:grpSpPr>
        <p:sp>
          <p:nvSpPr>
            <p:cNvPr id="64" name="Rectangle 63"/>
            <p:cNvSpPr/>
            <p:nvPr/>
          </p:nvSpPr>
          <p:spPr bwMode="auto">
            <a:xfrm>
              <a:off x="4597544" y="3982060"/>
              <a:ext cx="4174433" cy="181554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spcBef>
                  <a:spcPts val="1200"/>
                </a:spcBef>
              </a:pPr>
              <a:r>
                <a:rPr lang="en-US" sz="3200" dirty="0" smtClean="0"/>
                <a:t>Relational Algebra</a:t>
              </a:r>
            </a:p>
            <a:p>
              <a:pPr algn="ctr">
                <a:spcBef>
                  <a:spcPts val="1200"/>
                </a:spcBef>
              </a:pPr>
              <a:r>
                <a:rPr lang="en-US" sz="2000" b="1" dirty="0" smtClean="0"/>
                <a:t>Operational</a:t>
              </a:r>
              <a:r>
                <a:rPr lang="en-US" sz="2000" dirty="0" smtClean="0"/>
                <a:t> description of </a:t>
              </a:r>
              <a:br>
                <a:rPr lang="en-US" sz="2000" dirty="0" smtClean="0"/>
              </a:br>
              <a:r>
                <a:rPr lang="en-US" sz="2000" dirty="0" smtClean="0"/>
                <a:t>a computation.</a:t>
              </a:r>
              <a:endParaRPr lang="en-US" sz="2000" dirty="0"/>
            </a:p>
          </p:txBody>
        </p:sp>
        <p:sp>
          <p:nvSpPr>
            <p:cNvPr id="75" name="Right Arrow 74"/>
            <p:cNvSpPr/>
            <p:nvPr/>
          </p:nvSpPr>
          <p:spPr bwMode="auto">
            <a:xfrm>
              <a:off x="3585339" y="4631415"/>
              <a:ext cx="675861" cy="516835"/>
            </a:xfrm>
            <a:prstGeom prst="righ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sz="1200" b="0" i="0" u="none" strike="noStrike" cap="none" normalizeH="0" baseline="0" dirty="0" smtClean="0">
                <a:ln>
                  <a:noFill/>
                </a:ln>
                <a:solidFill>
                  <a:srgbClr val="000000"/>
                </a:solidFill>
                <a:effectLst/>
                <a:latin typeface="Helvetica Neue" charset="0"/>
              </a:endParaRPr>
            </a:p>
          </p:txBody>
        </p:sp>
      </p:grpSp>
      <p:sp>
        <p:nvSpPr>
          <p:cNvPr id="76" name="TextBox 75"/>
          <p:cNvSpPr txBox="1"/>
          <p:nvPr/>
        </p:nvSpPr>
        <p:spPr>
          <a:xfrm>
            <a:off x="4574863" y="5933387"/>
            <a:ext cx="4197114"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000" smtClean="0"/>
              <a:t>Systems optimize and execute relational algebra query plan.</a:t>
            </a:r>
            <a:endParaRPr lang="en-US" sz="2000"/>
          </a:p>
        </p:txBody>
      </p:sp>
      <p:sp>
        <p:nvSpPr>
          <p:cNvPr id="77" name="Rectangle 76"/>
          <p:cNvSpPr/>
          <p:nvPr/>
        </p:nvSpPr>
        <p:spPr bwMode="auto">
          <a:xfrm>
            <a:off x="-46383" y="39757"/>
            <a:ext cx="9654209" cy="7017026"/>
          </a:xfrm>
          <a:prstGeom prst="rect">
            <a:avLst/>
          </a:prstGeom>
          <a:solidFill>
            <a:schemeClr val="bg1">
              <a:alpha val="93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sz="1200" b="0" i="0" u="none" strike="noStrike" cap="none" normalizeH="0" baseline="0" smtClean="0">
              <a:ln>
                <a:noFill/>
              </a:ln>
              <a:solidFill>
                <a:srgbClr val="000000"/>
              </a:solidFill>
              <a:effectLst/>
              <a:latin typeface="Helvetica Neue" charset="0"/>
            </a:endParaRPr>
          </a:p>
        </p:txBody>
      </p:sp>
      <p:sp>
        <p:nvSpPr>
          <p:cNvPr id="63" name="Rectangle 62"/>
          <p:cNvSpPr/>
          <p:nvPr/>
        </p:nvSpPr>
        <p:spPr bwMode="auto">
          <a:xfrm>
            <a:off x="497032" y="3982060"/>
            <a:ext cx="2751964" cy="1815547"/>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a:spcBef>
                <a:spcPts val="1200"/>
              </a:spcBef>
            </a:pPr>
            <a:r>
              <a:rPr lang="en-US" sz="3200" dirty="0"/>
              <a:t>SQL</a:t>
            </a:r>
          </a:p>
          <a:p>
            <a:pPr algn="ctr">
              <a:spcBef>
                <a:spcPts val="1200"/>
              </a:spcBef>
            </a:pPr>
            <a:r>
              <a:rPr lang="en-US" sz="2000" dirty="0"/>
              <a:t>A </a:t>
            </a:r>
            <a:r>
              <a:rPr lang="en-US" sz="2000" b="1" dirty="0"/>
              <a:t>declarative</a:t>
            </a:r>
            <a:r>
              <a:rPr lang="en-US" sz="2000" dirty="0"/>
              <a:t> expression </a:t>
            </a:r>
            <a:r>
              <a:rPr lang="en-US" sz="2000" dirty="0" smtClean="0"/>
              <a:t>of the query result</a:t>
            </a:r>
            <a:endParaRPr lang="en-US" sz="2000" dirty="0"/>
          </a:p>
        </p:txBody>
      </p:sp>
    </p:spTree>
    <p:extLst>
      <p:ext uri="{BB962C8B-B14F-4D97-AF65-F5344CB8AC3E}">
        <p14:creationId xmlns:p14="http://schemas.microsoft.com/office/powerpoint/2010/main" val="86866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a:noFill/>
        </p:spPr>
        <p:txBody>
          <a:bodyPr/>
          <a:lstStyle/>
          <a:p>
            <a:pPr eaLnBrk="1" hangingPunct="1">
              <a:spcAft>
                <a:spcPts val="13"/>
              </a:spcAft>
              <a:tabLst>
                <a:tab pos="0" algn="l"/>
                <a:tab pos="914400" algn="l"/>
                <a:tab pos="1828800" algn="l"/>
                <a:tab pos="2743200" algn="l"/>
                <a:tab pos="3657600" algn="l"/>
              </a:tabLst>
            </a:pPr>
            <a:r>
              <a:rPr lang="en-US" sz="4000" dirty="0" smtClean="0">
                <a:solidFill>
                  <a:srgbClr val="000000"/>
                </a:solidFill>
                <a:ea typeface="Osaka" charset="0"/>
                <a:cs typeface="Helvetica Neue Light"/>
              </a:rPr>
              <a:t>Division (/) </a:t>
            </a:r>
            <a:r>
              <a:rPr lang="en-US" sz="4000" dirty="0">
                <a:solidFill>
                  <a:srgbClr val="000000"/>
                </a:solidFill>
                <a:ea typeface="Osaka" charset="0"/>
                <a:cs typeface="Helvetica Neue Light"/>
              </a:rPr>
              <a:t>Compound </a:t>
            </a:r>
            <a:r>
              <a:rPr lang="en-US" sz="4000" dirty="0" smtClean="0">
                <a:solidFill>
                  <a:srgbClr val="000000"/>
                </a:solidFill>
                <a:ea typeface="Osaka" charset="0"/>
                <a:cs typeface="Helvetica Neue Light"/>
              </a:rPr>
              <a:t>Operator</a:t>
            </a:r>
            <a:endParaRPr lang="en-US" sz="4000" dirty="0">
              <a:solidFill>
                <a:srgbClr val="000000"/>
              </a:solidFill>
              <a:ea typeface="Osaka" charset="0"/>
              <a:cs typeface="Helvetica Neue Light"/>
            </a:endParaRPr>
          </a:p>
        </p:txBody>
      </p:sp>
      <p:sp>
        <p:nvSpPr>
          <p:cNvPr id="6" name="Content Placeholder 5"/>
          <p:cNvSpPr>
            <a:spLocks noGrp="1"/>
          </p:cNvSpPr>
          <p:nvPr>
            <p:ph idx="1"/>
          </p:nvPr>
        </p:nvSpPr>
        <p:spPr>
          <a:xfrm>
            <a:off x="685800" y="1143000"/>
            <a:ext cx="7772400" cy="5105400"/>
          </a:xfrm>
        </p:spPr>
        <p:txBody>
          <a:bodyPr anchor="t"/>
          <a:lstStyle/>
          <a:p>
            <a:pPr marL="0" indent="0">
              <a:buNone/>
            </a:pPr>
            <a:r>
              <a:rPr lang="en-US" sz="2400" i="1" dirty="0">
                <a:solidFill>
                  <a:schemeClr val="tx1"/>
                </a:solidFill>
                <a:latin typeface="Helvetica Neue Light" charset="0"/>
                <a:ea typeface="Helvetica Neue Light" charset="0"/>
                <a:cs typeface="Helvetica Neue Light" charset="0"/>
              </a:rPr>
              <a:t>“Find the names of sailors that reserved all boats</a:t>
            </a:r>
            <a:r>
              <a:rPr lang="en-US" sz="2400" i="1" dirty="0" smtClean="0">
                <a:solidFill>
                  <a:schemeClr val="tx1"/>
                </a:solidFill>
                <a:latin typeface="Helvetica Neue Light" charset="0"/>
                <a:ea typeface="Helvetica Neue Light" charset="0"/>
                <a:cs typeface="Helvetica Neue Light" charset="0"/>
              </a:rPr>
              <a:t>.”</a:t>
            </a:r>
            <a:endParaRPr lang="en-US" sz="2400" dirty="0">
              <a:solidFill>
                <a:schemeClr val="tx1"/>
              </a:solidFill>
              <a:latin typeface="Helvetica Neue Light" charset="0"/>
              <a:ea typeface="Helvetica Neue Light" charset="0"/>
              <a:cs typeface="Helvetica Neue Light" charset="0"/>
            </a:endParaRPr>
          </a:p>
          <a:p>
            <a:r>
              <a:rPr lang="en-US" sz="2400" dirty="0">
                <a:solidFill>
                  <a:schemeClr val="tx1"/>
                </a:solidFill>
                <a:latin typeface="Helvetica Neue Light" charset="0"/>
                <a:ea typeface="Helvetica Neue Light" charset="0"/>
                <a:cs typeface="Helvetica Neue Light" charset="0"/>
              </a:rPr>
              <a:t>Consider Relations: A(</a:t>
            </a:r>
            <a:r>
              <a:rPr lang="en-US" sz="2400" dirty="0" err="1">
                <a:solidFill>
                  <a:schemeClr val="tx1"/>
                </a:solidFill>
                <a:latin typeface="Helvetica Neue Light" charset="0"/>
                <a:ea typeface="Helvetica Neue Light" charset="0"/>
                <a:cs typeface="Helvetica Neue Light" charset="0"/>
              </a:rPr>
              <a:t>x,y</a:t>
            </a:r>
            <a:r>
              <a:rPr lang="en-US" sz="2400" dirty="0">
                <a:solidFill>
                  <a:schemeClr val="tx1"/>
                </a:solidFill>
                <a:latin typeface="Helvetica Neue Light" charset="0"/>
                <a:ea typeface="Helvetica Neue Light" charset="0"/>
                <a:cs typeface="Helvetica Neue Light" charset="0"/>
              </a:rPr>
              <a:t>) and B(y)</a:t>
            </a:r>
          </a:p>
          <a:p>
            <a:pPr lvl="1"/>
            <a:r>
              <a:rPr lang="en-US" sz="2000" dirty="0" smtClean="0">
                <a:solidFill>
                  <a:schemeClr val="tx1"/>
                </a:solidFill>
                <a:latin typeface="Helvetica Neue Light" charset="0"/>
                <a:ea typeface="Helvetica Neue Light" charset="0"/>
                <a:cs typeface="Helvetica Neue Light" charset="0"/>
              </a:rPr>
              <a:t>A / B </a:t>
            </a:r>
            <a:r>
              <a:rPr lang="en-US" sz="2000" dirty="0">
                <a:solidFill>
                  <a:schemeClr val="tx1"/>
                </a:solidFill>
                <a:latin typeface="Helvetica Neue Light" charset="0"/>
                <a:ea typeface="Helvetica Neue Light" charset="0"/>
                <a:cs typeface="Helvetica Neue Light" charset="0"/>
              </a:rPr>
              <a:t>= { x | ∀y ∈B  ( (</a:t>
            </a:r>
            <a:r>
              <a:rPr lang="en-US" sz="2000" dirty="0" err="1">
                <a:solidFill>
                  <a:schemeClr val="tx1"/>
                </a:solidFill>
                <a:latin typeface="Helvetica Neue Light" charset="0"/>
                <a:ea typeface="Helvetica Neue Light" charset="0"/>
                <a:cs typeface="Helvetica Neue Light" charset="0"/>
              </a:rPr>
              <a:t>x,y</a:t>
            </a:r>
            <a:r>
              <a:rPr lang="en-US" sz="2000" dirty="0">
                <a:solidFill>
                  <a:schemeClr val="tx1"/>
                </a:solidFill>
                <a:latin typeface="Helvetica Neue Light" charset="0"/>
                <a:ea typeface="Helvetica Neue Light" charset="0"/>
                <a:cs typeface="Helvetica Neue Light" charset="0"/>
              </a:rPr>
              <a:t>)∈A ) </a:t>
            </a:r>
            <a:r>
              <a:rPr lang="en-US" sz="2000" dirty="0" smtClean="0">
                <a:solidFill>
                  <a:schemeClr val="tx1"/>
                </a:solidFill>
                <a:latin typeface="Helvetica Neue Light" charset="0"/>
                <a:ea typeface="Helvetica Neue Light" charset="0"/>
                <a:cs typeface="Helvetica Neue Light" charset="0"/>
              </a:rPr>
              <a:t>}</a:t>
            </a:r>
          </a:p>
          <a:p>
            <a:pPr lvl="1"/>
            <a:r>
              <a:rPr lang="en-US" sz="2000" dirty="0">
                <a:solidFill>
                  <a:schemeClr val="tx1"/>
                </a:solidFill>
                <a:latin typeface="Helvetica Neue Light" charset="0"/>
                <a:ea typeface="Helvetica Neue Light" charset="0"/>
                <a:cs typeface="Helvetica Neue Light" charset="0"/>
              </a:rPr>
              <a:t>a</a:t>
            </a:r>
            <a:r>
              <a:rPr lang="en-US" sz="2000" dirty="0" smtClean="0">
                <a:solidFill>
                  <a:schemeClr val="tx1"/>
                </a:solidFill>
                <a:latin typeface="Helvetica Neue Light" charset="0"/>
                <a:ea typeface="Helvetica Neue Light" charset="0"/>
                <a:cs typeface="Helvetica Neue Light" charset="0"/>
              </a:rPr>
              <a:t>ll entries </a:t>
            </a:r>
            <a:r>
              <a:rPr lang="en-US" sz="2000" b="1" dirty="0" smtClean="0">
                <a:solidFill>
                  <a:schemeClr val="tx1"/>
                </a:solidFill>
                <a:latin typeface="Helvetica Neue Light" charset="0"/>
                <a:ea typeface="Helvetica Neue Light" charset="0"/>
                <a:cs typeface="Helvetica Neue Light" charset="0"/>
              </a:rPr>
              <a:t>x</a:t>
            </a:r>
            <a:r>
              <a:rPr lang="en-US" sz="2000" dirty="0" smtClean="0">
                <a:solidFill>
                  <a:schemeClr val="tx1"/>
                </a:solidFill>
                <a:latin typeface="Helvetica Neue Light" charset="0"/>
                <a:ea typeface="Helvetica Neue Light" charset="0"/>
                <a:cs typeface="Helvetica Neue Light" charset="0"/>
              </a:rPr>
              <a:t> in </a:t>
            </a:r>
            <a:r>
              <a:rPr lang="en-US" sz="2000" b="1" dirty="0" smtClean="0">
                <a:solidFill>
                  <a:schemeClr val="tx1"/>
                </a:solidFill>
                <a:latin typeface="Helvetica Neue Light" charset="0"/>
                <a:ea typeface="Helvetica Neue Light" charset="0"/>
                <a:cs typeface="Helvetica Neue Light" charset="0"/>
              </a:rPr>
              <a:t>A </a:t>
            </a:r>
            <a:r>
              <a:rPr lang="en-US" sz="2000" dirty="0" smtClean="0">
                <a:solidFill>
                  <a:schemeClr val="tx1"/>
                </a:solidFill>
                <a:latin typeface="Helvetica Neue Light" charset="0"/>
                <a:ea typeface="Helvetica Neue Light" charset="0"/>
                <a:cs typeface="Helvetica Neue Light" charset="0"/>
              </a:rPr>
              <a:t>such that for all </a:t>
            </a:r>
            <a:r>
              <a:rPr lang="en-US" sz="2000" b="1" dirty="0" smtClean="0">
                <a:solidFill>
                  <a:schemeClr val="tx1"/>
                </a:solidFill>
                <a:latin typeface="Helvetica Neue Light" charset="0"/>
                <a:ea typeface="Helvetica Neue Light" charset="0"/>
                <a:cs typeface="Helvetica Neue Light" charset="0"/>
              </a:rPr>
              <a:t>y</a:t>
            </a:r>
            <a:r>
              <a:rPr lang="en-US" sz="2000" dirty="0" smtClean="0">
                <a:solidFill>
                  <a:schemeClr val="tx1"/>
                </a:solidFill>
                <a:latin typeface="Helvetica Neue Light" charset="0"/>
                <a:ea typeface="Helvetica Neue Light" charset="0"/>
                <a:cs typeface="Helvetica Neue Light" charset="0"/>
              </a:rPr>
              <a:t> in </a:t>
            </a:r>
            <a:r>
              <a:rPr lang="en-US" sz="2000" b="1" dirty="0" smtClean="0">
                <a:solidFill>
                  <a:schemeClr val="tx1"/>
                </a:solidFill>
                <a:latin typeface="Helvetica Neue Light" charset="0"/>
                <a:ea typeface="Helvetica Neue Light" charset="0"/>
                <a:cs typeface="Helvetica Neue Light" charset="0"/>
              </a:rPr>
              <a:t>B</a:t>
            </a:r>
            <a:r>
              <a:rPr lang="en-US" sz="2000" dirty="0" smtClean="0">
                <a:solidFill>
                  <a:schemeClr val="tx1"/>
                </a:solidFill>
                <a:latin typeface="Helvetica Neue Light" charset="0"/>
                <a:ea typeface="Helvetica Neue Light" charset="0"/>
                <a:cs typeface="Helvetica Neue Light" charset="0"/>
              </a:rPr>
              <a:t> there is an </a:t>
            </a:r>
            <a:r>
              <a:rPr lang="en-US" sz="2000" b="1" dirty="0" smtClean="0">
                <a:solidFill>
                  <a:schemeClr val="tx1"/>
                </a:solidFill>
                <a:latin typeface="Helvetica Neue Light" charset="0"/>
                <a:ea typeface="Helvetica Neue Light" charset="0"/>
                <a:cs typeface="Helvetica Neue Light" charset="0"/>
              </a:rPr>
              <a:t>(</a:t>
            </a:r>
            <a:r>
              <a:rPr lang="en-US" sz="2000" b="1" dirty="0" err="1" smtClean="0">
                <a:solidFill>
                  <a:schemeClr val="tx1"/>
                </a:solidFill>
                <a:latin typeface="Helvetica Neue Light" charset="0"/>
                <a:ea typeface="Helvetica Neue Light" charset="0"/>
                <a:cs typeface="Helvetica Neue Light" charset="0"/>
              </a:rPr>
              <a:t>x,y</a:t>
            </a:r>
            <a:r>
              <a:rPr lang="en-US" sz="2000" b="1" dirty="0" smtClean="0">
                <a:solidFill>
                  <a:schemeClr val="tx1"/>
                </a:solidFill>
                <a:latin typeface="Helvetica Neue Light" charset="0"/>
                <a:ea typeface="Helvetica Neue Light" charset="0"/>
                <a:cs typeface="Helvetica Neue Light" charset="0"/>
              </a:rPr>
              <a:t>) </a:t>
            </a:r>
            <a:r>
              <a:rPr lang="en-US" sz="2000" dirty="0" smtClean="0">
                <a:solidFill>
                  <a:schemeClr val="tx1"/>
                </a:solidFill>
                <a:latin typeface="Helvetica Neue Light" charset="0"/>
                <a:ea typeface="Helvetica Neue Light" charset="0"/>
                <a:cs typeface="Helvetica Neue Light" charset="0"/>
              </a:rPr>
              <a:t>in </a:t>
            </a:r>
            <a:r>
              <a:rPr lang="en-US" sz="2000" b="1" dirty="0" smtClean="0">
                <a:solidFill>
                  <a:schemeClr val="tx1"/>
                </a:solidFill>
                <a:latin typeface="Helvetica Neue Light" charset="0"/>
                <a:ea typeface="Helvetica Neue Light" charset="0"/>
                <a:cs typeface="Helvetica Neue Light" charset="0"/>
              </a:rPr>
              <a:t>A</a:t>
            </a:r>
          </a:p>
          <a:p>
            <a:r>
              <a:rPr lang="en-US" sz="2400" dirty="0" smtClean="0">
                <a:solidFill>
                  <a:schemeClr val="tx1"/>
                </a:solidFill>
                <a:latin typeface="Helvetica Neue Light" charset="0"/>
                <a:ea typeface="Helvetica Neue Light" charset="0"/>
                <a:cs typeface="Helvetica Neue Light" charset="0"/>
              </a:rPr>
              <a:t>Pictorially: </a:t>
            </a:r>
            <a:endParaRPr lang="en-US" sz="2400" dirty="0">
              <a:solidFill>
                <a:schemeClr val="tx1"/>
              </a:solidFill>
              <a:latin typeface="Helvetica Neue Light" charset="0"/>
              <a:ea typeface="Helvetica Neue Light" charset="0"/>
              <a:cs typeface="Helvetica Neue Light" charset="0"/>
            </a:endParaRPr>
          </a:p>
          <a:p>
            <a:endParaRPr lang="en-US" sz="2400" dirty="0">
              <a:solidFill>
                <a:schemeClr val="tx1"/>
              </a:solidFill>
              <a:latin typeface="Helvetica Neue Light" charset="0"/>
              <a:ea typeface="Helvetica Neue Light" charset="0"/>
              <a:cs typeface="Helvetica Neue Light"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87275920"/>
              </p:ext>
            </p:extLst>
          </p:nvPr>
        </p:nvGraphicFramePr>
        <p:xfrm>
          <a:off x="6109856" y="4507189"/>
          <a:ext cx="484908" cy="1371600"/>
        </p:xfrm>
        <a:graphic>
          <a:graphicData uri="http://schemas.openxmlformats.org/drawingml/2006/table">
            <a:tbl>
              <a:tblPr firstRow="1" bandRow="1">
                <a:tableStyleId>{5C22544A-7EE6-4342-B048-85BDC9FD1C3A}</a:tableStyleId>
              </a:tblPr>
              <a:tblGrid>
                <a:gridCol w="484908"/>
              </a:tblGrid>
              <a:tr h="447811">
                <a:tc>
                  <a:txBody>
                    <a:bodyPr/>
                    <a:lstStyle/>
                    <a:p>
                      <a:pPr algn="ctr"/>
                      <a:r>
                        <a:rPr lang="en-US" sz="2400" dirty="0" smtClean="0"/>
                        <a:t>y</a:t>
                      </a:r>
                      <a:endParaRPr lang="en-US" sz="2400" dirty="0"/>
                    </a:p>
                  </a:txBody>
                  <a:tcPr/>
                </a:tc>
              </a:tr>
              <a:tr h="447811">
                <a:tc>
                  <a:txBody>
                    <a:bodyPr/>
                    <a:lstStyle/>
                    <a:p>
                      <a:pPr algn="ctr"/>
                      <a:r>
                        <a:rPr lang="en-US" sz="2400" dirty="0" smtClean="0"/>
                        <a:t>y</a:t>
                      </a:r>
                      <a:r>
                        <a:rPr lang="en-US" sz="2400" baseline="-25000" dirty="0" smtClean="0"/>
                        <a:t>1</a:t>
                      </a:r>
                      <a:endParaRPr lang="en-US" sz="2400" dirty="0"/>
                    </a:p>
                  </a:txBody>
                  <a:tcPr/>
                </a:tc>
              </a:tr>
              <a:tr h="447811">
                <a:tc>
                  <a:txBody>
                    <a:bodyPr/>
                    <a:lstStyle/>
                    <a:p>
                      <a:pPr algn="ctr"/>
                      <a:r>
                        <a:rPr lang="en-US" sz="2400" dirty="0" smtClean="0"/>
                        <a:t>y</a:t>
                      </a:r>
                      <a:r>
                        <a:rPr lang="en-US" sz="2400" baseline="-25000" dirty="0" smtClean="0"/>
                        <a:t>2</a:t>
                      </a:r>
                      <a:endParaRPr lang="en-US" sz="2400" dirty="0" smtClean="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649065837"/>
              </p:ext>
            </p:extLst>
          </p:nvPr>
        </p:nvGraphicFramePr>
        <p:xfrm>
          <a:off x="3927764" y="4507189"/>
          <a:ext cx="1288472" cy="2286000"/>
        </p:xfrm>
        <a:graphic>
          <a:graphicData uri="http://schemas.openxmlformats.org/drawingml/2006/table">
            <a:tbl>
              <a:tblPr firstRow="1" bandRow="1">
                <a:tableStyleId>{5C22544A-7EE6-4342-B048-85BDC9FD1C3A}</a:tableStyleId>
              </a:tblPr>
              <a:tblGrid>
                <a:gridCol w="644236"/>
                <a:gridCol w="644236"/>
              </a:tblGrid>
              <a:tr h="447811">
                <a:tc>
                  <a:txBody>
                    <a:bodyPr/>
                    <a:lstStyle/>
                    <a:p>
                      <a:pPr algn="ctr"/>
                      <a:r>
                        <a:rPr lang="en-US" sz="2400" dirty="0" smtClean="0"/>
                        <a:t>x</a:t>
                      </a:r>
                      <a:endParaRPr lang="en-US" sz="2400" dirty="0"/>
                    </a:p>
                  </a:txBody>
                  <a:tcPr/>
                </a:tc>
                <a:tc>
                  <a:txBody>
                    <a:bodyPr/>
                    <a:lstStyle/>
                    <a:p>
                      <a:pPr algn="ctr"/>
                      <a:r>
                        <a:rPr lang="en-US" sz="2400" dirty="0" smtClean="0"/>
                        <a:t>y</a:t>
                      </a:r>
                      <a:endParaRPr lang="en-US" sz="2400" dirty="0"/>
                    </a:p>
                  </a:txBody>
                  <a:tcPr/>
                </a:tc>
              </a:tr>
              <a:tr h="447811">
                <a:tc>
                  <a:txBody>
                    <a:bodyPr/>
                    <a:lstStyle/>
                    <a:p>
                      <a:pPr algn="ctr"/>
                      <a:r>
                        <a:rPr lang="en-US" sz="2400" dirty="0" smtClean="0"/>
                        <a:t>x</a:t>
                      </a:r>
                      <a:r>
                        <a:rPr lang="en-US" sz="2400" baseline="-25000" dirty="0" smtClean="0"/>
                        <a:t>1</a:t>
                      </a:r>
                      <a:endParaRPr lang="en-US" sz="2400" baseline="-25000" dirty="0"/>
                    </a:p>
                  </a:txBody>
                  <a:tcPr/>
                </a:tc>
                <a:tc>
                  <a:txBody>
                    <a:bodyPr/>
                    <a:lstStyle/>
                    <a:p>
                      <a:pPr algn="ctr"/>
                      <a:r>
                        <a:rPr lang="en-US" sz="2400" dirty="0" smtClean="0"/>
                        <a:t>y</a:t>
                      </a:r>
                      <a:r>
                        <a:rPr lang="en-US" sz="2400" baseline="-25000" dirty="0" smtClean="0"/>
                        <a:t>1</a:t>
                      </a:r>
                      <a:endParaRPr lang="en-US" sz="2400" dirty="0"/>
                    </a:p>
                  </a:txBody>
                  <a:tcPr/>
                </a:tc>
              </a:tr>
              <a:tr h="447811">
                <a:tc>
                  <a:txBody>
                    <a:bodyPr/>
                    <a:lstStyle/>
                    <a:p>
                      <a:pPr algn="ctr"/>
                      <a:r>
                        <a:rPr lang="en-US" sz="2400" dirty="0" smtClean="0"/>
                        <a:t>x</a:t>
                      </a:r>
                      <a:r>
                        <a:rPr lang="en-US" sz="2400" baseline="-25000" dirty="0" smtClean="0"/>
                        <a:t>1</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y</a:t>
                      </a:r>
                      <a:r>
                        <a:rPr lang="en-US" sz="2400" baseline="-25000" dirty="0" smtClean="0"/>
                        <a:t>2</a:t>
                      </a:r>
                      <a:endParaRPr lang="en-US" sz="2400" dirty="0" smtClean="0"/>
                    </a:p>
                  </a:txBody>
                  <a:tcPr/>
                </a:tc>
              </a:tr>
              <a:tr h="447811">
                <a:tc>
                  <a:txBody>
                    <a:bodyPr/>
                    <a:lstStyle/>
                    <a:p>
                      <a:pPr algn="ctr"/>
                      <a:r>
                        <a:rPr lang="en-US" sz="2400" dirty="0" smtClean="0"/>
                        <a:t>x</a:t>
                      </a:r>
                      <a:r>
                        <a:rPr lang="en-US" sz="2400" baseline="-25000" dirty="0" smtClean="0"/>
                        <a:t>2</a:t>
                      </a:r>
                      <a:endParaRPr lang="en-US" sz="2400" dirty="0" smtClean="0"/>
                    </a:p>
                  </a:txBody>
                  <a:tcPr/>
                </a:tc>
                <a:tc>
                  <a:txBody>
                    <a:bodyPr/>
                    <a:lstStyle/>
                    <a:p>
                      <a:pPr algn="ctr"/>
                      <a:r>
                        <a:rPr lang="en-US" sz="2400" dirty="0" smtClean="0"/>
                        <a:t>y</a:t>
                      </a:r>
                      <a:r>
                        <a:rPr lang="en-US" sz="2400" baseline="-25000" dirty="0" smtClean="0"/>
                        <a:t>1</a:t>
                      </a:r>
                      <a:endParaRPr lang="en-US" sz="2400" dirty="0" smtClean="0"/>
                    </a:p>
                  </a:txBody>
                  <a:tcPr/>
                </a:tc>
              </a:tr>
              <a:tr h="447811">
                <a:tc>
                  <a:txBody>
                    <a:bodyPr/>
                    <a:lstStyle/>
                    <a:p>
                      <a:pPr algn="ctr"/>
                      <a:r>
                        <a:rPr lang="en-US" sz="2400" dirty="0" smtClean="0"/>
                        <a:t>x</a:t>
                      </a:r>
                      <a:r>
                        <a:rPr lang="en-US" sz="2400" baseline="-25000" dirty="0" smtClean="0"/>
                        <a:t>3</a:t>
                      </a:r>
                      <a:endParaRPr lang="en-US" sz="2400" dirty="0" smtClean="0"/>
                    </a:p>
                  </a:txBody>
                  <a:tcPr/>
                </a:tc>
                <a:tc>
                  <a:txBody>
                    <a:bodyPr/>
                    <a:lstStyle/>
                    <a:p>
                      <a:pPr algn="ctr"/>
                      <a:r>
                        <a:rPr lang="en-US" sz="2400" dirty="0" smtClean="0"/>
                        <a:t>y</a:t>
                      </a:r>
                      <a:r>
                        <a:rPr lang="en-US" sz="2400" baseline="-25000" dirty="0" smtClean="0"/>
                        <a:t>2</a:t>
                      </a:r>
                      <a:endParaRPr lang="en-US" sz="2400" dirty="0" smtClean="0"/>
                    </a:p>
                  </a:txBody>
                  <a:tcPr/>
                </a:tc>
              </a:tr>
            </a:tbl>
          </a:graphicData>
        </a:graphic>
      </p:graphicFrame>
      <p:sp>
        <p:nvSpPr>
          <p:cNvPr id="8" name="TextBox 7"/>
          <p:cNvSpPr txBox="1"/>
          <p:nvPr/>
        </p:nvSpPr>
        <p:spPr>
          <a:xfrm>
            <a:off x="5506593" y="4593803"/>
            <a:ext cx="312906" cy="646331"/>
          </a:xfrm>
          <a:prstGeom prst="rect">
            <a:avLst/>
          </a:prstGeom>
          <a:noFill/>
        </p:spPr>
        <p:txBody>
          <a:bodyPr wrap="none" rtlCol="0">
            <a:spAutoFit/>
          </a:bodyPr>
          <a:lstStyle/>
          <a:p>
            <a:r>
              <a:rPr lang="en-US" sz="3600" dirty="0" smtClean="0"/>
              <a:t>/</a:t>
            </a:r>
            <a:endParaRPr lang="en-US" sz="3600" dirty="0"/>
          </a:p>
        </p:txBody>
      </p:sp>
      <p:sp>
        <p:nvSpPr>
          <p:cNvPr id="21" name="TextBox 20"/>
          <p:cNvSpPr txBox="1"/>
          <p:nvPr/>
        </p:nvSpPr>
        <p:spPr>
          <a:xfrm>
            <a:off x="4325778" y="3947472"/>
            <a:ext cx="492443" cy="646331"/>
          </a:xfrm>
          <a:prstGeom prst="rect">
            <a:avLst/>
          </a:prstGeom>
          <a:noFill/>
        </p:spPr>
        <p:txBody>
          <a:bodyPr wrap="none" rtlCol="0">
            <a:spAutoFit/>
          </a:bodyPr>
          <a:lstStyle/>
          <a:p>
            <a:r>
              <a:rPr lang="en-US" sz="3600" smtClean="0"/>
              <a:t>A</a:t>
            </a:r>
            <a:endParaRPr lang="en-US" sz="3600" dirty="0"/>
          </a:p>
        </p:txBody>
      </p:sp>
      <p:sp>
        <p:nvSpPr>
          <p:cNvPr id="22" name="TextBox 21"/>
          <p:cNvSpPr txBox="1"/>
          <p:nvPr/>
        </p:nvSpPr>
        <p:spPr>
          <a:xfrm>
            <a:off x="6098553" y="3937054"/>
            <a:ext cx="492443" cy="646331"/>
          </a:xfrm>
          <a:prstGeom prst="rect">
            <a:avLst/>
          </a:prstGeom>
          <a:noFill/>
        </p:spPr>
        <p:txBody>
          <a:bodyPr wrap="none" rtlCol="0">
            <a:spAutoFit/>
          </a:bodyPr>
          <a:lstStyle/>
          <a:p>
            <a:r>
              <a:rPr lang="en-US" sz="3600" dirty="0" smtClean="0"/>
              <a:t>B</a:t>
            </a:r>
            <a:endParaRPr lang="en-US" sz="3600" dirty="0"/>
          </a:p>
        </p:txBody>
      </p:sp>
      <p:graphicFrame>
        <p:nvGraphicFramePr>
          <p:cNvPr id="10" name="Table 9"/>
          <p:cNvGraphicFramePr>
            <a:graphicFrameLocks noGrp="1"/>
          </p:cNvGraphicFramePr>
          <p:nvPr>
            <p:extLst>
              <p:ext uri="{D42A27DB-BD31-4B8C-83A1-F6EECF244321}">
                <p14:modId xmlns:p14="http://schemas.microsoft.com/office/powerpoint/2010/main" val="1583815654"/>
              </p:ext>
            </p:extLst>
          </p:nvPr>
        </p:nvGraphicFramePr>
        <p:xfrm>
          <a:off x="7493730" y="4507189"/>
          <a:ext cx="644236" cy="914400"/>
        </p:xfrm>
        <a:graphic>
          <a:graphicData uri="http://schemas.openxmlformats.org/drawingml/2006/table">
            <a:tbl>
              <a:tblPr firstRow="1" bandRow="1">
                <a:tableStyleId>{5C22544A-7EE6-4342-B048-85BDC9FD1C3A}</a:tableStyleId>
              </a:tblPr>
              <a:tblGrid>
                <a:gridCol w="644236"/>
              </a:tblGrid>
              <a:tr h="447811">
                <a:tc>
                  <a:txBody>
                    <a:bodyPr/>
                    <a:lstStyle/>
                    <a:p>
                      <a:pPr algn="ctr"/>
                      <a:r>
                        <a:rPr lang="en-US" sz="2400" dirty="0" smtClean="0"/>
                        <a:t>x</a:t>
                      </a:r>
                      <a:endParaRPr lang="en-US" sz="2400" dirty="0"/>
                    </a:p>
                  </a:txBody>
                  <a:tcPr/>
                </a:tc>
              </a:tr>
              <a:tr h="447811">
                <a:tc>
                  <a:txBody>
                    <a:bodyPr/>
                    <a:lstStyle/>
                    <a:p>
                      <a:pPr algn="ctr"/>
                      <a:r>
                        <a:rPr lang="en-US" sz="2400" dirty="0" smtClean="0"/>
                        <a:t>x</a:t>
                      </a:r>
                      <a:r>
                        <a:rPr lang="en-US" sz="2400" baseline="-25000" dirty="0" smtClean="0"/>
                        <a:t>1</a:t>
                      </a:r>
                      <a:endParaRPr lang="en-US" sz="2400" baseline="-25000" dirty="0"/>
                    </a:p>
                  </a:txBody>
                  <a:tcPr/>
                </a:tc>
              </a:tr>
            </a:tbl>
          </a:graphicData>
        </a:graphic>
      </p:graphicFrame>
      <p:sp>
        <p:nvSpPr>
          <p:cNvPr id="24" name="TextBox 23"/>
          <p:cNvSpPr txBox="1"/>
          <p:nvPr/>
        </p:nvSpPr>
        <p:spPr>
          <a:xfrm>
            <a:off x="6889273" y="4614535"/>
            <a:ext cx="453970" cy="646331"/>
          </a:xfrm>
          <a:prstGeom prst="rect">
            <a:avLst/>
          </a:prstGeom>
          <a:noFill/>
        </p:spPr>
        <p:txBody>
          <a:bodyPr wrap="none" rtlCol="0">
            <a:spAutoFit/>
          </a:bodyPr>
          <a:lstStyle/>
          <a:p>
            <a:r>
              <a:rPr lang="en-US" sz="3600" dirty="0" smtClean="0"/>
              <a:t>=</a:t>
            </a:r>
            <a:endParaRPr lang="en-US" sz="3600" dirty="0"/>
          </a:p>
        </p:txBody>
      </p:sp>
      <p:sp>
        <p:nvSpPr>
          <p:cNvPr id="25" name="TextBox 24"/>
          <p:cNvSpPr txBox="1"/>
          <p:nvPr/>
        </p:nvSpPr>
        <p:spPr>
          <a:xfrm>
            <a:off x="7277699" y="3918639"/>
            <a:ext cx="1159548" cy="646331"/>
          </a:xfrm>
          <a:prstGeom prst="rect">
            <a:avLst/>
          </a:prstGeom>
          <a:noFill/>
        </p:spPr>
        <p:txBody>
          <a:bodyPr wrap="none" rtlCol="0">
            <a:spAutoFit/>
          </a:bodyPr>
          <a:lstStyle/>
          <a:p>
            <a:r>
              <a:rPr lang="en-US" sz="3600" dirty="0" smtClean="0"/>
              <a:t>A / B</a:t>
            </a:r>
            <a:endParaRPr lang="en-US" sz="3600" dirty="0"/>
          </a:p>
        </p:txBody>
      </p:sp>
      <p:sp>
        <p:nvSpPr>
          <p:cNvPr id="27" name="TextBox 26"/>
          <p:cNvSpPr txBox="1"/>
          <p:nvPr/>
        </p:nvSpPr>
        <p:spPr>
          <a:xfrm>
            <a:off x="248655" y="5192989"/>
            <a:ext cx="3455130" cy="120032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smtClean="0"/>
              <a:t>How </a:t>
            </a:r>
            <a:r>
              <a:rPr lang="en-US" sz="2400" smtClean="0"/>
              <a:t>do we implement </a:t>
            </a:r>
            <a:r>
              <a:rPr lang="en-US" sz="2400" dirty="0" smtClean="0"/>
              <a:t>division in relational algebra?</a:t>
            </a:r>
            <a:endParaRPr lang="en-US" sz="2400" dirty="0"/>
          </a:p>
        </p:txBody>
      </p:sp>
    </p:spTree>
    <p:extLst>
      <p:ext uri="{BB962C8B-B14F-4D97-AF65-F5344CB8AC3E}">
        <p14:creationId xmlns:p14="http://schemas.microsoft.com/office/powerpoint/2010/main" val="6171775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500"/>
                                        <p:tgtEl>
                                          <p:spTgt spid="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p:bldP spid="22" grpId="0"/>
      <p:bldP spid="24" grpId="0"/>
      <p:bldP spid="25" grpId="0"/>
      <p:bldP spid="27"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a:noFill/>
        </p:spPr>
        <p:txBody>
          <a:bodyPr/>
          <a:lstStyle/>
          <a:p>
            <a:pPr eaLnBrk="1" hangingPunct="1">
              <a:spcAft>
                <a:spcPts val="13"/>
              </a:spcAft>
              <a:tabLst>
                <a:tab pos="0" algn="l"/>
                <a:tab pos="914400" algn="l"/>
                <a:tab pos="1828800" algn="l"/>
                <a:tab pos="2743200" algn="l"/>
                <a:tab pos="3657600" algn="l"/>
              </a:tabLst>
            </a:pPr>
            <a:r>
              <a:rPr lang="en-US" sz="4000" dirty="0" smtClean="0">
                <a:solidFill>
                  <a:srgbClr val="000000"/>
                </a:solidFill>
                <a:ea typeface="Osaka" charset="0"/>
                <a:cs typeface="Helvetica Neue Light"/>
              </a:rPr>
              <a:t>Division (/) </a:t>
            </a:r>
            <a:r>
              <a:rPr lang="en-US" sz="4000" dirty="0">
                <a:solidFill>
                  <a:srgbClr val="000000"/>
                </a:solidFill>
                <a:ea typeface="Osaka" charset="0"/>
                <a:cs typeface="Helvetica Neue Light"/>
              </a:rPr>
              <a:t>Compound </a:t>
            </a:r>
            <a:r>
              <a:rPr lang="en-US" sz="4000" dirty="0" smtClean="0">
                <a:solidFill>
                  <a:srgbClr val="000000"/>
                </a:solidFill>
                <a:ea typeface="Osaka" charset="0"/>
                <a:cs typeface="Helvetica Neue Light"/>
              </a:rPr>
              <a:t>Operator</a:t>
            </a:r>
            <a:endParaRPr lang="en-US" sz="4000" dirty="0">
              <a:solidFill>
                <a:srgbClr val="000000"/>
              </a:solidFill>
              <a:ea typeface="Osaka" charset="0"/>
              <a:cs typeface="Helvetica Neue Light"/>
            </a:endParaRPr>
          </a:p>
        </p:txBody>
      </p:sp>
      <p:sp>
        <p:nvSpPr>
          <p:cNvPr id="6" name="Content Placeholder 5"/>
          <p:cNvSpPr>
            <a:spLocks noGrp="1"/>
          </p:cNvSpPr>
          <p:nvPr>
            <p:ph idx="1"/>
          </p:nvPr>
        </p:nvSpPr>
        <p:spPr>
          <a:xfrm>
            <a:off x="685800" y="1143000"/>
            <a:ext cx="7772400" cy="5105400"/>
          </a:xfrm>
        </p:spPr>
        <p:txBody>
          <a:bodyPr anchor="t"/>
          <a:lstStyle/>
          <a:p>
            <a:r>
              <a:rPr lang="en-US" dirty="0" smtClean="0">
                <a:solidFill>
                  <a:schemeClr val="tx1"/>
                </a:solidFill>
                <a:latin typeface="Helvetica Neue Light" charset="0"/>
                <a:ea typeface="Helvetica Neue Light" charset="0"/>
                <a:cs typeface="Helvetica Neue Light" charset="0"/>
              </a:rPr>
              <a:t>If all the </a:t>
            </a:r>
            <a:r>
              <a:rPr lang="en-US" b="1" dirty="0" smtClean="0">
                <a:solidFill>
                  <a:schemeClr val="tx1"/>
                </a:solidFill>
                <a:latin typeface="Helvetica Neue Light" charset="0"/>
                <a:ea typeface="Helvetica Neue Light" charset="0"/>
                <a:cs typeface="Helvetica Neue Light" charset="0"/>
              </a:rPr>
              <a:t>x</a:t>
            </a:r>
            <a:r>
              <a:rPr lang="en-US" dirty="0" smtClean="0">
                <a:solidFill>
                  <a:schemeClr val="tx1"/>
                </a:solidFill>
                <a:latin typeface="Helvetica Neue Light" charset="0"/>
                <a:ea typeface="Helvetica Neue Light" charset="0"/>
                <a:cs typeface="Helvetica Neue Light" charset="0"/>
              </a:rPr>
              <a:t> values in </a:t>
            </a:r>
            <a:r>
              <a:rPr lang="en-US" b="1" dirty="0" smtClean="0">
                <a:solidFill>
                  <a:schemeClr val="tx1"/>
                </a:solidFill>
                <a:latin typeface="Helvetica Neue Light" charset="0"/>
                <a:ea typeface="Helvetica Neue Light" charset="0"/>
                <a:cs typeface="Helvetica Neue Light" charset="0"/>
              </a:rPr>
              <a:t>A</a:t>
            </a:r>
            <a:r>
              <a:rPr lang="en-US" dirty="0" smtClean="0">
                <a:solidFill>
                  <a:schemeClr val="tx1"/>
                </a:solidFill>
                <a:latin typeface="Helvetica Neue Light" charset="0"/>
                <a:ea typeface="Helvetica Neue Light" charset="0"/>
                <a:cs typeface="Helvetica Neue Light" charset="0"/>
              </a:rPr>
              <a:t> are in the result what would </a:t>
            </a:r>
            <a:r>
              <a:rPr lang="en-US" b="1" dirty="0" smtClean="0">
                <a:solidFill>
                  <a:schemeClr val="tx1"/>
                </a:solidFill>
                <a:latin typeface="Helvetica Neue Light" charset="0"/>
                <a:ea typeface="Helvetica Neue Light" charset="0"/>
                <a:cs typeface="Helvetica Neue Light" charset="0"/>
              </a:rPr>
              <a:t>A</a:t>
            </a:r>
            <a:r>
              <a:rPr lang="en-US" dirty="0" smtClean="0">
                <a:solidFill>
                  <a:schemeClr val="tx1"/>
                </a:solidFill>
                <a:latin typeface="Helvetica Neue Light" charset="0"/>
                <a:ea typeface="Helvetica Neue Light" charset="0"/>
                <a:cs typeface="Helvetica Neue Light" charset="0"/>
              </a:rPr>
              <a:t> look like?</a:t>
            </a:r>
          </a:p>
          <a:p>
            <a:pPr lvl="1"/>
            <a:endParaRPr lang="en-US" dirty="0">
              <a:solidFill>
                <a:schemeClr val="tx1"/>
              </a:solidFill>
              <a:latin typeface="Helvetica Neue Light" charset="0"/>
              <a:ea typeface="Helvetica Neue Light" charset="0"/>
              <a:cs typeface="Helvetica Neue Light" charset="0"/>
            </a:endParaRPr>
          </a:p>
        </p:txBody>
      </p:sp>
      <p:graphicFrame>
        <p:nvGraphicFramePr>
          <p:cNvPr id="7" name="Table 6"/>
          <p:cNvGraphicFramePr>
            <a:graphicFrameLocks noGrp="1"/>
          </p:cNvGraphicFramePr>
          <p:nvPr>
            <p:extLst>
              <p:ext uri="{D42A27DB-BD31-4B8C-83A1-F6EECF244321}">
                <p14:modId xmlns:p14="http://schemas.microsoft.com/office/powerpoint/2010/main" val="905616637"/>
              </p:ext>
            </p:extLst>
          </p:nvPr>
        </p:nvGraphicFramePr>
        <p:xfrm>
          <a:off x="1738704" y="4421397"/>
          <a:ext cx="532554" cy="1371600"/>
        </p:xfrm>
        <a:graphic>
          <a:graphicData uri="http://schemas.openxmlformats.org/drawingml/2006/table">
            <a:tbl>
              <a:tblPr firstRow="1" bandRow="1">
                <a:tableStyleId>{5C22544A-7EE6-4342-B048-85BDC9FD1C3A}</a:tableStyleId>
              </a:tblPr>
              <a:tblGrid>
                <a:gridCol w="532554"/>
              </a:tblGrid>
              <a:tr h="447811">
                <a:tc>
                  <a:txBody>
                    <a:bodyPr/>
                    <a:lstStyle/>
                    <a:p>
                      <a:pPr algn="ctr"/>
                      <a:r>
                        <a:rPr lang="en-US" sz="2400" dirty="0" smtClean="0"/>
                        <a:t>y</a:t>
                      </a:r>
                      <a:endParaRPr lang="en-US" sz="2400" dirty="0"/>
                    </a:p>
                  </a:txBody>
                  <a:tcPr/>
                </a:tc>
              </a:tr>
              <a:tr h="447811">
                <a:tc>
                  <a:txBody>
                    <a:bodyPr/>
                    <a:lstStyle/>
                    <a:p>
                      <a:pPr algn="ctr"/>
                      <a:r>
                        <a:rPr lang="en-US" sz="2400" dirty="0" smtClean="0"/>
                        <a:t>y</a:t>
                      </a:r>
                      <a:r>
                        <a:rPr lang="en-US" sz="2400" baseline="-25000" dirty="0" smtClean="0"/>
                        <a:t>1</a:t>
                      </a:r>
                      <a:endParaRPr lang="en-US" sz="2400" dirty="0"/>
                    </a:p>
                  </a:txBody>
                  <a:tcPr/>
                </a:tc>
              </a:tr>
              <a:tr h="447811">
                <a:tc>
                  <a:txBody>
                    <a:bodyPr/>
                    <a:lstStyle/>
                    <a:p>
                      <a:pPr algn="ctr"/>
                      <a:r>
                        <a:rPr lang="en-US" sz="2400" dirty="0" smtClean="0"/>
                        <a:t>y</a:t>
                      </a:r>
                      <a:r>
                        <a:rPr lang="en-US" sz="2400" baseline="-25000" dirty="0" smtClean="0"/>
                        <a:t>2</a:t>
                      </a:r>
                      <a:endParaRPr lang="en-US" sz="2400" dirty="0" smtClean="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642551627"/>
              </p:ext>
            </p:extLst>
          </p:nvPr>
        </p:nvGraphicFramePr>
        <p:xfrm>
          <a:off x="398480" y="4421397"/>
          <a:ext cx="1166696" cy="2286000"/>
        </p:xfrm>
        <a:graphic>
          <a:graphicData uri="http://schemas.openxmlformats.org/drawingml/2006/table">
            <a:tbl>
              <a:tblPr firstRow="1" bandRow="1">
                <a:tableStyleId>{5C22544A-7EE6-4342-B048-85BDC9FD1C3A}</a:tableStyleId>
              </a:tblPr>
              <a:tblGrid>
                <a:gridCol w="583348"/>
                <a:gridCol w="583348"/>
              </a:tblGrid>
              <a:tr h="329379">
                <a:tc>
                  <a:txBody>
                    <a:bodyPr/>
                    <a:lstStyle/>
                    <a:p>
                      <a:pPr algn="ctr"/>
                      <a:r>
                        <a:rPr lang="en-US" sz="2400" dirty="0" smtClean="0"/>
                        <a:t>x</a:t>
                      </a:r>
                      <a:endParaRPr lang="en-US" sz="2400" dirty="0"/>
                    </a:p>
                  </a:txBody>
                  <a:tcPr/>
                </a:tc>
                <a:tc>
                  <a:txBody>
                    <a:bodyPr/>
                    <a:lstStyle/>
                    <a:p>
                      <a:pPr algn="ctr"/>
                      <a:r>
                        <a:rPr lang="en-US" sz="2400" dirty="0" smtClean="0"/>
                        <a:t>y</a:t>
                      </a:r>
                      <a:endParaRPr lang="en-US" sz="2400" dirty="0"/>
                    </a:p>
                  </a:txBody>
                  <a:tcPr/>
                </a:tc>
              </a:tr>
              <a:tr h="329379">
                <a:tc>
                  <a:txBody>
                    <a:bodyPr/>
                    <a:lstStyle/>
                    <a:p>
                      <a:pPr algn="ctr"/>
                      <a:r>
                        <a:rPr lang="en-US" sz="2400" dirty="0" smtClean="0"/>
                        <a:t>x</a:t>
                      </a:r>
                      <a:r>
                        <a:rPr lang="en-US" sz="2400" baseline="-25000" dirty="0" smtClean="0"/>
                        <a:t>1</a:t>
                      </a:r>
                      <a:endParaRPr lang="en-US" sz="2400" baseline="-25000" dirty="0"/>
                    </a:p>
                  </a:txBody>
                  <a:tcPr/>
                </a:tc>
                <a:tc>
                  <a:txBody>
                    <a:bodyPr/>
                    <a:lstStyle/>
                    <a:p>
                      <a:pPr algn="ctr"/>
                      <a:r>
                        <a:rPr lang="en-US" sz="2400" dirty="0" smtClean="0"/>
                        <a:t>y</a:t>
                      </a:r>
                      <a:r>
                        <a:rPr lang="en-US" sz="2400" baseline="-25000" dirty="0" smtClean="0"/>
                        <a:t>1</a:t>
                      </a:r>
                      <a:endParaRPr lang="en-US" sz="2400" dirty="0"/>
                    </a:p>
                  </a:txBody>
                  <a:tcPr/>
                </a:tc>
              </a:tr>
              <a:tr h="329379">
                <a:tc>
                  <a:txBody>
                    <a:bodyPr/>
                    <a:lstStyle/>
                    <a:p>
                      <a:pPr algn="ctr"/>
                      <a:r>
                        <a:rPr lang="en-US" sz="2400" dirty="0" smtClean="0"/>
                        <a:t>x</a:t>
                      </a:r>
                      <a:r>
                        <a:rPr lang="en-US" sz="2400" baseline="-25000" dirty="0" smtClean="0"/>
                        <a:t>1</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y</a:t>
                      </a:r>
                      <a:r>
                        <a:rPr lang="en-US" sz="2400" baseline="-25000" dirty="0" smtClean="0"/>
                        <a:t>2</a:t>
                      </a:r>
                      <a:endParaRPr lang="en-US" sz="2400" dirty="0" smtClean="0"/>
                    </a:p>
                  </a:txBody>
                  <a:tcPr/>
                </a:tc>
              </a:tr>
              <a:tr h="329379">
                <a:tc>
                  <a:txBody>
                    <a:bodyPr/>
                    <a:lstStyle/>
                    <a:p>
                      <a:pPr algn="ctr"/>
                      <a:r>
                        <a:rPr lang="en-US" sz="2400" dirty="0" smtClean="0"/>
                        <a:t>x</a:t>
                      </a:r>
                      <a:r>
                        <a:rPr lang="en-US" sz="2400" baseline="-25000" dirty="0" smtClean="0"/>
                        <a:t>2</a:t>
                      </a:r>
                      <a:endParaRPr lang="en-US" sz="2400" dirty="0" smtClean="0"/>
                    </a:p>
                  </a:txBody>
                  <a:tcPr/>
                </a:tc>
                <a:tc>
                  <a:txBody>
                    <a:bodyPr/>
                    <a:lstStyle/>
                    <a:p>
                      <a:pPr algn="ctr"/>
                      <a:r>
                        <a:rPr lang="en-US" sz="2400" dirty="0" smtClean="0"/>
                        <a:t>y</a:t>
                      </a:r>
                      <a:r>
                        <a:rPr lang="en-US" sz="2400" baseline="-25000" dirty="0" smtClean="0"/>
                        <a:t>1</a:t>
                      </a:r>
                      <a:endParaRPr lang="en-US" sz="2400" dirty="0" smtClean="0"/>
                    </a:p>
                  </a:txBody>
                  <a:tcPr/>
                </a:tc>
              </a:tr>
              <a:tr h="329379">
                <a:tc>
                  <a:txBody>
                    <a:bodyPr/>
                    <a:lstStyle/>
                    <a:p>
                      <a:pPr algn="ctr"/>
                      <a:r>
                        <a:rPr lang="en-US" sz="2400" dirty="0" smtClean="0"/>
                        <a:t>x</a:t>
                      </a:r>
                      <a:r>
                        <a:rPr lang="en-US" sz="2400" baseline="-25000" dirty="0" smtClean="0"/>
                        <a:t>3</a:t>
                      </a:r>
                      <a:endParaRPr lang="en-US" sz="2400" dirty="0" smtClean="0"/>
                    </a:p>
                  </a:txBody>
                  <a:tcPr/>
                </a:tc>
                <a:tc>
                  <a:txBody>
                    <a:bodyPr/>
                    <a:lstStyle/>
                    <a:p>
                      <a:pPr algn="ctr"/>
                      <a:r>
                        <a:rPr lang="en-US" sz="2400" dirty="0" smtClean="0"/>
                        <a:t>y</a:t>
                      </a:r>
                      <a:r>
                        <a:rPr lang="en-US" sz="2400" baseline="-25000" dirty="0" smtClean="0"/>
                        <a:t>2</a:t>
                      </a:r>
                      <a:endParaRPr lang="en-US" sz="2400" dirty="0" smtClean="0"/>
                    </a:p>
                  </a:txBody>
                  <a:tcPr/>
                </a:tc>
              </a:tr>
            </a:tbl>
          </a:graphicData>
        </a:graphic>
      </p:graphicFrame>
      <p:sp>
        <p:nvSpPr>
          <p:cNvPr id="21" name="TextBox 20"/>
          <p:cNvSpPr txBox="1"/>
          <p:nvPr/>
        </p:nvSpPr>
        <p:spPr>
          <a:xfrm>
            <a:off x="674718" y="3861680"/>
            <a:ext cx="492443" cy="646331"/>
          </a:xfrm>
          <a:prstGeom prst="rect">
            <a:avLst/>
          </a:prstGeom>
          <a:noFill/>
        </p:spPr>
        <p:txBody>
          <a:bodyPr wrap="none" rtlCol="0">
            <a:spAutoFit/>
          </a:bodyPr>
          <a:lstStyle/>
          <a:p>
            <a:r>
              <a:rPr lang="en-US" sz="3600" smtClean="0"/>
              <a:t>A</a:t>
            </a:r>
            <a:endParaRPr lang="en-US" sz="3600" dirty="0"/>
          </a:p>
        </p:txBody>
      </p:sp>
      <p:sp>
        <p:nvSpPr>
          <p:cNvPr id="22" name="TextBox 21"/>
          <p:cNvSpPr txBox="1"/>
          <p:nvPr/>
        </p:nvSpPr>
        <p:spPr>
          <a:xfrm>
            <a:off x="1778814" y="3861680"/>
            <a:ext cx="492443" cy="646331"/>
          </a:xfrm>
          <a:prstGeom prst="rect">
            <a:avLst/>
          </a:prstGeom>
          <a:noFill/>
        </p:spPr>
        <p:txBody>
          <a:bodyPr wrap="none" rtlCol="0">
            <a:spAutoFit/>
          </a:bodyPr>
          <a:lstStyle/>
          <a:p>
            <a:r>
              <a:rPr lang="en-US" sz="3600" dirty="0" smtClean="0"/>
              <a:t>B</a:t>
            </a:r>
            <a:endParaRPr lang="en-US" sz="3600" dirty="0"/>
          </a:p>
        </p:txBody>
      </p:sp>
      <p:sp>
        <p:nvSpPr>
          <p:cNvPr id="2" name="Rectangle 1"/>
          <p:cNvSpPr/>
          <p:nvPr/>
        </p:nvSpPr>
        <p:spPr>
          <a:xfrm>
            <a:off x="3249704" y="2286000"/>
            <a:ext cx="2669320" cy="646331"/>
          </a:xfrm>
          <a:prstGeom prst="rect">
            <a:avLst/>
          </a:prstGeom>
        </p:spPr>
        <p:txBody>
          <a:bodyPr wrap="none">
            <a:spAutoFit/>
          </a:bodyPr>
          <a:lstStyle/>
          <a:p>
            <a:r>
              <a:rPr lang="en-US" sz="3600" dirty="0" smtClean="0">
                <a:latin typeface="Helvetica Neue" charset="0"/>
                <a:ea typeface="Helvetica Neue" charset="0"/>
                <a:cs typeface="Helvetica Neue" charset="0"/>
              </a:rPr>
              <a:t>𝜋</a:t>
            </a:r>
            <a:r>
              <a:rPr lang="en-US" sz="3600" baseline="-25000" dirty="0" smtClean="0">
                <a:latin typeface="Helvetica Neue" charset="0"/>
                <a:ea typeface="Helvetica Neue" charset="0"/>
                <a:cs typeface="Helvetica Neue" charset="0"/>
              </a:rPr>
              <a:t>x</a:t>
            </a:r>
            <a:r>
              <a:rPr lang="en-US" sz="3600" dirty="0" smtClean="0">
                <a:latin typeface="Helvetica Neue" charset="0"/>
                <a:ea typeface="Helvetica Neue" charset="0"/>
                <a:cs typeface="Helvetica Neue" charset="0"/>
              </a:rPr>
              <a:t>(A) × B  = </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722913190"/>
              </p:ext>
            </p:extLst>
          </p:nvPr>
        </p:nvGraphicFramePr>
        <p:xfrm>
          <a:off x="3446912" y="2990380"/>
          <a:ext cx="644236" cy="1828800"/>
        </p:xfrm>
        <a:graphic>
          <a:graphicData uri="http://schemas.openxmlformats.org/drawingml/2006/table">
            <a:tbl>
              <a:tblPr firstRow="1" bandRow="1">
                <a:tableStyleId>{5C22544A-7EE6-4342-B048-85BDC9FD1C3A}</a:tableStyleId>
              </a:tblPr>
              <a:tblGrid>
                <a:gridCol w="644236"/>
              </a:tblGrid>
              <a:tr h="447811">
                <a:tc>
                  <a:txBody>
                    <a:bodyPr/>
                    <a:lstStyle/>
                    <a:p>
                      <a:pPr algn="ctr"/>
                      <a:r>
                        <a:rPr lang="en-US" sz="2400" dirty="0" smtClean="0"/>
                        <a:t>x</a:t>
                      </a:r>
                      <a:endParaRPr lang="en-US" sz="2400" dirty="0"/>
                    </a:p>
                  </a:txBody>
                  <a:tcPr/>
                </a:tc>
              </a:tr>
              <a:tr h="447811">
                <a:tc>
                  <a:txBody>
                    <a:bodyPr/>
                    <a:lstStyle/>
                    <a:p>
                      <a:pPr algn="ctr"/>
                      <a:r>
                        <a:rPr lang="en-US" sz="2400" dirty="0" smtClean="0"/>
                        <a:t>x</a:t>
                      </a:r>
                      <a:r>
                        <a:rPr lang="en-US" sz="2400" baseline="-25000" dirty="0" smtClean="0"/>
                        <a:t>1</a:t>
                      </a:r>
                      <a:endParaRPr lang="en-US" sz="2400" baseline="-25000" dirty="0"/>
                    </a:p>
                  </a:txBody>
                  <a:tcPr/>
                </a:tc>
              </a:tr>
              <a:tr h="447811">
                <a:tc>
                  <a:txBody>
                    <a:bodyPr/>
                    <a:lstStyle/>
                    <a:p>
                      <a:pPr algn="ctr"/>
                      <a:r>
                        <a:rPr lang="en-US" sz="2400" dirty="0" smtClean="0"/>
                        <a:t>x</a:t>
                      </a:r>
                      <a:r>
                        <a:rPr lang="en-US" sz="2400" baseline="-25000" dirty="0" smtClean="0"/>
                        <a:t>2</a:t>
                      </a:r>
                      <a:endParaRPr lang="en-US" sz="2400" dirty="0" smtClean="0"/>
                    </a:p>
                  </a:txBody>
                  <a:tcPr/>
                </a:tc>
              </a:tr>
              <a:tr h="447811">
                <a:tc>
                  <a:txBody>
                    <a:bodyPr/>
                    <a:lstStyle/>
                    <a:p>
                      <a:pPr algn="ctr"/>
                      <a:r>
                        <a:rPr lang="en-US" sz="2400" dirty="0" smtClean="0"/>
                        <a:t>x</a:t>
                      </a:r>
                      <a:r>
                        <a:rPr lang="en-US" sz="2400" baseline="-25000" dirty="0" smtClean="0"/>
                        <a:t>3</a:t>
                      </a:r>
                      <a:endParaRPr lang="en-US" sz="2400" dirty="0" smtClean="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686993251"/>
              </p:ext>
            </p:extLst>
          </p:nvPr>
        </p:nvGraphicFramePr>
        <p:xfrm>
          <a:off x="4662691" y="2990380"/>
          <a:ext cx="630231" cy="1371600"/>
        </p:xfrm>
        <a:graphic>
          <a:graphicData uri="http://schemas.openxmlformats.org/drawingml/2006/table">
            <a:tbl>
              <a:tblPr firstRow="1" bandRow="1">
                <a:tableStyleId>{5C22544A-7EE6-4342-B048-85BDC9FD1C3A}</a:tableStyleId>
              </a:tblPr>
              <a:tblGrid>
                <a:gridCol w="630231"/>
              </a:tblGrid>
              <a:tr h="447811">
                <a:tc>
                  <a:txBody>
                    <a:bodyPr/>
                    <a:lstStyle/>
                    <a:p>
                      <a:pPr algn="ctr"/>
                      <a:r>
                        <a:rPr lang="en-US" sz="2400" dirty="0" smtClean="0"/>
                        <a:t>y</a:t>
                      </a:r>
                      <a:endParaRPr lang="en-US" sz="2400" dirty="0"/>
                    </a:p>
                  </a:txBody>
                  <a:tcPr/>
                </a:tc>
              </a:tr>
              <a:tr h="447811">
                <a:tc>
                  <a:txBody>
                    <a:bodyPr/>
                    <a:lstStyle/>
                    <a:p>
                      <a:pPr algn="ctr"/>
                      <a:r>
                        <a:rPr lang="en-US" sz="2400" dirty="0" smtClean="0"/>
                        <a:t>y</a:t>
                      </a:r>
                      <a:r>
                        <a:rPr lang="en-US" sz="2400" baseline="-25000" dirty="0" smtClean="0"/>
                        <a:t>1</a:t>
                      </a:r>
                      <a:endParaRPr lang="en-US" sz="2400" dirty="0"/>
                    </a:p>
                  </a:txBody>
                  <a:tcPr/>
                </a:tc>
              </a:tr>
              <a:tr h="447811">
                <a:tc>
                  <a:txBody>
                    <a:bodyPr/>
                    <a:lstStyle/>
                    <a:p>
                      <a:pPr algn="ctr"/>
                      <a:r>
                        <a:rPr lang="en-US" sz="2400" dirty="0" smtClean="0"/>
                        <a:t>y</a:t>
                      </a:r>
                      <a:r>
                        <a:rPr lang="en-US" sz="2400" baseline="-25000" dirty="0" smtClean="0"/>
                        <a:t>2</a:t>
                      </a:r>
                      <a:endParaRPr lang="en-US" sz="2400" dirty="0" smtClean="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68978216"/>
              </p:ext>
            </p:extLst>
          </p:nvPr>
        </p:nvGraphicFramePr>
        <p:xfrm>
          <a:off x="5864465" y="2335000"/>
          <a:ext cx="1288472" cy="3200400"/>
        </p:xfrm>
        <a:graphic>
          <a:graphicData uri="http://schemas.openxmlformats.org/drawingml/2006/table">
            <a:tbl>
              <a:tblPr firstRow="1" bandRow="1">
                <a:tableStyleId>{5C22544A-7EE6-4342-B048-85BDC9FD1C3A}</a:tableStyleId>
              </a:tblPr>
              <a:tblGrid>
                <a:gridCol w="644236"/>
                <a:gridCol w="644236"/>
              </a:tblGrid>
              <a:tr h="447811">
                <a:tc>
                  <a:txBody>
                    <a:bodyPr/>
                    <a:lstStyle/>
                    <a:p>
                      <a:pPr algn="ctr"/>
                      <a:r>
                        <a:rPr lang="en-US" sz="2400" dirty="0" smtClean="0"/>
                        <a:t>x</a:t>
                      </a:r>
                      <a:endParaRPr lang="en-US" sz="2400" dirty="0"/>
                    </a:p>
                  </a:txBody>
                  <a:tcPr/>
                </a:tc>
                <a:tc>
                  <a:txBody>
                    <a:bodyPr/>
                    <a:lstStyle/>
                    <a:p>
                      <a:pPr algn="ctr"/>
                      <a:r>
                        <a:rPr lang="en-US" sz="2400" dirty="0" smtClean="0"/>
                        <a:t>y</a:t>
                      </a:r>
                      <a:endParaRPr lang="en-US" sz="2400" dirty="0"/>
                    </a:p>
                  </a:txBody>
                  <a:tcPr/>
                </a:tc>
              </a:tr>
              <a:tr h="447811">
                <a:tc>
                  <a:txBody>
                    <a:bodyPr/>
                    <a:lstStyle/>
                    <a:p>
                      <a:pPr algn="ctr"/>
                      <a:r>
                        <a:rPr lang="en-US" sz="2400" dirty="0" smtClean="0"/>
                        <a:t>x</a:t>
                      </a:r>
                      <a:r>
                        <a:rPr lang="en-US" sz="2400" baseline="-25000" dirty="0" smtClean="0"/>
                        <a:t>1</a:t>
                      </a:r>
                      <a:endParaRPr lang="en-US" sz="2400" baseline="-25000" dirty="0"/>
                    </a:p>
                  </a:txBody>
                  <a:tcPr/>
                </a:tc>
                <a:tc>
                  <a:txBody>
                    <a:bodyPr/>
                    <a:lstStyle/>
                    <a:p>
                      <a:pPr algn="ctr"/>
                      <a:r>
                        <a:rPr lang="en-US" sz="2400" dirty="0" smtClean="0"/>
                        <a:t>y</a:t>
                      </a:r>
                      <a:r>
                        <a:rPr lang="en-US" sz="2400" baseline="-25000" dirty="0" smtClean="0"/>
                        <a:t>1</a:t>
                      </a:r>
                      <a:endParaRPr lang="en-US" sz="2400" dirty="0"/>
                    </a:p>
                  </a:txBody>
                  <a:tcPr/>
                </a:tc>
              </a:tr>
              <a:tr h="447811">
                <a:tc>
                  <a:txBody>
                    <a:bodyPr/>
                    <a:lstStyle/>
                    <a:p>
                      <a:pPr algn="ctr"/>
                      <a:r>
                        <a:rPr lang="en-US" sz="2400" dirty="0" smtClean="0"/>
                        <a:t>x</a:t>
                      </a:r>
                      <a:r>
                        <a:rPr lang="en-US" sz="2400" baseline="-25000" dirty="0" smtClean="0"/>
                        <a:t>1</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y</a:t>
                      </a:r>
                      <a:r>
                        <a:rPr lang="en-US" sz="2400" baseline="-25000" dirty="0" smtClean="0"/>
                        <a:t>2</a:t>
                      </a:r>
                      <a:endParaRPr lang="en-US" sz="2400" dirty="0" smtClean="0"/>
                    </a:p>
                  </a:txBody>
                  <a:tcPr/>
                </a:tc>
              </a:tr>
              <a:tr h="447811">
                <a:tc>
                  <a:txBody>
                    <a:bodyPr/>
                    <a:lstStyle/>
                    <a:p>
                      <a:pPr algn="ctr"/>
                      <a:r>
                        <a:rPr lang="en-US" sz="2400" dirty="0" smtClean="0"/>
                        <a:t>x</a:t>
                      </a:r>
                      <a:r>
                        <a:rPr lang="en-US" sz="2400" baseline="-25000" dirty="0" smtClean="0"/>
                        <a:t>2</a:t>
                      </a:r>
                      <a:endParaRPr lang="en-US" sz="2400" dirty="0" smtClean="0"/>
                    </a:p>
                  </a:txBody>
                  <a:tcPr/>
                </a:tc>
                <a:tc>
                  <a:txBody>
                    <a:bodyPr/>
                    <a:lstStyle/>
                    <a:p>
                      <a:pPr algn="ctr"/>
                      <a:r>
                        <a:rPr lang="en-US" sz="2400" dirty="0" smtClean="0"/>
                        <a:t>y</a:t>
                      </a:r>
                      <a:r>
                        <a:rPr lang="en-US" sz="2400" baseline="-25000" dirty="0" smtClean="0"/>
                        <a:t>1</a:t>
                      </a:r>
                      <a:endParaRPr lang="en-US" sz="2400" dirty="0"/>
                    </a:p>
                  </a:txBody>
                  <a:tcPr/>
                </a:tc>
              </a:tr>
              <a:tr h="447811">
                <a:tc>
                  <a:txBody>
                    <a:bodyPr/>
                    <a:lstStyle/>
                    <a:p>
                      <a:pPr algn="ctr"/>
                      <a:r>
                        <a:rPr lang="en-US" sz="2400" dirty="0" smtClean="0"/>
                        <a:t>x</a:t>
                      </a:r>
                      <a:r>
                        <a:rPr lang="en-US" sz="2400" baseline="-25000" dirty="0" smtClean="0"/>
                        <a:t>2</a:t>
                      </a:r>
                      <a:endParaRPr lang="en-US" sz="2400"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y</a:t>
                      </a:r>
                      <a:r>
                        <a:rPr lang="en-US" sz="2400" baseline="-25000" dirty="0" smtClean="0"/>
                        <a:t>2</a:t>
                      </a:r>
                      <a:endParaRPr lang="en-US" sz="2400" dirty="0" smtClean="0"/>
                    </a:p>
                  </a:txBody>
                  <a:tcPr/>
                </a:tc>
              </a:tr>
              <a:tr h="447811">
                <a:tc>
                  <a:txBody>
                    <a:bodyPr/>
                    <a:lstStyle/>
                    <a:p>
                      <a:pPr algn="ctr"/>
                      <a:r>
                        <a:rPr lang="en-US" sz="2400" dirty="0" smtClean="0"/>
                        <a:t>x</a:t>
                      </a:r>
                      <a:r>
                        <a:rPr lang="en-US" sz="2400" baseline="-25000" dirty="0" smtClean="0"/>
                        <a:t>3</a:t>
                      </a:r>
                      <a:endParaRPr lang="en-US" sz="2400" dirty="0" smtClean="0"/>
                    </a:p>
                  </a:txBody>
                  <a:tcPr/>
                </a:tc>
                <a:tc>
                  <a:txBody>
                    <a:bodyPr/>
                    <a:lstStyle/>
                    <a:p>
                      <a:pPr algn="ctr"/>
                      <a:r>
                        <a:rPr lang="en-US" sz="2400" dirty="0" smtClean="0"/>
                        <a:t>y</a:t>
                      </a:r>
                      <a:r>
                        <a:rPr lang="en-US" sz="2400" baseline="-25000" dirty="0" smtClean="0"/>
                        <a:t>1</a:t>
                      </a:r>
                      <a:endParaRPr lang="en-US" sz="2400" dirty="0"/>
                    </a:p>
                  </a:txBody>
                  <a:tcPr/>
                </a:tc>
              </a:tr>
              <a:tr h="447811">
                <a:tc>
                  <a:txBody>
                    <a:bodyPr/>
                    <a:lstStyle/>
                    <a:p>
                      <a:pPr algn="ctr"/>
                      <a:r>
                        <a:rPr lang="en-US" sz="2400" dirty="0" smtClean="0"/>
                        <a:t>x</a:t>
                      </a:r>
                      <a:r>
                        <a:rPr lang="en-US" sz="2400" baseline="-25000" dirty="0" smtClean="0"/>
                        <a:t>3</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y</a:t>
                      </a:r>
                      <a:r>
                        <a:rPr lang="en-US" sz="2400" baseline="-25000" dirty="0" smtClean="0"/>
                        <a:t>2</a:t>
                      </a:r>
                      <a:endParaRPr lang="en-US" sz="2400" dirty="0" smtClean="0"/>
                    </a:p>
                  </a:txBody>
                  <a:tcPr/>
                </a:tc>
              </a:tr>
            </a:tbl>
          </a:graphicData>
        </a:graphic>
      </p:graphicFrame>
    </p:spTree>
    <p:extLst>
      <p:ext uri="{BB962C8B-B14F-4D97-AF65-F5344CB8AC3E}">
        <p14:creationId xmlns:p14="http://schemas.microsoft.com/office/powerpoint/2010/main" val="12621710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85800" y="1143000"/>
            <a:ext cx="7772400" cy="3155011"/>
          </a:xfrm>
        </p:spPr>
        <p:txBody>
          <a:bodyPr anchor="t"/>
          <a:lstStyle/>
          <a:p>
            <a:r>
              <a:rPr lang="en-US" dirty="0">
                <a:solidFill>
                  <a:schemeClr val="tx1"/>
                </a:solidFill>
                <a:latin typeface="Helvetica Neue Light" charset="0"/>
                <a:ea typeface="Helvetica Neue Light" charset="0"/>
                <a:cs typeface="Helvetica Neue Light" charset="0"/>
              </a:rPr>
              <a:t>If all the </a:t>
            </a:r>
            <a:r>
              <a:rPr lang="en-US" b="1" dirty="0">
                <a:solidFill>
                  <a:schemeClr val="tx1"/>
                </a:solidFill>
                <a:latin typeface="Helvetica Neue Light" charset="0"/>
                <a:ea typeface="Helvetica Neue Light" charset="0"/>
                <a:cs typeface="Helvetica Neue Light" charset="0"/>
              </a:rPr>
              <a:t>x</a:t>
            </a:r>
            <a:r>
              <a:rPr lang="en-US" dirty="0">
                <a:solidFill>
                  <a:schemeClr val="tx1"/>
                </a:solidFill>
                <a:latin typeface="Helvetica Neue Light" charset="0"/>
                <a:ea typeface="Helvetica Neue Light" charset="0"/>
                <a:cs typeface="Helvetica Neue Light" charset="0"/>
              </a:rPr>
              <a:t> values in </a:t>
            </a:r>
            <a:r>
              <a:rPr lang="en-US" b="1" dirty="0">
                <a:solidFill>
                  <a:schemeClr val="tx1"/>
                </a:solidFill>
                <a:latin typeface="Helvetica Neue Light" charset="0"/>
                <a:ea typeface="Helvetica Neue Light" charset="0"/>
                <a:cs typeface="Helvetica Neue Light" charset="0"/>
              </a:rPr>
              <a:t>A</a:t>
            </a:r>
            <a:r>
              <a:rPr lang="en-US" dirty="0">
                <a:solidFill>
                  <a:schemeClr val="tx1"/>
                </a:solidFill>
                <a:latin typeface="Helvetica Neue Light" charset="0"/>
                <a:ea typeface="Helvetica Neue Light" charset="0"/>
                <a:cs typeface="Helvetica Neue Light" charset="0"/>
              </a:rPr>
              <a:t> were in the result what would </a:t>
            </a:r>
            <a:r>
              <a:rPr lang="en-US" b="1" dirty="0">
                <a:solidFill>
                  <a:schemeClr val="tx1"/>
                </a:solidFill>
                <a:latin typeface="Helvetica Neue Light" charset="0"/>
                <a:ea typeface="Helvetica Neue Light" charset="0"/>
                <a:cs typeface="Helvetica Neue Light" charset="0"/>
              </a:rPr>
              <a:t>A</a:t>
            </a:r>
            <a:r>
              <a:rPr lang="en-US" dirty="0">
                <a:solidFill>
                  <a:schemeClr val="tx1"/>
                </a:solidFill>
                <a:latin typeface="Helvetica Neue Light" charset="0"/>
                <a:ea typeface="Helvetica Neue Light" charset="0"/>
                <a:cs typeface="Helvetica Neue Light" charset="0"/>
              </a:rPr>
              <a:t> look like?</a:t>
            </a:r>
          </a:p>
          <a:p>
            <a:endParaRPr lang="en-US" dirty="0">
              <a:solidFill>
                <a:schemeClr val="tx1"/>
              </a:solidFill>
              <a:latin typeface="Helvetica Neue Light" charset="0"/>
              <a:ea typeface="Helvetica Neue Light" charset="0"/>
              <a:cs typeface="Helvetica Neue Light" charset="0"/>
            </a:endParaRPr>
          </a:p>
          <a:p>
            <a:r>
              <a:rPr lang="en-US" dirty="0" smtClean="0">
                <a:solidFill>
                  <a:schemeClr val="tx1"/>
                </a:solidFill>
                <a:latin typeface="Helvetica Neue Light" charset="0"/>
                <a:ea typeface="Helvetica Neue Light" charset="0"/>
                <a:cs typeface="Helvetica Neue Light" charset="0"/>
              </a:rPr>
              <a:t>Which of these tuples are we missing from </a:t>
            </a:r>
            <a:r>
              <a:rPr lang="en-US" b="1" dirty="0" smtClean="0">
                <a:solidFill>
                  <a:schemeClr val="tx1"/>
                </a:solidFill>
                <a:latin typeface="Helvetica Neue Light" charset="0"/>
                <a:ea typeface="Helvetica Neue Light" charset="0"/>
                <a:cs typeface="Helvetica Neue Light" charset="0"/>
              </a:rPr>
              <a:t>A</a:t>
            </a:r>
            <a:r>
              <a:rPr lang="en-US" dirty="0" smtClean="0">
                <a:solidFill>
                  <a:schemeClr val="tx1"/>
                </a:solidFill>
                <a:latin typeface="Helvetica Neue Light" charset="0"/>
                <a:ea typeface="Helvetica Neue Light" charset="0"/>
                <a:cs typeface="Helvetica Neue Light" charset="0"/>
              </a:rPr>
              <a:t>:</a:t>
            </a:r>
          </a:p>
          <a:p>
            <a:pPr lvl="1"/>
            <a:endParaRPr lang="en-US" dirty="0">
              <a:solidFill>
                <a:schemeClr val="tx1"/>
              </a:solidFill>
              <a:latin typeface="Helvetica Neue Light" charset="0"/>
              <a:ea typeface="Helvetica Neue Light" charset="0"/>
              <a:cs typeface="Helvetica Neue Light" charset="0"/>
            </a:endParaRPr>
          </a:p>
        </p:txBody>
      </p:sp>
      <p:sp>
        <p:nvSpPr>
          <p:cNvPr id="48133" name="Rectangle 3"/>
          <p:cNvSpPr>
            <a:spLocks noGrp="1" noChangeArrowheads="1"/>
          </p:cNvSpPr>
          <p:nvPr>
            <p:ph type="title"/>
          </p:nvPr>
        </p:nvSpPr>
        <p:spPr>
          <a:noFill/>
        </p:spPr>
        <p:txBody>
          <a:bodyPr/>
          <a:lstStyle/>
          <a:p>
            <a:pPr eaLnBrk="1" hangingPunct="1">
              <a:spcAft>
                <a:spcPts val="13"/>
              </a:spcAft>
              <a:tabLst>
                <a:tab pos="0" algn="l"/>
                <a:tab pos="914400" algn="l"/>
                <a:tab pos="1828800" algn="l"/>
                <a:tab pos="2743200" algn="l"/>
                <a:tab pos="3657600" algn="l"/>
              </a:tabLst>
            </a:pPr>
            <a:r>
              <a:rPr lang="en-US" sz="4000" dirty="0" smtClean="0">
                <a:solidFill>
                  <a:srgbClr val="000000"/>
                </a:solidFill>
                <a:ea typeface="Osaka" charset="0"/>
                <a:cs typeface="Helvetica Neue Light"/>
              </a:rPr>
              <a:t>Division (/) </a:t>
            </a:r>
            <a:r>
              <a:rPr lang="en-US" sz="4000" dirty="0">
                <a:solidFill>
                  <a:srgbClr val="000000"/>
                </a:solidFill>
                <a:ea typeface="Osaka" charset="0"/>
                <a:cs typeface="Helvetica Neue Light"/>
              </a:rPr>
              <a:t>Compound </a:t>
            </a:r>
            <a:r>
              <a:rPr lang="en-US" sz="4000" dirty="0" smtClean="0">
                <a:solidFill>
                  <a:srgbClr val="000000"/>
                </a:solidFill>
                <a:ea typeface="Osaka" charset="0"/>
                <a:cs typeface="Helvetica Neue Light"/>
              </a:rPr>
              <a:t>Operator</a:t>
            </a:r>
            <a:endParaRPr lang="en-US" sz="4000" dirty="0">
              <a:solidFill>
                <a:srgbClr val="000000"/>
              </a:solidFill>
              <a:ea typeface="Osaka" charset="0"/>
              <a:cs typeface="Helvetica Neue Light"/>
            </a:endParaRPr>
          </a:p>
        </p:txBody>
      </p:sp>
      <p:graphicFrame>
        <p:nvGraphicFramePr>
          <p:cNvPr id="7" name="Table 6"/>
          <p:cNvGraphicFramePr>
            <a:graphicFrameLocks noGrp="1"/>
          </p:cNvGraphicFramePr>
          <p:nvPr/>
        </p:nvGraphicFramePr>
        <p:xfrm>
          <a:off x="1738704" y="4421397"/>
          <a:ext cx="532554" cy="1371600"/>
        </p:xfrm>
        <a:graphic>
          <a:graphicData uri="http://schemas.openxmlformats.org/drawingml/2006/table">
            <a:tbl>
              <a:tblPr firstRow="1" bandRow="1">
                <a:tableStyleId>{5C22544A-7EE6-4342-B048-85BDC9FD1C3A}</a:tableStyleId>
              </a:tblPr>
              <a:tblGrid>
                <a:gridCol w="532554"/>
              </a:tblGrid>
              <a:tr h="447811">
                <a:tc>
                  <a:txBody>
                    <a:bodyPr/>
                    <a:lstStyle/>
                    <a:p>
                      <a:pPr algn="ctr"/>
                      <a:r>
                        <a:rPr lang="en-US" sz="2400" dirty="0" smtClean="0"/>
                        <a:t>y</a:t>
                      </a:r>
                      <a:endParaRPr lang="en-US" sz="2400" dirty="0"/>
                    </a:p>
                  </a:txBody>
                  <a:tcPr/>
                </a:tc>
              </a:tr>
              <a:tr h="447811">
                <a:tc>
                  <a:txBody>
                    <a:bodyPr/>
                    <a:lstStyle/>
                    <a:p>
                      <a:pPr algn="ctr"/>
                      <a:r>
                        <a:rPr lang="en-US" sz="2400" dirty="0" smtClean="0"/>
                        <a:t>y</a:t>
                      </a:r>
                      <a:r>
                        <a:rPr lang="en-US" sz="2400" baseline="-25000" dirty="0" smtClean="0"/>
                        <a:t>1</a:t>
                      </a:r>
                      <a:endParaRPr lang="en-US" sz="2400" dirty="0"/>
                    </a:p>
                  </a:txBody>
                  <a:tcPr/>
                </a:tc>
              </a:tr>
              <a:tr h="447811">
                <a:tc>
                  <a:txBody>
                    <a:bodyPr/>
                    <a:lstStyle/>
                    <a:p>
                      <a:pPr algn="ctr"/>
                      <a:r>
                        <a:rPr lang="en-US" sz="2400" dirty="0" smtClean="0"/>
                        <a:t>y</a:t>
                      </a:r>
                      <a:r>
                        <a:rPr lang="en-US" sz="2400" baseline="-25000" dirty="0" smtClean="0"/>
                        <a:t>2</a:t>
                      </a:r>
                      <a:endParaRPr lang="en-US" sz="2400" dirty="0" smtClean="0"/>
                    </a:p>
                  </a:txBody>
                  <a:tcPr/>
                </a:tc>
              </a:tr>
            </a:tbl>
          </a:graphicData>
        </a:graphic>
      </p:graphicFrame>
      <p:graphicFrame>
        <p:nvGraphicFramePr>
          <p:cNvPr id="19" name="Table 18"/>
          <p:cNvGraphicFramePr>
            <a:graphicFrameLocks noGrp="1"/>
          </p:cNvGraphicFramePr>
          <p:nvPr/>
        </p:nvGraphicFramePr>
        <p:xfrm>
          <a:off x="398480" y="4421397"/>
          <a:ext cx="1166696" cy="2286000"/>
        </p:xfrm>
        <a:graphic>
          <a:graphicData uri="http://schemas.openxmlformats.org/drawingml/2006/table">
            <a:tbl>
              <a:tblPr firstRow="1" bandRow="1">
                <a:tableStyleId>{5C22544A-7EE6-4342-B048-85BDC9FD1C3A}</a:tableStyleId>
              </a:tblPr>
              <a:tblGrid>
                <a:gridCol w="583348"/>
                <a:gridCol w="583348"/>
              </a:tblGrid>
              <a:tr h="329379">
                <a:tc>
                  <a:txBody>
                    <a:bodyPr/>
                    <a:lstStyle/>
                    <a:p>
                      <a:pPr algn="ctr"/>
                      <a:r>
                        <a:rPr lang="en-US" sz="2400" dirty="0" smtClean="0"/>
                        <a:t>x</a:t>
                      </a:r>
                      <a:endParaRPr lang="en-US" sz="2400" dirty="0"/>
                    </a:p>
                  </a:txBody>
                  <a:tcPr/>
                </a:tc>
                <a:tc>
                  <a:txBody>
                    <a:bodyPr/>
                    <a:lstStyle/>
                    <a:p>
                      <a:pPr algn="ctr"/>
                      <a:r>
                        <a:rPr lang="en-US" sz="2400" dirty="0" smtClean="0"/>
                        <a:t>y</a:t>
                      </a:r>
                      <a:endParaRPr lang="en-US" sz="2400" dirty="0"/>
                    </a:p>
                  </a:txBody>
                  <a:tcPr/>
                </a:tc>
              </a:tr>
              <a:tr h="329379">
                <a:tc>
                  <a:txBody>
                    <a:bodyPr/>
                    <a:lstStyle/>
                    <a:p>
                      <a:pPr algn="ctr"/>
                      <a:r>
                        <a:rPr lang="en-US" sz="2400" dirty="0" smtClean="0"/>
                        <a:t>x</a:t>
                      </a:r>
                      <a:r>
                        <a:rPr lang="en-US" sz="2400" baseline="-25000" dirty="0" smtClean="0"/>
                        <a:t>1</a:t>
                      </a:r>
                      <a:endParaRPr lang="en-US" sz="2400" baseline="-25000" dirty="0"/>
                    </a:p>
                  </a:txBody>
                  <a:tcPr/>
                </a:tc>
                <a:tc>
                  <a:txBody>
                    <a:bodyPr/>
                    <a:lstStyle/>
                    <a:p>
                      <a:pPr algn="ctr"/>
                      <a:r>
                        <a:rPr lang="en-US" sz="2400" dirty="0" smtClean="0"/>
                        <a:t>y</a:t>
                      </a:r>
                      <a:r>
                        <a:rPr lang="en-US" sz="2400" baseline="-25000" dirty="0" smtClean="0"/>
                        <a:t>1</a:t>
                      </a:r>
                      <a:endParaRPr lang="en-US" sz="2400" dirty="0"/>
                    </a:p>
                  </a:txBody>
                  <a:tcPr/>
                </a:tc>
              </a:tr>
              <a:tr h="329379">
                <a:tc>
                  <a:txBody>
                    <a:bodyPr/>
                    <a:lstStyle/>
                    <a:p>
                      <a:pPr algn="ctr"/>
                      <a:r>
                        <a:rPr lang="en-US" sz="2400" dirty="0" smtClean="0"/>
                        <a:t>x</a:t>
                      </a:r>
                      <a:r>
                        <a:rPr lang="en-US" sz="2400" baseline="-25000" dirty="0" smtClean="0"/>
                        <a:t>1</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y</a:t>
                      </a:r>
                      <a:r>
                        <a:rPr lang="en-US" sz="2400" baseline="-25000" dirty="0" smtClean="0"/>
                        <a:t>2</a:t>
                      </a:r>
                      <a:endParaRPr lang="en-US" sz="2400" dirty="0" smtClean="0"/>
                    </a:p>
                  </a:txBody>
                  <a:tcPr/>
                </a:tc>
              </a:tr>
              <a:tr h="329379">
                <a:tc>
                  <a:txBody>
                    <a:bodyPr/>
                    <a:lstStyle/>
                    <a:p>
                      <a:pPr algn="ctr"/>
                      <a:r>
                        <a:rPr lang="en-US" sz="2400" dirty="0" smtClean="0"/>
                        <a:t>x</a:t>
                      </a:r>
                      <a:r>
                        <a:rPr lang="en-US" sz="2400" baseline="-25000" dirty="0" smtClean="0"/>
                        <a:t>2</a:t>
                      </a:r>
                      <a:endParaRPr lang="en-US" sz="2400" dirty="0" smtClean="0"/>
                    </a:p>
                  </a:txBody>
                  <a:tcPr/>
                </a:tc>
                <a:tc>
                  <a:txBody>
                    <a:bodyPr/>
                    <a:lstStyle/>
                    <a:p>
                      <a:pPr algn="ctr"/>
                      <a:r>
                        <a:rPr lang="en-US" sz="2400" dirty="0" smtClean="0"/>
                        <a:t>y</a:t>
                      </a:r>
                      <a:r>
                        <a:rPr lang="en-US" sz="2400" baseline="-25000" dirty="0" smtClean="0"/>
                        <a:t>1</a:t>
                      </a:r>
                      <a:endParaRPr lang="en-US" sz="2400" dirty="0" smtClean="0"/>
                    </a:p>
                  </a:txBody>
                  <a:tcPr/>
                </a:tc>
              </a:tr>
              <a:tr h="329379">
                <a:tc>
                  <a:txBody>
                    <a:bodyPr/>
                    <a:lstStyle/>
                    <a:p>
                      <a:pPr algn="ctr"/>
                      <a:r>
                        <a:rPr lang="en-US" sz="2400" dirty="0" smtClean="0"/>
                        <a:t>x</a:t>
                      </a:r>
                      <a:r>
                        <a:rPr lang="en-US" sz="2400" baseline="-25000" dirty="0" smtClean="0"/>
                        <a:t>3</a:t>
                      </a:r>
                      <a:endParaRPr lang="en-US" sz="2400" dirty="0" smtClean="0"/>
                    </a:p>
                  </a:txBody>
                  <a:tcPr/>
                </a:tc>
                <a:tc>
                  <a:txBody>
                    <a:bodyPr/>
                    <a:lstStyle/>
                    <a:p>
                      <a:pPr algn="ctr"/>
                      <a:r>
                        <a:rPr lang="en-US" sz="2400" dirty="0" smtClean="0"/>
                        <a:t>y</a:t>
                      </a:r>
                      <a:r>
                        <a:rPr lang="en-US" sz="2400" baseline="-25000" dirty="0" smtClean="0"/>
                        <a:t>2</a:t>
                      </a:r>
                      <a:endParaRPr lang="en-US" sz="2400" dirty="0" smtClean="0"/>
                    </a:p>
                  </a:txBody>
                  <a:tcPr/>
                </a:tc>
              </a:tr>
            </a:tbl>
          </a:graphicData>
        </a:graphic>
      </p:graphicFrame>
      <p:sp>
        <p:nvSpPr>
          <p:cNvPr id="21" name="TextBox 20"/>
          <p:cNvSpPr txBox="1"/>
          <p:nvPr/>
        </p:nvSpPr>
        <p:spPr>
          <a:xfrm>
            <a:off x="674718" y="3861680"/>
            <a:ext cx="492443" cy="646331"/>
          </a:xfrm>
          <a:prstGeom prst="rect">
            <a:avLst/>
          </a:prstGeom>
          <a:noFill/>
        </p:spPr>
        <p:txBody>
          <a:bodyPr wrap="none" rtlCol="0">
            <a:spAutoFit/>
          </a:bodyPr>
          <a:lstStyle/>
          <a:p>
            <a:r>
              <a:rPr lang="en-US" sz="3600" smtClean="0"/>
              <a:t>A</a:t>
            </a:r>
            <a:endParaRPr lang="en-US" sz="3600" dirty="0"/>
          </a:p>
        </p:txBody>
      </p:sp>
      <p:sp>
        <p:nvSpPr>
          <p:cNvPr id="22" name="TextBox 21"/>
          <p:cNvSpPr txBox="1"/>
          <p:nvPr/>
        </p:nvSpPr>
        <p:spPr>
          <a:xfrm>
            <a:off x="1778814" y="3861680"/>
            <a:ext cx="492443" cy="646331"/>
          </a:xfrm>
          <a:prstGeom prst="rect">
            <a:avLst/>
          </a:prstGeom>
          <a:noFill/>
        </p:spPr>
        <p:txBody>
          <a:bodyPr wrap="none" rtlCol="0">
            <a:spAutoFit/>
          </a:bodyPr>
          <a:lstStyle/>
          <a:p>
            <a:r>
              <a:rPr lang="en-US" sz="3600" dirty="0" smtClean="0"/>
              <a:t>B</a:t>
            </a:r>
            <a:endParaRPr lang="en-US" sz="3600" dirty="0"/>
          </a:p>
        </p:txBody>
      </p:sp>
      <p:sp>
        <p:nvSpPr>
          <p:cNvPr id="2" name="Rectangle 1"/>
          <p:cNvSpPr/>
          <p:nvPr/>
        </p:nvSpPr>
        <p:spPr>
          <a:xfrm>
            <a:off x="3249704" y="2179174"/>
            <a:ext cx="2007281" cy="646331"/>
          </a:xfrm>
          <a:prstGeom prst="rect">
            <a:avLst/>
          </a:prstGeom>
        </p:spPr>
        <p:txBody>
          <a:bodyPr wrap="none">
            <a:spAutoFit/>
          </a:bodyPr>
          <a:lstStyle/>
          <a:p>
            <a:r>
              <a:rPr lang="en-US" sz="3600" dirty="0" smtClean="0">
                <a:latin typeface="Helvetica Neue" charset="0"/>
                <a:ea typeface="Helvetica Neue" charset="0"/>
                <a:cs typeface="Helvetica Neue" charset="0"/>
              </a:rPr>
              <a:t>𝜋</a:t>
            </a:r>
            <a:r>
              <a:rPr lang="en-US" sz="3600" baseline="-25000" dirty="0" smtClean="0">
                <a:latin typeface="Helvetica Neue" charset="0"/>
                <a:ea typeface="Helvetica Neue" charset="0"/>
                <a:cs typeface="Helvetica Neue" charset="0"/>
              </a:rPr>
              <a:t>x</a:t>
            </a:r>
            <a:r>
              <a:rPr lang="en-US" sz="3600" dirty="0" smtClean="0">
                <a:latin typeface="Helvetica Neue" charset="0"/>
                <a:ea typeface="Helvetica Neue" charset="0"/>
                <a:cs typeface="Helvetica Neue" charset="0"/>
              </a:rPr>
              <a:t>(A) × B</a:t>
            </a:r>
            <a:endParaRPr lang="en-US" dirty="0"/>
          </a:p>
        </p:txBody>
      </p:sp>
      <p:sp>
        <p:nvSpPr>
          <p:cNvPr id="13" name="Rectangle 12"/>
          <p:cNvSpPr/>
          <p:nvPr/>
        </p:nvSpPr>
        <p:spPr>
          <a:xfrm>
            <a:off x="3249704" y="3958597"/>
            <a:ext cx="3392275" cy="646331"/>
          </a:xfrm>
          <a:prstGeom prst="rect">
            <a:avLst/>
          </a:prstGeom>
        </p:spPr>
        <p:txBody>
          <a:bodyPr wrap="none">
            <a:spAutoFit/>
          </a:bodyPr>
          <a:lstStyle/>
          <a:p>
            <a:r>
              <a:rPr lang="en-US" sz="3600" dirty="0" smtClean="0">
                <a:latin typeface="Helvetica Neue" charset="0"/>
                <a:ea typeface="Helvetica Neue" charset="0"/>
                <a:cs typeface="Helvetica Neue" charset="0"/>
              </a:rPr>
              <a:t>(               ) – A </a:t>
            </a:r>
            <a:endParaRPr lang="en-US" dirty="0"/>
          </a:p>
        </p:txBody>
      </p:sp>
      <p:sp>
        <p:nvSpPr>
          <p:cNvPr id="12" name="Rectangle 11"/>
          <p:cNvSpPr/>
          <p:nvPr/>
        </p:nvSpPr>
        <p:spPr>
          <a:xfrm>
            <a:off x="3442753" y="3956800"/>
            <a:ext cx="2007281" cy="646331"/>
          </a:xfrm>
          <a:prstGeom prst="rect">
            <a:avLst/>
          </a:prstGeom>
        </p:spPr>
        <p:txBody>
          <a:bodyPr wrap="none">
            <a:spAutoFit/>
          </a:bodyPr>
          <a:lstStyle/>
          <a:p>
            <a:r>
              <a:rPr lang="en-US" sz="3600" dirty="0" smtClean="0">
                <a:latin typeface="Helvetica Neue" charset="0"/>
                <a:ea typeface="Helvetica Neue" charset="0"/>
                <a:cs typeface="Helvetica Neue" charset="0"/>
              </a:rPr>
              <a:t>𝜋</a:t>
            </a:r>
            <a:r>
              <a:rPr lang="en-US" sz="3600" baseline="-25000" dirty="0" smtClean="0">
                <a:latin typeface="Helvetica Neue" charset="0"/>
                <a:ea typeface="Helvetica Neue" charset="0"/>
                <a:cs typeface="Helvetica Neue" charset="0"/>
              </a:rPr>
              <a:t>x</a:t>
            </a:r>
            <a:r>
              <a:rPr lang="en-US" sz="3600" dirty="0" smtClean="0">
                <a:latin typeface="Helvetica Neue" charset="0"/>
                <a:ea typeface="Helvetica Neue" charset="0"/>
                <a:cs typeface="Helvetica Neue" charset="0"/>
              </a:rPr>
              <a:t>(A) × B</a:t>
            </a:r>
            <a:endParaRPr lang="en-US" dirty="0"/>
          </a:p>
        </p:txBody>
      </p:sp>
      <p:sp>
        <p:nvSpPr>
          <p:cNvPr id="16" name="TextBox 15"/>
          <p:cNvSpPr txBox="1"/>
          <p:nvPr/>
        </p:nvSpPr>
        <p:spPr>
          <a:xfrm>
            <a:off x="7199088" y="3743458"/>
            <a:ext cx="1842130" cy="83099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2400" i="1" dirty="0" smtClean="0"/>
              <a:t>Missing</a:t>
            </a:r>
            <a:br>
              <a:rPr lang="en-US" sz="2400" i="1" dirty="0" smtClean="0"/>
            </a:br>
            <a:r>
              <a:rPr lang="en-US" sz="2400" dirty="0" smtClean="0"/>
              <a:t>(</a:t>
            </a:r>
            <a:r>
              <a:rPr lang="en-US" sz="2400" dirty="0" err="1" smtClean="0"/>
              <a:t>x,y</a:t>
            </a:r>
            <a:r>
              <a:rPr lang="en-US" sz="2400" dirty="0" smtClean="0"/>
              <a:t>) values</a:t>
            </a:r>
            <a:endParaRPr lang="en-US" sz="2400" dirty="0"/>
          </a:p>
        </p:txBody>
      </p:sp>
      <p:graphicFrame>
        <p:nvGraphicFramePr>
          <p:cNvPr id="20" name="Table 19"/>
          <p:cNvGraphicFramePr>
            <a:graphicFrameLocks noGrp="1"/>
          </p:cNvGraphicFramePr>
          <p:nvPr/>
        </p:nvGraphicFramePr>
        <p:xfrm>
          <a:off x="3927764" y="4621108"/>
          <a:ext cx="1288472" cy="2133600"/>
        </p:xfrm>
        <a:graphic>
          <a:graphicData uri="http://schemas.openxmlformats.org/drawingml/2006/table">
            <a:tbl>
              <a:tblPr firstRow="1" bandRow="1">
                <a:tableStyleId>{5C22544A-7EE6-4342-B048-85BDC9FD1C3A}</a:tableStyleId>
              </a:tblPr>
              <a:tblGrid>
                <a:gridCol w="644236"/>
                <a:gridCol w="644236"/>
              </a:tblGrid>
              <a:tr h="272285">
                <a:tc>
                  <a:txBody>
                    <a:bodyPr/>
                    <a:lstStyle/>
                    <a:p>
                      <a:pPr algn="ctr"/>
                      <a:r>
                        <a:rPr lang="en-US" sz="1400" dirty="0" smtClean="0"/>
                        <a:t>x</a:t>
                      </a:r>
                      <a:endParaRPr lang="en-US" sz="1400" dirty="0"/>
                    </a:p>
                  </a:txBody>
                  <a:tcPr/>
                </a:tc>
                <a:tc>
                  <a:txBody>
                    <a:bodyPr/>
                    <a:lstStyle/>
                    <a:p>
                      <a:pPr algn="ctr"/>
                      <a:r>
                        <a:rPr lang="en-US" sz="1400" dirty="0" smtClean="0"/>
                        <a:t>y</a:t>
                      </a:r>
                      <a:endParaRPr lang="en-US" sz="1400" dirty="0"/>
                    </a:p>
                  </a:txBody>
                  <a:tcPr/>
                </a:tc>
              </a:tr>
              <a:tr h="272285">
                <a:tc>
                  <a:txBody>
                    <a:bodyPr/>
                    <a:lstStyle/>
                    <a:p>
                      <a:pPr algn="ctr"/>
                      <a:r>
                        <a:rPr lang="en-US" sz="1400" dirty="0" smtClean="0"/>
                        <a:t>x</a:t>
                      </a:r>
                      <a:r>
                        <a:rPr lang="en-US" sz="1400" baseline="-25000" dirty="0" smtClean="0"/>
                        <a:t>1</a:t>
                      </a:r>
                      <a:endParaRPr lang="en-US" sz="1400" baseline="-25000" dirty="0"/>
                    </a:p>
                  </a:txBody>
                  <a:tcPr/>
                </a:tc>
                <a:tc>
                  <a:txBody>
                    <a:bodyPr/>
                    <a:lstStyle/>
                    <a:p>
                      <a:pPr algn="ctr"/>
                      <a:r>
                        <a:rPr lang="en-US" sz="1400" dirty="0" smtClean="0"/>
                        <a:t>y</a:t>
                      </a:r>
                      <a:r>
                        <a:rPr lang="en-US" sz="1400" baseline="-25000" dirty="0" smtClean="0"/>
                        <a:t>1</a:t>
                      </a:r>
                      <a:endParaRPr lang="en-US" sz="1400" dirty="0"/>
                    </a:p>
                  </a:txBody>
                  <a:tcPr/>
                </a:tc>
              </a:tr>
              <a:tr h="272285">
                <a:tc>
                  <a:txBody>
                    <a:bodyPr/>
                    <a:lstStyle/>
                    <a:p>
                      <a:pPr algn="ctr"/>
                      <a:r>
                        <a:rPr lang="en-US" sz="1400" dirty="0" smtClean="0"/>
                        <a:t>x</a:t>
                      </a:r>
                      <a:r>
                        <a:rPr lang="en-US" sz="1400" baseline="-25000" dirty="0" smtClean="0"/>
                        <a:t>1</a:t>
                      </a:r>
                      <a:endParaRPr lang="en-US"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y</a:t>
                      </a:r>
                      <a:r>
                        <a:rPr lang="en-US" sz="1400" baseline="-25000" dirty="0" smtClean="0"/>
                        <a:t>2</a:t>
                      </a:r>
                      <a:endParaRPr lang="en-US" sz="1400" dirty="0" smtClean="0"/>
                    </a:p>
                  </a:txBody>
                  <a:tcPr/>
                </a:tc>
              </a:tr>
              <a:tr h="272285">
                <a:tc>
                  <a:txBody>
                    <a:bodyPr/>
                    <a:lstStyle/>
                    <a:p>
                      <a:pPr algn="ctr"/>
                      <a:r>
                        <a:rPr lang="en-US" sz="1400" dirty="0" smtClean="0"/>
                        <a:t>x</a:t>
                      </a:r>
                      <a:r>
                        <a:rPr lang="en-US" sz="1400" baseline="-25000" dirty="0" smtClean="0"/>
                        <a:t>2</a:t>
                      </a:r>
                      <a:endParaRPr lang="en-US" sz="1400" dirty="0" smtClean="0"/>
                    </a:p>
                  </a:txBody>
                  <a:tcPr/>
                </a:tc>
                <a:tc>
                  <a:txBody>
                    <a:bodyPr/>
                    <a:lstStyle/>
                    <a:p>
                      <a:pPr algn="ctr"/>
                      <a:r>
                        <a:rPr lang="en-US" sz="1400" dirty="0" smtClean="0"/>
                        <a:t>y</a:t>
                      </a:r>
                      <a:r>
                        <a:rPr lang="en-US" sz="1400" baseline="-25000" dirty="0" smtClean="0"/>
                        <a:t>1</a:t>
                      </a:r>
                      <a:endParaRPr lang="en-US" sz="1400" dirty="0"/>
                    </a:p>
                  </a:txBody>
                  <a:tcPr/>
                </a:tc>
              </a:tr>
              <a:tr h="272285">
                <a:tc>
                  <a:txBody>
                    <a:bodyPr/>
                    <a:lstStyle/>
                    <a:p>
                      <a:pPr algn="ctr"/>
                      <a:r>
                        <a:rPr lang="en-US" sz="1400" dirty="0" smtClean="0"/>
                        <a:t>x</a:t>
                      </a:r>
                      <a:r>
                        <a:rPr lang="en-US" sz="1400" baseline="-25000" dirty="0" smtClean="0"/>
                        <a:t>2</a:t>
                      </a:r>
                      <a:endParaRPr lang="en-US" sz="1400"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y</a:t>
                      </a:r>
                      <a:r>
                        <a:rPr lang="en-US" sz="1400" baseline="-25000" dirty="0" smtClean="0"/>
                        <a:t>2</a:t>
                      </a:r>
                      <a:endParaRPr lang="en-US" sz="1400" dirty="0" smtClean="0"/>
                    </a:p>
                  </a:txBody>
                  <a:tcPr/>
                </a:tc>
              </a:tr>
              <a:tr h="272285">
                <a:tc>
                  <a:txBody>
                    <a:bodyPr/>
                    <a:lstStyle/>
                    <a:p>
                      <a:pPr algn="ctr"/>
                      <a:r>
                        <a:rPr lang="en-US" sz="1400" dirty="0" smtClean="0"/>
                        <a:t>x</a:t>
                      </a:r>
                      <a:r>
                        <a:rPr lang="en-US" sz="1400" baseline="-25000" dirty="0" smtClean="0"/>
                        <a:t>3</a:t>
                      </a:r>
                      <a:endParaRPr lang="en-US" sz="1400" dirty="0" smtClean="0"/>
                    </a:p>
                  </a:txBody>
                  <a:tcPr/>
                </a:tc>
                <a:tc>
                  <a:txBody>
                    <a:bodyPr/>
                    <a:lstStyle/>
                    <a:p>
                      <a:pPr algn="ctr"/>
                      <a:r>
                        <a:rPr lang="en-US" sz="1400" dirty="0" smtClean="0"/>
                        <a:t>y</a:t>
                      </a:r>
                      <a:r>
                        <a:rPr lang="en-US" sz="1400" baseline="-25000" dirty="0" smtClean="0"/>
                        <a:t>1</a:t>
                      </a:r>
                      <a:endParaRPr lang="en-US" sz="1400" dirty="0"/>
                    </a:p>
                  </a:txBody>
                  <a:tcPr/>
                </a:tc>
              </a:tr>
              <a:tr h="272285">
                <a:tc>
                  <a:txBody>
                    <a:bodyPr/>
                    <a:lstStyle/>
                    <a:p>
                      <a:pPr algn="ctr"/>
                      <a:r>
                        <a:rPr lang="en-US" sz="1400" dirty="0" smtClean="0"/>
                        <a:t>x</a:t>
                      </a:r>
                      <a:r>
                        <a:rPr lang="en-US" sz="1400" baseline="-25000" dirty="0" smtClean="0"/>
                        <a:t>3</a:t>
                      </a:r>
                      <a:endParaRPr lang="en-US"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y</a:t>
                      </a:r>
                      <a:r>
                        <a:rPr lang="en-US" sz="1400" baseline="-25000" dirty="0" smtClean="0"/>
                        <a:t>2</a:t>
                      </a:r>
                      <a:endParaRPr lang="en-US" sz="1400" dirty="0" smtClean="0"/>
                    </a:p>
                  </a:txBody>
                  <a:tcPr/>
                </a:tc>
              </a:tr>
            </a:tbl>
          </a:graphicData>
        </a:graphic>
      </p:graphicFrame>
      <p:graphicFrame>
        <p:nvGraphicFramePr>
          <p:cNvPr id="23" name="Table 22"/>
          <p:cNvGraphicFramePr>
            <a:graphicFrameLocks noGrp="1"/>
          </p:cNvGraphicFramePr>
          <p:nvPr/>
        </p:nvGraphicFramePr>
        <p:xfrm>
          <a:off x="5808707" y="4637241"/>
          <a:ext cx="1166696" cy="1828800"/>
        </p:xfrm>
        <a:graphic>
          <a:graphicData uri="http://schemas.openxmlformats.org/drawingml/2006/table">
            <a:tbl>
              <a:tblPr firstRow="1" bandRow="1">
                <a:tableStyleId>{5C22544A-7EE6-4342-B048-85BDC9FD1C3A}</a:tableStyleId>
              </a:tblPr>
              <a:tblGrid>
                <a:gridCol w="583348"/>
                <a:gridCol w="583348"/>
              </a:tblGrid>
              <a:tr h="329379">
                <a:tc>
                  <a:txBody>
                    <a:bodyPr/>
                    <a:lstStyle/>
                    <a:p>
                      <a:pPr algn="ctr"/>
                      <a:r>
                        <a:rPr lang="en-US" sz="1800" dirty="0" smtClean="0"/>
                        <a:t>x</a:t>
                      </a:r>
                      <a:endParaRPr lang="en-US" sz="1800" dirty="0"/>
                    </a:p>
                  </a:txBody>
                  <a:tcPr/>
                </a:tc>
                <a:tc>
                  <a:txBody>
                    <a:bodyPr/>
                    <a:lstStyle/>
                    <a:p>
                      <a:pPr algn="ctr"/>
                      <a:r>
                        <a:rPr lang="en-US" sz="1800" dirty="0" smtClean="0"/>
                        <a:t>y</a:t>
                      </a:r>
                      <a:endParaRPr lang="en-US" sz="1800" dirty="0"/>
                    </a:p>
                  </a:txBody>
                  <a:tcPr/>
                </a:tc>
              </a:tr>
              <a:tr h="329379">
                <a:tc>
                  <a:txBody>
                    <a:bodyPr/>
                    <a:lstStyle/>
                    <a:p>
                      <a:pPr algn="ctr"/>
                      <a:r>
                        <a:rPr lang="en-US" sz="1800" dirty="0" smtClean="0"/>
                        <a:t>x</a:t>
                      </a:r>
                      <a:r>
                        <a:rPr lang="en-US" sz="1800" baseline="-25000" dirty="0" smtClean="0"/>
                        <a:t>1</a:t>
                      </a:r>
                      <a:endParaRPr lang="en-US" sz="1800" baseline="-25000" dirty="0"/>
                    </a:p>
                  </a:txBody>
                  <a:tcPr/>
                </a:tc>
                <a:tc>
                  <a:txBody>
                    <a:bodyPr/>
                    <a:lstStyle/>
                    <a:p>
                      <a:pPr algn="ctr"/>
                      <a:r>
                        <a:rPr lang="en-US" sz="1800" dirty="0" smtClean="0"/>
                        <a:t>y</a:t>
                      </a:r>
                      <a:r>
                        <a:rPr lang="en-US" sz="1800" baseline="-25000" dirty="0" smtClean="0"/>
                        <a:t>1</a:t>
                      </a:r>
                      <a:endParaRPr lang="en-US" sz="1800" dirty="0"/>
                    </a:p>
                  </a:txBody>
                  <a:tcPr/>
                </a:tc>
              </a:tr>
              <a:tr h="329379">
                <a:tc>
                  <a:txBody>
                    <a:bodyPr/>
                    <a:lstStyle/>
                    <a:p>
                      <a:pPr algn="ctr"/>
                      <a:r>
                        <a:rPr lang="en-US" sz="1800" dirty="0" smtClean="0"/>
                        <a:t>x</a:t>
                      </a:r>
                      <a:r>
                        <a:rPr lang="en-US" sz="1800" baseline="-25000" dirty="0" smtClean="0"/>
                        <a:t>1</a:t>
                      </a:r>
                      <a:endParaRPr lang="en-US" sz="18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y</a:t>
                      </a:r>
                      <a:r>
                        <a:rPr lang="en-US" sz="1800" baseline="-25000" dirty="0" smtClean="0"/>
                        <a:t>2</a:t>
                      </a:r>
                      <a:endParaRPr lang="en-US" sz="1800" dirty="0" smtClean="0"/>
                    </a:p>
                  </a:txBody>
                  <a:tcPr/>
                </a:tc>
              </a:tr>
              <a:tr h="329379">
                <a:tc>
                  <a:txBody>
                    <a:bodyPr/>
                    <a:lstStyle/>
                    <a:p>
                      <a:pPr algn="ctr"/>
                      <a:r>
                        <a:rPr lang="en-US" sz="1800" dirty="0" smtClean="0"/>
                        <a:t>x</a:t>
                      </a:r>
                      <a:r>
                        <a:rPr lang="en-US" sz="1800" baseline="-25000" dirty="0" smtClean="0"/>
                        <a:t>2</a:t>
                      </a:r>
                      <a:endParaRPr lang="en-US" sz="1800" dirty="0" smtClean="0"/>
                    </a:p>
                  </a:txBody>
                  <a:tcPr/>
                </a:tc>
                <a:tc>
                  <a:txBody>
                    <a:bodyPr/>
                    <a:lstStyle/>
                    <a:p>
                      <a:pPr algn="ctr"/>
                      <a:r>
                        <a:rPr lang="en-US" sz="1800" dirty="0" smtClean="0"/>
                        <a:t>y</a:t>
                      </a:r>
                      <a:r>
                        <a:rPr lang="en-US" sz="1800" baseline="-25000" dirty="0" smtClean="0"/>
                        <a:t>1</a:t>
                      </a:r>
                      <a:endParaRPr lang="en-US" sz="1800" dirty="0" smtClean="0"/>
                    </a:p>
                  </a:txBody>
                  <a:tcPr/>
                </a:tc>
              </a:tr>
              <a:tr h="329379">
                <a:tc>
                  <a:txBody>
                    <a:bodyPr/>
                    <a:lstStyle/>
                    <a:p>
                      <a:pPr algn="ctr"/>
                      <a:r>
                        <a:rPr lang="en-US" sz="1800" dirty="0" smtClean="0"/>
                        <a:t>x</a:t>
                      </a:r>
                      <a:r>
                        <a:rPr lang="en-US" sz="1800" baseline="-25000" dirty="0" smtClean="0"/>
                        <a:t>3</a:t>
                      </a:r>
                      <a:endParaRPr lang="en-US" sz="1800" dirty="0" smtClean="0"/>
                    </a:p>
                  </a:txBody>
                  <a:tcPr/>
                </a:tc>
                <a:tc>
                  <a:txBody>
                    <a:bodyPr/>
                    <a:lstStyle/>
                    <a:p>
                      <a:pPr algn="ctr"/>
                      <a:r>
                        <a:rPr lang="en-US" sz="1800" dirty="0" smtClean="0"/>
                        <a:t>y</a:t>
                      </a:r>
                      <a:r>
                        <a:rPr lang="en-US" sz="1800" baseline="-25000" dirty="0" smtClean="0"/>
                        <a:t>2</a:t>
                      </a:r>
                      <a:endParaRPr lang="en-US" sz="1800" dirty="0" smtClean="0"/>
                    </a:p>
                  </a:txBody>
                  <a:tcPr/>
                </a:tc>
              </a:tr>
            </a:tbl>
          </a:graphicData>
        </a:graphic>
      </p:graphicFrame>
      <p:sp>
        <p:nvSpPr>
          <p:cNvPr id="5" name="Rectangle 4"/>
          <p:cNvSpPr/>
          <p:nvPr/>
        </p:nvSpPr>
        <p:spPr>
          <a:xfrm>
            <a:off x="5317546" y="5031925"/>
            <a:ext cx="389850" cy="584775"/>
          </a:xfrm>
          <a:prstGeom prst="rect">
            <a:avLst/>
          </a:prstGeom>
        </p:spPr>
        <p:txBody>
          <a:bodyPr wrap="none">
            <a:spAutoFit/>
          </a:bodyPr>
          <a:lstStyle/>
          <a:p>
            <a:r>
              <a:rPr lang="en-US" sz="3200">
                <a:latin typeface="Helvetica Neue" charset="0"/>
                <a:ea typeface="Helvetica Neue" charset="0"/>
                <a:cs typeface="Helvetica Neue" charset="0"/>
              </a:rPr>
              <a:t>–</a:t>
            </a:r>
            <a:endParaRPr lang="en-US" sz="3200"/>
          </a:p>
        </p:txBody>
      </p:sp>
      <p:graphicFrame>
        <p:nvGraphicFramePr>
          <p:cNvPr id="24" name="Table 23"/>
          <p:cNvGraphicFramePr>
            <a:graphicFrameLocks noGrp="1"/>
          </p:cNvGraphicFramePr>
          <p:nvPr>
            <p:extLst>
              <p:ext uri="{D42A27DB-BD31-4B8C-83A1-F6EECF244321}">
                <p14:modId xmlns:p14="http://schemas.microsoft.com/office/powerpoint/2010/main" val="642778488"/>
              </p:ext>
            </p:extLst>
          </p:nvPr>
        </p:nvGraphicFramePr>
        <p:xfrm>
          <a:off x="7567874" y="4638513"/>
          <a:ext cx="1166696" cy="1371600"/>
        </p:xfrm>
        <a:graphic>
          <a:graphicData uri="http://schemas.openxmlformats.org/drawingml/2006/table">
            <a:tbl>
              <a:tblPr firstRow="1" bandRow="1">
                <a:tableStyleId>{5C22544A-7EE6-4342-B048-85BDC9FD1C3A}</a:tableStyleId>
              </a:tblPr>
              <a:tblGrid>
                <a:gridCol w="583348"/>
                <a:gridCol w="583348"/>
              </a:tblGrid>
              <a:tr h="329379">
                <a:tc>
                  <a:txBody>
                    <a:bodyPr/>
                    <a:lstStyle/>
                    <a:p>
                      <a:pPr algn="ctr"/>
                      <a:r>
                        <a:rPr lang="en-US" sz="2400" dirty="0" smtClean="0"/>
                        <a:t>x</a:t>
                      </a:r>
                      <a:endParaRPr lang="en-US" sz="2400" dirty="0"/>
                    </a:p>
                  </a:txBody>
                  <a:tcPr/>
                </a:tc>
                <a:tc>
                  <a:txBody>
                    <a:bodyPr/>
                    <a:lstStyle/>
                    <a:p>
                      <a:pPr algn="ctr"/>
                      <a:r>
                        <a:rPr lang="en-US" sz="2400" dirty="0" smtClean="0"/>
                        <a:t>y</a:t>
                      </a:r>
                      <a:endParaRPr lang="en-US" sz="2400" dirty="0"/>
                    </a:p>
                  </a:txBody>
                  <a:tcPr/>
                </a:tc>
              </a:tr>
              <a:tr h="329379">
                <a:tc>
                  <a:txBody>
                    <a:bodyPr/>
                    <a:lstStyle/>
                    <a:p>
                      <a:pPr algn="ctr"/>
                      <a:r>
                        <a:rPr lang="en-US" sz="2400" dirty="0" smtClean="0"/>
                        <a:t>x</a:t>
                      </a:r>
                      <a:r>
                        <a:rPr lang="en-US" sz="2400" baseline="-25000" dirty="0" smtClean="0"/>
                        <a:t>2</a:t>
                      </a:r>
                      <a:endParaRPr lang="en-US" sz="2400" baseline="-25000" dirty="0"/>
                    </a:p>
                  </a:txBody>
                  <a:tcPr/>
                </a:tc>
                <a:tc>
                  <a:txBody>
                    <a:bodyPr/>
                    <a:lstStyle/>
                    <a:p>
                      <a:pPr algn="ctr"/>
                      <a:r>
                        <a:rPr lang="en-US" sz="2400" dirty="0" smtClean="0"/>
                        <a:t>y</a:t>
                      </a:r>
                      <a:r>
                        <a:rPr lang="en-US" sz="2400" baseline="-25000" dirty="0" smtClean="0"/>
                        <a:t>2</a:t>
                      </a:r>
                      <a:endParaRPr lang="en-US" sz="2400" dirty="0"/>
                    </a:p>
                  </a:txBody>
                  <a:tcPr/>
                </a:tc>
              </a:tr>
              <a:tr h="329379">
                <a:tc>
                  <a:txBody>
                    <a:bodyPr/>
                    <a:lstStyle/>
                    <a:p>
                      <a:pPr algn="ctr"/>
                      <a:r>
                        <a:rPr lang="en-US" sz="2400" dirty="0" smtClean="0"/>
                        <a:t>x</a:t>
                      </a:r>
                      <a:r>
                        <a:rPr lang="en-US" sz="2400" baseline="-25000" dirty="0" smtClean="0"/>
                        <a:t>3</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y</a:t>
                      </a:r>
                      <a:r>
                        <a:rPr lang="en-US" sz="2400" baseline="-25000" dirty="0" smtClean="0"/>
                        <a:t>1</a:t>
                      </a:r>
                      <a:endParaRPr lang="en-US" sz="2400" dirty="0" smtClean="0"/>
                    </a:p>
                  </a:txBody>
                  <a:tcPr/>
                </a:tc>
              </a:tr>
            </a:tbl>
          </a:graphicData>
        </a:graphic>
      </p:graphicFrame>
      <p:sp>
        <p:nvSpPr>
          <p:cNvPr id="17" name="Rectangle 16"/>
          <p:cNvSpPr/>
          <p:nvPr/>
        </p:nvSpPr>
        <p:spPr>
          <a:xfrm>
            <a:off x="7083979" y="4979622"/>
            <a:ext cx="431528" cy="584775"/>
          </a:xfrm>
          <a:prstGeom prst="rect">
            <a:avLst/>
          </a:prstGeom>
        </p:spPr>
        <p:txBody>
          <a:bodyPr wrap="none">
            <a:spAutoFit/>
          </a:bodyPr>
          <a:lstStyle/>
          <a:p>
            <a:r>
              <a:rPr lang="en-US" sz="3200" dirty="0">
                <a:latin typeface="Helvetica Neue" charset="0"/>
                <a:ea typeface="Helvetica Neue" charset="0"/>
                <a:cs typeface="Helvetica Neue" charset="0"/>
              </a:rPr>
              <a:t>=</a:t>
            </a:r>
            <a:endParaRPr lang="en-US" sz="3200" dirty="0"/>
          </a:p>
        </p:txBody>
      </p:sp>
    </p:spTree>
    <p:extLst>
      <p:ext uri="{BB962C8B-B14F-4D97-AF65-F5344CB8AC3E}">
        <p14:creationId xmlns:p14="http://schemas.microsoft.com/office/powerpoint/2010/main" val="20084253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P spid="5" grpId="0"/>
      <p:bldP spid="17"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85800" y="1143000"/>
            <a:ext cx="7772400" cy="3155011"/>
          </a:xfrm>
        </p:spPr>
        <p:txBody>
          <a:bodyPr anchor="t"/>
          <a:lstStyle/>
          <a:p>
            <a:r>
              <a:rPr lang="en-US" dirty="0">
                <a:solidFill>
                  <a:schemeClr val="tx1"/>
                </a:solidFill>
                <a:latin typeface="Helvetica Neue Light" charset="0"/>
                <a:ea typeface="Helvetica Neue Light" charset="0"/>
                <a:cs typeface="Helvetica Neue Light" charset="0"/>
              </a:rPr>
              <a:t>If all the </a:t>
            </a:r>
            <a:r>
              <a:rPr lang="en-US" b="1" dirty="0">
                <a:solidFill>
                  <a:schemeClr val="tx1"/>
                </a:solidFill>
                <a:latin typeface="Helvetica Neue Light" charset="0"/>
                <a:ea typeface="Helvetica Neue Light" charset="0"/>
                <a:cs typeface="Helvetica Neue Light" charset="0"/>
              </a:rPr>
              <a:t>x</a:t>
            </a:r>
            <a:r>
              <a:rPr lang="en-US" dirty="0">
                <a:solidFill>
                  <a:schemeClr val="tx1"/>
                </a:solidFill>
                <a:latin typeface="Helvetica Neue Light" charset="0"/>
                <a:ea typeface="Helvetica Neue Light" charset="0"/>
                <a:cs typeface="Helvetica Neue Light" charset="0"/>
              </a:rPr>
              <a:t> values in </a:t>
            </a:r>
            <a:r>
              <a:rPr lang="en-US" b="1" dirty="0">
                <a:solidFill>
                  <a:schemeClr val="tx1"/>
                </a:solidFill>
                <a:latin typeface="Helvetica Neue Light" charset="0"/>
                <a:ea typeface="Helvetica Neue Light" charset="0"/>
                <a:cs typeface="Helvetica Neue Light" charset="0"/>
              </a:rPr>
              <a:t>A</a:t>
            </a:r>
            <a:r>
              <a:rPr lang="en-US" dirty="0">
                <a:solidFill>
                  <a:schemeClr val="tx1"/>
                </a:solidFill>
                <a:latin typeface="Helvetica Neue Light" charset="0"/>
                <a:ea typeface="Helvetica Neue Light" charset="0"/>
                <a:cs typeface="Helvetica Neue Light" charset="0"/>
              </a:rPr>
              <a:t> were in the result what would </a:t>
            </a:r>
            <a:r>
              <a:rPr lang="en-US" b="1" dirty="0">
                <a:solidFill>
                  <a:schemeClr val="tx1"/>
                </a:solidFill>
                <a:latin typeface="Helvetica Neue Light" charset="0"/>
                <a:ea typeface="Helvetica Neue Light" charset="0"/>
                <a:cs typeface="Helvetica Neue Light" charset="0"/>
              </a:rPr>
              <a:t>A</a:t>
            </a:r>
            <a:r>
              <a:rPr lang="en-US" dirty="0">
                <a:solidFill>
                  <a:schemeClr val="tx1"/>
                </a:solidFill>
                <a:latin typeface="Helvetica Neue Light" charset="0"/>
                <a:ea typeface="Helvetica Neue Light" charset="0"/>
                <a:cs typeface="Helvetica Neue Light" charset="0"/>
              </a:rPr>
              <a:t> look like?</a:t>
            </a:r>
          </a:p>
          <a:p>
            <a:endParaRPr lang="en-US" dirty="0">
              <a:solidFill>
                <a:schemeClr val="tx1"/>
              </a:solidFill>
              <a:latin typeface="Helvetica Neue Light" charset="0"/>
              <a:ea typeface="Helvetica Neue Light" charset="0"/>
              <a:cs typeface="Helvetica Neue Light" charset="0"/>
            </a:endParaRPr>
          </a:p>
          <a:p>
            <a:r>
              <a:rPr lang="en-US" dirty="0">
                <a:solidFill>
                  <a:schemeClr val="tx1"/>
                </a:solidFill>
                <a:latin typeface="Helvetica Neue Light" charset="0"/>
                <a:ea typeface="Helvetica Neue Light" charset="0"/>
                <a:cs typeface="Helvetica Neue Light" charset="0"/>
              </a:rPr>
              <a:t>Which of these tuples are we missing from </a:t>
            </a:r>
            <a:r>
              <a:rPr lang="en-US" b="1" dirty="0">
                <a:solidFill>
                  <a:schemeClr val="tx1"/>
                </a:solidFill>
                <a:latin typeface="Helvetica Neue Light" charset="0"/>
                <a:ea typeface="Helvetica Neue Light" charset="0"/>
                <a:cs typeface="Helvetica Neue Light" charset="0"/>
              </a:rPr>
              <a:t>A</a:t>
            </a:r>
            <a:r>
              <a:rPr lang="en-US" dirty="0">
                <a:solidFill>
                  <a:schemeClr val="tx1"/>
                </a:solidFill>
                <a:latin typeface="Helvetica Neue Light" charset="0"/>
                <a:ea typeface="Helvetica Neue Light" charset="0"/>
                <a:cs typeface="Helvetica Neue Light" charset="0"/>
              </a:rPr>
              <a:t> </a:t>
            </a:r>
            <a:r>
              <a:rPr lang="en-US" dirty="0">
                <a:solidFill>
                  <a:schemeClr val="accent2"/>
                </a:solidFill>
                <a:latin typeface="Helvetica Neue Light" charset="0"/>
                <a:ea typeface="Helvetica Neue Light" charset="0"/>
                <a:cs typeface="Helvetica Neue Light" charset="0"/>
              </a:rPr>
              <a:t>and what are their </a:t>
            </a:r>
            <a:r>
              <a:rPr lang="en-US" b="1" dirty="0">
                <a:solidFill>
                  <a:schemeClr val="accent2"/>
                </a:solidFill>
                <a:latin typeface="Helvetica Neue Light" charset="0"/>
                <a:ea typeface="Helvetica Neue Light" charset="0"/>
                <a:cs typeface="Helvetica Neue Light" charset="0"/>
              </a:rPr>
              <a:t>x</a:t>
            </a:r>
            <a:r>
              <a:rPr lang="en-US" dirty="0">
                <a:solidFill>
                  <a:schemeClr val="accent2"/>
                </a:solidFill>
                <a:latin typeface="Helvetica Neue Light" charset="0"/>
                <a:ea typeface="Helvetica Neue Light" charset="0"/>
                <a:cs typeface="Helvetica Neue Light" charset="0"/>
              </a:rPr>
              <a:t> values</a:t>
            </a:r>
            <a:r>
              <a:rPr lang="en-US" dirty="0">
                <a:solidFill>
                  <a:schemeClr val="tx1"/>
                </a:solidFill>
                <a:latin typeface="Helvetica Neue Light" charset="0"/>
                <a:ea typeface="Helvetica Neue Light" charset="0"/>
                <a:cs typeface="Helvetica Neue Light" charset="0"/>
              </a:rPr>
              <a:t>:</a:t>
            </a:r>
          </a:p>
          <a:p>
            <a:pPr lvl="1"/>
            <a:endParaRPr lang="en-US" dirty="0">
              <a:solidFill>
                <a:schemeClr val="tx1"/>
              </a:solidFill>
              <a:latin typeface="Helvetica Neue Light" charset="0"/>
              <a:ea typeface="Helvetica Neue Light" charset="0"/>
              <a:cs typeface="Helvetica Neue Light" charset="0"/>
            </a:endParaRPr>
          </a:p>
        </p:txBody>
      </p:sp>
      <p:sp>
        <p:nvSpPr>
          <p:cNvPr id="48133" name="Rectangle 3"/>
          <p:cNvSpPr>
            <a:spLocks noGrp="1" noChangeArrowheads="1"/>
          </p:cNvSpPr>
          <p:nvPr>
            <p:ph type="title"/>
          </p:nvPr>
        </p:nvSpPr>
        <p:spPr>
          <a:noFill/>
        </p:spPr>
        <p:txBody>
          <a:bodyPr/>
          <a:lstStyle/>
          <a:p>
            <a:pPr eaLnBrk="1" hangingPunct="1">
              <a:spcAft>
                <a:spcPts val="13"/>
              </a:spcAft>
              <a:tabLst>
                <a:tab pos="0" algn="l"/>
                <a:tab pos="914400" algn="l"/>
                <a:tab pos="1828800" algn="l"/>
                <a:tab pos="2743200" algn="l"/>
                <a:tab pos="3657600" algn="l"/>
              </a:tabLst>
            </a:pPr>
            <a:r>
              <a:rPr lang="en-US" sz="4000" dirty="0" smtClean="0">
                <a:solidFill>
                  <a:srgbClr val="000000"/>
                </a:solidFill>
                <a:ea typeface="Osaka" charset="0"/>
                <a:cs typeface="Helvetica Neue Light"/>
              </a:rPr>
              <a:t>Division (/) </a:t>
            </a:r>
            <a:r>
              <a:rPr lang="en-US" sz="4000" dirty="0">
                <a:solidFill>
                  <a:srgbClr val="000000"/>
                </a:solidFill>
                <a:ea typeface="Osaka" charset="0"/>
                <a:cs typeface="Helvetica Neue Light"/>
              </a:rPr>
              <a:t>Compound </a:t>
            </a:r>
            <a:r>
              <a:rPr lang="en-US" sz="4000" dirty="0" smtClean="0">
                <a:solidFill>
                  <a:srgbClr val="000000"/>
                </a:solidFill>
                <a:ea typeface="Osaka" charset="0"/>
                <a:cs typeface="Helvetica Neue Light"/>
              </a:rPr>
              <a:t>Operator</a:t>
            </a:r>
            <a:endParaRPr lang="en-US" sz="4000" dirty="0">
              <a:solidFill>
                <a:srgbClr val="000000"/>
              </a:solidFill>
              <a:ea typeface="Osaka" charset="0"/>
              <a:cs typeface="Helvetica Neue Light"/>
            </a:endParaRPr>
          </a:p>
        </p:txBody>
      </p:sp>
      <p:graphicFrame>
        <p:nvGraphicFramePr>
          <p:cNvPr id="7" name="Table 6"/>
          <p:cNvGraphicFramePr>
            <a:graphicFrameLocks noGrp="1"/>
          </p:cNvGraphicFramePr>
          <p:nvPr/>
        </p:nvGraphicFramePr>
        <p:xfrm>
          <a:off x="1738704" y="4421397"/>
          <a:ext cx="532554" cy="1371600"/>
        </p:xfrm>
        <a:graphic>
          <a:graphicData uri="http://schemas.openxmlformats.org/drawingml/2006/table">
            <a:tbl>
              <a:tblPr firstRow="1" bandRow="1">
                <a:tableStyleId>{5C22544A-7EE6-4342-B048-85BDC9FD1C3A}</a:tableStyleId>
              </a:tblPr>
              <a:tblGrid>
                <a:gridCol w="532554"/>
              </a:tblGrid>
              <a:tr h="447811">
                <a:tc>
                  <a:txBody>
                    <a:bodyPr/>
                    <a:lstStyle/>
                    <a:p>
                      <a:pPr algn="ctr"/>
                      <a:r>
                        <a:rPr lang="en-US" sz="2400" dirty="0" smtClean="0"/>
                        <a:t>y</a:t>
                      </a:r>
                      <a:endParaRPr lang="en-US" sz="2400" dirty="0"/>
                    </a:p>
                  </a:txBody>
                  <a:tcPr/>
                </a:tc>
              </a:tr>
              <a:tr h="447811">
                <a:tc>
                  <a:txBody>
                    <a:bodyPr/>
                    <a:lstStyle/>
                    <a:p>
                      <a:pPr algn="ctr"/>
                      <a:r>
                        <a:rPr lang="en-US" sz="2400" dirty="0" smtClean="0"/>
                        <a:t>y</a:t>
                      </a:r>
                      <a:r>
                        <a:rPr lang="en-US" sz="2400" baseline="-25000" dirty="0" smtClean="0"/>
                        <a:t>1</a:t>
                      </a:r>
                      <a:endParaRPr lang="en-US" sz="2400" dirty="0"/>
                    </a:p>
                  </a:txBody>
                  <a:tcPr/>
                </a:tc>
              </a:tr>
              <a:tr h="447811">
                <a:tc>
                  <a:txBody>
                    <a:bodyPr/>
                    <a:lstStyle/>
                    <a:p>
                      <a:pPr algn="ctr"/>
                      <a:r>
                        <a:rPr lang="en-US" sz="2400" dirty="0" smtClean="0"/>
                        <a:t>y</a:t>
                      </a:r>
                      <a:r>
                        <a:rPr lang="en-US" sz="2400" baseline="-25000" dirty="0" smtClean="0"/>
                        <a:t>2</a:t>
                      </a:r>
                      <a:endParaRPr lang="en-US" sz="2400" dirty="0" smtClean="0"/>
                    </a:p>
                  </a:txBody>
                  <a:tcPr/>
                </a:tc>
              </a:tr>
            </a:tbl>
          </a:graphicData>
        </a:graphic>
      </p:graphicFrame>
      <p:graphicFrame>
        <p:nvGraphicFramePr>
          <p:cNvPr id="19" name="Table 18"/>
          <p:cNvGraphicFramePr>
            <a:graphicFrameLocks noGrp="1"/>
          </p:cNvGraphicFramePr>
          <p:nvPr/>
        </p:nvGraphicFramePr>
        <p:xfrm>
          <a:off x="398480" y="4421397"/>
          <a:ext cx="1166696" cy="2286000"/>
        </p:xfrm>
        <a:graphic>
          <a:graphicData uri="http://schemas.openxmlformats.org/drawingml/2006/table">
            <a:tbl>
              <a:tblPr firstRow="1" bandRow="1">
                <a:tableStyleId>{5C22544A-7EE6-4342-B048-85BDC9FD1C3A}</a:tableStyleId>
              </a:tblPr>
              <a:tblGrid>
                <a:gridCol w="583348"/>
                <a:gridCol w="583348"/>
              </a:tblGrid>
              <a:tr h="329379">
                <a:tc>
                  <a:txBody>
                    <a:bodyPr/>
                    <a:lstStyle/>
                    <a:p>
                      <a:pPr algn="ctr"/>
                      <a:r>
                        <a:rPr lang="en-US" sz="2400" dirty="0" smtClean="0"/>
                        <a:t>x</a:t>
                      </a:r>
                      <a:endParaRPr lang="en-US" sz="2400" dirty="0"/>
                    </a:p>
                  </a:txBody>
                  <a:tcPr/>
                </a:tc>
                <a:tc>
                  <a:txBody>
                    <a:bodyPr/>
                    <a:lstStyle/>
                    <a:p>
                      <a:pPr algn="ctr"/>
                      <a:r>
                        <a:rPr lang="en-US" sz="2400" dirty="0" smtClean="0"/>
                        <a:t>y</a:t>
                      </a:r>
                      <a:endParaRPr lang="en-US" sz="2400" dirty="0"/>
                    </a:p>
                  </a:txBody>
                  <a:tcPr/>
                </a:tc>
              </a:tr>
              <a:tr h="329379">
                <a:tc>
                  <a:txBody>
                    <a:bodyPr/>
                    <a:lstStyle/>
                    <a:p>
                      <a:pPr algn="ctr"/>
                      <a:r>
                        <a:rPr lang="en-US" sz="2400" dirty="0" smtClean="0"/>
                        <a:t>x</a:t>
                      </a:r>
                      <a:r>
                        <a:rPr lang="en-US" sz="2400" baseline="-25000" dirty="0" smtClean="0"/>
                        <a:t>1</a:t>
                      </a:r>
                      <a:endParaRPr lang="en-US" sz="2400" baseline="-25000" dirty="0"/>
                    </a:p>
                  </a:txBody>
                  <a:tcPr/>
                </a:tc>
                <a:tc>
                  <a:txBody>
                    <a:bodyPr/>
                    <a:lstStyle/>
                    <a:p>
                      <a:pPr algn="ctr"/>
                      <a:r>
                        <a:rPr lang="en-US" sz="2400" dirty="0" smtClean="0"/>
                        <a:t>y</a:t>
                      </a:r>
                      <a:r>
                        <a:rPr lang="en-US" sz="2400" baseline="-25000" dirty="0" smtClean="0"/>
                        <a:t>1</a:t>
                      </a:r>
                      <a:endParaRPr lang="en-US" sz="2400" dirty="0"/>
                    </a:p>
                  </a:txBody>
                  <a:tcPr/>
                </a:tc>
              </a:tr>
              <a:tr h="329379">
                <a:tc>
                  <a:txBody>
                    <a:bodyPr/>
                    <a:lstStyle/>
                    <a:p>
                      <a:pPr algn="ctr"/>
                      <a:r>
                        <a:rPr lang="en-US" sz="2400" dirty="0" smtClean="0"/>
                        <a:t>x</a:t>
                      </a:r>
                      <a:r>
                        <a:rPr lang="en-US" sz="2400" baseline="-25000" dirty="0" smtClean="0"/>
                        <a:t>1</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y</a:t>
                      </a:r>
                      <a:r>
                        <a:rPr lang="en-US" sz="2400" baseline="-25000" dirty="0" smtClean="0"/>
                        <a:t>2</a:t>
                      </a:r>
                      <a:endParaRPr lang="en-US" sz="2400" dirty="0" smtClean="0"/>
                    </a:p>
                  </a:txBody>
                  <a:tcPr/>
                </a:tc>
              </a:tr>
              <a:tr h="329379">
                <a:tc>
                  <a:txBody>
                    <a:bodyPr/>
                    <a:lstStyle/>
                    <a:p>
                      <a:pPr algn="ctr"/>
                      <a:r>
                        <a:rPr lang="en-US" sz="2400" dirty="0" smtClean="0"/>
                        <a:t>x</a:t>
                      </a:r>
                      <a:r>
                        <a:rPr lang="en-US" sz="2400" baseline="-25000" dirty="0" smtClean="0"/>
                        <a:t>2</a:t>
                      </a:r>
                      <a:endParaRPr lang="en-US" sz="2400" dirty="0" smtClean="0"/>
                    </a:p>
                  </a:txBody>
                  <a:tcPr/>
                </a:tc>
                <a:tc>
                  <a:txBody>
                    <a:bodyPr/>
                    <a:lstStyle/>
                    <a:p>
                      <a:pPr algn="ctr"/>
                      <a:r>
                        <a:rPr lang="en-US" sz="2400" dirty="0" smtClean="0"/>
                        <a:t>y</a:t>
                      </a:r>
                      <a:r>
                        <a:rPr lang="en-US" sz="2400" baseline="-25000" dirty="0" smtClean="0"/>
                        <a:t>1</a:t>
                      </a:r>
                      <a:endParaRPr lang="en-US" sz="2400" dirty="0" smtClean="0"/>
                    </a:p>
                  </a:txBody>
                  <a:tcPr/>
                </a:tc>
              </a:tr>
              <a:tr h="329379">
                <a:tc>
                  <a:txBody>
                    <a:bodyPr/>
                    <a:lstStyle/>
                    <a:p>
                      <a:pPr algn="ctr"/>
                      <a:r>
                        <a:rPr lang="en-US" sz="2400" dirty="0" smtClean="0"/>
                        <a:t>x</a:t>
                      </a:r>
                      <a:r>
                        <a:rPr lang="en-US" sz="2400" baseline="-25000" dirty="0" smtClean="0"/>
                        <a:t>3</a:t>
                      </a:r>
                      <a:endParaRPr lang="en-US" sz="2400" dirty="0" smtClean="0"/>
                    </a:p>
                  </a:txBody>
                  <a:tcPr/>
                </a:tc>
                <a:tc>
                  <a:txBody>
                    <a:bodyPr/>
                    <a:lstStyle/>
                    <a:p>
                      <a:pPr algn="ctr"/>
                      <a:r>
                        <a:rPr lang="en-US" sz="2400" dirty="0" smtClean="0"/>
                        <a:t>y</a:t>
                      </a:r>
                      <a:r>
                        <a:rPr lang="en-US" sz="2400" baseline="-25000" dirty="0" smtClean="0"/>
                        <a:t>2</a:t>
                      </a:r>
                      <a:endParaRPr lang="en-US" sz="2400" dirty="0" smtClean="0"/>
                    </a:p>
                  </a:txBody>
                  <a:tcPr/>
                </a:tc>
              </a:tr>
            </a:tbl>
          </a:graphicData>
        </a:graphic>
      </p:graphicFrame>
      <p:sp>
        <p:nvSpPr>
          <p:cNvPr id="21" name="TextBox 20"/>
          <p:cNvSpPr txBox="1"/>
          <p:nvPr/>
        </p:nvSpPr>
        <p:spPr>
          <a:xfrm>
            <a:off x="674718" y="3861680"/>
            <a:ext cx="492443" cy="646331"/>
          </a:xfrm>
          <a:prstGeom prst="rect">
            <a:avLst/>
          </a:prstGeom>
          <a:noFill/>
        </p:spPr>
        <p:txBody>
          <a:bodyPr wrap="none" rtlCol="0">
            <a:spAutoFit/>
          </a:bodyPr>
          <a:lstStyle/>
          <a:p>
            <a:r>
              <a:rPr lang="en-US" sz="3600" smtClean="0"/>
              <a:t>A</a:t>
            </a:r>
            <a:endParaRPr lang="en-US" sz="3600" dirty="0"/>
          </a:p>
        </p:txBody>
      </p:sp>
      <p:sp>
        <p:nvSpPr>
          <p:cNvPr id="22" name="TextBox 21"/>
          <p:cNvSpPr txBox="1"/>
          <p:nvPr/>
        </p:nvSpPr>
        <p:spPr>
          <a:xfrm>
            <a:off x="1778814" y="3861680"/>
            <a:ext cx="492443" cy="646331"/>
          </a:xfrm>
          <a:prstGeom prst="rect">
            <a:avLst/>
          </a:prstGeom>
          <a:noFill/>
        </p:spPr>
        <p:txBody>
          <a:bodyPr wrap="none" rtlCol="0">
            <a:spAutoFit/>
          </a:bodyPr>
          <a:lstStyle/>
          <a:p>
            <a:r>
              <a:rPr lang="en-US" sz="3600" dirty="0" smtClean="0"/>
              <a:t>B</a:t>
            </a:r>
            <a:endParaRPr lang="en-US" sz="3600" dirty="0"/>
          </a:p>
        </p:txBody>
      </p:sp>
      <p:sp>
        <p:nvSpPr>
          <p:cNvPr id="2" name="Rectangle 1"/>
          <p:cNvSpPr/>
          <p:nvPr/>
        </p:nvSpPr>
        <p:spPr>
          <a:xfrm>
            <a:off x="3249704" y="2179174"/>
            <a:ext cx="2007281" cy="646331"/>
          </a:xfrm>
          <a:prstGeom prst="rect">
            <a:avLst/>
          </a:prstGeom>
        </p:spPr>
        <p:txBody>
          <a:bodyPr wrap="none">
            <a:spAutoFit/>
          </a:bodyPr>
          <a:lstStyle/>
          <a:p>
            <a:r>
              <a:rPr lang="en-US" sz="3600" dirty="0" smtClean="0">
                <a:latin typeface="Helvetica Neue" charset="0"/>
                <a:ea typeface="Helvetica Neue" charset="0"/>
                <a:cs typeface="Helvetica Neue" charset="0"/>
              </a:rPr>
              <a:t>𝜋</a:t>
            </a:r>
            <a:r>
              <a:rPr lang="en-US" sz="3600" baseline="-25000" dirty="0" smtClean="0">
                <a:latin typeface="Helvetica Neue" charset="0"/>
                <a:ea typeface="Helvetica Neue" charset="0"/>
                <a:cs typeface="Helvetica Neue" charset="0"/>
              </a:rPr>
              <a:t>x</a:t>
            </a:r>
            <a:r>
              <a:rPr lang="en-US" sz="3600" dirty="0" smtClean="0">
                <a:latin typeface="Helvetica Neue" charset="0"/>
                <a:ea typeface="Helvetica Neue" charset="0"/>
                <a:cs typeface="Helvetica Neue" charset="0"/>
              </a:rPr>
              <a:t>(A) × B</a:t>
            </a:r>
            <a:endParaRPr lang="en-US" dirty="0"/>
          </a:p>
        </p:txBody>
      </p:sp>
      <p:sp>
        <p:nvSpPr>
          <p:cNvPr id="13" name="Rectangle 12"/>
          <p:cNvSpPr/>
          <p:nvPr/>
        </p:nvSpPr>
        <p:spPr>
          <a:xfrm>
            <a:off x="3249704" y="3958597"/>
            <a:ext cx="3392275" cy="646331"/>
          </a:xfrm>
          <a:prstGeom prst="rect">
            <a:avLst/>
          </a:prstGeom>
        </p:spPr>
        <p:txBody>
          <a:bodyPr wrap="none">
            <a:spAutoFit/>
          </a:bodyPr>
          <a:lstStyle/>
          <a:p>
            <a:r>
              <a:rPr lang="en-US" sz="3600" dirty="0" smtClean="0">
                <a:latin typeface="Helvetica Neue" charset="0"/>
                <a:ea typeface="Helvetica Neue" charset="0"/>
                <a:cs typeface="Helvetica Neue" charset="0"/>
              </a:rPr>
              <a:t>(               ) – A </a:t>
            </a:r>
            <a:endParaRPr lang="en-US" dirty="0"/>
          </a:p>
        </p:txBody>
      </p:sp>
      <p:sp>
        <p:nvSpPr>
          <p:cNvPr id="12" name="Rectangle 11"/>
          <p:cNvSpPr/>
          <p:nvPr/>
        </p:nvSpPr>
        <p:spPr>
          <a:xfrm>
            <a:off x="3442753" y="3956800"/>
            <a:ext cx="2007281" cy="646331"/>
          </a:xfrm>
          <a:prstGeom prst="rect">
            <a:avLst/>
          </a:prstGeom>
        </p:spPr>
        <p:txBody>
          <a:bodyPr wrap="none">
            <a:spAutoFit/>
          </a:bodyPr>
          <a:lstStyle/>
          <a:p>
            <a:r>
              <a:rPr lang="en-US" sz="3600" dirty="0" smtClean="0">
                <a:latin typeface="Helvetica Neue" charset="0"/>
                <a:ea typeface="Helvetica Neue" charset="0"/>
                <a:cs typeface="Helvetica Neue" charset="0"/>
              </a:rPr>
              <a:t>𝜋</a:t>
            </a:r>
            <a:r>
              <a:rPr lang="en-US" sz="3600" baseline="-25000" dirty="0" smtClean="0">
                <a:latin typeface="Helvetica Neue" charset="0"/>
                <a:ea typeface="Helvetica Neue" charset="0"/>
                <a:cs typeface="Helvetica Neue" charset="0"/>
              </a:rPr>
              <a:t>x</a:t>
            </a:r>
            <a:r>
              <a:rPr lang="en-US" sz="3600" dirty="0" smtClean="0">
                <a:latin typeface="Helvetica Neue" charset="0"/>
                <a:ea typeface="Helvetica Neue" charset="0"/>
                <a:cs typeface="Helvetica Neue" charset="0"/>
              </a:rPr>
              <a:t>(A) × B</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251772838"/>
              </p:ext>
            </p:extLst>
          </p:nvPr>
        </p:nvGraphicFramePr>
        <p:xfrm>
          <a:off x="4253344" y="4648385"/>
          <a:ext cx="1166696" cy="1371600"/>
        </p:xfrm>
        <a:graphic>
          <a:graphicData uri="http://schemas.openxmlformats.org/drawingml/2006/table">
            <a:tbl>
              <a:tblPr firstRow="1" bandRow="1">
                <a:tableStyleId>{5C22544A-7EE6-4342-B048-85BDC9FD1C3A}</a:tableStyleId>
              </a:tblPr>
              <a:tblGrid>
                <a:gridCol w="583348"/>
                <a:gridCol w="583348"/>
              </a:tblGrid>
              <a:tr h="329379">
                <a:tc>
                  <a:txBody>
                    <a:bodyPr/>
                    <a:lstStyle/>
                    <a:p>
                      <a:pPr algn="ctr"/>
                      <a:r>
                        <a:rPr lang="en-US" sz="2400" dirty="0" smtClean="0"/>
                        <a:t>x</a:t>
                      </a:r>
                      <a:endParaRPr lang="en-US" sz="2400" dirty="0"/>
                    </a:p>
                  </a:txBody>
                  <a:tcPr/>
                </a:tc>
                <a:tc>
                  <a:txBody>
                    <a:bodyPr/>
                    <a:lstStyle/>
                    <a:p>
                      <a:pPr algn="ctr"/>
                      <a:r>
                        <a:rPr lang="en-US" sz="2400" dirty="0" smtClean="0"/>
                        <a:t>y</a:t>
                      </a:r>
                      <a:endParaRPr lang="en-US" sz="2400" dirty="0"/>
                    </a:p>
                  </a:txBody>
                  <a:tcPr/>
                </a:tc>
              </a:tr>
              <a:tr h="329379">
                <a:tc>
                  <a:txBody>
                    <a:bodyPr/>
                    <a:lstStyle/>
                    <a:p>
                      <a:pPr algn="ctr"/>
                      <a:r>
                        <a:rPr lang="en-US" sz="2400" dirty="0" smtClean="0"/>
                        <a:t>x</a:t>
                      </a:r>
                      <a:r>
                        <a:rPr lang="en-US" sz="2400" baseline="-25000" dirty="0" smtClean="0"/>
                        <a:t>2</a:t>
                      </a:r>
                      <a:endParaRPr lang="en-US" sz="2400" baseline="-25000" dirty="0"/>
                    </a:p>
                  </a:txBody>
                  <a:tcPr/>
                </a:tc>
                <a:tc>
                  <a:txBody>
                    <a:bodyPr/>
                    <a:lstStyle/>
                    <a:p>
                      <a:pPr algn="ctr"/>
                      <a:r>
                        <a:rPr lang="en-US" sz="2400" dirty="0" smtClean="0"/>
                        <a:t>y</a:t>
                      </a:r>
                      <a:r>
                        <a:rPr lang="en-US" sz="2400" baseline="-25000" dirty="0" smtClean="0"/>
                        <a:t>2</a:t>
                      </a:r>
                      <a:endParaRPr lang="en-US" sz="2400" dirty="0"/>
                    </a:p>
                  </a:txBody>
                  <a:tcPr/>
                </a:tc>
              </a:tr>
              <a:tr h="329379">
                <a:tc>
                  <a:txBody>
                    <a:bodyPr/>
                    <a:lstStyle/>
                    <a:p>
                      <a:pPr algn="ctr"/>
                      <a:r>
                        <a:rPr lang="en-US" sz="2400" dirty="0" smtClean="0"/>
                        <a:t>x</a:t>
                      </a:r>
                      <a:r>
                        <a:rPr lang="en-US" sz="2400" baseline="-25000" dirty="0" smtClean="0"/>
                        <a:t>3</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y</a:t>
                      </a:r>
                      <a:r>
                        <a:rPr lang="en-US" sz="2400" baseline="-25000" dirty="0" smtClean="0"/>
                        <a:t>1</a:t>
                      </a:r>
                      <a:endParaRPr lang="en-US" sz="2400" dirty="0" smtClean="0"/>
                    </a:p>
                  </a:txBody>
                  <a:tcPr/>
                </a:tc>
              </a:tr>
            </a:tbl>
          </a:graphicData>
        </a:graphic>
      </p:graphicFrame>
      <p:sp>
        <p:nvSpPr>
          <p:cNvPr id="18" name="Rectangle 17"/>
          <p:cNvSpPr/>
          <p:nvPr/>
        </p:nvSpPr>
        <p:spPr>
          <a:xfrm>
            <a:off x="2686994" y="3966751"/>
            <a:ext cx="3935693" cy="646331"/>
          </a:xfrm>
          <a:prstGeom prst="rect">
            <a:avLst/>
          </a:prstGeom>
        </p:spPr>
        <p:txBody>
          <a:bodyPr wrap="none">
            <a:spAutoFit/>
          </a:bodyPr>
          <a:lstStyle/>
          <a:p>
            <a:r>
              <a:rPr lang="en-US" sz="3600" dirty="0">
                <a:latin typeface="Helvetica Neue" charset="0"/>
                <a:ea typeface="Helvetica Neue" charset="0"/>
                <a:cs typeface="Helvetica Neue" charset="0"/>
              </a:rPr>
              <a:t>𝜋</a:t>
            </a:r>
            <a:r>
              <a:rPr lang="en-US" sz="3600" baseline="-25000" dirty="0">
                <a:latin typeface="Helvetica Neue" charset="0"/>
                <a:ea typeface="Helvetica Neue" charset="0"/>
                <a:cs typeface="Helvetica Neue" charset="0"/>
              </a:rPr>
              <a:t>x</a:t>
            </a:r>
            <a:r>
              <a:rPr lang="en-US" sz="3600" dirty="0" smtClean="0">
                <a:latin typeface="Helvetica Neue" charset="0"/>
                <a:ea typeface="Helvetica Neue" charset="0"/>
                <a:cs typeface="Helvetica Neue" charset="0"/>
              </a:rPr>
              <a:t>(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898313397"/>
              </p:ext>
            </p:extLst>
          </p:nvPr>
        </p:nvGraphicFramePr>
        <p:xfrm>
          <a:off x="6214572" y="4621236"/>
          <a:ext cx="583348" cy="1371600"/>
        </p:xfrm>
        <a:graphic>
          <a:graphicData uri="http://schemas.openxmlformats.org/drawingml/2006/table">
            <a:tbl>
              <a:tblPr firstRow="1" bandRow="1">
                <a:tableStyleId>{5C22544A-7EE6-4342-B048-85BDC9FD1C3A}</a:tableStyleId>
              </a:tblPr>
              <a:tblGrid>
                <a:gridCol w="583348"/>
              </a:tblGrid>
              <a:tr h="329379">
                <a:tc>
                  <a:txBody>
                    <a:bodyPr/>
                    <a:lstStyle/>
                    <a:p>
                      <a:pPr algn="ctr"/>
                      <a:r>
                        <a:rPr lang="en-US" sz="2400" dirty="0" smtClean="0"/>
                        <a:t>x</a:t>
                      </a:r>
                      <a:endParaRPr lang="en-US" sz="2400" dirty="0"/>
                    </a:p>
                  </a:txBody>
                  <a:tcPr/>
                </a:tc>
              </a:tr>
              <a:tr h="329379">
                <a:tc>
                  <a:txBody>
                    <a:bodyPr/>
                    <a:lstStyle/>
                    <a:p>
                      <a:pPr algn="ctr"/>
                      <a:r>
                        <a:rPr lang="en-US" sz="2400" dirty="0" smtClean="0"/>
                        <a:t>x</a:t>
                      </a:r>
                      <a:r>
                        <a:rPr lang="en-US" sz="2400" baseline="-25000" dirty="0" smtClean="0"/>
                        <a:t>2</a:t>
                      </a:r>
                      <a:endParaRPr lang="en-US" sz="2400" baseline="-25000" dirty="0"/>
                    </a:p>
                  </a:txBody>
                  <a:tcPr/>
                </a:tc>
              </a:tr>
              <a:tr h="329379">
                <a:tc>
                  <a:txBody>
                    <a:bodyPr/>
                    <a:lstStyle/>
                    <a:p>
                      <a:pPr algn="ctr"/>
                      <a:r>
                        <a:rPr lang="en-US" sz="2400" dirty="0" smtClean="0"/>
                        <a:t>x</a:t>
                      </a:r>
                      <a:r>
                        <a:rPr lang="en-US" sz="2400" baseline="-25000" dirty="0" smtClean="0"/>
                        <a:t>3</a:t>
                      </a:r>
                      <a:endParaRPr lang="en-US" sz="2400" dirty="0" smtClean="0"/>
                    </a:p>
                  </a:txBody>
                  <a:tcPr/>
                </a:tc>
              </a:tr>
            </a:tbl>
          </a:graphicData>
        </a:graphic>
      </p:graphicFrame>
      <p:sp>
        <p:nvSpPr>
          <p:cNvPr id="25" name="TextBox 24"/>
          <p:cNvSpPr txBox="1"/>
          <p:nvPr/>
        </p:nvSpPr>
        <p:spPr>
          <a:xfrm>
            <a:off x="6979422" y="4856510"/>
            <a:ext cx="1842130" cy="83099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2400" i="1" dirty="0" smtClean="0"/>
              <a:t>Disqualified </a:t>
            </a:r>
            <a:r>
              <a:rPr lang="en-US" sz="2400" i="1" smtClean="0"/>
              <a:t/>
            </a:r>
            <a:br>
              <a:rPr lang="en-US" sz="2400" i="1" smtClean="0"/>
            </a:br>
            <a:r>
              <a:rPr lang="en-US" sz="2400" smtClean="0"/>
              <a:t>x </a:t>
            </a:r>
            <a:r>
              <a:rPr lang="en-US" sz="2400" dirty="0" smtClean="0"/>
              <a:t>values</a:t>
            </a:r>
            <a:endParaRPr lang="en-US" sz="2400" dirty="0"/>
          </a:p>
        </p:txBody>
      </p:sp>
      <p:sp>
        <p:nvSpPr>
          <p:cNvPr id="26" name="Rectangle 25"/>
          <p:cNvSpPr/>
          <p:nvPr/>
        </p:nvSpPr>
        <p:spPr>
          <a:xfrm>
            <a:off x="5601542" y="4979622"/>
            <a:ext cx="431528" cy="584775"/>
          </a:xfrm>
          <a:prstGeom prst="rect">
            <a:avLst/>
          </a:prstGeom>
        </p:spPr>
        <p:txBody>
          <a:bodyPr wrap="none">
            <a:spAutoFit/>
          </a:bodyPr>
          <a:lstStyle/>
          <a:p>
            <a:r>
              <a:rPr lang="en-US" sz="3200" dirty="0">
                <a:latin typeface="Helvetica Neue" charset="0"/>
                <a:ea typeface="Helvetica Neue" charset="0"/>
                <a:cs typeface="Helvetica Neue" charset="0"/>
              </a:rPr>
              <a:t>=</a:t>
            </a:r>
            <a:endParaRPr lang="en-US" sz="3200" dirty="0"/>
          </a:p>
        </p:txBody>
      </p:sp>
    </p:spTree>
    <p:extLst>
      <p:ext uri="{BB962C8B-B14F-4D97-AF65-F5344CB8AC3E}">
        <p14:creationId xmlns:p14="http://schemas.microsoft.com/office/powerpoint/2010/main" val="9239100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5" grpId="0" animBg="1"/>
      <p:bldP spid="26"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85800" y="1143000"/>
            <a:ext cx="7772400" cy="3155011"/>
          </a:xfrm>
        </p:spPr>
        <p:txBody>
          <a:bodyPr anchor="t"/>
          <a:lstStyle/>
          <a:p>
            <a:r>
              <a:rPr lang="en-US" dirty="0">
                <a:solidFill>
                  <a:schemeClr val="tx1"/>
                </a:solidFill>
                <a:latin typeface="Helvetica Neue Light" charset="0"/>
                <a:ea typeface="Helvetica Neue Light" charset="0"/>
                <a:cs typeface="Helvetica Neue Light" charset="0"/>
              </a:rPr>
              <a:t>If all the </a:t>
            </a:r>
            <a:r>
              <a:rPr lang="en-US" b="1" dirty="0">
                <a:solidFill>
                  <a:schemeClr val="tx1"/>
                </a:solidFill>
                <a:latin typeface="Helvetica Neue Light" charset="0"/>
                <a:ea typeface="Helvetica Neue Light" charset="0"/>
                <a:cs typeface="Helvetica Neue Light" charset="0"/>
              </a:rPr>
              <a:t>x</a:t>
            </a:r>
            <a:r>
              <a:rPr lang="en-US" dirty="0">
                <a:solidFill>
                  <a:schemeClr val="tx1"/>
                </a:solidFill>
                <a:latin typeface="Helvetica Neue Light" charset="0"/>
                <a:ea typeface="Helvetica Neue Light" charset="0"/>
                <a:cs typeface="Helvetica Neue Light" charset="0"/>
              </a:rPr>
              <a:t> values in </a:t>
            </a:r>
            <a:r>
              <a:rPr lang="en-US" b="1" dirty="0">
                <a:solidFill>
                  <a:schemeClr val="tx1"/>
                </a:solidFill>
                <a:latin typeface="Helvetica Neue Light" charset="0"/>
                <a:ea typeface="Helvetica Neue Light" charset="0"/>
                <a:cs typeface="Helvetica Neue Light" charset="0"/>
              </a:rPr>
              <a:t>A</a:t>
            </a:r>
            <a:r>
              <a:rPr lang="en-US" dirty="0">
                <a:solidFill>
                  <a:schemeClr val="tx1"/>
                </a:solidFill>
                <a:latin typeface="Helvetica Neue Light" charset="0"/>
                <a:ea typeface="Helvetica Neue Light" charset="0"/>
                <a:cs typeface="Helvetica Neue Light" charset="0"/>
              </a:rPr>
              <a:t> were in the result what would </a:t>
            </a:r>
            <a:r>
              <a:rPr lang="en-US" b="1" dirty="0">
                <a:solidFill>
                  <a:schemeClr val="tx1"/>
                </a:solidFill>
                <a:latin typeface="Helvetica Neue Light" charset="0"/>
                <a:ea typeface="Helvetica Neue Light" charset="0"/>
                <a:cs typeface="Helvetica Neue Light" charset="0"/>
              </a:rPr>
              <a:t>A</a:t>
            </a:r>
            <a:r>
              <a:rPr lang="en-US" dirty="0">
                <a:solidFill>
                  <a:schemeClr val="tx1"/>
                </a:solidFill>
                <a:latin typeface="Helvetica Neue Light" charset="0"/>
                <a:ea typeface="Helvetica Neue Light" charset="0"/>
                <a:cs typeface="Helvetica Neue Light" charset="0"/>
              </a:rPr>
              <a:t> look like?</a:t>
            </a:r>
          </a:p>
          <a:p>
            <a:endParaRPr lang="en-US" dirty="0">
              <a:solidFill>
                <a:schemeClr val="tx1"/>
              </a:solidFill>
              <a:latin typeface="Helvetica Neue Light" charset="0"/>
              <a:ea typeface="Helvetica Neue Light" charset="0"/>
              <a:cs typeface="Helvetica Neue Light" charset="0"/>
            </a:endParaRPr>
          </a:p>
          <a:p>
            <a:r>
              <a:rPr lang="en-US" dirty="0">
                <a:solidFill>
                  <a:schemeClr val="tx1"/>
                </a:solidFill>
                <a:latin typeface="Helvetica Neue Light" charset="0"/>
                <a:ea typeface="Helvetica Neue Light" charset="0"/>
                <a:cs typeface="Helvetica Neue Light" charset="0"/>
              </a:rPr>
              <a:t>Which of these tuples are we missing from </a:t>
            </a:r>
            <a:r>
              <a:rPr lang="en-US" b="1" dirty="0">
                <a:solidFill>
                  <a:schemeClr val="tx1"/>
                </a:solidFill>
                <a:latin typeface="Helvetica Neue Light" charset="0"/>
                <a:ea typeface="Helvetica Neue Light" charset="0"/>
                <a:cs typeface="Helvetica Neue Light" charset="0"/>
              </a:rPr>
              <a:t>A</a:t>
            </a:r>
            <a:r>
              <a:rPr lang="en-US" dirty="0">
                <a:solidFill>
                  <a:schemeClr val="tx1"/>
                </a:solidFill>
                <a:latin typeface="Helvetica Neue Light" charset="0"/>
                <a:ea typeface="Helvetica Neue Light" charset="0"/>
                <a:cs typeface="Helvetica Neue Light" charset="0"/>
              </a:rPr>
              <a:t> and what are their </a:t>
            </a:r>
            <a:r>
              <a:rPr lang="en-US" b="1" dirty="0">
                <a:solidFill>
                  <a:schemeClr val="tx1"/>
                </a:solidFill>
                <a:latin typeface="Helvetica Neue Light" charset="0"/>
                <a:ea typeface="Helvetica Neue Light" charset="0"/>
                <a:cs typeface="Helvetica Neue Light" charset="0"/>
              </a:rPr>
              <a:t>x</a:t>
            </a:r>
            <a:r>
              <a:rPr lang="en-US" dirty="0">
                <a:solidFill>
                  <a:schemeClr val="tx1"/>
                </a:solidFill>
                <a:latin typeface="Helvetica Neue Light" charset="0"/>
                <a:ea typeface="Helvetica Neue Light" charset="0"/>
                <a:cs typeface="Helvetica Neue Light" charset="0"/>
              </a:rPr>
              <a:t> values</a:t>
            </a:r>
            <a:r>
              <a:rPr lang="en-US" dirty="0" smtClean="0">
                <a:solidFill>
                  <a:schemeClr val="tx1"/>
                </a:solidFill>
                <a:latin typeface="Helvetica Neue Light" charset="0"/>
                <a:ea typeface="Helvetica Neue Light" charset="0"/>
                <a:cs typeface="Helvetica Neue Light" charset="0"/>
              </a:rPr>
              <a:t>:</a:t>
            </a:r>
            <a:endParaRPr lang="en-US" dirty="0">
              <a:solidFill>
                <a:schemeClr val="tx1"/>
              </a:solidFill>
              <a:latin typeface="Helvetica Neue Light" charset="0"/>
              <a:ea typeface="Helvetica Neue Light" charset="0"/>
              <a:cs typeface="Helvetica Neue Light" charset="0"/>
            </a:endParaRPr>
          </a:p>
        </p:txBody>
      </p:sp>
      <p:sp>
        <p:nvSpPr>
          <p:cNvPr id="48133" name="Rectangle 3"/>
          <p:cNvSpPr>
            <a:spLocks noGrp="1" noChangeArrowheads="1"/>
          </p:cNvSpPr>
          <p:nvPr>
            <p:ph type="title"/>
          </p:nvPr>
        </p:nvSpPr>
        <p:spPr>
          <a:noFill/>
        </p:spPr>
        <p:txBody>
          <a:bodyPr/>
          <a:lstStyle/>
          <a:p>
            <a:pPr eaLnBrk="1" hangingPunct="1">
              <a:spcAft>
                <a:spcPts val="13"/>
              </a:spcAft>
              <a:tabLst>
                <a:tab pos="0" algn="l"/>
                <a:tab pos="914400" algn="l"/>
                <a:tab pos="1828800" algn="l"/>
                <a:tab pos="2743200" algn="l"/>
                <a:tab pos="3657600" algn="l"/>
              </a:tabLst>
            </a:pPr>
            <a:r>
              <a:rPr lang="en-US" sz="4000" dirty="0" smtClean="0">
                <a:solidFill>
                  <a:srgbClr val="000000"/>
                </a:solidFill>
                <a:ea typeface="Osaka" charset="0"/>
                <a:cs typeface="Helvetica Neue Light"/>
              </a:rPr>
              <a:t>Division (/) </a:t>
            </a:r>
            <a:r>
              <a:rPr lang="en-US" sz="4000" dirty="0">
                <a:solidFill>
                  <a:srgbClr val="000000"/>
                </a:solidFill>
                <a:ea typeface="Osaka" charset="0"/>
                <a:cs typeface="Helvetica Neue Light"/>
              </a:rPr>
              <a:t>Compound </a:t>
            </a:r>
            <a:r>
              <a:rPr lang="en-US" sz="4000" dirty="0" smtClean="0">
                <a:solidFill>
                  <a:srgbClr val="000000"/>
                </a:solidFill>
                <a:ea typeface="Osaka" charset="0"/>
                <a:cs typeface="Helvetica Neue Light"/>
              </a:rPr>
              <a:t>Operator</a:t>
            </a:r>
            <a:endParaRPr lang="en-US" sz="4000" dirty="0">
              <a:solidFill>
                <a:srgbClr val="000000"/>
              </a:solidFill>
              <a:ea typeface="Osaka" charset="0"/>
              <a:cs typeface="Helvetica Neue Light"/>
            </a:endParaRPr>
          </a:p>
        </p:txBody>
      </p:sp>
      <p:graphicFrame>
        <p:nvGraphicFramePr>
          <p:cNvPr id="7" name="Table 6"/>
          <p:cNvGraphicFramePr>
            <a:graphicFrameLocks noGrp="1"/>
          </p:cNvGraphicFramePr>
          <p:nvPr/>
        </p:nvGraphicFramePr>
        <p:xfrm>
          <a:off x="1738704" y="4421397"/>
          <a:ext cx="532554" cy="1371600"/>
        </p:xfrm>
        <a:graphic>
          <a:graphicData uri="http://schemas.openxmlformats.org/drawingml/2006/table">
            <a:tbl>
              <a:tblPr firstRow="1" bandRow="1">
                <a:tableStyleId>{5C22544A-7EE6-4342-B048-85BDC9FD1C3A}</a:tableStyleId>
              </a:tblPr>
              <a:tblGrid>
                <a:gridCol w="532554"/>
              </a:tblGrid>
              <a:tr h="447811">
                <a:tc>
                  <a:txBody>
                    <a:bodyPr/>
                    <a:lstStyle/>
                    <a:p>
                      <a:pPr algn="ctr"/>
                      <a:r>
                        <a:rPr lang="en-US" sz="2400" dirty="0" smtClean="0"/>
                        <a:t>y</a:t>
                      </a:r>
                      <a:endParaRPr lang="en-US" sz="2400" dirty="0"/>
                    </a:p>
                  </a:txBody>
                  <a:tcPr/>
                </a:tc>
              </a:tr>
              <a:tr h="447811">
                <a:tc>
                  <a:txBody>
                    <a:bodyPr/>
                    <a:lstStyle/>
                    <a:p>
                      <a:pPr algn="ctr"/>
                      <a:r>
                        <a:rPr lang="en-US" sz="2400" dirty="0" smtClean="0"/>
                        <a:t>y</a:t>
                      </a:r>
                      <a:r>
                        <a:rPr lang="en-US" sz="2400" baseline="-25000" dirty="0" smtClean="0"/>
                        <a:t>1</a:t>
                      </a:r>
                      <a:endParaRPr lang="en-US" sz="2400" dirty="0"/>
                    </a:p>
                  </a:txBody>
                  <a:tcPr/>
                </a:tc>
              </a:tr>
              <a:tr h="447811">
                <a:tc>
                  <a:txBody>
                    <a:bodyPr/>
                    <a:lstStyle/>
                    <a:p>
                      <a:pPr algn="ctr"/>
                      <a:r>
                        <a:rPr lang="en-US" sz="2400" dirty="0" smtClean="0"/>
                        <a:t>y</a:t>
                      </a:r>
                      <a:r>
                        <a:rPr lang="en-US" sz="2400" baseline="-25000" dirty="0" smtClean="0"/>
                        <a:t>2</a:t>
                      </a:r>
                      <a:endParaRPr lang="en-US" sz="2400" dirty="0" smtClean="0"/>
                    </a:p>
                  </a:txBody>
                  <a:tcPr/>
                </a:tc>
              </a:tr>
            </a:tbl>
          </a:graphicData>
        </a:graphic>
      </p:graphicFrame>
      <p:graphicFrame>
        <p:nvGraphicFramePr>
          <p:cNvPr id="19" name="Table 18"/>
          <p:cNvGraphicFramePr>
            <a:graphicFrameLocks noGrp="1"/>
          </p:cNvGraphicFramePr>
          <p:nvPr/>
        </p:nvGraphicFramePr>
        <p:xfrm>
          <a:off x="398480" y="4421397"/>
          <a:ext cx="1166696" cy="2286000"/>
        </p:xfrm>
        <a:graphic>
          <a:graphicData uri="http://schemas.openxmlformats.org/drawingml/2006/table">
            <a:tbl>
              <a:tblPr firstRow="1" bandRow="1">
                <a:tableStyleId>{5C22544A-7EE6-4342-B048-85BDC9FD1C3A}</a:tableStyleId>
              </a:tblPr>
              <a:tblGrid>
                <a:gridCol w="583348"/>
                <a:gridCol w="583348"/>
              </a:tblGrid>
              <a:tr h="329379">
                <a:tc>
                  <a:txBody>
                    <a:bodyPr/>
                    <a:lstStyle/>
                    <a:p>
                      <a:pPr algn="ctr"/>
                      <a:r>
                        <a:rPr lang="en-US" sz="2400" dirty="0" smtClean="0"/>
                        <a:t>x</a:t>
                      </a:r>
                      <a:endParaRPr lang="en-US" sz="2400" dirty="0"/>
                    </a:p>
                  </a:txBody>
                  <a:tcPr/>
                </a:tc>
                <a:tc>
                  <a:txBody>
                    <a:bodyPr/>
                    <a:lstStyle/>
                    <a:p>
                      <a:pPr algn="ctr"/>
                      <a:r>
                        <a:rPr lang="en-US" sz="2400" dirty="0" smtClean="0"/>
                        <a:t>y</a:t>
                      </a:r>
                      <a:endParaRPr lang="en-US" sz="2400" dirty="0"/>
                    </a:p>
                  </a:txBody>
                  <a:tcPr/>
                </a:tc>
              </a:tr>
              <a:tr h="329379">
                <a:tc>
                  <a:txBody>
                    <a:bodyPr/>
                    <a:lstStyle/>
                    <a:p>
                      <a:pPr algn="ctr"/>
                      <a:r>
                        <a:rPr lang="en-US" sz="2400" dirty="0" smtClean="0"/>
                        <a:t>x</a:t>
                      </a:r>
                      <a:r>
                        <a:rPr lang="en-US" sz="2400" baseline="-25000" dirty="0" smtClean="0"/>
                        <a:t>1</a:t>
                      </a:r>
                      <a:endParaRPr lang="en-US" sz="2400" baseline="-25000" dirty="0"/>
                    </a:p>
                  </a:txBody>
                  <a:tcPr/>
                </a:tc>
                <a:tc>
                  <a:txBody>
                    <a:bodyPr/>
                    <a:lstStyle/>
                    <a:p>
                      <a:pPr algn="ctr"/>
                      <a:r>
                        <a:rPr lang="en-US" sz="2400" dirty="0" smtClean="0"/>
                        <a:t>y</a:t>
                      </a:r>
                      <a:r>
                        <a:rPr lang="en-US" sz="2400" baseline="-25000" dirty="0" smtClean="0"/>
                        <a:t>1</a:t>
                      </a:r>
                      <a:endParaRPr lang="en-US" sz="2400" dirty="0"/>
                    </a:p>
                  </a:txBody>
                  <a:tcPr/>
                </a:tc>
              </a:tr>
              <a:tr h="329379">
                <a:tc>
                  <a:txBody>
                    <a:bodyPr/>
                    <a:lstStyle/>
                    <a:p>
                      <a:pPr algn="ctr"/>
                      <a:r>
                        <a:rPr lang="en-US" sz="2400" dirty="0" smtClean="0"/>
                        <a:t>x</a:t>
                      </a:r>
                      <a:r>
                        <a:rPr lang="en-US" sz="2400" baseline="-25000" dirty="0" smtClean="0"/>
                        <a:t>1</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y</a:t>
                      </a:r>
                      <a:r>
                        <a:rPr lang="en-US" sz="2400" baseline="-25000" dirty="0" smtClean="0"/>
                        <a:t>2</a:t>
                      </a:r>
                      <a:endParaRPr lang="en-US" sz="2400" dirty="0" smtClean="0"/>
                    </a:p>
                  </a:txBody>
                  <a:tcPr/>
                </a:tc>
              </a:tr>
              <a:tr h="329379">
                <a:tc>
                  <a:txBody>
                    <a:bodyPr/>
                    <a:lstStyle/>
                    <a:p>
                      <a:pPr algn="ctr"/>
                      <a:r>
                        <a:rPr lang="en-US" sz="2400" dirty="0" smtClean="0"/>
                        <a:t>x</a:t>
                      </a:r>
                      <a:r>
                        <a:rPr lang="en-US" sz="2400" baseline="-25000" dirty="0" smtClean="0"/>
                        <a:t>2</a:t>
                      </a:r>
                      <a:endParaRPr lang="en-US" sz="2400" dirty="0" smtClean="0"/>
                    </a:p>
                  </a:txBody>
                  <a:tcPr/>
                </a:tc>
                <a:tc>
                  <a:txBody>
                    <a:bodyPr/>
                    <a:lstStyle/>
                    <a:p>
                      <a:pPr algn="ctr"/>
                      <a:r>
                        <a:rPr lang="en-US" sz="2400" dirty="0" smtClean="0"/>
                        <a:t>y</a:t>
                      </a:r>
                      <a:r>
                        <a:rPr lang="en-US" sz="2400" baseline="-25000" dirty="0" smtClean="0"/>
                        <a:t>1</a:t>
                      </a:r>
                      <a:endParaRPr lang="en-US" sz="2400" dirty="0" smtClean="0"/>
                    </a:p>
                  </a:txBody>
                  <a:tcPr/>
                </a:tc>
              </a:tr>
              <a:tr h="329379">
                <a:tc>
                  <a:txBody>
                    <a:bodyPr/>
                    <a:lstStyle/>
                    <a:p>
                      <a:pPr algn="ctr"/>
                      <a:r>
                        <a:rPr lang="en-US" sz="2400" dirty="0" smtClean="0"/>
                        <a:t>x</a:t>
                      </a:r>
                      <a:r>
                        <a:rPr lang="en-US" sz="2400" baseline="-25000" dirty="0" smtClean="0"/>
                        <a:t>3</a:t>
                      </a:r>
                      <a:endParaRPr lang="en-US" sz="2400" dirty="0" smtClean="0"/>
                    </a:p>
                  </a:txBody>
                  <a:tcPr/>
                </a:tc>
                <a:tc>
                  <a:txBody>
                    <a:bodyPr/>
                    <a:lstStyle/>
                    <a:p>
                      <a:pPr algn="ctr"/>
                      <a:r>
                        <a:rPr lang="en-US" sz="2400" dirty="0" smtClean="0"/>
                        <a:t>y</a:t>
                      </a:r>
                      <a:r>
                        <a:rPr lang="en-US" sz="2400" baseline="-25000" dirty="0" smtClean="0"/>
                        <a:t>2</a:t>
                      </a:r>
                      <a:endParaRPr lang="en-US" sz="2400" dirty="0" smtClean="0"/>
                    </a:p>
                  </a:txBody>
                  <a:tcPr/>
                </a:tc>
              </a:tr>
            </a:tbl>
          </a:graphicData>
        </a:graphic>
      </p:graphicFrame>
      <p:sp>
        <p:nvSpPr>
          <p:cNvPr id="21" name="TextBox 20"/>
          <p:cNvSpPr txBox="1"/>
          <p:nvPr/>
        </p:nvSpPr>
        <p:spPr>
          <a:xfrm>
            <a:off x="674718" y="3861680"/>
            <a:ext cx="492443" cy="646331"/>
          </a:xfrm>
          <a:prstGeom prst="rect">
            <a:avLst/>
          </a:prstGeom>
          <a:noFill/>
        </p:spPr>
        <p:txBody>
          <a:bodyPr wrap="none" rtlCol="0">
            <a:spAutoFit/>
          </a:bodyPr>
          <a:lstStyle/>
          <a:p>
            <a:r>
              <a:rPr lang="en-US" sz="3600" smtClean="0"/>
              <a:t>A</a:t>
            </a:r>
            <a:endParaRPr lang="en-US" sz="3600" dirty="0"/>
          </a:p>
        </p:txBody>
      </p:sp>
      <p:sp>
        <p:nvSpPr>
          <p:cNvPr id="22" name="TextBox 21"/>
          <p:cNvSpPr txBox="1"/>
          <p:nvPr/>
        </p:nvSpPr>
        <p:spPr>
          <a:xfrm>
            <a:off x="1778814" y="3861680"/>
            <a:ext cx="492443" cy="646331"/>
          </a:xfrm>
          <a:prstGeom prst="rect">
            <a:avLst/>
          </a:prstGeom>
          <a:noFill/>
        </p:spPr>
        <p:txBody>
          <a:bodyPr wrap="none" rtlCol="0">
            <a:spAutoFit/>
          </a:bodyPr>
          <a:lstStyle/>
          <a:p>
            <a:r>
              <a:rPr lang="en-US" sz="3600" dirty="0" smtClean="0"/>
              <a:t>B</a:t>
            </a:r>
            <a:endParaRPr lang="en-US" sz="3600" dirty="0"/>
          </a:p>
        </p:txBody>
      </p:sp>
      <p:sp>
        <p:nvSpPr>
          <p:cNvPr id="2" name="Rectangle 1"/>
          <p:cNvSpPr/>
          <p:nvPr/>
        </p:nvSpPr>
        <p:spPr>
          <a:xfrm>
            <a:off x="3249704" y="2179174"/>
            <a:ext cx="2007281" cy="646331"/>
          </a:xfrm>
          <a:prstGeom prst="rect">
            <a:avLst/>
          </a:prstGeom>
        </p:spPr>
        <p:txBody>
          <a:bodyPr wrap="none">
            <a:spAutoFit/>
          </a:bodyPr>
          <a:lstStyle/>
          <a:p>
            <a:r>
              <a:rPr lang="en-US" sz="3600" dirty="0" smtClean="0">
                <a:latin typeface="Helvetica Neue" charset="0"/>
                <a:ea typeface="Helvetica Neue" charset="0"/>
                <a:cs typeface="Helvetica Neue" charset="0"/>
              </a:rPr>
              <a:t>𝜋</a:t>
            </a:r>
            <a:r>
              <a:rPr lang="en-US" sz="3600" baseline="-25000" dirty="0" smtClean="0">
                <a:latin typeface="Helvetica Neue" charset="0"/>
                <a:ea typeface="Helvetica Neue" charset="0"/>
                <a:cs typeface="Helvetica Neue" charset="0"/>
              </a:rPr>
              <a:t>x</a:t>
            </a:r>
            <a:r>
              <a:rPr lang="en-US" sz="3600" dirty="0" smtClean="0">
                <a:latin typeface="Helvetica Neue" charset="0"/>
                <a:ea typeface="Helvetica Neue" charset="0"/>
                <a:cs typeface="Helvetica Neue" charset="0"/>
              </a:rPr>
              <a:t>(A) × B</a:t>
            </a:r>
            <a:endParaRPr lang="en-US" dirty="0"/>
          </a:p>
        </p:txBody>
      </p:sp>
      <p:sp>
        <p:nvSpPr>
          <p:cNvPr id="4" name="Rectangle 3"/>
          <p:cNvSpPr/>
          <p:nvPr/>
        </p:nvSpPr>
        <p:spPr>
          <a:xfrm>
            <a:off x="2389368" y="4809167"/>
            <a:ext cx="6532959" cy="584775"/>
          </a:xfrm>
          <a:prstGeom prst="rect">
            <a:avLst/>
          </a:prstGeom>
        </p:spPr>
        <p:txBody>
          <a:bodyPr wrap="square">
            <a:spAutoFit/>
          </a:bodyPr>
          <a:lstStyle/>
          <a:p>
            <a:pPr marL="342900" lvl="0" indent="-342900">
              <a:spcBef>
                <a:spcPct val="20000"/>
              </a:spcBef>
              <a:buFontTx/>
              <a:buChar char="•"/>
            </a:pPr>
            <a:r>
              <a:rPr lang="en-US" sz="3200" kern="0" dirty="0" smtClean="0">
                <a:latin typeface="Helvetica Neue Light" charset="0"/>
                <a:ea typeface="Helvetica Neue Light" charset="0"/>
                <a:cs typeface="Helvetica Neue Light" charset="0"/>
              </a:rPr>
              <a:t>Remove disqualified </a:t>
            </a:r>
            <a:r>
              <a:rPr lang="en-US" sz="3200" b="1" kern="0" dirty="0" smtClean="0">
                <a:latin typeface="Helvetica Neue Light" charset="0"/>
                <a:ea typeface="Helvetica Neue Light" charset="0"/>
                <a:cs typeface="Helvetica Neue Light" charset="0"/>
              </a:rPr>
              <a:t>x</a:t>
            </a:r>
            <a:r>
              <a:rPr lang="en-US" sz="3200" kern="0" dirty="0" smtClean="0">
                <a:latin typeface="Helvetica Neue Light" charset="0"/>
                <a:ea typeface="Helvetica Neue Light" charset="0"/>
                <a:cs typeface="Helvetica Neue Light" charset="0"/>
              </a:rPr>
              <a:t> values:</a:t>
            </a:r>
            <a:endParaRPr lang="en-US" sz="3200" kern="0" dirty="0">
              <a:latin typeface="Helvetica Neue Light" charset="0"/>
              <a:ea typeface="Helvetica Neue Light" charset="0"/>
              <a:cs typeface="Helvetica Neue Light" charset="0"/>
            </a:endParaRPr>
          </a:p>
        </p:txBody>
      </p:sp>
      <p:sp>
        <p:nvSpPr>
          <p:cNvPr id="18" name="Rectangle 17"/>
          <p:cNvSpPr/>
          <p:nvPr/>
        </p:nvSpPr>
        <p:spPr>
          <a:xfrm>
            <a:off x="2316804" y="5441011"/>
            <a:ext cx="6856364" cy="646331"/>
          </a:xfrm>
          <a:prstGeom prst="rect">
            <a:avLst/>
          </a:prstGeom>
        </p:spPr>
        <p:txBody>
          <a:bodyPr wrap="none">
            <a:spAutoFit/>
          </a:bodyPr>
          <a:lstStyle/>
          <a:p>
            <a:r>
              <a:rPr lang="en-US" sz="3600" dirty="0" smtClean="0">
                <a:latin typeface="Helvetica Neue" charset="0"/>
                <a:ea typeface="Helvetica Neue" charset="0"/>
                <a:cs typeface="Helvetica Neue" charset="0"/>
              </a:rPr>
              <a:t>A / B = </a:t>
            </a:r>
            <a:r>
              <a:rPr lang="en-US" sz="3600" dirty="0">
                <a:latin typeface="Helvetica Neue" charset="0"/>
                <a:ea typeface="Helvetica Neue" charset="0"/>
                <a:cs typeface="Helvetica Neue" charset="0"/>
              </a:rPr>
              <a:t>𝜋</a:t>
            </a:r>
            <a:r>
              <a:rPr lang="en-US" sz="3600" baseline="-25000" dirty="0">
                <a:latin typeface="Helvetica Neue" charset="0"/>
                <a:ea typeface="Helvetica Neue" charset="0"/>
                <a:cs typeface="Helvetica Neue" charset="0"/>
              </a:rPr>
              <a:t>x</a:t>
            </a:r>
            <a:r>
              <a:rPr lang="en-US" sz="3600" dirty="0">
                <a:latin typeface="Helvetica Neue" charset="0"/>
                <a:ea typeface="Helvetica Neue" charset="0"/>
                <a:cs typeface="Helvetica Neue" charset="0"/>
              </a:rPr>
              <a:t>(A</a:t>
            </a:r>
            <a:r>
              <a:rPr lang="en-US" sz="3600" dirty="0" smtClean="0">
                <a:latin typeface="Helvetica Neue" charset="0"/>
                <a:ea typeface="Helvetica Neue" charset="0"/>
                <a:cs typeface="Helvetica Neue" charset="0"/>
              </a:rPr>
              <a:t>) – 𝜋</a:t>
            </a:r>
            <a:r>
              <a:rPr lang="en-US" sz="3600" baseline="-25000" dirty="0" smtClean="0">
                <a:latin typeface="Helvetica Neue" charset="0"/>
                <a:ea typeface="Helvetica Neue" charset="0"/>
                <a:cs typeface="Helvetica Neue" charset="0"/>
              </a:rPr>
              <a:t>x</a:t>
            </a:r>
            <a:r>
              <a:rPr lang="en-US" sz="3600" dirty="0" smtClean="0">
                <a:latin typeface="Helvetica Neue" charset="0"/>
                <a:ea typeface="Helvetica Neue" charset="0"/>
                <a:cs typeface="Helvetica Neue" charset="0"/>
              </a:rPr>
              <a:t>((</a:t>
            </a:r>
            <a:r>
              <a:rPr lang="en-US" sz="3600" dirty="0">
                <a:latin typeface="Helvetica Neue" charset="0"/>
                <a:ea typeface="Helvetica Neue" charset="0"/>
                <a:cs typeface="Helvetica Neue" charset="0"/>
              </a:rPr>
              <a:t>𝜋</a:t>
            </a:r>
            <a:r>
              <a:rPr lang="en-US" sz="3600" baseline="-25000" dirty="0">
                <a:latin typeface="Helvetica Neue" charset="0"/>
                <a:ea typeface="Helvetica Neue" charset="0"/>
                <a:cs typeface="Helvetica Neue" charset="0"/>
              </a:rPr>
              <a:t>x</a:t>
            </a:r>
            <a:r>
              <a:rPr lang="en-US" sz="3600" dirty="0">
                <a:latin typeface="Helvetica Neue" charset="0"/>
                <a:ea typeface="Helvetica Neue" charset="0"/>
                <a:cs typeface="Helvetica Neue" charset="0"/>
              </a:rPr>
              <a:t>(A</a:t>
            </a:r>
            <a:r>
              <a:rPr lang="en-US" sz="3600" dirty="0" smtClean="0">
                <a:latin typeface="Helvetica Neue" charset="0"/>
                <a:ea typeface="Helvetica Neue" charset="0"/>
                <a:cs typeface="Helvetica Neue" charset="0"/>
              </a:rPr>
              <a:t>)</a:t>
            </a:r>
            <a:r>
              <a:rPr lang="en-US" sz="3600" dirty="0">
                <a:latin typeface="Helvetica Neue" charset="0"/>
                <a:ea typeface="Helvetica Neue" charset="0"/>
                <a:cs typeface="Helvetica Neue" charset="0"/>
              </a:rPr>
              <a:t> × </a:t>
            </a:r>
            <a:r>
              <a:rPr lang="en-US" sz="3600" dirty="0" smtClean="0">
                <a:latin typeface="Helvetica Neue" charset="0"/>
                <a:ea typeface="Helvetica Neue" charset="0"/>
                <a:cs typeface="Helvetica Neue" charset="0"/>
              </a:rPr>
              <a:t>B) – A) </a:t>
            </a:r>
            <a:endParaRPr lang="en-US" dirty="0"/>
          </a:p>
        </p:txBody>
      </p:sp>
      <p:grpSp>
        <p:nvGrpSpPr>
          <p:cNvPr id="5" name="Group 4"/>
          <p:cNvGrpSpPr/>
          <p:nvPr/>
        </p:nvGrpSpPr>
        <p:grpSpPr>
          <a:xfrm>
            <a:off x="2686994" y="3956800"/>
            <a:ext cx="3954985" cy="656282"/>
            <a:chOff x="2686994" y="3956800"/>
            <a:chExt cx="3954985" cy="656282"/>
          </a:xfrm>
        </p:grpSpPr>
        <p:sp>
          <p:nvSpPr>
            <p:cNvPr id="15" name="Rectangle 14"/>
            <p:cNvSpPr/>
            <p:nvPr/>
          </p:nvSpPr>
          <p:spPr>
            <a:xfrm>
              <a:off x="3249704" y="3958597"/>
              <a:ext cx="3392275" cy="646331"/>
            </a:xfrm>
            <a:prstGeom prst="rect">
              <a:avLst/>
            </a:prstGeom>
          </p:spPr>
          <p:txBody>
            <a:bodyPr wrap="none">
              <a:spAutoFit/>
            </a:bodyPr>
            <a:lstStyle/>
            <a:p>
              <a:r>
                <a:rPr lang="en-US" sz="3600" dirty="0" smtClean="0">
                  <a:latin typeface="Helvetica Neue" charset="0"/>
                  <a:ea typeface="Helvetica Neue" charset="0"/>
                  <a:cs typeface="Helvetica Neue" charset="0"/>
                </a:rPr>
                <a:t>(               ) – A </a:t>
              </a:r>
              <a:endParaRPr lang="en-US" dirty="0"/>
            </a:p>
          </p:txBody>
        </p:sp>
        <p:sp>
          <p:nvSpPr>
            <p:cNvPr id="17" name="Rectangle 16"/>
            <p:cNvSpPr/>
            <p:nvPr/>
          </p:nvSpPr>
          <p:spPr>
            <a:xfrm>
              <a:off x="3442753" y="3956800"/>
              <a:ext cx="2007281" cy="646331"/>
            </a:xfrm>
            <a:prstGeom prst="rect">
              <a:avLst/>
            </a:prstGeom>
          </p:spPr>
          <p:txBody>
            <a:bodyPr wrap="none">
              <a:spAutoFit/>
            </a:bodyPr>
            <a:lstStyle/>
            <a:p>
              <a:r>
                <a:rPr lang="en-US" sz="3600" dirty="0" smtClean="0">
                  <a:latin typeface="Helvetica Neue" charset="0"/>
                  <a:ea typeface="Helvetica Neue" charset="0"/>
                  <a:cs typeface="Helvetica Neue" charset="0"/>
                </a:rPr>
                <a:t>𝜋</a:t>
              </a:r>
              <a:r>
                <a:rPr lang="en-US" sz="3600" baseline="-25000" dirty="0" smtClean="0">
                  <a:latin typeface="Helvetica Neue" charset="0"/>
                  <a:ea typeface="Helvetica Neue" charset="0"/>
                  <a:cs typeface="Helvetica Neue" charset="0"/>
                </a:rPr>
                <a:t>x</a:t>
              </a:r>
              <a:r>
                <a:rPr lang="en-US" sz="3600" dirty="0" smtClean="0">
                  <a:latin typeface="Helvetica Neue" charset="0"/>
                  <a:ea typeface="Helvetica Neue" charset="0"/>
                  <a:cs typeface="Helvetica Neue" charset="0"/>
                </a:rPr>
                <a:t>(A) × B</a:t>
              </a:r>
              <a:endParaRPr lang="en-US" dirty="0"/>
            </a:p>
          </p:txBody>
        </p:sp>
        <p:sp>
          <p:nvSpPr>
            <p:cNvPr id="20" name="Rectangle 19"/>
            <p:cNvSpPr/>
            <p:nvPr/>
          </p:nvSpPr>
          <p:spPr>
            <a:xfrm>
              <a:off x="2686994" y="3966751"/>
              <a:ext cx="3935693" cy="646331"/>
            </a:xfrm>
            <a:prstGeom prst="rect">
              <a:avLst/>
            </a:prstGeom>
          </p:spPr>
          <p:txBody>
            <a:bodyPr wrap="none">
              <a:spAutoFit/>
            </a:bodyPr>
            <a:lstStyle/>
            <a:p>
              <a:r>
                <a:rPr lang="en-US" sz="3600" dirty="0">
                  <a:latin typeface="Helvetica Neue" charset="0"/>
                  <a:ea typeface="Helvetica Neue" charset="0"/>
                  <a:cs typeface="Helvetica Neue" charset="0"/>
                </a:rPr>
                <a:t>𝜋</a:t>
              </a:r>
              <a:r>
                <a:rPr lang="en-US" sz="3600" baseline="-25000" dirty="0">
                  <a:latin typeface="Helvetica Neue" charset="0"/>
                  <a:ea typeface="Helvetica Neue" charset="0"/>
                  <a:cs typeface="Helvetica Neue" charset="0"/>
                </a:rPr>
                <a:t>x</a:t>
              </a:r>
              <a:r>
                <a:rPr lang="en-US" sz="3600" dirty="0" smtClean="0">
                  <a:latin typeface="Helvetica Neue" charset="0"/>
                  <a:ea typeface="Helvetica Neue" charset="0"/>
                  <a:cs typeface="Helvetica Neue" charset="0"/>
                </a:rPr>
                <a:t>(                        )</a:t>
              </a:r>
              <a:endParaRPr lang="en-US" dirty="0"/>
            </a:p>
          </p:txBody>
        </p:sp>
      </p:grpSp>
    </p:spTree>
    <p:extLst>
      <p:ext uri="{BB962C8B-B14F-4D97-AF65-F5344CB8AC3E}">
        <p14:creationId xmlns:p14="http://schemas.microsoft.com/office/powerpoint/2010/main" val="196857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Relational Algebra</a:t>
            </a:r>
            <a:endParaRPr lang="en-US" dirty="0"/>
          </a:p>
        </p:txBody>
      </p:sp>
      <p:sp>
        <p:nvSpPr>
          <p:cNvPr id="3" name="Content Placeholder 2"/>
          <p:cNvSpPr>
            <a:spLocks noGrp="1"/>
          </p:cNvSpPr>
          <p:nvPr>
            <p:ph idx="1"/>
          </p:nvPr>
        </p:nvSpPr>
        <p:spPr>
          <a:xfrm>
            <a:off x="1" y="1143000"/>
            <a:ext cx="9144000" cy="5105400"/>
          </a:xfrm>
        </p:spPr>
        <p:txBody>
          <a:bodyPr anchor="t"/>
          <a:lstStyle/>
          <a:p>
            <a:r>
              <a:rPr lang="en-US" b="1" dirty="0" smtClean="0">
                <a:solidFill>
                  <a:schemeClr val="tx1"/>
                </a:solidFill>
              </a:rPr>
              <a:t>Group By / Aggregation </a:t>
            </a:r>
            <a:r>
              <a:rPr lang="en-US" dirty="0" smtClean="0">
                <a:solidFill>
                  <a:schemeClr val="tx1"/>
                </a:solidFill>
              </a:rPr>
              <a:t>Operator (</a:t>
            </a:r>
            <a:r>
              <a:rPr lang="en-US" i="1" dirty="0" smtClean="0">
                <a:solidFill>
                  <a:schemeClr val="tx1"/>
                </a:solidFill>
              </a:rPr>
              <a:t>𝛾 </a:t>
            </a:r>
            <a:r>
              <a:rPr lang="en-US" dirty="0" smtClean="0">
                <a:solidFill>
                  <a:schemeClr val="tx1"/>
                </a:solidFill>
              </a:rPr>
              <a:t>):</a:t>
            </a:r>
          </a:p>
          <a:p>
            <a:pPr marL="0" indent="0" algn="ctr">
              <a:buNone/>
            </a:pPr>
            <a:r>
              <a:rPr lang="en-US" i="1" dirty="0" smtClean="0">
                <a:solidFill>
                  <a:schemeClr val="tx1"/>
                </a:solidFill>
              </a:rPr>
              <a:t>𝛾</a:t>
            </a:r>
            <a:r>
              <a:rPr lang="en-US" i="1" baseline="-25000" dirty="0" smtClean="0">
                <a:solidFill>
                  <a:schemeClr val="tx1"/>
                </a:solidFill>
              </a:rPr>
              <a:t>age, AVG(rating)</a:t>
            </a:r>
            <a:r>
              <a:rPr lang="en-US" i="1" dirty="0" smtClean="0">
                <a:solidFill>
                  <a:schemeClr val="tx1"/>
                </a:solidFill>
              </a:rPr>
              <a:t>(Sailors)</a:t>
            </a:r>
          </a:p>
          <a:p>
            <a:pPr marL="0" indent="0" algn="ctr">
              <a:buNone/>
            </a:pPr>
            <a:endParaRPr lang="en-US" i="1" dirty="0" smtClean="0"/>
          </a:p>
          <a:p>
            <a:pPr lvl="1"/>
            <a:r>
              <a:rPr lang="en-US" i="1" dirty="0" smtClean="0"/>
              <a:t>With selection (HAVING clause):</a:t>
            </a:r>
          </a:p>
          <a:p>
            <a:pPr marL="457200" lvl="1" indent="0" algn="ctr">
              <a:buNone/>
            </a:pPr>
            <a:r>
              <a:rPr lang="en-US" i="1" dirty="0">
                <a:solidFill>
                  <a:srgbClr val="000000"/>
                </a:solidFill>
              </a:rPr>
              <a:t>𝛾</a:t>
            </a:r>
            <a:r>
              <a:rPr lang="en-US" i="1" baseline="-25000" dirty="0">
                <a:solidFill>
                  <a:srgbClr val="000000"/>
                </a:solidFill>
              </a:rPr>
              <a:t>age, </a:t>
            </a:r>
            <a:r>
              <a:rPr lang="en-US" i="1" baseline="-25000" dirty="0"/>
              <a:t>AVG(rating</a:t>
            </a:r>
            <a:r>
              <a:rPr lang="en-US" i="1" baseline="-25000" dirty="0" smtClean="0"/>
              <a:t>), </a:t>
            </a:r>
            <a:r>
              <a:rPr lang="en-US" i="1" baseline="-25000" dirty="0" smtClean="0">
                <a:solidFill>
                  <a:srgbClr val="000000"/>
                </a:solidFill>
              </a:rPr>
              <a:t>COUNT</a:t>
            </a:r>
            <a:r>
              <a:rPr lang="en-US" i="1" baseline="-25000" dirty="0">
                <a:solidFill>
                  <a:srgbClr val="000000"/>
                </a:solidFill>
              </a:rPr>
              <a:t>(*)&gt;2</a:t>
            </a:r>
            <a:r>
              <a:rPr lang="en-US" i="1" dirty="0">
                <a:solidFill>
                  <a:srgbClr val="000000"/>
                </a:solidFill>
              </a:rPr>
              <a:t>(Sailors</a:t>
            </a:r>
            <a:r>
              <a:rPr lang="en-US" i="1" dirty="0" smtClean="0">
                <a:solidFill>
                  <a:srgbClr val="000000"/>
                </a:solidFill>
              </a:rPr>
              <a:t>)</a:t>
            </a:r>
          </a:p>
          <a:p>
            <a:pPr marL="457200" lvl="1" indent="0" algn="ctr">
              <a:buNone/>
            </a:pPr>
            <a:endParaRPr lang="en-US" i="1" dirty="0">
              <a:solidFill>
                <a:srgbClr val="000000"/>
              </a:solidFill>
            </a:endParaRPr>
          </a:p>
          <a:p>
            <a:r>
              <a:rPr lang="en-US" dirty="0" smtClean="0"/>
              <a:t>Textbook uses two operators:</a:t>
            </a:r>
            <a:endParaRPr lang="en-US" i="1" dirty="0" smtClean="0"/>
          </a:p>
          <a:p>
            <a:pPr marL="7938" lvl="1" indent="0" algn="ctr">
              <a:spcBef>
                <a:spcPts val="1872"/>
              </a:spcBef>
              <a:buNone/>
            </a:pPr>
            <a:r>
              <a:rPr lang="en-US" i="1" dirty="0" smtClean="0"/>
              <a:t>GROUP BY</a:t>
            </a:r>
            <a:r>
              <a:rPr lang="en-US" i="1" baseline="-25000" dirty="0" smtClean="0"/>
              <a:t> age, AVG(rating)</a:t>
            </a:r>
            <a:r>
              <a:rPr lang="en-US" i="1" dirty="0" smtClean="0"/>
              <a:t> (Sailors)</a:t>
            </a:r>
          </a:p>
          <a:p>
            <a:pPr marL="7938" lvl="1" indent="0" algn="ctr">
              <a:spcBef>
                <a:spcPts val="1872"/>
              </a:spcBef>
              <a:buNone/>
            </a:pPr>
            <a:r>
              <a:rPr lang="en-US" i="1" dirty="0" smtClean="0"/>
              <a:t>HAVING</a:t>
            </a:r>
            <a:r>
              <a:rPr lang="en-US" i="1" baseline="-25000" dirty="0" smtClean="0"/>
              <a:t>COUNT(*)&gt;2 </a:t>
            </a:r>
            <a:r>
              <a:rPr lang="en-US" i="1" dirty="0" smtClean="0"/>
              <a:t>(GROUP </a:t>
            </a:r>
            <a:r>
              <a:rPr lang="en-US" i="1" dirty="0"/>
              <a:t>BY</a:t>
            </a:r>
            <a:r>
              <a:rPr lang="en-US" i="1" baseline="-25000" dirty="0"/>
              <a:t> </a:t>
            </a:r>
            <a:r>
              <a:rPr lang="en-US" i="1" baseline="-25000" dirty="0" smtClean="0"/>
              <a:t>age,</a:t>
            </a:r>
            <a:r>
              <a:rPr lang="en-US" i="1" baseline="-25000" dirty="0"/>
              <a:t> AVG(rating)</a:t>
            </a:r>
            <a:r>
              <a:rPr lang="en-US" i="1" dirty="0" smtClean="0"/>
              <a:t>(Sailors))</a:t>
            </a:r>
          </a:p>
        </p:txBody>
      </p:sp>
    </p:spTree>
    <p:extLst>
      <p:ext uri="{BB962C8B-B14F-4D97-AF65-F5344CB8AC3E}">
        <p14:creationId xmlns:p14="http://schemas.microsoft.com/office/powerpoint/2010/main" val="1817013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Picture Overview</a:t>
            </a:r>
            <a:endParaRPr lang="en-US" dirty="0"/>
          </a:p>
        </p:txBody>
      </p:sp>
      <p:sp>
        <p:nvSpPr>
          <p:cNvPr id="8" name="Right Arrow 7"/>
          <p:cNvSpPr/>
          <p:nvPr/>
        </p:nvSpPr>
        <p:spPr bwMode="auto">
          <a:xfrm>
            <a:off x="3346174" y="1527320"/>
            <a:ext cx="2087217" cy="1146313"/>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400" dirty="0" smtClean="0">
                <a:solidFill>
                  <a:srgbClr val="FFFFFF"/>
                </a:solidFill>
                <a:latin typeface="Helvetica Neue" charset="0"/>
              </a:rPr>
              <a:t>Query Parser</a:t>
            </a:r>
          </a:p>
        </p:txBody>
      </p:sp>
      <p:grpSp>
        <p:nvGrpSpPr>
          <p:cNvPr id="14" name="Group 13"/>
          <p:cNvGrpSpPr/>
          <p:nvPr/>
        </p:nvGrpSpPr>
        <p:grpSpPr>
          <a:xfrm>
            <a:off x="252403" y="3541483"/>
            <a:ext cx="2754431" cy="2607566"/>
            <a:chOff x="2494568" y="3623360"/>
            <a:chExt cx="2754431" cy="2607566"/>
          </a:xfrm>
        </p:grpSpPr>
        <p:grpSp>
          <p:nvGrpSpPr>
            <p:cNvPr id="15" name="Group 14"/>
            <p:cNvGrpSpPr/>
            <p:nvPr/>
          </p:nvGrpSpPr>
          <p:grpSpPr>
            <a:xfrm>
              <a:off x="2681368" y="3808025"/>
              <a:ext cx="2567631" cy="2422901"/>
              <a:chOff x="3074820" y="4073750"/>
              <a:chExt cx="2567631" cy="2422901"/>
            </a:xfrm>
          </p:grpSpPr>
          <p:sp>
            <p:nvSpPr>
              <p:cNvPr id="17" name="Rectangle 16"/>
              <p:cNvSpPr/>
              <p:nvPr/>
            </p:nvSpPr>
            <p:spPr>
              <a:xfrm>
                <a:off x="3901669" y="4073750"/>
                <a:ext cx="925254" cy="400110"/>
              </a:xfrm>
              <a:prstGeom prst="rect">
                <a:avLst/>
              </a:prstGeom>
            </p:spPr>
            <p:txBody>
              <a:bodyPr wrap="none">
                <a:spAutoFit/>
              </a:bodyPr>
              <a:lstStyle/>
              <a:p>
                <a:pPr fontAlgn="auto">
                  <a:spcBef>
                    <a:spcPts val="0"/>
                  </a:spcBef>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2000" kern="0" dirty="0" smtClean="0">
                    <a:solidFill>
                      <a:srgbClr val="FF0000"/>
                    </a:solidFill>
                    <a:ea typeface=""/>
                    <a:cs typeface=""/>
                  </a:rPr>
                  <a:t>𝜋</a:t>
                </a:r>
                <a:r>
                  <a:rPr lang="en-US" sz="2000" kern="0" baseline="-25000" dirty="0" err="1" smtClean="0">
                    <a:ea typeface=""/>
                    <a:cs typeface=""/>
                  </a:rPr>
                  <a:t>S.name</a:t>
                </a:r>
                <a:endParaRPr lang="en-US" sz="2000" kern="0" dirty="0">
                  <a:ea typeface=""/>
                  <a:cs typeface=""/>
                </a:endParaRPr>
              </a:p>
            </p:txBody>
          </p:sp>
          <p:sp>
            <p:nvSpPr>
              <p:cNvPr id="18" name="Rectangle 17"/>
              <p:cNvSpPr/>
              <p:nvPr/>
            </p:nvSpPr>
            <p:spPr>
              <a:xfrm>
                <a:off x="3274895" y="4717236"/>
                <a:ext cx="2178803" cy="400110"/>
              </a:xfrm>
              <a:prstGeom prst="rect">
                <a:avLst/>
              </a:prstGeom>
            </p:spPr>
            <p:txBody>
              <a:bodyPr wrap="none">
                <a:spAutoFit/>
              </a:bodyPr>
              <a:lstStyle/>
              <a:p>
                <a:pPr fontAlgn="auto">
                  <a:spcBef>
                    <a:spcPts val="0"/>
                  </a:spcBef>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2000" kern="0" dirty="0" smtClean="0">
                    <a:solidFill>
                      <a:srgbClr val="FF0000"/>
                    </a:solidFill>
                    <a:ea typeface=""/>
                    <a:cs typeface=""/>
                  </a:rPr>
                  <a:t>𝜎</a:t>
                </a:r>
                <a:r>
                  <a:rPr lang="en-US" sz="2000" kern="0" baseline="-25000" dirty="0" err="1" smtClean="0">
                    <a:ea typeface=""/>
                    <a:cs typeface=""/>
                  </a:rPr>
                  <a:t>R.bid</a:t>
                </a:r>
                <a:r>
                  <a:rPr lang="en-US" sz="2000" kern="0" baseline="-25000" dirty="0" smtClean="0">
                    <a:ea typeface=""/>
                    <a:cs typeface=""/>
                  </a:rPr>
                  <a:t>=100 ⋀ </a:t>
                </a:r>
                <a:r>
                  <a:rPr lang="en-US" sz="2000" kern="0" baseline="-25000" dirty="0" err="1" smtClean="0">
                    <a:ea typeface=""/>
                    <a:cs typeface=""/>
                  </a:rPr>
                  <a:t>S.rating</a:t>
                </a:r>
                <a:r>
                  <a:rPr lang="en-US" sz="2000" kern="0" baseline="-25000" dirty="0" smtClean="0">
                    <a:ea typeface=""/>
                    <a:cs typeface=""/>
                  </a:rPr>
                  <a:t> &gt; 5</a:t>
                </a:r>
                <a:endParaRPr lang="en-US" sz="2000" kern="0" dirty="0">
                  <a:ea typeface=""/>
                  <a:cs typeface=""/>
                </a:endParaRPr>
              </a:p>
            </p:txBody>
          </p:sp>
          <p:sp>
            <p:nvSpPr>
              <p:cNvPr id="19" name="Rectangle 18"/>
              <p:cNvSpPr/>
              <p:nvPr/>
            </p:nvSpPr>
            <p:spPr>
              <a:xfrm>
                <a:off x="3734957" y="5360722"/>
                <a:ext cx="1258678" cy="584775"/>
              </a:xfrm>
              <a:prstGeom prst="rect">
                <a:avLst/>
              </a:prstGeom>
            </p:spPr>
            <p:txBody>
              <a:bodyPr wrap="none">
                <a:spAutoFit/>
              </a:bodyPr>
              <a:lstStyle/>
              <a:p>
                <a:pPr fontAlgn="auto">
                  <a:spcBef>
                    <a:spcPts val="0"/>
                  </a:spcBef>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3200" kern="0" dirty="0" smtClean="0">
                    <a:solidFill>
                      <a:srgbClr val="FF0000"/>
                    </a:solidFill>
                    <a:ea typeface=""/>
                    <a:cs typeface=""/>
                  </a:rPr>
                  <a:t>⋈</a:t>
                </a:r>
                <a:r>
                  <a:rPr lang="en-US" sz="2000" kern="0" baseline="-25000" dirty="0" err="1" smtClean="0">
                    <a:ea typeface=""/>
                    <a:cs typeface=""/>
                  </a:rPr>
                  <a:t>R.sid</a:t>
                </a:r>
                <a:r>
                  <a:rPr lang="en-US" sz="2000" kern="0" baseline="-25000" dirty="0" smtClean="0">
                    <a:ea typeface=""/>
                    <a:cs typeface=""/>
                  </a:rPr>
                  <a:t>=</a:t>
                </a:r>
                <a:r>
                  <a:rPr lang="en-US" sz="2000" kern="0" baseline="-25000" dirty="0" err="1" smtClean="0">
                    <a:ea typeface=""/>
                    <a:cs typeface=""/>
                  </a:rPr>
                  <a:t>S.sid</a:t>
                </a:r>
                <a:endParaRPr lang="en-US" sz="2000" kern="0" baseline="-25000" dirty="0">
                  <a:ea typeface=""/>
                  <a:cs typeface=""/>
                </a:endParaRPr>
              </a:p>
            </p:txBody>
          </p:sp>
          <p:grpSp>
            <p:nvGrpSpPr>
              <p:cNvPr id="20" name="Group 19"/>
              <p:cNvGrpSpPr/>
              <p:nvPr/>
            </p:nvGrpSpPr>
            <p:grpSpPr>
              <a:xfrm>
                <a:off x="3074820" y="6188874"/>
                <a:ext cx="2567631" cy="307777"/>
                <a:chOff x="3074502" y="6016637"/>
                <a:chExt cx="2567631" cy="307777"/>
              </a:xfrm>
            </p:grpSpPr>
            <p:sp>
              <p:nvSpPr>
                <p:cNvPr id="25" name="TextBox 24"/>
                <p:cNvSpPr txBox="1"/>
                <p:nvPr/>
              </p:nvSpPr>
              <p:spPr>
                <a:xfrm>
                  <a:off x="3074502" y="6016637"/>
                  <a:ext cx="941283" cy="307777"/>
                </a:xfrm>
                <a:prstGeom prst="rect">
                  <a:avLst/>
                </a:prstGeom>
                <a:noFill/>
              </p:spPr>
              <p:txBody>
                <a:bodyPr wrap="none" rtlCol="0">
                  <a:spAutoFit/>
                </a:bodyPr>
                <a:lstStyle/>
                <a:p>
                  <a:r>
                    <a:rPr lang="en-US" sz="1400" dirty="0" smtClean="0"/>
                    <a:t>Reserves</a:t>
                  </a:r>
                  <a:endParaRPr lang="en-US" sz="1400" dirty="0"/>
                </a:p>
              </p:txBody>
            </p:sp>
            <p:sp>
              <p:nvSpPr>
                <p:cNvPr id="26" name="TextBox 25"/>
                <p:cNvSpPr txBox="1"/>
                <p:nvPr/>
              </p:nvSpPr>
              <p:spPr>
                <a:xfrm>
                  <a:off x="4909240" y="6016637"/>
                  <a:ext cx="732893" cy="307777"/>
                </a:xfrm>
                <a:prstGeom prst="rect">
                  <a:avLst/>
                </a:prstGeom>
                <a:noFill/>
              </p:spPr>
              <p:txBody>
                <a:bodyPr wrap="none" rtlCol="0">
                  <a:spAutoFit/>
                </a:bodyPr>
                <a:lstStyle/>
                <a:p>
                  <a:r>
                    <a:rPr lang="en-US" sz="1400" dirty="0" smtClean="0"/>
                    <a:t>Sailors</a:t>
                  </a:r>
                  <a:endParaRPr lang="en-US" sz="1400" dirty="0"/>
                </a:p>
              </p:txBody>
            </p:sp>
          </p:grpSp>
          <p:cxnSp>
            <p:nvCxnSpPr>
              <p:cNvPr id="21" name="Straight Arrow Connector 20"/>
              <p:cNvCxnSpPr>
                <a:stCxn id="19" idx="0"/>
              </p:cNvCxnSpPr>
              <p:nvPr/>
            </p:nvCxnSpPr>
            <p:spPr bwMode="auto">
              <a:xfrm flipV="1">
                <a:off x="3545462" y="5945497"/>
                <a:ext cx="818834" cy="24337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2" name="Straight Arrow Connector 21"/>
              <p:cNvCxnSpPr/>
              <p:nvPr/>
            </p:nvCxnSpPr>
            <p:spPr bwMode="auto">
              <a:xfrm flipH="1" flipV="1">
                <a:off x="4364296" y="5945497"/>
                <a:ext cx="911709" cy="24337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3" name="Straight Arrow Connector 22"/>
              <p:cNvCxnSpPr/>
              <p:nvPr/>
            </p:nvCxnSpPr>
            <p:spPr bwMode="auto">
              <a:xfrm flipV="1">
                <a:off x="4364296" y="5117346"/>
                <a:ext cx="1" cy="435315"/>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4" name="Straight Arrow Connector 23"/>
              <p:cNvCxnSpPr>
                <a:endCxn id="17" idx="2"/>
              </p:cNvCxnSpPr>
              <p:nvPr/>
            </p:nvCxnSpPr>
            <p:spPr bwMode="auto">
              <a:xfrm flipV="1">
                <a:off x="4364296" y="4528083"/>
                <a:ext cx="0" cy="327625"/>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16" name="TextBox 15"/>
            <p:cNvSpPr txBox="1"/>
            <p:nvPr/>
          </p:nvSpPr>
          <p:spPr>
            <a:xfrm>
              <a:off x="2494568" y="3623360"/>
              <a:ext cx="1983235" cy="307777"/>
            </a:xfrm>
            <a:prstGeom prst="rect">
              <a:avLst/>
            </a:prstGeom>
            <a:noFill/>
          </p:spPr>
          <p:txBody>
            <a:bodyPr wrap="none" rtlCol="0">
              <a:spAutoFit/>
            </a:bodyPr>
            <a:lstStyle/>
            <a:p>
              <a:r>
                <a:rPr lang="en-US" sz="1400" b="1" dirty="0" smtClean="0"/>
                <a:t>(Logical) Query Plan:</a:t>
              </a:r>
              <a:endParaRPr lang="en-US" sz="1400" b="1" dirty="0"/>
            </a:p>
          </p:txBody>
        </p:sp>
      </p:grpSp>
      <p:sp>
        <p:nvSpPr>
          <p:cNvPr id="27" name="Right Arrow 26"/>
          <p:cNvSpPr/>
          <p:nvPr/>
        </p:nvSpPr>
        <p:spPr bwMode="auto">
          <a:xfrm>
            <a:off x="3263803" y="3988104"/>
            <a:ext cx="2164189" cy="1216955"/>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400" dirty="0" smtClean="0">
                <a:solidFill>
                  <a:srgbClr val="FFFFFF"/>
                </a:solidFill>
                <a:latin typeface="Helvetica Neue" charset="0"/>
              </a:rPr>
              <a:t>Query Optimizer</a:t>
            </a:r>
          </a:p>
        </p:txBody>
      </p:sp>
      <p:sp>
        <p:nvSpPr>
          <p:cNvPr id="29" name="Left Arrow 28"/>
          <p:cNvSpPr/>
          <p:nvPr/>
        </p:nvSpPr>
        <p:spPr bwMode="auto">
          <a:xfrm rot="20418873">
            <a:off x="2903314" y="3016207"/>
            <a:ext cx="2452098" cy="405464"/>
          </a:xfrm>
          <a:prstGeom prst="lef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1400">
              <a:solidFill>
                <a:srgbClr val="FFFFFF"/>
              </a:solidFill>
            </a:endParaRPr>
          </a:p>
        </p:txBody>
      </p:sp>
      <p:grpSp>
        <p:nvGrpSpPr>
          <p:cNvPr id="73" name="Group 72"/>
          <p:cNvGrpSpPr/>
          <p:nvPr/>
        </p:nvGrpSpPr>
        <p:grpSpPr>
          <a:xfrm>
            <a:off x="4337726" y="3321343"/>
            <a:ext cx="4592394" cy="3094845"/>
            <a:chOff x="4337726" y="3321343"/>
            <a:chExt cx="4592394" cy="3094845"/>
          </a:xfrm>
        </p:grpSpPr>
        <p:grpSp>
          <p:nvGrpSpPr>
            <p:cNvPr id="67" name="Group 66"/>
            <p:cNvGrpSpPr/>
            <p:nvPr/>
          </p:nvGrpSpPr>
          <p:grpSpPr>
            <a:xfrm>
              <a:off x="5560497" y="3654743"/>
              <a:ext cx="2132439" cy="2761445"/>
              <a:chOff x="5482830" y="3325491"/>
              <a:chExt cx="2132439" cy="2761445"/>
            </a:xfrm>
          </p:grpSpPr>
          <p:sp>
            <p:nvSpPr>
              <p:cNvPr id="35" name="Rectangle 34"/>
              <p:cNvSpPr/>
              <p:nvPr/>
            </p:nvSpPr>
            <p:spPr>
              <a:xfrm>
                <a:off x="6013455" y="4220390"/>
                <a:ext cx="1258678" cy="584775"/>
              </a:xfrm>
              <a:prstGeom prst="rect">
                <a:avLst/>
              </a:prstGeom>
            </p:spPr>
            <p:txBody>
              <a:bodyPr wrap="none">
                <a:spAutoFit/>
              </a:bodyPr>
              <a:lstStyle/>
              <a:p>
                <a:pPr fontAlgn="auto">
                  <a:spcBef>
                    <a:spcPts val="0"/>
                  </a:spcBef>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3200" kern="0" dirty="0" smtClean="0">
                    <a:solidFill>
                      <a:srgbClr val="FF0000"/>
                    </a:solidFill>
                    <a:ea typeface=""/>
                    <a:cs typeface=""/>
                  </a:rPr>
                  <a:t>⋈</a:t>
                </a:r>
                <a:r>
                  <a:rPr lang="en-US" sz="2000" kern="0" baseline="-25000" dirty="0" err="1" smtClean="0">
                    <a:ea typeface=""/>
                    <a:cs typeface=""/>
                  </a:rPr>
                  <a:t>R.sid</a:t>
                </a:r>
                <a:r>
                  <a:rPr lang="en-US" sz="2000" kern="0" baseline="-25000" dirty="0" smtClean="0">
                    <a:ea typeface=""/>
                    <a:cs typeface=""/>
                  </a:rPr>
                  <a:t>=</a:t>
                </a:r>
                <a:r>
                  <a:rPr lang="en-US" sz="2000" kern="0" baseline="-25000" dirty="0" err="1" smtClean="0">
                    <a:ea typeface=""/>
                    <a:cs typeface=""/>
                  </a:rPr>
                  <a:t>S.sid</a:t>
                </a:r>
                <a:endParaRPr lang="en-US" sz="2000" kern="0" baseline="-25000" dirty="0">
                  <a:ea typeface=""/>
                  <a:cs typeface=""/>
                </a:endParaRPr>
              </a:p>
            </p:txBody>
          </p:sp>
          <p:cxnSp>
            <p:nvCxnSpPr>
              <p:cNvPr id="37" name="Straight Arrow Connector 36"/>
              <p:cNvCxnSpPr>
                <a:endCxn id="35" idx="2"/>
              </p:cNvCxnSpPr>
              <p:nvPr/>
            </p:nvCxnSpPr>
            <p:spPr bwMode="auto">
              <a:xfrm flipV="1">
                <a:off x="6107897" y="4805165"/>
                <a:ext cx="534897" cy="44636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8" name="Straight Arrow Connector 37"/>
              <p:cNvCxnSpPr>
                <a:endCxn id="35" idx="2"/>
              </p:cNvCxnSpPr>
              <p:nvPr/>
            </p:nvCxnSpPr>
            <p:spPr bwMode="auto">
              <a:xfrm flipH="1" flipV="1">
                <a:off x="6642794" y="4805165"/>
                <a:ext cx="582717" cy="401835"/>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nvGrpSpPr>
              <p:cNvPr id="62" name="Group 61"/>
              <p:cNvGrpSpPr/>
              <p:nvPr/>
            </p:nvGrpSpPr>
            <p:grpSpPr>
              <a:xfrm>
                <a:off x="6180167" y="3325491"/>
                <a:ext cx="925254" cy="700192"/>
                <a:chOff x="5391662" y="3774653"/>
                <a:chExt cx="925254" cy="700192"/>
              </a:xfrm>
            </p:grpSpPr>
            <p:sp>
              <p:nvSpPr>
                <p:cNvPr id="33" name="Rectangle 32"/>
                <p:cNvSpPr/>
                <p:nvPr/>
              </p:nvSpPr>
              <p:spPr>
                <a:xfrm>
                  <a:off x="5391662" y="3774653"/>
                  <a:ext cx="925254" cy="400110"/>
                </a:xfrm>
                <a:prstGeom prst="rect">
                  <a:avLst/>
                </a:prstGeom>
              </p:spPr>
              <p:txBody>
                <a:bodyPr wrap="none">
                  <a:spAutoFit/>
                </a:bodyPr>
                <a:lstStyle/>
                <a:p>
                  <a:pPr fontAlgn="auto">
                    <a:spcBef>
                      <a:spcPts val="0"/>
                    </a:spcBef>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2000" kern="0" dirty="0" smtClean="0">
                      <a:solidFill>
                        <a:srgbClr val="FF0000"/>
                      </a:solidFill>
                      <a:ea typeface=""/>
                      <a:cs typeface=""/>
                    </a:rPr>
                    <a:t>𝜋</a:t>
                  </a:r>
                  <a:r>
                    <a:rPr lang="en-US" sz="2000" kern="0" baseline="-25000" dirty="0" err="1" smtClean="0">
                      <a:ea typeface=""/>
                      <a:cs typeface=""/>
                    </a:rPr>
                    <a:t>S.name</a:t>
                  </a:r>
                  <a:endParaRPr lang="en-US" sz="2000" kern="0" dirty="0">
                    <a:ea typeface=""/>
                    <a:cs typeface=""/>
                  </a:endParaRPr>
                </a:p>
              </p:txBody>
            </p:sp>
            <p:cxnSp>
              <p:nvCxnSpPr>
                <p:cNvPr id="40" name="Straight Arrow Connector 39"/>
                <p:cNvCxnSpPr/>
                <p:nvPr/>
              </p:nvCxnSpPr>
              <p:spPr bwMode="auto">
                <a:xfrm flipV="1">
                  <a:off x="5854289" y="4231859"/>
                  <a:ext cx="0" cy="24298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grpSp>
            <p:nvGrpSpPr>
              <p:cNvPr id="45" name="Group 44"/>
              <p:cNvGrpSpPr/>
              <p:nvPr/>
            </p:nvGrpSpPr>
            <p:grpSpPr>
              <a:xfrm>
                <a:off x="5482830" y="5112736"/>
                <a:ext cx="1117614" cy="974200"/>
                <a:chOff x="5297250" y="5364388"/>
                <a:chExt cx="1117614" cy="974200"/>
              </a:xfrm>
            </p:grpSpPr>
            <p:sp>
              <p:nvSpPr>
                <p:cNvPr id="34" name="Rectangle 33"/>
                <p:cNvSpPr/>
                <p:nvPr/>
              </p:nvSpPr>
              <p:spPr>
                <a:xfrm>
                  <a:off x="5297250" y="5364388"/>
                  <a:ext cx="1117614" cy="400110"/>
                </a:xfrm>
                <a:prstGeom prst="rect">
                  <a:avLst/>
                </a:prstGeom>
              </p:spPr>
              <p:txBody>
                <a:bodyPr wrap="none">
                  <a:spAutoFit/>
                </a:bodyPr>
                <a:lstStyle/>
                <a:p>
                  <a:pPr fontAlgn="auto">
                    <a:spcBef>
                      <a:spcPts val="0"/>
                    </a:spcBef>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2000" kern="0" dirty="0" smtClean="0">
                      <a:solidFill>
                        <a:srgbClr val="FF0000"/>
                      </a:solidFill>
                      <a:ea typeface=""/>
                      <a:cs typeface=""/>
                    </a:rPr>
                    <a:t>𝜎</a:t>
                  </a:r>
                  <a:r>
                    <a:rPr lang="en-US" sz="2000" kern="0" baseline="-25000" dirty="0" err="1" smtClean="0">
                      <a:ea typeface=""/>
                      <a:cs typeface=""/>
                    </a:rPr>
                    <a:t>R.bid</a:t>
                  </a:r>
                  <a:r>
                    <a:rPr lang="en-US" sz="2000" kern="0" baseline="-25000" dirty="0" smtClean="0">
                      <a:ea typeface=""/>
                      <a:cs typeface=""/>
                    </a:rPr>
                    <a:t>=100</a:t>
                  </a:r>
                  <a:endParaRPr lang="en-US" sz="2000" kern="0" dirty="0">
                    <a:ea typeface=""/>
                    <a:cs typeface=""/>
                  </a:endParaRPr>
                </a:p>
              </p:txBody>
            </p:sp>
            <p:sp>
              <p:nvSpPr>
                <p:cNvPr id="41" name="TextBox 40"/>
                <p:cNvSpPr txBox="1"/>
                <p:nvPr/>
              </p:nvSpPr>
              <p:spPr>
                <a:xfrm>
                  <a:off x="5385416" y="6030811"/>
                  <a:ext cx="941283" cy="307777"/>
                </a:xfrm>
                <a:prstGeom prst="rect">
                  <a:avLst/>
                </a:prstGeom>
                <a:noFill/>
              </p:spPr>
              <p:txBody>
                <a:bodyPr wrap="none" rtlCol="0">
                  <a:spAutoFit/>
                </a:bodyPr>
                <a:lstStyle/>
                <a:p>
                  <a:r>
                    <a:rPr lang="en-US" sz="1400" dirty="0" smtClean="0"/>
                    <a:t>Reserves</a:t>
                  </a:r>
                  <a:endParaRPr lang="en-US" sz="1400" dirty="0"/>
                </a:p>
              </p:txBody>
            </p:sp>
            <p:cxnSp>
              <p:nvCxnSpPr>
                <p:cNvPr id="43" name="Straight Arrow Connector 42"/>
                <p:cNvCxnSpPr/>
                <p:nvPr/>
              </p:nvCxnSpPr>
              <p:spPr bwMode="auto">
                <a:xfrm flipV="1">
                  <a:off x="5856057" y="5790120"/>
                  <a:ext cx="0" cy="28132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48" name="TextBox 47"/>
              <p:cNvSpPr txBox="1"/>
              <p:nvPr/>
            </p:nvSpPr>
            <p:spPr>
              <a:xfrm>
                <a:off x="6882376" y="5199766"/>
                <a:ext cx="732893" cy="307777"/>
              </a:xfrm>
              <a:prstGeom prst="rect">
                <a:avLst/>
              </a:prstGeom>
              <a:noFill/>
            </p:spPr>
            <p:txBody>
              <a:bodyPr wrap="none" rtlCol="0">
                <a:spAutoFit/>
              </a:bodyPr>
              <a:lstStyle/>
              <a:p>
                <a:r>
                  <a:rPr lang="en-US" sz="1400" dirty="0" smtClean="0"/>
                  <a:t>Sailors</a:t>
                </a:r>
                <a:endParaRPr lang="en-US" sz="1400" dirty="0"/>
              </a:p>
            </p:txBody>
          </p:sp>
          <p:grpSp>
            <p:nvGrpSpPr>
              <p:cNvPr id="61" name="Group 60"/>
              <p:cNvGrpSpPr/>
              <p:nvPr/>
            </p:nvGrpSpPr>
            <p:grpSpPr>
              <a:xfrm>
                <a:off x="6083185" y="3884799"/>
                <a:ext cx="1119217" cy="675785"/>
                <a:chOff x="5982999" y="5124204"/>
                <a:chExt cx="1119217" cy="675785"/>
              </a:xfrm>
            </p:grpSpPr>
            <p:sp>
              <p:nvSpPr>
                <p:cNvPr id="47" name="Rectangle 46"/>
                <p:cNvSpPr/>
                <p:nvPr/>
              </p:nvSpPr>
              <p:spPr>
                <a:xfrm>
                  <a:off x="5982999" y="5124204"/>
                  <a:ext cx="1119217" cy="400110"/>
                </a:xfrm>
                <a:prstGeom prst="rect">
                  <a:avLst/>
                </a:prstGeom>
              </p:spPr>
              <p:txBody>
                <a:bodyPr wrap="none">
                  <a:spAutoFit/>
                </a:bodyPr>
                <a:lstStyle/>
                <a:p>
                  <a:pPr fontAlgn="auto">
                    <a:spcBef>
                      <a:spcPts val="0"/>
                    </a:spcBef>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2000" kern="0" dirty="0" smtClean="0">
                      <a:solidFill>
                        <a:srgbClr val="FF0000"/>
                      </a:solidFill>
                      <a:ea typeface=""/>
                      <a:cs typeface=""/>
                    </a:rPr>
                    <a:t>𝜎</a:t>
                  </a:r>
                  <a:r>
                    <a:rPr lang="en-US" sz="2000" kern="0" baseline="-25000" dirty="0" err="1" smtClean="0">
                      <a:ea typeface=""/>
                      <a:cs typeface=""/>
                    </a:rPr>
                    <a:t>S.rating</a:t>
                  </a:r>
                  <a:r>
                    <a:rPr lang="en-US" sz="2000" kern="0" baseline="-25000" dirty="0" smtClean="0">
                      <a:ea typeface=""/>
                      <a:cs typeface=""/>
                    </a:rPr>
                    <a:t>&gt;5</a:t>
                  </a:r>
                  <a:endParaRPr lang="en-US" sz="2000" kern="0" dirty="0">
                    <a:ea typeface=""/>
                    <a:cs typeface=""/>
                  </a:endParaRPr>
                </a:p>
              </p:txBody>
            </p:sp>
            <p:cxnSp>
              <p:nvCxnSpPr>
                <p:cNvPr id="49" name="Straight Arrow Connector 48"/>
                <p:cNvCxnSpPr/>
                <p:nvPr/>
              </p:nvCxnSpPr>
              <p:spPr bwMode="auto">
                <a:xfrm flipV="1">
                  <a:off x="6541806" y="5549937"/>
                  <a:ext cx="0" cy="25005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grpSp>
        <p:sp>
          <p:nvSpPr>
            <p:cNvPr id="69" name="TextBox 68"/>
            <p:cNvSpPr txBox="1"/>
            <p:nvPr/>
          </p:nvSpPr>
          <p:spPr>
            <a:xfrm>
              <a:off x="4984630" y="3321343"/>
              <a:ext cx="2999539" cy="307777"/>
            </a:xfrm>
            <a:prstGeom prst="rect">
              <a:avLst/>
            </a:prstGeom>
            <a:noFill/>
          </p:spPr>
          <p:txBody>
            <a:bodyPr wrap="none" rtlCol="0">
              <a:spAutoFit/>
            </a:bodyPr>
            <a:lstStyle/>
            <a:p>
              <a:r>
                <a:rPr lang="en-US" sz="1400" b="1" smtClean="0"/>
                <a:t>Optimized (Physical) </a:t>
              </a:r>
              <a:r>
                <a:rPr lang="en-US" sz="1400" b="1" dirty="0" smtClean="0"/>
                <a:t>Query Plan:</a:t>
              </a:r>
              <a:endParaRPr lang="en-US" sz="1400" b="1" dirty="0"/>
            </a:p>
          </p:txBody>
        </p:sp>
        <p:grpSp>
          <p:nvGrpSpPr>
            <p:cNvPr id="72" name="Group 71"/>
            <p:cNvGrpSpPr/>
            <p:nvPr/>
          </p:nvGrpSpPr>
          <p:grpSpPr>
            <a:xfrm>
              <a:off x="4337726" y="3654743"/>
              <a:ext cx="4592394" cy="2659992"/>
              <a:chOff x="4337726" y="3654743"/>
              <a:chExt cx="4592394" cy="2659992"/>
            </a:xfrm>
          </p:grpSpPr>
          <p:sp>
            <p:nvSpPr>
              <p:cNvPr id="59" name="Rounded Rectangle 58"/>
              <p:cNvSpPr/>
              <p:nvPr/>
            </p:nvSpPr>
            <p:spPr bwMode="auto">
              <a:xfrm>
                <a:off x="7462895" y="3654743"/>
                <a:ext cx="1467225" cy="467331"/>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FFFFF"/>
                    </a:solidFill>
                    <a:latin typeface="Helvetica Neue" charset="0"/>
                  </a:rPr>
                  <a:t>On-the-fly</a:t>
                </a:r>
              </a:p>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FFFFF"/>
                    </a:solidFill>
                  </a:rPr>
                  <a:t>Project Iterator</a:t>
                </a:r>
                <a:endParaRPr lang="en-US" dirty="0" smtClean="0">
                  <a:solidFill>
                    <a:srgbClr val="FFFFFF"/>
                  </a:solidFill>
                  <a:latin typeface="Helvetica Neue" charset="0"/>
                </a:endParaRPr>
              </a:p>
            </p:txBody>
          </p:sp>
          <p:sp>
            <p:nvSpPr>
              <p:cNvPr id="60" name="Rounded Rectangle 59"/>
              <p:cNvSpPr/>
              <p:nvPr/>
            </p:nvSpPr>
            <p:spPr bwMode="auto">
              <a:xfrm>
                <a:off x="7462895" y="4240402"/>
                <a:ext cx="1467225" cy="467331"/>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FFFFF"/>
                    </a:solidFill>
                    <a:latin typeface="Helvetica Neue" charset="0"/>
                  </a:rPr>
                  <a:t>On-the-fly</a:t>
                </a:r>
              </a:p>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FFFFF"/>
                    </a:solidFill>
                    <a:latin typeface="Helvetica Neue" charset="0"/>
                  </a:rPr>
                  <a:t>Select Iterator</a:t>
                </a:r>
              </a:p>
            </p:txBody>
          </p:sp>
          <p:sp>
            <p:nvSpPr>
              <p:cNvPr id="65" name="Rounded Rectangle 64"/>
              <p:cNvSpPr/>
              <p:nvPr/>
            </p:nvSpPr>
            <p:spPr bwMode="auto">
              <a:xfrm>
                <a:off x="7462895" y="4791154"/>
                <a:ext cx="1467225" cy="467331"/>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FFFFF"/>
                    </a:solidFill>
                    <a:latin typeface="Helvetica Neue" charset="0"/>
                  </a:rPr>
                  <a:t>Indexed Nested Loop Join Iterator</a:t>
                </a:r>
              </a:p>
            </p:txBody>
          </p:sp>
          <p:sp>
            <p:nvSpPr>
              <p:cNvPr id="66" name="Rounded Rectangle 65"/>
              <p:cNvSpPr/>
              <p:nvPr/>
            </p:nvSpPr>
            <p:spPr bwMode="auto">
              <a:xfrm>
                <a:off x="7686381" y="5449240"/>
                <a:ext cx="1078088" cy="467331"/>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FFFFF"/>
                    </a:solidFill>
                    <a:latin typeface="Helvetica Neue" charset="0"/>
                  </a:rPr>
                  <a:t>Heap </a:t>
                </a:r>
                <a:r>
                  <a:rPr lang="en-US" smtClean="0">
                    <a:solidFill>
                      <a:srgbClr val="FFFFFF"/>
                    </a:solidFill>
                    <a:latin typeface="Helvetica Neue" charset="0"/>
                  </a:rPr>
                  <a:t>Scan Iterator</a:t>
                </a:r>
                <a:endParaRPr lang="en-US" dirty="0" smtClean="0">
                  <a:solidFill>
                    <a:srgbClr val="FFFFFF"/>
                  </a:solidFill>
                  <a:latin typeface="Helvetica Neue" charset="0"/>
                </a:endParaRPr>
              </a:p>
            </p:txBody>
          </p:sp>
          <p:grpSp>
            <p:nvGrpSpPr>
              <p:cNvPr id="71" name="Group 70"/>
              <p:cNvGrpSpPr/>
              <p:nvPr/>
            </p:nvGrpSpPr>
            <p:grpSpPr>
              <a:xfrm>
                <a:off x="4337726" y="5410188"/>
                <a:ext cx="1261027" cy="904547"/>
                <a:chOff x="4337726" y="5410188"/>
                <a:chExt cx="1261027" cy="904547"/>
              </a:xfrm>
            </p:grpSpPr>
            <p:sp>
              <p:nvSpPr>
                <p:cNvPr id="68" name="Rounded Rectangle 67"/>
                <p:cNvSpPr/>
                <p:nvPr/>
              </p:nvSpPr>
              <p:spPr bwMode="auto">
                <a:xfrm>
                  <a:off x="4370508" y="5644096"/>
                  <a:ext cx="1228245" cy="670639"/>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FFFFF"/>
                      </a:solidFill>
                      <a:latin typeface="Helvetica Neue" charset="0"/>
                    </a:rPr>
                    <a:t>B+-Tree</a:t>
                  </a:r>
                </a:p>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FFFFF"/>
                      </a:solidFill>
                      <a:latin typeface="Helvetica Neue" charset="0"/>
                    </a:rPr>
                    <a:t>Indexed Scan Iterator</a:t>
                  </a:r>
                </a:p>
              </p:txBody>
            </p:sp>
            <p:sp>
              <p:nvSpPr>
                <p:cNvPr id="70" name="TextBox 69"/>
                <p:cNvSpPr txBox="1"/>
                <p:nvPr/>
              </p:nvSpPr>
              <p:spPr>
                <a:xfrm>
                  <a:off x="4337726" y="5410188"/>
                  <a:ext cx="1242648" cy="276999"/>
                </a:xfrm>
                <a:prstGeom prst="rect">
                  <a:avLst/>
                </a:prstGeom>
                <a:noFill/>
              </p:spPr>
              <p:txBody>
                <a:bodyPr wrap="none" rtlCol="0">
                  <a:spAutoFit/>
                </a:bodyPr>
                <a:lstStyle/>
                <a:p>
                  <a:r>
                    <a:rPr lang="en-US" dirty="0" smtClean="0">
                      <a:solidFill>
                        <a:srgbClr val="ED7D31"/>
                      </a:solidFill>
                    </a:rPr>
                    <a:t>Operator Code </a:t>
                  </a:r>
                  <a:endParaRPr lang="en-US" dirty="0">
                    <a:solidFill>
                      <a:srgbClr val="ED7D31"/>
                    </a:solidFill>
                  </a:endParaRPr>
                </a:p>
              </p:txBody>
            </p:sp>
          </p:grpSp>
        </p:grpSp>
      </p:grpSp>
      <p:sp>
        <p:nvSpPr>
          <p:cNvPr id="52" name="Right Arrow 51"/>
          <p:cNvSpPr/>
          <p:nvPr/>
        </p:nvSpPr>
        <p:spPr bwMode="auto">
          <a:xfrm>
            <a:off x="3620027" y="2130213"/>
            <a:ext cx="583812" cy="479073"/>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1400" dirty="0" smtClean="0">
              <a:solidFill>
                <a:srgbClr val="FFFFFF"/>
              </a:solidFill>
              <a:latin typeface="Helvetica Neue" charset="0"/>
            </a:endParaRPr>
          </a:p>
        </p:txBody>
      </p:sp>
      <p:grpSp>
        <p:nvGrpSpPr>
          <p:cNvPr id="53" name="Group 52"/>
          <p:cNvGrpSpPr/>
          <p:nvPr/>
        </p:nvGrpSpPr>
        <p:grpSpPr>
          <a:xfrm>
            <a:off x="384488" y="1354087"/>
            <a:ext cx="3050835" cy="1754327"/>
            <a:chOff x="468896" y="1238703"/>
            <a:chExt cx="3050835" cy="1754327"/>
          </a:xfrm>
        </p:grpSpPr>
        <p:sp>
          <p:nvSpPr>
            <p:cNvPr id="54" name="TextBox 53"/>
            <p:cNvSpPr txBox="1"/>
            <p:nvPr/>
          </p:nvSpPr>
          <p:spPr>
            <a:xfrm>
              <a:off x="468896" y="1515702"/>
              <a:ext cx="3050835" cy="1477328"/>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none" rtlCol="0">
              <a:spAutoFit/>
            </a:bodyPr>
            <a:lstStyle/>
            <a:p>
              <a:r>
                <a:rPr lang="en-US" sz="1800" b="1" dirty="0" smtClean="0">
                  <a:solidFill>
                    <a:srgbClr val="000000"/>
                  </a:solidFill>
                </a:rPr>
                <a:t>SELECT</a:t>
              </a:r>
              <a:r>
                <a:rPr lang="en-US" sz="1800" dirty="0" smtClean="0">
                  <a:solidFill>
                    <a:srgbClr val="000000"/>
                  </a:solidFill>
                </a:rPr>
                <a:t> </a:t>
              </a:r>
              <a:r>
                <a:rPr lang="en-US" sz="1800" dirty="0" err="1" smtClean="0">
                  <a:solidFill>
                    <a:srgbClr val="000000"/>
                  </a:solidFill>
                </a:rPr>
                <a:t>S.name</a:t>
              </a:r>
              <a:endParaRPr lang="en-US" sz="1800" dirty="0" smtClean="0">
                <a:solidFill>
                  <a:srgbClr val="000000"/>
                </a:solidFill>
              </a:endParaRPr>
            </a:p>
            <a:p>
              <a:r>
                <a:rPr lang="en-US" sz="1800" b="1" dirty="0" smtClean="0">
                  <a:solidFill>
                    <a:srgbClr val="000000"/>
                  </a:solidFill>
                </a:rPr>
                <a:t>FROM</a:t>
              </a:r>
              <a:r>
                <a:rPr lang="en-US" sz="1800" dirty="0" smtClean="0">
                  <a:solidFill>
                    <a:srgbClr val="000000"/>
                  </a:solidFill>
                </a:rPr>
                <a:t> Reserves R, Sailors S</a:t>
              </a:r>
            </a:p>
            <a:p>
              <a:r>
                <a:rPr lang="en-US" sz="1800" b="1" dirty="0" smtClean="0">
                  <a:solidFill>
                    <a:srgbClr val="000000"/>
                  </a:solidFill>
                </a:rPr>
                <a:t>WHERE</a:t>
              </a:r>
              <a:r>
                <a:rPr lang="en-US" sz="1800" dirty="0" smtClean="0">
                  <a:solidFill>
                    <a:srgbClr val="000000"/>
                  </a:solidFill>
                </a:rPr>
                <a:t> </a:t>
              </a:r>
              <a:r>
                <a:rPr lang="en-US" sz="1800" dirty="0" err="1" smtClean="0">
                  <a:solidFill>
                    <a:srgbClr val="000000"/>
                  </a:solidFill>
                </a:rPr>
                <a:t>R.sid</a:t>
              </a:r>
              <a:r>
                <a:rPr lang="en-US" sz="1800" dirty="0" smtClean="0">
                  <a:solidFill>
                    <a:srgbClr val="000000"/>
                  </a:solidFill>
                </a:rPr>
                <a:t> = </a:t>
              </a:r>
              <a:r>
                <a:rPr lang="en-US" sz="1800" dirty="0" err="1" smtClean="0">
                  <a:solidFill>
                    <a:srgbClr val="000000"/>
                  </a:solidFill>
                </a:rPr>
                <a:t>S.sid</a:t>
              </a:r>
              <a:endParaRPr lang="en-US" sz="1800" dirty="0" smtClean="0">
                <a:solidFill>
                  <a:srgbClr val="000000"/>
                </a:solidFill>
              </a:endParaRPr>
            </a:p>
            <a:p>
              <a:r>
                <a:rPr lang="en-US" sz="1800" b="1" dirty="0" smtClean="0">
                  <a:solidFill>
                    <a:srgbClr val="000000"/>
                  </a:solidFill>
                </a:rPr>
                <a:t>AND</a:t>
              </a:r>
              <a:r>
                <a:rPr lang="en-US" sz="1800" dirty="0" smtClean="0">
                  <a:solidFill>
                    <a:srgbClr val="000000"/>
                  </a:solidFill>
                </a:rPr>
                <a:t> </a:t>
              </a:r>
              <a:r>
                <a:rPr lang="en-US" sz="1800" dirty="0" err="1" smtClean="0">
                  <a:solidFill>
                    <a:srgbClr val="000000"/>
                  </a:solidFill>
                </a:rPr>
                <a:t>R.bid</a:t>
              </a:r>
              <a:r>
                <a:rPr lang="en-US" sz="1800" dirty="0" smtClean="0">
                  <a:solidFill>
                    <a:srgbClr val="000000"/>
                  </a:solidFill>
                </a:rPr>
                <a:t> = 100 </a:t>
              </a:r>
            </a:p>
            <a:p>
              <a:r>
                <a:rPr lang="en-US" sz="1800" b="1" dirty="0" smtClean="0">
                  <a:solidFill>
                    <a:srgbClr val="000000"/>
                  </a:solidFill>
                </a:rPr>
                <a:t>AND</a:t>
              </a:r>
              <a:r>
                <a:rPr lang="en-US" sz="1800" dirty="0" smtClean="0">
                  <a:solidFill>
                    <a:srgbClr val="000000"/>
                  </a:solidFill>
                </a:rPr>
                <a:t> </a:t>
              </a:r>
              <a:r>
                <a:rPr lang="en-US" sz="1800" dirty="0" err="1" smtClean="0">
                  <a:solidFill>
                    <a:srgbClr val="000000"/>
                  </a:solidFill>
                </a:rPr>
                <a:t>S.rating</a:t>
              </a:r>
              <a:r>
                <a:rPr lang="en-US" sz="1800" dirty="0" smtClean="0">
                  <a:solidFill>
                    <a:srgbClr val="000000"/>
                  </a:solidFill>
                </a:rPr>
                <a:t> &gt; 5</a:t>
              </a:r>
              <a:endParaRPr lang="en-US" sz="1800" dirty="0">
                <a:solidFill>
                  <a:srgbClr val="000000"/>
                </a:solidFill>
              </a:endParaRPr>
            </a:p>
          </p:txBody>
        </p:sp>
        <p:sp>
          <p:nvSpPr>
            <p:cNvPr id="55" name="TextBox 54"/>
            <p:cNvSpPr txBox="1"/>
            <p:nvPr/>
          </p:nvSpPr>
          <p:spPr>
            <a:xfrm>
              <a:off x="468896" y="1238703"/>
              <a:ext cx="1204625" cy="338554"/>
            </a:xfrm>
            <a:prstGeom prst="rect">
              <a:avLst/>
            </a:prstGeom>
            <a:noFill/>
          </p:spPr>
          <p:txBody>
            <a:bodyPr wrap="none" rtlCol="0">
              <a:spAutoFit/>
            </a:bodyPr>
            <a:lstStyle/>
            <a:p>
              <a:r>
                <a:rPr lang="en-US" sz="1600" smtClean="0"/>
                <a:t>SQL Query</a:t>
              </a:r>
              <a:endParaRPr lang="en-US" sz="1600"/>
            </a:p>
          </p:txBody>
        </p:sp>
      </p:grpSp>
      <p:grpSp>
        <p:nvGrpSpPr>
          <p:cNvPr id="56" name="Group 55"/>
          <p:cNvGrpSpPr/>
          <p:nvPr/>
        </p:nvGrpSpPr>
        <p:grpSpPr>
          <a:xfrm>
            <a:off x="4388543" y="1238703"/>
            <a:ext cx="4406115" cy="1838059"/>
            <a:chOff x="5714273" y="1424054"/>
            <a:chExt cx="3042821" cy="1451669"/>
          </a:xfrm>
        </p:grpSpPr>
        <p:sp>
          <p:nvSpPr>
            <p:cNvPr id="57" name="TextBox 56"/>
            <p:cNvSpPr txBox="1"/>
            <p:nvPr/>
          </p:nvSpPr>
          <p:spPr>
            <a:xfrm>
              <a:off x="5714273" y="1701053"/>
              <a:ext cx="3042821" cy="117467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none" tIns="0" bIns="182880" rtlCol="0" anchor="ctr">
              <a:noAutofit/>
            </a:bodyPr>
            <a:lstStyle/>
            <a:p>
              <a:r>
                <a:rPr lang="en-US" sz="3200" dirty="0" smtClean="0">
                  <a:solidFill>
                    <a:srgbClr val="FF0000"/>
                  </a:solidFill>
                </a:rPr>
                <a:t>𝜋</a:t>
              </a:r>
              <a:r>
                <a:rPr lang="en-US" sz="2400" baseline="-25000" dirty="0" err="1" smtClean="0">
                  <a:solidFill>
                    <a:srgbClr val="000000"/>
                  </a:solidFill>
                </a:rPr>
                <a:t>S.name</a:t>
              </a:r>
              <a:r>
                <a:rPr lang="en-US" sz="2400" dirty="0" smtClean="0">
                  <a:solidFill>
                    <a:srgbClr val="000000"/>
                  </a:solidFill>
                </a:rPr>
                <a:t>(</a:t>
              </a:r>
              <a:r>
                <a:rPr lang="en-US" sz="3200" dirty="0" smtClean="0">
                  <a:solidFill>
                    <a:srgbClr val="FF0000"/>
                  </a:solidFill>
                </a:rPr>
                <a:t>𝜎</a:t>
              </a:r>
              <a:r>
                <a:rPr lang="en-US" sz="2400" baseline="-25000" dirty="0" smtClean="0">
                  <a:solidFill>
                    <a:srgbClr val="000000"/>
                  </a:solidFill>
                </a:rPr>
                <a:t>bid=100⋀rating&gt;5</a:t>
              </a:r>
              <a:r>
                <a:rPr lang="en-US" sz="2400" dirty="0" smtClean="0">
                  <a:solidFill>
                    <a:srgbClr val="000000"/>
                  </a:solidFill>
                </a:rPr>
                <a:t>(</a:t>
              </a:r>
            </a:p>
            <a:p>
              <a:r>
                <a:rPr lang="en-US" sz="1800" dirty="0">
                  <a:solidFill>
                    <a:srgbClr val="000000"/>
                  </a:solidFill>
                </a:rPr>
                <a:t> </a:t>
              </a:r>
              <a:r>
                <a:rPr lang="en-US" sz="1800" dirty="0" smtClean="0">
                  <a:solidFill>
                    <a:srgbClr val="000000"/>
                  </a:solidFill>
                </a:rPr>
                <a:t>      Reserves</a:t>
              </a:r>
              <a:r>
                <a:rPr lang="en-US" sz="2400" dirty="0" smtClean="0">
                  <a:solidFill>
                    <a:srgbClr val="000000"/>
                  </a:solidFill>
                </a:rPr>
                <a:t> </a:t>
              </a:r>
              <a:r>
                <a:rPr lang="en-US" sz="3600" dirty="0" smtClean="0">
                  <a:solidFill>
                    <a:srgbClr val="FF0000"/>
                  </a:solidFill>
                </a:rPr>
                <a:t>⋈</a:t>
              </a:r>
              <a:r>
                <a:rPr lang="en-US" sz="2400" baseline="-25000" dirty="0" err="1" smtClean="0">
                  <a:solidFill>
                    <a:srgbClr val="000000"/>
                  </a:solidFill>
                </a:rPr>
                <a:t>R.sid</a:t>
              </a:r>
              <a:r>
                <a:rPr lang="en-US" sz="2400" baseline="-25000" dirty="0" smtClean="0">
                  <a:solidFill>
                    <a:srgbClr val="000000"/>
                  </a:solidFill>
                </a:rPr>
                <a:t>=</a:t>
              </a:r>
              <a:r>
                <a:rPr lang="en-US" sz="2400" baseline="-25000" dirty="0" err="1" smtClean="0">
                  <a:solidFill>
                    <a:srgbClr val="000000"/>
                  </a:solidFill>
                </a:rPr>
                <a:t>S.sid</a:t>
              </a:r>
              <a:r>
                <a:rPr lang="en-US" sz="2400" baseline="-25000" dirty="0" smtClean="0">
                  <a:solidFill>
                    <a:srgbClr val="000000"/>
                  </a:solidFill>
                </a:rPr>
                <a:t> </a:t>
              </a:r>
              <a:r>
                <a:rPr lang="en-US" sz="1800" dirty="0" smtClean="0">
                  <a:solidFill>
                    <a:srgbClr val="000000"/>
                  </a:solidFill>
                </a:rPr>
                <a:t>Sailors</a:t>
              </a:r>
              <a:r>
                <a:rPr lang="en-US" sz="2400" dirty="0" smtClean="0">
                  <a:solidFill>
                    <a:srgbClr val="000000"/>
                  </a:solidFill>
                </a:rPr>
                <a:t>))</a:t>
              </a:r>
              <a:endParaRPr lang="en-US" sz="2400" dirty="0">
                <a:solidFill>
                  <a:srgbClr val="000000"/>
                </a:solidFill>
              </a:endParaRPr>
            </a:p>
          </p:txBody>
        </p:sp>
        <p:sp>
          <p:nvSpPr>
            <p:cNvPr id="58" name="TextBox 57"/>
            <p:cNvSpPr txBox="1"/>
            <p:nvPr/>
          </p:nvSpPr>
          <p:spPr>
            <a:xfrm>
              <a:off x="5714273" y="1424054"/>
              <a:ext cx="1554544" cy="584775"/>
            </a:xfrm>
            <a:prstGeom prst="rect">
              <a:avLst/>
            </a:prstGeom>
            <a:noFill/>
          </p:spPr>
          <p:txBody>
            <a:bodyPr wrap="square" rtlCol="0">
              <a:spAutoFit/>
            </a:bodyPr>
            <a:lstStyle/>
            <a:p>
              <a:r>
                <a:rPr lang="en-US" sz="1600" dirty="0" smtClean="0"/>
                <a:t>Relational Algebra</a:t>
              </a:r>
              <a:endParaRPr lang="en-US" sz="1600" dirty="0"/>
            </a:p>
          </p:txBody>
        </p:sp>
      </p:grpSp>
      <p:sp>
        <p:nvSpPr>
          <p:cNvPr id="63" name="Rectangle 62"/>
          <p:cNvSpPr/>
          <p:nvPr/>
        </p:nvSpPr>
        <p:spPr bwMode="auto">
          <a:xfrm>
            <a:off x="497032" y="3982060"/>
            <a:ext cx="2751964" cy="181554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spcBef>
                <a:spcPts val="1200"/>
              </a:spcBef>
            </a:pPr>
            <a:r>
              <a:rPr lang="en-US" sz="3200" dirty="0">
                <a:solidFill>
                  <a:srgbClr val="FFFFFF"/>
                </a:solidFill>
              </a:rPr>
              <a:t>SQL</a:t>
            </a:r>
          </a:p>
          <a:p>
            <a:pPr algn="ctr">
              <a:spcBef>
                <a:spcPts val="1200"/>
              </a:spcBef>
            </a:pPr>
            <a:r>
              <a:rPr lang="en-US" sz="2000" dirty="0">
                <a:solidFill>
                  <a:srgbClr val="FFFFFF"/>
                </a:solidFill>
              </a:rPr>
              <a:t>A </a:t>
            </a:r>
            <a:r>
              <a:rPr lang="en-US" sz="2000" b="1" dirty="0">
                <a:solidFill>
                  <a:srgbClr val="FFFFFF"/>
                </a:solidFill>
              </a:rPr>
              <a:t>declarative</a:t>
            </a:r>
            <a:r>
              <a:rPr lang="en-US" sz="2000" dirty="0">
                <a:solidFill>
                  <a:srgbClr val="FFFFFF"/>
                </a:solidFill>
              </a:rPr>
              <a:t> expression </a:t>
            </a:r>
            <a:r>
              <a:rPr lang="en-US" sz="2000" dirty="0" smtClean="0">
                <a:solidFill>
                  <a:srgbClr val="FFFFFF"/>
                </a:solidFill>
              </a:rPr>
              <a:t>of the query result</a:t>
            </a:r>
            <a:endParaRPr lang="en-US" sz="2000" dirty="0">
              <a:solidFill>
                <a:srgbClr val="FFFFFF"/>
              </a:solidFill>
            </a:endParaRPr>
          </a:p>
        </p:txBody>
      </p:sp>
      <p:sp>
        <p:nvSpPr>
          <p:cNvPr id="74" name="TextBox 73"/>
          <p:cNvSpPr txBox="1"/>
          <p:nvPr/>
        </p:nvSpPr>
        <p:spPr>
          <a:xfrm>
            <a:off x="3364514" y="3270023"/>
            <a:ext cx="1233030" cy="584775"/>
          </a:xfrm>
          <a:prstGeom prst="rect">
            <a:avLst/>
          </a:prstGeom>
          <a:noFill/>
        </p:spPr>
        <p:txBody>
          <a:bodyPr wrap="none" rtlCol="0">
            <a:spAutoFit/>
          </a:bodyPr>
          <a:lstStyle/>
          <a:p>
            <a:r>
              <a:rPr lang="en-US" sz="3200" dirty="0" smtClean="0"/>
              <a:t>Why?</a:t>
            </a:r>
            <a:endParaRPr lang="en-US" sz="3200" dirty="0"/>
          </a:p>
        </p:txBody>
      </p:sp>
      <p:sp>
        <p:nvSpPr>
          <p:cNvPr id="76" name="TextBox 75"/>
          <p:cNvSpPr txBox="1"/>
          <p:nvPr/>
        </p:nvSpPr>
        <p:spPr>
          <a:xfrm>
            <a:off x="4574863" y="5933387"/>
            <a:ext cx="4197114"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000" smtClean="0">
                <a:solidFill>
                  <a:srgbClr val="000000"/>
                </a:solidFill>
              </a:rPr>
              <a:t>Systems optimize and execute relational algebra query plan.</a:t>
            </a:r>
            <a:endParaRPr lang="en-US" sz="2000">
              <a:solidFill>
                <a:srgbClr val="000000"/>
              </a:solidFill>
            </a:endParaRPr>
          </a:p>
        </p:txBody>
      </p:sp>
      <p:sp>
        <p:nvSpPr>
          <p:cNvPr id="75" name="Right Arrow 74"/>
          <p:cNvSpPr/>
          <p:nvPr/>
        </p:nvSpPr>
        <p:spPr bwMode="auto">
          <a:xfrm>
            <a:off x="3585339" y="4631415"/>
            <a:ext cx="675861" cy="516835"/>
          </a:xfrm>
          <a:prstGeom prst="righ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dirty="0" smtClean="0">
              <a:solidFill>
                <a:srgbClr val="000000"/>
              </a:solidFill>
              <a:latin typeface="Helvetica Neue" charset="0"/>
            </a:endParaRPr>
          </a:p>
        </p:txBody>
      </p:sp>
      <p:sp>
        <p:nvSpPr>
          <p:cNvPr id="50" name="Rectangle 49"/>
          <p:cNvSpPr/>
          <p:nvPr/>
        </p:nvSpPr>
        <p:spPr bwMode="auto">
          <a:xfrm>
            <a:off x="-198783" y="-112643"/>
            <a:ext cx="9654209" cy="7017026"/>
          </a:xfrm>
          <a:prstGeom prst="rect">
            <a:avLst/>
          </a:prstGeom>
          <a:solidFill>
            <a:schemeClr val="bg1">
              <a:alpha val="93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mtClean="0"/>
          </a:p>
        </p:txBody>
      </p:sp>
      <p:sp>
        <p:nvSpPr>
          <p:cNvPr id="64" name="Rectangle 63"/>
          <p:cNvSpPr/>
          <p:nvPr/>
        </p:nvSpPr>
        <p:spPr bwMode="auto">
          <a:xfrm>
            <a:off x="4597544" y="3982060"/>
            <a:ext cx="4174433" cy="1815547"/>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a:spcBef>
                <a:spcPts val="1200"/>
              </a:spcBef>
            </a:pPr>
            <a:r>
              <a:rPr lang="en-US" sz="3200" dirty="0" smtClean="0">
                <a:solidFill>
                  <a:srgbClr val="FFFFFF"/>
                </a:solidFill>
              </a:rPr>
              <a:t>Relational Algebra</a:t>
            </a:r>
          </a:p>
          <a:p>
            <a:pPr algn="ctr">
              <a:spcBef>
                <a:spcPts val="1200"/>
              </a:spcBef>
            </a:pPr>
            <a:r>
              <a:rPr lang="en-US" sz="2000" b="1" dirty="0" smtClean="0">
                <a:solidFill>
                  <a:srgbClr val="FFFFFF"/>
                </a:solidFill>
              </a:rPr>
              <a:t>Operational</a:t>
            </a:r>
            <a:r>
              <a:rPr lang="en-US" sz="2000" dirty="0" smtClean="0">
                <a:solidFill>
                  <a:srgbClr val="FFFFFF"/>
                </a:solidFill>
              </a:rPr>
              <a:t> description of </a:t>
            </a:r>
            <a:br>
              <a:rPr lang="en-US" sz="2000" dirty="0" smtClean="0">
                <a:solidFill>
                  <a:srgbClr val="FFFFFF"/>
                </a:solidFill>
              </a:rPr>
            </a:br>
            <a:r>
              <a:rPr lang="en-US" sz="2000" dirty="0" smtClean="0">
                <a:solidFill>
                  <a:srgbClr val="FFFFFF"/>
                </a:solidFill>
              </a:rPr>
              <a:t>a computation.</a:t>
            </a:r>
            <a:endParaRPr lang="en-US" sz="2000" dirty="0">
              <a:solidFill>
                <a:srgbClr val="FFFFFF"/>
              </a:solidFill>
            </a:endParaRPr>
          </a:p>
        </p:txBody>
      </p:sp>
    </p:spTree>
    <p:extLst>
      <p:ext uri="{BB962C8B-B14F-4D97-AF65-F5344CB8AC3E}">
        <p14:creationId xmlns:p14="http://schemas.microsoft.com/office/powerpoint/2010/main" val="194380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Picture Overview</a:t>
            </a:r>
            <a:endParaRPr lang="en-US" dirty="0"/>
          </a:p>
        </p:txBody>
      </p:sp>
      <p:sp>
        <p:nvSpPr>
          <p:cNvPr id="8" name="Right Arrow 7"/>
          <p:cNvSpPr/>
          <p:nvPr/>
        </p:nvSpPr>
        <p:spPr bwMode="auto">
          <a:xfrm>
            <a:off x="3346174" y="1527320"/>
            <a:ext cx="2087217" cy="1146313"/>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400" dirty="0" smtClean="0">
                <a:solidFill>
                  <a:srgbClr val="FFFFFF"/>
                </a:solidFill>
                <a:latin typeface="Helvetica Neue" charset="0"/>
              </a:rPr>
              <a:t>Query Parser</a:t>
            </a:r>
          </a:p>
        </p:txBody>
      </p:sp>
      <p:grpSp>
        <p:nvGrpSpPr>
          <p:cNvPr id="14" name="Group 13"/>
          <p:cNvGrpSpPr/>
          <p:nvPr/>
        </p:nvGrpSpPr>
        <p:grpSpPr>
          <a:xfrm>
            <a:off x="252403" y="3541483"/>
            <a:ext cx="2754431" cy="2607566"/>
            <a:chOff x="2494568" y="3623360"/>
            <a:chExt cx="2754431" cy="2607566"/>
          </a:xfrm>
        </p:grpSpPr>
        <p:grpSp>
          <p:nvGrpSpPr>
            <p:cNvPr id="15" name="Group 14"/>
            <p:cNvGrpSpPr/>
            <p:nvPr/>
          </p:nvGrpSpPr>
          <p:grpSpPr>
            <a:xfrm>
              <a:off x="2681368" y="3808025"/>
              <a:ext cx="2567631" cy="2422901"/>
              <a:chOff x="3074820" y="4073750"/>
              <a:chExt cx="2567631" cy="2422901"/>
            </a:xfrm>
          </p:grpSpPr>
          <p:sp>
            <p:nvSpPr>
              <p:cNvPr id="17" name="Rectangle 16"/>
              <p:cNvSpPr/>
              <p:nvPr/>
            </p:nvSpPr>
            <p:spPr>
              <a:xfrm>
                <a:off x="3901669" y="4073750"/>
                <a:ext cx="925254" cy="400110"/>
              </a:xfrm>
              <a:prstGeom prst="rect">
                <a:avLst/>
              </a:prstGeom>
            </p:spPr>
            <p:txBody>
              <a:bodyPr wrap="none">
                <a:spAutoFit/>
              </a:bodyPr>
              <a:lstStyle/>
              <a:p>
                <a:pPr fontAlgn="auto">
                  <a:spcBef>
                    <a:spcPts val="0"/>
                  </a:spcBef>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2000" kern="0" dirty="0" smtClean="0">
                    <a:solidFill>
                      <a:srgbClr val="FF0000"/>
                    </a:solidFill>
                    <a:ea typeface=""/>
                    <a:cs typeface=""/>
                  </a:rPr>
                  <a:t>𝜋</a:t>
                </a:r>
                <a:r>
                  <a:rPr lang="en-US" sz="2000" kern="0" baseline="-25000" dirty="0" err="1" smtClean="0">
                    <a:ea typeface=""/>
                    <a:cs typeface=""/>
                  </a:rPr>
                  <a:t>S.name</a:t>
                </a:r>
                <a:endParaRPr lang="en-US" sz="2000" kern="0" dirty="0">
                  <a:ea typeface=""/>
                  <a:cs typeface=""/>
                </a:endParaRPr>
              </a:p>
            </p:txBody>
          </p:sp>
          <p:sp>
            <p:nvSpPr>
              <p:cNvPr id="18" name="Rectangle 17"/>
              <p:cNvSpPr/>
              <p:nvPr/>
            </p:nvSpPr>
            <p:spPr>
              <a:xfrm>
                <a:off x="3274895" y="4717236"/>
                <a:ext cx="2178803" cy="400110"/>
              </a:xfrm>
              <a:prstGeom prst="rect">
                <a:avLst/>
              </a:prstGeom>
            </p:spPr>
            <p:txBody>
              <a:bodyPr wrap="none">
                <a:spAutoFit/>
              </a:bodyPr>
              <a:lstStyle/>
              <a:p>
                <a:pPr fontAlgn="auto">
                  <a:spcBef>
                    <a:spcPts val="0"/>
                  </a:spcBef>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2000" kern="0" dirty="0" smtClean="0">
                    <a:solidFill>
                      <a:srgbClr val="FF0000"/>
                    </a:solidFill>
                    <a:ea typeface=""/>
                    <a:cs typeface=""/>
                  </a:rPr>
                  <a:t>𝜎</a:t>
                </a:r>
                <a:r>
                  <a:rPr lang="en-US" sz="2000" kern="0" baseline="-25000" dirty="0" err="1" smtClean="0">
                    <a:ea typeface=""/>
                    <a:cs typeface=""/>
                  </a:rPr>
                  <a:t>R.bid</a:t>
                </a:r>
                <a:r>
                  <a:rPr lang="en-US" sz="2000" kern="0" baseline="-25000" dirty="0" smtClean="0">
                    <a:ea typeface=""/>
                    <a:cs typeface=""/>
                  </a:rPr>
                  <a:t>=100 ⋀ </a:t>
                </a:r>
                <a:r>
                  <a:rPr lang="en-US" sz="2000" kern="0" baseline="-25000" dirty="0" err="1" smtClean="0">
                    <a:ea typeface=""/>
                    <a:cs typeface=""/>
                  </a:rPr>
                  <a:t>S.rating</a:t>
                </a:r>
                <a:r>
                  <a:rPr lang="en-US" sz="2000" kern="0" baseline="-25000" dirty="0" smtClean="0">
                    <a:ea typeface=""/>
                    <a:cs typeface=""/>
                  </a:rPr>
                  <a:t> &gt; 5</a:t>
                </a:r>
                <a:endParaRPr lang="en-US" sz="2000" kern="0" dirty="0">
                  <a:ea typeface=""/>
                  <a:cs typeface=""/>
                </a:endParaRPr>
              </a:p>
            </p:txBody>
          </p:sp>
          <p:sp>
            <p:nvSpPr>
              <p:cNvPr id="19" name="Rectangle 18"/>
              <p:cNvSpPr/>
              <p:nvPr/>
            </p:nvSpPr>
            <p:spPr>
              <a:xfrm>
                <a:off x="3734957" y="5360722"/>
                <a:ext cx="1258678" cy="584775"/>
              </a:xfrm>
              <a:prstGeom prst="rect">
                <a:avLst/>
              </a:prstGeom>
            </p:spPr>
            <p:txBody>
              <a:bodyPr wrap="none">
                <a:spAutoFit/>
              </a:bodyPr>
              <a:lstStyle/>
              <a:p>
                <a:pPr fontAlgn="auto">
                  <a:spcBef>
                    <a:spcPts val="0"/>
                  </a:spcBef>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3200" kern="0" dirty="0" smtClean="0">
                    <a:solidFill>
                      <a:srgbClr val="FF0000"/>
                    </a:solidFill>
                    <a:ea typeface=""/>
                    <a:cs typeface=""/>
                  </a:rPr>
                  <a:t>⋈</a:t>
                </a:r>
                <a:r>
                  <a:rPr lang="en-US" sz="2000" kern="0" baseline="-25000" dirty="0" err="1" smtClean="0">
                    <a:ea typeface=""/>
                    <a:cs typeface=""/>
                  </a:rPr>
                  <a:t>R.sid</a:t>
                </a:r>
                <a:r>
                  <a:rPr lang="en-US" sz="2000" kern="0" baseline="-25000" dirty="0" smtClean="0">
                    <a:ea typeface=""/>
                    <a:cs typeface=""/>
                  </a:rPr>
                  <a:t>=</a:t>
                </a:r>
                <a:r>
                  <a:rPr lang="en-US" sz="2000" kern="0" baseline="-25000" dirty="0" err="1" smtClean="0">
                    <a:ea typeface=""/>
                    <a:cs typeface=""/>
                  </a:rPr>
                  <a:t>S.sid</a:t>
                </a:r>
                <a:endParaRPr lang="en-US" sz="2000" kern="0" baseline="-25000" dirty="0">
                  <a:ea typeface=""/>
                  <a:cs typeface=""/>
                </a:endParaRPr>
              </a:p>
            </p:txBody>
          </p:sp>
          <p:grpSp>
            <p:nvGrpSpPr>
              <p:cNvPr id="20" name="Group 19"/>
              <p:cNvGrpSpPr/>
              <p:nvPr/>
            </p:nvGrpSpPr>
            <p:grpSpPr>
              <a:xfrm>
                <a:off x="3074820" y="6188874"/>
                <a:ext cx="2567631" cy="307777"/>
                <a:chOff x="3074502" y="6016637"/>
                <a:chExt cx="2567631" cy="307777"/>
              </a:xfrm>
            </p:grpSpPr>
            <p:sp>
              <p:nvSpPr>
                <p:cNvPr id="25" name="TextBox 24"/>
                <p:cNvSpPr txBox="1"/>
                <p:nvPr/>
              </p:nvSpPr>
              <p:spPr>
                <a:xfrm>
                  <a:off x="3074502" y="6016637"/>
                  <a:ext cx="941283" cy="307777"/>
                </a:xfrm>
                <a:prstGeom prst="rect">
                  <a:avLst/>
                </a:prstGeom>
                <a:noFill/>
              </p:spPr>
              <p:txBody>
                <a:bodyPr wrap="none" rtlCol="0">
                  <a:spAutoFit/>
                </a:bodyPr>
                <a:lstStyle/>
                <a:p>
                  <a:r>
                    <a:rPr lang="en-US" sz="1400" dirty="0" smtClean="0"/>
                    <a:t>Reserves</a:t>
                  </a:r>
                  <a:endParaRPr lang="en-US" sz="1400" dirty="0"/>
                </a:p>
              </p:txBody>
            </p:sp>
            <p:sp>
              <p:nvSpPr>
                <p:cNvPr id="26" name="TextBox 25"/>
                <p:cNvSpPr txBox="1"/>
                <p:nvPr/>
              </p:nvSpPr>
              <p:spPr>
                <a:xfrm>
                  <a:off x="4909240" y="6016637"/>
                  <a:ext cx="732893" cy="307777"/>
                </a:xfrm>
                <a:prstGeom prst="rect">
                  <a:avLst/>
                </a:prstGeom>
                <a:noFill/>
              </p:spPr>
              <p:txBody>
                <a:bodyPr wrap="none" rtlCol="0">
                  <a:spAutoFit/>
                </a:bodyPr>
                <a:lstStyle/>
                <a:p>
                  <a:r>
                    <a:rPr lang="en-US" sz="1400" dirty="0" smtClean="0"/>
                    <a:t>Sailors</a:t>
                  </a:r>
                  <a:endParaRPr lang="en-US" sz="1400" dirty="0"/>
                </a:p>
              </p:txBody>
            </p:sp>
          </p:grpSp>
          <p:cxnSp>
            <p:nvCxnSpPr>
              <p:cNvPr id="21" name="Straight Arrow Connector 20"/>
              <p:cNvCxnSpPr>
                <a:stCxn id="19" idx="0"/>
              </p:cNvCxnSpPr>
              <p:nvPr/>
            </p:nvCxnSpPr>
            <p:spPr bwMode="auto">
              <a:xfrm flipV="1">
                <a:off x="3545462" y="5945497"/>
                <a:ext cx="818834" cy="24337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2" name="Straight Arrow Connector 21"/>
              <p:cNvCxnSpPr/>
              <p:nvPr/>
            </p:nvCxnSpPr>
            <p:spPr bwMode="auto">
              <a:xfrm flipH="1" flipV="1">
                <a:off x="4364296" y="5945497"/>
                <a:ext cx="911709" cy="24337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3" name="Straight Arrow Connector 22"/>
              <p:cNvCxnSpPr/>
              <p:nvPr/>
            </p:nvCxnSpPr>
            <p:spPr bwMode="auto">
              <a:xfrm flipV="1">
                <a:off x="4364296" y="5117346"/>
                <a:ext cx="1" cy="435315"/>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4" name="Straight Arrow Connector 23"/>
              <p:cNvCxnSpPr>
                <a:endCxn id="17" idx="2"/>
              </p:cNvCxnSpPr>
              <p:nvPr/>
            </p:nvCxnSpPr>
            <p:spPr bwMode="auto">
              <a:xfrm flipV="1">
                <a:off x="4364296" y="4528083"/>
                <a:ext cx="0" cy="327625"/>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16" name="TextBox 15"/>
            <p:cNvSpPr txBox="1"/>
            <p:nvPr/>
          </p:nvSpPr>
          <p:spPr>
            <a:xfrm>
              <a:off x="2494568" y="3623360"/>
              <a:ext cx="1983235" cy="307777"/>
            </a:xfrm>
            <a:prstGeom prst="rect">
              <a:avLst/>
            </a:prstGeom>
            <a:noFill/>
          </p:spPr>
          <p:txBody>
            <a:bodyPr wrap="none" rtlCol="0">
              <a:spAutoFit/>
            </a:bodyPr>
            <a:lstStyle/>
            <a:p>
              <a:r>
                <a:rPr lang="en-US" sz="1400" b="1" dirty="0" smtClean="0"/>
                <a:t>(Logical) Query Plan:</a:t>
              </a:r>
              <a:endParaRPr lang="en-US" sz="1400" b="1" dirty="0"/>
            </a:p>
          </p:txBody>
        </p:sp>
      </p:grpSp>
      <p:sp>
        <p:nvSpPr>
          <p:cNvPr id="27" name="Right Arrow 26"/>
          <p:cNvSpPr/>
          <p:nvPr/>
        </p:nvSpPr>
        <p:spPr bwMode="auto">
          <a:xfrm>
            <a:off x="3263803" y="3988104"/>
            <a:ext cx="2164189" cy="1216955"/>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400" dirty="0" smtClean="0">
                <a:solidFill>
                  <a:srgbClr val="FFFFFF"/>
                </a:solidFill>
                <a:latin typeface="Helvetica Neue" charset="0"/>
              </a:rPr>
              <a:t>Query Optimizer</a:t>
            </a:r>
          </a:p>
        </p:txBody>
      </p:sp>
      <p:sp>
        <p:nvSpPr>
          <p:cNvPr id="29" name="Left Arrow 28"/>
          <p:cNvSpPr/>
          <p:nvPr/>
        </p:nvSpPr>
        <p:spPr bwMode="auto">
          <a:xfrm rot="20418873">
            <a:off x="2903314" y="3016207"/>
            <a:ext cx="2452098" cy="405464"/>
          </a:xfrm>
          <a:prstGeom prst="lef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1400">
              <a:solidFill>
                <a:srgbClr val="FFFFFF"/>
              </a:solidFill>
            </a:endParaRPr>
          </a:p>
        </p:txBody>
      </p:sp>
      <p:grpSp>
        <p:nvGrpSpPr>
          <p:cNvPr id="73" name="Group 72"/>
          <p:cNvGrpSpPr/>
          <p:nvPr/>
        </p:nvGrpSpPr>
        <p:grpSpPr>
          <a:xfrm>
            <a:off x="4337726" y="3321343"/>
            <a:ext cx="4592394" cy="3094845"/>
            <a:chOff x="4337726" y="3321343"/>
            <a:chExt cx="4592394" cy="3094845"/>
          </a:xfrm>
        </p:grpSpPr>
        <p:grpSp>
          <p:nvGrpSpPr>
            <p:cNvPr id="67" name="Group 66"/>
            <p:cNvGrpSpPr/>
            <p:nvPr/>
          </p:nvGrpSpPr>
          <p:grpSpPr>
            <a:xfrm>
              <a:off x="5560497" y="3654743"/>
              <a:ext cx="2132439" cy="2761445"/>
              <a:chOff x="5482830" y="3325491"/>
              <a:chExt cx="2132439" cy="2761445"/>
            </a:xfrm>
          </p:grpSpPr>
          <p:sp>
            <p:nvSpPr>
              <p:cNvPr id="35" name="Rectangle 34"/>
              <p:cNvSpPr/>
              <p:nvPr/>
            </p:nvSpPr>
            <p:spPr>
              <a:xfrm>
                <a:off x="6013455" y="4220390"/>
                <a:ext cx="1258678" cy="584775"/>
              </a:xfrm>
              <a:prstGeom prst="rect">
                <a:avLst/>
              </a:prstGeom>
            </p:spPr>
            <p:txBody>
              <a:bodyPr wrap="none">
                <a:spAutoFit/>
              </a:bodyPr>
              <a:lstStyle/>
              <a:p>
                <a:pPr fontAlgn="auto">
                  <a:spcBef>
                    <a:spcPts val="0"/>
                  </a:spcBef>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3200" kern="0" dirty="0" smtClean="0">
                    <a:solidFill>
                      <a:srgbClr val="FF0000"/>
                    </a:solidFill>
                    <a:ea typeface=""/>
                    <a:cs typeface=""/>
                  </a:rPr>
                  <a:t>⋈</a:t>
                </a:r>
                <a:r>
                  <a:rPr lang="en-US" sz="2000" kern="0" baseline="-25000" dirty="0" err="1" smtClean="0">
                    <a:ea typeface=""/>
                    <a:cs typeface=""/>
                  </a:rPr>
                  <a:t>R.sid</a:t>
                </a:r>
                <a:r>
                  <a:rPr lang="en-US" sz="2000" kern="0" baseline="-25000" dirty="0" smtClean="0">
                    <a:ea typeface=""/>
                    <a:cs typeface=""/>
                  </a:rPr>
                  <a:t>=</a:t>
                </a:r>
                <a:r>
                  <a:rPr lang="en-US" sz="2000" kern="0" baseline="-25000" dirty="0" err="1" smtClean="0">
                    <a:ea typeface=""/>
                    <a:cs typeface=""/>
                  </a:rPr>
                  <a:t>S.sid</a:t>
                </a:r>
                <a:endParaRPr lang="en-US" sz="2000" kern="0" baseline="-25000" dirty="0">
                  <a:ea typeface=""/>
                  <a:cs typeface=""/>
                </a:endParaRPr>
              </a:p>
            </p:txBody>
          </p:sp>
          <p:cxnSp>
            <p:nvCxnSpPr>
              <p:cNvPr id="37" name="Straight Arrow Connector 36"/>
              <p:cNvCxnSpPr>
                <a:endCxn id="35" idx="2"/>
              </p:cNvCxnSpPr>
              <p:nvPr/>
            </p:nvCxnSpPr>
            <p:spPr bwMode="auto">
              <a:xfrm flipV="1">
                <a:off x="6107897" y="4805165"/>
                <a:ext cx="534897" cy="44636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8" name="Straight Arrow Connector 37"/>
              <p:cNvCxnSpPr>
                <a:endCxn id="35" idx="2"/>
              </p:cNvCxnSpPr>
              <p:nvPr/>
            </p:nvCxnSpPr>
            <p:spPr bwMode="auto">
              <a:xfrm flipH="1" flipV="1">
                <a:off x="6642794" y="4805165"/>
                <a:ext cx="582717" cy="401835"/>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nvGrpSpPr>
              <p:cNvPr id="62" name="Group 61"/>
              <p:cNvGrpSpPr/>
              <p:nvPr/>
            </p:nvGrpSpPr>
            <p:grpSpPr>
              <a:xfrm>
                <a:off x="6180167" y="3325491"/>
                <a:ext cx="925254" cy="700192"/>
                <a:chOff x="5391662" y="3774653"/>
                <a:chExt cx="925254" cy="700192"/>
              </a:xfrm>
            </p:grpSpPr>
            <p:sp>
              <p:nvSpPr>
                <p:cNvPr id="33" name="Rectangle 32"/>
                <p:cNvSpPr/>
                <p:nvPr/>
              </p:nvSpPr>
              <p:spPr>
                <a:xfrm>
                  <a:off x="5391662" y="3774653"/>
                  <a:ext cx="925254" cy="400110"/>
                </a:xfrm>
                <a:prstGeom prst="rect">
                  <a:avLst/>
                </a:prstGeom>
              </p:spPr>
              <p:txBody>
                <a:bodyPr wrap="none">
                  <a:spAutoFit/>
                </a:bodyPr>
                <a:lstStyle/>
                <a:p>
                  <a:pPr fontAlgn="auto">
                    <a:spcBef>
                      <a:spcPts val="0"/>
                    </a:spcBef>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2000" kern="0" dirty="0" smtClean="0">
                      <a:solidFill>
                        <a:srgbClr val="FF0000"/>
                      </a:solidFill>
                      <a:ea typeface=""/>
                      <a:cs typeface=""/>
                    </a:rPr>
                    <a:t>𝜋</a:t>
                  </a:r>
                  <a:r>
                    <a:rPr lang="en-US" sz="2000" kern="0" baseline="-25000" dirty="0" err="1" smtClean="0">
                      <a:ea typeface=""/>
                      <a:cs typeface=""/>
                    </a:rPr>
                    <a:t>S.name</a:t>
                  </a:r>
                  <a:endParaRPr lang="en-US" sz="2000" kern="0" dirty="0">
                    <a:ea typeface=""/>
                    <a:cs typeface=""/>
                  </a:endParaRPr>
                </a:p>
              </p:txBody>
            </p:sp>
            <p:cxnSp>
              <p:nvCxnSpPr>
                <p:cNvPr id="40" name="Straight Arrow Connector 39"/>
                <p:cNvCxnSpPr/>
                <p:nvPr/>
              </p:nvCxnSpPr>
              <p:spPr bwMode="auto">
                <a:xfrm flipV="1">
                  <a:off x="5854289" y="4231859"/>
                  <a:ext cx="0" cy="24298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grpSp>
            <p:nvGrpSpPr>
              <p:cNvPr id="45" name="Group 44"/>
              <p:cNvGrpSpPr/>
              <p:nvPr/>
            </p:nvGrpSpPr>
            <p:grpSpPr>
              <a:xfrm>
                <a:off x="5482830" y="5112736"/>
                <a:ext cx="1117614" cy="974200"/>
                <a:chOff x="5297250" y="5364388"/>
                <a:chExt cx="1117614" cy="974200"/>
              </a:xfrm>
            </p:grpSpPr>
            <p:sp>
              <p:nvSpPr>
                <p:cNvPr id="34" name="Rectangle 33"/>
                <p:cNvSpPr/>
                <p:nvPr/>
              </p:nvSpPr>
              <p:spPr>
                <a:xfrm>
                  <a:off x="5297250" y="5364388"/>
                  <a:ext cx="1117614" cy="400110"/>
                </a:xfrm>
                <a:prstGeom prst="rect">
                  <a:avLst/>
                </a:prstGeom>
              </p:spPr>
              <p:txBody>
                <a:bodyPr wrap="none">
                  <a:spAutoFit/>
                </a:bodyPr>
                <a:lstStyle/>
                <a:p>
                  <a:pPr fontAlgn="auto">
                    <a:spcBef>
                      <a:spcPts val="0"/>
                    </a:spcBef>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2000" kern="0" dirty="0" smtClean="0">
                      <a:solidFill>
                        <a:srgbClr val="FF0000"/>
                      </a:solidFill>
                      <a:ea typeface=""/>
                      <a:cs typeface=""/>
                    </a:rPr>
                    <a:t>𝜎</a:t>
                  </a:r>
                  <a:r>
                    <a:rPr lang="en-US" sz="2000" kern="0" baseline="-25000" dirty="0" err="1" smtClean="0">
                      <a:ea typeface=""/>
                      <a:cs typeface=""/>
                    </a:rPr>
                    <a:t>R.bid</a:t>
                  </a:r>
                  <a:r>
                    <a:rPr lang="en-US" sz="2000" kern="0" baseline="-25000" dirty="0" smtClean="0">
                      <a:ea typeface=""/>
                      <a:cs typeface=""/>
                    </a:rPr>
                    <a:t>=100</a:t>
                  </a:r>
                  <a:endParaRPr lang="en-US" sz="2000" kern="0" dirty="0">
                    <a:ea typeface=""/>
                    <a:cs typeface=""/>
                  </a:endParaRPr>
                </a:p>
              </p:txBody>
            </p:sp>
            <p:sp>
              <p:nvSpPr>
                <p:cNvPr id="41" name="TextBox 40"/>
                <p:cNvSpPr txBox="1"/>
                <p:nvPr/>
              </p:nvSpPr>
              <p:spPr>
                <a:xfrm>
                  <a:off x="5385416" y="6030811"/>
                  <a:ext cx="941283" cy="307777"/>
                </a:xfrm>
                <a:prstGeom prst="rect">
                  <a:avLst/>
                </a:prstGeom>
                <a:noFill/>
              </p:spPr>
              <p:txBody>
                <a:bodyPr wrap="none" rtlCol="0">
                  <a:spAutoFit/>
                </a:bodyPr>
                <a:lstStyle/>
                <a:p>
                  <a:r>
                    <a:rPr lang="en-US" sz="1400" dirty="0" smtClean="0"/>
                    <a:t>Reserves</a:t>
                  </a:r>
                  <a:endParaRPr lang="en-US" sz="1400" dirty="0"/>
                </a:p>
              </p:txBody>
            </p:sp>
            <p:cxnSp>
              <p:nvCxnSpPr>
                <p:cNvPr id="43" name="Straight Arrow Connector 42"/>
                <p:cNvCxnSpPr/>
                <p:nvPr/>
              </p:nvCxnSpPr>
              <p:spPr bwMode="auto">
                <a:xfrm flipV="1">
                  <a:off x="5856057" y="5790120"/>
                  <a:ext cx="0" cy="28132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48" name="TextBox 47"/>
              <p:cNvSpPr txBox="1"/>
              <p:nvPr/>
            </p:nvSpPr>
            <p:spPr>
              <a:xfrm>
                <a:off x="6882376" y="5199766"/>
                <a:ext cx="732893" cy="307777"/>
              </a:xfrm>
              <a:prstGeom prst="rect">
                <a:avLst/>
              </a:prstGeom>
              <a:noFill/>
            </p:spPr>
            <p:txBody>
              <a:bodyPr wrap="none" rtlCol="0">
                <a:spAutoFit/>
              </a:bodyPr>
              <a:lstStyle/>
              <a:p>
                <a:r>
                  <a:rPr lang="en-US" sz="1400" dirty="0" smtClean="0"/>
                  <a:t>Sailors</a:t>
                </a:r>
                <a:endParaRPr lang="en-US" sz="1400" dirty="0"/>
              </a:p>
            </p:txBody>
          </p:sp>
          <p:grpSp>
            <p:nvGrpSpPr>
              <p:cNvPr id="61" name="Group 60"/>
              <p:cNvGrpSpPr/>
              <p:nvPr/>
            </p:nvGrpSpPr>
            <p:grpSpPr>
              <a:xfrm>
                <a:off x="6083185" y="3884799"/>
                <a:ext cx="1119217" cy="675785"/>
                <a:chOff x="5982999" y="5124204"/>
                <a:chExt cx="1119217" cy="675785"/>
              </a:xfrm>
            </p:grpSpPr>
            <p:sp>
              <p:nvSpPr>
                <p:cNvPr id="47" name="Rectangle 46"/>
                <p:cNvSpPr/>
                <p:nvPr/>
              </p:nvSpPr>
              <p:spPr>
                <a:xfrm>
                  <a:off x="5982999" y="5124204"/>
                  <a:ext cx="1119217" cy="400110"/>
                </a:xfrm>
                <a:prstGeom prst="rect">
                  <a:avLst/>
                </a:prstGeom>
              </p:spPr>
              <p:txBody>
                <a:bodyPr wrap="none">
                  <a:spAutoFit/>
                </a:bodyPr>
                <a:lstStyle/>
                <a:p>
                  <a:pPr fontAlgn="auto">
                    <a:spcBef>
                      <a:spcPts val="0"/>
                    </a:spcBef>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2000" kern="0" dirty="0" smtClean="0">
                      <a:solidFill>
                        <a:srgbClr val="FF0000"/>
                      </a:solidFill>
                      <a:ea typeface=""/>
                      <a:cs typeface=""/>
                    </a:rPr>
                    <a:t>𝜎</a:t>
                  </a:r>
                  <a:r>
                    <a:rPr lang="en-US" sz="2000" kern="0" baseline="-25000" dirty="0" err="1" smtClean="0">
                      <a:ea typeface=""/>
                      <a:cs typeface=""/>
                    </a:rPr>
                    <a:t>S.rating</a:t>
                  </a:r>
                  <a:r>
                    <a:rPr lang="en-US" sz="2000" kern="0" baseline="-25000" dirty="0" smtClean="0">
                      <a:ea typeface=""/>
                      <a:cs typeface=""/>
                    </a:rPr>
                    <a:t>&gt;5</a:t>
                  </a:r>
                  <a:endParaRPr lang="en-US" sz="2000" kern="0" dirty="0">
                    <a:ea typeface=""/>
                    <a:cs typeface=""/>
                  </a:endParaRPr>
                </a:p>
              </p:txBody>
            </p:sp>
            <p:cxnSp>
              <p:nvCxnSpPr>
                <p:cNvPr id="49" name="Straight Arrow Connector 48"/>
                <p:cNvCxnSpPr/>
                <p:nvPr/>
              </p:nvCxnSpPr>
              <p:spPr bwMode="auto">
                <a:xfrm flipV="1">
                  <a:off x="6541806" y="5549937"/>
                  <a:ext cx="0" cy="25005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grpSp>
        <p:sp>
          <p:nvSpPr>
            <p:cNvPr id="69" name="TextBox 68"/>
            <p:cNvSpPr txBox="1"/>
            <p:nvPr/>
          </p:nvSpPr>
          <p:spPr>
            <a:xfrm>
              <a:off x="4984630" y="3321343"/>
              <a:ext cx="2999539" cy="307777"/>
            </a:xfrm>
            <a:prstGeom prst="rect">
              <a:avLst/>
            </a:prstGeom>
            <a:noFill/>
          </p:spPr>
          <p:txBody>
            <a:bodyPr wrap="none" rtlCol="0">
              <a:spAutoFit/>
            </a:bodyPr>
            <a:lstStyle/>
            <a:p>
              <a:r>
                <a:rPr lang="en-US" sz="1400" b="1" smtClean="0"/>
                <a:t>Optimized (Physical) </a:t>
              </a:r>
              <a:r>
                <a:rPr lang="en-US" sz="1400" b="1" dirty="0" smtClean="0"/>
                <a:t>Query Plan:</a:t>
              </a:r>
              <a:endParaRPr lang="en-US" sz="1400" b="1" dirty="0"/>
            </a:p>
          </p:txBody>
        </p:sp>
        <p:grpSp>
          <p:nvGrpSpPr>
            <p:cNvPr id="72" name="Group 71"/>
            <p:cNvGrpSpPr/>
            <p:nvPr/>
          </p:nvGrpSpPr>
          <p:grpSpPr>
            <a:xfrm>
              <a:off x="4337726" y="3654743"/>
              <a:ext cx="4592394" cy="2659992"/>
              <a:chOff x="4337726" y="3654743"/>
              <a:chExt cx="4592394" cy="2659992"/>
            </a:xfrm>
          </p:grpSpPr>
          <p:sp>
            <p:nvSpPr>
              <p:cNvPr id="59" name="Rounded Rectangle 58"/>
              <p:cNvSpPr/>
              <p:nvPr/>
            </p:nvSpPr>
            <p:spPr bwMode="auto">
              <a:xfrm>
                <a:off x="7462895" y="3654743"/>
                <a:ext cx="1467225" cy="467331"/>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FFFFF"/>
                    </a:solidFill>
                    <a:latin typeface="Helvetica Neue" charset="0"/>
                  </a:rPr>
                  <a:t>On-the-fly</a:t>
                </a:r>
              </a:p>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FFFFF"/>
                    </a:solidFill>
                  </a:rPr>
                  <a:t>Project Iterator</a:t>
                </a:r>
                <a:endParaRPr lang="en-US" dirty="0" smtClean="0">
                  <a:solidFill>
                    <a:srgbClr val="FFFFFF"/>
                  </a:solidFill>
                  <a:latin typeface="Helvetica Neue" charset="0"/>
                </a:endParaRPr>
              </a:p>
            </p:txBody>
          </p:sp>
          <p:sp>
            <p:nvSpPr>
              <p:cNvPr id="60" name="Rounded Rectangle 59"/>
              <p:cNvSpPr/>
              <p:nvPr/>
            </p:nvSpPr>
            <p:spPr bwMode="auto">
              <a:xfrm>
                <a:off x="7462895" y="4240402"/>
                <a:ext cx="1467225" cy="467331"/>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FFFFF"/>
                    </a:solidFill>
                    <a:latin typeface="Helvetica Neue" charset="0"/>
                  </a:rPr>
                  <a:t>On-the-fly</a:t>
                </a:r>
              </a:p>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FFFFF"/>
                    </a:solidFill>
                    <a:latin typeface="Helvetica Neue" charset="0"/>
                  </a:rPr>
                  <a:t>Select Iterator</a:t>
                </a:r>
              </a:p>
            </p:txBody>
          </p:sp>
          <p:sp>
            <p:nvSpPr>
              <p:cNvPr id="65" name="Rounded Rectangle 64"/>
              <p:cNvSpPr/>
              <p:nvPr/>
            </p:nvSpPr>
            <p:spPr bwMode="auto">
              <a:xfrm>
                <a:off x="7462895" y="4791154"/>
                <a:ext cx="1467225" cy="467331"/>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FFFFF"/>
                    </a:solidFill>
                    <a:latin typeface="Helvetica Neue" charset="0"/>
                  </a:rPr>
                  <a:t>Indexed Nested Loop Join Iterator</a:t>
                </a:r>
              </a:p>
            </p:txBody>
          </p:sp>
          <p:sp>
            <p:nvSpPr>
              <p:cNvPr id="66" name="Rounded Rectangle 65"/>
              <p:cNvSpPr/>
              <p:nvPr/>
            </p:nvSpPr>
            <p:spPr bwMode="auto">
              <a:xfrm>
                <a:off x="7686381" y="5449240"/>
                <a:ext cx="1078088" cy="467331"/>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FFFFF"/>
                    </a:solidFill>
                    <a:latin typeface="Helvetica Neue" charset="0"/>
                  </a:rPr>
                  <a:t>Heap </a:t>
                </a:r>
                <a:r>
                  <a:rPr lang="en-US" smtClean="0">
                    <a:solidFill>
                      <a:srgbClr val="FFFFFF"/>
                    </a:solidFill>
                    <a:latin typeface="Helvetica Neue" charset="0"/>
                  </a:rPr>
                  <a:t>Scan Iterator</a:t>
                </a:r>
                <a:endParaRPr lang="en-US" dirty="0" smtClean="0">
                  <a:solidFill>
                    <a:srgbClr val="FFFFFF"/>
                  </a:solidFill>
                  <a:latin typeface="Helvetica Neue" charset="0"/>
                </a:endParaRPr>
              </a:p>
            </p:txBody>
          </p:sp>
          <p:grpSp>
            <p:nvGrpSpPr>
              <p:cNvPr id="71" name="Group 70"/>
              <p:cNvGrpSpPr/>
              <p:nvPr/>
            </p:nvGrpSpPr>
            <p:grpSpPr>
              <a:xfrm>
                <a:off x="4337726" y="5410188"/>
                <a:ext cx="1261027" cy="904547"/>
                <a:chOff x="4337726" y="5410188"/>
                <a:chExt cx="1261027" cy="904547"/>
              </a:xfrm>
            </p:grpSpPr>
            <p:sp>
              <p:nvSpPr>
                <p:cNvPr id="68" name="Rounded Rectangle 67"/>
                <p:cNvSpPr/>
                <p:nvPr/>
              </p:nvSpPr>
              <p:spPr bwMode="auto">
                <a:xfrm>
                  <a:off x="4370508" y="5644096"/>
                  <a:ext cx="1228245" cy="670639"/>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FFFFF"/>
                      </a:solidFill>
                      <a:latin typeface="Helvetica Neue" charset="0"/>
                    </a:rPr>
                    <a:t>B+-Tree</a:t>
                  </a:r>
                </a:p>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FFFFF"/>
                      </a:solidFill>
                      <a:latin typeface="Helvetica Neue" charset="0"/>
                    </a:rPr>
                    <a:t>Indexed Scan Iterator</a:t>
                  </a:r>
                </a:p>
              </p:txBody>
            </p:sp>
            <p:sp>
              <p:nvSpPr>
                <p:cNvPr id="70" name="TextBox 69"/>
                <p:cNvSpPr txBox="1"/>
                <p:nvPr/>
              </p:nvSpPr>
              <p:spPr>
                <a:xfrm>
                  <a:off x="4337726" y="5410188"/>
                  <a:ext cx="1242648" cy="276999"/>
                </a:xfrm>
                <a:prstGeom prst="rect">
                  <a:avLst/>
                </a:prstGeom>
                <a:noFill/>
              </p:spPr>
              <p:txBody>
                <a:bodyPr wrap="none" rtlCol="0">
                  <a:spAutoFit/>
                </a:bodyPr>
                <a:lstStyle/>
                <a:p>
                  <a:r>
                    <a:rPr lang="en-US" dirty="0" smtClean="0">
                      <a:solidFill>
                        <a:srgbClr val="ED7D31"/>
                      </a:solidFill>
                    </a:rPr>
                    <a:t>Operator Code </a:t>
                  </a:r>
                  <a:endParaRPr lang="en-US" dirty="0">
                    <a:solidFill>
                      <a:srgbClr val="ED7D31"/>
                    </a:solidFill>
                  </a:endParaRPr>
                </a:p>
              </p:txBody>
            </p:sp>
          </p:grpSp>
        </p:grpSp>
      </p:grpSp>
      <p:sp>
        <p:nvSpPr>
          <p:cNvPr id="50" name="Rectangle 49"/>
          <p:cNvSpPr/>
          <p:nvPr/>
        </p:nvSpPr>
        <p:spPr bwMode="auto">
          <a:xfrm>
            <a:off x="-198783" y="-112643"/>
            <a:ext cx="9654209" cy="7017026"/>
          </a:xfrm>
          <a:prstGeom prst="rect">
            <a:avLst/>
          </a:prstGeom>
          <a:solidFill>
            <a:schemeClr val="bg1">
              <a:alpha val="64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mtClean="0"/>
          </a:p>
        </p:txBody>
      </p:sp>
      <p:sp>
        <p:nvSpPr>
          <p:cNvPr id="52" name="Right Arrow 51"/>
          <p:cNvSpPr/>
          <p:nvPr/>
        </p:nvSpPr>
        <p:spPr bwMode="auto">
          <a:xfrm>
            <a:off x="3620027" y="2130213"/>
            <a:ext cx="583812" cy="479073"/>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1400" dirty="0" smtClean="0">
              <a:solidFill>
                <a:srgbClr val="FFFFFF"/>
              </a:solidFill>
              <a:latin typeface="Helvetica Neue" charset="0"/>
            </a:endParaRPr>
          </a:p>
        </p:txBody>
      </p:sp>
      <p:grpSp>
        <p:nvGrpSpPr>
          <p:cNvPr id="53" name="Group 52"/>
          <p:cNvGrpSpPr/>
          <p:nvPr/>
        </p:nvGrpSpPr>
        <p:grpSpPr>
          <a:xfrm>
            <a:off x="384488" y="1354087"/>
            <a:ext cx="3050835" cy="1754327"/>
            <a:chOff x="468896" y="1238703"/>
            <a:chExt cx="3050835" cy="1754327"/>
          </a:xfrm>
        </p:grpSpPr>
        <p:sp>
          <p:nvSpPr>
            <p:cNvPr id="54" name="TextBox 53"/>
            <p:cNvSpPr txBox="1"/>
            <p:nvPr/>
          </p:nvSpPr>
          <p:spPr>
            <a:xfrm>
              <a:off x="468896" y="1515702"/>
              <a:ext cx="3050835" cy="1477328"/>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none" rtlCol="0">
              <a:spAutoFit/>
            </a:bodyPr>
            <a:lstStyle/>
            <a:p>
              <a:r>
                <a:rPr lang="en-US" sz="1800" b="1" dirty="0" smtClean="0">
                  <a:solidFill>
                    <a:srgbClr val="000000"/>
                  </a:solidFill>
                </a:rPr>
                <a:t>SELECT</a:t>
              </a:r>
              <a:r>
                <a:rPr lang="en-US" sz="1800" dirty="0" smtClean="0">
                  <a:solidFill>
                    <a:srgbClr val="000000"/>
                  </a:solidFill>
                </a:rPr>
                <a:t> </a:t>
              </a:r>
              <a:r>
                <a:rPr lang="en-US" sz="1800" dirty="0" err="1" smtClean="0">
                  <a:solidFill>
                    <a:srgbClr val="000000"/>
                  </a:solidFill>
                </a:rPr>
                <a:t>S.name</a:t>
              </a:r>
              <a:endParaRPr lang="en-US" sz="1800" dirty="0" smtClean="0">
                <a:solidFill>
                  <a:srgbClr val="000000"/>
                </a:solidFill>
              </a:endParaRPr>
            </a:p>
            <a:p>
              <a:r>
                <a:rPr lang="en-US" sz="1800" b="1" dirty="0" smtClean="0">
                  <a:solidFill>
                    <a:srgbClr val="000000"/>
                  </a:solidFill>
                </a:rPr>
                <a:t>FROM</a:t>
              </a:r>
              <a:r>
                <a:rPr lang="en-US" sz="1800" dirty="0" smtClean="0">
                  <a:solidFill>
                    <a:srgbClr val="000000"/>
                  </a:solidFill>
                </a:rPr>
                <a:t> Reserves R, Sailors S</a:t>
              </a:r>
            </a:p>
            <a:p>
              <a:r>
                <a:rPr lang="en-US" sz="1800" b="1" dirty="0" smtClean="0">
                  <a:solidFill>
                    <a:srgbClr val="000000"/>
                  </a:solidFill>
                </a:rPr>
                <a:t>WHERE</a:t>
              </a:r>
              <a:r>
                <a:rPr lang="en-US" sz="1800" dirty="0" smtClean="0">
                  <a:solidFill>
                    <a:srgbClr val="000000"/>
                  </a:solidFill>
                </a:rPr>
                <a:t> </a:t>
              </a:r>
              <a:r>
                <a:rPr lang="en-US" sz="1800" dirty="0" err="1" smtClean="0">
                  <a:solidFill>
                    <a:srgbClr val="000000"/>
                  </a:solidFill>
                </a:rPr>
                <a:t>R.sid</a:t>
              </a:r>
              <a:r>
                <a:rPr lang="en-US" sz="1800" dirty="0" smtClean="0">
                  <a:solidFill>
                    <a:srgbClr val="000000"/>
                  </a:solidFill>
                </a:rPr>
                <a:t> = </a:t>
              </a:r>
              <a:r>
                <a:rPr lang="en-US" sz="1800" dirty="0" err="1" smtClean="0">
                  <a:solidFill>
                    <a:srgbClr val="000000"/>
                  </a:solidFill>
                </a:rPr>
                <a:t>S.sid</a:t>
              </a:r>
              <a:endParaRPr lang="en-US" sz="1800" dirty="0" smtClean="0">
                <a:solidFill>
                  <a:srgbClr val="000000"/>
                </a:solidFill>
              </a:endParaRPr>
            </a:p>
            <a:p>
              <a:r>
                <a:rPr lang="en-US" sz="1800" b="1" dirty="0" smtClean="0">
                  <a:solidFill>
                    <a:srgbClr val="000000"/>
                  </a:solidFill>
                </a:rPr>
                <a:t>AND</a:t>
              </a:r>
              <a:r>
                <a:rPr lang="en-US" sz="1800" dirty="0" smtClean="0">
                  <a:solidFill>
                    <a:srgbClr val="000000"/>
                  </a:solidFill>
                </a:rPr>
                <a:t> </a:t>
              </a:r>
              <a:r>
                <a:rPr lang="en-US" sz="1800" dirty="0" err="1" smtClean="0">
                  <a:solidFill>
                    <a:srgbClr val="000000"/>
                  </a:solidFill>
                </a:rPr>
                <a:t>R.bid</a:t>
              </a:r>
              <a:r>
                <a:rPr lang="en-US" sz="1800" dirty="0" smtClean="0">
                  <a:solidFill>
                    <a:srgbClr val="000000"/>
                  </a:solidFill>
                </a:rPr>
                <a:t> = 100 </a:t>
              </a:r>
            </a:p>
            <a:p>
              <a:r>
                <a:rPr lang="en-US" sz="1800" b="1" dirty="0" smtClean="0">
                  <a:solidFill>
                    <a:srgbClr val="000000"/>
                  </a:solidFill>
                </a:rPr>
                <a:t>AND</a:t>
              </a:r>
              <a:r>
                <a:rPr lang="en-US" sz="1800" dirty="0" smtClean="0">
                  <a:solidFill>
                    <a:srgbClr val="000000"/>
                  </a:solidFill>
                </a:rPr>
                <a:t> </a:t>
              </a:r>
              <a:r>
                <a:rPr lang="en-US" sz="1800" dirty="0" err="1" smtClean="0">
                  <a:solidFill>
                    <a:srgbClr val="000000"/>
                  </a:solidFill>
                </a:rPr>
                <a:t>S.rating</a:t>
              </a:r>
              <a:r>
                <a:rPr lang="en-US" sz="1800" dirty="0" smtClean="0">
                  <a:solidFill>
                    <a:srgbClr val="000000"/>
                  </a:solidFill>
                </a:rPr>
                <a:t> &gt; 5</a:t>
              </a:r>
              <a:endParaRPr lang="en-US" sz="1800" dirty="0">
                <a:solidFill>
                  <a:srgbClr val="000000"/>
                </a:solidFill>
              </a:endParaRPr>
            </a:p>
          </p:txBody>
        </p:sp>
        <p:sp>
          <p:nvSpPr>
            <p:cNvPr id="55" name="TextBox 54"/>
            <p:cNvSpPr txBox="1"/>
            <p:nvPr/>
          </p:nvSpPr>
          <p:spPr>
            <a:xfrm>
              <a:off x="468896" y="1238703"/>
              <a:ext cx="1204625" cy="338554"/>
            </a:xfrm>
            <a:prstGeom prst="rect">
              <a:avLst/>
            </a:prstGeom>
            <a:noFill/>
          </p:spPr>
          <p:txBody>
            <a:bodyPr wrap="none" rtlCol="0">
              <a:spAutoFit/>
            </a:bodyPr>
            <a:lstStyle/>
            <a:p>
              <a:r>
                <a:rPr lang="en-US" sz="1600" smtClean="0"/>
                <a:t>SQL Query</a:t>
              </a:r>
              <a:endParaRPr lang="en-US" sz="1600"/>
            </a:p>
          </p:txBody>
        </p:sp>
      </p:grpSp>
      <p:grpSp>
        <p:nvGrpSpPr>
          <p:cNvPr id="56" name="Group 55"/>
          <p:cNvGrpSpPr/>
          <p:nvPr/>
        </p:nvGrpSpPr>
        <p:grpSpPr>
          <a:xfrm>
            <a:off x="4388543" y="1238703"/>
            <a:ext cx="4406115" cy="1838059"/>
            <a:chOff x="5714273" y="1424054"/>
            <a:chExt cx="3042821" cy="1451669"/>
          </a:xfrm>
        </p:grpSpPr>
        <p:sp>
          <p:nvSpPr>
            <p:cNvPr id="57" name="TextBox 56"/>
            <p:cNvSpPr txBox="1"/>
            <p:nvPr/>
          </p:nvSpPr>
          <p:spPr>
            <a:xfrm>
              <a:off x="5714273" y="1701053"/>
              <a:ext cx="3042821" cy="117467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none" tIns="0" bIns="182880" rtlCol="0" anchor="ctr">
              <a:noAutofit/>
            </a:bodyPr>
            <a:lstStyle/>
            <a:p>
              <a:r>
                <a:rPr lang="en-US" sz="3200" dirty="0" smtClean="0">
                  <a:solidFill>
                    <a:srgbClr val="FF0000"/>
                  </a:solidFill>
                </a:rPr>
                <a:t>𝜋</a:t>
              </a:r>
              <a:r>
                <a:rPr lang="en-US" sz="2400" baseline="-25000" dirty="0" err="1" smtClean="0">
                  <a:solidFill>
                    <a:srgbClr val="000000"/>
                  </a:solidFill>
                </a:rPr>
                <a:t>S.name</a:t>
              </a:r>
              <a:r>
                <a:rPr lang="en-US" sz="2400" dirty="0" smtClean="0">
                  <a:solidFill>
                    <a:srgbClr val="000000"/>
                  </a:solidFill>
                </a:rPr>
                <a:t>(</a:t>
              </a:r>
              <a:r>
                <a:rPr lang="en-US" sz="3200" dirty="0" smtClean="0">
                  <a:solidFill>
                    <a:srgbClr val="FF0000"/>
                  </a:solidFill>
                </a:rPr>
                <a:t>𝜎</a:t>
              </a:r>
              <a:r>
                <a:rPr lang="en-US" sz="2400" baseline="-25000" dirty="0" smtClean="0">
                  <a:solidFill>
                    <a:srgbClr val="000000"/>
                  </a:solidFill>
                </a:rPr>
                <a:t>bid=100⋀rating&gt;5</a:t>
              </a:r>
              <a:r>
                <a:rPr lang="en-US" sz="2400" dirty="0" smtClean="0">
                  <a:solidFill>
                    <a:srgbClr val="000000"/>
                  </a:solidFill>
                </a:rPr>
                <a:t>(</a:t>
              </a:r>
            </a:p>
            <a:p>
              <a:r>
                <a:rPr lang="en-US" sz="1800" dirty="0">
                  <a:solidFill>
                    <a:srgbClr val="000000"/>
                  </a:solidFill>
                </a:rPr>
                <a:t> </a:t>
              </a:r>
              <a:r>
                <a:rPr lang="en-US" sz="1800" dirty="0" smtClean="0">
                  <a:solidFill>
                    <a:srgbClr val="000000"/>
                  </a:solidFill>
                </a:rPr>
                <a:t>      Reserves</a:t>
              </a:r>
              <a:r>
                <a:rPr lang="en-US" sz="2400" dirty="0" smtClean="0">
                  <a:solidFill>
                    <a:srgbClr val="000000"/>
                  </a:solidFill>
                </a:rPr>
                <a:t> </a:t>
              </a:r>
              <a:r>
                <a:rPr lang="en-US" sz="3600" dirty="0" smtClean="0">
                  <a:solidFill>
                    <a:srgbClr val="FF0000"/>
                  </a:solidFill>
                </a:rPr>
                <a:t>⋈</a:t>
              </a:r>
              <a:r>
                <a:rPr lang="en-US" sz="2400" baseline="-25000" dirty="0" err="1" smtClean="0">
                  <a:solidFill>
                    <a:srgbClr val="000000"/>
                  </a:solidFill>
                </a:rPr>
                <a:t>R.sid</a:t>
              </a:r>
              <a:r>
                <a:rPr lang="en-US" sz="2400" baseline="-25000" dirty="0" smtClean="0">
                  <a:solidFill>
                    <a:srgbClr val="000000"/>
                  </a:solidFill>
                </a:rPr>
                <a:t>=</a:t>
              </a:r>
              <a:r>
                <a:rPr lang="en-US" sz="2400" baseline="-25000" dirty="0" err="1" smtClean="0">
                  <a:solidFill>
                    <a:srgbClr val="000000"/>
                  </a:solidFill>
                </a:rPr>
                <a:t>S.sid</a:t>
              </a:r>
              <a:r>
                <a:rPr lang="en-US" sz="2400" baseline="-25000" dirty="0" smtClean="0">
                  <a:solidFill>
                    <a:srgbClr val="000000"/>
                  </a:solidFill>
                </a:rPr>
                <a:t> </a:t>
              </a:r>
              <a:r>
                <a:rPr lang="en-US" sz="1800" dirty="0" smtClean="0">
                  <a:solidFill>
                    <a:srgbClr val="000000"/>
                  </a:solidFill>
                </a:rPr>
                <a:t>Sailors</a:t>
              </a:r>
              <a:r>
                <a:rPr lang="en-US" sz="2400" dirty="0" smtClean="0">
                  <a:solidFill>
                    <a:srgbClr val="000000"/>
                  </a:solidFill>
                </a:rPr>
                <a:t>))</a:t>
              </a:r>
              <a:endParaRPr lang="en-US" sz="2400" dirty="0">
                <a:solidFill>
                  <a:srgbClr val="000000"/>
                </a:solidFill>
              </a:endParaRPr>
            </a:p>
          </p:txBody>
        </p:sp>
        <p:sp>
          <p:nvSpPr>
            <p:cNvPr id="58" name="TextBox 57"/>
            <p:cNvSpPr txBox="1"/>
            <p:nvPr/>
          </p:nvSpPr>
          <p:spPr>
            <a:xfrm>
              <a:off x="5714273" y="1424054"/>
              <a:ext cx="1554544" cy="584775"/>
            </a:xfrm>
            <a:prstGeom prst="rect">
              <a:avLst/>
            </a:prstGeom>
            <a:noFill/>
          </p:spPr>
          <p:txBody>
            <a:bodyPr wrap="square" rtlCol="0">
              <a:spAutoFit/>
            </a:bodyPr>
            <a:lstStyle/>
            <a:p>
              <a:r>
                <a:rPr lang="en-US" sz="1600" dirty="0" smtClean="0"/>
                <a:t>Relational Algebra</a:t>
              </a:r>
              <a:endParaRPr lang="en-US" sz="1600" dirty="0"/>
            </a:p>
          </p:txBody>
        </p:sp>
      </p:grpSp>
      <p:sp>
        <p:nvSpPr>
          <p:cNvPr id="63" name="Rectangle 62"/>
          <p:cNvSpPr/>
          <p:nvPr/>
        </p:nvSpPr>
        <p:spPr bwMode="auto">
          <a:xfrm>
            <a:off x="497032" y="3982060"/>
            <a:ext cx="2751964" cy="181554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spcBef>
                <a:spcPts val="1200"/>
              </a:spcBef>
            </a:pPr>
            <a:r>
              <a:rPr lang="en-US" sz="3200" dirty="0">
                <a:solidFill>
                  <a:srgbClr val="FFFFFF"/>
                </a:solidFill>
              </a:rPr>
              <a:t>SQL</a:t>
            </a:r>
          </a:p>
          <a:p>
            <a:pPr algn="ctr">
              <a:spcBef>
                <a:spcPts val="1200"/>
              </a:spcBef>
            </a:pPr>
            <a:r>
              <a:rPr lang="en-US" sz="2000" dirty="0">
                <a:solidFill>
                  <a:srgbClr val="FFFFFF"/>
                </a:solidFill>
              </a:rPr>
              <a:t>A </a:t>
            </a:r>
            <a:r>
              <a:rPr lang="en-US" sz="2000" b="1" dirty="0">
                <a:solidFill>
                  <a:srgbClr val="FFFFFF"/>
                </a:solidFill>
              </a:rPr>
              <a:t>declarative</a:t>
            </a:r>
            <a:r>
              <a:rPr lang="en-US" sz="2000" dirty="0">
                <a:solidFill>
                  <a:srgbClr val="FFFFFF"/>
                </a:solidFill>
              </a:rPr>
              <a:t> expression </a:t>
            </a:r>
            <a:r>
              <a:rPr lang="en-US" sz="2000" dirty="0" smtClean="0">
                <a:solidFill>
                  <a:srgbClr val="FFFFFF"/>
                </a:solidFill>
              </a:rPr>
              <a:t>of the query result</a:t>
            </a:r>
            <a:endParaRPr lang="en-US" sz="2000" dirty="0">
              <a:solidFill>
                <a:srgbClr val="FFFFFF"/>
              </a:solidFill>
            </a:endParaRPr>
          </a:p>
        </p:txBody>
      </p:sp>
      <p:sp>
        <p:nvSpPr>
          <p:cNvPr id="74" name="TextBox 73"/>
          <p:cNvSpPr txBox="1"/>
          <p:nvPr/>
        </p:nvSpPr>
        <p:spPr>
          <a:xfrm>
            <a:off x="3341654" y="3155723"/>
            <a:ext cx="1816523" cy="769441"/>
          </a:xfrm>
          <a:prstGeom prst="rect">
            <a:avLst/>
          </a:prstGeom>
          <a:noFill/>
        </p:spPr>
        <p:txBody>
          <a:bodyPr wrap="none" rtlCol="0">
            <a:spAutoFit/>
          </a:bodyPr>
          <a:lstStyle/>
          <a:p>
            <a:r>
              <a:rPr lang="en-US" sz="4400" dirty="0" smtClean="0"/>
              <a:t>What?</a:t>
            </a:r>
            <a:endParaRPr lang="en-US" sz="4400" dirty="0"/>
          </a:p>
        </p:txBody>
      </p:sp>
      <p:grpSp>
        <p:nvGrpSpPr>
          <p:cNvPr id="4" name="Group 3"/>
          <p:cNvGrpSpPr/>
          <p:nvPr/>
        </p:nvGrpSpPr>
        <p:grpSpPr>
          <a:xfrm>
            <a:off x="3585339" y="3982060"/>
            <a:ext cx="5186638" cy="1815547"/>
            <a:chOff x="3585339" y="3982060"/>
            <a:chExt cx="5186638" cy="1815547"/>
          </a:xfrm>
        </p:grpSpPr>
        <p:sp>
          <p:nvSpPr>
            <p:cNvPr id="64" name="Rectangle 63"/>
            <p:cNvSpPr/>
            <p:nvPr/>
          </p:nvSpPr>
          <p:spPr bwMode="auto">
            <a:xfrm>
              <a:off x="4597544" y="3982060"/>
              <a:ext cx="4174433" cy="181554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spcBef>
                  <a:spcPts val="1200"/>
                </a:spcBef>
              </a:pPr>
              <a:r>
                <a:rPr lang="en-US" sz="3200" dirty="0" smtClean="0">
                  <a:solidFill>
                    <a:srgbClr val="FFFFFF"/>
                  </a:solidFill>
                </a:rPr>
                <a:t>Relational Algebra</a:t>
              </a:r>
            </a:p>
            <a:p>
              <a:pPr algn="ctr">
                <a:spcBef>
                  <a:spcPts val="1200"/>
                </a:spcBef>
              </a:pPr>
              <a:r>
                <a:rPr lang="en-US" sz="2000" b="1" dirty="0" smtClean="0">
                  <a:solidFill>
                    <a:srgbClr val="FFFFFF"/>
                  </a:solidFill>
                </a:rPr>
                <a:t>Operational</a:t>
              </a:r>
              <a:r>
                <a:rPr lang="en-US" sz="2000" dirty="0" smtClean="0">
                  <a:solidFill>
                    <a:srgbClr val="FFFFFF"/>
                  </a:solidFill>
                </a:rPr>
                <a:t> description of </a:t>
              </a:r>
              <a:br>
                <a:rPr lang="en-US" sz="2000" dirty="0" smtClean="0">
                  <a:solidFill>
                    <a:srgbClr val="FFFFFF"/>
                  </a:solidFill>
                </a:rPr>
              </a:br>
              <a:r>
                <a:rPr lang="en-US" sz="2000" dirty="0" smtClean="0">
                  <a:solidFill>
                    <a:srgbClr val="FFFFFF"/>
                  </a:solidFill>
                </a:rPr>
                <a:t>a computation.</a:t>
              </a:r>
              <a:endParaRPr lang="en-US" sz="2000" dirty="0">
                <a:solidFill>
                  <a:srgbClr val="FFFFFF"/>
                </a:solidFill>
              </a:endParaRPr>
            </a:p>
          </p:txBody>
        </p:sp>
        <p:sp>
          <p:nvSpPr>
            <p:cNvPr id="75" name="Right Arrow 74"/>
            <p:cNvSpPr/>
            <p:nvPr/>
          </p:nvSpPr>
          <p:spPr bwMode="auto">
            <a:xfrm>
              <a:off x="3585339" y="4631415"/>
              <a:ext cx="675861" cy="516835"/>
            </a:xfrm>
            <a:prstGeom prst="righ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dirty="0" smtClean="0">
                <a:solidFill>
                  <a:srgbClr val="000000"/>
                </a:solidFill>
                <a:latin typeface="Helvetica Neue" charset="0"/>
              </a:endParaRPr>
            </a:p>
          </p:txBody>
        </p:sp>
      </p:grpSp>
      <p:sp>
        <p:nvSpPr>
          <p:cNvPr id="77" name="TextBox 76"/>
          <p:cNvSpPr txBox="1"/>
          <p:nvPr/>
        </p:nvSpPr>
        <p:spPr>
          <a:xfrm>
            <a:off x="3353369" y="3201189"/>
            <a:ext cx="1627369" cy="769441"/>
          </a:xfrm>
          <a:prstGeom prst="rect">
            <a:avLst/>
          </a:prstGeom>
          <a:noFill/>
        </p:spPr>
        <p:txBody>
          <a:bodyPr wrap="none" rtlCol="0">
            <a:spAutoFit/>
          </a:bodyPr>
          <a:lstStyle/>
          <a:p>
            <a:r>
              <a:rPr lang="en-US" sz="4400" dirty="0" smtClean="0"/>
              <a:t>How?</a:t>
            </a:r>
            <a:endParaRPr lang="en-US" sz="4400" dirty="0"/>
          </a:p>
        </p:txBody>
      </p:sp>
    </p:spTree>
    <p:extLst>
      <p:ext uri="{BB962C8B-B14F-4D97-AF65-F5344CB8AC3E}">
        <p14:creationId xmlns:p14="http://schemas.microsoft.com/office/powerpoint/2010/main" val="53037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xit" presetSubtype="0" fill="hold" grpId="0" nodeType="clickEffect">
                                  <p:stCondLst>
                                    <p:cond delay="0"/>
                                  </p:stCondLst>
                                  <p:childTnLst>
                                    <p:animEffect transition="out" filter="fade">
                                      <p:cBhvr>
                                        <p:cTn id="6" dur="1000"/>
                                        <p:tgtEl>
                                          <p:spTgt spid="74"/>
                                        </p:tgtEl>
                                      </p:cBhvr>
                                    </p:animEffect>
                                    <p:anim calcmode="lin" valueType="num">
                                      <p:cBhvr>
                                        <p:cTn id="7" dur="1000"/>
                                        <p:tgtEl>
                                          <p:spTgt spid="74"/>
                                        </p:tgtEl>
                                        <p:attrNameLst>
                                          <p:attrName>ppt_x</p:attrName>
                                        </p:attrNameLst>
                                      </p:cBhvr>
                                      <p:tavLst>
                                        <p:tav tm="0">
                                          <p:val>
                                            <p:strVal val="ppt_x"/>
                                          </p:val>
                                        </p:tav>
                                        <p:tav tm="100000">
                                          <p:val>
                                            <p:strVal val="ppt_x"/>
                                          </p:val>
                                        </p:tav>
                                      </p:tavLst>
                                    </p:anim>
                                    <p:anim calcmode="lin" valueType="num">
                                      <p:cBhvr>
                                        <p:cTn id="8" dur="100" decel="100000"/>
                                        <p:tgtEl>
                                          <p:spTgt spid="74"/>
                                        </p:tgtEl>
                                        <p:attrNameLst>
                                          <p:attrName>ppt_y</p:attrName>
                                        </p:attrNameLst>
                                      </p:cBhvr>
                                      <p:tavLst>
                                        <p:tav tm="0">
                                          <p:val>
                                            <p:strVal val="ppt_y"/>
                                          </p:val>
                                        </p:tav>
                                        <p:tav tm="100000">
                                          <p:val>
                                            <p:strVal val="ppt_y-.03"/>
                                          </p:val>
                                        </p:tav>
                                      </p:tavLst>
                                    </p:anim>
                                    <p:anim calcmode="lin" valueType="num">
                                      <p:cBhvr>
                                        <p:cTn id="9" dur="900" accel="100000">
                                          <p:stCondLst>
                                            <p:cond delay="100"/>
                                          </p:stCondLst>
                                        </p:cTn>
                                        <p:tgtEl>
                                          <p:spTgt spid="74"/>
                                        </p:tgtEl>
                                        <p:attrNameLst>
                                          <p:attrName>ppt_y</p:attrName>
                                        </p:attrNameLst>
                                      </p:cBhvr>
                                      <p:tavLst>
                                        <p:tav tm="0">
                                          <p:val>
                                            <p:strVal val="ppt_y"/>
                                          </p:val>
                                        </p:tav>
                                        <p:tav tm="100000">
                                          <p:val>
                                            <p:strVal val="ppt_y+1"/>
                                          </p:val>
                                        </p:tav>
                                      </p:tavLst>
                                    </p:anim>
                                    <p:set>
                                      <p:cBhvr>
                                        <p:cTn id="10" dur="1" fill="hold">
                                          <p:stCondLst>
                                            <p:cond delay="999"/>
                                          </p:stCondLst>
                                        </p:cTn>
                                        <p:tgtEl>
                                          <p:spTgt spid="74"/>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r>
              <a:rPr lang="en-US" smtClean="0"/>
              <a:t>Summary</a:t>
            </a:r>
            <a:endParaRPr lang="en-US"/>
          </a:p>
        </p:txBody>
      </p:sp>
      <p:sp>
        <p:nvSpPr>
          <p:cNvPr id="78852" name="Rectangle 3"/>
          <p:cNvSpPr>
            <a:spLocks noGrp="1" noChangeArrowheads="1"/>
          </p:cNvSpPr>
          <p:nvPr>
            <p:ph idx="1"/>
          </p:nvPr>
        </p:nvSpPr>
        <p:spPr/>
        <p:txBody>
          <a:bodyPr/>
          <a:lstStyle/>
          <a:p>
            <a:r>
              <a:rPr lang="en-US" sz="2800" dirty="0" smtClean="0"/>
              <a:t>Relational Algebra: a small set of operators mapping relations to relations</a:t>
            </a:r>
          </a:p>
          <a:p>
            <a:pPr lvl="1"/>
            <a:r>
              <a:rPr lang="en-US" sz="2400" dirty="0" smtClean="0"/>
              <a:t>Operational, in the sense that you specify the explicit order of operations</a:t>
            </a:r>
          </a:p>
          <a:p>
            <a:pPr lvl="1"/>
            <a:r>
              <a:rPr lang="en-US" sz="2400" dirty="0" smtClean="0"/>
              <a:t>A closed set of operators!  Mix and match.</a:t>
            </a:r>
          </a:p>
          <a:p>
            <a:r>
              <a:rPr lang="en-US" sz="2800" dirty="0" smtClean="0"/>
              <a:t>Basic ops include: </a:t>
            </a:r>
            <a:r>
              <a:rPr lang="en-US" sz="2800" i="1" dirty="0" smtClean="0">
                <a:latin typeface="Symbol" charset="2"/>
                <a:cs typeface="Symbol" charset="2"/>
              </a:rPr>
              <a:t>s</a:t>
            </a:r>
            <a:r>
              <a:rPr lang="en-US" sz="2800" dirty="0" smtClean="0"/>
              <a:t>, </a:t>
            </a:r>
            <a:r>
              <a:rPr lang="en-US" sz="2800" i="1" dirty="0" smtClean="0">
                <a:latin typeface="Symbol" charset="2"/>
                <a:cs typeface="Symbol" charset="2"/>
              </a:rPr>
              <a:t>p</a:t>
            </a:r>
            <a:r>
              <a:rPr lang="en-US" sz="2800" dirty="0" smtClean="0"/>
              <a:t>, </a:t>
            </a:r>
            <a:r>
              <a:rPr lang="en-US" sz="2800" dirty="0" smtClean="0">
                <a:sym typeface="Symbol" charset="0"/>
              </a:rPr>
              <a:t></a:t>
            </a:r>
            <a:r>
              <a:rPr lang="en-US" sz="2800" dirty="0" smtClean="0"/>
              <a:t>, </a:t>
            </a:r>
            <a:r>
              <a:rPr lang="en-US" sz="2800" dirty="0" smtClean="0">
                <a:sym typeface="Symbol" charset="0"/>
              </a:rPr>
              <a:t></a:t>
            </a:r>
            <a:r>
              <a:rPr lang="en-US" sz="2800" dirty="0" smtClean="0"/>
              <a:t>, —</a:t>
            </a:r>
          </a:p>
          <a:p>
            <a:r>
              <a:rPr lang="en-US" sz="2800" dirty="0" smtClean="0"/>
              <a:t>Important compound ops: </a:t>
            </a:r>
            <a:r>
              <a:rPr lang="en-US" sz="2800" dirty="0" smtClean="0">
                <a:sym typeface="Symbol" charset="0"/>
              </a:rPr>
              <a:t></a:t>
            </a:r>
            <a:r>
              <a:rPr lang="en-US" sz="2800" dirty="0">
                <a:sym typeface="Symbol" charset="0"/>
              </a:rPr>
              <a:t>, ⋈</a:t>
            </a:r>
            <a:endParaRPr lang="en-US" sz="2800" dirty="0"/>
          </a:p>
        </p:txBody>
      </p:sp>
      <p:sp>
        <p:nvSpPr>
          <p:cNvPr id="78850" name="Footer Placeholder 3"/>
          <p:cNvSpPr>
            <a:spLocks noGrp="1"/>
          </p:cNvSpPr>
          <p:nvPr>
            <p:ph type="ftr" sz="quarter" idx="4294967295"/>
          </p:nvPr>
        </p:nvSpPr>
        <p:spPr>
          <a:xfrm>
            <a:off x="0" y="6453188"/>
            <a:ext cx="2895600" cy="4032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endParaRPr lang="en-US">
              <a:solidFill>
                <a:schemeClr val="tx1"/>
              </a:solidFill>
              <a:latin typeface="Times New Roman" charset="0"/>
            </a:endParaRPr>
          </a:p>
          <a:p>
            <a:endParaRPr lang="en-US">
              <a:solidFill>
                <a:schemeClr val="tx2"/>
              </a:solidFill>
              <a:latin typeface="Times New Roman" charset="0"/>
            </a:endParaRPr>
          </a:p>
        </p:txBody>
      </p:sp>
    </p:spTree>
    <p:extLst>
      <p:ext uri="{BB962C8B-B14F-4D97-AF65-F5344CB8AC3E}">
        <p14:creationId xmlns:p14="http://schemas.microsoft.com/office/powerpoint/2010/main" val="1401337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13" y="0"/>
            <a:ext cx="8378687" cy="1143000"/>
          </a:xfrm>
        </p:spPr>
        <p:txBody>
          <a:bodyPr/>
          <a:lstStyle/>
          <a:p>
            <a:r>
              <a:rPr lang="en-US" sz="4000" dirty="0" smtClean="0"/>
              <a:t>SQL (Structured </a:t>
            </a:r>
            <a:r>
              <a:rPr lang="en-US" sz="4000" smtClean="0"/>
              <a:t>Query Language)</a:t>
            </a:r>
            <a:endParaRPr lang="en-US" sz="4000"/>
          </a:p>
        </p:txBody>
      </p:sp>
      <p:sp>
        <p:nvSpPr>
          <p:cNvPr id="3" name="Content Placeholder 2"/>
          <p:cNvSpPr>
            <a:spLocks noGrp="1"/>
          </p:cNvSpPr>
          <p:nvPr>
            <p:ph idx="1"/>
          </p:nvPr>
        </p:nvSpPr>
        <p:spPr>
          <a:xfrm>
            <a:off x="289890" y="1278837"/>
            <a:ext cx="8549311" cy="5201478"/>
          </a:xfrm>
        </p:spPr>
        <p:txBody>
          <a:bodyPr anchor="t"/>
          <a:lstStyle/>
          <a:p>
            <a:endParaRPr lang="en-US" sz="2800" dirty="0" smtClean="0"/>
          </a:p>
          <a:p>
            <a:endParaRPr lang="en-US" sz="2800" dirty="0"/>
          </a:p>
          <a:p>
            <a:endParaRPr lang="en-US" sz="2800" dirty="0" smtClean="0"/>
          </a:p>
          <a:p>
            <a:endParaRPr lang="en-US" sz="2800" dirty="0"/>
          </a:p>
          <a:p>
            <a:r>
              <a:rPr lang="en-US" sz="2800" dirty="0" smtClean="0"/>
              <a:t>Key </a:t>
            </a:r>
            <a:r>
              <a:rPr lang="en-US" sz="2800" b="1" dirty="0" smtClean="0"/>
              <a:t>System</a:t>
            </a:r>
            <a:r>
              <a:rPr lang="en-US" sz="2800" dirty="0" smtClean="0"/>
              <a:t> Features: </a:t>
            </a:r>
            <a:r>
              <a:rPr lang="en-US" sz="2800" i="1" dirty="0" smtClean="0"/>
              <a:t>Why do we like SQL</a:t>
            </a:r>
          </a:p>
          <a:p>
            <a:pPr lvl="1"/>
            <a:r>
              <a:rPr lang="en-US" sz="2400" dirty="0" smtClean="0"/>
              <a:t>Declarative:</a:t>
            </a:r>
          </a:p>
          <a:p>
            <a:pPr lvl="2"/>
            <a:r>
              <a:rPr lang="en-US" sz="2000" dirty="0" smtClean="0"/>
              <a:t>Say </a:t>
            </a:r>
            <a:r>
              <a:rPr lang="en-US" sz="2000" b="1" i="1" u="sng" dirty="0" smtClean="0"/>
              <a:t>what</a:t>
            </a:r>
            <a:r>
              <a:rPr lang="en-US" sz="2000" dirty="0" smtClean="0"/>
              <a:t> you want, not </a:t>
            </a:r>
            <a:r>
              <a:rPr lang="en-US" sz="2000" b="1" i="1" u="sng" dirty="0" smtClean="0"/>
              <a:t>how</a:t>
            </a:r>
            <a:r>
              <a:rPr lang="en-US" sz="2000" dirty="0" smtClean="0"/>
              <a:t> to get it</a:t>
            </a:r>
          </a:p>
          <a:p>
            <a:pPr lvl="2"/>
            <a:r>
              <a:rPr lang="en-US" sz="2000" dirty="0" smtClean="0"/>
              <a:t>Enables system to optimize the </a:t>
            </a:r>
            <a:r>
              <a:rPr lang="en-US" sz="2000" b="1" i="1" u="sng" dirty="0" smtClean="0"/>
              <a:t>how</a:t>
            </a:r>
          </a:p>
          <a:p>
            <a:endParaRPr lang="en-US" sz="2800" dirty="0" smtClean="0"/>
          </a:p>
          <a:p>
            <a:r>
              <a:rPr lang="en-US" sz="2800" dirty="0" smtClean="0"/>
              <a:t>Foundation in formal Query Languages</a:t>
            </a:r>
          </a:p>
          <a:p>
            <a:pPr lvl="1"/>
            <a:r>
              <a:rPr lang="en-US" sz="2400" b="1" dirty="0" smtClean="0"/>
              <a:t>Relational Calculus</a:t>
            </a:r>
            <a:endParaRPr lang="en-US" sz="2800" b="1" dirty="0"/>
          </a:p>
        </p:txBody>
      </p:sp>
      <p:sp>
        <p:nvSpPr>
          <p:cNvPr id="4" name="TextBox 3"/>
          <p:cNvSpPr txBox="1"/>
          <p:nvPr/>
        </p:nvSpPr>
        <p:spPr>
          <a:xfrm>
            <a:off x="4684644" y="1143000"/>
            <a:ext cx="4081670" cy="1888435"/>
          </a:xfrm>
          <a:prstGeom prst="rect">
            <a:avLst/>
          </a:prstGeom>
        </p:spPr>
        <p:style>
          <a:lnRef idx="1">
            <a:schemeClr val="accent5"/>
          </a:lnRef>
          <a:fillRef idx="2">
            <a:schemeClr val="accent5"/>
          </a:fillRef>
          <a:effectRef idx="1">
            <a:schemeClr val="accent5"/>
          </a:effectRef>
          <a:fontRef idx="minor">
            <a:schemeClr val="dk1"/>
          </a:fontRef>
        </p:style>
        <p:txBody>
          <a:bodyPr wrap="square" lIns="274320" rtlCol="0" anchor="ctr">
            <a:noAutofit/>
          </a:bodyPr>
          <a:lstStyle/>
          <a:p>
            <a:r>
              <a:rPr lang="en-US" sz="2000" b="1" dirty="0" smtClean="0">
                <a:solidFill>
                  <a:srgbClr val="000000"/>
                </a:solidFill>
              </a:rPr>
              <a:t>SELECT</a:t>
            </a:r>
            <a:r>
              <a:rPr lang="en-US" sz="2000" dirty="0" smtClean="0">
                <a:solidFill>
                  <a:srgbClr val="000000"/>
                </a:solidFill>
              </a:rPr>
              <a:t> </a:t>
            </a:r>
            <a:r>
              <a:rPr lang="en-US" sz="2000" dirty="0" err="1" smtClean="0">
                <a:solidFill>
                  <a:srgbClr val="000000"/>
                </a:solidFill>
              </a:rPr>
              <a:t>S.name</a:t>
            </a:r>
            <a:endParaRPr lang="en-US" sz="2000" dirty="0" smtClean="0">
              <a:solidFill>
                <a:srgbClr val="000000"/>
              </a:solidFill>
            </a:endParaRPr>
          </a:p>
          <a:p>
            <a:r>
              <a:rPr lang="en-US" sz="2000" b="1" dirty="0" smtClean="0">
                <a:solidFill>
                  <a:srgbClr val="000000"/>
                </a:solidFill>
              </a:rPr>
              <a:t>FROM</a:t>
            </a:r>
            <a:r>
              <a:rPr lang="en-US" sz="2000" dirty="0" smtClean="0">
                <a:solidFill>
                  <a:srgbClr val="000000"/>
                </a:solidFill>
              </a:rPr>
              <a:t> Reserves R, Sailors S</a:t>
            </a:r>
          </a:p>
          <a:p>
            <a:r>
              <a:rPr lang="en-US" sz="2000" b="1" dirty="0" smtClean="0">
                <a:solidFill>
                  <a:srgbClr val="000000"/>
                </a:solidFill>
              </a:rPr>
              <a:t>WHERE</a:t>
            </a:r>
            <a:r>
              <a:rPr lang="en-US" sz="2000" dirty="0" smtClean="0">
                <a:solidFill>
                  <a:srgbClr val="000000"/>
                </a:solidFill>
              </a:rPr>
              <a:t> </a:t>
            </a:r>
            <a:r>
              <a:rPr lang="en-US" sz="2000" dirty="0" err="1" smtClean="0">
                <a:solidFill>
                  <a:srgbClr val="000000"/>
                </a:solidFill>
              </a:rPr>
              <a:t>R.sid</a:t>
            </a:r>
            <a:r>
              <a:rPr lang="en-US" sz="2000" dirty="0" smtClean="0">
                <a:solidFill>
                  <a:srgbClr val="000000"/>
                </a:solidFill>
              </a:rPr>
              <a:t> = </a:t>
            </a:r>
            <a:r>
              <a:rPr lang="en-US" sz="2000" dirty="0" err="1" smtClean="0">
                <a:solidFill>
                  <a:srgbClr val="000000"/>
                </a:solidFill>
              </a:rPr>
              <a:t>S.sid</a:t>
            </a:r>
            <a:endParaRPr lang="en-US" sz="2000" dirty="0" smtClean="0">
              <a:solidFill>
                <a:srgbClr val="000000"/>
              </a:solidFill>
            </a:endParaRPr>
          </a:p>
          <a:p>
            <a:r>
              <a:rPr lang="en-US" sz="2000" b="1" dirty="0" smtClean="0">
                <a:solidFill>
                  <a:srgbClr val="000000"/>
                </a:solidFill>
              </a:rPr>
              <a:t>AND</a:t>
            </a:r>
            <a:r>
              <a:rPr lang="en-US" sz="2000" dirty="0" smtClean="0">
                <a:solidFill>
                  <a:srgbClr val="000000"/>
                </a:solidFill>
              </a:rPr>
              <a:t> </a:t>
            </a:r>
            <a:r>
              <a:rPr lang="en-US" sz="2000" dirty="0" err="1" smtClean="0">
                <a:solidFill>
                  <a:srgbClr val="000000"/>
                </a:solidFill>
              </a:rPr>
              <a:t>R.bid</a:t>
            </a:r>
            <a:r>
              <a:rPr lang="en-US" sz="2000" dirty="0" smtClean="0">
                <a:solidFill>
                  <a:srgbClr val="000000"/>
                </a:solidFill>
              </a:rPr>
              <a:t> = 100 </a:t>
            </a:r>
          </a:p>
          <a:p>
            <a:r>
              <a:rPr lang="en-US" sz="2000" b="1" dirty="0" smtClean="0">
                <a:solidFill>
                  <a:srgbClr val="000000"/>
                </a:solidFill>
              </a:rPr>
              <a:t>AND</a:t>
            </a:r>
            <a:r>
              <a:rPr lang="en-US" sz="2000" dirty="0" smtClean="0">
                <a:solidFill>
                  <a:srgbClr val="000000"/>
                </a:solidFill>
              </a:rPr>
              <a:t> </a:t>
            </a:r>
            <a:r>
              <a:rPr lang="en-US" sz="2000" dirty="0" err="1" smtClean="0">
                <a:solidFill>
                  <a:srgbClr val="000000"/>
                </a:solidFill>
              </a:rPr>
              <a:t>S.rating</a:t>
            </a:r>
            <a:r>
              <a:rPr lang="en-US" sz="2000" dirty="0" smtClean="0">
                <a:solidFill>
                  <a:srgbClr val="000000"/>
                </a:solidFill>
              </a:rPr>
              <a:t> &gt; 5</a:t>
            </a:r>
            <a:endParaRPr lang="en-US" sz="2000" dirty="0">
              <a:solidFill>
                <a:srgbClr val="000000"/>
              </a:solidFill>
            </a:endParaRPr>
          </a:p>
        </p:txBody>
      </p:sp>
    </p:spTree>
    <p:extLst>
      <p:ext uri="{BB962C8B-B14F-4D97-AF65-F5344CB8AC3E}">
        <p14:creationId xmlns:p14="http://schemas.microsoft.com/office/powerpoint/2010/main" val="674020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4"/>
          <p:cNvSpPr>
            <a:spLocks noGrp="1" noChangeArrowheads="1"/>
          </p:cNvSpPr>
          <p:nvPr>
            <p:ph type="title"/>
          </p:nvPr>
        </p:nvSpPr>
        <p:spPr/>
        <p:txBody>
          <a:bodyPr/>
          <a:lstStyle/>
          <a:p>
            <a:r>
              <a:rPr lang="en-US" dirty="0" smtClean="0"/>
              <a:t>Formal Relational QL’s</a:t>
            </a:r>
            <a:endParaRPr lang="en-US" dirty="0"/>
          </a:p>
        </p:txBody>
      </p:sp>
      <p:sp>
        <p:nvSpPr>
          <p:cNvPr id="31750" name="Rectangle 5"/>
          <p:cNvSpPr>
            <a:spLocks noGrp="1" noChangeArrowheads="1"/>
          </p:cNvSpPr>
          <p:nvPr>
            <p:ph idx="1"/>
          </p:nvPr>
        </p:nvSpPr>
        <p:spPr>
          <a:xfrm>
            <a:off x="491490" y="1549326"/>
            <a:ext cx="7772400" cy="5105400"/>
          </a:xfrm>
        </p:spPr>
        <p:txBody>
          <a:bodyPr anchor="t"/>
          <a:lstStyle/>
          <a:p>
            <a:r>
              <a:rPr lang="en-US" sz="2400" b="1" dirty="0"/>
              <a:t>Relational Calculus</a:t>
            </a:r>
            <a:r>
              <a:rPr lang="en-US" sz="2400" b="1" dirty="0" smtClean="0"/>
              <a:t>: </a:t>
            </a:r>
            <a:r>
              <a:rPr lang="en-US" sz="2400" dirty="0" smtClean="0"/>
              <a:t>(Basis for SQL)</a:t>
            </a:r>
            <a:endParaRPr lang="en-US" sz="2400" dirty="0"/>
          </a:p>
          <a:p>
            <a:pPr lvl="1"/>
            <a:r>
              <a:rPr lang="en-US" sz="2000" dirty="0" smtClean="0"/>
              <a:t>Describe the result of computation</a:t>
            </a:r>
          </a:p>
          <a:p>
            <a:pPr lvl="1"/>
            <a:r>
              <a:rPr lang="en-US" sz="2000" dirty="0" smtClean="0"/>
              <a:t>Based </a:t>
            </a:r>
            <a:r>
              <a:rPr lang="en-US" sz="2000" dirty="0"/>
              <a:t>on first order logic</a:t>
            </a:r>
          </a:p>
          <a:p>
            <a:pPr lvl="1"/>
            <a:r>
              <a:rPr lang="en-US" sz="2000" dirty="0" smtClean="0"/>
              <a:t>Tuple </a:t>
            </a:r>
            <a:r>
              <a:rPr lang="en-US" sz="2000" dirty="0"/>
              <a:t>Relational </a:t>
            </a:r>
            <a:r>
              <a:rPr lang="en-US" sz="2000" dirty="0" smtClean="0"/>
              <a:t>Calculus </a:t>
            </a:r>
            <a:r>
              <a:rPr lang="en-US" sz="2000" b="1" dirty="0" smtClean="0"/>
              <a:t>(TRC)</a:t>
            </a:r>
            <a:endParaRPr lang="en-US" sz="2000" b="1" dirty="0"/>
          </a:p>
          <a:p>
            <a:pPr lvl="2"/>
            <a:r>
              <a:rPr lang="en-US" sz="1800" dirty="0"/>
              <a:t>{S | </a:t>
            </a:r>
            <a:r>
              <a:rPr lang="en-US" sz="1800" dirty="0" smtClean="0"/>
              <a:t>S </a:t>
            </a:r>
            <a:r>
              <a:rPr lang="en-US" sz="1800" dirty="0"/>
              <a:t>∈ Sailors ∃R ∈ Reserves </a:t>
            </a:r>
            <a:br>
              <a:rPr lang="en-US" sz="1800" dirty="0"/>
            </a:br>
            <a:r>
              <a:rPr lang="en-US" sz="1800" dirty="0"/>
              <a:t>           (</a:t>
            </a:r>
            <a:r>
              <a:rPr lang="en-US" sz="1800" dirty="0" err="1"/>
              <a:t>R.sid</a:t>
            </a:r>
            <a:r>
              <a:rPr lang="en-US" sz="1800" dirty="0"/>
              <a:t> = </a:t>
            </a:r>
            <a:r>
              <a:rPr lang="en-US" sz="1800" dirty="0" err="1"/>
              <a:t>S.sid∧R.bid</a:t>
            </a:r>
            <a:r>
              <a:rPr lang="en-US" sz="1800" dirty="0"/>
              <a:t> = 103)} </a:t>
            </a:r>
            <a:endParaRPr lang="en-US" sz="1800" dirty="0" smtClean="0"/>
          </a:p>
          <a:p>
            <a:pPr lvl="2"/>
            <a:endParaRPr lang="en-US" sz="1800" dirty="0"/>
          </a:p>
          <a:p>
            <a:endParaRPr lang="en-US" sz="2400" b="1" dirty="0" smtClean="0"/>
          </a:p>
          <a:p>
            <a:r>
              <a:rPr lang="en-US" sz="2400" b="1" dirty="0" smtClean="0"/>
              <a:t>Relational </a:t>
            </a:r>
            <a:r>
              <a:rPr lang="en-US" sz="2400" b="1" dirty="0"/>
              <a:t>Algebra:  </a:t>
            </a:r>
          </a:p>
          <a:p>
            <a:pPr lvl="1"/>
            <a:r>
              <a:rPr lang="en-US" sz="2000" dirty="0" smtClean="0"/>
              <a:t>Algebra on sets</a:t>
            </a:r>
          </a:p>
          <a:p>
            <a:pPr lvl="1"/>
            <a:r>
              <a:rPr lang="en-US" sz="2000" dirty="0" smtClean="0"/>
              <a:t>Operational description of transformations</a:t>
            </a:r>
            <a:endParaRPr lang="en-US" sz="2000" dirty="0"/>
          </a:p>
        </p:txBody>
      </p:sp>
      <p:sp>
        <p:nvSpPr>
          <p:cNvPr id="2" name="Down Arrow 1"/>
          <p:cNvSpPr/>
          <p:nvPr/>
        </p:nvSpPr>
        <p:spPr bwMode="auto">
          <a:xfrm>
            <a:off x="4616375" y="3749039"/>
            <a:ext cx="622254" cy="1565910"/>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sz="1100" b="0" i="0" u="none" strike="noStrike" cap="none" normalizeH="0" baseline="0" smtClean="0">
              <a:ln>
                <a:noFill/>
              </a:ln>
              <a:solidFill>
                <a:srgbClr val="000000"/>
              </a:solidFill>
              <a:effectLst/>
              <a:latin typeface="Helvetica Neue" charset="0"/>
              <a:ea typeface="Helvetica Neue" charset="0"/>
              <a:cs typeface="Helvetica Neue" charset="0"/>
            </a:endParaRPr>
          </a:p>
        </p:txBody>
      </p:sp>
      <p:sp>
        <p:nvSpPr>
          <p:cNvPr id="3" name="TextBox 2"/>
          <p:cNvSpPr txBox="1"/>
          <p:nvPr/>
        </p:nvSpPr>
        <p:spPr>
          <a:xfrm>
            <a:off x="5238629" y="3937298"/>
            <a:ext cx="3695029" cy="923330"/>
          </a:xfrm>
          <a:prstGeom prst="rect">
            <a:avLst/>
          </a:prstGeom>
          <a:noFill/>
        </p:spPr>
        <p:txBody>
          <a:bodyPr wrap="square" rtlCol="0">
            <a:spAutoFit/>
          </a:bodyPr>
          <a:lstStyle/>
          <a:p>
            <a:r>
              <a:rPr lang="en-US" sz="1800" dirty="0" smtClean="0">
                <a:solidFill>
                  <a:schemeClr val="accent2"/>
                </a:solidFill>
                <a:latin typeface="Helvetica Neue" charset="0"/>
                <a:ea typeface="Helvetica Neue" charset="0"/>
                <a:cs typeface="Helvetica Neue" charset="0"/>
              </a:rPr>
              <a:t>Are these equivalent?</a:t>
            </a:r>
          </a:p>
          <a:p>
            <a:endParaRPr lang="en-US" sz="1800" dirty="0" smtClean="0">
              <a:solidFill>
                <a:schemeClr val="accent2"/>
              </a:solidFill>
              <a:latin typeface="Helvetica Neue" charset="0"/>
              <a:ea typeface="Helvetica Neue" charset="0"/>
              <a:cs typeface="Helvetica Neue" charset="0"/>
            </a:endParaRPr>
          </a:p>
          <a:p>
            <a:r>
              <a:rPr lang="en-US" sz="1800" dirty="0">
                <a:solidFill>
                  <a:schemeClr val="accent2"/>
                </a:solidFill>
                <a:latin typeface="Helvetica Neue" charset="0"/>
                <a:ea typeface="Helvetica Neue" charset="0"/>
                <a:cs typeface="Helvetica Neue" charset="0"/>
              </a:rPr>
              <a:t>Can we go from one to the other</a:t>
            </a:r>
            <a:r>
              <a:rPr lang="en-US" sz="1800" dirty="0" smtClean="0">
                <a:solidFill>
                  <a:schemeClr val="accent2"/>
                </a:solidFill>
                <a:latin typeface="Helvetica Neue" charset="0"/>
                <a:ea typeface="Helvetica Neue" charset="0"/>
                <a:cs typeface="Helvetica Neue" charset="0"/>
              </a:rPr>
              <a:t>?</a:t>
            </a:r>
            <a:endParaRPr lang="en-US" sz="1800" dirty="0">
              <a:solidFill>
                <a:schemeClr val="accent2"/>
              </a:solidFill>
              <a:latin typeface="Helvetica Neue" charset="0"/>
              <a:ea typeface="Helvetica Neue" charset="0"/>
              <a:cs typeface="Helvetica Neue" charset="0"/>
            </a:endParaRPr>
          </a:p>
        </p:txBody>
      </p:sp>
      <p:sp>
        <p:nvSpPr>
          <p:cNvPr id="4" name="TextBox 3"/>
          <p:cNvSpPr txBox="1"/>
          <p:nvPr/>
        </p:nvSpPr>
        <p:spPr>
          <a:xfrm>
            <a:off x="5741894" y="2481702"/>
            <a:ext cx="3191764" cy="307777"/>
          </a:xfrm>
          <a:prstGeom prst="rect">
            <a:avLst/>
          </a:prstGeom>
          <a:noFill/>
        </p:spPr>
        <p:txBody>
          <a:bodyPr wrap="square" rtlCol="0">
            <a:spAutoFit/>
          </a:bodyPr>
          <a:lstStyle/>
          <a:p>
            <a:r>
              <a:rPr lang="en-US" sz="1400" i="1" dirty="0" smtClean="0"/>
              <a:t>(We won’t learn Relational Calculus.)</a:t>
            </a:r>
          </a:p>
        </p:txBody>
      </p:sp>
    </p:spTree>
    <p:extLst>
      <p:ext uri="{BB962C8B-B14F-4D97-AF65-F5344CB8AC3E}">
        <p14:creationId xmlns:p14="http://schemas.microsoft.com/office/powerpoint/2010/main" val="10978956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50">
                                            <p:txEl>
                                              <p:pRg st="0" end="0"/>
                                            </p:txEl>
                                          </p:spTgt>
                                        </p:tgtEl>
                                        <p:attrNameLst>
                                          <p:attrName>style.visibility</p:attrName>
                                        </p:attrNameLst>
                                      </p:cBhvr>
                                      <p:to>
                                        <p:strVal val="visible"/>
                                      </p:to>
                                    </p:set>
                                    <p:animEffect transition="in" filter="fade">
                                      <p:cBhvr>
                                        <p:cTn id="7" dur="500"/>
                                        <p:tgtEl>
                                          <p:spTgt spid="3175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750">
                                            <p:txEl>
                                              <p:pRg st="1" end="1"/>
                                            </p:txEl>
                                          </p:spTgt>
                                        </p:tgtEl>
                                        <p:attrNameLst>
                                          <p:attrName>style.visibility</p:attrName>
                                        </p:attrNameLst>
                                      </p:cBhvr>
                                      <p:to>
                                        <p:strVal val="visible"/>
                                      </p:to>
                                    </p:set>
                                    <p:animEffect transition="in" filter="fade">
                                      <p:cBhvr>
                                        <p:cTn id="10" dur="500"/>
                                        <p:tgtEl>
                                          <p:spTgt spid="3175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750">
                                            <p:txEl>
                                              <p:pRg st="2" end="2"/>
                                            </p:txEl>
                                          </p:spTgt>
                                        </p:tgtEl>
                                        <p:attrNameLst>
                                          <p:attrName>style.visibility</p:attrName>
                                        </p:attrNameLst>
                                      </p:cBhvr>
                                      <p:to>
                                        <p:strVal val="visible"/>
                                      </p:to>
                                    </p:set>
                                    <p:animEffect transition="in" filter="fade">
                                      <p:cBhvr>
                                        <p:cTn id="13" dur="500"/>
                                        <p:tgtEl>
                                          <p:spTgt spid="3175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750">
                                            <p:txEl>
                                              <p:pRg st="3" end="3"/>
                                            </p:txEl>
                                          </p:spTgt>
                                        </p:tgtEl>
                                        <p:attrNameLst>
                                          <p:attrName>style.visibility</p:attrName>
                                        </p:attrNameLst>
                                      </p:cBhvr>
                                      <p:to>
                                        <p:strVal val="visible"/>
                                      </p:to>
                                    </p:set>
                                    <p:animEffect transition="in" filter="fade">
                                      <p:cBhvr>
                                        <p:cTn id="16" dur="500"/>
                                        <p:tgtEl>
                                          <p:spTgt spid="31750">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750">
                                            <p:txEl>
                                              <p:pRg st="4" end="4"/>
                                            </p:txEl>
                                          </p:spTgt>
                                        </p:tgtEl>
                                        <p:attrNameLst>
                                          <p:attrName>style.visibility</p:attrName>
                                        </p:attrNameLst>
                                      </p:cBhvr>
                                      <p:to>
                                        <p:strVal val="visible"/>
                                      </p:to>
                                    </p:set>
                                    <p:animEffect transition="in" filter="fade">
                                      <p:cBhvr>
                                        <p:cTn id="19" dur="500"/>
                                        <p:tgtEl>
                                          <p:spTgt spid="31750">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1750">
                                            <p:txEl>
                                              <p:pRg st="7" end="7"/>
                                            </p:txEl>
                                          </p:spTgt>
                                        </p:tgtEl>
                                        <p:attrNameLst>
                                          <p:attrName>style.visibility</p:attrName>
                                        </p:attrNameLst>
                                      </p:cBhvr>
                                      <p:to>
                                        <p:strVal val="visible"/>
                                      </p:to>
                                    </p:set>
                                    <p:animEffect transition="in" filter="fade">
                                      <p:cBhvr>
                                        <p:cTn id="24" dur="500"/>
                                        <p:tgtEl>
                                          <p:spTgt spid="31750">
                                            <p:txEl>
                                              <p:pRg st="7" end="7"/>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1750">
                                            <p:txEl>
                                              <p:pRg st="8" end="8"/>
                                            </p:txEl>
                                          </p:spTgt>
                                        </p:tgtEl>
                                        <p:attrNameLst>
                                          <p:attrName>style.visibility</p:attrName>
                                        </p:attrNameLst>
                                      </p:cBhvr>
                                      <p:to>
                                        <p:strVal val="visible"/>
                                      </p:to>
                                    </p:set>
                                    <p:animEffect transition="in" filter="fade">
                                      <p:cBhvr>
                                        <p:cTn id="27" dur="500"/>
                                        <p:tgtEl>
                                          <p:spTgt spid="31750">
                                            <p:txEl>
                                              <p:pRg st="8" end="8"/>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1750">
                                            <p:txEl>
                                              <p:pRg st="9" end="9"/>
                                            </p:txEl>
                                          </p:spTgt>
                                        </p:tgtEl>
                                        <p:attrNameLst>
                                          <p:attrName>style.visibility</p:attrName>
                                        </p:attrNameLst>
                                      </p:cBhvr>
                                      <p:to>
                                        <p:strVal val="visible"/>
                                      </p:to>
                                    </p:set>
                                    <p:animEffect transition="in" filter="fade">
                                      <p:cBhvr>
                                        <p:cTn id="30" dur="500"/>
                                        <p:tgtEl>
                                          <p:spTgt spid="31750">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0" end="0"/>
                                            </p:txEl>
                                          </p:spTgt>
                                        </p:tgtEl>
                                        <p:attrNameLst>
                                          <p:attrName>style.visibility</p:attrName>
                                        </p:attrNameLst>
                                      </p:cBhvr>
                                      <p:to>
                                        <p:strVal val="visible"/>
                                      </p:to>
                                    </p:set>
                                    <p:animEffect transition="in" filter="fade">
                                      <p:cBhvr>
                                        <p:cTn id="38" dur="500"/>
                                        <p:tgtEl>
                                          <p:spTgt spid="3">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fade">
                                      <p:cBhvr>
                                        <p:cTn id="4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uiExpand="1" build="p" bldLvl="2"/>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084" y="224790"/>
            <a:ext cx="5950634" cy="1143000"/>
          </a:xfrm>
        </p:spPr>
        <p:txBody>
          <a:bodyPr/>
          <a:lstStyle/>
          <a:p>
            <a:r>
              <a:rPr lang="en-US" dirty="0" err="1" smtClean="0"/>
              <a:t>Codd’s</a:t>
            </a:r>
            <a:r>
              <a:rPr lang="en-US" dirty="0" smtClean="0"/>
              <a:t> Theorem</a:t>
            </a:r>
            <a:endParaRPr lang="en-US" dirty="0"/>
          </a:p>
        </p:txBody>
      </p:sp>
      <p:sp>
        <p:nvSpPr>
          <p:cNvPr id="3" name="Content Placeholder 2"/>
          <p:cNvSpPr>
            <a:spLocks noGrp="1"/>
          </p:cNvSpPr>
          <p:nvPr>
            <p:ph idx="1"/>
          </p:nvPr>
        </p:nvSpPr>
        <p:spPr>
          <a:xfrm>
            <a:off x="486621" y="1353722"/>
            <a:ext cx="7993966" cy="5170352"/>
          </a:xfrm>
        </p:spPr>
        <p:txBody>
          <a:bodyPr anchor="t"/>
          <a:lstStyle/>
          <a:p>
            <a:r>
              <a:rPr lang="en-US" sz="2800" dirty="0" smtClean="0"/>
              <a:t>Established equivalence in</a:t>
            </a:r>
            <a:br>
              <a:rPr lang="en-US" sz="2800" dirty="0" smtClean="0"/>
            </a:br>
            <a:r>
              <a:rPr lang="en-US" sz="2800" dirty="0" smtClean="0"/>
              <a:t>expressivity between :</a:t>
            </a:r>
          </a:p>
          <a:p>
            <a:pPr lvl="1"/>
            <a:r>
              <a:rPr lang="en-US" sz="2400" b="1" dirty="0"/>
              <a:t>Relational </a:t>
            </a:r>
            <a:r>
              <a:rPr lang="en-US" sz="2400" b="1" dirty="0" smtClean="0"/>
              <a:t>Calculus</a:t>
            </a:r>
            <a:endParaRPr lang="en-US" sz="2400" b="1" dirty="0"/>
          </a:p>
          <a:p>
            <a:pPr lvl="1"/>
            <a:r>
              <a:rPr lang="en-US" sz="2400" b="1" dirty="0" smtClean="0"/>
              <a:t>Relational Algebra</a:t>
            </a:r>
          </a:p>
          <a:p>
            <a:endParaRPr lang="en-US" sz="2800" dirty="0" smtClean="0"/>
          </a:p>
          <a:p>
            <a:endParaRPr lang="en-US" sz="2800" dirty="0" smtClean="0"/>
          </a:p>
          <a:p>
            <a:r>
              <a:rPr lang="en-US" sz="2800" dirty="0" smtClean="0"/>
              <a:t>Why an important result?</a:t>
            </a:r>
          </a:p>
          <a:p>
            <a:pPr lvl="1"/>
            <a:r>
              <a:rPr lang="en-US" sz="2400" dirty="0" smtClean="0"/>
              <a:t>Connects </a:t>
            </a:r>
            <a:r>
              <a:rPr lang="en-US" sz="2400" b="1" dirty="0" smtClean="0"/>
              <a:t>declarative</a:t>
            </a:r>
            <a:r>
              <a:rPr lang="en-US" sz="2400" dirty="0" smtClean="0"/>
              <a:t> representation of queries with </a:t>
            </a:r>
            <a:r>
              <a:rPr lang="en-US" sz="2400" b="1" dirty="0" smtClean="0"/>
              <a:t>operational description</a:t>
            </a:r>
          </a:p>
          <a:p>
            <a:pPr lvl="1"/>
            <a:r>
              <a:rPr lang="en-US" sz="2400" b="1" dirty="0" smtClean="0"/>
              <a:t>Constructive:</a:t>
            </a:r>
            <a:r>
              <a:rPr lang="en-US" sz="2400" dirty="0" smtClean="0"/>
              <a:t> we can compile SQL into relational algebra</a:t>
            </a:r>
            <a:endParaRPr lang="en-US" sz="2400" dirty="0"/>
          </a:p>
        </p:txBody>
      </p:sp>
      <p:pic>
        <p:nvPicPr>
          <p:cNvPr id="4" name="Picture 3"/>
          <p:cNvPicPr>
            <a:picLocks noChangeAspect="1"/>
          </p:cNvPicPr>
          <p:nvPr/>
        </p:nvPicPr>
        <p:blipFill>
          <a:blip r:embed="rId3"/>
          <a:stretch>
            <a:fillRect/>
          </a:stretch>
        </p:blipFill>
        <p:spPr>
          <a:xfrm>
            <a:off x="6464300" y="0"/>
            <a:ext cx="2679700" cy="3810000"/>
          </a:xfrm>
          <a:prstGeom prst="rect">
            <a:avLst/>
          </a:prstGeom>
        </p:spPr>
      </p:pic>
      <p:sp>
        <p:nvSpPr>
          <p:cNvPr id="5" name="TextBox 4"/>
          <p:cNvSpPr txBox="1"/>
          <p:nvPr/>
        </p:nvSpPr>
        <p:spPr>
          <a:xfrm>
            <a:off x="6920737" y="3810000"/>
            <a:ext cx="1559850" cy="646331"/>
          </a:xfrm>
          <a:prstGeom prst="rect">
            <a:avLst/>
          </a:prstGeom>
          <a:noFill/>
        </p:spPr>
        <p:txBody>
          <a:bodyPr wrap="none" rtlCol="0">
            <a:spAutoFit/>
          </a:bodyPr>
          <a:lstStyle/>
          <a:p>
            <a:pPr algn="ctr"/>
            <a:r>
              <a:rPr lang="en-US" dirty="0" smtClean="0"/>
              <a:t>Edgar F. “Ted” </a:t>
            </a:r>
            <a:r>
              <a:rPr lang="en-US" dirty="0" err="1" smtClean="0"/>
              <a:t>Codd</a:t>
            </a:r>
            <a:endParaRPr lang="en-US" dirty="0" smtClean="0"/>
          </a:p>
          <a:p>
            <a:pPr algn="ctr"/>
            <a:r>
              <a:rPr lang="en-US" dirty="0" smtClean="0"/>
              <a:t>(1923 - 2003)</a:t>
            </a:r>
          </a:p>
          <a:p>
            <a:pPr algn="ctr"/>
            <a:r>
              <a:rPr lang="en-US" dirty="0" smtClean="0"/>
              <a:t>Turing Award 1981</a:t>
            </a:r>
            <a:endParaRPr lang="en-US" dirty="0"/>
          </a:p>
        </p:txBody>
      </p:sp>
    </p:spTree>
    <p:extLst>
      <p:ext uri="{BB962C8B-B14F-4D97-AF65-F5344CB8AC3E}">
        <p14:creationId xmlns:p14="http://schemas.microsoft.com/office/powerpoint/2010/main" val="34214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Picture Overview</a:t>
            </a:r>
            <a:endParaRPr lang="en-US" dirty="0"/>
          </a:p>
        </p:txBody>
      </p:sp>
      <p:sp>
        <p:nvSpPr>
          <p:cNvPr id="8" name="Right Arrow 7"/>
          <p:cNvSpPr/>
          <p:nvPr/>
        </p:nvSpPr>
        <p:spPr bwMode="auto">
          <a:xfrm>
            <a:off x="3346174" y="1527320"/>
            <a:ext cx="2087217" cy="1146313"/>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400" b="0" i="0" u="none" strike="noStrike" cap="none" normalizeH="0" baseline="0" dirty="0" smtClean="0">
                <a:ln>
                  <a:noFill/>
                </a:ln>
                <a:solidFill>
                  <a:schemeClr val="bg1"/>
                </a:solidFill>
                <a:effectLst/>
                <a:latin typeface="Helvetica Neue" charset="0"/>
              </a:rPr>
              <a:t>Query Parser</a:t>
            </a:r>
          </a:p>
        </p:txBody>
      </p:sp>
      <p:grpSp>
        <p:nvGrpSpPr>
          <p:cNvPr id="14" name="Group 13"/>
          <p:cNvGrpSpPr/>
          <p:nvPr/>
        </p:nvGrpSpPr>
        <p:grpSpPr>
          <a:xfrm>
            <a:off x="252403" y="3541483"/>
            <a:ext cx="2754431" cy="2607566"/>
            <a:chOff x="2494568" y="3623360"/>
            <a:chExt cx="2754431" cy="2607566"/>
          </a:xfrm>
        </p:grpSpPr>
        <p:grpSp>
          <p:nvGrpSpPr>
            <p:cNvPr id="15" name="Group 14"/>
            <p:cNvGrpSpPr/>
            <p:nvPr/>
          </p:nvGrpSpPr>
          <p:grpSpPr>
            <a:xfrm>
              <a:off x="2681368" y="3808025"/>
              <a:ext cx="2567631" cy="2422901"/>
              <a:chOff x="3074820" y="4073750"/>
              <a:chExt cx="2567631" cy="2422901"/>
            </a:xfrm>
          </p:grpSpPr>
          <p:sp>
            <p:nvSpPr>
              <p:cNvPr id="17" name="Rectangle 16"/>
              <p:cNvSpPr/>
              <p:nvPr/>
            </p:nvSpPr>
            <p:spPr>
              <a:xfrm>
                <a:off x="3901669" y="4073750"/>
                <a:ext cx="925254"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2000" kern="0" dirty="0" smtClean="0">
                    <a:solidFill>
                      <a:srgbClr val="FF0000"/>
                    </a:solidFill>
                    <a:ea typeface=""/>
                    <a:cs typeface=""/>
                  </a:rPr>
                  <a:t>𝜋</a:t>
                </a:r>
                <a:r>
                  <a:rPr lang="en-US" sz="2000" kern="0" baseline="-25000" dirty="0" err="1" smtClean="0">
                    <a:ea typeface=""/>
                    <a:cs typeface=""/>
                  </a:rPr>
                  <a:t>S.name</a:t>
                </a:r>
                <a:endParaRPr lang="en-US" sz="2000" kern="0" dirty="0">
                  <a:ea typeface=""/>
                  <a:cs typeface=""/>
                </a:endParaRPr>
              </a:p>
            </p:txBody>
          </p:sp>
          <p:sp>
            <p:nvSpPr>
              <p:cNvPr id="18" name="Rectangle 17"/>
              <p:cNvSpPr/>
              <p:nvPr/>
            </p:nvSpPr>
            <p:spPr>
              <a:xfrm>
                <a:off x="3274895" y="4717236"/>
                <a:ext cx="2178803"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2000" kern="0" dirty="0" smtClean="0">
                    <a:solidFill>
                      <a:srgbClr val="FF0000"/>
                    </a:solidFill>
                    <a:ea typeface=""/>
                    <a:cs typeface=""/>
                  </a:rPr>
                  <a:t>𝜎</a:t>
                </a:r>
                <a:r>
                  <a:rPr lang="en-US" sz="2000" kern="0" baseline="-25000" dirty="0" err="1" smtClean="0">
                    <a:ea typeface=""/>
                    <a:cs typeface=""/>
                  </a:rPr>
                  <a:t>R.bid</a:t>
                </a:r>
                <a:r>
                  <a:rPr lang="en-US" sz="2000" kern="0" baseline="-25000" dirty="0" smtClean="0">
                    <a:ea typeface=""/>
                    <a:cs typeface=""/>
                  </a:rPr>
                  <a:t>=100 ⋀ </a:t>
                </a:r>
                <a:r>
                  <a:rPr lang="en-US" sz="2000" kern="0" baseline="-25000" dirty="0" err="1" smtClean="0">
                    <a:ea typeface=""/>
                    <a:cs typeface=""/>
                  </a:rPr>
                  <a:t>S.rating</a:t>
                </a:r>
                <a:r>
                  <a:rPr lang="en-US" sz="2000" kern="0" baseline="-25000" dirty="0" smtClean="0">
                    <a:ea typeface=""/>
                    <a:cs typeface=""/>
                  </a:rPr>
                  <a:t> &gt; 5</a:t>
                </a:r>
                <a:endParaRPr lang="en-US" sz="2000" kern="0" dirty="0">
                  <a:ea typeface=""/>
                  <a:cs typeface=""/>
                </a:endParaRPr>
              </a:p>
            </p:txBody>
          </p:sp>
          <p:sp>
            <p:nvSpPr>
              <p:cNvPr id="19" name="Rectangle 18"/>
              <p:cNvSpPr/>
              <p:nvPr/>
            </p:nvSpPr>
            <p:spPr>
              <a:xfrm>
                <a:off x="3734957" y="5360722"/>
                <a:ext cx="1258678"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3200" kern="0" dirty="0" smtClean="0">
                    <a:solidFill>
                      <a:srgbClr val="FF0000"/>
                    </a:solidFill>
                    <a:ea typeface=""/>
                    <a:cs typeface=""/>
                  </a:rPr>
                  <a:t>⋈</a:t>
                </a:r>
                <a:r>
                  <a:rPr lang="en-US" sz="2000" kern="0" baseline="-25000" dirty="0" err="1" smtClean="0">
                    <a:ea typeface=""/>
                    <a:cs typeface=""/>
                  </a:rPr>
                  <a:t>R.sid</a:t>
                </a:r>
                <a:r>
                  <a:rPr lang="en-US" sz="2000" kern="0" baseline="-25000" dirty="0" smtClean="0">
                    <a:ea typeface=""/>
                    <a:cs typeface=""/>
                  </a:rPr>
                  <a:t>=</a:t>
                </a:r>
                <a:r>
                  <a:rPr lang="en-US" sz="2000" kern="0" baseline="-25000" dirty="0" err="1" smtClean="0">
                    <a:ea typeface=""/>
                    <a:cs typeface=""/>
                  </a:rPr>
                  <a:t>S.sid</a:t>
                </a:r>
                <a:endParaRPr lang="en-US" sz="2000" kern="0" baseline="-25000" dirty="0">
                  <a:ea typeface=""/>
                  <a:cs typeface=""/>
                </a:endParaRPr>
              </a:p>
            </p:txBody>
          </p:sp>
          <p:grpSp>
            <p:nvGrpSpPr>
              <p:cNvPr id="20" name="Group 19"/>
              <p:cNvGrpSpPr/>
              <p:nvPr/>
            </p:nvGrpSpPr>
            <p:grpSpPr>
              <a:xfrm>
                <a:off x="3074820" y="6188874"/>
                <a:ext cx="2567631" cy="307777"/>
                <a:chOff x="3074502" y="6016637"/>
                <a:chExt cx="2567631" cy="307777"/>
              </a:xfrm>
            </p:grpSpPr>
            <p:sp>
              <p:nvSpPr>
                <p:cNvPr id="25" name="TextBox 24"/>
                <p:cNvSpPr txBox="1"/>
                <p:nvPr/>
              </p:nvSpPr>
              <p:spPr>
                <a:xfrm>
                  <a:off x="3074502" y="6016637"/>
                  <a:ext cx="941283" cy="307777"/>
                </a:xfrm>
                <a:prstGeom prst="rect">
                  <a:avLst/>
                </a:prstGeom>
                <a:noFill/>
              </p:spPr>
              <p:txBody>
                <a:bodyPr wrap="none" rtlCol="0">
                  <a:spAutoFit/>
                </a:bodyPr>
                <a:lstStyle/>
                <a:p>
                  <a:r>
                    <a:rPr lang="en-US" sz="1400" dirty="0" smtClean="0"/>
                    <a:t>Reserves</a:t>
                  </a:r>
                  <a:endParaRPr lang="en-US" sz="1400" dirty="0"/>
                </a:p>
              </p:txBody>
            </p:sp>
            <p:sp>
              <p:nvSpPr>
                <p:cNvPr id="26" name="TextBox 25"/>
                <p:cNvSpPr txBox="1"/>
                <p:nvPr/>
              </p:nvSpPr>
              <p:spPr>
                <a:xfrm>
                  <a:off x="4909240" y="6016637"/>
                  <a:ext cx="732893" cy="307777"/>
                </a:xfrm>
                <a:prstGeom prst="rect">
                  <a:avLst/>
                </a:prstGeom>
                <a:noFill/>
              </p:spPr>
              <p:txBody>
                <a:bodyPr wrap="none" rtlCol="0">
                  <a:spAutoFit/>
                </a:bodyPr>
                <a:lstStyle/>
                <a:p>
                  <a:r>
                    <a:rPr lang="en-US" sz="1400" dirty="0" smtClean="0"/>
                    <a:t>Sailors</a:t>
                  </a:r>
                  <a:endParaRPr lang="en-US" sz="1400" dirty="0"/>
                </a:p>
              </p:txBody>
            </p:sp>
          </p:grpSp>
          <p:cxnSp>
            <p:nvCxnSpPr>
              <p:cNvPr id="21" name="Straight Arrow Connector 20"/>
              <p:cNvCxnSpPr>
                <a:stCxn id="19" idx="0"/>
              </p:cNvCxnSpPr>
              <p:nvPr/>
            </p:nvCxnSpPr>
            <p:spPr bwMode="auto">
              <a:xfrm flipV="1">
                <a:off x="3545462" y="5945497"/>
                <a:ext cx="818834" cy="24337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2" name="Straight Arrow Connector 21"/>
              <p:cNvCxnSpPr/>
              <p:nvPr/>
            </p:nvCxnSpPr>
            <p:spPr bwMode="auto">
              <a:xfrm flipH="1" flipV="1">
                <a:off x="4364296" y="5945497"/>
                <a:ext cx="911709" cy="24337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3" name="Straight Arrow Connector 22"/>
              <p:cNvCxnSpPr/>
              <p:nvPr/>
            </p:nvCxnSpPr>
            <p:spPr bwMode="auto">
              <a:xfrm flipV="1">
                <a:off x="4364296" y="5117346"/>
                <a:ext cx="1" cy="435315"/>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4" name="Straight Arrow Connector 23"/>
              <p:cNvCxnSpPr>
                <a:endCxn id="17" idx="2"/>
              </p:cNvCxnSpPr>
              <p:nvPr/>
            </p:nvCxnSpPr>
            <p:spPr bwMode="auto">
              <a:xfrm flipV="1">
                <a:off x="4364296" y="4528083"/>
                <a:ext cx="0" cy="327625"/>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16" name="TextBox 15"/>
            <p:cNvSpPr txBox="1"/>
            <p:nvPr/>
          </p:nvSpPr>
          <p:spPr>
            <a:xfrm>
              <a:off x="2494568" y="3623360"/>
              <a:ext cx="1983235" cy="307777"/>
            </a:xfrm>
            <a:prstGeom prst="rect">
              <a:avLst/>
            </a:prstGeom>
            <a:noFill/>
          </p:spPr>
          <p:txBody>
            <a:bodyPr wrap="none" rtlCol="0">
              <a:spAutoFit/>
            </a:bodyPr>
            <a:lstStyle/>
            <a:p>
              <a:r>
                <a:rPr lang="en-US" sz="1400" b="1" dirty="0" smtClean="0"/>
                <a:t>(Logical) Query Plan:</a:t>
              </a:r>
              <a:endParaRPr lang="en-US" sz="1400" b="1" dirty="0"/>
            </a:p>
          </p:txBody>
        </p:sp>
      </p:grpSp>
      <p:sp>
        <p:nvSpPr>
          <p:cNvPr id="27" name="Right Arrow 26"/>
          <p:cNvSpPr/>
          <p:nvPr/>
        </p:nvSpPr>
        <p:spPr bwMode="auto">
          <a:xfrm>
            <a:off x="3263803" y="3988104"/>
            <a:ext cx="2164189" cy="1216955"/>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400" b="0" i="0" u="none" strike="noStrike" cap="none" normalizeH="0" baseline="0" dirty="0" smtClean="0">
                <a:ln>
                  <a:noFill/>
                </a:ln>
                <a:solidFill>
                  <a:schemeClr val="bg1"/>
                </a:solidFill>
                <a:effectLst/>
                <a:latin typeface="Helvetica Neue" charset="0"/>
              </a:rPr>
              <a:t>Query Optimizer</a:t>
            </a:r>
          </a:p>
        </p:txBody>
      </p:sp>
      <p:sp>
        <p:nvSpPr>
          <p:cNvPr id="29" name="Left Arrow 28"/>
          <p:cNvSpPr/>
          <p:nvPr/>
        </p:nvSpPr>
        <p:spPr bwMode="auto">
          <a:xfrm rot="20418873">
            <a:off x="2903314" y="3016207"/>
            <a:ext cx="2452098" cy="405464"/>
          </a:xfrm>
          <a:prstGeom prst="lef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1400">
              <a:solidFill>
                <a:schemeClr val="bg1"/>
              </a:solidFill>
              <a:ea typeface="+mn-ea"/>
              <a:cs typeface="+mn-cs"/>
            </a:endParaRPr>
          </a:p>
        </p:txBody>
      </p:sp>
      <p:grpSp>
        <p:nvGrpSpPr>
          <p:cNvPr id="73" name="Group 72"/>
          <p:cNvGrpSpPr/>
          <p:nvPr/>
        </p:nvGrpSpPr>
        <p:grpSpPr>
          <a:xfrm>
            <a:off x="4337726" y="3321343"/>
            <a:ext cx="4592394" cy="3094845"/>
            <a:chOff x="4337726" y="3321343"/>
            <a:chExt cx="4592394" cy="3094845"/>
          </a:xfrm>
        </p:grpSpPr>
        <p:grpSp>
          <p:nvGrpSpPr>
            <p:cNvPr id="67" name="Group 66"/>
            <p:cNvGrpSpPr/>
            <p:nvPr/>
          </p:nvGrpSpPr>
          <p:grpSpPr>
            <a:xfrm>
              <a:off x="5560497" y="3654743"/>
              <a:ext cx="2132439" cy="2761445"/>
              <a:chOff x="5482830" y="3325491"/>
              <a:chExt cx="2132439" cy="2761445"/>
            </a:xfrm>
          </p:grpSpPr>
          <p:sp>
            <p:nvSpPr>
              <p:cNvPr id="35" name="Rectangle 34"/>
              <p:cNvSpPr/>
              <p:nvPr/>
            </p:nvSpPr>
            <p:spPr>
              <a:xfrm>
                <a:off x="6013455" y="4220390"/>
                <a:ext cx="1258678"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3200" kern="0" dirty="0" smtClean="0">
                    <a:solidFill>
                      <a:srgbClr val="FF0000"/>
                    </a:solidFill>
                    <a:ea typeface=""/>
                    <a:cs typeface=""/>
                  </a:rPr>
                  <a:t>⋈</a:t>
                </a:r>
                <a:r>
                  <a:rPr lang="en-US" sz="2000" kern="0" baseline="-25000" dirty="0" err="1" smtClean="0">
                    <a:ea typeface=""/>
                    <a:cs typeface=""/>
                  </a:rPr>
                  <a:t>R.sid</a:t>
                </a:r>
                <a:r>
                  <a:rPr lang="en-US" sz="2000" kern="0" baseline="-25000" dirty="0" smtClean="0">
                    <a:ea typeface=""/>
                    <a:cs typeface=""/>
                  </a:rPr>
                  <a:t>=</a:t>
                </a:r>
                <a:r>
                  <a:rPr lang="en-US" sz="2000" kern="0" baseline="-25000" dirty="0" err="1" smtClean="0">
                    <a:ea typeface=""/>
                    <a:cs typeface=""/>
                  </a:rPr>
                  <a:t>S.sid</a:t>
                </a:r>
                <a:endParaRPr lang="en-US" sz="2000" kern="0" baseline="-25000" dirty="0">
                  <a:ea typeface=""/>
                  <a:cs typeface=""/>
                </a:endParaRPr>
              </a:p>
            </p:txBody>
          </p:sp>
          <p:cxnSp>
            <p:nvCxnSpPr>
              <p:cNvPr id="37" name="Straight Arrow Connector 36"/>
              <p:cNvCxnSpPr>
                <a:endCxn id="35" idx="2"/>
              </p:cNvCxnSpPr>
              <p:nvPr/>
            </p:nvCxnSpPr>
            <p:spPr bwMode="auto">
              <a:xfrm flipV="1">
                <a:off x="6107897" y="4805165"/>
                <a:ext cx="534897" cy="44636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8" name="Straight Arrow Connector 37"/>
              <p:cNvCxnSpPr>
                <a:endCxn id="35" idx="2"/>
              </p:cNvCxnSpPr>
              <p:nvPr/>
            </p:nvCxnSpPr>
            <p:spPr bwMode="auto">
              <a:xfrm flipH="1" flipV="1">
                <a:off x="6642794" y="4805165"/>
                <a:ext cx="582717" cy="401835"/>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nvGrpSpPr>
              <p:cNvPr id="62" name="Group 61"/>
              <p:cNvGrpSpPr/>
              <p:nvPr/>
            </p:nvGrpSpPr>
            <p:grpSpPr>
              <a:xfrm>
                <a:off x="6180167" y="3325491"/>
                <a:ext cx="925254" cy="700192"/>
                <a:chOff x="5391662" y="3774653"/>
                <a:chExt cx="925254" cy="700192"/>
              </a:xfrm>
            </p:grpSpPr>
            <p:sp>
              <p:nvSpPr>
                <p:cNvPr id="33" name="Rectangle 32"/>
                <p:cNvSpPr/>
                <p:nvPr/>
              </p:nvSpPr>
              <p:spPr>
                <a:xfrm>
                  <a:off x="5391662" y="3774653"/>
                  <a:ext cx="925254"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2000" kern="0" dirty="0" smtClean="0">
                      <a:solidFill>
                        <a:srgbClr val="FF0000"/>
                      </a:solidFill>
                      <a:ea typeface=""/>
                      <a:cs typeface=""/>
                    </a:rPr>
                    <a:t>𝜋</a:t>
                  </a:r>
                  <a:r>
                    <a:rPr lang="en-US" sz="2000" kern="0" baseline="-25000" dirty="0" err="1" smtClean="0">
                      <a:ea typeface=""/>
                      <a:cs typeface=""/>
                    </a:rPr>
                    <a:t>S.name</a:t>
                  </a:r>
                  <a:endParaRPr lang="en-US" sz="2000" kern="0" dirty="0">
                    <a:ea typeface=""/>
                    <a:cs typeface=""/>
                  </a:endParaRPr>
                </a:p>
              </p:txBody>
            </p:sp>
            <p:cxnSp>
              <p:nvCxnSpPr>
                <p:cNvPr id="40" name="Straight Arrow Connector 39"/>
                <p:cNvCxnSpPr/>
                <p:nvPr/>
              </p:nvCxnSpPr>
              <p:spPr bwMode="auto">
                <a:xfrm flipV="1">
                  <a:off x="5854289" y="4231859"/>
                  <a:ext cx="0" cy="24298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grpSp>
            <p:nvGrpSpPr>
              <p:cNvPr id="45" name="Group 44"/>
              <p:cNvGrpSpPr/>
              <p:nvPr/>
            </p:nvGrpSpPr>
            <p:grpSpPr>
              <a:xfrm>
                <a:off x="5482830" y="5112736"/>
                <a:ext cx="1117614" cy="974200"/>
                <a:chOff x="5297250" y="5364388"/>
                <a:chExt cx="1117614" cy="974200"/>
              </a:xfrm>
            </p:grpSpPr>
            <p:sp>
              <p:nvSpPr>
                <p:cNvPr id="34" name="Rectangle 33"/>
                <p:cNvSpPr/>
                <p:nvPr/>
              </p:nvSpPr>
              <p:spPr>
                <a:xfrm>
                  <a:off x="5297250" y="5364388"/>
                  <a:ext cx="1117614"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2000" kern="0" dirty="0" smtClean="0">
                      <a:solidFill>
                        <a:srgbClr val="FF0000"/>
                      </a:solidFill>
                      <a:ea typeface=""/>
                      <a:cs typeface=""/>
                    </a:rPr>
                    <a:t>𝜎</a:t>
                  </a:r>
                  <a:r>
                    <a:rPr lang="en-US" sz="2000" kern="0" baseline="-25000" dirty="0" err="1" smtClean="0">
                      <a:ea typeface=""/>
                      <a:cs typeface=""/>
                    </a:rPr>
                    <a:t>R.bid</a:t>
                  </a:r>
                  <a:r>
                    <a:rPr lang="en-US" sz="2000" kern="0" baseline="-25000" dirty="0" smtClean="0">
                      <a:ea typeface=""/>
                      <a:cs typeface=""/>
                    </a:rPr>
                    <a:t>=100</a:t>
                  </a:r>
                  <a:endParaRPr lang="en-US" sz="2000" kern="0" dirty="0">
                    <a:ea typeface=""/>
                    <a:cs typeface=""/>
                  </a:endParaRPr>
                </a:p>
              </p:txBody>
            </p:sp>
            <p:sp>
              <p:nvSpPr>
                <p:cNvPr id="41" name="TextBox 40"/>
                <p:cNvSpPr txBox="1"/>
                <p:nvPr/>
              </p:nvSpPr>
              <p:spPr>
                <a:xfrm>
                  <a:off x="5385416" y="6030811"/>
                  <a:ext cx="941283" cy="307777"/>
                </a:xfrm>
                <a:prstGeom prst="rect">
                  <a:avLst/>
                </a:prstGeom>
                <a:noFill/>
              </p:spPr>
              <p:txBody>
                <a:bodyPr wrap="none" rtlCol="0">
                  <a:spAutoFit/>
                </a:bodyPr>
                <a:lstStyle/>
                <a:p>
                  <a:r>
                    <a:rPr lang="en-US" sz="1400" dirty="0" smtClean="0"/>
                    <a:t>Reserves</a:t>
                  </a:r>
                  <a:endParaRPr lang="en-US" sz="1400" dirty="0"/>
                </a:p>
              </p:txBody>
            </p:sp>
            <p:cxnSp>
              <p:nvCxnSpPr>
                <p:cNvPr id="43" name="Straight Arrow Connector 42"/>
                <p:cNvCxnSpPr/>
                <p:nvPr/>
              </p:nvCxnSpPr>
              <p:spPr bwMode="auto">
                <a:xfrm flipV="1">
                  <a:off x="5856057" y="5790120"/>
                  <a:ext cx="0" cy="28132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48" name="TextBox 47"/>
              <p:cNvSpPr txBox="1"/>
              <p:nvPr/>
            </p:nvSpPr>
            <p:spPr>
              <a:xfrm>
                <a:off x="6882376" y="5199766"/>
                <a:ext cx="732893" cy="307777"/>
              </a:xfrm>
              <a:prstGeom prst="rect">
                <a:avLst/>
              </a:prstGeom>
              <a:noFill/>
            </p:spPr>
            <p:txBody>
              <a:bodyPr wrap="none" rtlCol="0">
                <a:spAutoFit/>
              </a:bodyPr>
              <a:lstStyle/>
              <a:p>
                <a:r>
                  <a:rPr lang="en-US" sz="1400" dirty="0" smtClean="0"/>
                  <a:t>Sailors</a:t>
                </a:r>
                <a:endParaRPr lang="en-US" sz="1400" dirty="0"/>
              </a:p>
            </p:txBody>
          </p:sp>
          <p:grpSp>
            <p:nvGrpSpPr>
              <p:cNvPr id="61" name="Group 60"/>
              <p:cNvGrpSpPr/>
              <p:nvPr/>
            </p:nvGrpSpPr>
            <p:grpSpPr>
              <a:xfrm>
                <a:off x="6083185" y="3884799"/>
                <a:ext cx="1119217" cy="675785"/>
                <a:chOff x="5982999" y="5124204"/>
                <a:chExt cx="1119217" cy="675785"/>
              </a:xfrm>
            </p:grpSpPr>
            <p:sp>
              <p:nvSpPr>
                <p:cNvPr id="47" name="Rectangle 46"/>
                <p:cNvSpPr/>
                <p:nvPr/>
              </p:nvSpPr>
              <p:spPr>
                <a:xfrm>
                  <a:off x="5982999" y="5124204"/>
                  <a:ext cx="1119217"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2000" kern="0" dirty="0" smtClean="0">
                      <a:solidFill>
                        <a:srgbClr val="FF0000"/>
                      </a:solidFill>
                      <a:ea typeface=""/>
                      <a:cs typeface=""/>
                    </a:rPr>
                    <a:t>𝜎</a:t>
                  </a:r>
                  <a:r>
                    <a:rPr lang="en-US" sz="2000" kern="0" baseline="-25000" dirty="0" err="1" smtClean="0">
                      <a:ea typeface=""/>
                      <a:cs typeface=""/>
                    </a:rPr>
                    <a:t>S.rating</a:t>
                  </a:r>
                  <a:r>
                    <a:rPr lang="en-US" sz="2000" kern="0" baseline="-25000" dirty="0" smtClean="0">
                      <a:ea typeface=""/>
                      <a:cs typeface=""/>
                    </a:rPr>
                    <a:t>&gt;5</a:t>
                  </a:r>
                  <a:endParaRPr lang="en-US" sz="2000" kern="0" dirty="0">
                    <a:ea typeface=""/>
                    <a:cs typeface=""/>
                  </a:endParaRPr>
                </a:p>
              </p:txBody>
            </p:sp>
            <p:cxnSp>
              <p:nvCxnSpPr>
                <p:cNvPr id="49" name="Straight Arrow Connector 48"/>
                <p:cNvCxnSpPr/>
                <p:nvPr/>
              </p:nvCxnSpPr>
              <p:spPr bwMode="auto">
                <a:xfrm flipV="1">
                  <a:off x="6541806" y="5549937"/>
                  <a:ext cx="0" cy="25005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grpSp>
        <p:sp>
          <p:nvSpPr>
            <p:cNvPr id="69" name="TextBox 68"/>
            <p:cNvSpPr txBox="1"/>
            <p:nvPr/>
          </p:nvSpPr>
          <p:spPr>
            <a:xfrm>
              <a:off x="4984630" y="3321343"/>
              <a:ext cx="2999539" cy="307777"/>
            </a:xfrm>
            <a:prstGeom prst="rect">
              <a:avLst/>
            </a:prstGeom>
            <a:noFill/>
          </p:spPr>
          <p:txBody>
            <a:bodyPr wrap="none" rtlCol="0">
              <a:spAutoFit/>
            </a:bodyPr>
            <a:lstStyle/>
            <a:p>
              <a:r>
                <a:rPr lang="en-US" sz="1400" b="1" smtClean="0"/>
                <a:t>Optimized (Physical) </a:t>
              </a:r>
              <a:r>
                <a:rPr lang="en-US" sz="1400" b="1" dirty="0" smtClean="0"/>
                <a:t>Query Plan:</a:t>
              </a:r>
              <a:endParaRPr lang="en-US" sz="1400" b="1" dirty="0"/>
            </a:p>
          </p:txBody>
        </p:sp>
        <p:grpSp>
          <p:nvGrpSpPr>
            <p:cNvPr id="72" name="Group 71"/>
            <p:cNvGrpSpPr/>
            <p:nvPr/>
          </p:nvGrpSpPr>
          <p:grpSpPr>
            <a:xfrm>
              <a:off x="4337726" y="3654743"/>
              <a:ext cx="4592394" cy="2659992"/>
              <a:chOff x="4337726" y="3654743"/>
              <a:chExt cx="4592394" cy="2659992"/>
            </a:xfrm>
          </p:grpSpPr>
          <p:sp>
            <p:nvSpPr>
              <p:cNvPr id="59" name="Rounded Rectangle 58"/>
              <p:cNvSpPr/>
              <p:nvPr/>
            </p:nvSpPr>
            <p:spPr bwMode="auto">
              <a:xfrm>
                <a:off x="7462895" y="3654743"/>
                <a:ext cx="1467225" cy="467331"/>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200" b="0" i="0" u="none" strike="noStrike" cap="none" normalizeH="0" baseline="0" dirty="0" smtClean="0">
                    <a:ln>
                      <a:noFill/>
                    </a:ln>
                    <a:solidFill>
                      <a:schemeClr val="bg1"/>
                    </a:solidFill>
                    <a:effectLst/>
                    <a:latin typeface="Helvetica Neue" charset="0"/>
                  </a:rPr>
                  <a:t>On-the-fly</a:t>
                </a:r>
              </a:p>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chemeClr val="bg1"/>
                    </a:solidFill>
                  </a:rPr>
                  <a:t>Project Iterator</a:t>
                </a:r>
                <a:endParaRPr kumimoji="0" lang="en-US" sz="1200" b="0" i="0" u="none" strike="noStrike" cap="none" normalizeH="0" baseline="0" dirty="0" smtClean="0">
                  <a:ln>
                    <a:noFill/>
                  </a:ln>
                  <a:solidFill>
                    <a:schemeClr val="bg1"/>
                  </a:solidFill>
                  <a:effectLst/>
                  <a:latin typeface="Helvetica Neue" charset="0"/>
                </a:endParaRPr>
              </a:p>
            </p:txBody>
          </p:sp>
          <p:sp>
            <p:nvSpPr>
              <p:cNvPr id="60" name="Rounded Rectangle 59"/>
              <p:cNvSpPr/>
              <p:nvPr/>
            </p:nvSpPr>
            <p:spPr bwMode="auto">
              <a:xfrm>
                <a:off x="7462895" y="4240402"/>
                <a:ext cx="1467225" cy="467331"/>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200" b="0" i="0" u="none" strike="noStrike" cap="none" normalizeH="0" baseline="0" dirty="0" smtClean="0">
                    <a:ln>
                      <a:noFill/>
                    </a:ln>
                    <a:solidFill>
                      <a:schemeClr val="bg1"/>
                    </a:solidFill>
                    <a:effectLst/>
                    <a:latin typeface="Helvetica Neue" charset="0"/>
                  </a:rPr>
                  <a:t>On-the-fly</a:t>
                </a:r>
              </a:p>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chemeClr val="bg1"/>
                    </a:solidFill>
                    <a:latin typeface="Helvetica Neue" charset="0"/>
                  </a:rPr>
                  <a:t>Select Iterator</a:t>
                </a:r>
                <a:endParaRPr kumimoji="0" lang="en-US" sz="1200" b="0" i="0" u="none" strike="noStrike" cap="none" normalizeH="0" baseline="0" dirty="0" smtClean="0">
                  <a:ln>
                    <a:noFill/>
                  </a:ln>
                  <a:solidFill>
                    <a:schemeClr val="bg1"/>
                  </a:solidFill>
                  <a:effectLst/>
                  <a:latin typeface="Helvetica Neue" charset="0"/>
                </a:endParaRPr>
              </a:p>
            </p:txBody>
          </p:sp>
          <p:sp>
            <p:nvSpPr>
              <p:cNvPr id="65" name="Rounded Rectangle 64"/>
              <p:cNvSpPr/>
              <p:nvPr/>
            </p:nvSpPr>
            <p:spPr bwMode="auto">
              <a:xfrm>
                <a:off x="7462895" y="4791154"/>
                <a:ext cx="1467225" cy="467331"/>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200" b="0" i="0" u="none" strike="noStrike" cap="none" normalizeH="0" baseline="0" dirty="0" smtClean="0">
                    <a:ln>
                      <a:noFill/>
                    </a:ln>
                    <a:solidFill>
                      <a:schemeClr val="bg1"/>
                    </a:solidFill>
                    <a:effectLst/>
                    <a:latin typeface="Helvetica Neue" charset="0"/>
                  </a:rPr>
                  <a:t>Indexed Nested Loop Join Iterator</a:t>
                </a:r>
              </a:p>
            </p:txBody>
          </p:sp>
          <p:sp>
            <p:nvSpPr>
              <p:cNvPr id="66" name="Rounded Rectangle 65"/>
              <p:cNvSpPr/>
              <p:nvPr/>
            </p:nvSpPr>
            <p:spPr bwMode="auto">
              <a:xfrm>
                <a:off x="7686381" y="5449240"/>
                <a:ext cx="1078088" cy="467331"/>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200" b="0" i="0" u="none" strike="noStrike" cap="none" normalizeH="0" baseline="0" dirty="0" smtClean="0">
                    <a:ln>
                      <a:noFill/>
                    </a:ln>
                    <a:solidFill>
                      <a:schemeClr val="bg1"/>
                    </a:solidFill>
                    <a:effectLst/>
                    <a:latin typeface="Helvetica Neue" charset="0"/>
                  </a:rPr>
                  <a:t>Heap </a:t>
                </a:r>
                <a:r>
                  <a:rPr kumimoji="0" lang="en-US" sz="1200" b="0" i="0" u="none" strike="noStrike" cap="none" normalizeH="0" baseline="0" smtClean="0">
                    <a:ln>
                      <a:noFill/>
                    </a:ln>
                    <a:solidFill>
                      <a:schemeClr val="bg1"/>
                    </a:solidFill>
                    <a:effectLst/>
                    <a:latin typeface="Helvetica Neue" charset="0"/>
                  </a:rPr>
                  <a:t>Scan Iterator</a:t>
                </a:r>
                <a:endParaRPr kumimoji="0" lang="en-US" sz="1200" b="0" i="0" u="none" strike="noStrike" cap="none" normalizeH="0" baseline="0" dirty="0" smtClean="0">
                  <a:ln>
                    <a:noFill/>
                  </a:ln>
                  <a:solidFill>
                    <a:schemeClr val="bg1"/>
                  </a:solidFill>
                  <a:effectLst/>
                  <a:latin typeface="Helvetica Neue" charset="0"/>
                </a:endParaRPr>
              </a:p>
            </p:txBody>
          </p:sp>
          <p:grpSp>
            <p:nvGrpSpPr>
              <p:cNvPr id="71" name="Group 70"/>
              <p:cNvGrpSpPr/>
              <p:nvPr/>
            </p:nvGrpSpPr>
            <p:grpSpPr>
              <a:xfrm>
                <a:off x="4337726" y="5410188"/>
                <a:ext cx="1261027" cy="904547"/>
                <a:chOff x="4337726" y="5410188"/>
                <a:chExt cx="1261027" cy="904547"/>
              </a:xfrm>
            </p:grpSpPr>
            <p:sp>
              <p:nvSpPr>
                <p:cNvPr id="68" name="Rounded Rectangle 67"/>
                <p:cNvSpPr/>
                <p:nvPr/>
              </p:nvSpPr>
              <p:spPr bwMode="auto">
                <a:xfrm>
                  <a:off x="4370508" y="5644096"/>
                  <a:ext cx="1228245" cy="670639"/>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200" b="0" i="0" u="none" strike="noStrike" cap="none" normalizeH="0" baseline="0" dirty="0" smtClean="0">
                      <a:ln>
                        <a:noFill/>
                      </a:ln>
                      <a:solidFill>
                        <a:schemeClr val="bg1"/>
                      </a:solidFill>
                      <a:effectLst/>
                      <a:latin typeface="Helvetica Neue" charset="0"/>
                    </a:rPr>
                    <a:t>B+-Tree</a:t>
                  </a:r>
                </a:p>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chemeClr val="bg1"/>
                      </a:solidFill>
                      <a:latin typeface="Helvetica Neue" charset="0"/>
                    </a:rPr>
                    <a:t>Indexed Scan Iterator</a:t>
                  </a:r>
                  <a:endParaRPr kumimoji="0" lang="en-US" sz="1200" b="0" i="0" u="none" strike="noStrike" cap="none" normalizeH="0" baseline="0" dirty="0" smtClean="0">
                    <a:ln>
                      <a:noFill/>
                    </a:ln>
                    <a:solidFill>
                      <a:schemeClr val="bg1"/>
                    </a:solidFill>
                    <a:effectLst/>
                    <a:latin typeface="Helvetica Neue" charset="0"/>
                  </a:endParaRPr>
                </a:p>
              </p:txBody>
            </p:sp>
            <p:sp>
              <p:nvSpPr>
                <p:cNvPr id="70" name="TextBox 69"/>
                <p:cNvSpPr txBox="1"/>
                <p:nvPr/>
              </p:nvSpPr>
              <p:spPr>
                <a:xfrm>
                  <a:off x="4337726" y="5410188"/>
                  <a:ext cx="1242648" cy="276999"/>
                </a:xfrm>
                <a:prstGeom prst="rect">
                  <a:avLst/>
                </a:prstGeom>
                <a:noFill/>
              </p:spPr>
              <p:txBody>
                <a:bodyPr wrap="none" rtlCol="0">
                  <a:spAutoFit/>
                </a:bodyPr>
                <a:lstStyle/>
                <a:p>
                  <a:r>
                    <a:rPr lang="en-US" dirty="0" smtClean="0">
                      <a:solidFill>
                        <a:schemeClr val="accent2"/>
                      </a:solidFill>
                    </a:rPr>
                    <a:t>Operator Code </a:t>
                  </a:r>
                  <a:endParaRPr lang="en-US" dirty="0">
                    <a:solidFill>
                      <a:schemeClr val="accent2"/>
                    </a:solidFill>
                  </a:endParaRPr>
                </a:p>
              </p:txBody>
            </p:sp>
          </p:grpSp>
        </p:grpSp>
      </p:grpSp>
      <p:sp>
        <p:nvSpPr>
          <p:cNvPr id="52" name="Right Arrow 51"/>
          <p:cNvSpPr/>
          <p:nvPr/>
        </p:nvSpPr>
        <p:spPr bwMode="auto">
          <a:xfrm>
            <a:off x="3620027" y="2130213"/>
            <a:ext cx="583812" cy="479073"/>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sz="1400" b="0" i="0" u="none" strike="noStrike" cap="none" normalizeH="0" baseline="0" dirty="0" smtClean="0">
              <a:ln>
                <a:noFill/>
              </a:ln>
              <a:solidFill>
                <a:schemeClr val="bg1"/>
              </a:solidFill>
              <a:effectLst/>
              <a:latin typeface="Helvetica Neue" charset="0"/>
            </a:endParaRPr>
          </a:p>
        </p:txBody>
      </p:sp>
      <p:grpSp>
        <p:nvGrpSpPr>
          <p:cNvPr id="53" name="Group 52"/>
          <p:cNvGrpSpPr/>
          <p:nvPr/>
        </p:nvGrpSpPr>
        <p:grpSpPr>
          <a:xfrm>
            <a:off x="384488" y="1354087"/>
            <a:ext cx="3050835" cy="1754327"/>
            <a:chOff x="468896" y="1238703"/>
            <a:chExt cx="3050835" cy="1754327"/>
          </a:xfrm>
        </p:grpSpPr>
        <p:sp>
          <p:nvSpPr>
            <p:cNvPr id="54" name="TextBox 53"/>
            <p:cNvSpPr txBox="1"/>
            <p:nvPr/>
          </p:nvSpPr>
          <p:spPr>
            <a:xfrm>
              <a:off x="468896" y="1515702"/>
              <a:ext cx="3050835" cy="1477328"/>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none" rtlCol="0">
              <a:spAutoFit/>
            </a:bodyPr>
            <a:lstStyle/>
            <a:p>
              <a:r>
                <a:rPr lang="en-US" sz="1800" b="1" dirty="0" smtClean="0"/>
                <a:t>SELECT</a:t>
              </a:r>
              <a:r>
                <a:rPr lang="en-US" sz="1800" dirty="0" smtClean="0"/>
                <a:t> </a:t>
              </a:r>
              <a:r>
                <a:rPr lang="en-US" sz="1800" dirty="0" err="1" smtClean="0"/>
                <a:t>S.name</a:t>
              </a:r>
              <a:endParaRPr lang="en-US" sz="1800" dirty="0" smtClean="0"/>
            </a:p>
            <a:p>
              <a:r>
                <a:rPr lang="en-US" sz="1800" b="1" dirty="0" smtClean="0"/>
                <a:t>FROM</a:t>
              </a:r>
              <a:r>
                <a:rPr lang="en-US" sz="1800" dirty="0" smtClean="0"/>
                <a:t> Reserves R, Sailors S</a:t>
              </a:r>
            </a:p>
            <a:p>
              <a:r>
                <a:rPr lang="en-US" sz="1800" b="1" dirty="0" smtClean="0"/>
                <a:t>WHERE</a:t>
              </a:r>
              <a:r>
                <a:rPr lang="en-US" sz="1800" dirty="0" smtClean="0"/>
                <a:t> </a:t>
              </a:r>
              <a:r>
                <a:rPr lang="en-US" sz="1800" dirty="0" err="1" smtClean="0"/>
                <a:t>R.sid</a:t>
              </a:r>
              <a:r>
                <a:rPr lang="en-US" sz="1800" dirty="0" smtClean="0"/>
                <a:t> = </a:t>
              </a:r>
              <a:r>
                <a:rPr lang="en-US" sz="1800" dirty="0" err="1" smtClean="0"/>
                <a:t>S.sid</a:t>
              </a:r>
              <a:endParaRPr lang="en-US" sz="1800" dirty="0" smtClean="0"/>
            </a:p>
            <a:p>
              <a:r>
                <a:rPr lang="en-US" sz="1800" b="1" dirty="0" smtClean="0"/>
                <a:t>AND</a:t>
              </a:r>
              <a:r>
                <a:rPr lang="en-US" sz="1800" dirty="0" smtClean="0"/>
                <a:t> </a:t>
              </a:r>
              <a:r>
                <a:rPr lang="en-US" sz="1800" dirty="0" err="1" smtClean="0"/>
                <a:t>R.bid</a:t>
              </a:r>
              <a:r>
                <a:rPr lang="en-US" sz="1800" dirty="0" smtClean="0"/>
                <a:t> = 100 </a:t>
              </a:r>
            </a:p>
            <a:p>
              <a:r>
                <a:rPr lang="en-US" sz="1800" b="1" dirty="0" smtClean="0"/>
                <a:t>AND</a:t>
              </a:r>
              <a:r>
                <a:rPr lang="en-US" sz="1800" dirty="0" smtClean="0"/>
                <a:t> </a:t>
              </a:r>
              <a:r>
                <a:rPr lang="en-US" sz="1800" dirty="0" err="1" smtClean="0"/>
                <a:t>S.rating</a:t>
              </a:r>
              <a:r>
                <a:rPr lang="en-US" sz="1800" dirty="0" smtClean="0"/>
                <a:t> &gt; 5</a:t>
              </a:r>
              <a:endParaRPr lang="en-US" sz="1800" dirty="0"/>
            </a:p>
          </p:txBody>
        </p:sp>
        <p:sp>
          <p:nvSpPr>
            <p:cNvPr id="55" name="TextBox 54"/>
            <p:cNvSpPr txBox="1"/>
            <p:nvPr/>
          </p:nvSpPr>
          <p:spPr>
            <a:xfrm>
              <a:off x="468896" y="1238703"/>
              <a:ext cx="1204625" cy="338554"/>
            </a:xfrm>
            <a:prstGeom prst="rect">
              <a:avLst/>
            </a:prstGeom>
            <a:noFill/>
          </p:spPr>
          <p:txBody>
            <a:bodyPr wrap="none" rtlCol="0">
              <a:spAutoFit/>
            </a:bodyPr>
            <a:lstStyle/>
            <a:p>
              <a:r>
                <a:rPr lang="en-US" sz="1600" smtClean="0"/>
                <a:t>SQL Query</a:t>
              </a:r>
              <a:endParaRPr lang="en-US" sz="1600"/>
            </a:p>
          </p:txBody>
        </p:sp>
      </p:grpSp>
      <p:grpSp>
        <p:nvGrpSpPr>
          <p:cNvPr id="56" name="Group 55"/>
          <p:cNvGrpSpPr/>
          <p:nvPr/>
        </p:nvGrpSpPr>
        <p:grpSpPr>
          <a:xfrm>
            <a:off x="4388543" y="1238703"/>
            <a:ext cx="4406115" cy="1838059"/>
            <a:chOff x="5714273" y="1424054"/>
            <a:chExt cx="3042821" cy="1451669"/>
          </a:xfrm>
        </p:grpSpPr>
        <p:sp>
          <p:nvSpPr>
            <p:cNvPr id="57" name="TextBox 56"/>
            <p:cNvSpPr txBox="1"/>
            <p:nvPr/>
          </p:nvSpPr>
          <p:spPr>
            <a:xfrm>
              <a:off x="5714273" y="1701053"/>
              <a:ext cx="3042821" cy="117467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none" tIns="0" bIns="182880" rtlCol="0" anchor="ctr">
              <a:noAutofit/>
            </a:bodyPr>
            <a:lstStyle/>
            <a:p>
              <a:r>
                <a:rPr lang="en-US" sz="3200" dirty="0" smtClean="0">
                  <a:solidFill>
                    <a:srgbClr val="FF0000"/>
                  </a:solidFill>
                </a:rPr>
                <a:t>𝜋</a:t>
              </a:r>
              <a:r>
                <a:rPr lang="en-US" sz="2400" baseline="-25000" dirty="0" err="1" smtClean="0"/>
                <a:t>S.name</a:t>
              </a:r>
              <a:r>
                <a:rPr lang="en-US" sz="2400" dirty="0" smtClean="0"/>
                <a:t>(</a:t>
              </a:r>
              <a:r>
                <a:rPr lang="en-US" sz="3200" dirty="0" smtClean="0">
                  <a:solidFill>
                    <a:srgbClr val="FF0000"/>
                  </a:solidFill>
                </a:rPr>
                <a:t>𝜎</a:t>
              </a:r>
              <a:r>
                <a:rPr lang="en-US" sz="2400" baseline="-25000" dirty="0" smtClean="0"/>
                <a:t>bid=100⋀rating&gt;5</a:t>
              </a:r>
              <a:r>
                <a:rPr lang="en-US" sz="2400" dirty="0" smtClean="0"/>
                <a:t>(</a:t>
              </a:r>
            </a:p>
            <a:p>
              <a:r>
                <a:rPr lang="en-US" sz="1800" dirty="0"/>
                <a:t> </a:t>
              </a:r>
              <a:r>
                <a:rPr lang="en-US" sz="1800" dirty="0" smtClean="0"/>
                <a:t>      Reserves</a:t>
              </a:r>
              <a:r>
                <a:rPr lang="en-US" sz="2400" dirty="0" smtClean="0"/>
                <a:t> </a:t>
              </a:r>
              <a:r>
                <a:rPr lang="en-US" sz="3600" dirty="0" smtClean="0">
                  <a:solidFill>
                    <a:srgbClr val="FF0000"/>
                  </a:solidFill>
                </a:rPr>
                <a:t>⋈</a:t>
              </a:r>
              <a:r>
                <a:rPr lang="en-US" sz="2400" baseline="-25000" dirty="0" err="1" smtClean="0"/>
                <a:t>R.sid</a:t>
              </a:r>
              <a:r>
                <a:rPr lang="en-US" sz="2400" baseline="-25000" dirty="0" smtClean="0"/>
                <a:t>=</a:t>
              </a:r>
              <a:r>
                <a:rPr lang="en-US" sz="2400" baseline="-25000" dirty="0" err="1" smtClean="0"/>
                <a:t>S.sid</a:t>
              </a:r>
              <a:r>
                <a:rPr lang="en-US" sz="2400" baseline="-25000" dirty="0" smtClean="0"/>
                <a:t> </a:t>
              </a:r>
              <a:r>
                <a:rPr lang="en-US" sz="1800" dirty="0" smtClean="0"/>
                <a:t>Sailors</a:t>
              </a:r>
              <a:r>
                <a:rPr lang="en-US" sz="2400" dirty="0" smtClean="0"/>
                <a:t>))</a:t>
              </a:r>
              <a:endParaRPr lang="en-US" sz="2400" dirty="0"/>
            </a:p>
          </p:txBody>
        </p:sp>
        <p:sp>
          <p:nvSpPr>
            <p:cNvPr id="58" name="TextBox 57"/>
            <p:cNvSpPr txBox="1"/>
            <p:nvPr/>
          </p:nvSpPr>
          <p:spPr>
            <a:xfrm>
              <a:off x="5714273" y="1424054"/>
              <a:ext cx="1554544" cy="584775"/>
            </a:xfrm>
            <a:prstGeom prst="rect">
              <a:avLst/>
            </a:prstGeom>
            <a:noFill/>
          </p:spPr>
          <p:txBody>
            <a:bodyPr wrap="square" rtlCol="0">
              <a:spAutoFit/>
            </a:bodyPr>
            <a:lstStyle/>
            <a:p>
              <a:r>
                <a:rPr lang="en-US" sz="1600" dirty="0" smtClean="0"/>
                <a:t>Relational Algebra</a:t>
              </a:r>
              <a:endParaRPr lang="en-US" sz="1600" dirty="0"/>
            </a:p>
          </p:txBody>
        </p:sp>
      </p:grpSp>
      <p:sp>
        <p:nvSpPr>
          <p:cNvPr id="63" name="Rectangle 62"/>
          <p:cNvSpPr/>
          <p:nvPr/>
        </p:nvSpPr>
        <p:spPr bwMode="auto">
          <a:xfrm>
            <a:off x="497032" y="3982060"/>
            <a:ext cx="2751964" cy="181554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spcBef>
                <a:spcPts val="1200"/>
              </a:spcBef>
            </a:pPr>
            <a:r>
              <a:rPr lang="en-US" sz="3200" dirty="0"/>
              <a:t>SQL</a:t>
            </a:r>
          </a:p>
          <a:p>
            <a:pPr algn="ctr">
              <a:spcBef>
                <a:spcPts val="1200"/>
              </a:spcBef>
            </a:pPr>
            <a:r>
              <a:rPr lang="en-US" sz="2000" dirty="0"/>
              <a:t>A </a:t>
            </a:r>
            <a:r>
              <a:rPr lang="en-US" sz="2000" b="1" dirty="0"/>
              <a:t>declarative</a:t>
            </a:r>
            <a:r>
              <a:rPr lang="en-US" sz="2000" dirty="0"/>
              <a:t> expression </a:t>
            </a:r>
            <a:r>
              <a:rPr lang="en-US" sz="2000" dirty="0" smtClean="0"/>
              <a:t>of the query result</a:t>
            </a:r>
            <a:endParaRPr lang="en-US" sz="2000" dirty="0"/>
          </a:p>
        </p:txBody>
      </p:sp>
      <p:sp>
        <p:nvSpPr>
          <p:cNvPr id="74" name="TextBox 73"/>
          <p:cNvSpPr txBox="1"/>
          <p:nvPr/>
        </p:nvSpPr>
        <p:spPr>
          <a:xfrm>
            <a:off x="3364514" y="3270023"/>
            <a:ext cx="1233030" cy="584775"/>
          </a:xfrm>
          <a:prstGeom prst="rect">
            <a:avLst/>
          </a:prstGeom>
          <a:noFill/>
        </p:spPr>
        <p:txBody>
          <a:bodyPr wrap="none" rtlCol="0">
            <a:spAutoFit/>
          </a:bodyPr>
          <a:lstStyle/>
          <a:p>
            <a:r>
              <a:rPr lang="en-US" sz="3200" dirty="0" smtClean="0"/>
              <a:t>Why?</a:t>
            </a:r>
            <a:endParaRPr lang="en-US" sz="3200" dirty="0"/>
          </a:p>
        </p:txBody>
      </p:sp>
      <p:sp>
        <p:nvSpPr>
          <p:cNvPr id="76" name="TextBox 75"/>
          <p:cNvSpPr txBox="1"/>
          <p:nvPr/>
        </p:nvSpPr>
        <p:spPr>
          <a:xfrm>
            <a:off x="4574863" y="5933387"/>
            <a:ext cx="4197114"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000" smtClean="0"/>
              <a:t>Systems optimize and execute relational algebra query plan.</a:t>
            </a:r>
            <a:endParaRPr lang="en-US" sz="2000"/>
          </a:p>
        </p:txBody>
      </p:sp>
      <p:sp>
        <p:nvSpPr>
          <p:cNvPr id="75" name="Right Arrow 74"/>
          <p:cNvSpPr/>
          <p:nvPr/>
        </p:nvSpPr>
        <p:spPr bwMode="auto">
          <a:xfrm>
            <a:off x="3585339" y="4631415"/>
            <a:ext cx="675861" cy="516835"/>
          </a:xfrm>
          <a:prstGeom prst="righ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sz="1200" b="0" i="0" u="none" strike="noStrike" cap="none" normalizeH="0" baseline="0" dirty="0" smtClean="0">
              <a:ln>
                <a:noFill/>
              </a:ln>
              <a:solidFill>
                <a:srgbClr val="000000"/>
              </a:solidFill>
              <a:effectLst/>
              <a:latin typeface="Helvetica Neue" charset="0"/>
            </a:endParaRPr>
          </a:p>
        </p:txBody>
      </p:sp>
      <p:sp>
        <p:nvSpPr>
          <p:cNvPr id="50" name="Rectangle 49"/>
          <p:cNvSpPr/>
          <p:nvPr/>
        </p:nvSpPr>
        <p:spPr bwMode="auto">
          <a:xfrm>
            <a:off x="-198783" y="-112643"/>
            <a:ext cx="9654209" cy="7017026"/>
          </a:xfrm>
          <a:prstGeom prst="rect">
            <a:avLst/>
          </a:prstGeom>
          <a:solidFill>
            <a:schemeClr val="bg1">
              <a:alpha val="93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sz="1200" b="0" i="0" u="none" strike="noStrike" cap="none" normalizeH="0" baseline="0" smtClean="0">
              <a:ln>
                <a:noFill/>
              </a:ln>
              <a:solidFill>
                <a:srgbClr val="000000"/>
              </a:solidFill>
              <a:effectLst/>
              <a:latin typeface="Helvetica Neue" charset="0"/>
            </a:endParaRPr>
          </a:p>
        </p:txBody>
      </p:sp>
      <p:sp>
        <p:nvSpPr>
          <p:cNvPr id="64" name="Rectangle 63"/>
          <p:cNvSpPr/>
          <p:nvPr/>
        </p:nvSpPr>
        <p:spPr bwMode="auto">
          <a:xfrm>
            <a:off x="4597544" y="3982060"/>
            <a:ext cx="4174433" cy="1815547"/>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a:spcBef>
                <a:spcPts val="1200"/>
              </a:spcBef>
            </a:pPr>
            <a:r>
              <a:rPr lang="en-US" sz="3200" dirty="0" smtClean="0"/>
              <a:t>Relational Algebra</a:t>
            </a:r>
          </a:p>
          <a:p>
            <a:pPr algn="ctr">
              <a:spcBef>
                <a:spcPts val="1200"/>
              </a:spcBef>
            </a:pPr>
            <a:r>
              <a:rPr lang="en-US" sz="2000" b="1" dirty="0" smtClean="0"/>
              <a:t>Operational</a:t>
            </a:r>
            <a:r>
              <a:rPr lang="en-US" sz="2000" dirty="0" smtClean="0"/>
              <a:t> description of </a:t>
            </a:r>
            <a:br>
              <a:rPr lang="en-US" sz="2000" dirty="0" smtClean="0"/>
            </a:br>
            <a:r>
              <a:rPr lang="en-US" sz="2000" dirty="0" smtClean="0"/>
              <a:t>a computation.</a:t>
            </a:r>
            <a:endParaRPr lang="en-US" sz="2000" dirty="0"/>
          </a:p>
        </p:txBody>
      </p:sp>
      <p:sp>
        <p:nvSpPr>
          <p:cNvPr id="77" name="Rectangle 76"/>
          <p:cNvSpPr/>
          <p:nvPr/>
        </p:nvSpPr>
        <p:spPr bwMode="auto">
          <a:xfrm>
            <a:off x="602406" y="3982060"/>
            <a:ext cx="2751964" cy="1815547"/>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a:spcBef>
                <a:spcPts val="1200"/>
              </a:spcBef>
            </a:pPr>
            <a:r>
              <a:rPr lang="en-US" sz="3200" dirty="0">
                <a:solidFill>
                  <a:srgbClr val="FFFFFF"/>
                </a:solidFill>
              </a:rPr>
              <a:t>SQL</a:t>
            </a:r>
          </a:p>
          <a:p>
            <a:pPr algn="ctr">
              <a:spcBef>
                <a:spcPts val="1200"/>
              </a:spcBef>
            </a:pPr>
            <a:r>
              <a:rPr lang="en-US" sz="2000" dirty="0">
                <a:solidFill>
                  <a:srgbClr val="FFFFFF"/>
                </a:solidFill>
              </a:rPr>
              <a:t>A </a:t>
            </a:r>
            <a:r>
              <a:rPr lang="en-US" sz="2000" b="1" dirty="0">
                <a:solidFill>
                  <a:srgbClr val="FFFFFF"/>
                </a:solidFill>
              </a:rPr>
              <a:t>declarative</a:t>
            </a:r>
            <a:r>
              <a:rPr lang="en-US" sz="2000" dirty="0">
                <a:solidFill>
                  <a:srgbClr val="FFFFFF"/>
                </a:solidFill>
              </a:rPr>
              <a:t> expression </a:t>
            </a:r>
            <a:r>
              <a:rPr lang="en-US" sz="2000" dirty="0" smtClean="0">
                <a:solidFill>
                  <a:srgbClr val="FFFFFF"/>
                </a:solidFill>
              </a:rPr>
              <a:t>of the query result</a:t>
            </a:r>
            <a:endParaRPr lang="en-US" sz="2000" dirty="0">
              <a:solidFill>
                <a:srgbClr val="FFFFFF"/>
              </a:solidFill>
            </a:endParaRPr>
          </a:p>
        </p:txBody>
      </p:sp>
    </p:spTree>
    <p:extLst>
      <p:ext uri="{BB962C8B-B14F-4D97-AF65-F5344CB8AC3E}">
        <p14:creationId xmlns:p14="http://schemas.microsoft.com/office/powerpoint/2010/main" val="9170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7"/>
                                        </p:tgtEl>
                                      </p:cBhvr>
                                    </p:animEffect>
                                    <p:set>
                                      <p:cBhvr>
                                        <p:cTn id="7" dur="1" fill="hold">
                                          <p:stCondLst>
                                            <p:cond delay="499"/>
                                          </p:stCondLst>
                                        </p:cTn>
                                        <p:tgtEl>
                                          <p:spTgt spid="77"/>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fade">
                                      <p:cBhvr>
                                        <p:cTn id="1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7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sz="2800" dirty="0" smtClean="0"/>
              <a:t>Some of the following slides are “hidden”</a:t>
            </a:r>
          </a:p>
          <a:p>
            <a:r>
              <a:rPr lang="en-US" sz="2800" dirty="0" smtClean="0"/>
              <a:t>They are explanatory</a:t>
            </a:r>
          </a:p>
          <a:p>
            <a:r>
              <a:rPr lang="en-US" sz="2800" dirty="0" smtClean="0"/>
              <a:t>You </a:t>
            </a:r>
            <a:r>
              <a:rPr lang="en-US" sz="2800" i="1" dirty="0" smtClean="0"/>
              <a:t>are</a:t>
            </a:r>
            <a:r>
              <a:rPr lang="en-US" sz="2800" dirty="0" smtClean="0"/>
              <a:t> responsible for them</a:t>
            </a:r>
          </a:p>
          <a:p>
            <a:pPr lvl="1"/>
            <a:r>
              <a:rPr lang="en-US" sz="2400" dirty="0" smtClean="0"/>
              <a:t>Either by reading/remembering them</a:t>
            </a:r>
          </a:p>
          <a:p>
            <a:pPr lvl="1"/>
            <a:r>
              <a:rPr lang="en-US" sz="2400" dirty="0" smtClean="0"/>
              <a:t>Or by deriving them from what you know</a:t>
            </a:r>
            <a:endParaRPr lang="en-US" sz="2400" dirty="0"/>
          </a:p>
        </p:txBody>
      </p:sp>
    </p:spTree>
    <p:extLst>
      <p:ext uri="{BB962C8B-B14F-4D97-AF65-F5344CB8AC3E}">
        <p14:creationId xmlns:p14="http://schemas.microsoft.com/office/powerpoint/2010/main" val="1520147742"/>
      </p:ext>
    </p:extLst>
  </p:cSld>
  <p:clrMapOvr>
    <a:masterClrMapping/>
  </p:clrMapOvr>
  <p:timing>
    <p:tnLst>
      <p:par>
        <p:cTn id="1" dur="indefinite" restart="never" nodeType="tmRoot"/>
      </p:par>
    </p:tnLst>
  </p:timing>
</p:sld>
</file>

<file path=ppt/theme/theme1.xml><?xml version="1.0" encoding="utf-8"?>
<a:theme xmlns:a="http://schemas.openxmlformats.org/drawingml/2006/main" name="lecture1.key">
  <a:themeElements>
    <a:clrScheme name="Custom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BF6DB8"/>
      </a:accent5>
      <a:accent6>
        <a:srgbClr val="F79646"/>
      </a:accent6>
      <a:hlink>
        <a:srgbClr val="0000FF"/>
      </a:hlink>
      <a:folHlink>
        <a:srgbClr val="800080"/>
      </a:folHlink>
    </a:clrScheme>
    <a:fontScheme name="lecture1.key">
      <a:majorFont>
        <a:latin typeface="Tahoma"/>
        <a:ea typeface="Osaka"/>
        <a:cs typeface=""/>
      </a:majorFont>
      <a:minorFont>
        <a:latin typeface="Tahoma"/>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66FF"/>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lang="en-US" sz="1200" b="0" i="0" u="none" strike="noStrike" cap="none" normalizeH="0" baseline="0" smtClean="0">
            <a:ln>
              <a:noFill/>
            </a:ln>
            <a:solidFill>
              <a:srgbClr val="000000"/>
            </a:solidFill>
            <a:effectLst/>
            <a:latin typeface="Helvetica Neue" charset="0"/>
          </a:defRPr>
        </a:defPPr>
      </a:lstStyle>
    </a:spDef>
    <a:lnDef>
      <a:spPr bwMode="auto">
        <a:xfrm>
          <a:off x="0" y="0"/>
          <a:ext cx="1" cy="1"/>
        </a:xfrm>
        <a:custGeom>
          <a:avLst/>
          <a:gdLst/>
          <a:ahLst/>
          <a:cxnLst/>
          <a:rect l="0" t="0" r="0" b="0"/>
          <a:pathLst/>
        </a:custGeom>
        <a:solidFill>
          <a:srgbClr val="3366FF"/>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lang="en-US" sz="1200" b="0" i="0" u="none" strike="noStrike" cap="none" normalizeH="0" baseline="0" smtClean="0">
            <a:ln>
              <a:noFill/>
            </a:ln>
            <a:solidFill>
              <a:srgbClr val="000000"/>
            </a:solidFill>
            <a:effectLst/>
            <a:latin typeface="Helvetica Neue" charset="0"/>
          </a:defRPr>
        </a:defPPr>
      </a:lstStyle>
    </a:lnDef>
  </a:objectDefaults>
  <a:extraClrSchemeLst>
    <a:extraClrScheme>
      <a:clrScheme name="lecture1.ke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cture1.key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cture1.key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cture1.key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cture1.key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cture1.key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cture1.key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cture1.key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cture1.key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cture1.key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cture1.key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cture1.key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lecture1.key">
  <a:themeElements>
    <a:clrScheme name="Custom 1">
      <a:dk1>
        <a:srgbClr val="000000"/>
      </a:dk1>
      <a:lt1>
        <a:srgbClr val="FFFFFF"/>
      </a:lt1>
      <a:dk2>
        <a:srgbClr val="44546A"/>
      </a:dk2>
      <a:lt2>
        <a:srgbClr val="E7E6E6"/>
      </a:lt2>
      <a:accent1>
        <a:srgbClr val="5B9BD5"/>
      </a:accent1>
      <a:accent2>
        <a:srgbClr val="ED7D31"/>
      </a:accent2>
      <a:accent3>
        <a:srgbClr val="A5A5A5"/>
      </a:accent3>
      <a:accent4>
        <a:srgbClr val="D9615F"/>
      </a:accent4>
      <a:accent5>
        <a:srgbClr val="4472C4"/>
      </a:accent5>
      <a:accent6>
        <a:srgbClr val="70AD47"/>
      </a:accent6>
      <a:hlink>
        <a:srgbClr val="0563C1"/>
      </a:hlink>
      <a:folHlink>
        <a:srgbClr val="954F72"/>
      </a:folHlink>
    </a:clrScheme>
    <a:fontScheme name="Helvetica Neue">
      <a:majorFont>
        <a:latin typeface="Helvetica Neue"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Helvetica Neue" panose="020F0302020204030204"/>
        <a:ea typeface=""/>
        <a:cs typeface=""/>
        <a:font script="Jpan" typeface="メイリオ"/>
        <a:font script="Hang" typeface="맑은 고딕"/>
        <a:font script="Hans" typeface="宋体"/>
        <a:font script="Hant" typeface="新細明體"/>
        <a:font script="Arab" typeface="Helvetica Neue"/>
        <a:font script="Hebr" typeface="Helvetica Neue"/>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Helvetica Neue"/>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66FF"/>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lang="en-US" sz="1200" b="0" i="0" u="none" strike="noStrike" cap="none" normalizeH="0" baseline="0" smtClean="0">
            <a:ln>
              <a:noFill/>
            </a:ln>
            <a:solidFill>
              <a:srgbClr val="000000"/>
            </a:solidFill>
            <a:effectLst/>
            <a:latin typeface="Helvetica Neue" charset="0"/>
          </a:defRPr>
        </a:defPPr>
      </a:lstStyle>
    </a:spDef>
    <a:lnDef>
      <a:spPr bwMode="auto">
        <a:xfrm>
          <a:off x="0" y="0"/>
          <a:ext cx="1" cy="1"/>
        </a:xfrm>
        <a:custGeom>
          <a:avLst/>
          <a:gdLst/>
          <a:ahLst/>
          <a:cxnLst/>
          <a:rect l="0" t="0" r="0" b="0"/>
          <a:pathLst/>
        </a:custGeom>
        <a:solidFill>
          <a:srgbClr val="3366FF"/>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lang="en-US" sz="1200" b="0" i="0" u="none" strike="noStrike" cap="none" normalizeH="0" baseline="0" smtClean="0">
            <a:ln>
              <a:noFill/>
            </a:ln>
            <a:solidFill>
              <a:srgbClr val="000000"/>
            </a:solidFill>
            <a:effectLst/>
            <a:latin typeface="Helvetica Neue" charset="0"/>
          </a:defRPr>
        </a:defPPr>
      </a:lstStyle>
    </a:lnDef>
  </a:objectDefaults>
  <a:extraClrSchemeLst>
    <a:extraClrScheme>
      <a:clrScheme name="lecture1.ke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cture1.key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cture1.key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cture1.key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cture1.key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cture1.key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cture1.key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cture1.key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cture1.key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cture1.key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cture1.key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cture1.key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Helvetica Neue"/>
        <a:font script="Hebr" typeface="Helvetica Neue"/>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Helvetica Neue"/>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Helvetica Neue"/>
        <a:font script="Hebr" typeface="Helvetica Neue"/>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Helvetica Neue"/>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CS186.potx</Template>
  <TotalTime>14435</TotalTime>
  <Pages>0</Pages>
  <Words>4145</Words>
  <Characters>0</Characters>
  <Application>Microsoft Macintosh PowerPoint</Application>
  <PresentationFormat>On-screen Show (4:3)</PresentationFormat>
  <Lines>0</Lines>
  <Paragraphs>1710</Paragraphs>
  <Slides>48</Slides>
  <Notes>37</Notes>
  <HiddenSlides>10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48</vt:i4>
      </vt:variant>
    </vt:vector>
  </HeadingPairs>
  <TitlesOfParts>
    <vt:vector size="58" baseType="lpstr">
      <vt:lpstr>Helvetica Neue</vt:lpstr>
      <vt:lpstr>Helvetica Neue Light</vt:lpstr>
      <vt:lpstr>ＭＳ Ｐゴシック</vt:lpstr>
      <vt:lpstr>Osaka</vt:lpstr>
      <vt:lpstr>Symbol</vt:lpstr>
      <vt:lpstr>Tahoma</vt:lpstr>
      <vt:lpstr>Times New Roman</vt:lpstr>
      <vt:lpstr>Wingdings</vt:lpstr>
      <vt:lpstr>lecture1.key</vt:lpstr>
      <vt:lpstr>3_lecture1.key</vt:lpstr>
      <vt:lpstr>Relational Algebra</vt:lpstr>
      <vt:lpstr>Big Picture Overview</vt:lpstr>
      <vt:lpstr>Big Picture Overview</vt:lpstr>
      <vt:lpstr>Big Picture Overview</vt:lpstr>
      <vt:lpstr>SQL (Structured Query Language)</vt:lpstr>
      <vt:lpstr>Formal Relational QL’s</vt:lpstr>
      <vt:lpstr>Codd’s Theorem</vt:lpstr>
      <vt:lpstr>Big Picture Overview</vt:lpstr>
      <vt:lpstr>Note</vt:lpstr>
      <vt:lpstr>Relational Algebra Preliminaries</vt:lpstr>
      <vt:lpstr>Relational Algebra Operators</vt:lpstr>
      <vt:lpstr>Relational Algebra Operators</vt:lpstr>
      <vt:lpstr>Projection ()</vt:lpstr>
      <vt:lpstr>Projection ()</vt:lpstr>
      <vt:lpstr>Selection(𝜎)</vt:lpstr>
      <vt:lpstr>Composing Select and Project</vt:lpstr>
      <vt:lpstr>Quick Check</vt:lpstr>
      <vt:lpstr>Union (∪)</vt:lpstr>
      <vt:lpstr>Union (∪)</vt:lpstr>
      <vt:lpstr>Set Difference ( − )</vt:lpstr>
      <vt:lpstr>Set Difference ( − )</vt:lpstr>
      <vt:lpstr>Cross-Product (×)</vt:lpstr>
      <vt:lpstr>Renaming ( 𝜌 = “rho” )</vt:lpstr>
      <vt:lpstr>Quick Check</vt:lpstr>
      <vt:lpstr>Compound Operator: Intersection</vt:lpstr>
      <vt:lpstr>Intersection (∩)</vt:lpstr>
      <vt:lpstr>Intersection (∩)</vt:lpstr>
      <vt:lpstr>Intersection (∩)</vt:lpstr>
      <vt:lpstr>Intersection (∩)</vt:lpstr>
      <vt:lpstr>Compound Operator: Join</vt:lpstr>
      <vt:lpstr>Theta Join (⋈𝜃)</vt:lpstr>
      <vt:lpstr>Theta Join (⋈𝜃)</vt:lpstr>
      <vt:lpstr>Theta Join (⋈𝜃)</vt:lpstr>
      <vt:lpstr>Theta Join (⋈𝜃)</vt:lpstr>
      <vt:lpstr>Natural Join (⋈)</vt:lpstr>
      <vt:lpstr>Natural Join (⋈)</vt:lpstr>
      <vt:lpstr>Natural Join (⋈)</vt:lpstr>
      <vt:lpstr>Find names of sailors who’ve reserved boat #103</vt:lpstr>
      <vt:lpstr>Find names of sailors who’ve reserved a red boat</vt:lpstr>
      <vt:lpstr>Division (/) Compound Operator</vt:lpstr>
      <vt:lpstr>Division (/) Compound Operator</vt:lpstr>
      <vt:lpstr>Division (/) Compound Operator</vt:lpstr>
      <vt:lpstr>Division (/) Compound Operator</vt:lpstr>
      <vt:lpstr>Division (/) Compound Operator</vt:lpstr>
      <vt:lpstr>Extended Relational Algebra</vt:lpstr>
      <vt:lpstr>Big Picture Overview</vt:lpstr>
      <vt:lpstr>Big Picture Overview</vt:lpstr>
      <vt:lpstr>Summary</vt:lpstr>
    </vt:vector>
  </TitlesOfParts>
  <Manager/>
  <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CS186: Introduction to Database Systems</dc:title>
  <dc:subject/>
  <dc:creator/>
  <cp:keywords/>
  <dc:description/>
  <cp:lastModifiedBy>Joseph Hellerstein</cp:lastModifiedBy>
  <cp:revision>405</cp:revision>
  <cp:lastPrinted>2017-10-03T05:03:49Z</cp:lastPrinted>
  <dcterms:created xsi:type="dcterms:W3CDTF">2010-02-23T00:46:36Z</dcterms:created>
  <dcterms:modified xsi:type="dcterms:W3CDTF">2017-10-03T23:20:27Z</dcterms:modified>
  <cp:category/>
</cp:coreProperties>
</file>